
<file path=[Content_Types].xml><?xml version="1.0" encoding="utf-8"?>
<Types xmlns="http://schemas.openxmlformats.org/package/2006/content-types">
  <Default Extension="emf" ContentType="image/x-emf"/>
  <Default Extension="jpeg" ContentType="image/jpeg"/>
  <Default Extension="mp4" ContentType="video/mp4"/>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262" r:id="rId2"/>
    <p:sldId id="317" r:id="rId3"/>
    <p:sldId id="318" r:id="rId4"/>
    <p:sldId id="320" r:id="rId5"/>
    <p:sldId id="279" r:id="rId6"/>
    <p:sldId id="1310" r:id="rId7"/>
    <p:sldId id="322" r:id="rId8"/>
    <p:sldId id="323" r:id="rId9"/>
    <p:sldId id="324" r:id="rId10"/>
    <p:sldId id="325" r:id="rId11"/>
    <p:sldId id="326" r:id="rId12"/>
    <p:sldId id="826" r:id="rId13"/>
    <p:sldId id="1320" r:id="rId14"/>
    <p:sldId id="329" r:id="rId15"/>
    <p:sldId id="332" r:id="rId16"/>
    <p:sldId id="333" r:id="rId17"/>
    <p:sldId id="334" r:id="rId18"/>
    <p:sldId id="335" r:id="rId19"/>
    <p:sldId id="336" r:id="rId20"/>
    <p:sldId id="337" r:id="rId21"/>
    <p:sldId id="338" r:id="rId22"/>
    <p:sldId id="339" r:id="rId23"/>
    <p:sldId id="340" r:id="rId24"/>
    <p:sldId id="341" r:id="rId25"/>
    <p:sldId id="1329" r:id="rId26"/>
    <p:sldId id="342" r:id="rId27"/>
    <p:sldId id="343" r:id="rId28"/>
    <p:sldId id="344" r:id="rId29"/>
    <p:sldId id="345" r:id="rId30"/>
    <p:sldId id="346" r:id="rId31"/>
    <p:sldId id="347" r:id="rId32"/>
    <p:sldId id="1327" r:id="rId33"/>
    <p:sldId id="348" r:id="rId34"/>
    <p:sldId id="349" r:id="rId35"/>
    <p:sldId id="350" r:id="rId36"/>
    <p:sldId id="351" r:id="rId37"/>
    <p:sldId id="1330" r:id="rId38"/>
    <p:sldId id="355" r:id="rId39"/>
    <p:sldId id="356" r:id="rId40"/>
    <p:sldId id="357" r:id="rId41"/>
    <p:sldId id="362" r:id="rId42"/>
    <p:sldId id="363" r:id="rId4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4997" autoAdjust="0"/>
    <p:restoredTop sz="94660"/>
  </p:normalViewPr>
  <p:slideViewPr>
    <p:cSldViewPr snapToGrid="0">
      <p:cViewPr varScale="1">
        <p:scale>
          <a:sx n="89" d="100"/>
          <a:sy n="89" d="100"/>
        </p:scale>
        <p:origin x="819" y="35"/>
      </p:cViewPr>
      <p:guideLst/>
    </p:cSldViewPr>
  </p:slideViewPr>
  <p:notesTextViewPr>
    <p:cViewPr>
      <p:scale>
        <a:sx n="1" d="1"/>
        <a:sy n="1" d="1"/>
      </p:scale>
      <p:origin x="0" y="0"/>
    </p:cViewPr>
  </p:notesTextViewPr>
  <p:sorterViewPr>
    <p:cViewPr varScale="1">
      <p:scale>
        <a:sx n="1" d="1"/>
        <a:sy n="1" d="1"/>
      </p:scale>
      <p:origin x="0" y="-10539"/>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CA"/>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8174AB-13D9-49A0-AFBC-C50F5ECB66C2}" type="datetimeFigureOut">
              <a:rPr lang="fr-CA" smtClean="0"/>
              <a:t>2026-07-23</a:t>
            </a:fld>
            <a:endParaRPr lang="fr-CA"/>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CA"/>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CA"/>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AA6A9DA-6DD9-4AAC-A6CD-F3A5FC4F8CD9}" type="slidenum">
              <a:rPr lang="fr-CA" smtClean="0"/>
              <a:t>‹N°›</a:t>
            </a:fld>
            <a:endParaRPr lang="fr-CA"/>
          </a:p>
        </p:txBody>
      </p:sp>
    </p:spTree>
    <p:extLst>
      <p:ext uri="{BB962C8B-B14F-4D97-AF65-F5344CB8AC3E}">
        <p14:creationId xmlns:p14="http://schemas.microsoft.com/office/powerpoint/2010/main" val="5449010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FR" sz="1200" dirty="0">
                <a:effectLst/>
                <a:latin typeface="Calibri Light" panose="020F0302020204030204" pitchFamily="34" charset="0"/>
                <a:ea typeface="Calibri" panose="020F0502020204030204" pitchFamily="34" charset="0"/>
              </a:rPr>
              <a:t>On voit sur cette diapositive, différents procédés d’assemblage ;</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Calibri Light" panose="020F0302020204030204" pitchFamily="34" charset="0"/>
                <a:ea typeface="Calibri" panose="020F0502020204030204" pitchFamily="34" charset="0"/>
              </a:rPr>
              <a:t>Soudage classique MIG et TIG avec un fil d’apport (#1 à gauche et #2) ;</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Calibri Light" panose="020F0302020204030204" pitchFamily="34" charset="0"/>
                <a:ea typeface="Calibri" panose="020F0502020204030204" pitchFamily="34" charset="0"/>
              </a:rPr>
              <a:t>Le soudage par friction malaxage sans métal d’apport (#1 à droite) ; c’est une soudure à l’état solide ;</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Calibri Light" panose="020F0302020204030204" pitchFamily="34" charset="0"/>
                <a:ea typeface="Calibri" panose="020F0502020204030204" pitchFamily="34" charset="0"/>
              </a:rPr>
              <a:t>Soudage au laser et plasma avec ou sans </a:t>
            </a:r>
            <a:r>
              <a:rPr lang="fr-FR" sz="1200" dirty="0">
                <a:effectLst/>
                <a:latin typeface="Calibri Light" panose="020F0302020204030204" pitchFamily="34" charset="0"/>
                <a:ea typeface="Calibri" panose="020F0502020204030204" pitchFamily="34" charset="0"/>
              </a:rPr>
              <a:t>fil d’apport ;</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Calibri Light" panose="020F0302020204030204" pitchFamily="34" charset="0"/>
                <a:ea typeface="Calibri" panose="020F0502020204030204" pitchFamily="34" charset="0"/>
              </a:rPr>
              <a:t>Notons que certains alliages d’aluminium sont réputés « non-soudables » ; Exemple 2014 (pont d’Arvida), 7075 (aéronautique) ;</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Calibri Light" panose="020F0302020204030204" pitchFamily="34" charset="0"/>
                <a:ea typeface="Calibri" panose="020F0502020204030204" pitchFamily="34" charset="0"/>
              </a:rPr>
              <a:t>Pour les assemblages mécaniques, nous avons</a:t>
            </a:r>
            <a:endParaRPr lang="fr-CA" sz="1200" dirty="0">
              <a:effectLst/>
              <a:latin typeface="Times New Roman" panose="02020603050405020304" pitchFamily="18" charset="0"/>
              <a:ea typeface="Times New Roman" panose="02020603050405020304" pitchFamily="18" charset="0"/>
            </a:endParaRPr>
          </a:p>
          <a:p>
            <a:pPr marL="742950" lvl="1" indent="-285750" algn="just">
              <a:buFont typeface="Courier New" panose="02070309020205020404" pitchFamily="49" charset="0"/>
              <a:buChar char="o"/>
            </a:pPr>
            <a:r>
              <a:rPr lang="fr-CA" sz="1200" dirty="0">
                <a:effectLst/>
                <a:latin typeface="Calibri Light" panose="020F0302020204030204" pitchFamily="34" charset="0"/>
                <a:ea typeface="Calibri" panose="020F0502020204030204" pitchFamily="34" charset="0"/>
              </a:rPr>
              <a:t>Visserie;</a:t>
            </a:r>
            <a:endParaRPr lang="fr-CA" sz="1200" dirty="0">
              <a:effectLst/>
              <a:latin typeface="Times New Roman" panose="02020603050405020304" pitchFamily="18" charset="0"/>
              <a:ea typeface="Times New Roman" panose="02020603050405020304" pitchFamily="18" charset="0"/>
            </a:endParaRPr>
          </a:p>
          <a:p>
            <a:pPr marL="742950" lvl="1" indent="-285750" algn="just">
              <a:buFont typeface="Courier New" panose="02070309020205020404" pitchFamily="49" charset="0"/>
              <a:buChar char="o"/>
            </a:pPr>
            <a:r>
              <a:rPr lang="fr-CA" sz="1200" dirty="0">
                <a:effectLst/>
                <a:latin typeface="Calibri Light" panose="020F0302020204030204" pitchFamily="34" charset="0"/>
                <a:ea typeface="Calibri" panose="020F0502020204030204" pitchFamily="34" charset="0"/>
              </a:rPr>
              <a:t>Rivetage;</a:t>
            </a:r>
            <a:endParaRPr lang="fr-CA" sz="1200" dirty="0">
              <a:effectLst/>
              <a:latin typeface="Times New Roman" panose="02020603050405020304" pitchFamily="18" charset="0"/>
              <a:ea typeface="Times New Roman" panose="02020603050405020304" pitchFamily="18" charset="0"/>
            </a:endParaRPr>
          </a:p>
          <a:p>
            <a:pPr marL="742950" lvl="1" indent="-285750" algn="just">
              <a:buFont typeface="Courier New" panose="02070309020205020404" pitchFamily="49" charset="0"/>
              <a:buChar char="o"/>
            </a:pPr>
            <a:r>
              <a:rPr lang="fr-CA" sz="1200" dirty="0">
                <a:effectLst/>
                <a:latin typeface="Calibri Light" panose="020F0302020204030204" pitchFamily="34" charset="0"/>
                <a:ea typeface="Calibri" panose="020F0502020204030204" pitchFamily="34" charset="0"/>
              </a:rPr>
              <a:t>Replis;</a:t>
            </a:r>
            <a:endParaRPr lang="fr-CA" sz="1200" dirty="0">
              <a:effectLst/>
              <a:latin typeface="Times New Roman" panose="02020603050405020304" pitchFamily="18" charset="0"/>
              <a:ea typeface="Times New Roman" panose="02020603050405020304" pitchFamily="18" charset="0"/>
            </a:endParaRPr>
          </a:p>
          <a:p>
            <a:pPr marL="742950" lvl="1" indent="-285750" algn="just">
              <a:buFont typeface="Courier New" panose="02070309020205020404" pitchFamily="49" charset="0"/>
              <a:buChar char="o"/>
            </a:pPr>
            <a:r>
              <a:rPr lang="fr-CA" sz="1200" dirty="0">
                <a:effectLst/>
                <a:latin typeface="Calibri Light" panose="020F0302020204030204" pitchFamily="34" charset="0"/>
                <a:ea typeface="Calibri" panose="020F0502020204030204" pitchFamily="34" charset="0"/>
              </a:rPr>
              <a:t>Organes d’assemblage rapide et clips;</a:t>
            </a:r>
            <a:endParaRPr lang="fr-CA" sz="1200" dirty="0">
              <a:effectLst/>
              <a:latin typeface="Times New Roman" panose="02020603050405020304" pitchFamily="18" charset="0"/>
              <a:ea typeface="Times New Roman" panose="02020603050405020304" pitchFamily="18" charset="0"/>
            </a:endParaRPr>
          </a:p>
          <a:p>
            <a:pPr marL="742950" lvl="1" indent="-285750" algn="just">
              <a:buFont typeface="Courier New" panose="02070309020205020404" pitchFamily="49" charset="0"/>
              <a:buChar char="o"/>
            </a:pPr>
            <a:r>
              <a:rPr lang="fr-CA" sz="1200" dirty="0">
                <a:effectLst/>
                <a:latin typeface="Calibri Light" panose="020F0302020204030204" pitchFamily="34" charset="0"/>
                <a:ea typeface="Calibri" panose="020F0502020204030204" pitchFamily="34" charset="0"/>
              </a:rPr>
              <a:t>Boulonnage;</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Calibri Light" panose="020F0302020204030204" pitchFamily="34" charset="0"/>
                <a:ea typeface="Calibri" panose="020F0502020204030204" pitchFamily="34" charset="0"/>
              </a:rPr>
              <a:t>On peut également utiliser des adhésifs seuls ou en combinaison avec d’autres moyens d’assemblage ; une préparation de la surface de l’aluminium sera essentielle à la performance et la longévité du joint collé.</a:t>
            </a:r>
            <a:endParaRPr lang="fr-CA" sz="1200" dirty="0">
              <a:effectLst/>
              <a:latin typeface="Times New Roman" panose="02020603050405020304" pitchFamily="18" charset="0"/>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2</a:t>
            </a:fld>
            <a:endParaRPr lang="fr-FR"/>
          </a:p>
        </p:txBody>
      </p:sp>
    </p:spTree>
    <p:extLst>
      <p:ext uri="{BB962C8B-B14F-4D97-AF65-F5344CB8AC3E}">
        <p14:creationId xmlns:p14="http://schemas.microsoft.com/office/powerpoint/2010/main" val="37838947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FR" sz="1200" dirty="0">
                <a:effectLst/>
                <a:latin typeface="Calibri Light" panose="020F0302020204030204" pitchFamily="34" charset="0"/>
                <a:ea typeface="Calibri" panose="020F0502020204030204" pitchFamily="34" charset="0"/>
              </a:rPr>
              <a:t>On voit sur cette figure le soudage par fusion ; le procédé MIG ou TIG génère une zone affectée thermiquement ZAT (ZTA parfois en français et HAZ (</a:t>
            </a:r>
            <a:r>
              <a:rPr lang="fr-FR" sz="1200" i="1" dirty="0">
                <a:effectLst/>
                <a:latin typeface="Calibri Light" panose="020F0302020204030204" pitchFamily="34" charset="0"/>
                <a:ea typeface="Calibri" panose="020F0502020204030204" pitchFamily="34" charset="0"/>
              </a:rPr>
              <a:t>Heat </a:t>
            </a:r>
            <a:r>
              <a:rPr lang="fr-FR" sz="1200" i="1" dirty="0" err="1">
                <a:effectLst/>
                <a:latin typeface="Calibri Light" panose="020F0302020204030204" pitchFamily="34" charset="0"/>
                <a:ea typeface="Calibri" panose="020F0502020204030204" pitchFamily="34" charset="0"/>
              </a:rPr>
              <a:t>Affected</a:t>
            </a:r>
            <a:r>
              <a:rPr lang="fr-FR" sz="1200" i="1" dirty="0">
                <a:effectLst/>
                <a:latin typeface="Calibri Light" panose="020F0302020204030204" pitchFamily="34" charset="0"/>
                <a:ea typeface="Calibri" panose="020F0502020204030204" pitchFamily="34" charset="0"/>
              </a:rPr>
              <a:t> Zone</a:t>
            </a:r>
            <a:r>
              <a:rPr lang="fr-FR" sz="1200" dirty="0">
                <a:effectLst/>
                <a:latin typeface="Calibri Light" panose="020F0302020204030204" pitchFamily="34" charset="0"/>
                <a:ea typeface="Calibri" panose="020F0502020204030204" pitchFamily="34" charset="0"/>
              </a:rPr>
              <a:t> en anglais) ;</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Calibri Light" panose="020F0302020204030204" pitchFamily="34" charset="0"/>
                <a:ea typeface="Calibri" panose="020F0502020204030204" pitchFamily="34" charset="0"/>
              </a:rPr>
              <a:t>Étant donné que la conductivité de l’aluminium est élevée, la ZAT est relativement grande ;</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Calibri Light" panose="020F0302020204030204" pitchFamily="34" charset="0"/>
                <a:ea typeface="Calibri" panose="020F0502020204030204" pitchFamily="34" charset="0"/>
              </a:rPr>
              <a:t>Pour connaître les propriétés mécaniques dans la ZAT, des tests de traction sont faits. La fissuration se produit généralement à côté du joint soudé, là où l’aluminium est demeuré solide mais où il a subi une mise en solution partielle suivi d’un refroidissement trop lent.</a:t>
            </a:r>
            <a:endParaRPr lang="fr-CA" sz="1200" dirty="0">
              <a:effectLst/>
              <a:latin typeface="Times New Roman" panose="02020603050405020304" pitchFamily="18" charset="0"/>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3</a:t>
            </a:fld>
            <a:endParaRPr lang="fr-FR"/>
          </a:p>
        </p:txBody>
      </p:sp>
    </p:spTree>
    <p:extLst>
      <p:ext uri="{BB962C8B-B14F-4D97-AF65-F5344CB8AC3E}">
        <p14:creationId xmlns:p14="http://schemas.microsoft.com/office/powerpoint/2010/main" val="20260411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FR" sz="1200" dirty="0">
                <a:effectLst/>
                <a:latin typeface="+mn-lt"/>
                <a:ea typeface="Calibri" panose="020F0502020204030204" pitchFamily="34" charset="0"/>
              </a:rPr>
              <a:t>Il existe des façons de contrer les effets du soudage MIG et TIG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On peut limiter l’apport en chaleur en la diffusant dans le montage de soudage ; attention toutefois aux distorsions de l’assemblage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Localiser les soudures à des endroits où les contraintes sont faibles.</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4</a:t>
            </a:fld>
            <a:endParaRPr lang="fr-FR"/>
          </a:p>
        </p:txBody>
      </p:sp>
    </p:spTree>
    <p:extLst>
      <p:ext uri="{BB962C8B-B14F-4D97-AF65-F5344CB8AC3E}">
        <p14:creationId xmlns:p14="http://schemas.microsoft.com/office/powerpoint/2010/main" val="12279848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tabLst>
                <a:tab pos="457200" algn="l"/>
              </a:tabLst>
            </a:pPr>
            <a:r>
              <a:rPr lang="fr-FR" sz="1200" kern="1200" dirty="0">
                <a:solidFill>
                  <a:srgbClr val="000000"/>
                </a:solidFill>
                <a:effectLst/>
                <a:latin typeface="+mn-lt"/>
                <a:ea typeface="Calibri" panose="020F0502020204030204" pitchFamily="34" charset="0"/>
              </a:rPr>
              <a:t>On voit ici le pont de St-Ambroise construit en 2015 : platelage en aluminium sur 5 poutres en acier galvanisé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CA" sz="1200" kern="1200" dirty="0">
                <a:solidFill>
                  <a:srgbClr val="000000"/>
                </a:solidFill>
                <a:effectLst/>
                <a:latin typeface="+mn-lt"/>
                <a:ea typeface="Calibri" panose="020F0502020204030204" pitchFamily="34" charset="0"/>
              </a:rPr>
              <a:t>Le platelage en aluminium remplace une dalle de béton ou un platelage en bois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CA" sz="1200" kern="1200" dirty="0">
                <a:solidFill>
                  <a:srgbClr val="000000"/>
                </a:solidFill>
                <a:effectLst/>
                <a:latin typeface="+mn-lt"/>
                <a:ea typeface="Calibri" panose="020F0502020204030204" pitchFamily="34" charset="0"/>
              </a:rPr>
              <a:t>On estime sa durée de vie à 75 ans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CA" sz="1200" kern="1200" dirty="0">
                <a:solidFill>
                  <a:srgbClr val="000000"/>
                </a:solidFill>
                <a:effectLst/>
                <a:latin typeface="+mn-lt"/>
                <a:ea typeface="Calibri" panose="020F0502020204030204" pitchFamily="34" charset="0"/>
              </a:rPr>
              <a:t>Le platelage étant 100% étanche, il protège la structure du pont contre l’infiltration d’eau (ce que ne permet pas le béton et le bois)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CA" sz="1200" kern="1200" dirty="0">
                <a:solidFill>
                  <a:srgbClr val="000000"/>
                </a:solidFill>
                <a:effectLst/>
                <a:latin typeface="+mn-lt"/>
                <a:ea typeface="Calibri" panose="020F0502020204030204" pitchFamily="34" charset="0"/>
              </a:rPr>
              <a:t>Le platelage est constitué de sections boulonnées, formées d’extrusions (de 305 mm de large) soudées entre elles par FSW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CA" sz="1200" kern="1200" dirty="0">
                <a:solidFill>
                  <a:srgbClr val="000000"/>
                </a:solidFill>
                <a:effectLst/>
                <a:latin typeface="+mn-lt"/>
                <a:ea typeface="Calibri" panose="020F0502020204030204" pitchFamily="34" charset="0"/>
              </a:rPr>
              <a:t>C’est le 2</a:t>
            </a:r>
            <a:r>
              <a:rPr lang="fr-CA" sz="1200" kern="1200" baseline="30000" dirty="0">
                <a:solidFill>
                  <a:srgbClr val="000000"/>
                </a:solidFill>
                <a:effectLst/>
                <a:latin typeface="+mn-lt"/>
                <a:ea typeface="Calibri" panose="020F0502020204030204" pitchFamily="34" charset="0"/>
              </a:rPr>
              <a:t>ème</a:t>
            </a:r>
            <a:r>
              <a:rPr lang="fr-CA" sz="1200" kern="1200" dirty="0">
                <a:solidFill>
                  <a:srgbClr val="000000"/>
                </a:solidFill>
                <a:effectLst/>
                <a:latin typeface="+mn-lt"/>
                <a:ea typeface="Calibri" panose="020F0502020204030204" pitchFamily="34" charset="0"/>
              </a:rPr>
              <a:t> pont autoroutier au Québec qui inclut de l’aluminium.</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5</a:t>
            </a:fld>
            <a:endParaRPr lang="fr-FR"/>
          </a:p>
        </p:txBody>
      </p:sp>
    </p:spTree>
    <p:extLst>
      <p:ext uri="{BB962C8B-B14F-4D97-AF65-F5344CB8AC3E}">
        <p14:creationId xmlns:p14="http://schemas.microsoft.com/office/powerpoint/2010/main" val="41328682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tabLst>
                <a:tab pos="457200" algn="l"/>
              </a:tabLst>
            </a:pPr>
            <a:r>
              <a:rPr lang="fr-CA" sz="1200" kern="1200" dirty="0">
                <a:solidFill>
                  <a:srgbClr val="000000"/>
                </a:solidFill>
                <a:effectLst/>
                <a:latin typeface="Calibri Light" panose="020F0302020204030204" pitchFamily="34" charset="0"/>
                <a:ea typeface="Times New Roman" panose="02020603050405020304" pitchFamily="18" charset="0"/>
              </a:rPr>
              <a:t>On a vu que les propriétés mécaniques de l’aluminium sont moindres dans les zones affectées thermiquement lors du soudage MIG et TIG ;</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CA" sz="1200" kern="1200" dirty="0">
                <a:solidFill>
                  <a:srgbClr val="000000"/>
                </a:solidFill>
                <a:effectLst/>
                <a:latin typeface="Calibri Light" panose="020F0302020204030204" pitchFamily="34" charset="0"/>
                <a:ea typeface="Times New Roman" panose="02020603050405020304" pitchFamily="18" charset="0"/>
              </a:rPr>
              <a:t>Cependant l’aluminium peut être soudé par fiction malaxage un procédé qui assemble à l’état solide, communément appelé FSW (</a:t>
            </a:r>
            <a:r>
              <a:rPr lang="fr-CA" sz="1200" i="1" kern="1200" dirty="0">
                <a:solidFill>
                  <a:srgbClr val="000000"/>
                </a:solidFill>
                <a:effectLst/>
                <a:latin typeface="Calibri Light" panose="020F0302020204030204" pitchFamily="34" charset="0"/>
                <a:ea typeface="Times New Roman" panose="02020603050405020304" pitchFamily="18" charset="0"/>
              </a:rPr>
              <a:t>Friction </a:t>
            </a:r>
            <a:r>
              <a:rPr lang="fr-CA" sz="1200" i="1" kern="1200" dirty="0" err="1">
                <a:solidFill>
                  <a:srgbClr val="000000"/>
                </a:solidFill>
                <a:effectLst/>
                <a:latin typeface="Calibri Light" panose="020F0302020204030204" pitchFamily="34" charset="0"/>
                <a:ea typeface="Times New Roman" panose="02020603050405020304" pitchFamily="18" charset="0"/>
              </a:rPr>
              <a:t>Stir</a:t>
            </a:r>
            <a:r>
              <a:rPr lang="fr-CA" sz="1200" i="1" kern="1200" dirty="0">
                <a:solidFill>
                  <a:srgbClr val="000000"/>
                </a:solidFill>
                <a:effectLst/>
                <a:latin typeface="Calibri Light" panose="020F0302020204030204" pitchFamily="34" charset="0"/>
                <a:ea typeface="Times New Roman" panose="02020603050405020304" pitchFamily="18" charset="0"/>
              </a:rPr>
              <a:t> </a:t>
            </a:r>
            <a:r>
              <a:rPr lang="fr-CA" sz="1200" i="1" kern="1200" dirty="0" err="1">
                <a:solidFill>
                  <a:srgbClr val="000000"/>
                </a:solidFill>
                <a:effectLst/>
                <a:latin typeface="Calibri Light" panose="020F0302020204030204" pitchFamily="34" charset="0"/>
                <a:ea typeface="Times New Roman" panose="02020603050405020304" pitchFamily="18" charset="0"/>
              </a:rPr>
              <a:t>Welding</a:t>
            </a:r>
            <a:r>
              <a:rPr lang="fr-CA" sz="1200" kern="1200" dirty="0">
                <a:solidFill>
                  <a:srgbClr val="000000"/>
                </a:solidFill>
                <a:effectLst/>
                <a:latin typeface="Calibri Light" panose="020F0302020204030204" pitchFamily="34" charset="0"/>
                <a:ea typeface="Times New Roman" panose="02020603050405020304" pitchFamily="18" charset="0"/>
              </a:rPr>
              <a:t>) ; les pertes de propriétés seront moindres avec le FSW ;</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tabLst>
                <a:tab pos="457200" algn="l"/>
              </a:tabLst>
            </a:pPr>
            <a:r>
              <a:rPr lang="fr-CA" sz="1200" kern="1200" dirty="0">
                <a:solidFill>
                  <a:srgbClr val="000000"/>
                </a:solidFill>
                <a:effectLst/>
                <a:latin typeface="Calibri Light" panose="020F0302020204030204" pitchFamily="34" charset="0"/>
                <a:ea typeface="Times New Roman" panose="02020603050405020304" pitchFamily="18" charset="0"/>
              </a:rPr>
              <a:t>Voici une démonstration du FSW avec un outil de type double épaulement réalisé au centre de soudage de l’UQAC.</a:t>
            </a:r>
            <a:endParaRPr lang="fr-CA" sz="1200" dirty="0">
              <a:effectLst/>
              <a:latin typeface="Times New Roman" panose="02020603050405020304" pitchFamily="18" charset="0"/>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6</a:t>
            </a:fld>
            <a:endParaRPr lang="fr-FR"/>
          </a:p>
        </p:txBody>
      </p:sp>
    </p:spTree>
    <p:extLst>
      <p:ext uri="{BB962C8B-B14F-4D97-AF65-F5344CB8AC3E}">
        <p14:creationId xmlns:p14="http://schemas.microsoft.com/office/powerpoint/2010/main" val="9422254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 diapositive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FR" sz="1200" dirty="0">
                <a:effectLst/>
                <a:latin typeface="+mn-lt"/>
                <a:ea typeface="Calibri" panose="020F0502020204030204" pitchFamily="34" charset="0"/>
              </a:rPr>
              <a:t>Bien qu’il ne soit pas obligatoire, pour des raisons structurales, de protéger la surface des pièces d’aluminium, il est possible de faire des traitements de surface à l’aluminium pour des raisons d’esthétisme ou de fonctionnalité particulière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 L’anodisation est un procédé propre à l’aluminium ; il permet d’épaissir la couche d’oxyde naturellement présente ;</a:t>
            </a:r>
            <a:endParaRPr lang="fr-CA" sz="1200" dirty="0">
              <a:effectLst/>
              <a:latin typeface="+mn-lt"/>
              <a:ea typeface="Times New Roman" panose="02020603050405020304" pitchFamily="18" charset="0"/>
            </a:endParaRPr>
          </a:p>
          <a:p>
            <a:pPr marL="742950" lvl="1" indent="-285750" algn="just">
              <a:buFont typeface="Courier New" panose="02070309020205020404" pitchFamily="49" charset="0"/>
              <a:buChar char="o"/>
            </a:pPr>
            <a:r>
              <a:rPr lang="fr-CA" sz="1200" dirty="0">
                <a:effectLst/>
                <a:latin typeface="+mn-lt"/>
                <a:ea typeface="Calibri" panose="020F0502020204030204" pitchFamily="34" charset="0"/>
              </a:rPr>
              <a:t>Choix de couleur limité possible, conserve l’aspect métallique ;</a:t>
            </a:r>
            <a:endParaRPr lang="fr-CA" sz="1200" dirty="0">
              <a:effectLst/>
              <a:latin typeface="+mn-lt"/>
              <a:ea typeface="Times New Roman" panose="02020603050405020304" pitchFamily="18" charset="0"/>
            </a:endParaRPr>
          </a:p>
          <a:p>
            <a:pPr marL="742950" lvl="1" indent="-285750" algn="just">
              <a:buFont typeface="Courier New" panose="02070309020205020404" pitchFamily="49" charset="0"/>
              <a:buChar char="o"/>
            </a:pPr>
            <a:r>
              <a:rPr lang="fr-CA" sz="1200" dirty="0">
                <a:effectLst/>
                <a:latin typeface="+mn-lt"/>
                <a:ea typeface="Times New Roman" panose="02020603050405020304" pitchFamily="18" charset="0"/>
              </a:rPr>
              <a:t>Permet d'augmenter la résistance à l'abrasion et la longévité du fini ;</a:t>
            </a: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Il est bien sur possible de peinturer l’aluminium mais attention il faut réaliser une bonne préparation de surface ;</a:t>
            </a:r>
            <a:endParaRPr lang="fr-CA" sz="1200" dirty="0">
              <a:effectLst/>
              <a:latin typeface="+mn-lt"/>
              <a:ea typeface="Times New Roman" panose="02020603050405020304" pitchFamily="18" charset="0"/>
            </a:endParaRPr>
          </a:p>
          <a:p>
            <a:pPr marL="742950" lvl="1" indent="-285750" algn="just">
              <a:buFont typeface="Courier New" panose="02070309020205020404" pitchFamily="49" charset="0"/>
              <a:buChar char="o"/>
            </a:pPr>
            <a:r>
              <a:rPr lang="fr-CA" sz="1200" dirty="0">
                <a:effectLst/>
                <a:latin typeface="+mn-lt"/>
                <a:ea typeface="Calibri" panose="020F0502020204030204" pitchFamily="34" charset="0"/>
              </a:rPr>
              <a:t>Choix du lustre ;</a:t>
            </a:r>
            <a:endParaRPr lang="fr-CA" sz="1200" dirty="0">
              <a:effectLst/>
              <a:latin typeface="+mn-lt"/>
              <a:ea typeface="Times New Roman" panose="02020603050405020304" pitchFamily="18" charset="0"/>
            </a:endParaRPr>
          </a:p>
          <a:p>
            <a:pPr marL="742950" lvl="1" indent="-285750" algn="just">
              <a:buFont typeface="Courier New" panose="02070309020205020404" pitchFamily="49" charset="0"/>
              <a:buChar char="o"/>
            </a:pPr>
            <a:r>
              <a:rPr lang="fr-CA" sz="1200" dirty="0">
                <a:effectLst/>
                <a:latin typeface="+mn-lt"/>
                <a:ea typeface="Calibri" panose="020F0502020204030204" pitchFamily="34" charset="0"/>
              </a:rPr>
              <a:t>La peinture fournira une plus large protection contre la corrosion sous une plus large gamme de pH.</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Finis mécaniques</a:t>
            </a:r>
            <a:endParaRPr lang="fr-CA" sz="1200" dirty="0">
              <a:effectLst/>
              <a:latin typeface="+mn-lt"/>
              <a:ea typeface="Times New Roman" panose="02020603050405020304" pitchFamily="18" charset="0"/>
            </a:endParaRPr>
          </a:p>
          <a:p>
            <a:pPr marL="742950" lvl="1" indent="-285750" algn="just">
              <a:buFont typeface="Courier New" panose="02070309020205020404" pitchFamily="49" charset="0"/>
              <a:buChar char="o"/>
            </a:pPr>
            <a:r>
              <a:rPr lang="fr-CA" sz="1200" dirty="0">
                <a:effectLst/>
                <a:latin typeface="+mn-lt"/>
                <a:ea typeface="Calibri" panose="020F0502020204030204" pitchFamily="34" charset="0"/>
              </a:rPr>
              <a:t>Brossage</a:t>
            </a:r>
            <a:endParaRPr lang="fr-CA" sz="1200" dirty="0">
              <a:effectLst/>
              <a:latin typeface="+mn-lt"/>
              <a:ea typeface="Times New Roman" panose="02020603050405020304" pitchFamily="18" charset="0"/>
            </a:endParaRPr>
          </a:p>
          <a:p>
            <a:pPr marL="1143000" lvl="2" indent="-228600" algn="just">
              <a:buFont typeface="Wingdings" panose="05000000000000000000" pitchFamily="2" charset="2"/>
              <a:buChar char=""/>
            </a:pPr>
            <a:r>
              <a:rPr lang="fr-CA" sz="1200" dirty="0">
                <a:effectLst/>
                <a:latin typeface="+mn-lt"/>
                <a:ea typeface="Calibri" panose="020F0502020204030204" pitchFamily="34" charset="0"/>
              </a:rPr>
              <a:t>Procédé mécanique qui consiste à créer de fines rayures afin d'éliminer les défauts de surface;</a:t>
            </a:r>
            <a:endParaRPr lang="fr-CA" sz="1200" dirty="0">
              <a:effectLst/>
              <a:latin typeface="+mn-lt"/>
              <a:ea typeface="Times New Roman" panose="02020603050405020304" pitchFamily="18" charset="0"/>
            </a:endParaRPr>
          </a:p>
          <a:p>
            <a:pPr marL="742950" lvl="1" indent="-285750" algn="just">
              <a:buFont typeface="Courier New" panose="02070309020205020404" pitchFamily="49" charset="0"/>
              <a:buChar char="o"/>
            </a:pPr>
            <a:r>
              <a:rPr lang="fr-CA" sz="1200" dirty="0">
                <a:effectLst/>
                <a:latin typeface="+mn-lt"/>
                <a:ea typeface="Calibri" panose="020F0502020204030204" pitchFamily="34" charset="0"/>
              </a:rPr>
              <a:t>Polissage</a:t>
            </a:r>
            <a:endParaRPr lang="fr-CA" sz="1200" dirty="0">
              <a:effectLst/>
              <a:latin typeface="+mn-lt"/>
              <a:ea typeface="Times New Roman" panose="02020603050405020304" pitchFamily="18" charset="0"/>
            </a:endParaRPr>
          </a:p>
          <a:p>
            <a:pPr marL="1143000" lvl="2" indent="-228600" algn="just">
              <a:buFont typeface="Wingdings" panose="05000000000000000000" pitchFamily="2" charset="2"/>
              <a:buChar char=""/>
            </a:pPr>
            <a:r>
              <a:rPr lang="fr-CA" sz="1200" dirty="0">
                <a:effectLst/>
                <a:latin typeface="+mn-lt"/>
                <a:ea typeface="Calibri" panose="020F0502020204030204" pitchFamily="34" charset="0"/>
              </a:rPr>
              <a:t>Une amélioration des performances mécaniques en supprimant des défauts de surface;</a:t>
            </a:r>
            <a:endParaRPr lang="fr-CA" sz="1200" dirty="0">
              <a:effectLst/>
              <a:latin typeface="+mn-lt"/>
              <a:ea typeface="Times New Roman" panose="02020603050405020304" pitchFamily="18" charset="0"/>
            </a:endParaRPr>
          </a:p>
          <a:p>
            <a:pPr marL="1143000" lvl="2" indent="-228600" algn="just">
              <a:buFont typeface="Wingdings" panose="05000000000000000000" pitchFamily="2" charset="2"/>
              <a:buChar char=""/>
            </a:pPr>
            <a:r>
              <a:rPr lang="fr-CA" sz="1200" dirty="0">
                <a:effectLst/>
                <a:latin typeface="+mn-lt"/>
                <a:ea typeface="Calibri" panose="020F0502020204030204" pitchFamily="34" charset="0"/>
              </a:rPr>
              <a:t>Une surface lisse, brillante ou mate, qui procure au produit une meilleure finition.</a:t>
            </a:r>
            <a:endParaRPr lang="fr-CA" sz="1200" dirty="0">
              <a:effectLst/>
              <a:latin typeface="+mn-lt"/>
              <a:ea typeface="Times New Roman" panose="02020603050405020304" pitchFamily="18" charset="0"/>
            </a:endParaRPr>
          </a:p>
          <a:p>
            <a:endParaRPr lang="fr-FR"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7</a:t>
            </a:fld>
            <a:endParaRPr lang="fr-FR"/>
          </a:p>
        </p:txBody>
      </p:sp>
    </p:spTree>
    <p:extLst>
      <p:ext uri="{BB962C8B-B14F-4D97-AF65-F5344CB8AC3E}">
        <p14:creationId xmlns:p14="http://schemas.microsoft.com/office/powerpoint/2010/main" val="35393466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FR" sz="1200" dirty="0">
                    <a:effectLst/>
                    <a:latin typeface="+mn-lt"/>
                    <a:ea typeface="Calibri" panose="020F0502020204030204" pitchFamily="34" charset="0"/>
                  </a:rPr>
                  <a:t>La figure suivante illustre une courbe contrainte – déformation classique de l’aluminium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On peut obtenir le module de Young de cette courbe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Étant donné que la limite élastique n’est pas aussi franche que l’acier, à 0,2% de déformation (</a:t>
                </a:r>
                <a14:m>
                  <m:oMath xmlns:m="http://schemas.openxmlformats.org/officeDocument/2006/math">
                    <m:r>
                      <a:rPr lang="fr-CA" sz="1200" i="1">
                        <a:effectLst/>
                        <a:latin typeface="Cambria Math" panose="02040503050406030204" pitchFamily="18" charset="0"/>
                        <a:ea typeface="Calibri" panose="020F0502020204030204" pitchFamily="34" charset="0"/>
                        <a:cs typeface="Calibri Light" panose="020F0302020204030204" pitchFamily="34" charset="0"/>
                      </a:rPr>
                      <m:t>𝜀</m:t>
                    </m:r>
                  </m:oMath>
                </a14:m>
                <a:r>
                  <a:rPr lang="fr-CA" sz="1200" dirty="0">
                    <a:effectLst/>
                    <a:latin typeface="+mn-lt"/>
                    <a:ea typeface="Calibri" panose="020F0502020204030204" pitchFamily="34" charset="0"/>
                  </a:rPr>
                  <a:t> = 0,002), on trace une ligne parallèle au module de Young et l’intersection avec la courbe permet d’identifier la limite élastique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De cette limite nous avons par la suite la phase plastique du métal soit l’écrouissage de l’aluminium suivi de la rupture;</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Le point C délimite la zone de striction, diminution localisée de la section de l’éprouvette d’aluminium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Le point D est le point de rupture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On remarque que le module de Young de l’aluminium est 2,86 fois inférieur à celui de l’acier (200 000 / 70 000 = 2,86); cela affecte la rigidité de la structure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Similairement, le module de cisaillement de l’aluminium est 2,96 fois inférieur à celui de l’acier (77 000 / 26 000 = 2,96); cela affecte la rigidité de la structure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Cette perte de rigidité peut être compensée en augmentant :</a:t>
                </a:r>
                <a:endParaRPr lang="fr-CA" sz="1200" dirty="0">
                  <a:effectLst/>
                  <a:latin typeface="+mn-lt"/>
                  <a:ea typeface="Times New Roman" panose="02020603050405020304" pitchFamily="18" charset="0"/>
                </a:endParaRPr>
              </a:p>
              <a:p>
                <a:pPr marL="742950" lvl="1" indent="-285750" algn="just">
                  <a:buFont typeface="Courier New" panose="02070309020205020404" pitchFamily="49" charset="0"/>
                  <a:buChar char="o"/>
                </a:pPr>
                <a:r>
                  <a:rPr lang="fr-CA" sz="1200" dirty="0">
                    <a:effectLst/>
                    <a:latin typeface="+mn-lt"/>
                    <a:ea typeface="Calibri" panose="020F0502020204030204" pitchFamily="34" charset="0"/>
                  </a:rPr>
                  <a:t>En flexion : (Inertie)</a:t>
                </a:r>
                <a:r>
                  <a:rPr lang="fr-CA" sz="1200" baseline="-25000" dirty="0">
                    <a:effectLst/>
                    <a:latin typeface="+mn-lt"/>
                    <a:ea typeface="Calibri" panose="020F0502020204030204" pitchFamily="34" charset="0"/>
                  </a:rPr>
                  <a:t>al</a:t>
                </a:r>
                <a:r>
                  <a:rPr lang="fr-CA" sz="1200" dirty="0">
                    <a:effectLst/>
                    <a:latin typeface="+mn-lt"/>
                    <a:ea typeface="Calibri" panose="020F0502020204030204" pitchFamily="34" charset="0"/>
                  </a:rPr>
                  <a:t> = 2,86 x (Inertie)</a:t>
                </a:r>
                <a:r>
                  <a:rPr lang="fr-CA" sz="1200" baseline="-25000" dirty="0">
                    <a:effectLst/>
                    <a:latin typeface="+mn-lt"/>
                    <a:ea typeface="Calibri" panose="020F0502020204030204" pitchFamily="34" charset="0"/>
                  </a:rPr>
                  <a:t>acier</a:t>
                </a:r>
                <a:r>
                  <a:rPr lang="fr-CA" sz="1200" dirty="0">
                    <a:effectLst/>
                    <a:latin typeface="+mn-lt"/>
                    <a:ea typeface="Calibri" panose="020F0502020204030204" pitchFamily="34" charset="0"/>
                  </a:rPr>
                  <a:t> =&gt; (</a:t>
                </a:r>
                <a:r>
                  <a:rPr lang="fr-CA" sz="1200" dirty="0" err="1">
                    <a:effectLst/>
                    <a:latin typeface="+mn-lt"/>
                    <a:ea typeface="Calibri" panose="020F0502020204030204" pitchFamily="34" charset="0"/>
                  </a:rPr>
                  <a:t>Hpoutre</a:t>
                </a:r>
                <a:r>
                  <a:rPr lang="fr-CA" sz="1200" dirty="0">
                    <a:effectLst/>
                    <a:latin typeface="+mn-lt"/>
                    <a:ea typeface="Calibri" panose="020F0502020204030204" pitchFamily="34" charset="0"/>
                  </a:rPr>
                  <a:t>)</a:t>
                </a:r>
                <a:r>
                  <a:rPr lang="fr-CA" sz="1200" baseline="-25000" dirty="0">
                    <a:effectLst/>
                    <a:latin typeface="+mn-lt"/>
                    <a:ea typeface="Calibri" panose="020F0502020204030204" pitchFamily="34" charset="0"/>
                  </a:rPr>
                  <a:t>al</a:t>
                </a:r>
                <a:r>
                  <a:rPr lang="fr-CA" sz="1200" dirty="0">
                    <a:effectLst/>
                    <a:latin typeface="+mn-lt"/>
                    <a:ea typeface="Calibri" panose="020F0502020204030204" pitchFamily="34" charset="0"/>
                  </a:rPr>
                  <a:t> = 1,4 x (</a:t>
                </a:r>
                <a:r>
                  <a:rPr lang="fr-CA" sz="1200" dirty="0" err="1">
                    <a:effectLst/>
                    <a:latin typeface="+mn-lt"/>
                    <a:ea typeface="Calibri" panose="020F0502020204030204" pitchFamily="34" charset="0"/>
                  </a:rPr>
                  <a:t>Hpoutre</a:t>
                </a:r>
                <a:r>
                  <a:rPr lang="fr-CA" sz="1200" dirty="0">
                    <a:effectLst/>
                    <a:latin typeface="+mn-lt"/>
                    <a:ea typeface="Calibri" panose="020F0502020204030204" pitchFamily="34" charset="0"/>
                  </a:rPr>
                  <a:t>)</a:t>
                </a:r>
                <a:r>
                  <a:rPr lang="fr-CA" sz="1200" baseline="-25000" dirty="0">
                    <a:effectLst/>
                    <a:latin typeface="+mn-lt"/>
                    <a:ea typeface="Calibri" panose="020F0502020204030204" pitchFamily="34" charset="0"/>
                  </a:rPr>
                  <a:t>acier</a:t>
                </a:r>
                <a:r>
                  <a:rPr lang="fr-CA" sz="1200" dirty="0">
                    <a:effectLst/>
                    <a:latin typeface="+mn-lt"/>
                    <a:ea typeface="Calibri" panose="020F0502020204030204" pitchFamily="34" charset="0"/>
                  </a:rPr>
                  <a:t> ;</a:t>
                </a:r>
                <a:endParaRPr lang="fr-CA" sz="1200" dirty="0">
                  <a:effectLst/>
                  <a:latin typeface="+mn-lt"/>
                  <a:ea typeface="Times New Roman" panose="02020603050405020304" pitchFamily="18" charset="0"/>
                </a:endParaRPr>
              </a:p>
              <a:p>
                <a:pPr marL="742950" lvl="1" indent="-285750" algn="just">
                  <a:buFont typeface="Courier New" panose="02070309020205020404" pitchFamily="49" charset="0"/>
                  <a:buChar char="o"/>
                </a:pPr>
                <a:r>
                  <a:rPr lang="es-419" sz="1200" dirty="0">
                    <a:effectLst/>
                    <a:latin typeface="+mn-lt"/>
                    <a:ea typeface="Calibri" panose="020F0502020204030204" pitchFamily="34" charset="0"/>
                  </a:rPr>
                  <a:t>En axial : (A)</a:t>
                </a:r>
                <a:r>
                  <a:rPr lang="es-419" sz="1200" baseline="-25000" dirty="0">
                    <a:effectLst/>
                    <a:latin typeface="+mn-lt"/>
                    <a:ea typeface="Calibri" panose="020F0502020204030204" pitchFamily="34" charset="0"/>
                  </a:rPr>
                  <a:t>al</a:t>
                </a:r>
                <a:r>
                  <a:rPr lang="es-419" sz="1200" dirty="0">
                    <a:effectLst/>
                    <a:latin typeface="+mn-lt"/>
                    <a:ea typeface="Calibri" panose="020F0502020204030204" pitchFamily="34" charset="0"/>
                  </a:rPr>
                  <a:t> = 2,86 x (A)</a:t>
                </a:r>
                <a:r>
                  <a:rPr lang="es-419" sz="1200" baseline="-25000" dirty="0" err="1">
                    <a:effectLst/>
                    <a:latin typeface="+mn-lt"/>
                    <a:ea typeface="Calibri" panose="020F0502020204030204" pitchFamily="34" charset="0"/>
                  </a:rPr>
                  <a:t>acier</a:t>
                </a:r>
                <a:r>
                  <a:rPr lang="es-419" sz="1200" dirty="0">
                    <a:effectLst/>
                    <a:latin typeface="+mn-lt"/>
                    <a:ea typeface="Calibri" panose="020F0502020204030204" pitchFamily="34" charset="0"/>
                  </a:rPr>
                  <a:t> =&gt; </a:t>
                </a:r>
                <a:r>
                  <a:rPr lang="es-419" sz="1200" dirty="0" err="1">
                    <a:effectLst/>
                    <a:latin typeface="+mn-lt"/>
                    <a:ea typeface="Calibri" panose="020F0502020204030204" pitchFamily="34" charset="0"/>
                  </a:rPr>
                  <a:t>l’aluminium</a:t>
                </a:r>
                <a:r>
                  <a:rPr lang="es-419" sz="1200" dirty="0">
                    <a:effectLst/>
                    <a:latin typeface="+mn-lt"/>
                    <a:ea typeface="Calibri" panose="020F0502020204030204" pitchFamily="34" charset="0"/>
                  </a:rPr>
                  <a:t> </a:t>
                </a:r>
                <a:r>
                  <a:rPr lang="es-419" sz="1200" dirty="0" err="1">
                    <a:effectLst/>
                    <a:latin typeface="+mn-lt"/>
                    <a:ea typeface="Calibri" panose="020F0502020204030204" pitchFamily="34" charset="0"/>
                  </a:rPr>
                  <a:t>est</a:t>
                </a:r>
                <a:r>
                  <a:rPr lang="es-419" sz="1200" dirty="0">
                    <a:effectLst/>
                    <a:latin typeface="+mn-lt"/>
                    <a:ea typeface="Calibri" panose="020F0502020204030204" pitchFamily="34" charset="0"/>
                  </a:rPr>
                  <a:t> </a:t>
                </a:r>
                <a:r>
                  <a:rPr lang="es-419" sz="1200" dirty="0" err="1">
                    <a:effectLst/>
                    <a:latin typeface="+mn-lt"/>
                    <a:ea typeface="Calibri" panose="020F0502020204030204" pitchFamily="34" charset="0"/>
                  </a:rPr>
                  <a:t>moins</a:t>
                </a:r>
                <a:r>
                  <a:rPr lang="es-419" sz="1200" dirty="0">
                    <a:effectLst/>
                    <a:latin typeface="+mn-lt"/>
                    <a:ea typeface="Calibri" panose="020F0502020204030204" pitchFamily="34" charset="0"/>
                  </a:rPr>
                  <a:t> </a:t>
                </a:r>
                <a:r>
                  <a:rPr lang="es-419" sz="1200" dirty="0" err="1">
                    <a:effectLst/>
                    <a:latin typeface="+mn-lt"/>
                    <a:ea typeface="Calibri" panose="020F0502020204030204" pitchFamily="34" charset="0"/>
                  </a:rPr>
                  <a:t>compétitif</a:t>
                </a:r>
                <a:r>
                  <a:rPr lang="es-419" sz="1200" dirty="0">
                    <a:effectLst/>
                    <a:latin typeface="+mn-lt"/>
                    <a:ea typeface="Calibri" panose="020F0502020204030204" pitchFamily="34" charset="0"/>
                  </a:rPr>
                  <a:t> </a:t>
                </a:r>
                <a:r>
                  <a:rPr lang="es-419" sz="1200" dirty="0" err="1">
                    <a:effectLst/>
                    <a:latin typeface="+mn-lt"/>
                    <a:ea typeface="Calibri" panose="020F0502020204030204" pitchFamily="34" charset="0"/>
                  </a:rPr>
                  <a:t>pour</a:t>
                </a:r>
                <a:r>
                  <a:rPr lang="es-419" sz="1200" dirty="0">
                    <a:effectLst/>
                    <a:latin typeface="+mn-lt"/>
                    <a:ea typeface="Calibri" panose="020F0502020204030204" pitchFamily="34" charset="0"/>
                  </a:rPr>
                  <a:t> des </a:t>
                </a:r>
                <a:r>
                  <a:rPr lang="es-419" sz="1200" dirty="0" err="1">
                    <a:effectLst/>
                    <a:latin typeface="+mn-lt"/>
                    <a:ea typeface="Calibri" panose="020F0502020204030204" pitchFamily="34" charset="0"/>
                  </a:rPr>
                  <a:t>éléments</a:t>
                </a:r>
                <a:r>
                  <a:rPr lang="es-419" sz="1200" dirty="0">
                    <a:effectLst/>
                    <a:latin typeface="+mn-lt"/>
                    <a:ea typeface="Calibri" panose="020F0502020204030204" pitchFamily="34" charset="0"/>
                  </a:rPr>
                  <a:t> en </a:t>
                </a:r>
                <a:r>
                  <a:rPr lang="es-419" sz="1200" dirty="0" err="1">
                    <a:effectLst/>
                    <a:latin typeface="+mn-lt"/>
                    <a:ea typeface="Calibri" panose="020F0502020204030204" pitchFamily="34" charset="0"/>
                  </a:rPr>
                  <a:t>traction</a:t>
                </a:r>
                <a:r>
                  <a:rPr lang="es-419" sz="1200" dirty="0">
                    <a:effectLst/>
                    <a:latin typeface="+mn-lt"/>
                    <a:ea typeface="Calibri" panose="020F0502020204030204" pitchFamily="34" charset="0"/>
                  </a:rPr>
                  <a:t> pure (</a:t>
                </a:r>
                <a:r>
                  <a:rPr lang="es-419" sz="1200" dirty="0" err="1">
                    <a:effectLst/>
                    <a:latin typeface="+mn-lt"/>
                    <a:ea typeface="Calibri" panose="020F0502020204030204" pitchFamily="34" charset="0"/>
                  </a:rPr>
                  <a:t>exemple</a:t>
                </a:r>
                <a:r>
                  <a:rPr lang="es-419" sz="1200" dirty="0">
                    <a:effectLst/>
                    <a:latin typeface="+mn-lt"/>
                    <a:ea typeface="Calibri" panose="020F0502020204030204" pitchFamily="34" charset="0"/>
                  </a:rPr>
                  <a:t> cable en </a:t>
                </a:r>
                <a:r>
                  <a:rPr lang="es-419" sz="1200" dirty="0" err="1">
                    <a:effectLst/>
                    <a:latin typeface="+mn-lt"/>
                    <a:ea typeface="Calibri" panose="020F0502020204030204" pitchFamily="34" charset="0"/>
                  </a:rPr>
                  <a:t>tension</a:t>
                </a:r>
                <a:r>
                  <a:rPr lang="es-419" sz="1200" dirty="0">
                    <a:effectLst/>
                    <a:latin typeface="+mn-lt"/>
                    <a:ea typeface="Calibri" panose="020F0502020204030204" pitchFamily="34" charset="0"/>
                  </a:rPr>
                  <a:t>) ;</a:t>
                </a:r>
                <a:endParaRPr lang="fr-CA" sz="1200" dirty="0">
                  <a:effectLst/>
                  <a:latin typeface="+mn-lt"/>
                  <a:ea typeface="Times New Roman" panose="02020603050405020304" pitchFamily="18" charset="0"/>
                </a:endParaRPr>
              </a:p>
              <a:p>
                <a:pPr marL="742950" lvl="1" indent="-285750" algn="just">
                  <a:buFont typeface="Courier New" panose="02070309020205020404" pitchFamily="49" charset="0"/>
                  <a:buChar char="o"/>
                </a:pPr>
                <a:r>
                  <a:rPr lang="fr-CA" sz="1200" dirty="0">
                    <a:effectLst/>
                    <a:latin typeface="+mn-lt"/>
                    <a:ea typeface="Calibri" panose="020F0502020204030204" pitchFamily="34" charset="0"/>
                  </a:rPr>
                  <a:t>En torsion : (module de torsion)</a:t>
                </a:r>
                <a:r>
                  <a:rPr lang="fr-CA" sz="1200" baseline="-25000" dirty="0">
                    <a:effectLst/>
                    <a:latin typeface="+mn-lt"/>
                    <a:ea typeface="Calibri" panose="020F0502020204030204" pitchFamily="34" charset="0"/>
                  </a:rPr>
                  <a:t>al</a:t>
                </a:r>
                <a:r>
                  <a:rPr lang="fr-CA" sz="1200" dirty="0">
                    <a:effectLst/>
                    <a:latin typeface="+mn-lt"/>
                    <a:ea typeface="Calibri" panose="020F0502020204030204" pitchFamily="34" charset="0"/>
                  </a:rPr>
                  <a:t> = 2,96 x (module de torsion)</a:t>
                </a:r>
                <a:r>
                  <a:rPr lang="fr-CA" sz="1200" baseline="-25000" dirty="0">
                    <a:effectLst/>
                    <a:latin typeface="+mn-lt"/>
                    <a:ea typeface="Calibri" panose="020F0502020204030204" pitchFamily="34" charset="0"/>
                  </a:rPr>
                  <a:t>acier</a:t>
                </a:r>
                <a:r>
                  <a:rPr lang="fr-CA" sz="1200" dirty="0">
                    <a:effectLst/>
                    <a:latin typeface="+mn-lt"/>
                    <a:ea typeface="Calibri" panose="020F0502020204030204" pitchFamily="34" charset="0"/>
                  </a:rPr>
                  <a:t>.=&gt; (</a:t>
                </a:r>
                <a:r>
                  <a:rPr lang="fr-CA" sz="1200" dirty="0" err="1">
                    <a:effectLst/>
                    <a:latin typeface="+mn-lt"/>
                    <a:ea typeface="Calibri" panose="020F0502020204030204" pitchFamily="34" charset="0"/>
                  </a:rPr>
                  <a:t>Aapparente</a:t>
                </a:r>
                <a:r>
                  <a:rPr lang="fr-CA" sz="1200" dirty="0">
                    <a:effectLst/>
                    <a:latin typeface="+mn-lt"/>
                    <a:ea typeface="Calibri" panose="020F0502020204030204" pitchFamily="34" charset="0"/>
                  </a:rPr>
                  <a:t>)</a:t>
                </a:r>
                <a:r>
                  <a:rPr lang="fr-CA" sz="1200" baseline="-25000" dirty="0">
                    <a:effectLst/>
                    <a:latin typeface="+mn-lt"/>
                    <a:ea typeface="Calibri" panose="020F0502020204030204" pitchFamily="34" charset="0"/>
                  </a:rPr>
                  <a:t>al</a:t>
                </a:r>
                <a:r>
                  <a:rPr lang="fr-CA" sz="1200" dirty="0">
                    <a:effectLst/>
                    <a:latin typeface="+mn-lt"/>
                    <a:ea typeface="Calibri" panose="020F0502020204030204" pitchFamily="34" charset="0"/>
                  </a:rPr>
                  <a:t> = 1,7 x (</a:t>
                </a:r>
                <a:r>
                  <a:rPr lang="fr-CA" sz="1200" dirty="0" err="1">
                    <a:effectLst/>
                    <a:latin typeface="+mn-lt"/>
                    <a:ea typeface="Calibri" panose="020F0502020204030204" pitchFamily="34" charset="0"/>
                  </a:rPr>
                  <a:t>Aapparente</a:t>
                </a:r>
                <a:r>
                  <a:rPr lang="fr-CA" sz="1200" dirty="0">
                    <a:effectLst/>
                    <a:latin typeface="+mn-lt"/>
                    <a:ea typeface="Calibri" panose="020F0502020204030204" pitchFamily="34" charset="0"/>
                  </a:rPr>
                  <a:t>)</a:t>
                </a:r>
                <a:r>
                  <a:rPr lang="fr-CA" sz="1200" baseline="-25000" dirty="0">
                    <a:effectLst/>
                    <a:latin typeface="+mn-lt"/>
                    <a:ea typeface="Calibri" panose="020F0502020204030204" pitchFamily="34" charset="0"/>
                  </a:rPr>
                  <a:t>acier</a:t>
                </a:r>
                <a:r>
                  <a:rPr lang="fr-CA" sz="1200" dirty="0">
                    <a:effectLst/>
                    <a:latin typeface="+mn-lt"/>
                    <a:ea typeface="Calibri" panose="020F0502020204030204" pitchFamily="34" charset="0"/>
                  </a:rPr>
                  <a:t>.</a:t>
                </a:r>
                <a:endParaRPr lang="fr-CA" sz="1200" dirty="0">
                  <a:effectLst/>
                  <a:latin typeface="+mn-lt"/>
                  <a:ea typeface="Times New Roman" panose="02020603050405020304" pitchFamily="18" charset="0"/>
                </a:endParaRPr>
              </a:p>
              <a:p>
                <a:endParaRPr lang="fr-CA" dirty="0"/>
              </a:p>
            </p:txBody>
          </p:sp>
        </mc:Choice>
        <mc:Fallback xmlns="">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FR" sz="1200" dirty="0">
                    <a:effectLst/>
                    <a:latin typeface="+mn-lt"/>
                    <a:ea typeface="Calibri" panose="020F0502020204030204" pitchFamily="34" charset="0"/>
                  </a:rPr>
                  <a:t>La figure suivante illustre une courbe contrainte – déformation classique de l’aluminium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On peut obtenir le module de Young de cette courbe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Étant donné que la limite élastique n’est pas aussi franche que l’acier, à 0,2% de déformation (</a:t>
                </a:r>
                <a:r>
                  <a:rPr lang="fr-CA" sz="1200" i="0">
                    <a:effectLst/>
                    <a:latin typeface="+mn-lt"/>
                    <a:ea typeface="Calibri" panose="020F0502020204030204" pitchFamily="34" charset="0"/>
                    <a:cs typeface="Calibri Light" panose="020F0302020204030204" pitchFamily="34" charset="0"/>
                  </a:rPr>
                  <a:t>𝜀</a:t>
                </a:r>
                <a:r>
                  <a:rPr lang="fr-CA" sz="1200" dirty="0">
                    <a:effectLst/>
                    <a:latin typeface="+mn-lt"/>
                    <a:ea typeface="Calibri" panose="020F0502020204030204" pitchFamily="34" charset="0"/>
                  </a:rPr>
                  <a:t> = 0,002), on trace une ligne parallèle au module de Young et l’intersection avec la courbe permet d’identifier la limite élastique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De cette limite nous avons par la suite la phase plastique du métal soit l’écrouissage de l’aluminium suivi de la rupture;</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Le point C délimite la zone de striction, diminution localisée de la section de l’éprouvette d’aluminium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Le point D est le point de rupture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On remarque que le module de Young de l’aluminium est 2,86 fois inférieur à celui de l’acier (200 000 / 70 000 = 2,86); cela affecte la rigidité de la structure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Similairement, le module de cisaillement de l’aluminium est 2,96 fois inférieur à celui de l’acier (77 000 / 26 000 = 2,96); cela affecte la rigidité de la structure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Cette perte de rigidité peut être compensée en augmentant :</a:t>
                </a:r>
                <a:endParaRPr lang="fr-CA" sz="1200" dirty="0">
                  <a:effectLst/>
                  <a:latin typeface="+mn-lt"/>
                  <a:ea typeface="Times New Roman" panose="02020603050405020304" pitchFamily="18" charset="0"/>
                </a:endParaRPr>
              </a:p>
              <a:p>
                <a:pPr marL="742950" lvl="1" indent="-285750" algn="just">
                  <a:buFont typeface="Courier New" panose="02070309020205020404" pitchFamily="49" charset="0"/>
                  <a:buChar char="o"/>
                </a:pPr>
                <a:r>
                  <a:rPr lang="fr-CA" sz="1200" dirty="0">
                    <a:effectLst/>
                    <a:latin typeface="+mn-lt"/>
                    <a:ea typeface="Calibri" panose="020F0502020204030204" pitchFamily="34" charset="0"/>
                  </a:rPr>
                  <a:t>En flexion : (Inertie)</a:t>
                </a:r>
                <a:r>
                  <a:rPr lang="fr-CA" sz="1200" baseline="-25000" dirty="0">
                    <a:effectLst/>
                    <a:latin typeface="+mn-lt"/>
                    <a:ea typeface="Calibri" panose="020F0502020204030204" pitchFamily="34" charset="0"/>
                  </a:rPr>
                  <a:t>Al</a:t>
                </a:r>
                <a:r>
                  <a:rPr lang="fr-CA" sz="1200" dirty="0">
                    <a:effectLst/>
                    <a:latin typeface="+mn-lt"/>
                    <a:ea typeface="Calibri" panose="020F0502020204030204" pitchFamily="34" charset="0"/>
                  </a:rPr>
                  <a:t> = 2,86 x (Inertie)</a:t>
                </a:r>
                <a:r>
                  <a:rPr lang="fr-CA" sz="1200" baseline="-25000" dirty="0">
                    <a:effectLst/>
                    <a:latin typeface="+mn-lt"/>
                    <a:ea typeface="Calibri" panose="020F0502020204030204" pitchFamily="34" charset="0"/>
                  </a:rPr>
                  <a:t>acier</a:t>
                </a:r>
                <a:r>
                  <a:rPr lang="fr-CA" sz="1200" dirty="0">
                    <a:effectLst/>
                    <a:latin typeface="+mn-lt"/>
                    <a:ea typeface="Calibri" panose="020F0502020204030204" pitchFamily="34" charset="0"/>
                  </a:rPr>
                  <a:t> ;</a:t>
                </a:r>
                <a:endParaRPr lang="fr-CA" sz="1200" dirty="0">
                  <a:effectLst/>
                  <a:latin typeface="+mn-lt"/>
                  <a:ea typeface="Times New Roman" panose="02020603050405020304" pitchFamily="18" charset="0"/>
                </a:endParaRPr>
              </a:p>
              <a:p>
                <a:pPr marL="742950" lvl="1" indent="-285750" algn="just">
                  <a:buFont typeface="Courier New" panose="02070309020205020404" pitchFamily="49" charset="0"/>
                  <a:buChar char="o"/>
                </a:pPr>
                <a:r>
                  <a:rPr lang="es-419" sz="1200" dirty="0">
                    <a:effectLst/>
                    <a:latin typeface="+mn-lt"/>
                    <a:ea typeface="Calibri" panose="020F0502020204030204" pitchFamily="34" charset="0"/>
                  </a:rPr>
                  <a:t>En axial : (A)</a:t>
                </a:r>
                <a:r>
                  <a:rPr lang="es-419" sz="1200" baseline="-25000" dirty="0">
                    <a:effectLst/>
                    <a:latin typeface="+mn-lt"/>
                    <a:ea typeface="Calibri" panose="020F0502020204030204" pitchFamily="34" charset="0"/>
                  </a:rPr>
                  <a:t>Al</a:t>
                </a:r>
                <a:r>
                  <a:rPr lang="es-419" sz="1200" dirty="0">
                    <a:effectLst/>
                    <a:latin typeface="+mn-lt"/>
                    <a:ea typeface="Calibri" panose="020F0502020204030204" pitchFamily="34" charset="0"/>
                  </a:rPr>
                  <a:t> = 2,86 x (A)</a:t>
                </a:r>
                <a:r>
                  <a:rPr lang="es-419" sz="1200" baseline="-25000" dirty="0" err="1">
                    <a:effectLst/>
                    <a:latin typeface="+mn-lt"/>
                    <a:ea typeface="Calibri" panose="020F0502020204030204" pitchFamily="34" charset="0"/>
                  </a:rPr>
                  <a:t>acier</a:t>
                </a:r>
                <a:r>
                  <a:rPr lang="es-419" sz="1200" dirty="0">
                    <a:effectLst/>
                    <a:latin typeface="+mn-lt"/>
                    <a:ea typeface="Calibri" panose="020F0502020204030204" pitchFamily="34" charset="0"/>
                  </a:rPr>
                  <a:t> ;</a:t>
                </a:r>
                <a:endParaRPr lang="fr-CA" sz="1200" dirty="0">
                  <a:effectLst/>
                  <a:latin typeface="+mn-lt"/>
                  <a:ea typeface="Times New Roman" panose="02020603050405020304" pitchFamily="18" charset="0"/>
                </a:endParaRPr>
              </a:p>
              <a:p>
                <a:pPr marL="742950" lvl="1" indent="-285750" algn="just">
                  <a:buFont typeface="Courier New" panose="02070309020205020404" pitchFamily="49" charset="0"/>
                  <a:buChar char="o"/>
                </a:pPr>
                <a:r>
                  <a:rPr lang="fr-CA" sz="1200" dirty="0">
                    <a:effectLst/>
                    <a:latin typeface="+mn-lt"/>
                    <a:ea typeface="Calibri" panose="020F0502020204030204" pitchFamily="34" charset="0"/>
                  </a:rPr>
                  <a:t>En torsion : (module de torsion)</a:t>
                </a:r>
                <a:r>
                  <a:rPr lang="fr-CA" sz="1200" baseline="-25000" dirty="0">
                    <a:effectLst/>
                    <a:latin typeface="+mn-lt"/>
                    <a:ea typeface="Calibri" panose="020F0502020204030204" pitchFamily="34" charset="0"/>
                  </a:rPr>
                  <a:t>Al</a:t>
                </a:r>
                <a:r>
                  <a:rPr lang="fr-CA" sz="1200" dirty="0">
                    <a:effectLst/>
                    <a:latin typeface="+mn-lt"/>
                    <a:ea typeface="Calibri" panose="020F0502020204030204" pitchFamily="34" charset="0"/>
                  </a:rPr>
                  <a:t> = 2,96 x (module de torsion)</a:t>
                </a:r>
                <a:r>
                  <a:rPr lang="fr-CA" sz="1200" baseline="-25000" dirty="0">
                    <a:effectLst/>
                    <a:latin typeface="+mn-lt"/>
                    <a:ea typeface="Calibri" panose="020F0502020204030204" pitchFamily="34" charset="0"/>
                  </a:rPr>
                  <a:t>acier</a:t>
                </a:r>
                <a:r>
                  <a:rPr lang="fr-CA" sz="1200" dirty="0">
                    <a:effectLst/>
                    <a:latin typeface="+mn-lt"/>
                    <a:ea typeface="Calibri" panose="020F0502020204030204" pitchFamily="34" charset="0"/>
                  </a:rPr>
                  <a:t>.</a:t>
                </a:r>
                <a:endParaRPr lang="fr-CA" sz="1200" dirty="0">
                  <a:effectLst/>
                  <a:latin typeface="+mn-lt"/>
                  <a:ea typeface="Times New Roman" panose="02020603050405020304" pitchFamily="18" charset="0"/>
                </a:endParaRPr>
              </a:p>
              <a:p>
                <a:endParaRPr lang="fr-CA" dirty="0"/>
              </a:p>
            </p:txBody>
          </p:sp>
        </mc:Fallback>
      </mc:AlternateContent>
      <p:sp>
        <p:nvSpPr>
          <p:cNvPr id="4" name="Espace réservé du numéro de diapositive 3"/>
          <p:cNvSpPr>
            <a:spLocks noGrp="1"/>
          </p:cNvSpPr>
          <p:nvPr>
            <p:ph type="sldNum" sz="quarter" idx="5"/>
          </p:nvPr>
        </p:nvSpPr>
        <p:spPr/>
        <p:txBody>
          <a:bodyPr/>
          <a:lstStyle/>
          <a:p>
            <a:fld id="{E6C71B6E-AC55-304E-9344-CF3AAC291903}" type="slidenum">
              <a:rPr lang="fr-FR" smtClean="0"/>
              <a:t>8</a:t>
            </a:fld>
            <a:endParaRPr lang="fr-FR"/>
          </a:p>
        </p:txBody>
      </p:sp>
    </p:spTree>
    <p:extLst>
      <p:ext uri="{BB962C8B-B14F-4D97-AF65-F5344CB8AC3E}">
        <p14:creationId xmlns:p14="http://schemas.microsoft.com/office/powerpoint/2010/main" val="42797189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FR" sz="1200" dirty="0">
                <a:effectLst/>
                <a:latin typeface="+mn-lt"/>
                <a:ea typeface="Calibri" panose="020F0502020204030204" pitchFamily="34" charset="0"/>
              </a:rPr>
              <a:t>Le coefficient de Poisson est de 0,33 versus 0,3 pour l’acier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Le module de cisaillement de l’Al est 26 </a:t>
            </a:r>
            <a:r>
              <a:rPr lang="fr-CA" sz="1200" dirty="0" err="1">
                <a:effectLst/>
                <a:latin typeface="+mn-lt"/>
                <a:ea typeface="Calibri" panose="020F0502020204030204" pitchFamily="34" charset="0"/>
              </a:rPr>
              <a:t>GPa</a:t>
            </a:r>
            <a:r>
              <a:rPr lang="fr-CA" sz="1200" dirty="0">
                <a:effectLst/>
                <a:latin typeface="+mn-lt"/>
                <a:ea typeface="Calibri" panose="020F0502020204030204" pitchFamily="34" charset="0"/>
              </a:rPr>
              <a:t>.</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9</a:t>
            </a:fld>
            <a:endParaRPr lang="fr-FR"/>
          </a:p>
        </p:txBody>
      </p:sp>
    </p:spTree>
    <p:extLst>
      <p:ext uri="{BB962C8B-B14F-4D97-AF65-F5344CB8AC3E}">
        <p14:creationId xmlns:p14="http://schemas.microsoft.com/office/powerpoint/2010/main" val="35262804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FR" sz="1200" dirty="0">
                <a:effectLst/>
                <a:latin typeface="+mn-lt"/>
                <a:ea typeface="Calibri" panose="020F0502020204030204" pitchFamily="34" charset="0"/>
              </a:rPr>
              <a:t>On trouve ici différentes propriétés physiques de l’aluminium en comparaison avec l’acier, l’acier inoxydable et le béton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On note que l’aluminium est 2,9 x plus léger que l’acier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Le point de fusion de l’aluminium est de 660°C comparativement à 1500°C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L’aluminium se dilate/contracte 2 x plus que l’acier ; il faut avoir cela en tête pour le climat québécois car les structures pourront subir des écarts de 80-90°C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L’aluminium est 5 x moins résistif que l’acier ; on l’utilise d’ailleurs dans les lignes de transport électrique à très haut voltage ; moins lourd que le cuivre et beaucoup moins cher.</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10</a:t>
            </a:fld>
            <a:endParaRPr lang="fr-FR"/>
          </a:p>
        </p:txBody>
      </p:sp>
    </p:spTree>
    <p:extLst>
      <p:ext uri="{BB962C8B-B14F-4D97-AF65-F5344CB8AC3E}">
        <p14:creationId xmlns:p14="http://schemas.microsoft.com/office/powerpoint/2010/main" val="13118054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FR" sz="1200" dirty="0">
                <a:effectLst/>
                <a:latin typeface="+mn-lt"/>
                <a:ea typeface="Calibri" panose="020F0502020204030204" pitchFamily="34" charset="0"/>
              </a:rPr>
              <a:t>Souvent on utilise la mesure de dureté comme mesure rapide de la résistance car elle a un lien direct avec la contrainte ultime </a:t>
            </a:r>
            <a:r>
              <a:rPr lang="fr-FR" sz="1200" i="1" dirty="0">
                <a:effectLst/>
                <a:latin typeface="+mn-lt"/>
                <a:ea typeface="Calibri" panose="020F0502020204030204" pitchFamily="34" charset="0"/>
              </a:rPr>
              <a:t>F</a:t>
            </a:r>
            <a:r>
              <a:rPr lang="fr-FR" sz="1200" i="1" baseline="-25000" dirty="0">
                <a:effectLst/>
                <a:latin typeface="+mn-lt"/>
                <a:ea typeface="Calibri" panose="020F0502020204030204" pitchFamily="34" charset="0"/>
              </a:rPr>
              <a:t>u</a:t>
            </a:r>
            <a:r>
              <a:rPr lang="fr-FR" sz="1200" dirty="0">
                <a:effectLst/>
                <a:latin typeface="+mn-lt"/>
                <a:ea typeface="Calibri" panose="020F0502020204030204" pitchFamily="34" charset="0"/>
              </a:rPr>
              <a:t>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Mesurée à l’aide de l’essai Brinell, Rockwell ou Vickers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Résilience</a:t>
            </a:r>
            <a:endParaRPr lang="fr-CA" sz="1200" dirty="0">
              <a:effectLst/>
              <a:latin typeface="+mn-lt"/>
              <a:ea typeface="Times New Roman" panose="02020603050405020304" pitchFamily="18" charset="0"/>
            </a:endParaRPr>
          </a:p>
          <a:p>
            <a:pPr marL="742950" lvl="1" indent="-285750" algn="just">
              <a:buFont typeface="Courier New" panose="02070309020205020404" pitchFamily="49" charset="0"/>
              <a:buChar char="o"/>
            </a:pPr>
            <a:r>
              <a:rPr lang="fr-FR" sz="1200" dirty="0">
                <a:effectLst/>
                <a:latin typeface="+mn-lt"/>
                <a:ea typeface="Calibri" panose="020F0502020204030204" pitchFamily="34" charset="0"/>
              </a:rPr>
              <a:t>C’est une mesure de la ductilité ou de la capacité d’un matériau à résister aux chocs ;</a:t>
            </a:r>
            <a:endParaRPr lang="fr-CA" sz="1200" dirty="0">
              <a:effectLst/>
              <a:latin typeface="+mn-lt"/>
              <a:ea typeface="Times New Roman" panose="02020603050405020304" pitchFamily="18" charset="0"/>
            </a:endParaRPr>
          </a:p>
          <a:p>
            <a:pPr marL="742950" lvl="1" indent="-285750" algn="just">
              <a:buFont typeface="Courier New" panose="02070309020205020404" pitchFamily="49" charset="0"/>
              <a:buChar char="o"/>
            </a:pPr>
            <a:r>
              <a:rPr lang="fr-FR" sz="1200" dirty="0">
                <a:effectLst/>
                <a:latin typeface="+mn-lt"/>
                <a:ea typeface="Calibri" panose="020F0502020204030204" pitchFamily="34" charset="0"/>
              </a:rPr>
              <a:t>Aussi une mesure de la fragilité du matériau à basse température ;</a:t>
            </a:r>
            <a:endParaRPr lang="fr-CA" sz="1200" dirty="0">
              <a:effectLst/>
              <a:latin typeface="+mn-lt"/>
              <a:ea typeface="Times New Roman" panose="02020603050405020304" pitchFamily="18" charset="0"/>
            </a:endParaRPr>
          </a:p>
          <a:p>
            <a:pPr marL="742950" lvl="1" indent="-285750" algn="just">
              <a:buFont typeface="Courier New" panose="02070309020205020404" pitchFamily="49" charset="0"/>
              <a:buChar char="o"/>
            </a:pPr>
            <a:r>
              <a:rPr lang="fr-FR" sz="1200" dirty="0">
                <a:effectLst/>
                <a:latin typeface="+mn-lt"/>
                <a:ea typeface="Calibri" panose="020F0502020204030204" pitchFamily="34" charset="0"/>
              </a:rPr>
              <a:t>Mesurée à l’aide de l’essai Charpy ;</a:t>
            </a:r>
            <a:endParaRPr lang="fr-CA" sz="1200" dirty="0">
              <a:effectLst/>
              <a:latin typeface="+mn-lt"/>
              <a:ea typeface="Times New Roman" panose="02020603050405020304" pitchFamily="18" charset="0"/>
            </a:endParaRPr>
          </a:p>
          <a:p>
            <a:pPr marL="742950" lvl="1" indent="-285750" algn="just">
              <a:buFont typeface="Courier New" panose="02070309020205020404" pitchFamily="49" charset="0"/>
              <a:buChar char="o"/>
            </a:pPr>
            <a:r>
              <a:rPr lang="fr-FR" sz="1200" dirty="0">
                <a:effectLst/>
                <a:latin typeface="+mn-lt"/>
                <a:ea typeface="Calibri" panose="020F0502020204030204" pitchFamily="34" charset="0"/>
              </a:rPr>
              <a:t>L’aluminium est très résiliant (structure </a:t>
            </a:r>
            <a:r>
              <a:rPr lang="fr-FR" sz="1200" dirty="0" err="1">
                <a:effectLst/>
                <a:latin typeface="+mn-lt"/>
                <a:ea typeface="Calibri" panose="020F0502020204030204" pitchFamily="34" charset="0"/>
              </a:rPr>
              <a:t>fcc</a:t>
            </a:r>
            <a:r>
              <a:rPr lang="fr-FR" sz="1200" dirty="0">
                <a:effectLst/>
                <a:latin typeface="+mn-lt"/>
                <a:ea typeface="Calibri" panose="020F0502020204030204" pitchFamily="34" charset="0"/>
              </a:rPr>
              <a:t>) : applications cryogéniques ;</a:t>
            </a:r>
            <a:endParaRPr lang="fr-CA" sz="1200" dirty="0">
              <a:effectLst/>
              <a:latin typeface="+mn-lt"/>
              <a:ea typeface="Times New Roman" panose="02020603050405020304" pitchFamily="18" charset="0"/>
            </a:endParaRPr>
          </a:p>
          <a:p>
            <a:pPr marL="742950" lvl="1" indent="-285750" algn="just">
              <a:buFont typeface="Courier New" panose="02070309020205020404" pitchFamily="49" charset="0"/>
              <a:buChar char="o"/>
            </a:pPr>
            <a:r>
              <a:rPr lang="fr-FR" sz="1200" dirty="0">
                <a:effectLst/>
                <a:latin typeface="+mn-lt"/>
                <a:ea typeface="Calibri" panose="020F0502020204030204" pitchFamily="34" charset="0"/>
              </a:rPr>
              <a:t>La mesure de la résilience des alliages d’aluminium n’est généralement pas requise dans les normes de calcul alors qu’elle l’est pour l’acier.</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11</a:t>
            </a:fld>
            <a:endParaRPr lang="fr-FR"/>
          </a:p>
        </p:txBody>
      </p:sp>
    </p:spTree>
    <p:extLst>
      <p:ext uri="{BB962C8B-B14F-4D97-AF65-F5344CB8AC3E}">
        <p14:creationId xmlns:p14="http://schemas.microsoft.com/office/powerpoint/2010/main" val="29797915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FR" sz="1200" dirty="0">
                <a:effectLst/>
                <a:latin typeface="+mn-lt"/>
                <a:ea typeface="Calibri" panose="020F0502020204030204" pitchFamily="34" charset="0"/>
              </a:rPr>
              <a:t>Rupture par fatigue : des mesures très précises de la déformation démontrent que chaque chargement dans le domaine élastique </a:t>
            </a:r>
            <a:r>
              <a:rPr lang="fr-FR" sz="1200" b="1" dirty="0">
                <a:effectLst/>
                <a:latin typeface="+mn-lt"/>
                <a:ea typeface="Calibri" panose="020F0502020204030204" pitchFamily="34" charset="0"/>
              </a:rPr>
              <a:t>entraîne une petite extension plastique</a:t>
            </a:r>
            <a:r>
              <a:rPr lang="fr-FR" sz="1200" dirty="0">
                <a:effectLst/>
                <a:latin typeface="+mn-lt"/>
                <a:ea typeface="Calibri" panose="020F0502020204030204" pitchFamily="34" charset="0"/>
              </a:rPr>
              <a:t> principalement aux endroits où il y a une </a:t>
            </a:r>
            <a:r>
              <a:rPr lang="fr-FR" sz="1200" b="1" dirty="0">
                <a:effectLst/>
                <a:latin typeface="+mn-lt"/>
                <a:ea typeface="Calibri" panose="020F0502020204030204" pitchFamily="34" charset="0"/>
              </a:rPr>
              <a:t>concentration de contraintes</a:t>
            </a:r>
            <a:r>
              <a:rPr lang="fr-FR" sz="1200" dirty="0">
                <a:effectLst/>
                <a:latin typeface="+mn-lt"/>
                <a:ea typeface="Calibri" panose="020F0502020204030204" pitchFamily="34" charset="0"/>
              </a:rPr>
              <a:t>. Si la contrainte induite est suffisamment grande et que le nombre de cycles de chargement et de déchargement est suffisant, </a:t>
            </a:r>
            <a:r>
              <a:rPr lang="fr-FR" sz="1200" b="1" dirty="0">
                <a:effectLst/>
                <a:latin typeface="+mn-lt"/>
                <a:ea typeface="Calibri" panose="020F0502020204030204" pitchFamily="34" charset="0"/>
              </a:rPr>
              <a:t>le durcissement s’accroît, causé par l’alternance des petites déformations plastiques</a:t>
            </a:r>
            <a:r>
              <a:rPr lang="fr-FR" sz="1200" dirty="0">
                <a:effectLst/>
                <a:latin typeface="+mn-lt"/>
                <a:ea typeface="Calibri" panose="020F0502020204030204" pitchFamily="34" charset="0"/>
              </a:rPr>
              <a:t>. Éventuellement,</a:t>
            </a:r>
            <a:r>
              <a:rPr lang="fr-FR" sz="1200" b="1" dirty="0">
                <a:effectLst/>
                <a:latin typeface="+mn-lt"/>
                <a:ea typeface="Calibri" panose="020F0502020204030204" pitchFamily="34" charset="0"/>
              </a:rPr>
              <a:t> la plasticité du métal est épuisée à un endroit donné et une amorce de fissure microscopique se forme</a:t>
            </a:r>
            <a:r>
              <a:rPr lang="fr-FR" sz="1200" dirty="0">
                <a:effectLst/>
                <a:latin typeface="+mn-lt"/>
                <a:ea typeface="Calibri" panose="020F0502020204030204" pitchFamily="34" charset="0"/>
              </a:rPr>
              <a:t>. La fissure croît graduellement avec les cycles de chargement pour, finalement, </a:t>
            </a:r>
            <a:r>
              <a:rPr lang="fr-FR" sz="1200" b="1" dirty="0">
                <a:effectLst/>
                <a:latin typeface="+mn-lt"/>
                <a:ea typeface="Calibri" panose="020F0502020204030204" pitchFamily="34" charset="0"/>
              </a:rPr>
              <a:t>entraîner la rupture de la pièce</a:t>
            </a:r>
            <a:r>
              <a:rPr lang="fr-FR" sz="1200" dirty="0">
                <a:effectLst/>
                <a:latin typeface="+mn-lt"/>
                <a:ea typeface="Calibri" panose="020F0502020204030204" pitchFamily="34" charset="0"/>
              </a:rPr>
              <a:t>. Ainsi, des pièces en alliages d’aluminium soumises à des cycles répétés de charges peuvent se </a:t>
            </a:r>
            <a:r>
              <a:rPr lang="fr-FR" sz="1200" b="1" dirty="0">
                <a:effectLst/>
                <a:latin typeface="+mn-lt"/>
                <a:ea typeface="Calibri" panose="020F0502020204030204" pitchFamily="34" charset="0"/>
              </a:rPr>
              <a:t>fissurer</a:t>
            </a:r>
            <a:r>
              <a:rPr lang="fr-FR" sz="1200" dirty="0">
                <a:effectLst/>
                <a:latin typeface="+mn-lt"/>
                <a:ea typeface="Calibri" panose="020F0502020204030204" pitchFamily="34" charset="0"/>
              </a:rPr>
              <a:t> de façon inattendue </a:t>
            </a:r>
            <a:r>
              <a:rPr lang="fr-FR" sz="1200" b="1" dirty="0">
                <a:effectLst/>
                <a:latin typeface="+mn-lt"/>
                <a:ea typeface="Calibri" panose="020F0502020204030204" pitchFamily="34" charset="0"/>
              </a:rPr>
              <a:t>à des niveaux de contraintes inférieures à la limite élastique</a:t>
            </a:r>
            <a:r>
              <a:rPr lang="fr-FR" sz="1200" dirty="0">
                <a:effectLst/>
                <a:latin typeface="+mn-lt"/>
                <a:ea typeface="Calibri" panose="020F0502020204030204" pitchFamily="34" charset="0"/>
              </a:rPr>
              <a:t>.</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12</a:t>
            </a:fld>
            <a:endParaRPr lang="fr-FR"/>
          </a:p>
        </p:txBody>
      </p:sp>
    </p:spTree>
    <p:extLst>
      <p:ext uri="{BB962C8B-B14F-4D97-AF65-F5344CB8AC3E}">
        <p14:creationId xmlns:p14="http://schemas.microsoft.com/office/powerpoint/2010/main" val="193655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FR" sz="1200" dirty="0">
                    <a:effectLst/>
                    <a:latin typeface="+mn-lt"/>
                    <a:ea typeface="Calibri" panose="020F0502020204030204" pitchFamily="34" charset="0"/>
                  </a:rPr>
                  <a:t>La résistance à la fatigue d’une pièce est définie comme le nombre de cycles de chargement avant la rupture (</a:t>
                </a:r>
                <a:r>
                  <a:rPr lang="fr-FR" sz="1200" i="1" dirty="0">
                    <a:effectLst/>
                    <a:latin typeface="+mn-lt"/>
                    <a:ea typeface="Calibri" panose="020F0502020204030204" pitchFamily="34" charset="0"/>
                  </a:rPr>
                  <a:t>N</a:t>
                </a:r>
                <a:r>
                  <a:rPr lang="fr-FR" sz="1200" dirty="0">
                    <a:effectLst/>
                    <a:latin typeface="+mn-lt"/>
                    <a:ea typeface="Calibri" panose="020F0502020204030204" pitchFamily="34" charset="0"/>
                  </a:rPr>
                  <a:t>) pour une différence de contraintes (</a:t>
                </a:r>
                <a14:m>
                  <m:oMath xmlns:m="http://schemas.openxmlformats.org/officeDocument/2006/math">
                    <m:r>
                      <a:rPr lang="fr-FR" sz="1200" i="1">
                        <a:effectLst/>
                        <a:latin typeface="Cambria Math" panose="02040503050406030204" pitchFamily="18" charset="0"/>
                        <a:ea typeface="Calibri" panose="020F0502020204030204" pitchFamily="34" charset="0"/>
                        <a:cs typeface="Calibri Light" panose="020F0302020204030204" pitchFamily="34" charset="0"/>
                      </a:rPr>
                      <m:t>∆</m:t>
                    </m:r>
                    <m:r>
                      <a:rPr lang="fr-FR" sz="1200" i="1">
                        <a:effectLst/>
                        <a:latin typeface="Cambria Math" panose="02040503050406030204" pitchFamily="18" charset="0"/>
                        <a:ea typeface="Calibri" panose="020F0502020204030204" pitchFamily="34" charset="0"/>
                        <a:cs typeface="Calibri Light" panose="020F0302020204030204" pitchFamily="34" charset="0"/>
                      </a:rPr>
                      <m:t>𝜎</m:t>
                    </m:r>
                  </m:oMath>
                </a14:m>
                <a:r>
                  <a:rPr lang="fr-FR" sz="1200" dirty="0">
                    <a:effectLst/>
                    <a:latin typeface="+mn-lt"/>
                    <a:ea typeface="Calibri" panose="020F0502020204030204" pitchFamily="34" charset="0"/>
                  </a:rPr>
                  <a:t>) donnée. On définit la différence des contraintes cycliques comme la </a:t>
                </a:r>
                <a:r>
                  <a:rPr lang="fr-FR" sz="1200" b="1" dirty="0">
                    <a:effectLst/>
                    <a:latin typeface="+mn-lt"/>
                    <a:ea typeface="Calibri" panose="020F0502020204030204" pitchFamily="34" charset="0"/>
                  </a:rPr>
                  <a:t>différence algébrique</a:t>
                </a:r>
                <a:r>
                  <a:rPr lang="fr-FR" sz="1200" dirty="0">
                    <a:effectLst/>
                    <a:latin typeface="+mn-lt"/>
                    <a:ea typeface="Calibri" panose="020F0502020204030204" pitchFamily="34" charset="0"/>
                  </a:rPr>
                  <a:t> entre la contrainte maximales (</a:t>
                </a:r>
                <a14:m>
                  <m:oMath xmlns:m="http://schemas.openxmlformats.org/officeDocument/2006/math">
                    <m:sSub>
                      <m:sSubPr>
                        <m:ctrlPr>
                          <a:rPr lang="fr-CA" sz="1200" i="1">
                            <a:effectLst/>
                            <a:latin typeface="Cambria Math" panose="02040503050406030204" pitchFamily="18" charset="0"/>
                            <a:ea typeface="Calibri" panose="020F0502020204030204" pitchFamily="34" charset="0"/>
                            <a:cs typeface="Calibri Light" panose="020F0302020204030204" pitchFamily="34" charset="0"/>
                          </a:rPr>
                        </m:ctrlPr>
                      </m:sSubPr>
                      <m:e>
                        <m:r>
                          <a:rPr lang="fr-FR" sz="1200" i="1">
                            <a:effectLst/>
                            <a:latin typeface="Cambria Math" panose="02040503050406030204" pitchFamily="18" charset="0"/>
                            <a:ea typeface="Calibri" panose="020F0502020204030204" pitchFamily="34" charset="0"/>
                            <a:cs typeface="Calibri Light" panose="020F0302020204030204" pitchFamily="34" charset="0"/>
                          </a:rPr>
                          <m:t>𝜎</m:t>
                        </m:r>
                      </m:e>
                      <m:sub>
                        <m:r>
                          <a:rPr lang="fr-CA" sz="1200" i="1">
                            <a:effectLst/>
                            <a:latin typeface="Cambria Math" panose="02040503050406030204" pitchFamily="18" charset="0"/>
                            <a:ea typeface="Calibri" panose="020F0502020204030204" pitchFamily="34" charset="0"/>
                            <a:cs typeface="Calibri Light" panose="020F0302020204030204" pitchFamily="34" charset="0"/>
                          </a:rPr>
                          <m:t>𝑚𝑎𝑥</m:t>
                        </m:r>
                      </m:sub>
                    </m:sSub>
                  </m:oMath>
                </a14:m>
                <a:r>
                  <a:rPr lang="fr-FR" sz="1200" dirty="0">
                    <a:effectLst/>
                    <a:latin typeface="+mn-lt"/>
                    <a:ea typeface="Calibri" panose="020F0502020204030204" pitchFamily="34" charset="0"/>
                  </a:rPr>
                  <a:t>) et la contrainte minimale (</a:t>
                </a:r>
                <a14:m>
                  <m:oMath xmlns:m="http://schemas.openxmlformats.org/officeDocument/2006/math">
                    <m:sSub>
                      <m:sSubPr>
                        <m:ctrlPr>
                          <a:rPr lang="fr-CA" sz="1200" i="1">
                            <a:effectLst/>
                            <a:latin typeface="Cambria Math" panose="02040503050406030204" pitchFamily="18" charset="0"/>
                            <a:ea typeface="Calibri" panose="020F0502020204030204" pitchFamily="34" charset="0"/>
                            <a:cs typeface="Calibri Light" panose="020F0302020204030204" pitchFamily="34" charset="0"/>
                          </a:rPr>
                        </m:ctrlPr>
                      </m:sSubPr>
                      <m:e>
                        <m:r>
                          <a:rPr lang="fr-FR" sz="1200" i="1">
                            <a:effectLst/>
                            <a:latin typeface="Cambria Math" panose="02040503050406030204" pitchFamily="18" charset="0"/>
                            <a:ea typeface="Calibri" panose="020F0502020204030204" pitchFamily="34" charset="0"/>
                            <a:cs typeface="Calibri Light" panose="020F0302020204030204" pitchFamily="34" charset="0"/>
                          </a:rPr>
                          <m:t>𝜎</m:t>
                        </m:r>
                      </m:e>
                      <m:sub>
                        <m:r>
                          <a:rPr lang="fr-CA" sz="1200" i="1">
                            <a:effectLst/>
                            <a:latin typeface="Cambria Math" panose="02040503050406030204" pitchFamily="18" charset="0"/>
                            <a:ea typeface="Calibri" panose="020F0502020204030204" pitchFamily="34" charset="0"/>
                            <a:cs typeface="Calibri Light" panose="020F0302020204030204" pitchFamily="34" charset="0"/>
                          </a:rPr>
                          <m:t>𝑚𝑖𝑛</m:t>
                        </m:r>
                      </m:sub>
                    </m:sSub>
                  </m:oMath>
                </a14:m>
                <a:r>
                  <a:rPr lang="fr-FR" sz="1200" dirty="0">
                    <a:effectLst/>
                    <a:latin typeface="+mn-lt"/>
                    <a:ea typeface="Calibri" panose="020F0502020204030204" pitchFamily="34" charset="0"/>
                  </a:rPr>
                  <a:t>).</a:t>
                </a:r>
                <a:endParaRPr lang="fr-CA" sz="1200" dirty="0">
                  <a:effectLst/>
                  <a:latin typeface="+mn-lt"/>
                  <a:ea typeface="Times New Roman" panose="02020603050405020304" pitchFamily="18" charset="0"/>
                </a:endParaRPr>
              </a:p>
              <a:p>
                <a:endParaRPr lang="fr-CA" dirty="0"/>
              </a:p>
            </p:txBody>
          </p:sp>
        </mc:Choice>
        <mc:Fallback xmlns="">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FR" sz="1200" dirty="0">
                    <a:effectLst/>
                    <a:latin typeface="+mn-lt"/>
                    <a:ea typeface="Calibri" panose="020F0502020204030204" pitchFamily="34" charset="0"/>
                  </a:rPr>
                  <a:t>La résistance à la fatigue d’une pièce est définie comme le nombre de cycles de chargement avant la rupture (</a:t>
                </a:r>
                <a:r>
                  <a:rPr lang="fr-FR" sz="1200" i="1" dirty="0">
                    <a:effectLst/>
                    <a:latin typeface="+mn-lt"/>
                    <a:ea typeface="Calibri" panose="020F0502020204030204" pitchFamily="34" charset="0"/>
                  </a:rPr>
                  <a:t>N</a:t>
                </a:r>
                <a:r>
                  <a:rPr lang="fr-FR" sz="1200" dirty="0">
                    <a:effectLst/>
                    <a:latin typeface="+mn-lt"/>
                    <a:ea typeface="Calibri" panose="020F0502020204030204" pitchFamily="34" charset="0"/>
                  </a:rPr>
                  <a:t>) pour une différence de contraintes (</a:t>
                </a:r>
                <a:r>
                  <a:rPr lang="fr-FR" sz="1200" i="0">
                    <a:effectLst/>
                    <a:latin typeface="+mn-lt"/>
                    <a:ea typeface="Calibri" panose="020F0502020204030204" pitchFamily="34" charset="0"/>
                    <a:cs typeface="Calibri Light" panose="020F0302020204030204" pitchFamily="34" charset="0"/>
                  </a:rPr>
                  <a:t>∆𝜎</a:t>
                </a:r>
                <a:r>
                  <a:rPr lang="fr-FR" sz="1200" dirty="0">
                    <a:effectLst/>
                    <a:latin typeface="+mn-lt"/>
                    <a:ea typeface="Calibri" panose="020F0502020204030204" pitchFamily="34" charset="0"/>
                  </a:rPr>
                  <a:t>) donnée. On définit la différence des contraintes cycliques comme la </a:t>
                </a:r>
                <a:r>
                  <a:rPr lang="fr-FR" sz="1200" b="1" dirty="0">
                    <a:effectLst/>
                    <a:latin typeface="+mn-lt"/>
                    <a:ea typeface="Calibri" panose="020F0502020204030204" pitchFamily="34" charset="0"/>
                  </a:rPr>
                  <a:t>différence algébrique</a:t>
                </a:r>
                <a:r>
                  <a:rPr lang="fr-FR" sz="1200" dirty="0">
                    <a:effectLst/>
                    <a:latin typeface="+mn-lt"/>
                    <a:ea typeface="Calibri" panose="020F0502020204030204" pitchFamily="34" charset="0"/>
                  </a:rPr>
                  <a:t> entre la contrainte maximales (</a:t>
                </a:r>
                <a:r>
                  <a:rPr lang="fr-FR" sz="1200" i="0">
                    <a:effectLst/>
                    <a:latin typeface="+mn-lt"/>
                    <a:ea typeface="Calibri" panose="020F0502020204030204" pitchFamily="34" charset="0"/>
                    <a:cs typeface="Calibri Light" panose="020F0302020204030204" pitchFamily="34" charset="0"/>
                  </a:rPr>
                  <a:t>𝜎</a:t>
                </a:r>
                <a:r>
                  <a:rPr lang="fr-CA" sz="1200" i="0">
                    <a:effectLst/>
                    <a:latin typeface="+mn-lt"/>
                    <a:ea typeface="Calibri" panose="020F0502020204030204" pitchFamily="34" charset="0"/>
                    <a:cs typeface="Calibri Light" panose="020F0302020204030204" pitchFamily="34" charset="0"/>
                  </a:rPr>
                  <a:t>_𝑚𝑎𝑥</a:t>
                </a:r>
                <a:r>
                  <a:rPr lang="fr-FR" sz="1200" dirty="0">
                    <a:effectLst/>
                    <a:latin typeface="+mn-lt"/>
                    <a:ea typeface="Calibri" panose="020F0502020204030204" pitchFamily="34" charset="0"/>
                  </a:rPr>
                  <a:t>) et la contrainte minimale (</a:t>
                </a:r>
                <a:r>
                  <a:rPr lang="fr-FR" sz="1200" i="0">
                    <a:effectLst/>
                    <a:latin typeface="+mn-lt"/>
                    <a:ea typeface="Calibri" panose="020F0502020204030204" pitchFamily="34" charset="0"/>
                    <a:cs typeface="Calibri Light" panose="020F0302020204030204" pitchFamily="34" charset="0"/>
                  </a:rPr>
                  <a:t>𝜎</a:t>
                </a:r>
                <a:r>
                  <a:rPr lang="fr-CA" sz="1200" i="0">
                    <a:effectLst/>
                    <a:latin typeface="+mn-lt"/>
                    <a:ea typeface="Calibri" panose="020F0502020204030204" pitchFamily="34" charset="0"/>
                    <a:cs typeface="Calibri Light" panose="020F0302020204030204" pitchFamily="34" charset="0"/>
                  </a:rPr>
                  <a:t>_𝑚𝑖𝑛</a:t>
                </a:r>
                <a:r>
                  <a:rPr lang="fr-FR" sz="1200" dirty="0">
                    <a:effectLst/>
                    <a:latin typeface="+mn-lt"/>
                    <a:ea typeface="Calibri" panose="020F0502020204030204" pitchFamily="34" charset="0"/>
                  </a:rPr>
                  <a:t>).</a:t>
                </a:r>
                <a:endParaRPr lang="fr-CA" sz="1200" dirty="0">
                  <a:effectLst/>
                  <a:latin typeface="+mn-lt"/>
                  <a:ea typeface="Times New Roman" panose="02020603050405020304" pitchFamily="18" charset="0"/>
                </a:endParaRPr>
              </a:p>
              <a:p>
                <a:endParaRPr lang="fr-CA" dirty="0"/>
              </a:p>
            </p:txBody>
          </p:sp>
        </mc:Fallback>
      </mc:AlternateContent>
      <p:sp>
        <p:nvSpPr>
          <p:cNvPr id="4" name="Espace réservé du numéro de diapositive 3"/>
          <p:cNvSpPr>
            <a:spLocks noGrp="1"/>
          </p:cNvSpPr>
          <p:nvPr>
            <p:ph type="sldNum" sz="quarter" idx="5"/>
          </p:nvPr>
        </p:nvSpPr>
        <p:spPr/>
        <p:txBody>
          <a:bodyPr/>
          <a:lstStyle/>
          <a:p>
            <a:fld id="{E6C71B6E-AC55-304E-9344-CF3AAC291903}" type="slidenum">
              <a:rPr lang="fr-FR" smtClean="0"/>
              <a:t>13</a:t>
            </a:fld>
            <a:endParaRPr lang="fr-FR"/>
          </a:p>
        </p:txBody>
      </p:sp>
    </p:spTree>
    <p:extLst>
      <p:ext uri="{BB962C8B-B14F-4D97-AF65-F5344CB8AC3E}">
        <p14:creationId xmlns:p14="http://schemas.microsoft.com/office/powerpoint/2010/main" val="34773700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FR" sz="1200" dirty="0">
                <a:effectLst/>
                <a:latin typeface="+mn-lt"/>
                <a:ea typeface="Calibri" panose="020F0502020204030204" pitchFamily="34" charset="0"/>
              </a:rPr>
              <a:t>Cette figure est une courbe (double logarithme) dite « S-N » ;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Elle donne la relation entre le nombre de cycles avant la rupture en fatigue et l’écart de contrainte amenant la rupture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Les normes de conception considéreront que cette courbe ne varie pas d’un alliage d’aluminium à l’autre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Elle changera surtout en fonction de la catégorie de détail (soudé ou pas, direction de la soudure, continuité de la soudure </a:t>
            </a:r>
            <a:r>
              <a:rPr lang="fr-CA" sz="1200" dirty="0" err="1">
                <a:effectLst/>
                <a:latin typeface="+mn-lt"/>
                <a:ea typeface="Calibri" panose="020F0502020204030204" pitchFamily="34" charset="0"/>
              </a:rPr>
              <a:t>etc</a:t>
            </a:r>
            <a:r>
              <a:rPr lang="fr-CA" sz="1200" dirty="0">
                <a:effectLst/>
                <a:latin typeface="+mn-lt"/>
                <a:ea typeface="Calibri" panose="020F0502020204030204" pitchFamily="34" charset="0"/>
              </a:rPr>
              <a:t>)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Pour donner une idée du nombre de cycles d’une structure, un pont situé sur une route très passante subira 1,1×10</a:t>
            </a:r>
            <a:r>
              <a:rPr lang="fr-CA" sz="1200" baseline="30000" dirty="0">
                <a:effectLst/>
                <a:latin typeface="+mn-lt"/>
                <a:ea typeface="Calibri" panose="020F0502020204030204" pitchFamily="34" charset="0"/>
              </a:rPr>
              <a:t>8</a:t>
            </a:r>
            <a:r>
              <a:rPr lang="fr-CA" sz="1200" dirty="0">
                <a:effectLst/>
                <a:latin typeface="+mn-lt"/>
                <a:ea typeface="Calibri" panose="020F0502020204030204" pitchFamily="34" charset="0"/>
              </a:rPr>
              <a:t> cycles chargement sur 75 années de durée de vie.</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14</a:t>
            </a:fld>
            <a:endParaRPr lang="fr-FR"/>
          </a:p>
        </p:txBody>
      </p:sp>
    </p:spTree>
    <p:extLst>
      <p:ext uri="{BB962C8B-B14F-4D97-AF65-F5344CB8AC3E}">
        <p14:creationId xmlns:p14="http://schemas.microsoft.com/office/powerpoint/2010/main" val="7742292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FR" sz="1200" dirty="0">
                <a:effectLst/>
                <a:latin typeface="+mn-lt"/>
                <a:ea typeface="Calibri" panose="020F0502020204030204" pitchFamily="34" charset="0"/>
              </a:rPr>
              <a:t>Les alliages d’aluminium peuvent tout de même se corroder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La tenue à la corrosion dépend de plusieurs paramètres :</a:t>
            </a:r>
            <a:endParaRPr lang="fr-CA" sz="1200" dirty="0">
              <a:effectLst/>
              <a:latin typeface="+mn-lt"/>
              <a:ea typeface="Times New Roman" panose="02020603050405020304" pitchFamily="18" charset="0"/>
            </a:endParaRPr>
          </a:p>
          <a:p>
            <a:pPr marL="742950" lvl="1" indent="-285750" algn="just">
              <a:buFont typeface="Courier New" panose="02070309020205020404" pitchFamily="49" charset="0"/>
              <a:buChar char="o"/>
            </a:pPr>
            <a:r>
              <a:rPr lang="fr-FR" sz="1200" dirty="0">
                <a:effectLst/>
                <a:latin typeface="+mn-lt"/>
                <a:ea typeface="Calibri" panose="020F0502020204030204" pitchFamily="34" charset="0"/>
              </a:rPr>
              <a:t>La composition de l’alliage, l’état métallurgique, et l’état des surfaces des alliages ;</a:t>
            </a:r>
            <a:endParaRPr lang="fr-CA" sz="1200" dirty="0">
              <a:effectLst/>
              <a:latin typeface="+mn-lt"/>
              <a:ea typeface="Times New Roman" panose="02020603050405020304" pitchFamily="18" charset="0"/>
            </a:endParaRPr>
          </a:p>
          <a:p>
            <a:pPr marL="742950" lvl="1" indent="-285750" algn="just">
              <a:buFont typeface="Courier New" panose="02070309020205020404" pitchFamily="49" charset="0"/>
              <a:buChar char="o"/>
            </a:pPr>
            <a:r>
              <a:rPr lang="fr-FR" sz="1200" dirty="0">
                <a:effectLst/>
                <a:latin typeface="+mn-lt"/>
                <a:ea typeface="Calibri" panose="020F0502020204030204" pitchFamily="34" charset="0"/>
              </a:rPr>
              <a:t>Les caractéristiques du milieu dans lequel ils sont exposés ;</a:t>
            </a:r>
            <a:endParaRPr lang="fr-CA" sz="1200" dirty="0">
              <a:effectLst/>
              <a:latin typeface="+mn-lt"/>
              <a:ea typeface="Times New Roman" panose="02020603050405020304" pitchFamily="18" charset="0"/>
            </a:endParaRPr>
          </a:p>
          <a:p>
            <a:pPr marL="742950" lvl="1" indent="-285750" algn="just">
              <a:buFont typeface="Courier New" panose="02070309020205020404" pitchFamily="49" charset="0"/>
              <a:buChar char="o"/>
            </a:pPr>
            <a:r>
              <a:rPr lang="fr-FR" sz="1200" dirty="0">
                <a:effectLst/>
                <a:latin typeface="+mn-lt"/>
                <a:ea typeface="Calibri" panose="020F0502020204030204" pitchFamily="34" charset="0"/>
              </a:rPr>
              <a:t>Les conditions de services prévues ;</a:t>
            </a:r>
            <a:endParaRPr lang="fr-CA" sz="1200" dirty="0">
              <a:effectLst/>
              <a:latin typeface="+mn-lt"/>
              <a:ea typeface="Times New Roman" panose="02020603050405020304" pitchFamily="18" charset="0"/>
            </a:endParaRPr>
          </a:p>
          <a:p>
            <a:pPr marL="742950" lvl="1" indent="-285750" algn="just">
              <a:buFont typeface="Courier New" panose="02070309020205020404" pitchFamily="49" charset="0"/>
              <a:buChar char="o"/>
            </a:pPr>
            <a:r>
              <a:rPr lang="fr-FR" sz="1200" dirty="0">
                <a:effectLst/>
                <a:latin typeface="+mn-lt"/>
                <a:ea typeface="Calibri" panose="020F0502020204030204" pitchFamily="34" charset="0"/>
              </a:rPr>
              <a:t>Les dispositions constructives ;</a:t>
            </a:r>
            <a:endParaRPr lang="fr-CA" sz="1200" dirty="0">
              <a:effectLst/>
              <a:latin typeface="+mn-lt"/>
              <a:ea typeface="Times New Roman" panose="02020603050405020304" pitchFamily="18" charset="0"/>
            </a:endParaRPr>
          </a:p>
          <a:p>
            <a:pPr marL="742950" lvl="1" indent="-285750" algn="just">
              <a:buFont typeface="Courier New" panose="02070309020205020404" pitchFamily="49" charset="0"/>
              <a:buChar char="o"/>
            </a:pPr>
            <a:r>
              <a:rPr lang="fr-FR" sz="1200" dirty="0">
                <a:effectLst/>
                <a:latin typeface="+mn-lt"/>
                <a:ea typeface="Calibri" panose="020F0502020204030204" pitchFamily="34" charset="0"/>
              </a:rPr>
              <a:t>La durée de l’ouvrage ;</a:t>
            </a:r>
            <a:endParaRPr lang="fr-CA" sz="1200" dirty="0">
              <a:effectLst/>
              <a:latin typeface="+mn-lt"/>
              <a:ea typeface="Times New Roman" panose="02020603050405020304" pitchFamily="18" charset="0"/>
            </a:endParaRPr>
          </a:p>
          <a:p>
            <a:pPr marL="742950" lvl="1" indent="-285750" algn="just">
              <a:buFont typeface="Courier New" panose="02070309020205020404" pitchFamily="49" charset="0"/>
              <a:buChar char="o"/>
            </a:pPr>
            <a:r>
              <a:rPr lang="fr-FR" sz="1200" dirty="0">
                <a:effectLst/>
                <a:latin typeface="+mn-lt"/>
                <a:ea typeface="Calibri" panose="020F0502020204030204" pitchFamily="34" charset="0"/>
              </a:rPr>
              <a:t>La fréquence et le type d’entretien.</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15</a:t>
            </a:fld>
            <a:endParaRPr lang="fr-FR"/>
          </a:p>
        </p:txBody>
      </p:sp>
    </p:spTree>
    <p:extLst>
      <p:ext uri="{BB962C8B-B14F-4D97-AF65-F5344CB8AC3E}">
        <p14:creationId xmlns:p14="http://schemas.microsoft.com/office/powerpoint/2010/main" val="28417665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FR" sz="1200" dirty="0">
                <a:effectLst/>
                <a:latin typeface="+mn-lt"/>
                <a:ea typeface="Calibri" panose="020F0502020204030204" pitchFamily="34" charset="0"/>
              </a:rPr>
              <a:t>Couche d’oxyde naturelle :</a:t>
            </a:r>
            <a:endParaRPr lang="fr-CA" sz="1200" dirty="0">
              <a:effectLst/>
              <a:latin typeface="+mn-lt"/>
              <a:ea typeface="Times New Roman" panose="02020603050405020304" pitchFamily="18" charset="0"/>
            </a:endParaRPr>
          </a:p>
          <a:p>
            <a:pPr marL="742950" lvl="1" indent="-285750" algn="just">
              <a:buFont typeface="Courier New" panose="02070309020205020404" pitchFamily="49" charset="0"/>
              <a:buChar char="o"/>
            </a:pPr>
            <a:r>
              <a:rPr lang="fr-FR" sz="1200" dirty="0">
                <a:effectLst/>
                <a:latin typeface="+mn-lt"/>
                <a:ea typeface="Calibri" panose="020F0502020204030204" pitchFamily="34" charset="0"/>
              </a:rPr>
              <a:t>Rend l’aluminium passif à son environnement ;</a:t>
            </a:r>
            <a:endParaRPr lang="fr-CA" sz="1200" dirty="0">
              <a:effectLst/>
              <a:latin typeface="+mn-lt"/>
              <a:ea typeface="Times New Roman" panose="02020603050405020304" pitchFamily="18" charset="0"/>
            </a:endParaRPr>
          </a:p>
          <a:p>
            <a:pPr marL="742950" lvl="1" indent="-285750" algn="just">
              <a:buFont typeface="Courier New" panose="02070309020205020404" pitchFamily="49" charset="0"/>
              <a:buChar char="o"/>
            </a:pPr>
            <a:r>
              <a:rPr lang="fr-FR" sz="1200" dirty="0">
                <a:effectLst/>
                <a:latin typeface="+mn-lt"/>
                <a:ea typeface="Calibri" panose="020F0502020204030204" pitchFamily="34" charset="0"/>
              </a:rPr>
              <a:t>Le film se forme rapidement dès que le métal est mis en contact avec l’air (milieu oxydant) ;</a:t>
            </a:r>
            <a:endParaRPr lang="fr-CA" sz="1200" dirty="0">
              <a:effectLst/>
              <a:latin typeface="+mn-lt"/>
              <a:ea typeface="Times New Roman" panose="02020603050405020304" pitchFamily="18" charset="0"/>
            </a:endParaRPr>
          </a:p>
          <a:p>
            <a:pPr marL="742950" lvl="1" indent="-285750" algn="just">
              <a:buFont typeface="Courier New" panose="02070309020205020404" pitchFamily="49" charset="0"/>
              <a:buChar char="o"/>
            </a:pPr>
            <a:r>
              <a:rPr lang="fr-FR" sz="1200" dirty="0">
                <a:effectLst/>
                <a:latin typeface="+mn-lt"/>
                <a:ea typeface="Calibri" panose="020F0502020204030204" pitchFamily="34" charset="0"/>
              </a:rPr>
              <a:t>Le film se reforme rapidement après la mise en forme ou le soudage ;</a:t>
            </a:r>
            <a:endParaRPr lang="fr-CA" sz="1200" dirty="0">
              <a:effectLst/>
              <a:latin typeface="+mn-lt"/>
              <a:ea typeface="Times New Roman" panose="02020603050405020304" pitchFamily="18" charset="0"/>
            </a:endParaRPr>
          </a:p>
          <a:p>
            <a:pPr marL="742950" lvl="1" indent="-285750" algn="just">
              <a:buFont typeface="Courier New" panose="02070309020205020404" pitchFamily="49" charset="0"/>
              <a:buChar char="o"/>
            </a:pPr>
            <a:r>
              <a:rPr lang="fr-FR" sz="1200" dirty="0">
                <a:effectLst/>
                <a:latin typeface="+mn-lt"/>
                <a:ea typeface="Calibri" panose="020F0502020204030204" pitchFamily="34" charset="0"/>
              </a:rPr>
              <a:t>La stabilité physico-chimique du film dépend :</a:t>
            </a:r>
            <a:endParaRPr lang="fr-CA" sz="1200" dirty="0">
              <a:effectLst/>
              <a:latin typeface="+mn-lt"/>
              <a:ea typeface="Times New Roman" panose="02020603050405020304" pitchFamily="18" charset="0"/>
            </a:endParaRPr>
          </a:p>
          <a:p>
            <a:pPr marL="1143000" lvl="2" indent="-228600" algn="just">
              <a:buFont typeface="Wingdings" panose="05000000000000000000" pitchFamily="2" charset="2"/>
              <a:buChar char=""/>
            </a:pPr>
            <a:r>
              <a:rPr lang="fr-FR" sz="1200" dirty="0">
                <a:effectLst/>
                <a:latin typeface="+mn-lt"/>
                <a:ea typeface="Calibri" panose="020F0502020204030204" pitchFamily="34" charset="0"/>
              </a:rPr>
              <a:t>Des caractéristiques du milieu ;</a:t>
            </a:r>
            <a:endParaRPr lang="fr-CA" sz="1200" dirty="0">
              <a:effectLst/>
              <a:latin typeface="+mn-lt"/>
              <a:ea typeface="Times New Roman" panose="02020603050405020304" pitchFamily="18" charset="0"/>
            </a:endParaRPr>
          </a:p>
          <a:p>
            <a:pPr marL="1143000" lvl="2" indent="-228600" algn="just">
              <a:buFont typeface="Wingdings" panose="05000000000000000000" pitchFamily="2" charset="2"/>
              <a:buChar char=""/>
            </a:pPr>
            <a:r>
              <a:rPr lang="fr-FR" sz="1200" dirty="0">
                <a:effectLst/>
                <a:latin typeface="+mn-lt"/>
                <a:ea typeface="Calibri" panose="020F0502020204030204" pitchFamily="34" charset="0"/>
              </a:rPr>
              <a:t>Du pH (taux de dissolution en forme de « U ») ;</a:t>
            </a:r>
            <a:endParaRPr lang="fr-CA" sz="1200" dirty="0">
              <a:effectLst/>
              <a:latin typeface="+mn-lt"/>
              <a:ea typeface="Times New Roman" panose="02020603050405020304" pitchFamily="18" charset="0"/>
            </a:endParaRPr>
          </a:p>
          <a:p>
            <a:pPr marL="1143000" lvl="2" indent="-228600" algn="just">
              <a:buFont typeface="Wingdings" panose="05000000000000000000" pitchFamily="2" charset="2"/>
              <a:buChar char=""/>
            </a:pPr>
            <a:r>
              <a:rPr lang="fr-FR" sz="1200" dirty="0">
                <a:effectLst/>
                <a:latin typeface="+mn-lt"/>
                <a:ea typeface="Calibri" panose="020F0502020204030204" pitchFamily="34" charset="0"/>
              </a:rPr>
              <a:t>De la nature de l’alliage (séries 2xxx et 7xxx ne sont pas très bonnes).</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16</a:t>
            </a:fld>
            <a:endParaRPr lang="fr-FR"/>
          </a:p>
        </p:txBody>
      </p:sp>
    </p:spTree>
    <p:extLst>
      <p:ext uri="{BB962C8B-B14F-4D97-AF65-F5344CB8AC3E}">
        <p14:creationId xmlns:p14="http://schemas.microsoft.com/office/powerpoint/2010/main" val="6801531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FR" sz="1200" dirty="0">
                <a:effectLst/>
                <a:latin typeface="+mn-lt"/>
                <a:ea typeface="Calibri" panose="020F0502020204030204" pitchFamily="34" charset="0"/>
              </a:rPr>
              <a:t>Il existe différentes formes de corrosion.  Les plus communes sont la corrosion par piqûres, la corrosion caverneuse et la corrosion galvanique.</a:t>
            </a:r>
          </a:p>
          <a:p>
            <a:pPr marL="342900" lvl="0" indent="-342900" algn="just">
              <a:buFont typeface="Symbol" panose="05050102010706020507" pitchFamily="18" charset="2"/>
              <a:buChar char=""/>
            </a:pPr>
            <a:r>
              <a:rPr lang="fr-CA" sz="1200" kern="1200" dirty="0">
                <a:solidFill>
                  <a:schemeClr val="tx1"/>
                </a:solidFill>
                <a:effectLst/>
                <a:latin typeface="+mn-lt"/>
                <a:ea typeface="+mn-ea"/>
                <a:cs typeface="+mn-cs"/>
              </a:rPr>
              <a:t>La corrosion galvanique est la forme la plus préoccupante pour des assemblages contenant de l’aluminium.  Les meilleures pratiques pour l’éviter consiste à minimiser le différentiel galvanique (acier galvanisé), couper le contact galvanique (peinture ou film isolant) ou éliminer la présence d’un électrolyte (égouttement).</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17</a:t>
            </a:fld>
            <a:endParaRPr lang="fr-FR"/>
          </a:p>
        </p:txBody>
      </p:sp>
    </p:spTree>
    <p:extLst>
      <p:ext uri="{BB962C8B-B14F-4D97-AF65-F5344CB8AC3E}">
        <p14:creationId xmlns:p14="http://schemas.microsoft.com/office/powerpoint/2010/main" val="12680380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FR" sz="1200" dirty="0">
                <a:effectLst/>
                <a:latin typeface="+mn-lt"/>
                <a:ea typeface="Calibri" panose="020F0502020204030204" pitchFamily="34" charset="0"/>
              </a:rPr>
              <a:t>Voici un exemple de corrosion </a:t>
            </a:r>
            <a:r>
              <a:rPr lang="fr-FR" sz="1200" dirty="0" err="1">
                <a:effectLst/>
                <a:latin typeface="+mn-lt"/>
                <a:ea typeface="Calibri" panose="020F0502020204030204" pitchFamily="34" charset="0"/>
              </a:rPr>
              <a:t>feuilletante</a:t>
            </a:r>
            <a:r>
              <a:rPr lang="fr-FR" sz="1200" dirty="0">
                <a:effectLst/>
                <a:latin typeface="+mn-lt"/>
                <a:ea typeface="Calibri" panose="020F0502020204030204" pitchFamily="34" charset="0"/>
              </a:rPr>
              <a:t> sur le pont d’Arvida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Elle se produit, pour certains alliages (ex. 2xxx), sur des produits laminés ;</a:t>
            </a: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Illustre les conséquences d’un choix non-optimal d’alliage pour un pont.</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18</a:t>
            </a:fld>
            <a:endParaRPr lang="fr-FR"/>
          </a:p>
        </p:txBody>
      </p:sp>
    </p:spTree>
    <p:extLst>
      <p:ext uri="{BB962C8B-B14F-4D97-AF65-F5344CB8AC3E}">
        <p14:creationId xmlns:p14="http://schemas.microsoft.com/office/powerpoint/2010/main" val="42171331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FR" sz="1200" dirty="0">
                <a:effectLst/>
                <a:latin typeface="+mn-lt"/>
                <a:ea typeface="Calibri" panose="020F0502020204030204" pitchFamily="34" charset="0"/>
              </a:rPr>
              <a:t>On voit sur cette diapositive le résultat d’un test au brouillard salin d’un assemblage de brides de raccord en aluminium avec des boulons en acier inoxydable série 300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La durée du test est de 5000 heures soit 208 jours ; c’est un test très sévère qui permet de comparer différentes pratiques d’assemblage pour contrer la corrosion.</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19</a:t>
            </a:fld>
            <a:endParaRPr lang="fr-FR"/>
          </a:p>
        </p:txBody>
      </p:sp>
    </p:spTree>
    <p:extLst>
      <p:ext uri="{BB962C8B-B14F-4D97-AF65-F5344CB8AC3E}">
        <p14:creationId xmlns:p14="http://schemas.microsoft.com/office/powerpoint/2010/main" val="11565903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FR" sz="1200" dirty="0">
                <a:effectLst/>
                <a:latin typeface="+mn-lt"/>
                <a:ea typeface="Calibri" panose="020F0502020204030204" pitchFamily="34" charset="0"/>
              </a:rPr>
              <a:t>Contact avec le béton et autres matériaux de construction</a:t>
            </a:r>
            <a:endParaRPr lang="fr-CA" sz="1200" dirty="0">
              <a:effectLst/>
              <a:latin typeface="+mn-lt"/>
              <a:ea typeface="Times New Roman" panose="02020603050405020304" pitchFamily="18" charset="0"/>
            </a:endParaRPr>
          </a:p>
          <a:p>
            <a:pPr marL="742950" lvl="1" indent="-285750" algn="just">
              <a:buFont typeface="Courier New" panose="02070309020205020404" pitchFamily="49" charset="0"/>
              <a:buChar char="o"/>
            </a:pPr>
            <a:r>
              <a:rPr lang="fr-FR" sz="1200" dirty="0">
                <a:effectLst/>
                <a:latin typeface="+mn-lt"/>
                <a:ea typeface="Calibri" panose="020F0502020204030204" pitchFamily="34" charset="0"/>
              </a:rPr>
              <a:t>Contacts avec béton (durci), bois, polymères ou plâtre (durci) : pas propice à la corrosion galvanique puisque ces matériaux ne sont pas des métaux ;</a:t>
            </a:r>
            <a:endParaRPr lang="fr-CA" sz="1200" dirty="0">
              <a:effectLst/>
              <a:latin typeface="+mn-lt"/>
              <a:ea typeface="Times New Roman" panose="02020603050405020304" pitchFamily="18" charset="0"/>
            </a:endParaRPr>
          </a:p>
          <a:p>
            <a:pPr marL="742950" lvl="1" indent="-285750" algn="just">
              <a:buFont typeface="Courier New" panose="02070309020205020404" pitchFamily="49" charset="0"/>
              <a:buChar char="o"/>
            </a:pPr>
            <a:r>
              <a:rPr lang="fr-FR" sz="1200" dirty="0">
                <a:effectLst/>
                <a:latin typeface="+mn-lt"/>
                <a:ea typeface="Calibri" panose="020F0502020204030204" pitchFamily="34" charset="0"/>
              </a:rPr>
              <a:t>Contact avec le béton :</a:t>
            </a:r>
            <a:endParaRPr lang="fr-CA" sz="1200" dirty="0">
              <a:effectLst/>
              <a:latin typeface="+mn-lt"/>
              <a:ea typeface="Times New Roman" panose="02020603050405020304" pitchFamily="18" charset="0"/>
            </a:endParaRPr>
          </a:p>
          <a:p>
            <a:pPr marL="742950" lvl="1" indent="-285750" algn="just">
              <a:buFont typeface="Courier New" panose="02070309020205020404" pitchFamily="49" charset="0"/>
              <a:buChar char="o"/>
            </a:pPr>
            <a:r>
              <a:rPr lang="fr-FR" sz="1200" dirty="0">
                <a:effectLst/>
                <a:latin typeface="+mn-lt"/>
                <a:ea typeface="Calibri" panose="020F0502020204030204" pitchFamily="34" charset="0"/>
              </a:rPr>
              <a:t>L’aluminium résiste très bien à la corrosion généralisée ;</a:t>
            </a:r>
            <a:endParaRPr lang="fr-CA" sz="1200" dirty="0">
              <a:effectLst/>
              <a:latin typeface="+mn-lt"/>
              <a:ea typeface="Times New Roman" panose="02020603050405020304" pitchFamily="18" charset="0"/>
            </a:endParaRPr>
          </a:p>
          <a:p>
            <a:pPr marL="742950" lvl="1" indent="-285750" algn="just">
              <a:buFont typeface="Courier New" panose="02070309020205020404" pitchFamily="49" charset="0"/>
              <a:buChar char="o"/>
            </a:pPr>
            <a:r>
              <a:rPr lang="fr-CA" sz="1200" dirty="0">
                <a:effectLst/>
                <a:latin typeface="+mn-lt"/>
                <a:ea typeface="Calibri" panose="020F0502020204030204" pitchFamily="34" charset="0"/>
              </a:rPr>
              <a:t>Mais</a:t>
            </a:r>
            <a:r>
              <a:rPr lang="fr-FR" sz="1200" dirty="0">
                <a:effectLst/>
                <a:latin typeface="+mn-lt"/>
                <a:ea typeface="Calibri" panose="020F0502020204030204" pitchFamily="34" charset="0"/>
              </a:rPr>
              <a:t> le béton non durci tachera permanemment le fini de surface de l’aluminium même s’il est anodisé ; des précautions doivent être prises pour éviter que le béton non durci éclabousse l’aluminium ;</a:t>
            </a:r>
            <a:endParaRPr lang="fr-CA" sz="1200" dirty="0">
              <a:effectLst/>
              <a:latin typeface="+mn-lt"/>
              <a:ea typeface="Times New Roman" panose="02020603050405020304" pitchFamily="18" charset="0"/>
            </a:endParaRPr>
          </a:p>
          <a:p>
            <a:pPr marL="742950" lvl="1" indent="-285750" algn="just">
              <a:buFont typeface="Courier New" panose="02070309020205020404" pitchFamily="49" charset="0"/>
              <a:buChar char="o"/>
            </a:pPr>
            <a:r>
              <a:rPr lang="fr-FR" sz="1200" dirty="0">
                <a:effectLst/>
                <a:latin typeface="+mn-lt"/>
                <a:ea typeface="Calibri" panose="020F0502020204030204" pitchFamily="34" charset="0"/>
              </a:rPr>
              <a:t>Attention au contact avec le béton armé surtout si des chlorures sont présents pour accélérer son séchage :</a:t>
            </a:r>
            <a:endParaRPr lang="fr-CA" sz="1200" dirty="0">
              <a:effectLst/>
              <a:latin typeface="+mn-lt"/>
              <a:ea typeface="Times New Roman" panose="02020603050405020304" pitchFamily="18" charset="0"/>
            </a:endParaRPr>
          </a:p>
          <a:p>
            <a:pPr marL="1143000" lvl="2" indent="-228600" algn="just">
              <a:buFont typeface="Wingdings" panose="05000000000000000000" pitchFamily="2" charset="2"/>
              <a:buChar char=""/>
            </a:pPr>
            <a:r>
              <a:rPr lang="fr-FR" sz="1200" dirty="0">
                <a:effectLst/>
                <a:latin typeface="+mn-lt"/>
                <a:ea typeface="Calibri" panose="020F0502020204030204" pitchFamily="34" charset="0"/>
              </a:rPr>
              <a:t>Forte corrosion galvanique due à la présence de l’acier ;</a:t>
            </a:r>
            <a:endParaRPr lang="fr-CA" sz="1200" dirty="0">
              <a:effectLst/>
              <a:latin typeface="+mn-lt"/>
              <a:ea typeface="Times New Roman" panose="02020603050405020304" pitchFamily="18" charset="0"/>
            </a:endParaRPr>
          </a:p>
          <a:p>
            <a:pPr marL="1143000" lvl="2" indent="-228600" algn="just">
              <a:buFont typeface="Wingdings" panose="05000000000000000000" pitchFamily="2" charset="2"/>
              <a:buChar char=""/>
            </a:pPr>
            <a:r>
              <a:rPr lang="fr-CA" sz="1200" dirty="0">
                <a:effectLst/>
                <a:latin typeface="+mn-lt"/>
                <a:ea typeface="Calibri" panose="020F0502020204030204" pitchFamily="34" charset="0"/>
              </a:rPr>
              <a:t>L’aluminium doit être protégé/isolé avec une membrane polymère.</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20</a:t>
            </a:fld>
            <a:endParaRPr lang="fr-FR"/>
          </a:p>
        </p:txBody>
      </p:sp>
    </p:spTree>
    <p:extLst>
      <p:ext uri="{BB962C8B-B14F-4D97-AF65-F5344CB8AC3E}">
        <p14:creationId xmlns:p14="http://schemas.microsoft.com/office/powerpoint/2010/main" val="420822025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FR" sz="1200" dirty="0">
                <a:effectLst/>
                <a:latin typeface="+mn-lt"/>
                <a:ea typeface="Calibri" panose="020F0502020204030204" pitchFamily="34" charset="0"/>
              </a:rPr>
              <a:t>Cette figure donne des indications sur des dispositions constructives qui permettent de contrer la corrosion.</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21</a:t>
            </a:fld>
            <a:endParaRPr lang="fr-FR"/>
          </a:p>
        </p:txBody>
      </p:sp>
    </p:spTree>
    <p:extLst>
      <p:ext uri="{BB962C8B-B14F-4D97-AF65-F5344CB8AC3E}">
        <p14:creationId xmlns:p14="http://schemas.microsoft.com/office/powerpoint/2010/main" val="17121908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CA" dirty="0"/>
              <a:t>À proximité du mat du stade Olympique et du Biodôme, le Planétarium Rio Tinto Alcan a obtenu la certification LEED NC Platine. Les deux cônes en aluminium représentent des télescopes pointant vers le ciel et le toit vert fait référence à une chaude nuit d’été étendu dans l’herbe. Les courbes s’inspirent des planètes et le choix de matériaux nobles rappelle la nature.</a:t>
            </a:r>
          </a:p>
          <a:p>
            <a:endParaRPr lang="fr-CA" dirty="0"/>
          </a:p>
        </p:txBody>
      </p:sp>
      <p:sp>
        <p:nvSpPr>
          <p:cNvPr id="4" name="Espace réservé du numéro de diapositive 3"/>
          <p:cNvSpPr>
            <a:spLocks noGrp="1"/>
          </p:cNvSpPr>
          <p:nvPr>
            <p:ph type="sldNum" sz="quarter" idx="10"/>
          </p:nvPr>
        </p:nvSpPr>
        <p:spPr/>
        <p:txBody>
          <a:bodyPr/>
          <a:lstStyle/>
          <a:p>
            <a:fld id="{E6C71B6E-AC55-304E-9344-CF3AAC291903}" type="slidenum">
              <a:rPr lang="fr-FR" smtClean="0"/>
              <a:t>22</a:t>
            </a:fld>
            <a:endParaRPr lang="fr-FR"/>
          </a:p>
        </p:txBody>
      </p:sp>
    </p:spTree>
    <p:extLst>
      <p:ext uri="{BB962C8B-B14F-4D97-AF65-F5344CB8AC3E}">
        <p14:creationId xmlns:p14="http://schemas.microsoft.com/office/powerpoint/2010/main" val="9436874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indent="0">
              <a:buNone/>
            </a:pPr>
            <a:r>
              <a:rPr lang="fr-CA" dirty="0"/>
              <a:t>Parement </a:t>
            </a:r>
            <a:r>
              <a:rPr lang="fr-CA" b="1" dirty="0"/>
              <a:t>(mur </a:t>
            </a:r>
            <a:r>
              <a:rPr lang="fr-CA" b="1" dirty="0" err="1"/>
              <a:t>ext</a:t>
            </a:r>
            <a:r>
              <a:rPr lang="fr-CA" b="1" dirty="0"/>
              <a:t>) </a:t>
            </a:r>
            <a:r>
              <a:rPr lang="fr-CA" dirty="0"/>
              <a:t>(système de cassettes d’aluminium modulaires) :</a:t>
            </a:r>
          </a:p>
          <a:p>
            <a:pPr marL="224325" indent="-224325">
              <a:buAutoNum type="arabicPeriod"/>
            </a:pPr>
            <a:r>
              <a:rPr lang="fr-CA" dirty="0"/>
              <a:t>Panneau aluminium : plaque d’aluminium alliage haute-performance 5754-H42 aluminium-magnésium de 2 mm d’épaisseur ;</a:t>
            </a:r>
          </a:p>
          <a:p>
            <a:pPr marL="224325" indent="-224325">
              <a:buAutoNum type="arabicPeriod"/>
            </a:pPr>
            <a:r>
              <a:rPr lang="fr-CA" dirty="0"/>
              <a:t>Épaisseur des cassettes : 32 mm pour les parements Pm01/32 et Pm02, 64 mm pour le parement Pm01/64 ;</a:t>
            </a:r>
          </a:p>
          <a:p>
            <a:pPr marL="224325" indent="-224325">
              <a:buAutoNum type="arabicPeriod"/>
            </a:pPr>
            <a:r>
              <a:rPr lang="fr-CA" dirty="0"/>
              <a:t>Finition : fini </a:t>
            </a:r>
            <a:r>
              <a:rPr lang="fr-CA" dirty="0" err="1"/>
              <a:t>Panfab</a:t>
            </a:r>
            <a:r>
              <a:rPr lang="fr-CA" dirty="0"/>
              <a:t> D-MAX (tel que </a:t>
            </a:r>
            <a:r>
              <a:rPr lang="fr-CA" dirty="0" err="1"/>
              <a:t>Duranar</a:t>
            </a:r>
            <a:r>
              <a:rPr lang="fr-CA" dirty="0"/>
              <a:t> XL) par </a:t>
            </a:r>
            <a:r>
              <a:rPr lang="fr-CA" dirty="0" err="1"/>
              <a:t>Otéfal</a:t>
            </a:r>
            <a:r>
              <a:rPr lang="fr-CA" dirty="0"/>
              <a:t>, prépeint en usine avec revêtement PVDF avec résine KYNAR 500 70% et une couche de Claire PVDF avec résine KYNAR 500 70% sur les finis Métallisés ;</a:t>
            </a:r>
          </a:p>
          <a:p>
            <a:pPr marL="224325" indent="-224325">
              <a:buAutoNum type="arabicPeriod"/>
            </a:pPr>
            <a:r>
              <a:rPr lang="fr-CA" dirty="0"/>
              <a:t>Produit : parement modulaires # PZ-600 </a:t>
            </a:r>
            <a:r>
              <a:rPr lang="fr-CA" dirty="0" err="1"/>
              <a:t>Panfab</a:t>
            </a:r>
            <a:r>
              <a:rPr lang="fr-CA" dirty="0"/>
              <a:t> </a:t>
            </a:r>
            <a:r>
              <a:rPr lang="fr-CA" dirty="0" err="1"/>
              <a:t>EZclips</a:t>
            </a:r>
            <a:r>
              <a:rPr lang="fr-CA" dirty="0"/>
              <a:t> d’Industrie </a:t>
            </a:r>
            <a:r>
              <a:rPr lang="fr-CA" dirty="0" err="1"/>
              <a:t>Panfab</a:t>
            </a:r>
            <a:r>
              <a:rPr lang="fr-CA" dirty="0"/>
              <a:t>.</a:t>
            </a:r>
          </a:p>
          <a:p>
            <a:r>
              <a:rPr lang="fr-CA" dirty="0"/>
              <a:t> </a:t>
            </a:r>
          </a:p>
          <a:p>
            <a:pPr marL="0" indent="0">
              <a:buNone/>
            </a:pPr>
            <a:r>
              <a:rPr lang="fr-CA" dirty="0"/>
              <a:t>Parement </a:t>
            </a:r>
            <a:r>
              <a:rPr lang="fr-CA" b="1" dirty="0"/>
              <a:t>(dôme) </a:t>
            </a:r>
            <a:r>
              <a:rPr lang="fr-CA" dirty="0"/>
              <a:t>(bardage d’aluminium) </a:t>
            </a:r>
          </a:p>
          <a:p>
            <a:pPr marL="224325" indent="-224325">
              <a:buAutoNum type="arabicPeriod"/>
            </a:pPr>
            <a:r>
              <a:rPr lang="fr-CA" dirty="0"/>
              <a:t>Tôle d’aluminium : 1mm d’épaisseur ;</a:t>
            </a:r>
          </a:p>
          <a:p>
            <a:pPr marL="224325" indent="-224325">
              <a:buAutoNum type="arabicPeriod"/>
            </a:pPr>
            <a:r>
              <a:rPr lang="fr-CA" dirty="0"/>
              <a:t>Texture : fini </a:t>
            </a:r>
            <a:r>
              <a:rPr lang="fr-CA" dirty="0" err="1"/>
              <a:t>stucco</a:t>
            </a:r>
            <a:r>
              <a:rPr lang="fr-CA" dirty="0"/>
              <a:t> ;</a:t>
            </a:r>
          </a:p>
          <a:p>
            <a:pPr marL="224325" indent="-224325">
              <a:buAutoNum type="arabicPeriod"/>
            </a:pPr>
            <a:r>
              <a:rPr lang="fr-CA" dirty="0"/>
              <a:t>Fini : aluminium naturel.</a:t>
            </a:r>
          </a:p>
          <a:p>
            <a:r>
              <a:rPr lang="fr-CA" dirty="0"/>
              <a:t> </a:t>
            </a:r>
          </a:p>
          <a:p>
            <a:pPr marL="0" indent="0">
              <a:buNone/>
            </a:pPr>
            <a:r>
              <a:rPr lang="fr-CA" dirty="0"/>
              <a:t>Parement </a:t>
            </a:r>
            <a:r>
              <a:rPr lang="fr-CA" b="1" dirty="0"/>
              <a:t>(toit) </a:t>
            </a:r>
            <a:r>
              <a:rPr lang="fr-CA" dirty="0"/>
              <a:t>(plaque d’aluminium à joint d’about) </a:t>
            </a:r>
          </a:p>
          <a:p>
            <a:pPr marL="224325" indent="-224325">
              <a:buAutoNum type="arabicPeriod"/>
            </a:pPr>
            <a:r>
              <a:rPr lang="fr-CA" dirty="0"/>
              <a:t>Plaque d’aluminium : alliage 5005, 3 mm d’épaisseur. </a:t>
            </a:r>
          </a:p>
          <a:p>
            <a:pPr marL="224325" indent="-224325">
              <a:buAutoNum type="arabicPeriod"/>
            </a:pPr>
            <a:r>
              <a:rPr lang="fr-CA" dirty="0"/>
              <a:t>Système de fixation : en profilé d’aluminium, alliage 6063-T5, 3 mm d’épaisseur. </a:t>
            </a:r>
          </a:p>
          <a:p>
            <a:endParaRPr lang="fr-CA" dirty="0"/>
          </a:p>
        </p:txBody>
      </p:sp>
      <p:sp>
        <p:nvSpPr>
          <p:cNvPr id="4" name="Espace réservé du numéro de diapositive 3"/>
          <p:cNvSpPr>
            <a:spLocks noGrp="1"/>
          </p:cNvSpPr>
          <p:nvPr>
            <p:ph type="sldNum" sz="quarter" idx="10"/>
          </p:nvPr>
        </p:nvSpPr>
        <p:spPr/>
        <p:txBody>
          <a:bodyPr/>
          <a:lstStyle/>
          <a:p>
            <a:fld id="{E6C71B6E-AC55-304E-9344-CF3AAC291903}" type="slidenum">
              <a:rPr lang="fr-FR" smtClean="0"/>
              <a:t>23</a:t>
            </a:fld>
            <a:endParaRPr lang="fr-FR"/>
          </a:p>
        </p:txBody>
      </p:sp>
    </p:spTree>
    <p:extLst>
      <p:ext uri="{BB962C8B-B14F-4D97-AF65-F5344CB8AC3E}">
        <p14:creationId xmlns:p14="http://schemas.microsoft.com/office/powerpoint/2010/main" val="17482792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CA" sz="1200" dirty="0">
                <a:effectLst/>
                <a:latin typeface="+mn-lt"/>
                <a:ea typeface="Calibri" panose="020F0502020204030204" pitchFamily="34" charset="0"/>
              </a:rPr>
              <a:t>Bâtiment emblématique de Montréal, la Place Ville-Marie a été inauguré en 1962 ;</a:t>
            </a: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La tour a conservé un aspect résolument moderne grâce à son revêtement (en aluminium) ;</a:t>
            </a: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Le revêtement extérieur à plus de 60 ans et a bien conservé son fini architectural.</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24</a:t>
            </a:fld>
            <a:endParaRPr lang="fr-FR"/>
          </a:p>
        </p:txBody>
      </p:sp>
    </p:spTree>
    <p:extLst>
      <p:ext uri="{BB962C8B-B14F-4D97-AF65-F5344CB8AC3E}">
        <p14:creationId xmlns:p14="http://schemas.microsoft.com/office/powerpoint/2010/main" val="34834676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2DEECC-8726-A861-2DF3-97C796BDE1AE}"/>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2FE822DE-D76D-D21B-BC15-3D1A5BE1D566}"/>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9A8D2F25-147D-0AF2-B9EA-6D423B2C9A87}"/>
              </a:ext>
            </a:extLst>
          </p:cNvPr>
          <p:cNvSpPr>
            <a:spLocks noGrp="1"/>
          </p:cNvSpPr>
          <p:nvPr>
            <p:ph type="body" idx="1"/>
          </p:nvPr>
        </p:nvSpPr>
        <p:spPr/>
        <p:txBody>
          <a:bodyPr/>
          <a:lstStyle/>
          <a:p>
            <a:pPr marL="342900" lvl="0" indent="-342900" algn="just">
              <a:buFont typeface="Symbol" panose="05050102010706020507" pitchFamily="18" charset="2"/>
              <a:buChar char=""/>
            </a:pPr>
            <a:r>
              <a:rPr lang="fr-CA" sz="1200" dirty="0">
                <a:effectLst/>
                <a:latin typeface="+mn-lt"/>
                <a:ea typeface="Calibri" panose="020F0502020204030204" pitchFamily="34" charset="0"/>
              </a:rPr>
              <a:t>Une partie des estrades du stade de football de l’Université Laval est en aluminium.</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a:extLst>
              <a:ext uri="{FF2B5EF4-FFF2-40B4-BE49-F238E27FC236}">
                <a16:creationId xmlns:a16="http://schemas.microsoft.com/office/drawing/2014/main" id="{7D9A9F86-D344-AC75-C7C7-A16EC4431777}"/>
              </a:ext>
            </a:extLst>
          </p:cNvPr>
          <p:cNvSpPr>
            <a:spLocks noGrp="1"/>
          </p:cNvSpPr>
          <p:nvPr>
            <p:ph type="sldNum" sz="quarter" idx="5"/>
          </p:nvPr>
        </p:nvSpPr>
        <p:spPr/>
        <p:txBody>
          <a:bodyPr/>
          <a:lstStyle/>
          <a:p>
            <a:fld id="{E6C71B6E-AC55-304E-9344-CF3AAC291903}" type="slidenum">
              <a:rPr lang="fr-FR" smtClean="0"/>
              <a:t>25</a:t>
            </a:fld>
            <a:endParaRPr lang="fr-FR"/>
          </a:p>
        </p:txBody>
      </p:sp>
    </p:spTree>
    <p:extLst>
      <p:ext uri="{BB962C8B-B14F-4D97-AF65-F5344CB8AC3E}">
        <p14:creationId xmlns:p14="http://schemas.microsoft.com/office/powerpoint/2010/main" val="338980293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algn="just"/>
            <a:r>
              <a:rPr lang="fr-CA" sz="1200" dirty="0">
                <a:effectLst/>
                <a:latin typeface="+mn-lt"/>
                <a:ea typeface="Calibri" panose="020F0502020204030204" pitchFamily="34" charset="0"/>
              </a:rPr>
              <a:t>Le premier pont routier en aluminium au monde a été construit à Arvida (ville de Saguenay)</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Conçu par SNC et Alcan (</a:t>
            </a:r>
            <a:r>
              <a:rPr lang="fr-FR" sz="1200" dirty="0" err="1">
                <a:effectLst/>
                <a:latin typeface="+mn-lt"/>
                <a:ea typeface="Calibri" panose="020F0502020204030204" pitchFamily="34" charset="0"/>
              </a:rPr>
              <a:t>AtkinsRéalis</a:t>
            </a:r>
            <a:r>
              <a:rPr lang="fr-FR" sz="1200" dirty="0">
                <a:effectLst/>
                <a:latin typeface="+mn-lt"/>
                <a:ea typeface="Calibri" panose="020F0502020204030204" pitchFamily="34" charset="0"/>
              </a:rPr>
              <a:t> et Rio Tinto maintenant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Fabriqué par Dominion Bridge à Lachine (fermé)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Construit en 1950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Alliage série 2xxx ; pas un bon choix en termes de corrosion et longévité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Portée de l’arche 88 mètres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Portée totale : 150 m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U</a:t>
            </a:r>
            <a:r>
              <a:rPr lang="fr-FR" sz="1200" dirty="0">
                <a:effectLst/>
                <a:latin typeface="+mn-lt"/>
                <a:ea typeface="Calibri" panose="020F0502020204030204" pitchFamily="34" charset="0"/>
              </a:rPr>
              <a:t>ne réparation depuis 1950 : les zones corrodées en contact avec le béton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Platelage en béton remplacé 3 x ;</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26</a:t>
            </a:fld>
            <a:endParaRPr lang="fr-FR"/>
          </a:p>
        </p:txBody>
      </p:sp>
    </p:spTree>
    <p:extLst>
      <p:ext uri="{BB962C8B-B14F-4D97-AF65-F5344CB8AC3E}">
        <p14:creationId xmlns:p14="http://schemas.microsoft.com/office/powerpoint/2010/main" val="250264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algn="just"/>
            <a:r>
              <a:rPr lang="fr-CA" sz="1200" dirty="0">
                <a:effectLst/>
                <a:latin typeface="Calibri Light" panose="020F0302020204030204" pitchFamily="34" charset="0"/>
                <a:ea typeface="Calibri" panose="020F0502020204030204" pitchFamily="34" charset="0"/>
              </a:rPr>
              <a:t>Grasse River Bridge;</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Calibri Light" panose="020F0302020204030204" pitchFamily="34" charset="0"/>
                <a:ea typeface="Calibri" panose="020F0502020204030204" pitchFamily="34" charset="0"/>
              </a:rPr>
              <a:t>Conception : Alcoa et </a:t>
            </a:r>
            <a:r>
              <a:rPr lang="fr-FR" sz="1200" dirty="0" err="1">
                <a:effectLst/>
                <a:latin typeface="Calibri Light" panose="020F0302020204030204" pitchFamily="34" charset="0"/>
                <a:ea typeface="Calibri" panose="020F0502020204030204" pitchFamily="34" charset="0"/>
              </a:rPr>
              <a:t>Hardesty</a:t>
            </a:r>
            <a:r>
              <a:rPr lang="fr-FR" sz="1200" dirty="0">
                <a:effectLst/>
                <a:latin typeface="Calibri Light" panose="020F0302020204030204" pitchFamily="34" charset="0"/>
                <a:ea typeface="Calibri" panose="020F0502020204030204" pitchFamily="34" charset="0"/>
              </a:rPr>
              <a:t> and Hanover ;</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Calibri Light" panose="020F0302020204030204" pitchFamily="34" charset="0"/>
                <a:ea typeface="Calibri" panose="020F0502020204030204" pitchFamily="34" charset="0"/>
              </a:rPr>
              <a:t>Fabrication : Bethlehem Steel </a:t>
            </a:r>
            <a:r>
              <a:rPr lang="fr-FR" sz="1200" dirty="0" err="1">
                <a:effectLst/>
                <a:latin typeface="Calibri Light" panose="020F0302020204030204" pitchFamily="34" charset="0"/>
                <a:ea typeface="Calibri" panose="020F0502020204030204" pitchFamily="34" charset="0"/>
              </a:rPr>
              <a:t>Company</a:t>
            </a:r>
            <a:r>
              <a:rPr lang="fr-FR" sz="1200" dirty="0">
                <a:effectLst/>
                <a:latin typeface="Calibri Light" panose="020F0302020204030204" pitchFamily="34" charset="0"/>
                <a:ea typeface="Calibri" panose="020F0502020204030204" pitchFamily="34" charset="0"/>
              </a:rPr>
              <a:t> ;</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Calibri Light" panose="020F0302020204030204" pitchFamily="34" charset="0"/>
                <a:ea typeface="Calibri" panose="020F0502020204030204" pitchFamily="34" charset="0"/>
              </a:rPr>
              <a:t>Propriétaire : Massena Terminal </a:t>
            </a:r>
            <a:r>
              <a:rPr lang="fr-FR" sz="1200" dirty="0" err="1">
                <a:effectLst/>
                <a:latin typeface="Calibri Light" panose="020F0302020204030204" pitchFamily="34" charset="0"/>
                <a:ea typeface="Calibri" panose="020F0502020204030204" pitchFamily="34" charset="0"/>
              </a:rPr>
              <a:t>Railroad</a:t>
            </a:r>
            <a:r>
              <a:rPr lang="fr-FR" sz="1200" dirty="0">
                <a:effectLst/>
                <a:latin typeface="Calibri Light" panose="020F0302020204030204" pitchFamily="34" charset="0"/>
                <a:ea typeface="Calibri" panose="020F0502020204030204" pitchFamily="34" charset="0"/>
              </a:rPr>
              <a:t> (MSTR) (G&amp;W depuis 2012) ;</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Calibri Light" panose="020F0302020204030204" pitchFamily="34" charset="0"/>
                <a:ea typeface="Calibri" panose="020F0502020204030204" pitchFamily="34" charset="0"/>
              </a:rPr>
              <a:t>Objectif : démontrer les propriétés structurales de l’aluminium dans les ponts ;</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Calibri Light" panose="020F0302020204030204" pitchFamily="34" charset="0"/>
                <a:ea typeface="Calibri" panose="020F0502020204030204" pitchFamily="34" charset="0"/>
              </a:rPr>
              <a:t>La travée principale sur la rivière est la seule voie ferrée entièrement en aluminium des États-Unis. Construit par Alcoa (desservi par le MSTR) en 1946. Le reste du pont a été fabriqué par Bethlehem Steel Co. et est en acier standard.</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Calibri Light" panose="020F0302020204030204" pitchFamily="34" charset="0"/>
                <a:ea typeface="Calibri" panose="020F0502020204030204" pitchFamily="34" charset="0"/>
              </a:rPr>
              <a:t>7 portées de 100 pieds (30,5m) dont une en aluminium ;</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Calibri Light" panose="020F0302020204030204" pitchFamily="34" charset="0"/>
                <a:ea typeface="Calibri" panose="020F0502020204030204" pitchFamily="34" charset="0"/>
              </a:rPr>
              <a:t>Alliage 2014-T6 fourni par Alcoa ;</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Calibri Light" panose="020F0302020204030204" pitchFamily="34" charset="0"/>
                <a:ea typeface="Calibri" panose="020F0502020204030204" pitchFamily="34" charset="0"/>
              </a:rPr>
              <a:t>Aluminium : 53 000 livres (23,6t) ;	acier: 128 000 livres (58,2 t) ;</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pPr>
            <a:r>
              <a:rPr lang="es-419" sz="1200" dirty="0" err="1">
                <a:effectLst/>
                <a:latin typeface="Calibri Light" panose="020F0302020204030204" pitchFamily="34" charset="0"/>
                <a:ea typeface="Calibri" panose="020F0502020204030204" pitchFamily="34" charset="0"/>
              </a:rPr>
              <a:t>Aluminium</a:t>
            </a:r>
            <a:r>
              <a:rPr lang="es-419" sz="1200" dirty="0">
                <a:effectLst/>
                <a:latin typeface="Calibri Light" panose="020F0302020204030204" pitchFamily="34" charset="0"/>
                <a:ea typeface="Calibri" panose="020F0502020204030204" pitchFamily="34" charset="0"/>
              </a:rPr>
              <a:t> </a:t>
            </a:r>
            <a:r>
              <a:rPr lang="es-419" sz="1200" b="1" dirty="0">
                <a:effectLst/>
                <a:latin typeface="Calibri Light" panose="020F0302020204030204" pitchFamily="34" charset="0"/>
                <a:ea typeface="Calibri" panose="020F0502020204030204" pitchFamily="34" charset="0"/>
              </a:rPr>
              <a:t>: H = 10’ </a:t>
            </a:r>
            <a:r>
              <a:rPr lang="es-419" sz="1200" dirty="0">
                <a:effectLst/>
                <a:latin typeface="Calibri Light" panose="020F0302020204030204" pitchFamily="34" charset="0"/>
                <a:ea typeface="Calibri" panose="020F0502020204030204" pitchFamily="34" charset="0"/>
              </a:rPr>
              <a:t>(3,04 m) ;	</a:t>
            </a:r>
            <a:r>
              <a:rPr lang="es-419" sz="1200" dirty="0" err="1">
                <a:effectLst/>
                <a:latin typeface="Calibri Light" panose="020F0302020204030204" pitchFamily="34" charset="0"/>
                <a:ea typeface="Calibri" panose="020F0502020204030204" pitchFamily="34" charset="0"/>
              </a:rPr>
              <a:t>acier</a:t>
            </a:r>
            <a:r>
              <a:rPr lang="es-419" sz="1200" dirty="0">
                <a:effectLst/>
                <a:latin typeface="Calibri Light" panose="020F0302020204030204" pitchFamily="34" charset="0"/>
                <a:ea typeface="Calibri" panose="020F0502020204030204" pitchFamily="34" charset="0"/>
              </a:rPr>
              <a:t>: </a:t>
            </a:r>
            <a:r>
              <a:rPr lang="es-419" sz="1200" b="1" dirty="0">
                <a:effectLst/>
                <a:latin typeface="Calibri Light" panose="020F0302020204030204" pitchFamily="34" charset="0"/>
                <a:ea typeface="Calibri" panose="020F0502020204030204" pitchFamily="34" charset="0"/>
              </a:rPr>
              <a:t>H= 9’ </a:t>
            </a:r>
            <a:r>
              <a:rPr lang="es-419" sz="1200" dirty="0">
                <a:effectLst/>
                <a:latin typeface="Calibri Light" panose="020F0302020204030204" pitchFamily="34" charset="0"/>
                <a:ea typeface="Calibri" panose="020F0502020204030204" pitchFamily="34" charset="0"/>
              </a:rPr>
              <a:t>(2,74m) ;</a:t>
            </a:r>
            <a:endParaRPr lang="fr-CA" sz="1200" dirty="0">
              <a:effectLst/>
              <a:latin typeface="Times New Roman" panose="02020603050405020304" pitchFamily="18" charset="0"/>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Calibri Light" panose="020F0302020204030204" pitchFamily="34" charset="0"/>
                <a:ea typeface="Calibri" panose="020F0502020204030204" pitchFamily="34" charset="0"/>
              </a:rPr>
              <a:t>Charge de conception : Cooper E-60 (267,5 kN).</a:t>
            </a:r>
            <a:endParaRPr lang="fr-CA" sz="1200" dirty="0">
              <a:effectLst/>
              <a:latin typeface="Times New Roman" panose="02020603050405020304" pitchFamily="18" charset="0"/>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27</a:t>
            </a:fld>
            <a:endParaRPr lang="fr-FR"/>
          </a:p>
        </p:txBody>
      </p:sp>
    </p:spTree>
    <p:extLst>
      <p:ext uri="{BB962C8B-B14F-4D97-AF65-F5344CB8AC3E}">
        <p14:creationId xmlns:p14="http://schemas.microsoft.com/office/powerpoint/2010/main" val="120244842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lvl="0" indent="0" algn="just">
              <a:buFont typeface="Symbol" panose="05050102010706020507" pitchFamily="18" charset="2"/>
              <a:buNone/>
            </a:pPr>
            <a:r>
              <a:rPr lang="fr-CA" sz="1200" dirty="0" err="1">
                <a:effectLst/>
                <a:latin typeface="+mn-lt"/>
                <a:ea typeface="Calibri" panose="020F0502020204030204" pitchFamily="34" charset="0"/>
              </a:rPr>
              <a:t>Schwansbell</a:t>
            </a:r>
            <a:r>
              <a:rPr lang="fr-CA" sz="1200" dirty="0">
                <a:effectLst/>
                <a:latin typeface="+mn-lt"/>
                <a:ea typeface="Calibri" panose="020F0502020204030204" pitchFamily="34" charset="0"/>
              </a:rPr>
              <a:t> Bridge Allemagne;</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Construit en 1955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Portée : 44,2 m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Largeur : 5,1 m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Capacité : 12t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Masse du pont : 25t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Alliage : </a:t>
            </a:r>
            <a:r>
              <a:rPr lang="fr-CA" sz="1200" dirty="0">
                <a:effectLst/>
                <a:latin typeface="+mn-lt"/>
                <a:ea typeface="Calibri" panose="020F0502020204030204" pitchFamily="34" charset="0"/>
              </a:rPr>
              <a:t>6082-T6 (dans CAN/CSA S6-14)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Aucun entretien nécessaire sur la structure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Le pont était toujours en place en 2020.</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28</a:t>
            </a:fld>
            <a:endParaRPr lang="fr-FR"/>
          </a:p>
        </p:txBody>
      </p:sp>
    </p:spTree>
    <p:extLst>
      <p:ext uri="{BB962C8B-B14F-4D97-AF65-F5344CB8AC3E}">
        <p14:creationId xmlns:p14="http://schemas.microsoft.com/office/powerpoint/2010/main" val="121109804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algn="just"/>
            <a:r>
              <a:rPr lang="fr-CA" sz="1200" dirty="0">
                <a:effectLst/>
                <a:latin typeface="+mn-lt"/>
                <a:ea typeface="Calibri" panose="020F0502020204030204" pitchFamily="34" charset="0"/>
              </a:rPr>
              <a:t>Voici deux passerelles piétonnières</a:t>
            </a:r>
            <a:endParaRPr lang="fr-CA" sz="1200" dirty="0">
              <a:effectLst/>
              <a:latin typeface="+mn-lt"/>
              <a:ea typeface="Times New Roman" panose="02020603050405020304" pitchFamily="18" charset="0"/>
            </a:endParaRPr>
          </a:p>
          <a:p>
            <a:pPr algn="just"/>
            <a:r>
              <a:rPr lang="fr-CA" sz="1200" dirty="0">
                <a:effectLst/>
                <a:latin typeface="+mn-lt"/>
                <a:ea typeface="Calibri" panose="020F0502020204030204" pitchFamily="34" charset="0"/>
              </a:rPr>
              <a:t>Millenium Bridge London ;</a:t>
            </a:r>
            <a:endParaRPr lang="fr-CA" sz="1200" dirty="0">
              <a:effectLst/>
              <a:latin typeface="+mn-lt"/>
              <a:ea typeface="Times New Roman" panose="02020603050405020304" pitchFamily="18" charset="0"/>
            </a:endParaRPr>
          </a:p>
          <a:p>
            <a:pPr algn="just"/>
            <a:r>
              <a:rPr lang="en-CA" sz="1200" dirty="0">
                <a:effectLst/>
                <a:latin typeface="+mn-lt"/>
                <a:ea typeface="Calibri" panose="020F0502020204030204" pitchFamily="34" charset="0"/>
              </a:rPr>
              <a:t>Millenium Bridge Gateshead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Légèreté de l’aluminium : ce pont se lève pour laisser passer les bateaux.</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29</a:t>
            </a:fld>
            <a:endParaRPr lang="fr-FR"/>
          </a:p>
        </p:txBody>
      </p:sp>
    </p:spTree>
    <p:extLst>
      <p:ext uri="{BB962C8B-B14F-4D97-AF65-F5344CB8AC3E}">
        <p14:creationId xmlns:p14="http://schemas.microsoft.com/office/powerpoint/2010/main" val="379338206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algn="just"/>
            <a:r>
              <a:rPr lang="fr-FR" sz="1200" dirty="0">
                <a:effectLst/>
                <a:latin typeface="+mn-lt"/>
                <a:ea typeface="Calibri" panose="020F0502020204030204" pitchFamily="34" charset="0"/>
              </a:rPr>
              <a:t>Passerelle de 44 mètres de longueur et 4,7 m. de large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Masse 20 000 kg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Installer en 6 heures.</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30</a:t>
            </a:fld>
            <a:endParaRPr lang="fr-FR"/>
          </a:p>
        </p:txBody>
      </p:sp>
    </p:spTree>
    <p:extLst>
      <p:ext uri="{BB962C8B-B14F-4D97-AF65-F5344CB8AC3E}">
        <p14:creationId xmlns:p14="http://schemas.microsoft.com/office/powerpoint/2010/main" val="323457122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algn="just"/>
            <a:r>
              <a:rPr lang="fr-CA" sz="1200" dirty="0">
                <a:effectLst/>
                <a:latin typeface="+mn-lt"/>
                <a:ea typeface="Calibri" panose="020F0502020204030204" pitchFamily="34" charset="0"/>
              </a:rPr>
              <a:t>Passerelle Wellington, canal Lachine, Parcs Canada;</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Temps de fermeture de la piste cyclable : 3 semaines pour la démolition et la reconstruction.</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31</a:t>
            </a:fld>
            <a:endParaRPr lang="fr-FR"/>
          </a:p>
        </p:txBody>
      </p:sp>
    </p:spTree>
    <p:extLst>
      <p:ext uri="{BB962C8B-B14F-4D97-AF65-F5344CB8AC3E}">
        <p14:creationId xmlns:p14="http://schemas.microsoft.com/office/powerpoint/2010/main" val="381763069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algn="just"/>
            <a:r>
              <a:rPr lang="fr-FR" sz="1200" dirty="0">
                <a:effectLst/>
                <a:latin typeface="+mn-lt"/>
                <a:ea typeface="Calibri" panose="020F0502020204030204" pitchFamily="34" charset="0"/>
              </a:rPr>
              <a:t>Il existe des composants en aluminium qui servent à supporter des formes en bois afin de couler du béton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La photo de gauche montre un système qui permet de coulée la partie en porte-à-faux une dalle de béton armée d’un pont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La photo du centre est un système de reprise des charges de gravité pour la coulée d’un portique en béton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La photo de gauche est le système « </a:t>
            </a:r>
            <a:r>
              <a:rPr lang="fr-CA" sz="1200" dirty="0" err="1">
                <a:effectLst/>
                <a:latin typeface="+mn-lt"/>
                <a:ea typeface="Calibri" panose="020F0502020204030204" pitchFamily="34" charset="0"/>
              </a:rPr>
              <a:t>Aluma</a:t>
            </a:r>
            <a:r>
              <a:rPr lang="fr-CA" sz="1200" dirty="0">
                <a:effectLst/>
                <a:latin typeface="+mn-lt"/>
                <a:ea typeface="Calibri" panose="020F0502020204030204" pitchFamily="34" charset="0"/>
              </a:rPr>
              <a:t> » en aluminium pour le coulage de structure en béton armé.</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32</a:t>
            </a:fld>
            <a:endParaRPr lang="fr-FR"/>
          </a:p>
        </p:txBody>
      </p:sp>
    </p:spTree>
    <p:extLst>
      <p:ext uri="{BB962C8B-B14F-4D97-AF65-F5344CB8AC3E}">
        <p14:creationId xmlns:p14="http://schemas.microsoft.com/office/powerpoint/2010/main" val="419013670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FR" sz="1200" dirty="0">
                <a:effectLst/>
                <a:latin typeface="+mn-lt"/>
                <a:ea typeface="Calibri" panose="020F0502020204030204" pitchFamily="34" charset="0"/>
              </a:rPr>
              <a:t>Fabricant : Unisson</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Largeur : 65 m</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Profondeur : 18m </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Hauteur : 26m</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FR" sz="1200" dirty="0">
                <a:effectLst/>
                <a:latin typeface="+mn-lt"/>
                <a:ea typeface="Calibri" panose="020F0502020204030204" pitchFamily="34" charset="0"/>
              </a:rPr>
              <a:t>Poids : </a:t>
            </a:r>
            <a:r>
              <a:rPr lang="fr-CA" sz="1200" dirty="0">
                <a:effectLst/>
                <a:latin typeface="+mn-lt"/>
                <a:ea typeface="Calibri" panose="020F0502020204030204" pitchFamily="34" charset="0"/>
              </a:rPr>
              <a:t>90 000 kg</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Alliage : 6061-T6</a:t>
            </a:r>
            <a:endParaRPr lang="fr-CA" sz="1200" dirty="0">
              <a:effectLst/>
              <a:latin typeface="+mn-lt"/>
              <a:ea typeface="Times New Roman" panose="02020603050405020304" pitchFamily="18" charset="0"/>
            </a:endParaRPr>
          </a:p>
          <a:p>
            <a:pPr marL="342900" lvl="0" indent="-342900" algn="just">
              <a:buFont typeface="Symbol" panose="05050102010706020507" pitchFamily="18" charset="2"/>
              <a:buChar char=""/>
            </a:pPr>
            <a:r>
              <a:rPr lang="fr-CA" sz="1200" dirty="0">
                <a:effectLst/>
                <a:latin typeface="+mn-lt"/>
                <a:ea typeface="Calibri" panose="020F0502020204030204" pitchFamily="34" charset="0"/>
              </a:rPr>
              <a:t>Assemblage mécanique précis et rapide.</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33</a:t>
            </a:fld>
            <a:endParaRPr lang="fr-FR"/>
          </a:p>
        </p:txBody>
      </p:sp>
    </p:spTree>
    <p:extLst>
      <p:ext uri="{BB962C8B-B14F-4D97-AF65-F5344CB8AC3E}">
        <p14:creationId xmlns:p14="http://schemas.microsoft.com/office/powerpoint/2010/main" val="304538831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CA" sz="1200" dirty="0">
                <a:effectLst/>
                <a:latin typeface="+mn-lt"/>
                <a:ea typeface="Calibri" panose="020F0502020204030204" pitchFamily="34" charset="0"/>
              </a:rPr>
              <a:t>Autres applications</a:t>
            </a:r>
            <a:endParaRPr lang="fr-CA" sz="1200" dirty="0">
              <a:effectLst/>
              <a:latin typeface="+mn-lt"/>
              <a:ea typeface="Times New Roman" panose="02020603050405020304" pitchFamily="18" charset="0"/>
            </a:endParaRPr>
          </a:p>
          <a:p>
            <a:pPr marL="742950" lvl="1" indent="-285750" algn="just">
              <a:buFont typeface="Courier New" panose="02070309020205020404" pitchFamily="49" charset="0"/>
              <a:buChar char="o"/>
            </a:pPr>
            <a:r>
              <a:rPr lang="fr-CA" sz="1200" dirty="0">
                <a:effectLst/>
                <a:latin typeface="+mn-lt"/>
                <a:ea typeface="Calibri" panose="020F0502020204030204" pitchFamily="34" charset="0"/>
              </a:rPr>
              <a:t>Signalisation routière ;</a:t>
            </a:r>
          </a:p>
          <a:p>
            <a:pPr marL="742950" lvl="1" indent="-285750" algn="just">
              <a:buFont typeface="Courier New" panose="02070309020205020404" pitchFamily="49" charset="0"/>
              <a:buChar char="o"/>
            </a:pPr>
            <a:r>
              <a:rPr lang="fr-CA" sz="1200" dirty="0">
                <a:effectLst/>
                <a:latin typeface="+mn-lt"/>
                <a:ea typeface="Calibri" panose="020F0502020204030204" pitchFamily="34" charset="0"/>
              </a:rPr>
              <a:t>Abris-bus ;</a:t>
            </a:r>
            <a:endParaRPr lang="fr-CA" sz="1200" dirty="0">
              <a:effectLst/>
              <a:latin typeface="+mn-lt"/>
              <a:ea typeface="Times New Roman" panose="02020603050405020304" pitchFamily="18" charset="0"/>
            </a:endParaRPr>
          </a:p>
          <a:p>
            <a:pPr marL="742950" lvl="1" indent="-285750" algn="just">
              <a:buFont typeface="Courier New" panose="02070309020205020404" pitchFamily="49" charset="0"/>
              <a:buChar char="o"/>
            </a:pPr>
            <a:r>
              <a:rPr lang="fr-CA" sz="1200" dirty="0">
                <a:effectLst/>
                <a:latin typeface="+mn-lt"/>
                <a:ea typeface="Calibri" panose="020F0502020204030204" pitchFamily="34" charset="0"/>
              </a:rPr>
              <a:t>Feux de circulation et lampadaire.</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34</a:t>
            </a:fld>
            <a:endParaRPr lang="fr-FR"/>
          </a:p>
        </p:txBody>
      </p:sp>
    </p:spTree>
    <p:extLst>
      <p:ext uri="{BB962C8B-B14F-4D97-AF65-F5344CB8AC3E}">
        <p14:creationId xmlns:p14="http://schemas.microsoft.com/office/powerpoint/2010/main" val="144431062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CA" dirty="0"/>
              <a:t>Œuvre d’art</a:t>
            </a:r>
          </a:p>
          <a:p>
            <a:endParaRPr lang="fr-CA" dirty="0"/>
          </a:p>
          <a:p>
            <a:r>
              <a:rPr lang="fr-CA" dirty="0"/>
              <a:t>Les plaques sont des rayures fabriquées numériquement semblables, mais uniques qui se chevauchent à travers des languettes prolongées pour doubler l'épaisseur du matériau. Le chevauchement des languettes se densifie pour faciliter le transfert de charges supplémentaires et offre une meilleure connectivité. La porosité augmente avec la hauteur à mesure que les besoins structurels diminuent, permettant à plus de lumière de pénétrer dans l'espace. La densité des rivets est aussi optimisée selon besoins structuraux.</a:t>
            </a:r>
          </a:p>
          <a:p>
            <a:endParaRPr lang="en-CA" dirty="0"/>
          </a:p>
          <a:p>
            <a:r>
              <a:rPr lang="en-CA" dirty="0"/>
              <a:t>Marc </a:t>
            </a:r>
            <a:r>
              <a:rPr lang="en-CA" dirty="0" err="1"/>
              <a:t>Fornes</a:t>
            </a:r>
            <a:r>
              <a:rPr lang="en-CA" dirty="0"/>
              <a:t>/The Very Many. </a:t>
            </a:r>
            <a:r>
              <a:rPr lang="fr-CA" dirty="0"/>
              <a:t>(2014). VAULTED WILLOW. En ligne. Repéré à &lt;https://theverymany.com/public-art/11-edmonton/&gt;</a:t>
            </a:r>
          </a:p>
          <a:p>
            <a:endParaRPr lang="fr-CA" dirty="0"/>
          </a:p>
        </p:txBody>
      </p:sp>
      <p:sp>
        <p:nvSpPr>
          <p:cNvPr id="4" name="Espace réservé du numéro de diapositive 3"/>
          <p:cNvSpPr>
            <a:spLocks noGrp="1"/>
          </p:cNvSpPr>
          <p:nvPr>
            <p:ph type="sldNum" sz="quarter" idx="10"/>
          </p:nvPr>
        </p:nvSpPr>
        <p:spPr/>
        <p:txBody>
          <a:bodyPr/>
          <a:lstStyle/>
          <a:p>
            <a:fld id="{E6C71B6E-AC55-304E-9344-CF3AAC291903}" type="slidenum">
              <a:rPr lang="fr-FR" smtClean="0"/>
              <a:t>35</a:t>
            </a:fld>
            <a:endParaRPr lang="fr-FR"/>
          </a:p>
        </p:txBody>
      </p:sp>
    </p:spTree>
    <p:extLst>
      <p:ext uri="{BB962C8B-B14F-4D97-AF65-F5344CB8AC3E}">
        <p14:creationId xmlns:p14="http://schemas.microsoft.com/office/powerpoint/2010/main" val="147005494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dirty="0"/>
          </a:p>
        </p:txBody>
      </p:sp>
      <p:sp>
        <p:nvSpPr>
          <p:cNvPr id="4" name="Espace réservé du numéro de diapositive 3"/>
          <p:cNvSpPr>
            <a:spLocks noGrp="1"/>
          </p:cNvSpPr>
          <p:nvPr>
            <p:ph type="sldNum" sz="quarter" idx="10"/>
          </p:nvPr>
        </p:nvSpPr>
        <p:spPr/>
        <p:txBody>
          <a:bodyPr/>
          <a:lstStyle/>
          <a:p>
            <a:fld id="{E6C71B6E-AC55-304E-9344-CF3AAC291903}" type="slidenum">
              <a:rPr lang="fr-FR" smtClean="0"/>
              <a:t>36</a:t>
            </a:fld>
            <a:endParaRPr lang="fr-FR"/>
          </a:p>
        </p:txBody>
      </p:sp>
    </p:spTree>
    <p:extLst>
      <p:ext uri="{BB962C8B-B14F-4D97-AF65-F5344CB8AC3E}">
        <p14:creationId xmlns:p14="http://schemas.microsoft.com/office/powerpoint/2010/main" val="31628617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CA" sz="1200" dirty="0">
                <a:effectLst/>
                <a:latin typeface="+mn-lt"/>
                <a:ea typeface="Calibri" panose="020F0502020204030204" pitchFamily="34" charset="0"/>
              </a:rPr>
              <a:t>Nos partenaires financiers présents au début </a:t>
            </a:r>
            <a:r>
              <a:rPr lang="fr-CA" sz="1200">
                <a:effectLst/>
                <a:latin typeface="+mn-lt"/>
                <a:ea typeface="Calibri" panose="020F0502020204030204" pitchFamily="34" charset="0"/>
              </a:rPr>
              <a:t>du projet Alu-Compétence.</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37</a:t>
            </a:fld>
            <a:endParaRPr lang="fr-FR"/>
          </a:p>
        </p:txBody>
      </p:sp>
    </p:spTree>
    <p:extLst>
      <p:ext uri="{BB962C8B-B14F-4D97-AF65-F5344CB8AC3E}">
        <p14:creationId xmlns:p14="http://schemas.microsoft.com/office/powerpoint/2010/main" val="324226872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CA" sz="1200" dirty="0">
                <a:effectLst/>
                <a:latin typeface="+mn-lt"/>
                <a:ea typeface="Calibri" panose="020F0502020204030204" pitchFamily="34" charset="0"/>
              </a:rPr>
              <a:t>Remorque en aluminium.</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38</a:t>
            </a:fld>
            <a:endParaRPr lang="fr-FR"/>
          </a:p>
        </p:txBody>
      </p:sp>
    </p:spTree>
    <p:extLst>
      <p:ext uri="{BB962C8B-B14F-4D97-AF65-F5344CB8AC3E}">
        <p14:creationId xmlns:p14="http://schemas.microsoft.com/office/powerpoint/2010/main" val="94460877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CA" sz="1200" dirty="0">
                <a:effectLst/>
                <a:latin typeface="+mn-lt"/>
                <a:ea typeface="Calibri" panose="020F0502020204030204" pitchFamily="34" charset="0"/>
              </a:rPr>
              <a:t>Remorque en aluminium.</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39</a:t>
            </a:fld>
            <a:endParaRPr lang="fr-FR"/>
          </a:p>
        </p:txBody>
      </p:sp>
    </p:spTree>
    <p:extLst>
      <p:ext uri="{BB962C8B-B14F-4D97-AF65-F5344CB8AC3E}">
        <p14:creationId xmlns:p14="http://schemas.microsoft.com/office/powerpoint/2010/main" val="306252918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CA" sz="1200" dirty="0">
                <a:effectLst/>
                <a:latin typeface="+mn-lt"/>
                <a:ea typeface="Calibri" panose="020F0502020204030204" pitchFamily="34" charset="0"/>
              </a:rPr>
              <a:t>Remorque en aluminium.</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40</a:t>
            </a:fld>
            <a:endParaRPr lang="fr-FR"/>
          </a:p>
        </p:txBody>
      </p:sp>
    </p:spTree>
    <p:extLst>
      <p:ext uri="{BB962C8B-B14F-4D97-AF65-F5344CB8AC3E}">
        <p14:creationId xmlns:p14="http://schemas.microsoft.com/office/powerpoint/2010/main" val="100184978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CA" sz="1200" dirty="0">
                <a:effectLst/>
                <a:latin typeface="+mn-lt"/>
                <a:ea typeface="Calibri" panose="020F0502020204030204" pitchFamily="34" charset="0"/>
              </a:rPr>
              <a:t>Simulation de crash d’une glissière de sécurité attachée à un platelage de pont en aluminium.</a:t>
            </a:r>
            <a:endParaRPr lang="fr-CA" sz="1200" dirty="0">
              <a:effectLst/>
              <a:latin typeface="+mn-lt"/>
              <a:ea typeface="Times New Roman" panose="02020603050405020304" pitchFamily="18" charset="0"/>
            </a:endParaRPr>
          </a:p>
          <a:p>
            <a:endParaRPr lang="fr-CA" dirty="0"/>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41</a:t>
            </a:fld>
            <a:endParaRPr lang="fr-FR"/>
          </a:p>
        </p:txBody>
      </p:sp>
    </p:spTree>
    <p:extLst>
      <p:ext uri="{BB962C8B-B14F-4D97-AF65-F5344CB8AC3E}">
        <p14:creationId xmlns:p14="http://schemas.microsoft.com/office/powerpoint/2010/main" val="408471090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42900" lvl="0" indent="-342900" algn="just">
              <a:buFont typeface="Symbol" panose="05050102010706020507" pitchFamily="18" charset="2"/>
              <a:buChar char=""/>
            </a:pPr>
            <a:r>
              <a:rPr lang="fr-CA" sz="1200" dirty="0">
                <a:effectLst/>
                <a:latin typeface="+mn-lt"/>
                <a:ea typeface="Calibri" panose="020F0502020204030204" pitchFamily="34" charset="0"/>
              </a:rPr>
              <a:t>Roman de Jules Verne (1865) qui parle d’aluminium en se basant sur une « histoire » vrai de la production de l’aluminium en 1854.</a:t>
            </a:r>
            <a:endParaRPr lang="fr-CA" sz="1200" dirty="0">
              <a:effectLst/>
              <a:latin typeface="+mn-lt"/>
              <a:ea typeface="Times New Roman" panose="02020603050405020304" pitchFamily="18" charset="0"/>
            </a:endParaRPr>
          </a:p>
          <a:p>
            <a:pPr algn="just"/>
            <a:endParaRPr lang="fr-CA" sz="1200" dirty="0">
              <a:effectLst/>
              <a:latin typeface="Times New Roman" panose="02020603050405020304" pitchFamily="18" charset="0"/>
              <a:ea typeface="Times New Roman" panose="02020603050405020304" pitchFamily="18" charset="0"/>
            </a:endParaRPr>
          </a:p>
        </p:txBody>
      </p:sp>
      <p:sp>
        <p:nvSpPr>
          <p:cNvPr id="4" name="Espace réservé du numéro de diapositive 3"/>
          <p:cNvSpPr>
            <a:spLocks noGrp="1"/>
          </p:cNvSpPr>
          <p:nvPr>
            <p:ph type="sldNum" sz="quarter" idx="5"/>
          </p:nvPr>
        </p:nvSpPr>
        <p:spPr/>
        <p:txBody>
          <a:bodyPr/>
          <a:lstStyle/>
          <a:p>
            <a:fld id="{E6C71B6E-AC55-304E-9344-CF3AAC291903}" type="slidenum">
              <a:rPr lang="fr-FR" smtClean="0"/>
              <a:t>42</a:t>
            </a:fld>
            <a:endParaRPr lang="fr-FR"/>
          </a:p>
        </p:txBody>
      </p:sp>
    </p:spTree>
    <p:extLst>
      <p:ext uri="{BB962C8B-B14F-4D97-AF65-F5344CB8AC3E}">
        <p14:creationId xmlns:p14="http://schemas.microsoft.com/office/powerpoint/2010/main" val="31906220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E6F93DD-C80D-472C-E234-5B8742CF252F}"/>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endParaRPr lang="fr-CA"/>
          </a:p>
        </p:txBody>
      </p:sp>
      <p:sp>
        <p:nvSpPr>
          <p:cNvPr id="3" name="Sous-titre 2">
            <a:extLst>
              <a:ext uri="{FF2B5EF4-FFF2-40B4-BE49-F238E27FC236}">
                <a16:creationId xmlns:a16="http://schemas.microsoft.com/office/drawing/2014/main" id="{47AD4F97-B655-6E90-BB96-7DD4F888B7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fr-CA"/>
          </a:p>
        </p:txBody>
      </p:sp>
      <p:sp>
        <p:nvSpPr>
          <p:cNvPr id="4" name="Espace réservé de la date 3">
            <a:extLst>
              <a:ext uri="{FF2B5EF4-FFF2-40B4-BE49-F238E27FC236}">
                <a16:creationId xmlns:a16="http://schemas.microsoft.com/office/drawing/2014/main" id="{E057AB73-0C61-EA44-A1C2-ECEFFE6B5870}"/>
              </a:ext>
            </a:extLst>
          </p:cNvPr>
          <p:cNvSpPr>
            <a:spLocks noGrp="1"/>
          </p:cNvSpPr>
          <p:nvPr>
            <p:ph type="dt" sz="half" idx="10"/>
          </p:nvPr>
        </p:nvSpPr>
        <p:spPr/>
        <p:txBody>
          <a:bodyPr/>
          <a:lstStyle/>
          <a:p>
            <a:fld id="{FCA64DF1-CED5-4732-8671-40745F76536F}" type="datetimeFigureOut">
              <a:rPr lang="fr-CA" smtClean="0"/>
              <a:t>2026-07-23</a:t>
            </a:fld>
            <a:endParaRPr lang="fr-CA"/>
          </a:p>
        </p:txBody>
      </p:sp>
      <p:sp>
        <p:nvSpPr>
          <p:cNvPr id="5" name="Espace réservé du pied de page 4">
            <a:extLst>
              <a:ext uri="{FF2B5EF4-FFF2-40B4-BE49-F238E27FC236}">
                <a16:creationId xmlns:a16="http://schemas.microsoft.com/office/drawing/2014/main" id="{9C09C362-B4F7-C606-4D25-1DF88746E056}"/>
              </a:ext>
            </a:extLst>
          </p:cNvPr>
          <p:cNvSpPr>
            <a:spLocks noGrp="1"/>
          </p:cNvSpPr>
          <p:nvPr>
            <p:ph type="ftr" sz="quarter" idx="11"/>
          </p:nvPr>
        </p:nvSpPr>
        <p:spPr/>
        <p:txBody>
          <a:bodyPr/>
          <a:lstStyle/>
          <a:p>
            <a:endParaRPr lang="fr-CA"/>
          </a:p>
        </p:txBody>
      </p:sp>
      <p:sp>
        <p:nvSpPr>
          <p:cNvPr id="6" name="Espace réservé du numéro de diapositive 5">
            <a:extLst>
              <a:ext uri="{FF2B5EF4-FFF2-40B4-BE49-F238E27FC236}">
                <a16:creationId xmlns:a16="http://schemas.microsoft.com/office/drawing/2014/main" id="{BE64DEB8-CC7D-AD79-919E-D73F85A92092}"/>
              </a:ext>
            </a:extLst>
          </p:cNvPr>
          <p:cNvSpPr>
            <a:spLocks noGrp="1"/>
          </p:cNvSpPr>
          <p:nvPr>
            <p:ph type="sldNum" sz="quarter" idx="12"/>
          </p:nvPr>
        </p:nvSpPr>
        <p:spPr/>
        <p:txBody>
          <a:bodyPr/>
          <a:lstStyle/>
          <a:p>
            <a:fld id="{86295531-5E56-4B3C-8277-5C9F97BAC0E9}" type="slidenum">
              <a:rPr lang="fr-CA" smtClean="0"/>
              <a:t>‹N°›</a:t>
            </a:fld>
            <a:endParaRPr lang="fr-CA"/>
          </a:p>
        </p:txBody>
      </p:sp>
    </p:spTree>
    <p:extLst>
      <p:ext uri="{BB962C8B-B14F-4D97-AF65-F5344CB8AC3E}">
        <p14:creationId xmlns:p14="http://schemas.microsoft.com/office/powerpoint/2010/main" val="19767227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84A9D80-5B05-1171-1261-79DF0717D73F}"/>
              </a:ext>
            </a:extLst>
          </p:cNvPr>
          <p:cNvSpPr>
            <a:spLocks noGrp="1"/>
          </p:cNvSpPr>
          <p:nvPr>
            <p:ph type="title"/>
          </p:nvPr>
        </p:nvSpPr>
        <p:spPr/>
        <p:txBody>
          <a:bodyPr/>
          <a:lstStyle/>
          <a:p>
            <a:r>
              <a:rPr lang="fr-FR"/>
              <a:t>Modifiez le style du titre</a:t>
            </a:r>
            <a:endParaRPr lang="fr-CA"/>
          </a:p>
        </p:txBody>
      </p:sp>
      <p:sp>
        <p:nvSpPr>
          <p:cNvPr id="3" name="Espace réservé du contenu 2">
            <a:extLst>
              <a:ext uri="{FF2B5EF4-FFF2-40B4-BE49-F238E27FC236}">
                <a16:creationId xmlns:a16="http://schemas.microsoft.com/office/drawing/2014/main" id="{37A76DB0-3FA4-AF5A-706B-6C6C13C85290}"/>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e la date 3">
            <a:extLst>
              <a:ext uri="{FF2B5EF4-FFF2-40B4-BE49-F238E27FC236}">
                <a16:creationId xmlns:a16="http://schemas.microsoft.com/office/drawing/2014/main" id="{3FED22F0-5FDB-D49D-EFCE-6669A4F9F7EF}"/>
              </a:ext>
            </a:extLst>
          </p:cNvPr>
          <p:cNvSpPr>
            <a:spLocks noGrp="1"/>
          </p:cNvSpPr>
          <p:nvPr>
            <p:ph type="dt" sz="half" idx="10"/>
          </p:nvPr>
        </p:nvSpPr>
        <p:spPr/>
        <p:txBody>
          <a:bodyPr/>
          <a:lstStyle/>
          <a:p>
            <a:fld id="{FCA64DF1-CED5-4732-8671-40745F76536F}" type="datetimeFigureOut">
              <a:rPr lang="fr-CA" smtClean="0"/>
              <a:t>2026-07-23</a:t>
            </a:fld>
            <a:endParaRPr lang="fr-CA"/>
          </a:p>
        </p:txBody>
      </p:sp>
      <p:sp>
        <p:nvSpPr>
          <p:cNvPr id="5" name="Espace réservé du pied de page 4">
            <a:extLst>
              <a:ext uri="{FF2B5EF4-FFF2-40B4-BE49-F238E27FC236}">
                <a16:creationId xmlns:a16="http://schemas.microsoft.com/office/drawing/2014/main" id="{805E47B1-F56E-1F54-9682-A26DD466799F}"/>
              </a:ext>
            </a:extLst>
          </p:cNvPr>
          <p:cNvSpPr>
            <a:spLocks noGrp="1"/>
          </p:cNvSpPr>
          <p:nvPr>
            <p:ph type="ftr" sz="quarter" idx="11"/>
          </p:nvPr>
        </p:nvSpPr>
        <p:spPr/>
        <p:txBody>
          <a:bodyPr/>
          <a:lstStyle/>
          <a:p>
            <a:endParaRPr lang="fr-CA"/>
          </a:p>
        </p:txBody>
      </p:sp>
      <p:sp>
        <p:nvSpPr>
          <p:cNvPr id="6" name="Espace réservé du numéro de diapositive 5">
            <a:extLst>
              <a:ext uri="{FF2B5EF4-FFF2-40B4-BE49-F238E27FC236}">
                <a16:creationId xmlns:a16="http://schemas.microsoft.com/office/drawing/2014/main" id="{9E3BFFBE-D614-8356-59A7-3D9FCE9B8B98}"/>
              </a:ext>
            </a:extLst>
          </p:cNvPr>
          <p:cNvSpPr>
            <a:spLocks noGrp="1"/>
          </p:cNvSpPr>
          <p:nvPr>
            <p:ph type="sldNum" sz="quarter" idx="12"/>
          </p:nvPr>
        </p:nvSpPr>
        <p:spPr/>
        <p:txBody>
          <a:bodyPr/>
          <a:lstStyle/>
          <a:p>
            <a:fld id="{86295531-5E56-4B3C-8277-5C9F97BAC0E9}" type="slidenum">
              <a:rPr lang="fr-CA" smtClean="0"/>
              <a:t>‹N°›</a:t>
            </a:fld>
            <a:endParaRPr lang="fr-CA"/>
          </a:p>
        </p:txBody>
      </p:sp>
    </p:spTree>
    <p:extLst>
      <p:ext uri="{BB962C8B-B14F-4D97-AF65-F5344CB8AC3E}">
        <p14:creationId xmlns:p14="http://schemas.microsoft.com/office/powerpoint/2010/main" val="13152908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D121944-9952-06E4-3343-B7F28EE8654D}"/>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endParaRPr lang="fr-CA"/>
          </a:p>
        </p:txBody>
      </p:sp>
      <p:sp>
        <p:nvSpPr>
          <p:cNvPr id="3" name="Espace réservé du texte 2">
            <a:extLst>
              <a:ext uri="{FF2B5EF4-FFF2-40B4-BE49-F238E27FC236}">
                <a16:creationId xmlns:a16="http://schemas.microsoft.com/office/drawing/2014/main" id="{2FC5C872-A815-703C-B866-7ADB0D220DA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5DE203B3-9E7C-2BBA-D10A-9A9EB7785344}"/>
              </a:ext>
            </a:extLst>
          </p:cNvPr>
          <p:cNvSpPr>
            <a:spLocks noGrp="1"/>
          </p:cNvSpPr>
          <p:nvPr>
            <p:ph type="dt" sz="half" idx="10"/>
          </p:nvPr>
        </p:nvSpPr>
        <p:spPr/>
        <p:txBody>
          <a:bodyPr/>
          <a:lstStyle/>
          <a:p>
            <a:fld id="{FCA64DF1-CED5-4732-8671-40745F76536F}" type="datetimeFigureOut">
              <a:rPr lang="fr-CA" smtClean="0"/>
              <a:t>2026-07-23</a:t>
            </a:fld>
            <a:endParaRPr lang="fr-CA"/>
          </a:p>
        </p:txBody>
      </p:sp>
      <p:sp>
        <p:nvSpPr>
          <p:cNvPr id="5" name="Espace réservé du pied de page 4">
            <a:extLst>
              <a:ext uri="{FF2B5EF4-FFF2-40B4-BE49-F238E27FC236}">
                <a16:creationId xmlns:a16="http://schemas.microsoft.com/office/drawing/2014/main" id="{278CE642-A153-692E-D2B1-64F1E4FB46BC}"/>
              </a:ext>
            </a:extLst>
          </p:cNvPr>
          <p:cNvSpPr>
            <a:spLocks noGrp="1"/>
          </p:cNvSpPr>
          <p:nvPr>
            <p:ph type="ftr" sz="quarter" idx="11"/>
          </p:nvPr>
        </p:nvSpPr>
        <p:spPr/>
        <p:txBody>
          <a:bodyPr/>
          <a:lstStyle/>
          <a:p>
            <a:endParaRPr lang="fr-CA"/>
          </a:p>
        </p:txBody>
      </p:sp>
      <p:sp>
        <p:nvSpPr>
          <p:cNvPr id="6" name="Espace réservé du numéro de diapositive 5">
            <a:extLst>
              <a:ext uri="{FF2B5EF4-FFF2-40B4-BE49-F238E27FC236}">
                <a16:creationId xmlns:a16="http://schemas.microsoft.com/office/drawing/2014/main" id="{DD22191A-85D9-E269-05E6-527864303955}"/>
              </a:ext>
            </a:extLst>
          </p:cNvPr>
          <p:cNvSpPr>
            <a:spLocks noGrp="1"/>
          </p:cNvSpPr>
          <p:nvPr>
            <p:ph type="sldNum" sz="quarter" idx="12"/>
          </p:nvPr>
        </p:nvSpPr>
        <p:spPr/>
        <p:txBody>
          <a:bodyPr/>
          <a:lstStyle/>
          <a:p>
            <a:fld id="{86295531-5E56-4B3C-8277-5C9F97BAC0E9}" type="slidenum">
              <a:rPr lang="fr-CA" smtClean="0"/>
              <a:t>‹N°›</a:t>
            </a:fld>
            <a:endParaRPr lang="fr-CA"/>
          </a:p>
        </p:txBody>
      </p:sp>
    </p:spTree>
    <p:extLst>
      <p:ext uri="{BB962C8B-B14F-4D97-AF65-F5344CB8AC3E}">
        <p14:creationId xmlns:p14="http://schemas.microsoft.com/office/powerpoint/2010/main" val="25592425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B8404F4-F615-B16B-5961-C4E28CCDE034}"/>
              </a:ext>
            </a:extLst>
          </p:cNvPr>
          <p:cNvSpPr>
            <a:spLocks noGrp="1"/>
          </p:cNvSpPr>
          <p:nvPr>
            <p:ph type="title"/>
          </p:nvPr>
        </p:nvSpPr>
        <p:spPr/>
        <p:txBody>
          <a:bodyPr/>
          <a:lstStyle/>
          <a:p>
            <a:r>
              <a:rPr lang="fr-FR"/>
              <a:t>Modifiez le style du titre</a:t>
            </a:r>
            <a:endParaRPr lang="fr-CA"/>
          </a:p>
        </p:txBody>
      </p:sp>
      <p:sp>
        <p:nvSpPr>
          <p:cNvPr id="3" name="Espace réservé du contenu 2">
            <a:extLst>
              <a:ext uri="{FF2B5EF4-FFF2-40B4-BE49-F238E27FC236}">
                <a16:creationId xmlns:a16="http://schemas.microsoft.com/office/drawing/2014/main" id="{3F09719A-CCE7-C371-AB7D-7E4AB4FD4A29}"/>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contenu 3">
            <a:extLst>
              <a:ext uri="{FF2B5EF4-FFF2-40B4-BE49-F238E27FC236}">
                <a16:creationId xmlns:a16="http://schemas.microsoft.com/office/drawing/2014/main" id="{73BAD9DF-2591-5D0A-BBA8-C95C5C6DE6A5}"/>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5" name="Espace réservé de la date 4">
            <a:extLst>
              <a:ext uri="{FF2B5EF4-FFF2-40B4-BE49-F238E27FC236}">
                <a16:creationId xmlns:a16="http://schemas.microsoft.com/office/drawing/2014/main" id="{DB47D170-B876-B90E-BFF2-E49BA7F62313}"/>
              </a:ext>
            </a:extLst>
          </p:cNvPr>
          <p:cNvSpPr>
            <a:spLocks noGrp="1"/>
          </p:cNvSpPr>
          <p:nvPr>
            <p:ph type="dt" sz="half" idx="10"/>
          </p:nvPr>
        </p:nvSpPr>
        <p:spPr/>
        <p:txBody>
          <a:bodyPr/>
          <a:lstStyle/>
          <a:p>
            <a:fld id="{FCA64DF1-CED5-4732-8671-40745F76536F}" type="datetimeFigureOut">
              <a:rPr lang="fr-CA" smtClean="0"/>
              <a:t>2026-07-23</a:t>
            </a:fld>
            <a:endParaRPr lang="fr-CA"/>
          </a:p>
        </p:txBody>
      </p:sp>
      <p:sp>
        <p:nvSpPr>
          <p:cNvPr id="6" name="Espace réservé du pied de page 5">
            <a:extLst>
              <a:ext uri="{FF2B5EF4-FFF2-40B4-BE49-F238E27FC236}">
                <a16:creationId xmlns:a16="http://schemas.microsoft.com/office/drawing/2014/main" id="{BEA12AB6-98C7-AC11-E77E-46ED0849E672}"/>
              </a:ext>
            </a:extLst>
          </p:cNvPr>
          <p:cNvSpPr>
            <a:spLocks noGrp="1"/>
          </p:cNvSpPr>
          <p:nvPr>
            <p:ph type="ftr" sz="quarter" idx="11"/>
          </p:nvPr>
        </p:nvSpPr>
        <p:spPr/>
        <p:txBody>
          <a:bodyPr/>
          <a:lstStyle/>
          <a:p>
            <a:endParaRPr lang="fr-CA"/>
          </a:p>
        </p:txBody>
      </p:sp>
      <p:sp>
        <p:nvSpPr>
          <p:cNvPr id="7" name="Espace réservé du numéro de diapositive 6">
            <a:extLst>
              <a:ext uri="{FF2B5EF4-FFF2-40B4-BE49-F238E27FC236}">
                <a16:creationId xmlns:a16="http://schemas.microsoft.com/office/drawing/2014/main" id="{E235BABB-94BE-A34C-CB6D-3BF031662DB4}"/>
              </a:ext>
            </a:extLst>
          </p:cNvPr>
          <p:cNvSpPr>
            <a:spLocks noGrp="1"/>
          </p:cNvSpPr>
          <p:nvPr>
            <p:ph type="sldNum" sz="quarter" idx="12"/>
          </p:nvPr>
        </p:nvSpPr>
        <p:spPr/>
        <p:txBody>
          <a:bodyPr/>
          <a:lstStyle/>
          <a:p>
            <a:fld id="{86295531-5E56-4B3C-8277-5C9F97BAC0E9}" type="slidenum">
              <a:rPr lang="fr-CA" smtClean="0"/>
              <a:t>‹N°›</a:t>
            </a:fld>
            <a:endParaRPr lang="fr-CA"/>
          </a:p>
        </p:txBody>
      </p:sp>
    </p:spTree>
    <p:extLst>
      <p:ext uri="{BB962C8B-B14F-4D97-AF65-F5344CB8AC3E}">
        <p14:creationId xmlns:p14="http://schemas.microsoft.com/office/powerpoint/2010/main" val="29880545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CD2347A-29A0-612F-7021-4B51B8D0AD32}"/>
              </a:ext>
            </a:extLst>
          </p:cNvPr>
          <p:cNvSpPr>
            <a:spLocks noGrp="1"/>
          </p:cNvSpPr>
          <p:nvPr>
            <p:ph type="title"/>
          </p:nvPr>
        </p:nvSpPr>
        <p:spPr>
          <a:xfrm>
            <a:off x="839788" y="365125"/>
            <a:ext cx="10515600" cy="1325563"/>
          </a:xfrm>
        </p:spPr>
        <p:txBody>
          <a:bodyPr/>
          <a:lstStyle/>
          <a:p>
            <a:r>
              <a:rPr lang="fr-FR"/>
              <a:t>Modifiez le style du titre</a:t>
            </a:r>
            <a:endParaRPr lang="fr-CA"/>
          </a:p>
        </p:txBody>
      </p:sp>
      <p:sp>
        <p:nvSpPr>
          <p:cNvPr id="3" name="Espace réservé du texte 2">
            <a:extLst>
              <a:ext uri="{FF2B5EF4-FFF2-40B4-BE49-F238E27FC236}">
                <a16:creationId xmlns:a16="http://schemas.microsoft.com/office/drawing/2014/main" id="{70507320-D5FB-887A-0DE8-BF04FE57807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DBFDC05E-CA0F-0811-AA56-29681FBBB79A}"/>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5" name="Espace réservé du texte 4">
            <a:extLst>
              <a:ext uri="{FF2B5EF4-FFF2-40B4-BE49-F238E27FC236}">
                <a16:creationId xmlns:a16="http://schemas.microsoft.com/office/drawing/2014/main" id="{F6F7454B-8879-CB3B-D7C6-5B42B2E8856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9BD0FF00-D1EA-A3CB-F562-394DDEE84842}"/>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7" name="Espace réservé de la date 6">
            <a:extLst>
              <a:ext uri="{FF2B5EF4-FFF2-40B4-BE49-F238E27FC236}">
                <a16:creationId xmlns:a16="http://schemas.microsoft.com/office/drawing/2014/main" id="{04A8913D-D545-F1DB-37EA-E75663ECC7BC}"/>
              </a:ext>
            </a:extLst>
          </p:cNvPr>
          <p:cNvSpPr>
            <a:spLocks noGrp="1"/>
          </p:cNvSpPr>
          <p:nvPr>
            <p:ph type="dt" sz="half" idx="10"/>
          </p:nvPr>
        </p:nvSpPr>
        <p:spPr/>
        <p:txBody>
          <a:bodyPr/>
          <a:lstStyle/>
          <a:p>
            <a:fld id="{FCA64DF1-CED5-4732-8671-40745F76536F}" type="datetimeFigureOut">
              <a:rPr lang="fr-CA" smtClean="0"/>
              <a:t>2026-07-23</a:t>
            </a:fld>
            <a:endParaRPr lang="fr-CA"/>
          </a:p>
        </p:txBody>
      </p:sp>
      <p:sp>
        <p:nvSpPr>
          <p:cNvPr id="8" name="Espace réservé du pied de page 7">
            <a:extLst>
              <a:ext uri="{FF2B5EF4-FFF2-40B4-BE49-F238E27FC236}">
                <a16:creationId xmlns:a16="http://schemas.microsoft.com/office/drawing/2014/main" id="{E3EEC14F-7190-FCAA-8326-6D5AB212E534}"/>
              </a:ext>
            </a:extLst>
          </p:cNvPr>
          <p:cNvSpPr>
            <a:spLocks noGrp="1"/>
          </p:cNvSpPr>
          <p:nvPr>
            <p:ph type="ftr" sz="quarter" idx="11"/>
          </p:nvPr>
        </p:nvSpPr>
        <p:spPr/>
        <p:txBody>
          <a:bodyPr/>
          <a:lstStyle/>
          <a:p>
            <a:endParaRPr lang="fr-CA"/>
          </a:p>
        </p:txBody>
      </p:sp>
      <p:sp>
        <p:nvSpPr>
          <p:cNvPr id="9" name="Espace réservé du numéro de diapositive 8">
            <a:extLst>
              <a:ext uri="{FF2B5EF4-FFF2-40B4-BE49-F238E27FC236}">
                <a16:creationId xmlns:a16="http://schemas.microsoft.com/office/drawing/2014/main" id="{10C175A4-0B03-5450-379C-CC9DDACA4D62}"/>
              </a:ext>
            </a:extLst>
          </p:cNvPr>
          <p:cNvSpPr>
            <a:spLocks noGrp="1"/>
          </p:cNvSpPr>
          <p:nvPr>
            <p:ph type="sldNum" sz="quarter" idx="12"/>
          </p:nvPr>
        </p:nvSpPr>
        <p:spPr/>
        <p:txBody>
          <a:bodyPr/>
          <a:lstStyle/>
          <a:p>
            <a:fld id="{86295531-5E56-4B3C-8277-5C9F97BAC0E9}" type="slidenum">
              <a:rPr lang="fr-CA" smtClean="0"/>
              <a:t>‹N°›</a:t>
            </a:fld>
            <a:endParaRPr lang="fr-CA"/>
          </a:p>
        </p:txBody>
      </p:sp>
    </p:spTree>
    <p:extLst>
      <p:ext uri="{BB962C8B-B14F-4D97-AF65-F5344CB8AC3E}">
        <p14:creationId xmlns:p14="http://schemas.microsoft.com/office/powerpoint/2010/main" val="39554233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1CF6FAD-AED3-21B8-385E-E137B45265E4}"/>
              </a:ext>
            </a:extLst>
          </p:cNvPr>
          <p:cNvSpPr>
            <a:spLocks noGrp="1"/>
          </p:cNvSpPr>
          <p:nvPr>
            <p:ph type="title"/>
          </p:nvPr>
        </p:nvSpPr>
        <p:spPr/>
        <p:txBody>
          <a:bodyPr/>
          <a:lstStyle/>
          <a:p>
            <a:r>
              <a:rPr lang="fr-FR"/>
              <a:t>Modifiez le style du titre</a:t>
            </a:r>
            <a:endParaRPr lang="fr-CA"/>
          </a:p>
        </p:txBody>
      </p:sp>
      <p:sp>
        <p:nvSpPr>
          <p:cNvPr id="3" name="Espace réservé de la date 2">
            <a:extLst>
              <a:ext uri="{FF2B5EF4-FFF2-40B4-BE49-F238E27FC236}">
                <a16:creationId xmlns:a16="http://schemas.microsoft.com/office/drawing/2014/main" id="{BE1F8B60-0EA0-649F-08E0-4B4F516EB684}"/>
              </a:ext>
            </a:extLst>
          </p:cNvPr>
          <p:cNvSpPr>
            <a:spLocks noGrp="1"/>
          </p:cNvSpPr>
          <p:nvPr>
            <p:ph type="dt" sz="half" idx="10"/>
          </p:nvPr>
        </p:nvSpPr>
        <p:spPr/>
        <p:txBody>
          <a:bodyPr/>
          <a:lstStyle/>
          <a:p>
            <a:fld id="{FCA64DF1-CED5-4732-8671-40745F76536F}" type="datetimeFigureOut">
              <a:rPr lang="fr-CA" smtClean="0"/>
              <a:t>2026-07-23</a:t>
            </a:fld>
            <a:endParaRPr lang="fr-CA"/>
          </a:p>
        </p:txBody>
      </p:sp>
      <p:sp>
        <p:nvSpPr>
          <p:cNvPr id="4" name="Espace réservé du pied de page 3">
            <a:extLst>
              <a:ext uri="{FF2B5EF4-FFF2-40B4-BE49-F238E27FC236}">
                <a16:creationId xmlns:a16="http://schemas.microsoft.com/office/drawing/2014/main" id="{96AB1EDE-AC6D-FF40-0A34-2049D1E68960}"/>
              </a:ext>
            </a:extLst>
          </p:cNvPr>
          <p:cNvSpPr>
            <a:spLocks noGrp="1"/>
          </p:cNvSpPr>
          <p:nvPr>
            <p:ph type="ftr" sz="quarter" idx="11"/>
          </p:nvPr>
        </p:nvSpPr>
        <p:spPr/>
        <p:txBody>
          <a:bodyPr/>
          <a:lstStyle/>
          <a:p>
            <a:endParaRPr lang="fr-CA"/>
          </a:p>
        </p:txBody>
      </p:sp>
      <p:sp>
        <p:nvSpPr>
          <p:cNvPr id="5" name="Espace réservé du numéro de diapositive 4">
            <a:extLst>
              <a:ext uri="{FF2B5EF4-FFF2-40B4-BE49-F238E27FC236}">
                <a16:creationId xmlns:a16="http://schemas.microsoft.com/office/drawing/2014/main" id="{37928B3E-52AC-2058-D628-3F97924909AA}"/>
              </a:ext>
            </a:extLst>
          </p:cNvPr>
          <p:cNvSpPr>
            <a:spLocks noGrp="1"/>
          </p:cNvSpPr>
          <p:nvPr>
            <p:ph type="sldNum" sz="quarter" idx="12"/>
          </p:nvPr>
        </p:nvSpPr>
        <p:spPr/>
        <p:txBody>
          <a:bodyPr/>
          <a:lstStyle/>
          <a:p>
            <a:fld id="{86295531-5E56-4B3C-8277-5C9F97BAC0E9}" type="slidenum">
              <a:rPr lang="fr-CA" smtClean="0"/>
              <a:t>‹N°›</a:t>
            </a:fld>
            <a:endParaRPr lang="fr-CA"/>
          </a:p>
        </p:txBody>
      </p:sp>
    </p:spTree>
    <p:extLst>
      <p:ext uri="{BB962C8B-B14F-4D97-AF65-F5344CB8AC3E}">
        <p14:creationId xmlns:p14="http://schemas.microsoft.com/office/powerpoint/2010/main" val="15698445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6ECA3D5-9D5D-5D1C-441D-6290690FD367}"/>
              </a:ext>
            </a:extLst>
          </p:cNvPr>
          <p:cNvSpPr>
            <a:spLocks noGrp="1"/>
          </p:cNvSpPr>
          <p:nvPr>
            <p:ph type="dt" sz="half" idx="10"/>
          </p:nvPr>
        </p:nvSpPr>
        <p:spPr/>
        <p:txBody>
          <a:bodyPr/>
          <a:lstStyle/>
          <a:p>
            <a:fld id="{FCA64DF1-CED5-4732-8671-40745F76536F}" type="datetimeFigureOut">
              <a:rPr lang="fr-CA" smtClean="0"/>
              <a:t>2026-07-23</a:t>
            </a:fld>
            <a:endParaRPr lang="fr-CA"/>
          </a:p>
        </p:txBody>
      </p:sp>
      <p:sp>
        <p:nvSpPr>
          <p:cNvPr id="3" name="Espace réservé du pied de page 2">
            <a:extLst>
              <a:ext uri="{FF2B5EF4-FFF2-40B4-BE49-F238E27FC236}">
                <a16:creationId xmlns:a16="http://schemas.microsoft.com/office/drawing/2014/main" id="{06BA94E2-0100-A2EB-D32A-B7A68DBFD5B7}"/>
              </a:ext>
            </a:extLst>
          </p:cNvPr>
          <p:cNvSpPr>
            <a:spLocks noGrp="1"/>
          </p:cNvSpPr>
          <p:nvPr>
            <p:ph type="ftr" sz="quarter" idx="11"/>
          </p:nvPr>
        </p:nvSpPr>
        <p:spPr/>
        <p:txBody>
          <a:bodyPr/>
          <a:lstStyle/>
          <a:p>
            <a:endParaRPr lang="fr-CA"/>
          </a:p>
        </p:txBody>
      </p:sp>
      <p:sp>
        <p:nvSpPr>
          <p:cNvPr id="4" name="Espace réservé du numéro de diapositive 3">
            <a:extLst>
              <a:ext uri="{FF2B5EF4-FFF2-40B4-BE49-F238E27FC236}">
                <a16:creationId xmlns:a16="http://schemas.microsoft.com/office/drawing/2014/main" id="{29E32468-3253-294E-FA34-46F97E766EFC}"/>
              </a:ext>
            </a:extLst>
          </p:cNvPr>
          <p:cNvSpPr>
            <a:spLocks noGrp="1"/>
          </p:cNvSpPr>
          <p:nvPr>
            <p:ph type="sldNum" sz="quarter" idx="12"/>
          </p:nvPr>
        </p:nvSpPr>
        <p:spPr/>
        <p:txBody>
          <a:bodyPr/>
          <a:lstStyle/>
          <a:p>
            <a:fld id="{86295531-5E56-4B3C-8277-5C9F97BAC0E9}" type="slidenum">
              <a:rPr lang="fr-CA" smtClean="0"/>
              <a:t>‹N°›</a:t>
            </a:fld>
            <a:endParaRPr lang="fr-CA"/>
          </a:p>
        </p:txBody>
      </p:sp>
    </p:spTree>
    <p:extLst>
      <p:ext uri="{BB962C8B-B14F-4D97-AF65-F5344CB8AC3E}">
        <p14:creationId xmlns:p14="http://schemas.microsoft.com/office/powerpoint/2010/main" val="4947797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BDC95FD-39F8-D91D-E8DA-639D2C422C0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fr-CA"/>
          </a:p>
        </p:txBody>
      </p:sp>
      <p:sp>
        <p:nvSpPr>
          <p:cNvPr id="3" name="Espace réservé du contenu 2">
            <a:extLst>
              <a:ext uri="{FF2B5EF4-FFF2-40B4-BE49-F238E27FC236}">
                <a16:creationId xmlns:a16="http://schemas.microsoft.com/office/drawing/2014/main" id="{892EC41C-5F1F-61A4-E0E3-2297F031333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texte 3">
            <a:extLst>
              <a:ext uri="{FF2B5EF4-FFF2-40B4-BE49-F238E27FC236}">
                <a16:creationId xmlns:a16="http://schemas.microsoft.com/office/drawing/2014/main" id="{2B63F36A-9DE6-E3DA-E12C-C002E777566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49CFE5B-3D65-7441-019A-C9735A4A24D7}"/>
              </a:ext>
            </a:extLst>
          </p:cNvPr>
          <p:cNvSpPr>
            <a:spLocks noGrp="1"/>
          </p:cNvSpPr>
          <p:nvPr>
            <p:ph type="dt" sz="half" idx="10"/>
          </p:nvPr>
        </p:nvSpPr>
        <p:spPr/>
        <p:txBody>
          <a:bodyPr/>
          <a:lstStyle/>
          <a:p>
            <a:fld id="{FCA64DF1-CED5-4732-8671-40745F76536F}" type="datetimeFigureOut">
              <a:rPr lang="fr-CA" smtClean="0"/>
              <a:t>2026-07-23</a:t>
            </a:fld>
            <a:endParaRPr lang="fr-CA"/>
          </a:p>
        </p:txBody>
      </p:sp>
      <p:sp>
        <p:nvSpPr>
          <p:cNvPr id="6" name="Espace réservé du pied de page 5">
            <a:extLst>
              <a:ext uri="{FF2B5EF4-FFF2-40B4-BE49-F238E27FC236}">
                <a16:creationId xmlns:a16="http://schemas.microsoft.com/office/drawing/2014/main" id="{BB571A05-07DC-DE2D-F830-624132A5D6AF}"/>
              </a:ext>
            </a:extLst>
          </p:cNvPr>
          <p:cNvSpPr>
            <a:spLocks noGrp="1"/>
          </p:cNvSpPr>
          <p:nvPr>
            <p:ph type="ftr" sz="quarter" idx="11"/>
          </p:nvPr>
        </p:nvSpPr>
        <p:spPr/>
        <p:txBody>
          <a:bodyPr/>
          <a:lstStyle/>
          <a:p>
            <a:endParaRPr lang="fr-CA"/>
          </a:p>
        </p:txBody>
      </p:sp>
      <p:sp>
        <p:nvSpPr>
          <p:cNvPr id="7" name="Espace réservé du numéro de diapositive 6">
            <a:extLst>
              <a:ext uri="{FF2B5EF4-FFF2-40B4-BE49-F238E27FC236}">
                <a16:creationId xmlns:a16="http://schemas.microsoft.com/office/drawing/2014/main" id="{FD88B38C-9DA7-F24A-04DE-A7AB9E5CA3BC}"/>
              </a:ext>
            </a:extLst>
          </p:cNvPr>
          <p:cNvSpPr>
            <a:spLocks noGrp="1"/>
          </p:cNvSpPr>
          <p:nvPr>
            <p:ph type="sldNum" sz="quarter" idx="12"/>
          </p:nvPr>
        </p:nvSpPr>
        <p:spPr/>
        <p:txBody>
          <a:bodyPr/>
          <a:lstStyle/>
          <a:p>
            <a:fld id="{86295531-5E56-4B3C-8277-5C9F97BAC0E9}" type="slidenum">
              <a:rPr lang="fr-CA" smtClean="0"/>
              <a:t>‹N°›</a:t>
            </a:fld>
            <a:endParaRPr lang="fr-CA"/>
          </a:p>
        </p:txBody>
      </p:sp>
    </p:spTree>
    <p:extLst>
      <p:ext uri="{BB962C8B-B14F-4D97-AF65-F5344CB8AC3E}">
        <p14:creationId xmlns:p14="http://schemas.microsoft.com/office/powerpoint/2010/main" val="12004405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A7EEBB6-8EB2-A39F-92E3-305C5077AF0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fr-CA"/>
          </a:p>
        </p:txBody>
      </p:sp>
      <p:sp>
        <p:nvSpPr>
          <p:cNvPr id="3" name="Espace réservé pour une image  2">
            <a:extLst>
              <a:ext uri="{FF2B5EF4-FFF2-40B4-BE49-F238E27FC236}">
                <a16:creationId xmlns:a16="http://schemas.microsoft.com/office/drawing/2014/main" id="{0E858436-A709-D599-5C0C-00403F3C8A0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CA"/>
          </a:p>
        </p:txBody>
      </p:sp>
      <p:sp>
        <p:nvSpPr>
          <p:cNvPr id="4" name="Espace réservé du texte 3">
            <a:extLst>
              <a:ext uri="{FF2B5EF4-FFF2-40B4-BE49-F238E27FC236}">
                <a16:creationId xmlns:a16="http://schemas.microsoft.com/office/drawing/2014/main" id="{63F9368F-DE63-D18D-7290-9B6307A1633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A70338D-5B5A-C9D6-CDF0-F8207E84129B}"/>
              </a:ext>
            </a:extLst>
          </p:cNvPr>
          <p:cNvSpPr>
            <a:spLocks noGrp="1"/>
          </p:cNvSpPr>
          <p:nvPr>
            <p:ph type="dt" sz="half" idx="10"/>
          </p:nvPr>
        </p:nvSpPr>
        <p:spPr/>
        <p:txBody>
          <a:bodyPr/>
          <a:lstStyle/>
          <a:p>
            <a:fld id="{FCA64DF1-CED5-4732-8671-40745F76536F}" type="datetimeFigureOut">
              <a:rPr lang="fr-CA" smtClean="0"/>
              <a:t>2026-07-23</a:t>
            </a:fld>
            <a:endParaRPr lang="fr-CA"/>
          </a:p>
        </p:txBody>
      </p:sp>
      <p:sp>
        <p:nvSpPr>
          <p:cNvPr id="6" name="Espace réservé du pied de page 5">
            <a:extLst>
              <a:ext uri="{FF2B5EF4-FFF2-40B4-BE49-F238E27FC236}">
                <a16:creationId xmlns:a16="http://schemas.microsoft.com/office/drawing/2014/main" id="{6812B7B3-CF9D-79E2-68C5-A691B6685822}"/>
              </a:ext>
            </a:extLst>
          </p:cNvPr>
          <p:cNvSpPr>
            <a:spLocks noGrp="1"/>
          </p:cNvSpPr>
          <p:nvPr>
            <p:ph type="ftr" sz="quarter" idx="11"/>
          </p:nvPr>
        </p:nvSpPr>
        <p:spPr/>
        <p:txBody>
          <a:bodyPr/>
          <a:lstStyle/>
          <a:p>
            <a:endParaRPr lang="fr-CA"/>
          </a:p>
        </p:txBody>
      </p:sp>
      <p:sp>
        <p:nvSpPr>
          <p:cNvPr id="7" name="Espace réservé du numéro de diapositive 6">
            <a:extLst>
              <a:ext uri="{FF2B5EF4-FFF2-40B4-BE49-F238E27FC236}">
                <a16:creationId xmlns:a16="http://schemas.microsoft.com/office/drawing/2014/main" id="{184E1D6E-C531-5CCD-5613-6EA809968E2D}"/>
              </a:ext>
            </a:extLst>
          </p:cNvPr>
          <p:cNvSpPr>
            <a:spLocks noGrp="1"/>
          </p:cNvSpPr>
          <p:nvPr>
            <p:ph type="sldNum" sz="quarter" idx="12"/>
          </p:nvPr>
        </p:nvSpPr>
        <p:spPr/>
        <p:txBody>
          <a:bodyPr/>
          <a:lstStyle/>
          <a:p>
            <a:fld id="{86295531-5E56-4B3C-8277-5C9F97BAC0E9}" type="slidenum">
              <a:rPr lang="fr-CA" smtClean="0"/>
              <a:t>‹N°›</a:t>
            </a:fld>
            <a:endParaRPr lang="fr-CA"/>
          </a:p>
        </p:txBody>
      </p:sp>
    </p:spTree>
    <p:extLst>
      <p:ext uri="{BB962C8B-B14F-4D97-AF65-F5344CB8AC3E}">
        <p14:creationId xmlns:p14="http://schemas.microsoft.com/office/powerpoint/2010/main" val="35369305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9C1AC53-A004-C39D-9BFA-BC6DF84B1F99}"/>
              </a:ext>
            </a:extLst>
          </p:cNvPr>
          <p:cNvSpPr>
            <a:spLocks noGrp="1"/>
          </p:cNvSpPr>
          <p:nvPr>
            <p:ph type="title"/>
          </p:nvPr>
        </p:nvSpPr>
        <p:spPr/>
        <p:txBody>
          <a:bodyPr/>
          <a:lstStyle/>
          <a:p>
            <a:r>
              <a:rPr lang="fr-FR"/>
              <a:t>Modifiez le style du titre</a:t>
            </a:r>
            <a:endParaRPr lang="fr-CA"/>
          </a:p>
        </p:txBody>
      </p:sp>
      <p:sp>
        <p:nvSpPr>
          <p:cNvPr id="3" name="Espace réservé du texte vertical 2">
            <a:extLst>
              <a:ext uri="{FF2B5EF4-FFF2-40B4-BE49-F238E27FC236}">
                <a16:creationId xmlns:a16="http://schemas.microsoft.com/office/drawing/2014/main" id="{FE7FFA38-9EE3-6BF9-FF4A-FF9735852BD1}"/>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e la date 3">
            <a:extLst>
              <a:ext uri="{FF2B5EF4-FFF2-40B4-BE49-F238E27FC236}">
                <a16:creationId xmlns:a16="http://schemas.microsoft.com/office/drawing/2014/main" id="{18A4B70A-0C96-DC3D-B57A-187E5AC1FA95}"/>
              </a:ext>
            </a:extLst>
          </p:cNvPr>
          <p:cNvSpPr>
            <a:spLocks noGrp="1"/>
          </p:cNvSpPr>
          <p:nvPr>
            <p:ph type="dt" sz="half" idx="10"/>
          </p:nvPr>
        </p:nvSpPr>
        <p:spPr/>
        <p:txBody>
          <a:bodyPr/>
          <a:lstStyle/>
          <a:p>
            <a:fld id="{FCA64DF1-CED5-4732-8671-40745F76536F}" type="datetimeFigureOut">
              <a:rPr lang="fr-CA" smtClean="0"/>
              <a:t>2026-07-23</a:t>
            </a:fld>
            <a:endParaRPr lang="fr-CA"/>
          </a:p>
        </p:txBody>
      </p:sp>
      <p:sp>
        <p:nvSpPr>
          <p:cNvPr id="5" name="Espace réservé du pied de page 4">
            <a:extLst>
              <a:ext uri="{FF2B5EF4-FFF2-40B4-BE49-F238E27FC236}">
                <a16:creationId xmlns:a16="http://schemas.microsoft.com/office/drawing/2014/main" id="{412E7662-D255-7892-D14A-43893657054D}"/>
              </a:ext>
            </a:extLst>
          </p:cNvPr>
          <p:cNvSpPr>
            <a:spLocks noGrp="1"/>
          </p:cNvSpPr>
          <p:nvPr>
            <p:ph type="ftr" sz="quarter" idx="11"/>
          </p:nvPr>
        </p:nvSpPr>
        <p:spPr/>
        <p:txBody>
          <a:bodyPr/>
          <a:lstStyle/>
          <a:p>
            <a:endParaRPr lang="fr-CA"/>
          </a:p>
        </p:txBody>
      </p:sp>
      <p:sp>
        <p:nvSpPr>
          <p:cNvPr id="6" name="Espace réservé du numéro de diapositive 5">
            <a:extLst>
              <a:ext uri="{FF2B5EF4-FFF2-40B4-BE49-F238E27FC236}">
                <a16:creationId xmlns:a16="http://schemas.microsoft.com/office/drawing/2014/main" id="{A6370F55-5293-8179-C7EE-9662DF4A7349}"/>
              </a:ext>
            </a:extLst>
          </p:cNvPr>
          <p:cNvSpPr>
            <a:spLocks noGrp="1"/>
          </p:cNvSpPr>
          <p:nvPr>
            <p:ph type="sldNum" sz="quarter" idx="12"/>
          </p:nvPr>
        </p:nvSpPr>
        <p:spPr/>
        <p:txBody>
          <a:bodyPr/>
          <a:lstStyle/>
          <a:p>
            <a:fld id="{86295531-5E56-4B3C-8277-5C9F97BAC0E9}" type="slidenum">
              <a:rPr lang="fr-CA" smtClean="0"/>
              <a:t>‹N°›</a:t>
            </a:fld>
            <a:endParaRPr lang="fr-CA"/>
          </a:p>
        </p:txBody>
      </p:sp>
    </p:spTree>
    <p:extLst>
      <p:ext uri="{BB962C8B-B14F-4D97-AF65-F5344CB8AC3E}">
        <p14:creationId xmlns:p14="http://schemas.microsoft.com/office/powerpoint/2010/main" val="40924483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A7DE8F96-87A3-D1DC-A4D9-CFAB8648BD7E}"/>
              </a:ext>
            </a:extLst>
          </p:cNvPr>
          <p:cNvSpPr>
            <a:spLocks noGrp="1"/>
          </p:cNvSpPr>
          <p:nvPr>
            <p:ph type="title" orient="vert"/>
          </p:nvPr>
        </p:nvSpPr>
        <p:spPr>
          <a:xfrm>
            <a:off x="8724900" y="365125"/>
            <a:ext cx="2628900" cy="5811838"/>
          </a:xfrm>
        </p:spPr>
        <p:txBody>
          <a:bodyPr vert="eaVert"/>
          <a:lstStyle/>
          <a:p>
            <a:r>
              <a:rPr lang="fr-FR"/>
              <a:t>Modifiez le style du titre</a:t>
            </a:r>
            <a:endParaRPr lang="fr-CA"/>
          </a:p>
        </p:txBody>
      </p:sp>
      <p:sp>
        <p:nvSpPr>
          <p:cNvPr id="3" name="Espace réservé du texte vertical 2">
            <a:extLst>
              <a:ext uri="{FF2B5EF4-FFF2-40B4-BE49-F238E27FC236}">
                <a16:creationId xmlns:a16="http://schemas.microsoft.com/office/drawing/2014/main" id="{6E81CFE0-3B5F-A954-094F-96470C8C68DF}"/>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e la date 3">
            <a:extLst>
              <a:ext uri="{FF2B5EF4-FFF2-40B4-BE49-F238E27FC236}">
                <a16:creationId xmlns:a16="http://schemas.microsoft.com/office/drawing/2014/main" id="{705E25E8-E4AD-F47E-A301-2D5D4995B2FB}"/>
              </a:ext>
            </a:extLst>
          </p:cNvPr>
          <p:cNvSpPr>
            <a:spLocks noGrp="1"/>
          </p:cNvSpPr>
          <p:nvPr>
            <p:ph type="dt" sz="half" idx="10"/>
          </p:nvPr>
        </p:nvSpPr>
        <p:spPr/>
        <p:txBody>
          <a:bodyPr/>
          <a:lstStyle/>
          <a:p>
            <a:fld id="{FCA64DF1-CED5-4732-8671-40745F76536F}" type="datetimeFigureOut">
              <a:rPr lang="fr-CA" smtClean="0"/>
              <a:t>2026-07-23</a:t>
            </a:fld>
            <a:endParaRPr lang="fr-CA"/>
          </a:p>
        </p:txBody>
      </p:sp>
      <p:sp>
        <p:nvSpPr>
          <p:cNvPr id="5" name="Espace réservé du pied de page 4">
            <a:extLst>
              <a:ext uri="{FF2B5EF4-FFF2-40B4-BE49-F238E27FC236}">
                <a16:creationId xmlns:a16="http://schemas.microsoft.com/office/drawing/2014/main" id="{98F5AA54-F208-E942-EF73-BAB25C2C098C}"/>
              </a:ext>
            </a:extLst>
          </p:cNvPr>
          <p:cNvSpPr>
            <a:spLocks noGrp="1"/>
          </p:cNvSpPr>
          <p:nvPr>
            <p:ph type="ftr" sz="quarter" idx="11"/>
          </p:nvPr>
        </p:nvSpPr>
        <p:spPr/>
        <p:txBody>
          <a:bodyPr/>
          <a:lstStyle/>
          <a:p>
            <a:endParaRPr lang="fr-CA"/>
          </a:p>
        </p:txBody>
      </p:sp>
      <p:sp>
        <p:nvSpPr>
          <p:cNvPr id="6" name="Espace réservé du numéro de diapositive 5">
            <a:extLst>
              <a:ext uri="{FF2B5EF4-FFF2-40B4-BE49-F238E27FC236}">
                <a16:creationId xmlns:a16="http://schemas.microsoft.com/office/drawing/2014/main" id="{119CD610-6A3A-12CE-CE39-A38BD9A7673E}"/>
              </a:ext>
            </a:extLst>
          </p:cNvPr>
          <p:cNvSpPr>
            <a:spLocks noGrp="1"/>
          </p:cNvSpPr>
          <p:nvPr>
            <p:ph type="sldNum" sz="quarter" idx="12"/>
          </p:nvPr>
        </p:nvSpPr>
        <p:spPr/>
        <p:txBody>
          <a:bodyPr/>
          <a:lstStyle/>
          <a:p>
            <a:fld id="{86295531-5E56-4B3C-8277-5C9F97BAC0E9}" type="slidenum">
              <a:rPr lang="fr-CA" smtClean="0"/>
              <a:t>‹N°›</a:t>
            </a:fld>
            <a:endParaRPr lang="fr-CA"/>
          </a:p>
        </p:txBody>
      </p:sp>
    </p:spTree>
    <p:extLst>
      <p:ext uri="{BB962C8B-B14F-4D97-AF65-F5344CB8AC3E}">
        <p14:creationId xmlns:p14="http://schemas.microsoft.com/office/powerpoint/2010/main" val="5643439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7_Titre et contenu">
    <p:bg>
      <p:bgPr>
        <a:solidFill>
          <a:schemeClr val="tx1">
            <a:lumMod val="75000"/>
            <a:lumOff val="25000"/>
          </a:schemeClr>
        </a:solidFill>
        <a:effectLst/>
      </p:bgPr>
    </p:bg>
    <p:spTree>
      <p:nvGrpSpPr>
        <p:cNvPr id="1" name=""/>
        <p:cNvGrpSpPr/>
        <p:nvPr/>
      </p:nvGrpSpPr>
      <p:grpSpPr>
        <a:xfrm>
          <a:off x="0" y="0"/>
          <a:ext cx="0" cy="0"/>
          <a:chOff x="0" y="0"/>
          <a:chExt cx="0" cy="0"/>
        </a:xfrm>
      </p:grpSpPr>
      <p:sp>
        <p:nvSpPr>
          <p:cNvPr id="4" name="Espace réservé de la date 3">
            <a:extLst>
              <a:ext uri="{FF2B5EF4-FFF2-40B4-BE49-F238E27FC236}">
                <a16:creationId xmlns:a16="http://schemas.microsoft.com/office/drawing/2014/main" id="{8D8D3E17-F0B8-974F-9829-778BC75B088C}"/>
              </a:ext>
            </a:extLst>
          </p:cNvPr>
          <p:cNvSpPr>
            <a:spLocks noGrp="1"/>
          </p:cNvSpPr>
          <p:nvPr>
            <p:ph type="dt" sz="half" idx="10"/>
          </p:nvPr>
        </p:nvSpPr>
        <p:spPr/>
        <p:txBody>
          <a:bodyPr/>
          <a:lstStyle>
            <a:lvl1pPr>
              <a:defRPr>
                <a:solidFill>
                  <a:schemeClr val="bg1"/>
                </a:solidFill>
              </a:defRPr>
            </a:lvl1pPr>
          </a:lstStyle>
          <a:p>
            <a:fld id="{0BAC8E60-BC45-4DC0-B093-CC266B96FBBF}" type="datetime1">
              <a:rPr lang="fr-CA" smtClean="0"/>
              <a:t>2026-07-23</a:t>
            </a:fld>
            <a:endParaRPr lang="fr-FR" dirty="0"/>
          </a:p>
        </p:txBody>
      </p:sp>
      <p:sp>
        <p:nvSpPr>
          <p:cNvPr id="5" name="Espace réservé du pied de page 4">
            <a:extLst>
              <a:ext uri="{FF2B5EF4-FFF2-40B4-BE49-F238E27FC236}">
                <a16:creationId xmlns:a16="http://schemas.microsoft.com/office/drawing/2014/main" id="{2AD76A8A-2BFC-744C-9432-615AFDB51E51}"/>
              </a:ext>
            </a:extLst>
          </p:cNvPr>
          <p:cNvSpPr>
            <a:spLocks noGrp="1"/>
          </p:cNvSpPr>
          <p:nvPr>
            <p:ph type="ftr" sz="quarter" idx="11"/>
          </p:nvPr>
        </p:nvSpPr>
        <p:spPr/>
        <p:txBody>
          <a:bodyPr/>
          <a:lstStyle>
            <a:lvl1pPr>
              <a:defRPr>
                <a:solidFill>
                  <a:schemeClr val="bg1"/>
                </a:solidFill>
              </a:defRPr>
            </a:lvl1pPr>
          </a:lstStyle>
          <a:p>
            <a:r>
              <a:rPr lang="fr-CA"/>
              <a:t>CSA S157-17 - Calcul de la résistance mécanique des éléments en aluminium © 2017 Canadian Standards Association</a:t>
            </a:r>
            <a:endParaRPr lang="fr-FR" dirty="0"/>
          </a:p>
        </p:txBody>
      </p:sp>
      <p:sp>
        <p:nvSpPr>
          <p:cNvPr id="6" name="Espace réservé du numéro de diapositive 5">
            <a:extLst>
              <a:ext uri="{FF2B5EF4-FFF2-40B4-BE49-F238E27FC236}">
                <a16:creationId xmlns:a16="http://schemas.microsoft.com/office/drawing/2014/main" id="{DC58F119-67FD-E345-BE6F-351562CD25B3}"/>
              </a:ext>
            </a:extLst>
          </p:cNvPr>
          <p:cNvSpPr>
            <a:spLocks noGrp="1"/>
          </p:cNvSpPr>
          <p:nvPr>
            <p:ph type="sldNum" sz="quarter" idx="12"/>
          </p:nvPr>
        </p:nvSpPr>
        <p:spPr>
          <a:xfrm>
            <a:off x="10016237" y="6356350"/>
            <a:ext cx="1209805" cy="365125"/>
          </a:xfrm>
        </p:spPr>
        <p:txBody>
          <a:bodyPr/>
          <a:lstStyle>
            <a:lvl1pPr>
              <a:defRPr>
                <a:solidFill>
                  <a:schemeClr val="bg1"/>
                </a:solidFill>
              </a:defRPr>
            </a:lvl1pPr>
          </a:lstStyle>
          <a:p>
            <a:fld id="{82B63C5F-247B-BE4F-ACBC-7BDD67617F3E}" type="slidenum">
              <a:rPr lang="fr-FR" smtClean="0"/>
              <a:pPr/>
              <a:t>‹N°›</a:t>
            </a:fld>
            <a:endParaRPr lang="fr-FR" dirty="0"/>
          </a:p>
        </p:txBody>
      </p:sp>
      <p:cxnSp>
        <p:nvCxnSpPr>
          <p:cNvPr id="10" name="Connecteur droit 9">
            <a:extLst>
              <a:ext uri="{FF2B5EF4-FFF2-40B4-BE49-F238E27FC236}">
                <a16:creationId xmlns:a16="http://schemas.microsoft.com/office/drawing/2014/main" id="{92C1DEB8-92B3-2446-8919-76AF2D175738}"/>
              </a:ext>
            </a:extLst>
          </p:cNvPr>
          <p:cNvCxnSpPr/>
          <p:nvPr userDrawn="1"/>
        </p:nvCxnSpPr>
        <p:spPr>
          <a:xfrm flipV="1">
            <a:off x="11353800" y="6356350"/>
            <a:ext cx="0" cy="50165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9" name="Espace réservé du texte 2">
            <a:extLst>
              <a:ext uri="{FF2B5EF4-FFF2-40B4-BE49-F238E27FC236}">
                <a16:creationId xmlns:a16="http://schemas.microsoft.com/office/drawing/2014/main" id="{36964A97-F46D-5544-AEE2-6DB2F0276A8F}"/>
              </a:ext>
            </a:extLst>
          </p:cNvPr>
          <p:cNvSpPr>
            <a:spLocks noGrp="1"/>
          </p:cNvSpPr>
          <p:nvPr>
            <p:ph type="body" idx="1"/>
          </p:nvPr>
        </p:nvSpPr>
        <p:spPr>
          <a:xfrm>
            <a:off x="839788" y="1681163"/>
            <a:ext cx="10513982" cy="4041258"/>
          </a:xfrm>
        </p:spPr>
        <p:txBody>
          <a:bodyPr anchor="t">
            <a:normAutofit/>
          </a:bodyPr>
          <a:lstStyle>
            <a:lvl1pPr marL="0" indent="0">
              <a:buNone/>
              <a:defRPr sz="1600" b="0" i="0">
                <a:solidFill>
                  <a:schemeClr val="bg1"/>
                </a:solidFill>
                <a:latin typeface="Univers Condensed Light" panose="020B030602020204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11" name="Titre 1">
            <a:extLst>
              <a:ext uri="{FF2B5EF4-FFF2-40B4-BE49-F238E27FC236}">
                <a16:creationId xmlns:a16="http://schemas.microsoft.com/office/drawing/2014/main" id="{99B7DDE8-278E-414C-9C6E-0CA4CE2D47BF}"/>
              </a:ext>
            </a:extLst>
          </p:cNvPr>
          <p:cNvSpPr>
            <a:spLocks noGrp="1"/>
          </p:cNvSpPr>
          <p:nvPr>
            <p:ph type="title" hasCustomPrompt="1"/>
          </p:nvPr>
        </p:nvSpPr>
        <p:spPr>
          <a:xfrm>
            <a:off x="838200" y="513568"/>
            <a:ext cx="9821449" cy="926926"/>
          </a:xfrm>
        </p:spPr>
        <p:txBody>
          <a:bodyPr/>
          <a:lstStyle>
            <a:lvl1pPr>
              <a:defRPr b="0" i="0">
                <a:solidFill>
                  <a:schemeClr val="bg1"/>
                </a:solidFill>
                <a:latin typeface="Univers Condensed Light" panose="020B0306020202040204" pitchFamily="34" charset="0"/>
              </a:defRPr>
            </a:lvl1pPr>
          </a:lstStyle>
          <a:p>
            <a:r>
              <a:rPr lang="fr-CA" dirty="0"/>
              <a:t>MODIFIER LE STYLE DU TITRE</a:t>
            </a:r>
            <a:endParaRPr lang="fr-FR" dirty="0"/>
          </a:p>
        </p:txBody>
      </p:sp>
      <p:pic>
        <p:nvPicPr>
          <p:cNvPr id="2" name="Image 1">
            <a:extLst>
              <a:ext uri="{FF2B5EF4-FFF2-40B4-BE49-F238E27FC236}">
                <a16:creationId xmlns:a16="http://schemas.microsoft.com/office/drawing/2014/main" id="{A703705E-0664-DA4B-9831-5F02A9C01103}"/>
              </a:ext>
            </a:extLst>
          </p:cNvPr>
          <p:cNvPicPr>
            <a:picLocks noChangeAspect="1"/>
          </p:cNvPicPr>
          <p:nvPr userDrawn="1"/>
        </p:nvPicPr>
        <p:blipFill>
          <a:blip r:embed="rId2"/>
          <a:stretch>
            <a:fillRect/>
          </a:stretch>
        </p:blipFill>
        <p:spPr>
          <a:xfrm>
            <a:off x="10972465" y="591872"/>
            <a:ext cx="762609" cy="501650"/>
          </a:xfrm>
          <a:prstGeom prst="rect">
            <a:avLst/>
          </a:prstGeom>
        </p:spPr>
      </p:pic>
    </p:spTree>
    <p:extLst>
      <p:ext uri="{BB962C8B-B14F-4D97-AF65-F5344CB8AC3E}">
        <p14:creationId xmlns:p14="http://schemas.microsoft.com/office/powerpoint/2010/main" val="35897452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Diapositive de titre">
    <p:bg>
      <p:bgPr>
        <a:solidFill>
          <a:schemeClr val="bg1"/>
        </a:solidFill>
        <a:effectLst/>
      </p:bgPr>
    </p:bg>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BD3ACCC0-C65D-0742-839D-C09B5E30D46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C6A23252-335E-2148-A85B-02145ED00550}"/>
              </a:ext>
            </a:extLst>
          </p:cNvPr>
          <p:cNvSpPr>
            <a:spLocks noGrp="1"/>
          </p:cNvSpPr>
          <p:nvPr>
            <p:ph type="ctrTitle" hasCustomPrompt="1"/>
          </p:nvPr>
        </p:nvSpPr>
        <p:spPr>
          <a:xfrm>
            <a:off x="1093156" y="3890354"/>
            <a:ext cx="4242932" cy="1569015"/>
          </a:xfrm>
        </p:spPr>
        <p:txBody>
          <a:bodyPr lIns="0" tIns="0" rIns="0" bIns="0" anchor="t">
            <a:normAutofit/>
          </a:bodyPr>
          <a:lstStyle>
            <a:lvl1pPr algn="l">
              <a:defRPr sz="4000" b="0" i="0">
                <a:solidFill>
                  <a:schemeClr val="tx1"/>
                </a:solidFill>
                <a:latin typeface="Univers Condensed" panose="020B0506020202050204" pitchFamily="34" charset="0"/>
              </a:defRPr>
            </a:lvl1pPr>
          </a:lstStyle>
          <a:p>
            <a:r>
              <a:rPr lang="fr-CA" dirty="0"/>
              <a:t>MODIFIER LE </a:t>
            </a:r>
            <a:br>
              <a:rPr lang="fr-CA" dirty="0"/>
            </a:br>
            <a:r>
              <a:rPr lang="fr-CA" dirty="0"/>
              <a:t>STYLE DU TITRE</a:t>
            </a:r>
            <a:endParaRPr lang="fr-FR" dirty="0"/>
          </a:p>
        </p:txBody>
      </p:sp>
      <p:sp>
        <p:nvSpPr>
          <p:cNvPr id="4" name="Espace réservé de la date 3">
            <a:extLst>
              <a:ext uri="{FF2B5EF4-FFF2-40B4-BE49-F238E27FC236}">
                <a16:creationId xmlns:a16="http://schemas.microsoft.com/office/drawing/2014/main" id="{741338D4-CFE8-6F45-B125-02208C4F1439}"/>
              </a:ext>
            </a:extLst>
          </p:cNvPr>
          <p:cNvSpPr>
            <a:spLocks noGrp="1"/>
          </p:cNvSpPr>
          <p:nvPr>
            <p:ph type="dt" sz="half" idx="10"/>
          </p:nvPr>
        </p:nvSpPr>
        <p:spPr>
          <a:xfrm>
            <a:off x="8571194" y="782267"/>
            <a:ext cx="2743200" cy="365125"/>
          </a:xfrm>
        </p:spPr>
        <p:txBody>
          <a:bodyPr/>
          <a:lstStyle>
            <a:lvl1pPr algn="r">
              <a:defRPr b="0" i="0">
                <a:solidFill>
                  <a:schemeClr val="bg1"/>
                </a:solidFill>
                <a:latin typeface="Univers Condensed Light" panose="020B0306020202040204" pitchFamily="34" charset="0"/>
              </a:defRPr>
            </a:lvl1pPr>
          </a:lstStyle>
          <a:p>
            <a:fld id="{5746F2A4-BF43-4BE9-8C2F-E94932919D40}" type="datetime1">
              <a:rPr lang="fr-CA" smtClean="0"/>
              <a:t>2026-07-23</a:t>
            </a:fld>
            <a:endParaRPr lang="fr-FR" dirty="0"/>
          </a:p>
        </p:txBody>
      </p:sp>
      <p:pic>
        <p:nvPicPr>
          <p:cNvPr id="9" name="Image 8">
            <a:extLst>
              <a:ext uri="{FF2B5EF4-FFF2-40B4-BE49-F238E27FC236}">
                <a16:creationId xmlns:a16="http://schemas.microsoft.com/office/drawing/2014/main" id="{98C58334-7BFE-5B40-870C-D6AE554051F2}"/>
              </a:ext>
            </a:extLst>
          </p:cNvPr>
          <p:cNvPicPr>
            <a:picLocks noChangeAspect="1"/>
          </p:cNvPicPr>
          <p:nvPr userDrawn="1"/>
        </p:nvPicPr>
        <p:blipFill>
          <a:blip r:embed="rId3"/>
          <a:stretch>
            <a:fillRect/>
          </a:stretch>
        </p:blipFill>
        <p:spPr>
          <a:xfrm>
            <a:off x="1073325" y="1794897"/>
            <a:ext cx="1882818" cy="1569015"/>
          </a:xfrm>
          <a:prstGeom prst="rect">
            <a:avLst/>
          </a:prstGeom>
        </p:spPr>
      </p:pic>
    </p:spTree>
    <p:extLst>
      <p:ext uri="{BB962C8B-B14F-4D97-AF65-F5344CB8AC3E}">
        <p14:creationId xmlns:p14="http://schemas.microsoft.com/office/powerpoint/2010/main" val="8926112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8ED47A4C-3583-A583-9657-AAC131664F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endParaRPr lang="fr-CA"/>
          </a:p>
        </p:txBody>
      </p:sp>
      <p:sp>
        <p:nvSpPr>
          <p:cNvPr id="3" name="Espace réservé du texte 2">
            <a:extLst>
              <a:ext uri="{FF2B5EF4-FFF2-40B4-BE49-F238E27FC236}">
                <a16:creationId xmlns:a16="http://schemas.microsoft.com/office/drawing/2014/main" id="{ED48A4E2-85CB-CEEE-D6AB-6CBC5EB1C8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e la date 3">
            <a:extLst>
              <a:ext uri="{FF2B5EF4-FFF2-40B4-BE49-F238E27FC236}">
                <a16:creationId xmlns:a16="http://schemas.microsoft.com/office/drawing/2014/main" id="{217BE74D-AFD9-ACCB-4B08-67655E573FC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CA64DF1-CED5-4732-8671-40745F76536F}" type="datetimeFigureOut">
              <a:rPr lang="fr-CA" smtClean="0"/>
              <a:t>2026-07-23</a:t>
            </a:fld>
            <a:endParaRPr lang="fr-CA"/>
          </a:p>
        </p:txBody>
      </p:sp>
      <p:sp>
        <p:nvSpPr>
          <p:cNvPr id="5" name="Espace réservé du pied de page 4">
            <a:extLst>
              <a:ext uri="{FF2B5EF4-FFF2-40B4-BE49-F238E27FC236}">
                <a16:creationId xmlns:a16="http://schemas.microsoft.com/office/drawing/2014/main" id="{D7842932-ECF0-C0FA-BC6E-742886EAFB8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CA"/>
          </a:p>
        </p:txBody>
      </p:sp>
      <p:sp>
        <p:nvSpPr>
          <p:cNvPr id="6" name="Espace réservé du numéro de diapositive 5">
            <a:extLst>
              <a:ext uri="{FF2B5EF4-FFF2-40B4-BE49-F238E27FC236}">
                <a16:creationId xmlns:a16="http://schemas.microsoft.com/office/drawing/2014/main" id="{427DC4FE-D79B-AC03-1117-A6AA436BCB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6295531-5E56-4B3C-8277-5C9F97BAC0E9}" type="slidenum">
              <a:rPr lang="fr-CA" smtClean="0"/>
              <a:t>‹N°›</a:t>
            </a:fld>
            <a:endParaRPr lang="fr-CA"/>
          </a:p>
        </p:txBody>
      </p:sp>
    </p:spTree>
    <p:extLst>
      <p:ext uri="{BB962C8B-B14F-4D97-AF65-F5344CB8AC3E}">
        <p14:creationId xmlns:p14="http://schemas.microsoft.com/office/powerpoint/2010/main" val="24492815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emf"/><Relationship Id="rId7"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7.jpeg"/><Relationship Id="rId5" Type="http://schemas.openxmlformats.org/officeDocument/2006/relationships/image" Target="../media/image6.jpeg"/><Relationship Id="rId10" Type="http://schemas.openxmlformats.org/officeDocument/2006/relationships/image" Target="../media/image11.jpeg"/><Relationship Id="rId4" Type="http://schemas.openxmlformats.org/officeDocument/2006/relationships/image" Target="../media/image5.jpeg"/><Relationship Id="rId9" Type="http://schemas.openxmlformats.org/officeDocument/2006/relationships/image" Target="../media/image10.jpeg"/></Relationships>
</file>

<file path=ppt/slides/_rels/slide3.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xml"/><Relationship Id="rId1" Type="http://schemas.openxmlformats.org/officeDocument/2006/relationships/slideLayout" Target="../slideLayouts/slideLayout12.xml"/><Relationship Id="rId5" Type="http://schemas.openxmlformats.org/officeDocument/2006/relationships/image" Target="../media/image16.jpeg"/><Relationship Id="rId4" Type="http://schemas.openxmlformats.org/officeDocument/2006/relationships/image" Target="../media/image15.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18.jpeg"/><Relationship Id="rId5" Type="http://schemas.openxmlformats.org/officeDocument/2006/relationships/image" Target="../media/image17.png"/><Relationship Id="rId4"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20.jpeg"/></Relationships>
</file>

<file path=ppt/slides/_rels/slide8.xml.rels><?xml version="1.0" encoding="UTF-8" standalone="yes"?>
<Relationships xmlns="http://schemas.openxmlformats.org/package/2006/relationships"><Relationship Id="rId3" Type="http://schemas.openxmlformats.org/officeDocument/2006/relationships/image" Target="../media/image21.tiff"/><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22.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hyperlink" Target="https://www.youtube.com/watch?v=DEwJWoiIrCk" TargetMode="Externa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26.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notesSlide" Target="../notesSlides/notesSlide1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1.xml"/><Relationship Id="rId1" Type="http://schemas.openxmlformats.org/officeDocument/2006/relationships/slideLayout" Target="../slideLayouts/slideLayout12.xml"/><Relationship Id="rId4" Type="http://schemas.openxmlformats.org/officeDocument/2006/relationships/image" Target="../media/image30.jpeg"/></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3.xml"/><Relationship Id="rId1" Type="http://schemas.openxmlformats.org/officeDocument/2006/relationships/slideLayout" Target="../slideLayouts/slideLayout12.xml"/><Relationship Id="rId5" Type="http://schemas.openxmlformats.org/officeDocument/2006/relationships/hyperlink" Target="https://www.quebecscience.qc.ca/societe/place-ville-marie-quand-montreal-voulait-toucher-le-ciel/" TargetMode="External"/><Relationship Id="rId4" Type="http://schemas.openxmlformats.org/officeDocument/2006/relationships/image" Target="../media/image31.jpeg"/></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4.xml"/><Relationship Id="rId1" Type="http://schemas.openxmlformats.org/officeDocument/2006/relationships/slideLayout" Target="../slideLayouts/slideLayout12.xml"/><Relationship Id="rId6" Type="http://schemas.openxmlformats.org/officeDocument/2006/relationships/image" Target="../media/image34.jpeg"/><Relationship Id="rId5" Type="http://schemas.openxmlformats.org/officeDocument/2006/relationships/image" Target="../media/image33.png"/><Relationship Id="rId4" Type="http://schemas.openxmlformats.org/officeDocument/2006/relationships/image" Target="../media/image32.png"/></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5.xml"/><Relationship Id="rId1" Type="http://schemas.openxmlformats.org/officeDocument/2006/relationships/slideLayout" Target="../slideLayouts/slideLayout12.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s>
</file>

<file path=ppt/slides/_rels/slide2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8.xml"/><Relationship Id="rId1" Type="http://schemas.openxmlformats.org/officeDocument/2006/relationships/slideLayout" Target="../slideLayouts/slideLayout12.xml"/><Relationship Id="rId4" Type="http://schemas.openxmlformats.org/officeDocument/2006/relationships/image" Target="../media/image41.png"/></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9.xml"/><Relationship Id="rId1" Type="http://schemas.openxmlformats.org/officeDocument/2006/relationships/slideLayout" Target="../slideLayouts/slideLayout12.xml"/><Relationship Id="rId5" Type="http://schemas.openxmlformats.org/officeDocument/2006/relationships/image" Target="../media/image43.jpeg"/><Relationship Id="rId4" Type="http://schemas.openxmlformats.org/officeDocument/2006/relationships/image" Target="../media/image42.jpeg"/></Relationships>
</file>

<file path=ppt/slides/_rels/slide3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0.xml"/><Relationship Id="rId1" Type="http://schemas.openxmlformats.org/officeDocument/2006/relationships/slideLayout" Target="../slideLayouts/slideLayout12.xml"/><Relationship Id="rId5" Type="http://schemas.openxmlformats.org/officeDocument/2006/relationships/image" Target="../media/image45.jpeg"/><Relationship Id="rId4" Type="http://schemas.openxmlformats.org/officeDocument/2006/relationships/image" Target="../media/image44.jpeg"/></Relationships>
</file>

<file path=ppt/slides/_rels/slide3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1.xml"/><Relationship Id="rId1" Type="http://schemas.openxmlformats.org/officeDocument/2006/relationships/slideLayout" Target="../slideLayouts/slideLayout12.xml"/><Relationship Id="rId6" Type="http://schemas.openxmlformats.org/officeDocument/2006/relationships/image" Target="../media/image48.png"/><Relationship Id="rId5" Type="http://schemas.openxmlformats.org/officeDocument/2006/relationships/image" Target="../media/image47.jpeg"/><Relationship Id="rId4" Type="http://schemas.openxmlformats.org/officeDocument/2006/relationships/image" Target="../media/image46.jpeg"/></Relationships>
</file>

<file path=ppt/slides/_rels/slide3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2.xml"/><Relationship Id="rId1" Type="http://schemas.openxmlformats.org/officeDocument/2006/relationships/slideLayout" Target="../slideLayouts/slideLayout12.xml"/><Relationship Id="rId4" Type="http://schemas.openxmlformats.org/officeDocument/2006/relationships/image" Target="../media/image49.jpeg"/></Relationships>
</file>

<file path=ppt/slides/_rels/slide34.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33.xml"/><Relationship Id="rId1" Type="http://schemas.openxmlformats.org/officeDocument/2006/relationships/slideLayout" Target="../slideLayouts/slideLayout12.xml"/><Relationship Id="rId6" Type="http://schemas.openxmlformats.org/officeDocument/2006/relationships/image" Target="../media/image53.jpeg"/><Relationship Id="rId5" Type="http://schemas.openxmlformats.org/officeDocument/2006/relationships/image" Target="../media/image52.jpeg"/><Relationship Id="rId4" Type="http://schemas.openxmlformats.org/officeDocument/2006/relationships/image" Target="../media/image51.jpeg"/></Relationships>
</file>

<file path=ppt/slides/_rels/slide3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34.xml"/><Relationship Id="rId1" Type="http://schemas.openxmlformats.org/officeDocument/2006/relationships/slideLayout" Target="../slideLayouts/slideLayout12.xml"/><Relationship Id="rId4" Type="http://schemas.openxmlformats.org/officeDocument/2006/relationships/image" Target="../media/image55.jpe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8" Type="http://schemas.openxmlformats.org/officeDocument/2006/relationships/image" Target="../media/image61.jpeg"/><Relationship Id="rId3" Type="http://schemas.openxmlformats.org/officeDocument/2006/relationships/image" Target="../media/image56.jpeg"/><Relationship Id="rId7" Type="http://schemas.openxmlformats.org/officeDocument/2006/relationships/image" Target="../media/image60.jpeg"/><Relationship Id="rId2" Type="http://schemas.openxmlformats.org/officeDocument/2006/relationships/notesSlide" Target="../notesSlides/notesSlide36.xml"/><Relationship Id="rId1" Type="http://schemas.openxmlformats.org/officeDocument/2006/relationships/slideLayout" Target="../slideLayouts/slideLayout6.xml"/><Relationship Id="rId6" Type="http://schemas.openxmlformats.org/officeDocument/2006/relationships/image" Target="../media/image59.emf"/><Relationship Id="rId5" Type="http://schemas.openxmlformats.org/officeDocument/2006/relationships/image" Target="../media/image58.svg"/><Relationship Id="rId10" Type="http://schemas.openxmlformats.org/officeDocument/2006/relationships/image" Target="../media/image63.jpeg"/><Relationship Id="rId4" Type="http://schemas.openxmlformats.org/officeDocument/2006/relationships/image" Target="../media/image57.png"/><Relationship Id="rId9" Type="http://schemas.openxmlformats.org/officeDocument/2006/relationships/image" Target="../media/image62.jpeg"/></Relationships>
</file>

<file path=ppt/slides/_rels/slide3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7.xml"/><Relationship Id="rId1" Type="http://schemas.openxmlformats.org/officeDocument/2006/relationships/slideLayout" Target="../slideLayouts/slideLayout12.xml"/><Relationship Id="rId4" Type="http://schemas.openxmlformats.org/officeDocument/2006/relationships/image" Target="../media/image64.png"/></Relationships>
</file>

<file path=ppt/slides/_rels/slide3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8.xml"/><Relationship Id="rId1" Type="http://schemas.openxmlformats.org/officeDocument/2006/relationships/slideLayout" Target="../slideLayouts/slideLayout12.xml"/><Relationship Id="rId5" Type="http://schemas.openxmlformats.org/officeDocument/2006/relationships/image" Target="../media/image64.png"/><Relationship Id="rId4" Type="http://schemas.openxmlformats.org/officeDocument/2006/relationships/image" Target="../media/image65.png"/></Relationships>
</file>

<file path=ppt/slides/_rels/slide4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9.xml"/><Relationship Id="rId1" Type="http://schemas.openxmlformats.org/officeDocument/2006/relationships/slideLayout" Target="../slideLayouts/slideLayout12.xml"/><Relationship Id="rId5" Type="http://schemas.openxmlformats.org/officeDocument/2006/relationships/image" Target="../media/image67.jpeg"/><Relationship Id="rId4" Type="http://schemas.openxmlformats.org/officeDocument/2006/relationships/image" Target="../media/image66.png"/></Relationships>
</file>

<file path=ppt/slides/_rels/slide41.xml.rels><?xml version="1.0" encoding="UTF-8" standalone="yes"?>
<Relationships xmlns="http://schemas.openxmlformats.org/package/2006/relationships"><Relationship Id="rId8" Type="http://schemas.openxmlformats.org/officeDocument/2006/relationships/video" Target="../media/media4.mp4"/><Relationship Id="rId13" Type="http://schemas.openxmlformats.org/officeDocument/2006/relationships/image" Target="../media/image69.png"/><Relationship Id="rId3" Type="http://schemas.openxmlformats.org/officeDocument/2006/relationships/tags" Target="../tags/tag3.xml"/><Relationship Id="rId7" Type="http://schemas.microsoft.com/office/2007/relationships/media" Target="../media/media4.mp4"/><Relationship Id="rId12" Type="http://schemas.openxmlformats.org/officeDocument/2006/relationships/image" Target="../media/image68.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tags" Target="../tags/tag4.xml"/><Relationship Id="rId11" Type="http://schemas.openxmlformats.org/officeDocument/2006/relationships/notesSlide" Target="../notesSlides/notesSlide40.xml"/><Relationship Id="rId5" Type="http://schemas.openxmlformats.org/officeDocument/2006/relationships/video" Target="../media/media3.mp4"/><Relationship Id="rId10" Type="http://schemas.openxmlformats.org/officeDocument/2006/relationships/slideLayout" Target="../slideLayouts/slideLayout12.xml"/><Relationship Id="rId4" Type="http://schemas.microsoft.com/office/2007/relationships/media" Target="../media/media3.mp4"/><Relationship Id="rId9" Type="http://schemas.openxmlformats.org/officeDocument/2006/relationships/tags" Target="../tags/tag5.xml"/><Relationship Id="rId14" Type="http://schemas.openxmlformats.org/officeDocument/2006/relationships/image" Target="../media/image70.png"/></Relationships>
</file>

<file path=ppt/slides/_rels/slide42.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41.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normAutofit fontScale="90000"/>
          </a:bodyPr>
          <a:lstStyle/>
          <a:p>
            <a:r>
              <a:rPr lang="fr-CA" dirty="0"/>
              <a:t>Introduction au matériau aluminium</a:t>
            </a:r>
            <a:br>
              <a:rPr lang="fr-CA" dirty="0"/>
            </a:br>
            <a:r>
              <a:rPr lang="fr-CA" dirty="0"/>
              <a:t>révision 2025 </a:t>
            </a:r>
            <a:br>
              <a:rPr lang="fr-CA" dirty="0"/>
            </a:br>
            <a:r>
              <a:rPr lang="fr-CA" dirty="0"/>
              <a:t>(partie 2)</a:t>
            </a:r>
          </a:p>
        </p:txBody>
      </p:sp>
      <p:sp>
        <p:nvSpPr>
          <p:cNvPr id="3" name="Titre 1"/>
          <p:cNvSpPr txBox="1">
            <a:spLocks/>
          </p:cNvSpPr>
          <p:nvPr/>
        </p:nvSpPr>
        <p:spPr>
          <a:xfrm>
            <a:off x="1093157" y="5036667"/>
            <a:ext cx="2703592" cy="1569015"/>
          </a:xfrm>
          <a:prstGeom prst="rect">
            <a:avLst/>
          </a:prstGeom>
        </p:spPr>
        <p:txBody>
          <a:bodyPr vert="horz" lIns="0" tIns="0" rIns="0" bIns="0" rtlCol="0" anchor="t">
            <a:normAutofit/>
          </a:bodyPr>
          <a:lstStyle>
            <a:lvl1pPr algn="l" defTabSz="914400" rtl="0" eaLnBrk="1" latinLnBrk="0" hangingPunct="1">
              <a:lnSpc>
                <a:spcPct val="90000"/>
              </a:lnSpc>
              <a:spcBef>
                <a:spcPct val="0"/>
              </a:spcBef>
              <a:buNone/>
              <a:defRPr sz="4000" b="0" i="0" kern="1200">
                <a:solidFill>
                  <a:schemeClr val="tx1"/>
                </a:solidFill>
                <a:latin typeface="Univers Condensed" panose="020B0506020202050204" pitchFamily="34" charset="0"/>
                <a:ea typeface="+mj-ea"/>
                <a:cs typeface="+mj-cs"/>
              </a:defRPr>
            </a:lvl1pPr>
          </a:lstStyle>
          <a:p>
            <a:endParaRPr lang="fr-CA" sz="2400" dirty="0">
              <a:solidFill>
                <a:schemeClr val="accent2"/>
              </a:solidFill>
            </a:endParaRPr>
          </a:p>
        </p:txBody>
      </p:sp>
    </p:spTree>
    <p:extLst>
      <p:ext uri="{BB962C8B-B14F-4D97-AF65-F5344CB8AC3E}">
        <p14:creationId xmlns:p14="http://schemas.microsoft.com/office/powerpoint/2010/main" val="19582426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2</a:t>
            </a:fld>
            <a:endParaRPr lang="fr-FR" dirty="0"/>
          </a:p>
        </p:txBody>
      </p:sp>
      <p:sp>
        <p:nvSpPr>
          <p:cNvPr id="5" name="Titre 4"/>
          <p:cNvSpPr>
            <a:spLocks noGrp="1"/>
          </p:cNvSpPr>
          <p:nvPr>
            <p:ph type="title"/>
          </p:nvPr>
        </p:nvSpPr>
        <p:spPr/>
        <p:txBody>
          <a:bodyPr/>
          <a:lstStyle/>
          <a:p>
            <a:r>
              <a:rPr lang="fr-CA" dirty="0"/>
              <a:t>Procédés d’assemblage</a:t>
            </a:r>
            <a:endParaRPr lang="fr-CA" dirty="0">
              <a:solidFill>
                <a:schemeClr val="accent1"/>
              </a:solidFill>
            </a:endParaRPr>
          </a:p>
        </p:txBody>
      </p:sp>
      <p:sp>
        <p:nvSpPr>
          <p:cNvPr id="6" name="Rectangle 2"/>
          <p:cNvSpPr txBox="1">
            <a:spLocks noChangeArrowheads="1"/>
          </p:cNvSpPr>
          <p:nvPr/>
        </p:nvSpPr>
        <p:spPr bwMode="auto">
          <a:xfrm>
            <a:off x="705405" y="934342"/>
            <a:ext cx="7772168" cy="5737677"/>
          </a:xfrm>
          <a:prstGeom prst="rect">
            <a:avLst/>
          </a:prstGeom>
          <a:noFill/>
          <a:ln w="9525">
            <a:noFill/>
            <a:miter lim="800000"/>
            <a:headEnd/>
            <a:tailEnd/>
          </a:ln>
        </p:spPr>
        <p:txBody>
          <a:bodyPr anchor="ctr"/>
          <a:lstStyle/>
          <a:p>
            <a:pPr>
              <a:defRPr/>
            </a:pPr>
            <a:r>
              <a:rPr lang="fr-CA" b="1" kern="0" dirty="0">
                <a:solidFill>
                  <a:schemeClr val="bg1"/>
                </a:solidFill>
                <a:latin typeface="Univers Condensed Light" panose="020B0306020202040204"/>
                <a:ea typeface="+mj-ea"/>
                <a:cs typeface="+mj-cs"/>
              </a:rPr>
              <a:t>Soudage</a:t>
            </a:r>
          </a:p>
          <a:p>
            <a:pPr lvl="1">
              <a:buFont typeface="Arial" pitchFamily="34" charset="0"/>
              <a:buChar char="•"/>
              <a:defRPr/>
            </a:pPr>
            <a:r>
              <a:rPr lang="fr-CA" sz="1600" kern="0" dirty="0">
                <a:solidFill>
                  <a:schemeClr val="bg1"/>
                </a:solidFill>
                <a:latin typeface="Univers Condensed Light" panose="020B0306020202040204"/>
                <a:ea typeface="+mj-ea"/>
                <a:cs typeface="+mj-cs"/>
              </a:rPr>
              <a:t> </a:t>
            </a:r>
            <a:r>
              <a:rPr lang="fr-CA" kern="0" dirty="0">
                <a:solidFill>
                  <a:schemeClr val="bg1"/>
                </a:solidFill>
                <a:latin typeface="Univers Condensed Light" panose="020B0306020202040204"/>
                <a:ea typeface="+mj-ea"/>
                <a:cs typeface="+mj-cs"/>
              </a:rPr>
              <a:t>	</a:t>
            </a:r>
            <a:r>
              <a:rPr lang="fr-CA" sz="1600" kern="0" dirty="0">
                <a:solidFill>
                  <a:schemeClr val="bg1"/>
                </a:solidFill>
                <a:latin typeface="Univers Condensed Light" panose="020B0306020202040204"/>
                <a:ea typeface="+mj-ea"/>
                <a:cs typeface="+mj-cs"/>
              </a:rPr>
              <a:t>MIG </a:t>
            </a:r>
            <a:r>
              <a:rPr lang="fr-FR" sz="1600" dirty="0">
                <a:solidFill>
                  <a:schemeClr val="bg1"/>
                </a:solidFill>
                <a:latin typeface="Univers Condensed Light" panose="020B0306020202040204"/>
              </a:rPr>
              <a:t>(</a:t>
            </a:r>
            <a:r>
              <a:rPr lang="fr-FR" sz="1600" dirty="0" err="1">
                <a:solidFill>
                  <a:schemeClr val="bg1"/>
                </a:solidFill>
                <a:latin typeface="Univers Condensed Light" panose="020B0306020202040204"/>
              </a:rPr>
              <a:t>metal</a:t>
            </a:r>
            <a:r>
              <a:rPr lang="fr-FR" sz="1600" dirty="0">
                <a:solidFill>
                  <a:schemeClr val="bg1"/>
                </a:solidFill>
                <a:latin typeface="Univers Condensed Light" panose="020B0306020202040204"/>
              </a:rPr>
              <a:t> </a:t>
            </a:r>
            <a:r>
              <a:rPr lang="fr-FR" sz="1600" dirty="0" err="1">
                <a:solidFill>
                  <a:schemeClr val="bg1"/>
                </a:solidFill>
                <a:latin typeface="Univers Condensed Light" panose="020B0306020202040204"/>
              </a:rPr>
              <a:t>inert</a:t>
            </a:r>
            <a:r>
              <a:rPr lang="fr-FR" sz="1600" dirty="0">
                <a:solidFill>
                  <a:schemeClr val="bg1"/>
                </a:solidFill>
                <a:latin typeface="Univers Condensed Light" panose="020B0306020202040204"/>
              </a:rPr>
              <a:t> </a:t>
            </a:r>
            <a:r>
              <a:rPr lang="fr-FR" sz="1600" dirty="0" err="1">
                <a:solidFill>
                  <a:schemeClr val="bg1"/>
                </a:solidFill>
                <a:latin typeface="Univers Condensed Light" panose="020B0306020202040204"/>
              </a:rPr>
              <a:t>gas</a:t>
            </a:r>
            <a:r>
              <a:rPr lang="fr-FR" sz="1600" dirty="0">
                <a:solidFill>
                  <a:schemeClr val="bg1"/>
                </a:solidFill>
                <a:latin typeface="Univers Condensed Light" panose="020B0306020202040204"/>
              </a:rPr>
              <a:t>)</a:t>
            </a:r>
            <a:r>
              <a:rPr lang="fr-CA" sz="1600" kern="0" dirty="0">
                <a:solidFill>
                  <a:schemeClr val="bg1"/>
                </a:solidFill>
                <a:latin typeface="Univers Condensed Light" panose="020B0306020202040204"/>
                <a:ea typeface="+mj-ea"/>
                <a:cs typeface="+mj-cs"/>
              </a:rPr>
              <a:t>, TIG </a:t>
            </a:r>
            <a:r>
              <a:rPr lang="fr-FR" sz="1600" dirty="0">
                <a:solidFill>
                  <a:schemeClr val="bg1"/>
                </a:solidFill>
                <a:latin typeface="Univers Condensed Light" panose="020B0306020202040204"/>
              </a:rPr>
              <a:t>(</a:t>
            </a:r>
            <a:r>
              <a:rPr lang="fr-FR" sz="1600" dirty="0" err="1">
                <a:solidFill>
                  <a:schemeClr val="bg1"/>
                </a:solidFill>
                <a:latin typeface="Univers Condensed Light" panose="020B0306020202040204"/>
              </a:rPr>
              <a:t>tungsten</a:t>
            </a:r>
            <a:r>
              <a:rPr lang="fr-FR" sz="1600" dirty="0">
                <a:solidFill>
                  <a:schemeClr val="bg1"/>
                </a:solidFill>
                <a:latin typeface="Univers Condensed Light" panose="020B0306020202040204"/>
              </a:rPr>
              <a:t> </a:t>
            </a:r>
            <a:r>
              <a:rPr lang="fr-FR" sz="1600" dirty="0" err="1">
                <a:solidFill>
                  <a:schemeClr val="bg1"/>
                </a:solidFill>
                <a:latin typeface="Univers Condensed Light" panose="020B0306020202040204"/>
              </a:rPr>
              <a:t>inert</a:t>
            </a:r>
            <a:r>
              <a:rPr lang="fr-FR" sz="1600" dirty="0">
                <a:solidFill>
                  <a:schemeClr val="bg1"/>
                </a:solidFill>
                <a:latin typeface="Univers Condensed Light" panose="020B0306020202040204"/>
              </a:rPr>
              <a:t> </a:t>
            </a:r>
            <a:r>
              <a:rPr lang="fr-FR" sz="1600" dirty="0" err="1">
                <a:solidFill>
                  <a:schemeClr val="bg1"/>
                </a:solidFill>
                <a:latin typeface="Univers Condensed Light" panose="020B0306020202040204"/>
              </a:rPr>
              <a:t>gas</a:t>
            </a:r>
            <a:r>
              <a:rPr lang="fr-FR" sz="1600" dirty="0">
                <a:solidFill>
                  <a:schemeClr val="bg1"/>
                </a:solidFill>
                <a:latin typeface="Univers Condensed Light" panose="020B0306020202040204"/>
              </a:rPr>
              <a:t> );</a:t>
            </a:r>
            <a:endParaRPr lang="fr-CA" sz="1600" kern="0" dirty="0">
              <a:solidFill>
                <a:schemeClr val="bg1"/>
              </a:solidFill>
              <a:latin typeface="Univers Condensed Light" panose="020B0306020202040204"/>
              <a:ea typeface="+mj-ea"/>
              <a:cs typeface="+mj-cs"/>
            </a:endParaRPr>
          </a:p>
          <a:p>
            <a:pPr lvl="1">
              <a:buFont typeface="Arial" pitchFamily="34" charset="0"/>
              <a:buChar char="•"/>
              <a:defRPr/>
            </a:pPr>
            <a:r>
              <a:rPr lang="fr-CA" sz="1600" kern="0" dirty="0">
                <a:solidFill>
                  <a:schemeClr val="bg1"/>
                </a:solidFill>
                <a:latin typeface="Univers Condensed Light" panose="020B0306020202040204"/>
                <a:ea typeface="+mj-ea"/>
                <a:cs typeface="+mj-cs"/>
              </a:rPr>
              <a:t> 	Friction, </a:t>
            </a:r>
            <a:r>
              <a:rPr lang="fr-CA" sz="1600" kern="0" dirty="0">
                <a:solidFill>
                  <a:schemeClr val="accent1"/>
                </a:solidFill>
                <a:latin typeface="Univers Condensed Light" panose="020B0306020202040204"/>
                <a:ea typeface="+mj-ea"/>
                <a:cs typeface="+mj-cs"/>
              </a:rPr>
              <a:t>friction-malaxage </a:t>
            </a:r>
            <a:r>
              <a:rPr lang="fr-CA" sz="1600" kern="0" dirty="0">
                <a:solidFill>
                  <a:schemeClr val="bg1"/>
                </a:solidFill>
                <a:latin typeface="Univers Condensed Light" panose="020B0306020202040204"/>
                <a:ea typeface="+mj-ea"/>
                <a:cs typeface="+mj-cs"/>
              </a:rPr>
              <a:t>à point et continu;</a:t>
            </a:r>
          </a:p>
          <a:p>
            <a:pPr lvl="1">
              <a:buFont typeface="Arial" pitchFamily="34" charset="0"/>
              <a:buChar char="•"/>
              <a:defRPr/>
            </a:pPr>
            <a:r>
              <a:rPr lang="fr-CA" sz="1600" kern="0" dirty="0">
                <a:solidFill>
                  <a:schemeClr val="bg1"/>
                </a:solidFill>
                <a:latin typeface="Univers Condensed Light" panose="020B0306020202040204"/>
                <a:ea typeface="+mj-ea"/>
                <a:cs typeface="+mj-cs"/>
              </a:rPr>
              <a:t> 	Laser, plasma;</a:t>
            </a:r>
          </a:p>
          <a:p>
            <a:pPr lvl="1">
              <a:buFont typeface="Arial" pitchFamily="34" charset="0"/>
              <a:buChar char="•"/>
              <a:defRPr/>
            </a:pPr>
            <a:r>
              <a:rPr lang="fr-CA" sz="1600" kern="0" dirty="0">
                <a:solidFill>
                  <a:schemeClr val="bg1"/>
                </a:solidFill>
                <a:latin typeface="Univers Condensed Light" panose="020B0306020202040204"/>
                <a:ea typeface="+mj-ea"/>
                <a:cs typeface="+mj-cs"/>
              </a:rPr>
              <a:t> 	Résistance à point et continu;</a:t>
            </a:r>
          </a:p>
          <a:p>
            <a:pPr lvl="1">
              <a:buFont typeface="Arial" pitchFamily="34" charset="0"/>
              <a:buChar char="•"/>
              <a:defRPr/>
            </a:pPr>
            <a:endParaRPr lang="fr-CA" kern="0" dirty="0">
              <a:solidFill>
                <a:schemeClr val="bg1"/>
              </a:solidFill>
              <a:latin typeface="Univers Condensed Light" panose="020B0306020202040204"/>
              <a:ea typeface="+mj-ea"/>
              <a:cs typeface="+mj-cs"/>
            </a:endParaRPr>
          </a:p>
          <a:p>
            <a:pPr lvl="1">
              <a:buFont typeface="Arial" pitchFamily="34" charset="0"/>
              <a:buChar char="•"/>
              <a:defRPr/>
            </a:pPr>
            <a:endParaRPr lang="fr-CA" kern="0" dirty="0">
              <a:solidFill>
                <a:schemeClr val="bg1"/>
              </a:solidFill>
              <a:latin typeface="Univers Condensed Light" panose="020B0306020202040204"/>
              <a:ea typeface="+mj-ea"/>
              <a:cs typeface="+mj-cs"/>
            </a:endParaRPr>
          </a:p>
          <a:p>
            <a:pPr>
              <a:defRPr/>
            </a:pPr>
            <a:r>
              <a:rPr lang="fr-CA" b="1" kern="0" dirty="0">
                <a:solidFill>
                  <a:schemeClr val="bg1"/>
                </a:solidFill>
                <a:latin typeface="Univers Condensed Light" panose="020B0306020202040204"/>
                <a:ea typeface="+mj-ea"/>
                <a:cs typeface="+mj-cs"/>
              </a:rPr>
              <a:t>Assemblage mécanique</a:t>
            </a:r>
          </a:p>
          <a:p>
            <a:pPr lvl="1">
              <a:buFont typeface="Arial" pitchFamily="34" charset="0"/>
              <a:buChar char="•"/>
              <a:defRPr/>
            </a:pPr>
            <a:r>
              <a:rPr lang="fr-CA" sz="1600" kern="0" dirty="0">
                <a:solidFill>
                  <a:schemeClr val="bg1"/>
                </a:solidFill>
                <a:latin typeface="Univers Condensed Light" panose="020B0306020202040204"/>
                <a:ea typeface="+mj-ea"/>
                <a:cs typeface="+mj-cs"/>
              </a:rPr>
              <a:t> 	Visserie;</a:t>
            </a:r>
          </a:p>
          <a:p>
            <a:pPr lvl="1">
              <a:buFont typeface="Arial" pitchFamily="34" charset="0"/>
              <a:buChar char="•"/>
              <a:defRPr/>
            </a:pPr>
            <a:r>
              <a:rPr lang="fr-CA" sz="1600" kern="0" dirty="0">
                <a:solidFill>
                  <a:schemeClr val="bg1"/>
                </a:solidFill>
                <a:latin typeface="Univers Condensed Light" panose="020B0306020202040204"/>
                <a:ea typeface="+mj-ea"/>
                <a:cs typeface="+mj-cs"/>
              </a:rPr>
              <a:t> 	</a:t>
            </a:r>
            <a:r>
              <a:rPr lang="fr-CA" sz="1600" kern="0" dirty="0">
                <a:solidFill>
                  <a:schemeClr val="accent1"/>
                </a:solidFill>
                <a:latin typeface="Univers Condensed Light" panose="020B0306020202040204"/>
                <a:ea typeface="+mj-ea"/>
                <a:cs typeface="+mj-cs"/>
              </a:rPr>
              <a:t>Rivetage</a:t>
            </a:r>
            <a:r>
              <a:rPr lang="fr-CA" sz="1600" kern="0" dirty="0">
                <a:solidFill>
                  <a:schemeClr val="bg1"/>
                </a:solidFill>
                <a:latin typeface="Univers Condensed Light" panose="020B0306020202040204"/>
                <a:ea typeface="+mj-ea"/>
                <a:cs typeface="+mj-cs"/>
              </a:rPr>
              <a:t>;</a:t>
            </a:r>
          </a:p>
          <a:p>
            <a:pPr lvl="1">
              <a:buFont typeface="Arial" pitchFamily="34" charset="0"/>
              <a:buChar char="•"/>
              <a:defRPr/>
            </a:pPr>
            <a:r>
              <a:rPr lang="fr-CA" sz="1600" kern="0" dirty="0">
                <a:solidFill>
                  <a:schemeClr val="bg1"/>
                </a:solidFill>
                <a:latin typeface="Univers Condensed Light" panose="020B0306020202040204"/>
                <a:ea typeface="+mj-ea"/>
                <a:cs typeface="+mj-cs"/>
              </a:rPr>
              <a:t> 	Replis;</a:t>
            </a:r>
          </a:p>
          <a:p>
            <a:pPr lvl="1">
              <a:buFont typeface="Arial" pitchFamily="34" charset="0"/>
              <a:buChar char="•"/>
              <a:defRPr/>
            </a:pPr>
            <a:r>
              <a:rPr lang="fr-CA" sz="1600" kern="0" dirty="0">
                <a:solidFill>
                  <a:schemeClr val="bg1"/>
                </a:solidFill>
                <a:latin typeface="Univers Condensed Light" panose="020B0306020202040204"/>
                <a:ea typeface="+mj-ea"/>
                <a:cs typeface="+mj-cs"/>
              </a:rPr>
              <a:t> 	Organes d’assemblage rapide et clips;</a:t>
            </a:r>
          </a:p>
          <a:p>
            <a:pPr lvl="1">
              <a:buFont typeface="Arial" pitchFamily="34" charset="0"/>
              <a:buChar char="•"/>
              <a:defRPr/>
            </a:pPr>
            <a:r>
              <a:rPr lang="fr-CA" sz="1600" kern="0" dirty="0">
                <a:solidFill>
                  <a:schemeClr val="bg1"/>
                </a:solidFill>
                <a:latin typeface="Univers Condensed Light" panose="020B0306020202040204"/>
                <a:ea typeface="+mj-ea"/>
                <a:cs typeface="+mj-cs"/>
              </a:rPr>
              <a:t>         Boulonnage;</a:t>
            </a:r>
          </a:p>
          <a:p>
            <a:pPr>
              <a:defRPr/>
            </a:pPr>
            <a:endParaRPr lang="fr-CA" kern="0" dirty="0">
              <a:solidFill>
                <a:schemeClr val="bg1"/>
              </a:solidFill>
              <a:latin typeface="Univers Condensed Light" panose="020B0306020202040204"/>
            </a:endParaRPr>
          </a:p>
          <a:p>
            <a:pPr>
              <a:defRPr/>
            </a:pPr>
            <a:endParaRPr lang="fr-CA" kern="0" dirty="0">
              <a:solidFill>
                <a:schemeClr val="bg1"/>
              </a:solidFill>
              <a:latin typeface="Univers Condensed Light" panose="020B0306020202040204"/>
            </a:endParaRPr>
          </a:p>
          <a:p>
            <a:pPr>
              <a:defRPr/>
            </a:pPr>
            <a:r>
              <a:rPr lang="fr-CA" b="1" kern="0" dirty="0">
                <a:solidFill>
                  <a:schemeClr val="bg1"/>
                </a:solidFill>
                <a:latin typeface="Univers Condensed Light" panose="020B0306020202040204"/>
              </a:rPr>
              <a:t>Assemblage au moyen d’adhésifs</a:t>
            </a:r>
          </a:p>
          <a:p>
            <a:pPr lvl="1">
              <a:buFont typeface="Arial" pitchFamily="34" charset="0"/>
              <a:buChar char="•"/>
              <a:defRPr/>
            </a:pPr>
            <a:r>
              <a:rPr lang="fr-CA" sz="1600" kern="0" dirty="0">
                <a:solidFill>
                  <a:schemeClr val="bg1"/>
                </a:solidFill>
                <a:latin typeface="Univers Condensed Light" panose="020B0306020202040204"/>
              </a:rPr>
              <a:t> 	Adhésif seul;</a:t>
            </a:r>
          </a:p>
          <a:p>
            <a:pPr lvl="1">
              <a:buFont typeface="Arial" pitchFamily="34" charset="0"/>
              <a:buChar char="•"/>
              <a:defRPr/>
            </a:pPr>
            <a:r>
              <a:rPr lang="fr-CA" sz="1600" kern="0" dirty="0">
                <a:solidFill>
                  <a:schemeClr val="bg1"/>
                </a:solidFill>
                <a:latin typeface="Univers Condensed Light" panose="020B0306020202040204"/>
              </a:rPr>
              <a:t> 	Hybride adhésif + rivets, vis, soudage à point, etc.</a:t>
            </a:r>
            <a:endParaRPr lang="fr-CA" kern="0" dirty="0">
              <a:solidFill>
                <a:schemeClr val="bg1"/>
              </a:solidFill>
              <a:latin typeface="Univers Condensed Light" panose="020B0306020202040204"/>
              <a:ea typeface="+mj-ea"/>
              <a:cs typeface="+mj-cs"/>
            </a:endParaRPr>
          </a:p>
        </p:txBody>
      </p:sp>
      <p:pic>
        <p:nvPicPr>
          <p:cNvPr id="7" name="Picture 13"/>
          <p:cNvPicPr>
            <a:picLocks noChangeAspect="1" noChangeArrowheads="1"/>
          </p:cNvPicPr>
          <p:nvPr/>
        </p:nvPicPr>
        <p:blipFill>
          <a:blip r:embed="rId3" cstate="print"/>
          <a:srcRect r="34192" b="28094"/>
          <a:stretch>
            <a:fillRect/>
          </a:stretch>
        </p:blipFill>
        <p:spPr bwMode="auto">
          <a:xfrm>
            <a:off x="5576508" y="900000"/>
            <a:ext cx="2520727" cy="675928"/>
          </a:xfrm>
          <a:prstGeom prst="rect">
            <a:avLst/>
          </a:prstGeom>
          <a:noFill/>
          <a:ln w="9525">
            <a:noFill/>
            <a:miter lim="800000"/>
            <a:headEnd/>
            <a:tailEnd/>
          </a:ln>
        </p:spPr>
      </p:pic>
      <p:pic>
        <p:nvPicPr>
          <p:cNvPr id="11" name="Picture 7" descr="IMG_0321"/>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8469734" y="540000"/>
            <a:ext cx="1818304" cy="1363728"/>
          </a:xfrm>
          <a:prstGeom prst="rect">
            <a:avLst/>
          </a:prstGeom>
          <a:noFill/>
          <a:ln w="9525">
            <a:noFill/>
            <a:miter lim="800000"/>
            <a:headEnd/>
            <a:tailEnd/>
          </a:ln>
        </p:spPr>
      </p:pic>
      <p:pic>
        <p:nvPicPr>
          <p:cNvPr id="17" name="Picture 4" descr="CCF20081028_00034"/>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5580000" y="5400000"/>
            <a:ext cx="2932061" cy="574566"/>
          </a:xfrm>
          <a:prstGeom prst="rect">
            <a:avLst/>
          </a:prstGeom>
          <a:noFill/>
          <a:ln w="9525">
            <a:noFill/>
            <a:miter lim="800000"/>
            <a:headEnd/>
            <a:tailEnd/>
          </a:ln>
        </p:spPr>
      </p:pic>
      <p:pic>
        <p:nvPicPr>
          <p:cNvPr id="2050" name="Picture 2" descr="INITIATION AU SOUDAGE MIG 131 ALUMINIUM | ITC SOUDAGE">
            <a:extLst>
              <a:ext uri="{FF2B5EF4-FFF2-40B4-BE49-F238E27FC236}">
                <a16:creationId xmlns:a16="http://schemas.microsoft.com/office/drawing/2014/main" id="{FA029545-2010-C55E-E964-F343C0FB7691}"/>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5576508" y="1800000"/>
            <a:ext cx="2520727" cy="1663795"/>
          </a:xfrm>
          <a:prstGeom prst="rect">
            <a:avLst/>
          </a:prstGeom>
          <a:noFill/>
          <a:extLst>
            <a:ext uri="{909E8E84-426E-40DD-AFC4-6F175D3DCCD1}">
              <a14:hiddenFill xmlns:a14="http://schemas.microsoft.com/office/drawing/2010/main">
                <a:solidFill>
                  <a:srgbClr val="FFFFFF"/>
                </a:solidFill>
              </a14:hiddenFill>
            </a:ext>
          </a:extLst>
        </p:spPr>
      </p:pic>
      <p:sp>
        <p:nvSpPr>
          <p:cNvPr id="2" name="ZoneTexte 1">
            <a:extLst>
              <a:ext uri="{FF2B5EF4-FFF2-40B4-BE49-F238E27FC236}">
                <a16:creationId xmlns:a16="http://schemas.microsoft.com/office/drawing/2014/main" id="{ADDF5D97-10CF-9777-1F0F-A09D14BB2C07}"/>
              </a:ext>
            </a:extLst>
          </p:cNvPr>
          <p:cNvSpPr txBox="1"/>
          <p:nvPr/>
        </p:nvSpPr>
        <p:spPr>
          <a:xfrm>
            <a:off x="8050869" y="900000"/>
            <a:ext cx="263214" cy="276999"/>
          </a:xfrm>
          <a:prstGeom prst="rect">
            <a:avLst/>
          </a:prstGeom>
          <a:noFill/>
        </p:spPr>
        <p:txBody>
          <a:bodyPr wrap="none" rtlCol="0">
            <a:spAutoFit/>
          </a:bodyPr>
          <a:lstStyle/>
          <a:p>
            <a:r>
              <a:rPr lang="fr-FR" sz="1200" dirty="0">
                <a:solidFill>
                  <a:schemeClr val="bg1"/>
                </a:solidFill>
              </a:rPr>
              <a:t>1</a:t>
            </a:r>
          </a:p>
        </p:txBody>
      </p:sp>
      <p:sp>
        <p:nvSpPr>
          <p:cNvPr id="19" name="ZoneTexte 18">
            <a:extLst>
              <a:ext uri="{FF2B5EF4-FFF2-40B4-BE49-F238E27FC236}">
                <a16:creationId xmlns:a16="http://schemas.microsoft.com/office/drawing/2014/main" id="{416AC1B4-B4E1-B179-4B47-CD6114817220}"/>
              </a:ext>
            </a:extLst>
          </p:cNvPr>
          <p:cNvSpPr txBox="1"/>
          <p:nvPr/>
        </p:nvSpPr>
        <p:spPr>
          <a:xfrm>
            <a:off x="10260000" y="540000"/>
            <a:ext cx="263214" cy="276999"/>
          </a:xfrm>
          <a:prstGeom prst="rect">
            <a:avLst/>
          </a:prstGeom>
          <a:noFill/>
        </p:spPr>
        <p:txBody>
          <a:bodyPr wrap="none" rtlCol="0">
            <a:spAutoFit/>
          </a:bodyPr>
          <a:lstStyle/>
          <a:p>
            <a:r>
              <a:rPr lang="fr-FR" sz="1200" dirty="0">
                <a:solidFill>
                  <a:schemeClr val="bg1"/>
                </a:solidFill>
              </a:rPr>
              <a:t>1</a:t>
            </a:r>
          </a:p>
        </p:txBody>
      </p:sp>
      <p:sp>
        <p:nvSpPr>
          <p:cNvPr id="21" name="ZoneTexte 20">
            <a:extLst>
              <a:ext uri="{FF2B5EF4-FFF2-40B4-BE49-F238E27FC236}">
                <a16:creationId xmlns:a16="http://schemas.microsoft.com/office/drawing/2014/main" id="{5CCA7FAA-FFCD-2520-A4C4-F641B3CB80EF}"/>
              </a:ext>
            </a:extLst>
          </p:cNvPr>
          <p:cNvSpPr txBox="1"/>
          <p:nvPr/>
        </p:nvSpPr>
        <p:spPr>
          <a:xfrm>
            <a:off x="8036039" y="1800000"/>
            <a:ext cx="263214" cy="276999"/>
          </a:xfrm>
          <a:prstGeom prst="rect">
            <a:avLst/>
          </a:prstGeom>
          <a:noFill/>
        </p:spPr>
        <p:txBody>
          <a:bodyPr wrap="none" rtlCol="0">
            <a:spAutoFit/>
          </a:bodyPr>
          <a:lstStyle/>
          <a:p>
            <a:r>
              <a:rPr lang="fr-FR" sz="1200" dirty="0">
                <a:solidFill>
                  <a:schemeClr val="bg1"/>
                </a:solidFill>
              </a:rPr>
              <a:t>2</a:t>
            </a:r>
          </a:p>
        </p:txBody>
      </p:sp>
      <p:pic>
        <p:nvPicPr>
          <p:cNvPr id="9" name="Image 8">
            <a:extLst>
              <a:ext uri="{FF2B5EF4-FFF2-40B4-BE49-F238E27FC236}">
                <a16:creationId xmlns:a16="http://schemas.microsoft.com/office/drawing/2014/main" id="{823C6EF2-7E8B-48E1-3CA4-58A0ED2BAE3F}"/>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712000" y="2016000"/>
            <a:ext cx="1309992" cy="1391286"/>
          </a:xfrm>
          <a:prstGeom prst="rect">
            <a:avLst/>
          </a:prstGeom>
        </p:spPr>
      </p:pic>
      <p:pic>
        <p:nvPicPr>
          <p:cNvPr id="2054" name="Picture 6" descr="LE CLINCHAGE DE L'ALUMINIUM">
            <a:extLst>
              <a:ext uri="{FF2B5EF4-FFF2-40B4-BE49-F238E27FC236}">
                <a16:creationId xmlns:a16="http://schemas.microsoft.com/office/drawing/2014/main" id="{81814DC8-8E7D-04CD-5001-2C6106C16708}"/>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5580000" y="3780000"/>
            <a:ext cx="1729510" cy="926927"/>
          </a:xfrm>
          <a:prstGeom prst="rect">
            <a:avLst/>
          </a:prstGeom>
          <a:noFill/>
          <a:extLst>
            <a:ext uri="{909E8E84-426E-40DD-AFC4-6F175D3DCCD1}">
              <a14:hiddenFill xmlns:a14="http://schemas.microsoft.com/office/drawing/2010/main">
                <a:solidFill>
                  <a:srgbClr val="FFFFFF"/>
                </a:solidFill>
              </a14:hiddenFill>
            </a:ext>
          </a:extLst>
        </p:spPr>
      </p:pic>
      <p:pic>
        <p:nvPicPr>
          <p:cNvPr id="22" name="Image 21">
            <a:extLst>
              <a:ext uri="{FF2B5EF4-FFF2-40B4-BE49-F238E27FC236}">
                <a16:creationId xmlns:a16="http://schemas.microsoft.com/office/drawing/2014/main" id="{54E54790-DE7B-EAFD-1B2C-E29717B5530A}"/>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7848000" y="3708000"/>
            <a:ext cx="2072147" cy="1381431"/>
          </a:xfrm>
          <a:prstGeom prst="rect">
            <a:avLst/>
          </a:prstGeom>
        </p:spPr>
      </p:pic>
      <p:sp>
        <p:nvSpPr>
          <p:cNvPr id="26" name="ZoneTexte 25">
            <a:extLst>
              <a:ext uri="{FF2B5EF4-FFF2-40B4-BE49-F238E27FC236}">
                <a16:creationId xmlns:a16="http://schemas.microsoft.com/office/drawing/2014/main" id="{06849EBD-F930-D067-7F84-7B97FD660477}"/>
              </a:ext>
            </a:extLst>
          </p:cNvPr>
          <p:cNvSpPr txBox="1"/>
          <p:nvPr/>
        </p:nvSpPr>
        <p:spPr>
          <a:xfrm>
            <a:off x="9900000" y="3708000"/>
            <a:ext cx="263214" cy="276999"/>
          </a:xfrm>
          <a:prstGeom prst="rect">
            <a:avLst/>
          </a:prstGeom>
          <a:noFill/>
        </p:spPr>
        <p:txBody>
          <a:bodyPr wrap="square" rtlCol="0">
            <a:spAutoFit/>
          </a:bodyPr>
          <a:lstStyle/>
          <a:p>
            <a:r>
              <a:rPr lang="fr-FR" sz="1200" dirty="0">
                <a:solidFill>
                  <a:schemeClr val="bg1"/>
                </a:solidFill>
              </a:rPr>
              <a:t>3</a:t>
            </a:r>
          </a:p>
        </p:txBody>
      </p:sp>
      <p:pic>
        <p:nvPicPr>
          <p:cNvPr id="24" name="Image 23">
            <a:extLst>
              <a:ext uri="{FF2B5EF4-FFF2-40B4-BE49-F238E27FC236}">
                <a16:creationId xmlns:a16="http://schemas.microsoft.com/office/drawing/2014/main" id="{AF6E8F9D-BA7B-11D7-E5D4-2A8C48324E57}"/>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rot="16200000">
            <a:off x="9864000" y="4068000"/>
            <a:ext cx="2117871" cy="1411914"/>
          </a:xfrm>
          <a:prstGeom prst="rect">
            <a:avLst/>
          </a:prstGeom>
        </p:spPr>
      </p:pic>
      <p:sp>
        <p:nvSpPr>
          <p:cNvPr id="8" name="ZoneTexte 7">
            <a:extLst>
              <a:ext uri="{FF2B5EF4-FFF2-40B4-BE49-F238E27FC236}">
                <a16:creationId xmlns:a16="http://schemas.microsoft.com/office/drawing/2014/main" id="{F850D340-4711-B0C1-1C6A-5D26A17D3F4F}"/>
              </a:ext>
            </a:extLst>
          </p:cNvPr>
          <p:cNvSpPr txBox="1"/>
          <p:nvPr/>
        </p:nvSpPr>
        <p:spPr>
          <a:xfrm>
            <a:off x="5580000" y="6120000"/>
            <a:ext cx="4500000" cy="612000"/>
          </a:xfrm>
          <a:prstGeom prst="rect">
            <a:avLst/>
          </a:prstGeom>
          <a:noFill/>
        </p:spPr>
        <p:txBody>
          <a:bodyPr wrap="square">
            <a:spAutoFit/>
          </a:bodyPr>
          <a:lstStyle/>
          <a:p>
            <a:pPr marL="342900" indent="-342900">
              <a:buFont typeface="+mj-lt"/>
              <a:buAutoNum type="arabicPeriod"/>
            </a:pPr>
            <a:r>
              <a:rPr lang="fr-FR" sz="800" dirty="0">
                <a:solidFill>
                  <a:schemeClr val="bg1"/>
                </a:solidFill>
              </a:rPr>
              <a:t>Photo courtoisie de M. Guillot</a:t>
            </a:r>
          </a:p>
          <a:p>
            <a:pPr marL="342900" indent="-342900">
              <a:buFont typeface="+mj-lt"/>
              <a:buAutoNum type="arabicPeriod"/>
            </a:pPr>
            <a:r>
              <a:rPr lang="fr-FR" sz="800" dirty="0">
                <a:solidFill>
                  <a:schemeClr val="bg1"/>
                </a:solidFill>
              </a:rPr>
              <a:t>https://</a:t>
            </a:r>
            <a:r>
              <a:rPr lang="fr-FR" sz="800" dirty="0" err="1">
                <a:solidFill>
                  <a:schemeClr val="bg1"/>
                </a:solidFill>
              </a:rPr>
              <a:t>www.itc-soudage.fr</a:t>
            </a:r>
            <a:r>
              <a:rPr lang="fr-FR" sz="800" dirty="0">
                <a:solidFill>
                  <a:schemeClr val="bg1"/>
                </a:solidFill>
              </a:rPr>
              <a:t>/produits/formations-en-soudage/mig-131/initiation-au-soudage-mig-131-aluminium/(consulté le 27 avril 2022)</a:t>
            </a:r>
          </a:p>
          <a:p>
            <a:pPr marL="342900" indent="-342900">
              <a:buFont typeface="+mj-lt"/>
              <a:buAutoNum type="arabicPeriod"/>
            </a:pPr>
            <a:r>
              <a:rPr lang="fr-FR" sz="800" dirty="0">
                <a:solidFill>
                  <a:schemeClr val="bg1"/>
                </a:solidFill>
              </a:rPr>
              <a:t>Photos courtoisie de M. </a:t>
            </a:r>
            <a:r>
              <a:rPr lang="fr-FR" sz="800" dirty="0" err="1">
                <a:solidFill>
                  <a:schemeClr val="bg1"/>
                </a:solidFill>
              </a:rPr>
              <a:t>Fafard</a:t>
            </a:r>
            <a:endParaRPr lang="fr-FR" sz="800" dirty="0">
              <a:solidFill>
                <a:schemeClr val="bg1"/>
              </a:solidFill>
            </a:endParaRPr>
          </a:p>
          <a:p>
            <a:pPr marL="342900" indent="-342900">
              <a:buFont typeface="+mj-lt"/>
              <a:buAutoNum type="arabicPeriod"/>
            </a:pPr>
            <a:endParaRPr lang="fr-FR" sz="800" dirty="0">
              <a:solidFill>
                <a:schemeClr val="bg1"/>
              </a:solidFill>
            </a:endParaRPr>
          </a:p>
          <a:p>
            <a:endParaRPr lang="fr-FR" sz="800" dirty="0">
              <a:solidFill>
                <a:schemeClr val="bg1"/>
              </a:solidFill>
            </a:endParaRPr>
          </a:p>
        </p:txBody>
      </p:sp>
      <p:sp>
        <p:nvSpPr>
          <p:cNvPr id="4" name="ZoneTexte 3">
            <a:extLst>
              <a:ext uri="{FF2B5EF4-FFF2-40B4-BE49-F238E27FC236}">
                <a16:creationId xmlns:a16="http://schemas.microsoft.com/office/drawing/2014/main" id="{F9C01041-638A-A659-9C05-F25117A32DE4}"/>
              </a:ext>
            </a:extLst>
          </p:cNvPr>
          <p:cNvSpPr txBox="1"/>
          <p:nvPr/>
        </p:nvSpPr>
        <p:spPr>
          <a:xfrm>
            <a:off x="11592000" y="3708000"/>
            <a:ext cx="263214" cy="276999"/>
          </a:xfrm>
          <a:prstGeom prst="rect">
            <a:avLst/>
          </a:prstGeom>
          <a:noFill/>
        </p:spPr>
        <p:txBody>
          <a:bodyPr wrap="square" rtlCol="0">
            <a:spAutoFit/>
          </a:bodyPr>
          <a:lstStyle/>
          <a:p>
            <a:r>
              <a:rPr lang="fr-FR" sz="1200" dirty="0">
                <a:solidFill>
                  <a:schemeClr val="bg1"/>
                </a:solidFill>
              </a:rPr>
              <a:t>3</a:t>
            </a:r>
          </a:p>
        </p:txBody>
      </p:sp>
    </p:spTree>
    <p:extLst>
      <p:ext uri="{BB962C8B-B14F-4D97-AF65-F5344CB8AC3E}">
        <p14:creationId xmlns:p14="http://schemas.microsoft.com/office/powerpoint/2010/main" val="7567861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3</a:t>
            </a:fld>
            <a:endParaRPr lang="fr-FR" dirty="0"/>
          </a:p>
        </p:txBody>
      </p:sp>
      <p:sp>
        <p:nvSpPr>
          <p:cNvPr id="5" name="Titre 4"/>
          <p:cNvSpPr>
            <a:spLocks noGrp="1"/>
          </p:cNvSpPr>
          <p:nvPr>
            <p:ph type="title"/>
          </p:nvPr>
        </p:nvSpPr>
        <p:spPr/>
        <p:txBody>
          <a:bodyPr/>
          <a:lstStyle/>
          <a:p>
            <a:r>
              <a:rPr lang="fr-CA" dirty="0"/>
              <a:t>Procédés d’assemblage</a:t>
            </a:r>
            <a:endParaRPr lang="fr-CA" dirty="0">
              <a:solidFill>
                <a:schemeClr val="accent1"/>
              </a:solidFill>
            </a:endParaRPr>
          </a:p>
        </p:txBody>
      </p:sp>
      <p:pic>
        <p:nvPicPr>
          <p:cNvPr id="1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1309" y="1706458"/>
            <a:ext cx="3267960" cy="38264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1" name="ZoneTexte 20">
            <a:extLst>
              <a:ext uri="{FF2B5EF4-FFF2-40B4-BE49-F238E27FC236}">
                <a16:creationId xmlns:a16="http://schemas.microsoft.com/office/drawing/2014/main" id="{4680DE9C-AAFA-B949-BF13-CB8E9DEB4AF6}"/>
              </a:ext>
            </a:extLst>
          </p:cNvPr>
          <p:cNvSpPr txBox="1"/>
          <p:nvPr/>
        </p:nvSpPr>
        <p:spPr>
          <a:xfrm>
            <a:off x="1368000" y="5544000"/>
            <a:ext cx="2941831" cy="215444"/>
          </a:xfrm>
          <a:prstGeom prst="rect">
            <a:avLst/>
          </a:prstGeom>
          <a:noFill/>
        </p:spPr>
        <p:txBody>
          <a:bodyPr wrap="none" rtlCol="0">
            <a:spAutoFit/>
          </a:bodyPr>
          <a:lstStyle/>
          <a:p>
            <a:r>
              <a:rPr lang="fr-FR" sz="800" i="1" dirty="0">
                <a:solidFill>
                  <a:schemeClr val="bg1"/>
                </a:solidFill>
              </a:rPr>
              <a:t>Tiré de Beaulieu « Les caractéristiques de l’aluminium structural ».</a:t>
            </a:r>
          </a:p>
        </p:txBody>
      </p:sp>
      <p:sp>
        <p:nvSpPr>
          <p:cNvPr id="22" name="Titre 1"/>
          <p:cNvSpPr txBox="1">
            <a:spLocks/>
          </p:cNvSpPr>
          <p:nvPr/>
        </p:nvSpPr>
        <p:spPr>
          <a:xfrm>
            <a:off x="855458" y="1050956"/>
            <a:ext cx="6172200" cy="531516"/>
          </a:xfrm>
          <a:prstGeom prst="rect">
            <a:avLst/>
          </a:prstGeom>
        </p:spPr>
        <p:txBody>
          <a:bodyPr vert="horz" lIns="0" tIns="0" rIns="0" bIns="0" rtlCol="0" anchor="t">
            <a:normAutofit/>
          </a:bodyPr>
          <a:lstStyle>
            <a:lvl1pPr algn="l" defTabSz="914400" rtl="0" eaLnBrk="1" latinLnBrk="0" hangingPunct="1">
              <a:lnSpc>
                <a:spcPct val="90000"/>
              </a:lnSpc>
              <a:spcBef>
                <a:spcPct val="0"/>
              </a:spcBef>
              <a:buNone/>
              <a:defRPr sz="3600" b="0" i="0" kern="1200">
                <a:solidFill>
                  <a:schemeClr val="bg1"/>
                </a:solidFill>
                <a:latin typeface="Univers Condensed Light" panose="020B0306020202040204" pitchFamily="34" charset="0"/>
                <a:ea typeface="+mj-ea"/>
                <a:cs typeface="+mj-cs"/>
              </a:defRPr>
            </a:lvl1pPr>
          </a:lstStyle>
          <a:p>
            <a:r>
              <a:rPr lang="fr-CA" sz="2000" dirty="0">
                <a:solidFill>
                  <a:schemeClr val="accent2"/>
                </a:solidFill>
                <a:latin typeface="Univers Condensed Light" panose="020B0306020202040204"/>
                <a:cs typeface="Calibri"/>
              </a:rPr>
              <a:t>Influence du soudage par fusion MIG, TIG et laser</a:t>
            </a:r>
          </a:p>
        </p:txBody>
      </p:sp>
      <p:sp>
        <p:nvSpPr>
          <p:cNvPr id="2" name="ZoneTexte 1">
            <a:extLst>
              <a:ext uri="{FF2B5EF4-FFF2-40B4-BE49-F238E27FC236}">
                <a16:creationId xmlns:a16="http://schemas.microsoft.com/office/drawing/2014/main" id="{73B80025-F894-AFA0-228E-86662BFD9E2C}"/>
              </a:ext>
            </a:extLst>
          </p:cNvPr>
          <p:cNvSpPr txBox="1"/>
          <p:nvPr/>
        </p:nvSpPr>
        <p:spPr>
          <a:xfrm>
            <a:off x="4792371" y="2828835"/>
            <a:ext cx="5223866" cy="1200329"/>
          </a:xfrm>
          <a:prstGeom prst="rect">
            <a:avLst/>
          </a:prstGeom>
          <a:noFill/>
        </p:spPr>
        <p:txBody>
          <a:bodyPr wrap="none" rtlCol="0">
            <a:spAutoFit/>
          </a:bodyPr>
          <a:lstStyle/>
          <a:p>
            <a:pPr marL="285750" indent="-285750">
              <a:buFont typeface="Arial" panose="020B0604020202020204" pitchFamily="34" charset="0"/>
              <a:buChar char="•"/>
            </a:pPr>
            <a:r>
              <a:rPr lang="fr-FR" dirty="0">
                <a:solidFill>
                  <a:schemeClr val="bg1"/>
                </a:solidFill>
              </a:rPr>
              <a:t>Zone affectée thermiquement : ZAT</a:t>
            </a:r>
          </a:p>
          <a:p>
            <a:pPr marL="742950" lvl="1" indent="-285750">
              <a:buFont typeface="Arial" panose="020B0604020202020204" pitchFamily="34" charset="0"/>
              <a:buChar char="•"/>
            </a:pPr>
            <a:r>
              <a:rPr lang="fr-FR" dirty="0">
                <a:solidFill>
                  <a:schemeClr val="bg1"/>
                </a:solidFill>
              </a:rPr>
              <a:t>ZTA parfois en français ; HAZ en anglais</a:t>
            </a:r>
          </a:p>
          <a:p>
            <a:pPr marL="742950" lvl="1" indent="-285750">
              <a:buFont typeface="Arial" panose="020B0604020202020204" pitchFamily="34" charset="0"/>
              <a:buChar char="•"/>
            </a:pPr>
            <a:endParaRPr lang="fr-FR" dirty="0">
              <a:solidFill>
                <a:schemeClr val="bg1"/>
              </a:solidFill>
            </a:endParaRPr>
          </a:p>
          <a:p>
            <a:pPr marL="285750" indent="-285750">
              <a:buFont typeface="Arial" panose="020B0604020202020204" pitchFamily="34" charset="0"/>
              <a:buChar char="•"/>
            </a:pPr>
            <a:r>
              <a:rPr lang="fr-FR" dirty="0">
                <a:solidFill>
                  <a:schemeClr val="bg1"/>
                </a:solidFill>
              </a:rPr>
              <a:t>Conductivité thermique élevée et donc ZAT grande</a:t>
            </a:r>
          </a:p>
        </p:txBody>
      </p:sp>
    </p:spTree>
    <p:extLst>
      <p:ext uri="{BB962C8B-B14F-4D97-AF65-F5344CB8AC3E}">
        <p14:creationId xmlns:p14="http://schemas.microsoft.com/office/powerpoint/2010/main" val="14329823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4</a:t>
            </a:fld>
            <a:endParaRPr lang="fr-FR" dirty="0"/>
          </a:p>
        </p:txBody>
      </p:sp>
      <p:sp>
        <p:nvSpPr>
          <p:cNvPr id="5" name="Titre 4"/>
          <p:cNvSpPr>
            <a:spLocks noGrp="1"/>
          </p:cNvSpPr>
          <p:nvPr>
            <p:ph type="title"/>
          </p:nvPr>
        </p:nvSpPr>
        <p:spPr/>
        <p:txBody>
          <a:bodyPr/>
          <a:lstStyle/>
          <a:p>
            <a:r>
              <a:rPr lang="fr-CA" dirty="0"/>
              <a:t>Procédés d’assemblage</a:t>
            </a:r>
            <a:endParaRPr lang="fr-CA" dirty="0">
              <a:solidFill>
                <a:schemeClr val="accent1"/>
              </a:solidFill>
            </a:endParaRPr>
          </a:p>
        </p:txBody>
      </p:sp>
      <p:sp>
        <p:nvSpPr>
          <p:cNvPr id="8" name="Espace réservé du contenu 4">
            <a:extLst>
              <a:ext uri="{FF2B5EF4-FFF2-40B4-BE49-F238E27FC236}">
                <a16:creationId xmlns:a16="http://schemas.microsoft.com/office/drawing/2014/main" id="{23A559C2-A405-BB43-BA30-AD05B09A592B}"/>
              </a:ext>
            </a:extLst>
          </p:cNvPr>
          <p:cNvSpPr txBox="1">
            <a:spLocks/>
          </p:cNvSpPr>
          <p:nvPr/>
        </p:nvSpPr>
        <p:spPr>
          <a:xfrm>
            <a:off x="838800" y="1681200"/>
            <a:ext cx="8229600" cy="3702050"/>
          </a:xfrm>
          <a:prstGeom prst="rect">
            <a:avLst/>
          </a:prstGeom>
        </p:spPr>
        <p:txBody>
          <a:bodyPr vert="horz" lIns="0" tIns="0" rIns="0" bIns="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1600" b="0" i="0" kern="1200">
                <a:solidFill>
                  <a:schemeClr val="bg1"/>
                </a:solidFill>
                <a:latin typeface="Univers Condensed Light" panose="020B0306020202040204" pitchFamily="34"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i="0" kern="1200">
                <a:solidFill>
                  <a:schemeClr val="accent1"/>
                </a:solidFill>
                <a:latin typeface="Univers Condensed Light" panose="020B0306020202040204" pitchFamily="34" charset="0"/>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i="0" kern="1200">
                <a:solidFill>
                  <a:schemeClr val="tx1"/>
                </a:solidFill>
                <a:latin typeface="Univers Condensed Light" panose="020B0306020202040204" pitchFamily="34"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marL="342900" indent="-342900">
              <a:buClr>
                <a:schemeClr val="accent1"/>
              </a:buClr>
              <a:buFont typeface="Courier New" panose="02070309020205020404" pitchFamily="49" charset="0"/>
              <a:buChar char="o"/>
            </a:pPr>
            <a:r>
              <a:rPr lang="fr-FR" sz="2200" dirty="0"/>
              <a:t>Contrer effet soudage MIG</a:t>
            </a:r>
          </a:p>
          <a:p>
            <a:pPr marL="800100" lvl="1" indent="-342900">
              <a:buClr>
                <a:schemeClr val="accent1"/>
              </a:buClr>
              <a:buFont typeface="Courier New" panose="02070309020205020404" pitchFamily="49" charset="0"/>
              <a:buChar char="o"/>
            </a:pPr>
            <a:endParaRPr lang="fr-FR" sz="2200" b="0" dirty="0">
              <a:solidFill>
                <a:schemeClr val="bg1"/>
              </a:solidFill>
            </a:endParaRPr>
          </a:p>
          <a:p>
            <a:pPr marL="800100" lvl="1" indent="-342900">
              <a:buClr>
                <a:schemeClr val="accent1"/>
              </a:buClr>
              <a:buFont typeface="Courier New" panose="02070309020205020404" pitchFamily="49" charset="0"/>
              <a:buChar char="o"/>
            </a:pPr>
            <a:r>
              <a:rPr lang="fr-FR" b="0" dirty="0">
                <a:solidFill>
                  <a:schemeClr val="bg1"/>
                </a:solidFill>
              </a:rPr>
              <a:t>Limiter l’apport en chaleur en la diffusant dans le montage de soudage;</a:t>
            </a:r>
          </a:p>
          <a:p>
            <a:pPr marL="800100" lvl="1" indent="-342900">
              <a:buClr>
                <a:schemeClr val="accent1"/>
              </a:buClr>
              <a:buFont typeface="Courier New" panose="02070309020205020404" pitchFamily="49" charset="0"/>
              <a:buChar char="o"/>
            </a:pPr>
            <a:r>
              <a:rPr lang="fr-FR" b="0" dirty="0">
                <a:solidFill>
                  <a:schemeClr val="bg1"/>
                </a:solidFill>
              </a:rPr>
              <a:t>Localiser les soudures à des endroits où les contraintes sont faibles.</a:t>
            </a:r>
          </a:p>
        </p:txBody>
      </p:sp>
      <p:pic>
        <p:nvPicPr>
          <p:cNvPr id="9" name="Image 8">
            <a:extLst>
              <a:ext uri="{FF2B5EF4-FFF2-40B4-BE49-F238E27FC236}">
                <a16:creationId xmlns:a16="http://schemas.microsoft.com/office/drawing/2014/main" id="{A57D06BC-88C1-D949-8732-BEB45FBA772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80600" y="3226757"/>
            <a:ext cx="5022682" cy="2812702"/>
          </a:xfrm>
          <a:prstGeom prst="rect">
            <a:avLst/>
          </a:prstGeom>
        </p:spPr>
      </p:pic>
      <p:sp>
        <p:nvSpPr>
          <p:cNvPr id="10" name="ZoneTexte 9">
            <a:extLst>
              <a:ext uri="{FF2B5EF4-FFF2-40B4-BE49-F238E27FC236}">
                <a16:creationId xmlns:a16="http://schemas.microsoft.com/office/drawing/2014/main" id="{DCA6EFBD-28F9-5E46-92CF-A22CD0D54403}"/>
              </a:ext>
            </a:extLst>
          </p:cNvPr>
          <p:cNvSpPr txBox="1"/>
          <p:nvPr/>
        </p:nvSpPr>
        <p:spPr>
          <a:xfrm>
            <a:off x="3417294" y="2757192"/>
            <a:ext cx="1119217" cy="215444"/>
          </a:xfrm>
          <a:prstGeom prst="rect">
            <a:avLst/>
          </a:prstGeom>
          <a:noFill/>
        </p:spPr>
        <p:txBody>
          <a:bodyPr wrap="none" rtlCol="0">
            <a:spAutoFit/>
          </a:bodyPr>
          <a:lstStyle/>
          <a:p>
            <a:r>
              <a:rPr lang="fr-FR" sz="800" i="1" dirty="0">
                <a:solidFill>
                  <a:schemeClr val="bg1">
                    <a:lumMod val="65000"/>
                  </a:schemeClr>
                </a:solidFill>
              </a:rPr>
              <a:t>Gracieuseté REGAL</a:t>
            </a:r>
          </a:p>
        </p:txBody>
      </p:sp>
      <p:sp>
        <p:nvSpPr>
          <p:cNvPr id="11" name="ZoneTexte 10">
            <a:extLst>
              <a:ext uri="{FF2B5EF4-FFF2-40B4-BE49-F238E27FC236}">
                <a16:creationId xmlns:a16="http://schemas.microsoft.com/office/drawing/2014/main" id="{706854D2-4A5C-6E4F-AE36-2BE76BED119D}"/>
              </a:ext>
            </a:extLst>
          </p:cNvPr>
          <p:cNvSpPr txBox="1"/>
          <p:nvPr/>
        </p:nvSpPr>
        <p:spPr>
          <a:xfrm>
            <a:off x="3096000" y="6048000"/>
            <a:ext cx="2941831" cy="215444"/>
          </a:xfrm>
          <a:prstGeom prst="rect">
            <a:avLst/>
          </a:prstGeom>
          <a:noFill/>
        </p:spPr>
        <p:txBody>
          <a:bodyPr wrap="none" rtlCol="0">
            <a:spAutoFit/>
          </a:bodyPr>
          <a:lstStyle/>
          <a:p>
            <a:r>
              <a:rPr lang="fr-FR" sz="800" i="1" dirty="0">
                <a:solidFill>
                  <a:schemeClr val="bg1"/>
                </a:solidFill>
              </a:rPr>
              <a:t>Tiré de Beaulieu « Les caractéristiques de l’aluminium structural ».</a:t>
            </a:r>
          </a:p>
        </p:txBody>
      </p:sp>
    </p:spTree>
    <p:extLst>
      <p:ext uri="{BB962C8B-B14F-4D97-AF65-F5344CB8AC3E}">
        <p14:creationId xmlns:p14="http://schemas.microsoft.com/office/powerpoint/2010/main" val="23801780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5</a:t>
            </a:fld>
            <a:endParaRPr lang="fr-FR" dirty="0"/>
          </a:p>
        </p:txBody>
      </p:sp>
      <p:sp>
        <p:nvSpPr>
          <p:cNvPr id="5" name="Titre 4"/>
          <p:cNvSpPr>
            <a:spLocks noGrp="1"/>
          </p:cNvSpPr>
          <p:nvPr>
            <p:ph type="title"/>
          </p:nvPr>
        </p:nvSpPr>
        <p:spPr/>
        <p:txBody>
          <a:bodyPr/>
          <a:lstStyle/>
          <a:p>
            <a:r>
              <a:rPr lang="fr-CA" dirty="0"/>
              <a:t>Procédés d’assemblage</a:t>
            </a:r>
          </a:p>
        </p:txBody>
      </p:sp>
      <p:sp>
        <p:nvSpPr>
          <p:cNvPr id="9" name="ZoneTexte 8">
            <a:extLst>
              <a:ext uri="{FF2B5EF4-FFF2-40B4-BE49-F238E27FC236}">
                <a16:creationId xmlns:a16="http://schemas.microsoft.com/office/drawing/2014/main" id="{CCC6D619-AB40-294B-9A0F-922579E7D85B}"/>
              </a:ext>
            </a:extLst>
          </p:cNvPr>
          <p:cNvSpPr txBox="1"/>
          <p:nvPr/>
        </p:nvSpPr>
        <p:spPr>
          <a:xfrm>
            <a:off x="581764" y="1446675"/>
            <a:ext cx="4464684" cy="461665"/>
          </a:xfrm>
          <a:prstGeom prst="rect">
            <a:avLst/>
          </a:prstGeom>
          <a:noFill/>
        </p:spPr>
        <p:txBody>
          <a:bodyPr wrap="none" rtlCol="0">
            <a:spAutoFit/>
          </a:bodyPr>
          <a:lstStyle/>
          <a:p>
            <a:r>
              <a:rPr lang="fr-CA" sz="2400" b="1" dirty="0">
                <a:solidFill>
                  <a:schemeClr val="accent2"/>
                </a:solidFill>
                <a:latin typeface="Univers Condensed Light" panose="020B0306020202040204"/>
              </a:rPr>
              <a:t>Pont St-Ambroise construit en 2015</a:t>
            </a:r>
          </a:p>
        </p:txBody>
      </p:sp>
      <p:pic>
        <p:nvPicPr>
          <p:cNvPr id="14" name="Image 13" descr="St-Ambroise - juillet 2015 - 36.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45004" y="2782939"/>
            <a:ext cx="5103920" cy="3402613"/>
          </a:xfrm>
          <a:prstGeom prst="rect">
            <a:avLst/>
          </a:prstGeom>
          <a:ln>
            <a:solidFill>
              <a:schemeClr val="bg2"/>
            </a:solidFill>
          </a:ln>
        </p:spPr>
      </p:pic>
      <p:pic>
        <p:nvPicPr>
          <p:cNvPr id="15" name="Image 14" descr="St-Ambroise - juillet 2015 - 39.JP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802026" y="2782939"/>
            <a:ext cx="5103918" cy="3402612"/>
          </a:xfrm>
          <a:prstGeom prst="rect">
            <a:avLst/>
          </a:prstGeom>
          <a:solidFill>
            <a:schemeClr val="tx1">
              <a:lumMod val="65000"/>
              <a:lumOff val="35000"/>
            </a:schemeClr>
          </a:solidFill>
          <a:ln>
            <a:solidFill>
              <a:schemeClr val="bg2"/>
            </a:solidFill>
          </a:ln>
        </p:spPr>
      </p:pic>
      <p:sp>
        <p:nvSpPr>
          <p:cNvPr id="16" name="ZoneTexte 15"/>
          <p:cNvSpPr txBox="1"/>
          <p:nvPr/>
        </p:nvSpPr>
        <p:spPr>
          <a:xfrm>
            <a:off x="6251862" y="3713057"/>
            <a:ext cx="2626040" cy="338554"/>
          </a:xfrm>
          <a:prstGeom prst="rect">
            <a:avLst/>
          </a:prstGeom>
          <a:solidFill>
            <a:schemeClr val="tx1">
              <a:lumMod val="65000"/>
              <a:lumOff val="35000"/>
            </a:schemeClr>
          </a:solidFill>
          <a:ln>
            <a:solidFill>
              <a:schemeClr val="accent1"/>
            </a:solidFill>
          </a:ln>
        </p:spPr>
        <p:txBody>
          <a:bodyPr wrap="none" rtlCol="0">
            <a:spAutoFit/>
          </a:bodyPr>
          <a:lstStyle/>
          <a:p>
            <a:r>
              <a:rPr lang="fr-FR" sz="1600" b="1" dirty="0">
                <a:solidFill>
                  <a:schemeClr val="bg1"/>
                </a:solidFill>
                <a:latin typeface="Univers Condensed Light" panose="020B0306020202040204"/>
              </a:rPr>
              <a:t>Soudage par friction malaxage</a:t>
            </a:r>
          </a:p>
        </p:txBody>
      </p:sp>
      <p:sp>
        <p:nvSpPr>
          <p:cNvPr id="17" name="ZoneTexte 16"/>
          <p:cNvSpPr txBox="1"/>
          <p:nvPr/>
        </p:nvSpPr>
        <p:spPr>
          <a:xfrm>
            <a:off x="1041124" y="3999890"/>
            <a:ext cx="1611339" cy="338554"/>
          </a:xfrm>
          <a:prstGeom prst="rect">
            <a:avLst/>
          </a:prstGeom>
          <a:solidFill>
            <a:schemeClr val="tx1">
              <a:lumMod val="65000"/>
              <a:lumOff val="35000"/>
            </a:schemeClr>
          </a:solidFill>
          <a:ln>
            <a:solidFill>
              <a:schemeClr val="accent1"/>
            </a:solidFill>
          </a:ln>
        </p:spPr>
        <p:txBody>
          <a:bodyPr wrap="none" rtlCol="0">
            <a:spAutoFit/>
          </a:bodyPr>
          <a:lstStyle/>
          <a:p>
            <a:r>
              <a:rPr lang="fr-FR" sz="1600" b="1" dirty="0">
                <a:solidFill>
                  <a:schemeClr val="bg1"/>
                </a:solidFill>
                <a:latin typeface="Univers Condensed Light" panose="020B0306020202040204"/>
              </a:rPr>
              <a:t>Largeur extrusion</a:t>
            </a:r>
          </a:p>
        </p:txBody>
      </p:sp>
      <p:cxnSp>
        <p:nvCxnSpPr>
          <p:cNvPr id="18" name="Connecteur droit 17"/>
          <p:cNvCxnSpPr/>
          <p:nvPr/>
        </p:nvCxnSpPr>
        <p:spPr>
          <a:xfrm flipV="1">
            <a:off x="1217754" y="4585109"/>
            <a:ext cx="1446" cy="428866"/>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Connecteur droit 18"/>
          <p:cNvCxnSpPr/>
          <p:nvPr/>
        </p:nvCxnSpPr>
        <p:spPr>
          <a:xfrm flipV="1">
            <a:off x="2292186" y="4585109"/>
            <a:ext cx="0" cy="378065"/>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Connecteur droit 20"/>
          <p:cNvCxnSpPr>
            <a:cxnSpLocks/>
          </p:cNvCxnSpPr>
          <p:nvPr/>
        </p:nvCxnSpPr>
        <p:spPr>
          <a:xfrm flipH="1">
            <a:off x="1219200" y="4656667"/>
            <a:ext cx="1066801" cy="0"/>
          </a:xfrm>
          <a:prstGeom prst="line">
            <a:avLst/>
          </a:prstGeom>
          <a:ln>
            <a:solidFill>
              <a:schemeClr val="tx1"/>
            </a:solidFill>
            <a:headEnd type="triangle"/>
            <a:tailEnd type="triangle"/>
          </a:ln>
        </p:spPr>
        <p:style>
          <a:lnRef idx="2">
            <a:schemeClr val="accent1"/>
          </a:lnRef>
          <a:fillRef idx="0">
            <a:schemeClr val="accent1"/>
          </a:fillRef>
          <a:effectRef idx="1">
            <a:schemeClr val="accent1"/>
          </a:effectRef>
          <a:fontRef idx="minor">
            <a:schemeClr val="tx1"/>
          </a:fontRef>
        </p:style>
      </p:cxnSp>
      <p:cxnSp>
        <p:nvCxnSpPr>
          <p:cNvPr id="23" name="Connecteur droit avec flèche 22"/>
          <p:cNvCxnSpPr>
            <a:cxnSpLocks/>
          </p:cNvCxnSpPr>
          <p:nvPr/>
        </p:nvCxnSpPr>
        <p:spPr>
          <a:xfrm>
            <a:off x="7302931" y="4056155"/>
            <a:ext cx="1051054" cy="42809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6" name="ZoneTexte 25">
            <a:extLst>
              <a:ext uri="{FF2B5EF4-FFF2-40B4-BE49-F238E27FC236}">
                <a16:creationId xmlns:a16="http://schemas.microsoft.com/office/drawing/2014/main" id="{6B2FF8E0-9BD9-E44D-9195-3A76441B593B}"/>
              </a:ext>
            </a:extLst>
          </p:cNvPr>
          <p:cNvSpPr txBox="1"/>
          <p:nvPr/>
        </p:nvSpPr>
        <p:spPr>
          <a:xfrm>
            <a:off x="648000" y="6185551"/>
            <a:ext cx="2074384" cy="215444"/>
          </a:xfrm>
          <a:prstGeom prst="rect">
            <a:avLst/>
          </a:prstGeom>
          <a:noFill/>
        </p:spPr>
        <p:txBody>
          <a:bodyPr wrap="square" rtlCol="0">
            <a:spAutoFit/>
          </a:bodyPr>
          <a:lstStyle/>
          <a:p>
            <a:r>
              <a:rPr lang="fr-FR" sz="800" i="1" dirty="0">
                <a:solidFill>
                  <a:schemeClr val="bg1"/>
                </a:solidFill>
              </a:rPr>
              <a:t>Photo courtoisie de M. Fafard, 2015</a:t>
            </a:r>
          </a:p>
        </p:txBody>
      </p:sp>
      <p:sp>
        <p:nvSpPr>
          <p:cNvPr id="27" name="ZoneTexte 26">
            <a:extLst>
              <a:ext uri="{FF2B5EF4-FFF2-40B4-BE49-F238E27FC236}">
                <a16:creationId xmlns:a16="http://schemas.microsoft.com/office/drawing/2014/main" id="{6B2FF8E0-9BD9-E44D-9195-3A76441B593B}"/>
              </a:ext>
            </a:extLst>
          </p:cNvPr>
          <p:cNvSpPr txBox="1"/>
          <p:nvPr/>
        </p:nvSpPr>
        <p:spPr>
          <a:xfrm>
            <a:off x="5796000" y="6226141"/>
            <a:ext cx="2074384" cy="215444"/>
          </a:xfrm>
          <a:prstGeom prst="rect">
            <a:avLst/>
          </a:prstGeom>
          <a:noFill/>
        </p:spPr>
        <p:txBody>
          <a:bodyPr wrap="square" rtlCol="0">
            <a:spAutoFit/>
          </a:bodyPr>
          <a:lstStyle/>
          <a:p>
            <a:r>
              <a:rPr lang="fr-FR" sz="800" i="1" dirty="0">
                <a:solidFill>
                  <a:schemeClr val="bg1"/>
                </a:solidFill>
              </a:rPr>
              <a:t>Photo courtoisie de M. Fafard, 2015</a:t>
            </a:r>
          </a:p>
        </p:txBody>
      </p:sp>
      <p:pic>
        <p:nvPicPr>
          <p:cNvPr id="22" name="Image 21">
            <a:extLst>
              <a:ext uri="{FF2B5EF4-FFF2-40B4-BE49-F238E27FC236}">
                <a16:creationId xmlns:a16="http://schemas.microsoft.com/office/drawing/2014/main" id="{C85D091F-F128-EF44-B7DA-5A0793968DF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251862" y="234520"/>
            <a:ext cx="3617923" cy="2411948"/>
          </a:xfrm>
          <a:prstGeom prst="rect">
            <a:avLst/>
          </a:prstGeom>
        </p:spPr>
      </p:pic>
    </p:spTree>
    <p:extLst>
      <p:ext uri="{BB962C8B-B14F-4D97-AF65-F5344CB8AC3E}">
        <p14:creationId xmlns:p14="http://schemas.microsoft.com/office/powerpoint/2010/main" val="21143582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t>6</a:t>
            </a:fld>
            <a:endParaRPr lang="fr-FR" dirty="0"/>
          </a:p>
        </p:txBody>
      </p:sp>
      <p:sp>
        <p:nvSpPr>
          <p:cNvPr id="5" name="Titre 4"/>
          <p:cNvSpPr>
            <a:spLocks noGrp="1"/>
          </p:cNvSpPr>
          <p:nvPr>
            <p:ph type="title"/>
          </p:nvPr>
        </p:nvSpPr>
        <p:spPr/>
        <p:txBody>
          <a:bodyPr/>
          <a:lstStyle/>
          <a:p>
            <a:r>
              <a:rPr lang="fr-CA" dirty="0"/>
              <a:t>Procédés d’assemblage</a:t>
            </a:r>
            <a:endParaRPr lang="fr-CA" sz="4000" dirty="0">
              <a:solidFill>
                <a:schemeClr val="accent1"/>
              </a:solidFill>
            </a:endParaRPr>
          </a:p>
        </p:txBody>
      </p:sp>
      <p:sp>
        <p:nvSpPr>
          <p:cNvPr id="6" name="Espace réservé du contenu 1"/>
          <p:cNvSpPr txBox="1">
            <a:spLocks/>
          </p:cNvSpPr>
          <p:nvPr/>
        </p:nvSpPr>
        <p:spPr>
          <a:xfrm>
            <a:off x="838800" y="1440000"/>
            <a:ext cx="10526487" cy="3323098"/>
          </a:xfrm>
          <a:prstGeom prst="rect">
            <a:avLst/>
          </a:prstGeom>
        </p:spPr>
        <p:txBody>
          <a:bodyPr vert="horz" lIns="0" tIns="0" rIns="0" bIns="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1600" b="0" i="0" kern="1200">
                <a:solidFill>
                  <a:schemeClr val="tx1"/>
                </a:solidFill>
                <a:latin typeface="Univers Condensed Light" panose="020B0306020202040204" pitchFamily="34"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i="0" kern="1200">
                <a:solidFill>
                  <a:schemeClr val="accent1"/>
                </a:solidFill>
                <a:latin typeface="Univers Condensed Light" panose="020B0306020202040204" pitchFamily="34" charset="0"/>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i="0" kern="1200">
                <a:solidFill>
                  <a:schemeClr val="tx1"/>
                </a:solidFill>
                <a:latin typeface="Univers Condensed Light" panose="020B0306020202040204" pitchFamily="34"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marL="357188" lvl="1" indent="-357188">
              <a:buClr>
                <a:schemeClr val="accent1"/>
              </a:buClr>
              <a:buFont typeface="Courier New" panose="02070309020205020404" pitchFamily="49" charset="0"/>
              <a:buChar char="o"/>
              <a:defRPr/>
            </a:pPr>
            <a:r>
              <a:rPr lang="fr-FR" sz="2400" b="0" kern="0" dirty="0">
                <a:solidFill>
                  <a:schemeClr val="bg1"/>
                </a:solidFill>
              </a:rPr>
              <a:t>Assemblage par soudage friction malaxage </a:t>
            </a:r>
            <a:r>
              <a:rPr lang="fr-FR" sz="2400" kern="0" dirty="0">
                <a:solidFill>
                  <a:schemeClr val="bg1"/>
                </a:solidFill>
              </a:rPr>
              <a:t>FSW</a:t>
            </a:r>
            <a:r>
              <a:rPr lang="fr-FR" sz="2400" b="0" kern="0" dirty="0">
                <a:solidFill>
                  <a:schemeClr val="bg1"/>
                </a:solidFill>
              </a:rPr>
              <a:t>.</a:t>
            </a:r>
          </a:p>
          <a:p>
            <a:pPr marL="800100" lvl="1" indent="-342900">
              <a:buClr>
                <a:schemeClr val="accent1"/>
              </a:buClr>
              <a:buFont typeface="Courier New" panose="02070309020205020404" pitchFamily="49" charset="0"/>
              <a:buChar char="o"/>
              <a:defRPr/>
            </a:pPr>
            <a:endParaRPr lang="fr-FR" sz="2400" b="0" kern="0" dirty="0">
              <a:solidFill>
                <a:schemeClr val="bg1"/>
              </a:solidFill>
            </a:endParaRPr>
          </a:p>
          <a:p>
            <a:pPr marL="342900" indent="-342900">
              <a:buClr>
                <a:schemeClr val="accent1"/>
              </a:buClr>
              <a:buFont typeface="Courier New" panose="02070309020205020404" pitchFamily="49" charset="0"/>
              <a:buChar char="o"/>
            </a:pPr>
            <a:endParaRPr lang="fr-FR" sz="2400" dirty="0">
              <a:solidFill>
                <a:schemeClr val="bg1"/>
              </a:solidFill>
            </a:endParaRPr>
          </a:p>
        </p:txBody>
      </p:sp>
      <p:pic>
        <p:nvPicPr>
          <p:cNvPr id="2" name="soudage double épaulement.mov" descr="soudage double épaulement.mov">
            <a:hlinkClick r:id="" action="ppaction://media"/>
            <a:extLst>
              <a:ext uri="{FF2B5EF4-FFF2-40B4-BE49-F238E27FC236}">
                <a16:creationId xmlns:a16="http://schemas.microsoft.com/office/drawing/2014/main" id="{F80C63B1-E38E-EEC1-F1D3-56E3DC00C541}"/>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693915" y="1908000"/>
            <a:ext cx="6909155" cy="3886400"/>
          </a:xfrm>
          <a:prstGeom prst="rect">
            <a:avLst/>
          </a:prstGeom>
        </p:spPr>
      </p:pic>
      <p:pic>
        <p:nvPicPr>
          <p:cNvPr id="7" name="Image 6">
            <a:extLst>
              <a:ext uri="{FF2B5EF4-FFF2-40B4-BE49-F238E27FC236}">
                <a16:creationId xmlns:a16="http://schemas.microsoft.com/office/drawing/2014/main" id="{A825B15A-47EF-56E5-3D10-A6A367089FFD}"/>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5400000">
            <a:off x="6840000" y="1800000"/>
            <a:ext cx="5120640" cy="2880360"/>
          </a:xfrm>
          <a:prstGeom prst="rect">
            <a:avLst/>
          </a:prstGeom>
        </p:spPr>
      </p:pic>
      <p:sp>
        <p:nvSpPr>
          <p:cNvPr id="9" name="ZoneTexte 8">
            <a:extLst>
              <a:ext uri="{FF2B5EF4-FFF2-40B4-BE49-F238E27FC236}">
                <a16:creationId xmlns:a16="http://schemas.microsoft.com/office/drawing/2014/main" id="{B400DAB3-9597-49A9-CC9F-6B0C6F26E5A5}"/>
              </a:ext>
            </a:extLst>
          </p:cNvPr>
          <p:cNvSpPr txBox="1"/>
          <p:nvPr/>
        </p:nvSpPr>
        <p:spPr>
          <a:xfrm>
            <a:off x="684000" y="6300000"/>
            <a:ext cx="1683474" cy="215444"/>
          </a:xfrm>
          <a:prstGeom prst="rect">
            <a:avLst/>
          </a:prstGeom>
          <a:noFill/>
        </p:spPr>
        <p:txBody>
          <a:bodyPr wrap="none" rtlCol="0">
            <a:spAutoFit/>
          </a:bodyPr>
          <a:lstStyle/>
          <a:p>
            <a:r>
              <a:rPr lang="fr-FR" sz="800" b="1" dirty="0">
                <a:solidFill>
                  <a:schemeClr val="bg1"/>
                </a:solidFill>
              </a:rPr>
              <a:t>Vidéo courtoisie de Y. Archambault</a:t>
            </a:r>
          </a:p>
        </p:txBody>
      </p:sp>
      <p:sp>
        <p:nvSpPr>
          <p:cNvPr id="10" name="ZoneTexte 9">
            <a:extLst>
              <a:ext uri="{FF2B5EF4-FFF2-40B4-BE49-F238E27FC236}">
                <a16:creationId xmlns:a16="http://schemas.microsoft.com/office/drawing/2014/main" id="{08A432D7-54B0-85D5-95B7-F55731EA410C}"/>
              </a:ext>
            </a:extLst>
          </p:cNvPr>
          <p:cNvSpPr txBox="1"/>
          <p:nvPr/>
        </p:nvSpPr>
        <p:spPr>
          <a:xfrm>
            <a:off x="7992000" y="5796000"/>
            <a:ext cx="1446230" cy="215444"/>
          </a:xfrm>
          <a:prstGeom prst="rect">
            <a:avLst/>
          </a:prstGeom>
          <a:noFill/>
        </p:spPr>
        <p:txBody>
          <a:bodyPr wrap="none" rtlCol="0">
            <a:spAutoFit/>
          </a:bodyPr>
          <a:lstStyle/>
          <a:p>
            <a:r>
              <a:rPr lang="fr-FR" sz="800" b="1" dirty="0">
                <a:solidFill>
                  <a:schemeClr val="bg1"/>
                </a:solidFill>
              </a:rPr>
              <a:t>Photo courtoisie de M. </a:t>
            </a:r>
            <a:r>
              <a:rPr lang="fr-FR" sz="800" b="1" dirty="0" err="1">
                <a:solidFill>
                  <a:schemeClr val="bg1"/>
                </a:solidFill>
              </a:rPr>
              <a:t>Fafard</a:t>
            </a:r>
            <a:endParaRPr lang="fr-FR" sz="800" b="1" dirty="0">
              <a:solidFill>
                <a:schemeClr val="bg1"/>
              </a:solidFill>
            </a:endParaRPr>
          </a:p>
        </p:txBody>
      </p:sp>
    </p:spTree>
    <p:extLst>
      <p:ext uri="{BB962C8B-B14F-4D97-AF65-F5344CB8AC3E}">
        <p14:creationId xmlns:p14="http://schemas.microsoft.com/office/powerpoint/2010/main" val="2960530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973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2"/>
                                        </p:tgtEl>
                                      </p:cBhvr>
                                    </p:cmd>
                                  </p:childTnLst>
                                </p:cTn>
                              </p:par>
                            </p:childTnLst>
                          </p:cTn>
                        </p:par>
                      </p:childTnLst>
                    </p:cTn>
                  </p:par>
                </p:childTnLst>
              </p:cTn>
              <p:nextCondLst>
                <p:cond evt="onClick" delay="0">
                  <p:tgtEl>
                    <p:spTgt spid="2"/>
                  </p:tgtEl>
                </p:cond>
              </p:nextCondLst>
            </p:seq>
            <p:video>
              <p:cMediaNode vol="80000">
                <p:cTn id="12" fill="hold" display="0">
                  <p:stCondLst>
                    <p:cond delay="indefinite"/>
                  </p:stCondLst>
                </p:cTn>
                <p:tgtEl>
                  <p:spTgt spid="2"/>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7</a:t>
            </a:fld>
            <a:endParaRPr lang="fr-FR" dirty="0"/>
          </a:p>
        </p:txBody>
      </p:sp>
      <p:sp>
        <p:nvSpPr>
          <p:cNvPr id="5" name="Titre 4"/>
          <p:cNvSpPr>
            <a:spLocks noGrp="1"/>
          </p:cNvSpPr>
          <p:nvPr>
            <p:ph type="title"/>
          </p:nvPr>
        </p:nvSpPr>
        <p:spPr/>
        <p:txBody>
          <a:bodyPr/>
          <a:lstStyle/>
          <a:p>
            <a:r>
              <a:rPr lang="fr-CA" dirty="0"/>
              <a:t>Traitement de surface </a:t>
            </a:r>
            <a:r>
              <a:rPr lang="fr-CA" sz="2400" dirty="0">
                <a:solidFill>
                  <a:schemeClr val="accent1"/>
                </a:solidFill>
              </a:rPr>
              <a:t>(Site web du CeiAl)</a:t>
            </a:r>
          </a:p>
        </p:txBody>
      </p:sp>
      <p:sp>
        <p:nvSpPr>
          <p:cNvPr id="6" name="Rectangle 2"/>
          <p:cNvSpPr txBox="1">
            <a:spLocks noChangeArrowheads="1"/>
          </p:cNvSpPr>
          <p:nvPr/>
        </p:nvSpPr>
        <p:spPr bwMode="auto">
          <a:xfrm>
            <a:off x="830505" y="1080000"/>
            <a:ext cx="10800000" cy="5760000"/>
          </a:xfrm>
          <a:prstGeom prst="rect">
            <a:avLst/>
          </a:prstGeom>
          <a:noFill/>
          <a:ln w="9525">
            <a:noFill/>
            <a:miter lim="800000"/>
            <a:headEnd/>
            <a:tailEnd/>
          </a:ln>
        </p:spPr>
        <p:txBody>
          <a:bodyPr anchor="t" anchorCtr="0"/>
          <a:lstStyle/>
          <a:p>
            <a:pPr>
              <a:defRPr/>
            </a:pPr>
            <a:r>
              <a:rPr lang="fr-CA" sz="2000" b="1" kern="0" dirty="0">
                <a:solidFill>
                  <a:schemeClr val="accent1"/>
                </a:solidFill>
                <a:latin typeface="Univers Condensed Light" panose="020B0306020202040204"/>
                <a:ea typeface="+mj-ea"/>
                <a:cs typeface="+mj-cs"/>
              </a:rPr>
              <a:t>Anodisation</a:t>
            </a:r>
          </a:p>
          <a:p>
            <a:pPr lvl="1">
              <a:buFont typeface="Arial" pitchFamily="34" charset="0"/>
              <a:buChar char="•"/>
              <a:defRPr/>
            </a:pPr>
            <a:r>
              <a:rPr lang="fr-CA" sz="2000" kern="0" dirty="0">
                <a:solidFill>
                  <a:schemeClr val="bg1"/>
                </a:solidFill>
                <a:latin typeface="Univers Condensed Light" panose="020B0306020202040204"/>
                <a:ea typeface="+mj-ea"/>
                <a:cs typeface="+mj-cs"/>
              </a:rPr>
              <a:t> 	Norme architecturale AAMA 611 ;</a:t>
            </a:r>
          </a:p>
          <a:p>
            <a:pPr lvl="1">
              <a:buFont typeface="Arial" pitchFamily="34" charset="0"/>
              <a:buChar char="•"/>
              <a:defRPr/>
            </a:pPr>
            <a:r>
              <a:rPr lang="fr-CA" sz="2000" kern="0" dirty="0">
                <a:solidFill>
                  <a:schemeClr val="bg1"/>
                </a:solidFill>
                <a:latin typeface="Univers Condensed Light" panose="020B0306020202040204"/>
                <a:ea typeface="+mj-ea"/>
                <a:cs typeface="+mj-cs"/>
              </a:rPr>
              <a:t> 	Variante avec couleur, anodisation dure ;</a:t>
            </a:r>
          </a:p>
          <a:p>
            <a:pPr>
              <a:defRPr/>
            </a:pPr>
            <a:endParaRPr lang="fr-CA" sz="2000" kern="0" dirty="0">
              <a:solidFill>
                <a:schemeClr val="bg1"/>
              </a:solidFill>
              <a:latin typeface="Univers Condensed Light" panose="020B0306020202040204"/>
              <a:ea typeface="+mj-ea"/>
              <a:cs typeface="+mj-cs"/>
            </a:endParaRPr>
          </a:p>
          <a:p>
            <a:pPr>
              <a:defRPr/>
            </a:pPr>
            <a:endParaRPr lang="fr-CA" sz="2000" kern="0" dirty="0">
              <a:solidFill>
                <a:schemeClr val="bg1"/>
              </a:solidFill>
              <a:latin typeface="Univers Condensed Light" panose="020B0306020202040204"/>
              <a:ea typeface="+mj-ea"/>
              <a:cs typeface="+mj-cs"/>
            </a:endParaRPr>
          </a:p>
          <a:p>
            <a:pPr>
              <a:defRPr/>
            </a:pPr>
            <a:endParaRPr lang="fr-CA" sz="2000" kern="0" dirty="0">
              <a:solidFill>
                <a:schemeClr val="bg1"/>
              </a:solidFill>
              <a:latin typeface="Univers Condensed Light" panose="020B0306020202040204"/>
              <a:ea typeface="+mj-ea"/>
              <a:cs typeface="+mj-cs"/>
            </a:endParaRPr>
          </a:p>
          <a:p>
            <a:pPr>
              <a:defRPr/>
            </a:pPr>
            <a:endParaRPr lang="fr-CA" sz="2000" b="1" kern="0" dirty="0">
              <a:solidFill>
                <a:schemeClr val="bg1"/>
              </a:solidFill>
              <a:latin typeface="Univers Condensed Light" panose="020B0306020202040204"/>
              <a:ea typeface="+mj-ea"/>
              <a:cs typeface="+mj-cs"/>
            </a:endParaRPr>
          </a:p>
          <a:p>
            <a:pPr>
              <a:defRPr/>
            </a:pPr>
            <a:r>
              <a:rPr lang="fr-CA" sz="2000" b="1" kern="0" dirty="0">
                <a:solidFill>
                  <a:schemeClr val="bg1"/>
                </a:solidFill>
                <a:latin typeface="Univers Condensed Light" panose="020B0306020202040204"/>
                <a:ea typeface="+mj-ea"/>
                <a:cs typeface="+mj-cs"/>
              </a:rPr>
              <a:t>Revêtements organiques</a:t>
            </a:r>
          </a:p>
          <a:p>
            <a:pPr lvl="1">
              <a:buFont typeface="Arial" pitchFamily="34" charset="0"/>
              <a:buChar char="•"/>
              <a:defRPr/>
            </a:pPr>
            <a:r>
              <a:rPr lang="fr-CA" sz="2000" kern="0" dirty="0">
                <a:solidFill>
                  <a:schemeClr val="bg1"/>
                </a:solidFill>
                <a:latin typeface="Univers Condensed Light" panose="020B0306020202040204"/>
                <a:ea typeface="+mj-ea"/>
                <a:cs typeface="+mj-cs"/>
              </a:rPr>
              <a:t> 	Norme architecturale AAMA 2603, 2604 et 2605 ;</a:t>
            </a:r>
          </a:p>
          <a:p>
            <a:pPr lvl="1">
              <a:buFont typeface="Arial" pitchFamily="34" charset="0"/>
              <a:buChar char="•"/>
              <a:defRPr/>
            </a:pPr>
            <a:r>
              <a:rPr lang="fr-CA" sz="2000" kern="0" dirty="0">
                <a:solidFill>
                  <a:schemeClr val="bg1"/>
                </a:solidFill>
                <a:latin typeface="Univers Condensed Light" panose="020B0306020202040204"/>
                <a:ea typeface="+mj-ea"/>
                <a:cs typeface="+mj-cs"/>
              </a:rPr>
              <a:t> 	Requiert une préparation de surface (nettoyage/dégraissage, sablage, conversion chimique) ;</a:t>
            </a:r>
          </a:p>
          <a:p>
            <a:pPr lvl="1">
              <a:buFont typeface="Arial" pitchFamily="34" charset="0"/>
              <a:buChar char="•"/>
              <a:defRPr/>
            </a:pPr>
            <a:r>
              <a:rPr lang="fr-CA" sz="2000" kern="0" dirty="0">
                <a:solidFill>
                  <a:schemeClr val="bg1"/>
                </a:solidFill>
                <a:latin typeface="Univers Condensed Light" panose="020B0306020202040204"/>
                <a:ea typeface="+mj-ea"/>
                <a:cs typeface="+mj-cs"/>
              </a:rPr>
              <a:t> 	Peinture en poudre ou liquide ; acrylique, polyester, </a:t>
            </a:r>
            <a:r>
              <a:rPr lang="fr-CA" sz="2000" kern="0" dirty="0" err="1">
                <a:solidFill>
                  <a:schemeClr val="bg1"/>
                </a:solidFill>
                <a:latin typeface="Univers Condensed Light" panose="020B0306020202040204"/>
                <a:ea typeface="+mj-ea"/>
                <a:cs typeface="+mj-cs"/>
              </a:rPr>
              <a:t>fluoropolymère</a:t>
            </a:r>
            <a:r>
              <a:rPr lang="fr-CA" sz="2000" kern="0" dirty="0">
                <a:solidFill>
                  <a:schemeClr val="bg1"/>
                </a:solidFill>
                <a:latin typeface="Univers Condensed Light" panose="020B0306020202040204"/>
                <a:ea typeface="+mj-ea"/>
                <a:cs typeface="+mj-cs"/>
              </a:rPr>
              <a:t> ;</a:t>
            </a:r>
          </a:p>
          <a:p>
            <a:pPr lvl="1">
              <a:buFont typeface="Arial" pitchFamily="34" charset="0"/>
              <a:buChar char="•"/>
              <a:defRPr/>
            </a:pPr>
            <a:r>
              <a:rPr lang="fr-CA" sz="2000" kern="0" dirty="0">
                <a:solidFill>
                  <a:schemeClr val="bg1"/>
                </a:solidFill>
                <a:latin typeface="Univers Condensed Light" panose="020B0306020202040204"/>
                <a:ea typeface="+mj-ea"/>
                <a:cs typeface="+mj-cs"/>
              </a:rPr>
              <a:t> 	Résistance à la corrosion accrue sur gamme plus étendue de pH.</a:t>
            </a:r>
          </a:p>
          <a:p>
            <a:pPr>
              <a:defRPr/>
            </a:pPr>
            <a:endParaRPr lang="fr-CA" sz="2000" kern="0" dirty="0">
              <a:solidFill>
                <a:schemeClr val="bg1"/>
              </a:solidFill>
              <a:latin typeface="Univers Condensed Light" panose="020B0306020202040204"/>
              <a:ea typeface="+mj-ea"/>
              <a:cs typeface="+mj-cs"/>
            </a:endParaRPr>
          </a:p>
          <a:p>
            <a:pPr>
              <a:defRPr/>
            </a:pPr>
            <a:r>
              <a:rPr lang="fr-CA" sz="2000" b="1" kern="0" dirty="0">
                <a:solidFill>
                  <a:schemeClr val="bg1"/>
                </a:solidFill>
                <a:latin typeface="Univers Condensed Light" panose="020B0306020202040204"/>
              </a:rPr>
              <a:t>Finis mécaniques</a:t>
            </a:r>
          </a:p>
          <a:p>
            <a:pPr lvl="1">
              <a:buFont typeface="Arial" pitchFamily="34" charset="0"/>
              <a:buChar char="•"/>
              <a:defRPr/>
            </a:pPr>
            <a:r>
              <a:rPr lang="fr-CA" sz="2000" kern="0" dirty="0">
                <a:solidFill>
                  <a:schemeClr val="bg1"/>
                </a:solidFill>
                <a:latin typeface="Univers Condensed Light" panose="020B0306020202040204"/>
                <a:ea typeface="+mj-ea"/>
                <a:cs typeface="+mj-cs"/>
              </a:rPr>
              <a:t> 	</a:t>
            </a:r>
            <a:r>
              <a:rPr lang="fr-CA" sz="2000" b="1" kern="0" dirty="0">
                <a:solidFill>
                  <a:schemeClr val="bg1"/>
                </a:solidFill>
                <a:latin typeface="Univers Condensed Light" panose="020B0306020202040204"/>
                <a:ea typeface="+mj-ea"/>
                <a:cs typeface="+mj-cs"/>
              </a:rPr>
              <a:t>Brossage</a:t>
            </a:r>
          </a:p>
          <a:p>
            <a:pPr lvl="2">
              <a:buFont typeface="Arial" pitchFamily="34" charset="0"/>
              <a:buChar char="•"/>
              <a:defRPr/>
            </a:pPr>
            <a:r>
              <a:rPr lang="fr-CA" sz="1600" dirty="0">
                <a:solidFill>
                  <a:schemeClr val="bg1"/>
                </a:solidFill>
                <a:latin typeface="Univers Condensed Light" panose="020B0306020202040204"/>
                <a:cs typeface="Calibri"/>
              </a:rPr>
              <a:t> Procédé mécanique qui consiste à créer de fines rayures afin d'éliminer les défauts de surface ;</a:t>
            </a:r>
            <a:endParaRPr lang="fr-CA" sz="1600" kern="0" dirty="0">
              <a:solidFill>
                <a:schemeClr val="bg1"/>
              </a:solidFill>
              <a:latin typeface="Univers Condensed Light" panose="020B0306020202040204"/>
              <a:ea typeface="+mj-ea"/>
              <a:cs typeface="Calibri"/>
            </a:endParaRPr>
          </a:p>
          <a:p>
            <a:pPr lvl="1">
              <a:buFont typeface="Arial" pitchFamily="34" charset="0"/>
              <a:buChar char="•"/>
              <a:defRPr/>
            </a:pPr>
            <a:r>
              <a:rPr lang="fr-CA" sz="2000" b="1" kern="0" dirty="0">
                <a:solidFill>
                  <a:schemeClr val="bg1"/>
                </a:solidFill>
                <a:latin typeface="Univers Condensed Light" panose="020B0306020202040204"/>
                <a:ea typeface="+mj-ea"/>
                <a:cs typeface="+mj-cs"/>
              </a:rPr>
              <a:t> 	Polissage</a:t>
            </a:r>
          </a:p>
          <a:p>
            <a:pPr lvl="2">
              <a:buFont typeface="Arial" pitchFamily="34" charset="0"/>
              <a:buChar char="•"/>
              <a:defRPr/>
            </a:pPr>
            <a:r>
              <a:rPr lang="fr-CA" sz="1600" dirty="0">
                <a:solidFill>
                  <a:schemeClr val="bg1"/>
                </a:solidFill>
                <a:latin typeface="Univers Condensed Light" panose="020B0306020202040204"/>
                <a:cs typeface="Calibri"/>
              </a:rPr>
              <a:t> Une amélioration des performances mécaniques en supprimant des défauts de surface ;</a:t>
            </a:r>
          </a:p>
          <a:p>
            <a:pPr lvl="2">
              <a:buFont typeface="Arial" pitchFamily="34" charset="0"/>
              <a:buChar char="•"/>
              <a:defRPr/>
            </a:pPr>
            <a:r>
              <a:rPr lang="fr-CA" sz="1600" dirty="0">
                <a:solidFill>
                  <a:schemeClr val="bg1"/>
                </a:solidFill>
                <a:latin typeface="Univers Condensed Light" panose="020B0306020202040204"/>
                <a:cs typeface="Calibri"/>
              </a:rPr>
              <a:t> Une surface lisse, brillante ou mate, qui procure au produit une meilleure finition.</a:t>
            </a:r>
          </a:p>
          <a:p>
            <a:pPr>
              <a:defRPr/>
            </a:pPr>
            <a:endParaRPr lang="fr-CA" sz="2000" kern="0" dirty="0">
              <a:solidFill>
                <a:schemeClr val="bg1"/>
              </a:solidFill>
              <a:latin typeface="Univers Condensed Light" panose="020B0306020202040204"/>
              <a:ea typeface="+mj-ea"/>
              <a:cs typeface="+mj-cs"/>
            </a:endParaRPr>
          </a:p>
          <a:p>
            <a:pPr>
              <a:defRPr/>
            </a:pPr>
            <a:endParaRPr lang="fr-FR" sz="2000" kern="0" dirty="0">
              <a:solidFill>
                <a:schemeClr val="bg1"/>
              </a:solidFill>
              <a:latin typeface="Univers Condensed Light" panose="020B0306020202040204"/>
              <a:ea typeface="+mj-ea"/>
              <a:cs typeface="+mj-cs"/>
            </a:endParaRPr>
          </a:p>
        </p:txBody>
      </p:sp>
      <p:sp>
        <p:nvSpPr>
          <p:cNvPr id="7" name="Rectangle 6"/>
          <p:cNvSpPr/>
          <p:nvPr/>
        </p:nvSpPr>
        <p:spPr>
          <a:xfrm>
            <a:off x="1295999" y="2052000"/>
            <a:ext cx="8100000" cy="1015663"/>
          </a:xfrm>
          <a:prstGeom prst="rect">
            <a:avLst/>
          </a:prstGeom>
        </p:spPr>
        <p:txBody>
          <a:bodyPr wrap="square">
            <a:spAutoFit/>
          </a:bodyPr>
          <a:lstStyle/>
          <a:p>
            <a:r>
              <a:rPr lang="fr-FR" sz="2000" dirty="0">
                <a:solidFill>
                  <a:schemeClr val="bg1"/>
                </a:solidFill>
                <a:latin typeface="Univers Condensed Light" panose="020B0306020202040204"/>
              </a:rPr>
              <a:t>L’anodisation est un procédé qui épaissit de façon électrochimique la couche d’oxyde (Al</a:t>
            </a:r>
            <a:r>
              <a:rPr lang="fr-FR" sz="2000" baseline="-25000" dirty="0">
                <a:solidFill>
                  <a:schemeClr val="bg1"/>
                </a:solidFill>
                <a:latin typeface="Univers Condensed Light" panose="020B0306020202040204"/>
              </a:rPr>
              <a:t>2</a:t>
            </a:r>
            <a:r>
              <a:rPr lang="fr-FR" sz="2000" dirty="0">
                <a:solidFill>
                  <a:schemeClr val="bg1"/>
                </a:solidFill>
                <a:latin typeface="Univers Condensed Light" panose="020B0306020202040204"/>
              </a:rPr>
              <a:t>O</a:t>
            </a:r>
            <a:r>
              <a:rPr lang="fr-FR" sz="2000" baseline="-25000" dirty="0">
                <a:solidFill>
                  <a:schemeClr val="bg1"/>
                </a:solidFill>
                <a:latin typeface="Univers Condensed Light" panose="020B0306020202040204"/>
              </a:rPr>
              <a:t>3</a:t>
            </a:r>
            <a:r>
              <a:rPr lang="fr-FR" sz="2000" dirty="0">
                <a:solidFill>
                  <a:schemeClr val="bg1"/>
                </a:solidFill>
                <a:latin typeface="Univers Condensed Light" panose="020B0306020202040204"/>
              </a:rPr>
              <a:t>) permettant une meilleure résistance à l’abrasion car l’oxyde d’aluminium possède une dureté de 200 à 350 Vickers et une longévité du fini anodisé.</a:t>
            </a:r>
          </a:p>
        </p:txBody>
      </p:sp>
      <p:pic>
        <p:nvPicPr>
          <p:cNvPr id="8" name="Image 7"/>
          <p:cNvPicPr>
            <a:picLocks noChangeAspect="1"/>
          </p:cNvPicPr>
          <p:nvPr/>
        </p:nvPicPr>
        <p:blipFill>
          <a:blip r:embed="rId3"/>
          <a:stretch>
            <a:fillRect/>
          </a:stretch>
        </p:blipFill>
        <p:spPr>
          <a:xfrm>
            <a:off x="7200000" y="1116000"/>
            <a:ext cx="1890210" cy="890228"/>
          </a:xfrm>
          <a:prstGeom prst="rect">
            <a:avLst/>
          </a:prstGeom>
        </p:spPr>
      </p:pic>
      <p:sp>
        <p:nvSpPr>
          <p:cNvPr id="14" name="ZoneTexte 13">
            <a:extLst>
              <a:ext uri="{FF2B5EF4-FFF2-40B4-BE49-F238E27FC236}">
                <a16:creationId xmlns:a16="http://schemas.microsoft.com/office/drawing/2014/main" id="{FF754F21-44A9-D141-B641-43C8C6FF4CFF}"/>
              </a:ext>
            </a:extLst>
          </p:cNvPr>
          <p:cNvSpPr txBox="1"/>
          <p:nvPr/>
        </p:nvSpPr>
        <p:spPr>
          <a:xfrm>
            <a:off x="9216000" y="3060000"/>
            <a:ext cx="2505814" cy="215444"/>
          </a:xfrm>
          <a:prstGeom prst="rect">
            <a:avLst/>
          </a:prstGeom>
          <a:noFill/>
        </p:spPr>
        <p:txBody>
          <a:bodyPr wrap="none" rtlCol="0">
            <a:spAutoFit/>
          </a:bodyPr>
          <a:lstStyle/>
          <a:p>
            <a:r>
              <a:rPr lang="fr-FR" sz="800" i="1" dirty="0">
                <a:solidFill>
                  <a:schemeClr val="bg1"/>
                </a:solidFill>
              </a:rPr>
              <a:t>Tiré de https://</a:t>
            </a:r>
            <a:r>
              <a:rPr lang="fr-FR" sz="800" i="1" dirty="0" err="1">
                <a:solidFill>
                  <a:schemeClr val="bg1"/>
                </a:solidFill>
              </a:rPr>
              <a:t>www.eloxalplus.com</a:t>
            </a:r>
            <a:r>
              <a:rPr lang="fr-FR" sz="800" i="1" dirty="0">
                <a:solidFill>
                  <a:schemeClr val="bg1"/>
                </a:solidFill>
              </a:rPr>
              <a:t>/ (consulté en 2022)</a:t>
            </a:r>
          </a:p>
        </p:txBody>
      </p:sp>
      <p:pic>
        <p:nvPicPr>
          <p:cNvPr id="1026" name="Picture 2" descr="Anodisation couleur, Romette, Provence-Alpes-Côte d'Azur, France - Eloxal  Plus">
            <a:extLst>
              <a:ext uri="{FF2B5EF4-FFF2-40B4-BE49-F238E27FC236}">
                <a16:creationId xmlns:a16="http://schemas.microsoft.com/office/drawing/2014/main" id="{CDFE313E-D2A3-DCC2-E6EF-82630E0F5730}"/>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9360000" y="1260000"/>
            <a:ext cx="2160000" cy="180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46336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8</a:t>
            </a:fld>
            <a:endParaRPr lang="fr-FR" dirty="0"/>
          </a:p>
        </p:txBody>
      </p:sp>
      <p:sp>
        <p:nvSpPr>
          <p:cNvPr id="5" name="Titre 4"/>
          <p:cNvSpPr>
            <a:spLocks noGrp="1"/>
          </p:cNvSpPr>
          <p:nvPr>
            <p:ph type="title"/>
          </p:nvPr>
        </p:nvSpPr>
        <p:spPr/>
        <p:txBody>
          <a:bodyPr/>
          <a:lstStyle/>
          <a:p>
            <a:r>
              <a:rPr lang="fr-CA" dirty="0"/>
              <a:t>Propriétés physiques</a:t>
            </a:r>
            <a:endParaRPr lang="fr-CA" sz="2400" dirty="0">
              <a:solidFill>
                <a:schemeClr val="accent1"/>
              </a:solidFill>
            </a:endParaRPr>
          </a:p>
        </p:txBody>
      </p:sp>
      <p:sp>
        <p:nvSpPr>
          <p:cNvPr id="12" name="Espace réservé du contenu 7">
            <a:extLst>
              <a:ext uri="{FF2B5EF4-FFF2-40B4-BE49-F238E27FC236}">
                <a16:creationId xmlns:a16="http://schemas.microsoft.com/office/drawing/2014/main" id="{7FA11A01-7BEC-4B44-9236-ABCF9EC9DB23}"/>
              </a:ext>
            </a:extLst>
          </p:cNvPr>
          <p:cNvSpPr txBox="1">
            <a:spLocks/>
          </p:cNvSpPr>
          <p:nvPr/>
        </p:nvSpPr>
        <p:spPr>
          <a:xfrm>
            <a:off x="720000" y="1389156"/>
            <a:ext cx="6804000" cy="5220000"/>
          </a:xfrm>
          <a:prstGeom prst="rect">
            <a:avLst/>
          </a:prstGeom>
        </p:spPr>
        <p:txBody>
          <a:bodyPr vert="horz" lIns="0" tIns="0" rIns="0" bIns="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1600" b="0" i="0" kern="1200">
                <a:solidFill>
                  <a:schemeClr val="bg1"/>
                </a:solidFill>
                <a:latin typeface="Univers Condensed Light" panose="020B0306020202040204" pitchFamily="34"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i="0" kern="1200">
                <a:solidFill>
                  <a:schemeClr val="accent1"/>
                </a:solidFill>
                <a:latin typeface="Univers Condensed Light" panose="020B0306020202040204" pitchFamily="34" charset="0"/>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i="0" kern="1200">
                <a:solidFill>
                  <a:schemeClr val="tx1"/>
                </a:solidFill>
                <a:latin typeface="Univers Condensed Light" panose="020B0306020202040204" pitchFamily="34"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marL="342900" indent="-342900">
              <a:buClr>
                <a:schemeClr val="accent1"/>
              </a:buClr>
              <a:buFont typeface="Courier New" panose="02070309020205020404" pitchFamily="49" charset="0"/>
              <a:buChar char="o"/>
            </a:pPr>
            <a:r>
              <a:rPr lang="fr-FR" sz="2000" b="1" dirty="0"/>
              <a:t>Module d’élasticité ou de Young :</a:t>
            </a:r>
          </a:p>
          <a:p>
            <a:pPr marL="800100" lvl="1" indent="-342900">
              <a:buClr>
                <a:schemeClr val="accent1"/>
              </a:buClr>
              <a:buFont typeface="Courier New" panose="02070309020205020404" pitchFamily="49" charset="0"/>
              <a:buChar char="o"/>
            </a:pPr>
            <a:r>
              <a:rPr lang="fr-FR" b="0" dirty="0" err="1">
                <a:solidFill>
                  <a:schemeClr val="bg1"/>
                </a:solidFill>
              </a:rPr>
              <a:t>E</a:t>
            </a:r>
            <a:r>
              <a:rPr lang="fr-FR" b="0" baseline="-25000" dirty="0" err="1">
                <a:solidFill>
                  <a:schemeClr val="bg1"/>
                </a:solidFill>
              </a:rPr>
              <a:t>al</a:t>
            </a:r>
            <a:r>
              <a:rPr lang="fr-FR" b="0" dirty="0">
                <a:solidFill>
                  <a:schemeClr val="bg1"/>
                </a:solidFill>
              </a:rPr>
              <a:t> = 70 </a:t>
            </a:r>
            <a:r>
              <a:rPr lang="fr-FR" b="0" dirty="0" err="1">
                <a:solidFill>
                  <a:schemeClr val="bg1"/>
                </a:solidFill>
              </a:rPr>
              <a:t>Gpa</a:t>
            </a:r>
            <a:r>
              <a:rPr lang="fr-FR" b="0" dirty="0">
                <a:solidFill>
                  <a:schemeClr val="bg1"/>
                </a:solidFill>
              </a:rPr>
              <a:t> et G</a:t>
            </a:r>
            <a:r>
              <a:rPr lang="fr-FR" b="0" baseline="-25000" dirty="0">
                <a:solidFill>
                  <a:schemeClr val="bg1"/>
                </a:solidFill>
              </a:rPr>
              <a:t>al</a:t>
            </a:r>
            <a:r>
              <a:rPr lang="fr-FR" b="0" dirty="0">
                <a:solidFill>
                  <a:schemeClr val="bg1"/>
                </a:solidFill>
              </a:rPr>
              <a:t> = 26 </a:t>
            </a:r>
            <a:r>
              <a:rPr lang="fr-FR" b="0" dirty="0" err="1">
                <a:solidFill>
                  <a:schemeClr val="bg1"/>
                </a:solidFill>
              </a:rPr>
              <a:t>Gpa</a:t>
            </a:r>
            <a:endParaRPr lang="fr-FR" b="0" dirty="0">
              <a:solidFill>
                <a:schemeClr val="bg1"/>
              </a:solidFill>
            </a:endParaRPr>
          </a:p>
          <a:p>
            <a:pPr marL="799200" lvl="1">
              <a:buClr>
                <a:schemeClr val="accent1"/>
              </a:buClr>
            </a:pPr>
            <a:r>
              <a:rPr lang="fr-FR" b="0" dirty="0">
                <a:solidFill>
                  <a:schemeClr val="bg1"/>
                </a:solidFill>
              </a:rPr>
              <a:t>par comparaison avec </a:t>
            </a:r>
          </a:p>
          <a:p>
            <a:pPr marL="799200" lvl="1">
              <a:buClr>
                <a:schemeClr val="accent1"/>
              </a:buClr>
            </a:pPr>
            <a:r>
              <a:rPr lang="fr-FR" b="0" dirty="0" err="1">
                <a:solidFill>
                  <a:schemeClr val="bg1"/>
                </a:solidFill>
              </a:rPr>
              <a:t>E</a:t>
            </a:r>
            <a:r>
              <a:rPr lang="fr-FR" b="0" baseline="-25000" dirty="0" err="1">
                <a:solidFill>
                  <a:schemeClr val="bg1"/>
                </a:solidFill>
              </a:rPr>
              <a:t>acier</a:t>
            </a:r>
            <a:r>
              <a:rPr lang="fr-FR" b="0" dirty="0">
                <a:solidFill>
                  <a:schemeClr val="bg1"/>
                </a:solidFill>
              </a:rPr>
              <a:t> = 200 </a:t>
            </a:r>
            <a:r>
              <a:rPr lang="fr-FR" b="0" dirty="0" err="1">
                <a:solidFill>
                  <a:schemeClr val="bg1"/>
                </a:solidFill>
              </a:rPr>
              <a:t>GPa</a:t>
            </a:r>
            <a:r>
              <a:rPr lang="fr-FR" b="0" dirty="0">
                <a:solidFill>
                  <a:schemeClr val="bg1"/>
                </a:solidFill>
              </a:rPr>
              <a:t> et </a:t>
            </a:r>
            <a:r>
              <a:rPr lang="fr-FR" b="0" dirty="0" err="1">
                <a:solidFill>
                  <a:schemeClr val="bg1"/>
                </a:solidFill>
              </a:rPr>
              <a:t>G</a:t>
            </a:r>
            <a:r>
              <a:rPr lang="fr-FR" b="0" baseline="-25000" dirty="0" err="1">
                <a:solidFill>
                  <a:schemeClr val="bg1"/>
                </a:solidFill>
              </a:rPr>
              <a:t>acier</a:t>
            </a:r>
            <a:r>
              <a:rPr lang="fr-FR" b="0" dirty="0">
                <a:solidFill>
                  <a:schemeClr val="bg1"/>
                </a:solidFill>
              </a:rPr>
              <a:t> = 77 </a:t>
            </a:r>
            <a:r>
              <a:rPr lang="fr-FR" b="0" dirty="0" err="1">
                <a:solidFill>
                  <a:schemeClr val="bg1"/>
                </a:solidFill>
              </a:rPr>
              <a:t>GPa</a:t>
            </a:r>
            <a:r>
              <a:rPr lang="fr-FR" b="0" dirty="0">
                <a:solidFill>
                  <a:schemeClr val="bg1"/>
                </a:solidFill>
              </a:rPr>
              <a:t> ;</a:t>
            </a:r>
          </a:p>
          <a:p>
            <a:pPr marL="800100" lvl="1" indent="-342900">
              <a:buClr>
                <a:schemeClr val="accent1"/>
              </a:buClr>
              <a:buFont typeface="Courier New" panose="02070309020205020404" pitchFamily="49" charset="0"/>
              <a:buChar char="o"/>
            </a:pPr>
            <a:r>
              <a:rPr lang="fr-FR" b="0" dirty="0">
                <a:solidFill>
                  <a:schemeClr val="bg1"/>
                </a:solidFill>
              </a:rPr>
              <a:t>Affecte la rigidité de la structure d’aluminium</a:t>
            </a:r>
          </a:p>
          <a:p>
            <a:pPr marL="799200" lvl="1">
              <a:buClr>
                <a:schemeClr val="accent1"/>
              </a:buClr>
            </a:pPr>
            <a:r>
              <a:rPr lang="fr-FR" b="0" dirty="0">
                <a:solidFill>
                  <a:schemeClr val="bg1"/>
                </a:solidFill>
              </a:rPr>
              <a:t>et sa susceptibilité au flambage.</a:t>
            </a:r>
          </a:p>
          <a:p>
            <a:pPr marL="800100" lvl="1" indent="-342900">
              <a:buClr>
                <a:schemeClr val="accent1"/>
              </a:buClr>
              <a:buFont typeface="Courier New" panose="02070309020205020404" pitchFamily="49" charset="0"/>
              <a:buChar char="o"/>
            </a:pPr>
            <a:r>
              <a:rPr lang="fr-FR" b="0" dirty="0">
                <a:solidFill>
                  <a:schemeClr val="bg1"/>
                </a:solidFill>
              </a:rPr>
              <a:t>Norme de conception propre à l’aluminium</a:t>
            </a:r>
          </a:p>
          <a:p>
            <a:pPr marL="799200" lvl="1">
              <a:spcBef>
                <a:spcPts val="0"/>
              </a:spcBef>
              <a:buClr>
                <a:schemeClr val="accent1"/>
              </a:buClr>
            </a:pPr>
            <a:r>
              <a:rPr lang="fr-FR" b="0" dirty="0">
                <a:solidFill>
                  <a:schemeClr val="bg1"/>
                </a:solidFill>
              </a:rPr>
              <a:t>CSA S157, CSA S6 (chapitre 17)</a:t>
            </a:r>
          </a:p>
          <a:p>
            <a:pPr lvl="1">
              <a:buClr>
                <a:schemeClr val="accent1"/>
              </a:buClr>
            </a:pPr>
            <a:endParaRPr lang="fr-FR" b="0" dirty="0">
              <a:solidFill>
                <a:schemeClr val="bg1"/>
              </a:solidFill>
            </a:endParaRPr>
          </a:p>
          <a:p>
            <a:pPr marL="342900" indent="-342900">
              <a:buClr>
                <a:schemeClr val="accent1"/>
              </a:buClr>
              <a:buFont typeface="Courier New" panose="02070309020205020404" pitchFamily="49" charset="0"/>
              <a:buChar char="o"/>
            </a:pPr>
            <a:r>
              <a:rPr lang="fr-FR" sz="2000" b="1" dirty="0">
                <a:solidFill>
                  <a:schemeClr val="bg1"/>
                </a:solidFill>
              </a:rPr>
              <a:t>Pour compenser cette réduction de module on cherchera</a:t>
            </a:r>
          </a:p>
          <a:p>
            <a:pPr marL="342000">
              <a:buClr>
                <a:schemeClr val="accent1"/>
              </a:buClr>
            </a:pPr>
            <a:r>
              <a:rPr lang="fr-FR" sz="2000" b="1" dirty="0">
                <a:solidFill>
                  <a:schemeClr val="bg1"/>
                </a:solidFill>
              </a:rPr>
              <a:t>à avoir des sections en aluminium qui auront, par rapport</a:t>
            </a:r>
          </a:p>
          <a:p>
            <a:pPr marL="342000">
              <a:buClr>
                <a:schemeClr val="accent1"/>
              </a:buClr>
            </a:pPr>
            <a:r>
              <a:rPr lang="fr-FR" sz="2000" b="1" dirty="0"/>
              <a:t>à l’acier </a:t>
            </a:r>
            <a:r>
              <a:rPr lang="fr-FR" sz="2000" b="1" dirty="0">
                <a:solidFill>
                  <a:schemeClr val="bg1"/>
                </a:solidFill>
              </a:rPr>
              <a:t>:</a:t>
            </a:r>
          </a:p>
          <a:p>
            <a:pPr marL="800100" lvl="1" indent="-342900">
              <a:buClr>
                <a:schemeClr val="accent1"/>
              </a:buClr>
              <a:buFont typeface="Courier New" panose="02070309020205020404" pitchFamily="49" charset="0"/>
              <a:buChar char="o"/>
            </a:pPr>
            <a:r>
              <a:rPr lang="fr-FR" b="0" dirty="0">
                <a:solidFill>
                  <a:schemeClr val="bg1"/>
                </a:solidFill>
              </a:rPr>
              <a:t>En flexion : </a:t>
            </a:r>
            <a:r>
              <a:rPr lang="fr-FR" b="0" dirty="0" err="1">
                <a:solidFill>
                  <a:schemeClr val="bg1"/>
                </a:solidFill>
              </a:rPr>
              <a:t>I</a:t>
            </a:r>
            <a:r>
              <a:rPr lang="fr-FR" b="0" baseline="-25000" dirty="0" err="1">
                <a:solidFill>
                  <a:schemeClr val="bg1"/>
                </a:solidFill>
              </a:rPr>
              <a:t>al</a:t>
            </a:r>
            <a:r>
              <a:rPr lang="fr-FR" b="0" dirty="0">
                <a:solidFill>
                  <a:schemeClr val="bg1"/>
                </a:solidFill>
              </a:rPr>
              <a:t> 2,86 plus grande =&gt; H</a:t>
            </a:r>
            <a:r>
              <a:rPr lang="fr-FR" b="0" baseline="-25000" dirty="0">
                <a:solidFill>
                  <a:schemeClr val="bg1"/>
                </a:solidFill>
              </a:rPr>
              <a:t>al</a:t>
            </a:r>
            <a:r>
              <a:rPr lang="fr-FR" b="0" dirty="0">
                <a:solidFill>
                  <a:schemeClr val="bg1"/>
                </a:solidFill>
              </a:rPr>
              <a:t> 1,4 plus grande ;</a:t>
            </a:r>
          </a:p>
          <a:p>
            <a:pPr marL="800100" lvl="1" indent="-342900">
              <a:buClr>
                <a:schemeClr val="accent1"/>
              </a:buClr>
              <a:buFont typeface="Courier New" panose="02070309020205020404" pitchFamily="49" charset="0"/>
              <a:buChar char="o"/>
            </a:pPr>
            <a:r>
              <a:rPr lang="fr-FR" b="0" dirty="0">
                <a:solidFill>
                  <a:schemeClr val="bg1"/>
                </a:solidFill>
              </a:rPr>
              <a:t>En axial : </a:t>
            </a:r>
            <a:r>
              <a:rPr lang="fr-FR" b="0" dirty="0" err="1">
                <a:solidFill>
                  <a:schemeClr val="bg1"/>
                </a:solidFill>
              </a:rPr>
              <a:t>A</a:t>
            </a:r>
            <a:r>
              <a:rPr lang="fr-FR" b="0" baseline="-25000" dirty="0" err="1">
                <a:solidFill>
                  <a:schemeClr val="bg1"/>
                </a:solidFill>
              </a:rPr>
              <a:t>al</a:t>
            </a:r>
            <a:r>
              <a:rPr lang="fr-FR" b="0" dirty="0">
                <a:solidFill>
                  <a:schemeClr val="bg1"/>
                </a:solidFill>
              </a:rPr>
              <a:t> 2,86 plus grande =&gt; moins compétitif ;</a:t>
            </a:r>
          </a:p>
          <a:p>
            <a:pPr marL="800100" lvl="1" indent="-342900">
              <a:buClr>
                <a:schemeClr val="accent1"/>
              </a:buClr>
              <a:buFont typeface="Courier New" panose="02070309020205020404" pitchFamily="49" charset="0"/>
              <a:buChar char="o"/>
            </a:pPr>
            <a:r>
              <a:rPr lang="fr-FR" b="0" dirty="0">
                <a:solidFill>
                  <a:schemeClr val="bg1"/>
                </a:solidFill>
              </a:rPr>
              <a:t>En torsion : </a:t>
            </a:r>
            <a:r>
              <a:rPr lang="fr-FR" b="0" dirty="0" err="1">
                <a:solidFill>
                  <a:schemeClr val="bg1"/>
                </a:solidFill>
              </a:rPr>
              <a:t>J</a:t>
            </a:r>
            <a:r>
              <a:rPr lang="fr-FR" b="0" baseline="-25000" dirty="0" err="1">
                <a:solidFill>
                  <a:schemeClr val="bg1"/>
                </a:solidFill>
              </a:rPr>
              <a:t>al</a:t>
            </a:r>
            <a:r>
              <a:rPr lang="fr-FR" b="0" dirty="0">
                <a:solidFill>
                  <a:schemeClr val="bg1"/>
                </a:solidFill>
              </a:rPr>
              <a:t> 2,96 plus grand =&gt; </a:t>
            </a:r>
            <a:r>
              <a:rPr lang="fr-FR" b="0" dirty="0" err="1">
                <a:solidFill>
                  <a:schemeClr val="bg1"/>
                </a:solidFill>
              </a:rPr>
              <a:t>Aapparente</a:t>
            </a:r>
            <a:r>
              <a:rPr lang="fr-FR" b="0" baseline="-25000" dirty="0" err="1">
                <a:solidFill>
                  <a:schemeClr val="bg1"/>
                </a:solidFill>
              </a:rPr>
              <a:t>al</a:t>
            </a:r>
            <a:r>
              <a:rPr lang="fr-FR" b="0" dirty="0">
                <a:solidFill>
                  <a:schemeClr val="bg1"/>
                </a:solidFill>
              </a:rPr>
              <a:t> 1,7 plus grand.</a:t>
            </a:r>
          </a:p>
        </p:txBody>
      </p:sp>
      <p:pic>
        <p:nvPicPr>
          <p:cNvPr id="15" name="Image 14">
            <a:extLst>
              <a:ext uri="{FF2B5EF4-FFF2-40B4-BE49-F238E27FC236}">
                <a16:creationId xmlns:a16="http://schemas.microsoft.com/office/drawing/2014/main" id="{FEB3CCAD-2D76-004A-A589-0AECAC0ACD2A}"/>
              </a:ext>
            </a:extLst>
          </p:cNvPr>
          <p:cNvPicPr>
            <a:picLocks noChangeAspect="1"/>
          </p:cNvPicPr>
          <p:nvPr/>
        </p:nvPicPr>
        <p:blipFill>
          <a:blip r:embed="rId3"/>
          <a:stretch>
            <a:fillRect/>
          </a:stretch>
        </p:blipFill>
        <p:spPr>
          <a:xfrm>
            <a:off x="6385119" y="1260000"/>
            <a:ext cx="5407805" cy="3538352"/>
          </a:xfrm>
          <a:prstGeom prst="rect">
            <a:avLst/>
          </a:prstGeom>
        </p:spPr>
      </p:pic>
      <p:sp>
        <p:nvSpPr>
          <p:cNvPr id="16" name="Rectangle 15"/>
          <p:cNvSpPr/>
          <p:nvPr/>
        </p:nvSpPr>
        <p:spPr>
          <a:xfrm rot="604734">
            <a:off x="6924476" y="2380507"/>
            <a:ext cx="487554" cy="1867381"/>
          </a:xfrm>
          <a:prstGeom prst="rect">
            <a:avLst/>
          </a:prstGeom>
          <a:noFill/>
          <a:ln w="38100">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sz="1350">
              <a:solidFill>
                <a:srgbClr val="FF0000"/>
              </a:solidFill>
            </a:endParaRPr>
          </a:p>
        </p:txBody>
      </p:sp>
      <p:sp>
        <p:nvSpPr>
          <p:cNvPr id="17" name="Rectangle 16">
            <a:extLst>
              <a:ext uri="{FF2B5EF4-FFF2-40B4-BE49-F238E27FC236}">
                <a16:creationId xmlns:a16="http://schemas.microsoft.com/office/drawing/2014/main" id="{EBBE16C9-0750-B343-9A57-685D2C0942A3}"/>
              </a:ext>
            </a:extLst>
          </p:cNvPr>
          <p:cNvSpPr/>
          <p:nvPr/>
        </p:nvSpPr>
        <p:spPr>
          <a:xfrm rot="5400000">
            <a:off x="8908975" y="1292369"/>
            <a:ext cx="516378" cy="3407964"/>
          </a:xfrm>
          <a:prstGeom prst="rect">
            <a:avLst/>
          </a:prstGeom>
          <a:noFill/>
          <a:ln w="38100">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sz="1350">
              <a:solidFill>
                <a:srgbClr val="FF0000"/>
              </a:solidFill>
            </a:endParaRPr>
          </a:p>
        </p:txBody>
      </p:sp>
      <p:sp>
        <p:nvSpPr>
          <p:cNvPr id="18" name="Rectangle 17">
            <a:extLst>
              <a:ext uri="{FF2B5EF4-FFF2-40B4-BE49-F238E27FC236}">
                <a16:creationId xmlns:a16="http://schemas.microsoft.com/office/drawing/2014/main" id="{55EF3D18-1E4D-FE44-986C-2655B8DB9974}"/>
              </a:ext>
            </a:extLst>
          </p:cNvPr>
          <p:cNvSpPr/>
          <p:nvPr/>
        </p:nvSpPr>
        <p:spPr>
          <a:xfrm rot="5400000">
            <a:off x="11008257" y="2666956"/>
            <a:ext cx="389477" cy="655710"/>
          </a:xfrm>
          <a:prstGeom prst="rect">
            <a:avLst/>
          </a:prstGeom>
          <a:noFill/>
          <a:ln w="38100">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sz="1350">
              <a:solidFill>
                <a:srgbClr val="FF0000"/>
              </a:solidFill>
            </a:endParaRPr>
          </a:p>
        </p:txBody>
      </p:sp>
      <p:sp>
        <p:nvSpPr>
          <p:cNvPr id="19" name="ZoneTexte 18">
            <a:extLst>
              <a:ext uri="{FF2B5EF4-FFF2-40B4-BE49-F238E27FC236}">
                <a16:creationId xmlns:a16="http://schemas.microsoft.com/office/drawing/2014/main" id="{DBCA0CC2-214F-7347-8818-1C61D37F3179}"/>
              </a:ext>
            </a:extLst>
          </p:cNvPr>
          <p:cNvSpPr txBox="1"/>
          <p:nvPr/>
        </p:nvSpPr>
        <p:spPr>
          <a:xfrm>
            <a:off x="6408000" y="4824000"/>
            <a:ext cx="2941831" cy="215444"/>
          </a:xfrm>
          <a:prstGeom prst="rect">
            <a:avLst/>
          </a:prstGeom>
          <a:noFill/>
        </p:spPr>
        <p:txBody>
          <a:bodyPr wrap="none" rtlCol="0">
            <a:spAutoFit/>
          </a:bodyPr>
          <a:lstStyle/>
          <a:p>
            <a:r>
              <a:rPr lang="fr-FR" sz="800" i="1" dirty="0">
                <a:solidFill>
                  <a:schemeClr val="bg1"/>
                </a:solidFill>
              </a:rPr>
              <a:t>Tiré de Beaulieu « Les caractéristiques de l’aluminium structural ».</a:t>
            </a:r>
          </a:p>
        </p:txBody>
      </p:sp>
    </p:spTree>
    <p:extLst>
      <p:ext uri="{BB962C8B-B14F-4D97-AF65-F5344CB8AC3E}">
        <p14:creationId xmlns:p14="http://schemas.microsoft.com/office/powerpoint/2010/main" val="7222939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9</a:t>
            </a:fld>
            <a:endParaRPr lang="fr-FR" dirty="0"/>
          </a:p>
        </p:txBody>
      </p:sp>
      <p:sp>
        <p:nvSpPr>
          <p:cNvPr id="5" name="Titre 4"/>
          <p:cNvSpPr>
            <a:spLocks noGrp="1"/>
          </p:cNvSpPr>
          <p:nvPr>
            <p:ph type="title"/>
          </p:nvPr>
        </p:nvSpPr>
        <p:spPr/>
        <p:txBody>
          <a:bodyPr/>
          <a:lstStyle/>
          <a:p>
            <a:r>
              <a:rPr lang="fr-CA" dirty="0"/>
              <a:t>Propriétés physiques</a:t>
            </a:r>
            <a:endParaRPr lang="fr-CA" sz="2400" dirty="0">
              <a:solidFill>
                <a:schemeClr val="accent1"/>
              </a:solidFill>
            </a:endParaRPr>
          </a:p>
        </p:txBody>
      </p:sp>
      <p:sp>
        <p:nvSpPr>
          <p:cNvPr id="19" name="ZoneTexte 18">
            <a:extLst>
              <a:ext uri="{FF2B5EF4-FFF2-40B4-BE49-F238E27FC236}">
                <a16:creationId xmlns:a16="http://schemas.microsoft.com/office/drawing/2014/main" id="{DBCA0CC2-214F-7347-8818-1C61D37F3179}"/>
              </a:ext>
            </a:extLst>
          </p:cNvPr>
          <p:cNvSpPr txBox="1"/>
          <p:nvPr/>
        </p:nvSpPr>
        <p:spPr>
          <a:xfrm>
            <a:off x="62847" y="6559809"/>
            <a:ext cx="2941831" cy="215444"/>
          </a:xfrm>
          <a:prstGeom prst="rect">
            <a:avLst/>
          </a:prstGeom>
          <a:noFill/>
        </p:spPr>
        <p:txBody>
          <a:bodyPr wrap="none" rtlCol="0">
            <a:spAutoFit/>
          </a:bodyPr>
          <a:lstStyle/>
          <a:p>
            <a:r>
              <a:rPr lang="fr-FR" sz="800" i="1" dirty="0">
                <a:solidFill>
                  <a:schemeClr val="bg1"/>
                </a:solidFill>
              </a:rPr>
              <a:t>Tiré de Beaulieu « Les caractéristiques de l’aluminium structural ».</a:t>
            </a:r>
          </a:p>
        </p:txBody>
      </p:sp>
      <mc:AlternateContent xmlns:mc="http://schemas.openxmlformats.org/markup-compatibility/2006" xmlns:a14="http://schemas.microsoft.com/office/drawing/2010/main">
        <mc:Choice Requires="a14">
          <p:sp>
            <p:nvSpPr>
              <p:cNvPr id="10" name="Espace réservé du contenu 4">
                <a:extLst>
                  <a:ext uri="{FF2B5EF4-FFF2-40B4-BE49-F238E27FC236}">
                    <a16:creationId xmlns:a16="http://schemas.microsoft.com/office/drawing/2014/main" id="{1263E127-03FD-BA4E-82AD-7A2C62AA9D07}"/>
                  </a:ext>
                </a:extLst>
              </p:cNvPr>
              <p:cNvSpPr txBox="1">
                <a:spLocks/>
              </p:cNvSpPr>
              <p:nvPr/>
            </p:nvSpPr>
            <p:spPr>
              <a:xfrm>
                <a:off x="1015138" y="1924401"/>
                <a:ext cx="8229600" cy="3702050"/>
              </a:xfrm>
              <a:prstGeom prst="rect">
                <a:avLst/>
              </a:prstGeom>
            </p:spPr>
            <p:txBody>
              <a:bodyPr vert="horz" lIns="0" tIns="0" rIns="0" bIns="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1600" b="0" i="0" kern="1200">
                    <a:solidFill>
                      <a:schemeClr val="bg1"/>
                    </a:solidFill>
                    <a:latin typeface="Univers Condensed Light" panose="020B0306020202040204" pitchFamily="34"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i="0" kern="1200">
                    <a:solidFill>
                      <a:schemeClr val="accent1"/>
                    </a:solidFill>
                    <a:latin typeface="Univers Condensed Light" panose="020B0306020202040204" pitchFamily="34" charset="0"/>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i="0" kern="1200">
                    <a:solidFill>
                      <a:schemeClr val="tx1"/>
                    </a:solidFill>
                    <a:latin typeface="Univers Condensed Light" panose="020B0306020202040204" pitchFamily="34"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fr-FR" sz="2200" b="1" dirty="0">
                    <a:solidFill>
                      <a:schemeClr val="bg1"/>
                    </a:solidFill>
                  </a:rPr>
                  <a:t>Coefficient de Poisson :</a:t>
                </a:r>
              </a:p>
              <a:p>
                <a:pPr lvl="1"/>
                <a:r>
                  <a:rPr lang="fr-FR" b="0" dirty="0">
                    <a:solidFill>
                      <a:schemeClr val="bg1"/>
                    </a:solidFill>
                    <a:latin typeface="Univers Condensed Light" panose="020B0306020202040204"/>
                    <a:cs typeface="Arial" panose="020B0604020202020204" pitchFamily="34" charset="0"/>
                  </a:rPr>
                  <a:t>Ratio entre déformation transversale et celle longitudinale;</a:t>
                </a:r>
              </a:p>
              <a:p>
                <a:pPr lvl="1"/>
                <a14:m>
                  <m:oMath xmlns:m="http://schemas.openxmlformats.org/officeDocument/2006/math">
                    <m:r>
                      <a:rPr lang="fr-CA" sz="2400" b="0" i="1" smtClean="0">
                        <a:solidFill>
                          <a:schemeClr val="bg1"/>
                        </a:solidFill>
                        <a:latin typeface="Cambria Math" panose="02040503050406030204" pitchFamily="18" charset="0"/>
                        <a:ea typeface="Cambria Math" panose="02040503050406030204" pitchFamily="18" charset="0"/>
                      </a:rPr>
                      <m:t>𝜈</m:t>
                    </m:r>
                    <m:r>
                      <a:rPr lang="fr-CA" sz="2400" b="0" i="1">
                        <a:solidFill>
                          <a:schemeClr val="bg1"/>
                        </a:solidFill>
                        <a:latin typeface="Cambria Math" panose="02040503050406030204" pitchFamily="18" charset="0"/>
                      </a:rPr>
                      <m:t>=</m:t>
                    </m:r>
                    <m:r>
                      <a:rPr lang="fr-CA" sz="2400" b="0" i="1" smtClean="0">
                        <a:solidFill>
                          <a:schemeClr val="bg1"/>
                        </a:solidFill>
                        <a:latin typeface="Cambria Math" panose="02040503050406030204" pitchFamily="18" charset="0"/>
                      </a:rPr>
                      <m:t>−</m:t>
                    </m:r>
                    <m:f>
                      <m:fPr>
                        <m:ctrlPr>
                          <a:rPr lang="fr-CA" sz="2400" b="0" i="1">
                            <a:solidFill>
                              <a:schemeClr val="bg1"/>
                            </a:solidFill>
                            <a:latin typeface="Cambria Math" panose="02040503050406030204" pitchFamily="18" charset="0"/>
                          </a:rPr>
                        </m:ctrlPr>
                      </m:fPr>
                      <m:num>
                        <m:sSub>
                          <m:sSubPr>
                            <m:ctrlPr>
                              <a:rPr lang="fr-CA" sz="2400" b="0" i="1">
                                <a:solidFill>
                                  <a:schemeClr val="bg1"/>
                                </a:solidFill>
                                <a:latin typeface="Cambria Math" panose="02040503050406030204" pitchFamily="18" charset="0"/>
                              </a:rPr>
                            </m:ctrlPr>
                          </m:sSubPr>
                          <m:e>
                            <m:r>
                              <a:rPr lang="fr-CA" sz="2400" b="0" i="1">
                                <a:solidFill>
                                  <a:schemeClr val="bg1"/>
                                </a:solidFill>
                                <a:latin typeface="Cambria Math" panose="02040503050406030204" pitchFamily="18" charset="0"/>
                                <a:ea typeface="Cambria Math" panose="02040503050406030204" pitchFamily="18" charset="0"/>
                              </a:rPr>
                              <m:t>𝜀</m:t>
                            </m:r>
                          </m:e>
                          <m:sub>
                            <m:r>
                              <a:rPr lang="fr-CA" sz="2400" b="0" i="1" smtClean="0">
                                <a:solidFill>
                                  <a:schemeClr val="bg1"/>
                                </a:solidFill>
                                <a:latin typeface="Cambria Math" panose="02040503050406030204" pitchFamily="18" charset="0"/>
                                <a:ea typeface="Cambria Math" panose="02040503050406030204" pitchFamily="18" charset="0"/>
                              </a:rPr>
                              <m:t>𝑡</m:t>
                            </m:r>
                          </m:sub>
                        </m:sSub>
                      </m:num>
                      <m:den>
                        <m:sSub>
                          <m:sSubPr>
                            <m:ctrlPr>
                              <a:rPr lang="fr-CA" sz="2400" b="0" i="1" smtClean="0">
                                <a:solidFill>
                                  <a:schemeClr val="bg1"/>
                                </a:solidFill>
                                <a:latin typeface="Cambria Math" panose="02040503050406030204" pitchFamily="18" charset="0"/>
                              </a:rPr>
                            </m:ctrlPr>
                          </m:sSubPr>
                          <m:e>
                            <m:r>
                              <a:rPr lang="fr-CA" sz="2400" b="0" i="1" smtClean="0">
                                <a:solidFill>
                                  <a:schemeClr val="bg1"/>
                                </a:solidFill>
                                <a:latin typeface="Cambria Math" panose="02040503050406030204" pitchFamily="18" charset="0"/>
                                <a:ea typeface="Cambria Math" panose="02040503050406030204" pitchFamily="18" charset="0"/>
                              </a:rPr>
                              <m:t>𝜀</m:t>
                            </m:r>
                          </m:e>
                          <m:sub>
                            <m:r>
                              <a:rPr lang="fr-CA" sz="2400" b="0" i="1" smtClean="0">
                                <a:solidFill>
                                  <a:schemeClr val="bg1"/>
                                </a:solidFill>
                                <a:latin typeface="Cambria Math" panose="02040503050406030204" pitchFamily="18" charset="0"/>
                              </a:rPr>
                              <m:t>𝑙</m:t>
                            </m:r>
                          </m:sub>
                        </m:sSub>
                      </m:den>
                    </m:f>
                  </m:oMath>
                </a14:m>
                <a:r>
                  <a:rPr lang="fr-FR" sz="2400" b="0" dirty="0">
                    <a:solidFill>
                      <a:schemeClr val="bg1"/>
                    </a:solidFill>
                  </a:rPr>
                  <a:t>	</a:t>
                </a:r>
                <a:r>
                  <a:rPr lang="fr-FR" sz="2400" b="0" dirty="0">
                    <a:solidFill>
                      <a:schemeClr val="bg1"/>
                    </a:solidFill>
                    <a:latin typeface="Symbol" pitchFamily="2" charset="2"/>
                  </a:rPr>
                  <a:t> n</a:t>
                </a:r>
                <a:r>
                  <a:rPr lang="fr-FR" sz="2400" b="0" dirty="0">
                    <a:solidFill>
                      <a:schemeClr val="bg1"/>
                    </a:solidFill>
                  </a:rPr>
                  <a:t> = 0,33;</a:t>
                </a:r>
                <a:r>
                  <a:rPr lang="fr-CA" sz="2400" b="0" dirty="0">
                    <a:solidFill>
                      <a:schemeClr val="bg1"/>
                    </a:solidFill>
                  </a:rPr>
                  <a:t> </a:t>
                </a:r>
                <a:endParaRPr lang="fr-FR" sz="2400" b="0" dirty="0">
                  <a:solidFill>
                    <a:schemeClr val="bg1"/>
                  </a:solidFill>
                </a:endParaRPr>
              </a:p>
              <a:p>
                <a:endParaRPr lang="fr-FR" sz="2000" dirty="0">
                  <a:solidFill>
                    <a:schemeClr val="bg1"/>
                  </a:solidFill>
                </a:endParaRPr>
              </a:p>
              <a:p>
                <a:r>
                  <a:rPr lang="fr-FR" sz="2200" b="1" dirty="0">
                    <a:solidFill>
                      <a:schemeClr val="bg1"/>
                    </a:solidFill>
                  </a:rPr>
                  <a:t>Module de Coulomb G :</a:t>
                </a:r>
              </a:p>
              <a:p>
                <a:pPr lvl="1"/>
                <a:r>
                  <a:rPr lang="fr-FR" b="0" dirty="0">
                    <a:solidFill>
                      <a:schemeClr val="bg1"/>
                    </a:solidFill>
                  </a:rPr>
                  <a:t>Lien entre la contrainte de cisaillement et la déformation de cisaillement</a:t>
                </a:r>
              </a:p>
              <a:p>
                <a:pPr lvl="1"/>
                <a14:m>
                  <m:oMath xmlns:m="http://schemas.openxmlformats.org/officeDocument/2006/math">
                    <m:r>
                      <a:rPr lang="fr-CA" sz="2400" b="0" i="1" smtClean="0">
                        <a:solidFill>
                          <a:schemeClr val="bg1"/>
                        </a:solidFill>
                        <a:latin typeface="Cambria Math" panose="02040503050406030204" pitchFamily="18" charset="0"/>
                      </a:rPr>
                      <m:t>𝐺</m:t>
                    </m:r>
                    <m:r>
                      <a:rPr lang="fr-CA" sz="2400" b="0" i="1" smtClean="0">
                        <a:solidFill>
                          <a:schemeClr val="bg1"/>
                        </a:solidFill>
                        <a:latin typeface="Cambria Math" panose="02040503050406030204" pitchFamily="18" charset="0"/>
                      </a:rPr>
                      <m:t>=</m:t>
                    </m:r>
                    <m:f>
                      <m:fPr>
                        <m:ctrlPr>
                          <a:rPr lang="fr-CA" sz="2400" b="0" i="1" smtClean="0">
                            <a:solidFill>
                              <a:schemeClr val="bg1"/>
                            </a:solidFill>
                            <a:latin typeface="Cambria Math" panose="02040503050406030204" pitchFamily="18" charset="0"/>
                          </a:rPr>
                        </m:ctrlPr>
                      </m:fPr>
                      <m:num>
                        <m:r>
                          <a:rPr lang="fr-CA" sz="2400" b="0" i="1" smtClean="0">
                            <a:solidFill>
                              <a:schemeClr val="bg1"/>
                            </a:solidFill>
                            <a:latin typeface="Cambria Math" panose="02040503050406030204" pitchFamily="18" charset="0"/>
                          </a:rPr>
                          <m:t>𝐸</m:t>
                        </m:r>
                      </m:num>
                      <m:den>
                        <m:r>
                          <a:rPr lang="fr-CA" sz="2400" b="0" i="1" smtClean="0">
                            <a:solidFill>
                              <a:schemeClr val="bg1"/>
                            </a:solidFill>
                            <a:latin typeface="Cambria Math" panose="02040503050406030204" pitchFamily="18" charset="0"/>
                          </a:rPr>
                          <m:t>2</m:t>
                        </m:r>
                        <m:d>
                          <m:dPr>
                            <m:ctrlPr>
                              <a:rPr lang="fr-CA" sz="2400" b="0" i="1" smtClean="0">
                                <a:solidFill>
                                  <a:schemeClr val="bg1"/>
                                </a:solidFill>
                                <a:latin typeface="Cambria Math" panose="02040503050406030204" pitchFamily="18" charset="0"/>
                              </a:rPr>
                            </m:ctrlPr>
                          </m:dPr>
                          <m:e>
                            <m:r>
                              <a:rPr lang="fr-CA" sz="2400" b="0" i="1" smtClean="0">
                                <a:solidFill>
                                  <a:schemeClr val="bg1"/>
                                </a:solidFill>
                                <a:latin typeface="Cambria Math" panose="02040503050406030204" pitchFamily="18" charset="0"/>
                              </a:rPr>
                              <m:t>1+</m:t>
                            </m:r>
                            <m:r>
                              <a:rPr lang="fr-CA" sz="2400" b="0" i="1" smtClean="0">
                                <a:solidFill>
                                  <a:schemeClr val="bg1"/>
                                </a:solidFill>
                                <a:latin typeface="Cambria Math" panose="02040503050406030204" pitchFamily="18" charset="0"/>
                                <a:ea typeface="Cambria Math" panose="02040503050406030204" pitchFamily="18" charset="0"/>
                              </a:rPr>
                              <m:t>𝜈</m:t>
                            </m:r>
                          </m:e>
                        </m:d>
                      </m:den>
                    </m:f>
                    <m:r>
                      <a:rPr lang="fr-CA" sz="2400" b="0" i="1" smtClean="0">
                        <a:solidFill>
                          <a:schemeClr val="bg1"/>
                        </a:solidFill>
                        <a:latin typeface="Cambria Math" panose="02040503050406030204" pitchFamily="18" charset="0"/>
                        <a:ea typeface="Cambria Math" panose="02040503050406030204" pitchFamily="18" charset="0"/>
                      </a:rPr>
                      <m:t>≈26 000 </m:t>
                    </m:r>
                    <m:r>
                      <a:rPr lang="fr-CA" sz="2400" b="0" i="1" smtClean="0">
                        <a:solidFill>
                          <a:schemeClr val="bg1"/>
                        </a:solidFill>
                        <a:latin typeface="Cambria Math" panose="02040503050406030204" pitchFamily="18" charset="0"/>
                        <a:ea typeface="Cambria Math" panose="02040503050406030204" pitchFamily="18" charset="0"/>
                      </a:rPr>
                      <m:t>𝑀𝑃𝑎</m:t>
                    </m:r>
                  </m:oMath>
                </a14:m>
                <a:r>
                  <a:rPr lang="fr-FR" sz="2400" b="0" dirty="0">
                    <a:solidFill>
                      <a:schemeClr val="bg1"/>
                    </a:solidFill>
                  </a:rPr>
                  <a:t> </a:t>
                </a:r>
              </a:p>
            </p:txBody>
          </p:sp>
        </mc:Choice>
        <mc:Fallback xmlns="">
          <p:sp>
            <p:nvSpPr>
              <p:cNvPr id="10" name="Espace réservé du contenu 4">
                <a:extLst>
                  <a:ext uri="{FF2B5EF4-FFF2-40B4-BE49-F238E27FC236}">
                    <a16:creationId xmlns:a16="http://schemas.microsoft.com/office/drawing/2014/main" id="{1263E127-03FD-BA4E-82AD-7A2C62AA9D07}"/>
                  </a:ext>
                </a:extLst>
              </p:cNvPr>
              <p:cNvSpPr txBox="1">
                <a:spLocks noRot="1" noChangeAspect="1" noMove="1" noResize="1" noEditPoints="1" noAdjustHandles="1" noChangeArrowheads="1" noChangeShapeType="1" noTextEdit="1"/>
              </p:cNvSpPr>
              <p:nvPr/>
            </p:nvSpPr>
            <p:spPr>
              <a:xfrm>
                <a:off x="1015138" y="1924401"/>
                <a:ext cx="8229600" cy="3702050"/>
              </a:xfrm>
              <a:prstGeom prst="rect">
                <a:avLst/>
              </a:prstGeom>
              <a:blipFill>
                <a:blip r:embed="rId3"/>
                <a:stretch>
                  <a:fillRect l="-2157" t="-3413"/>
                </a:stretch>
              </a:blipFill>
            </p:spPr>
            <p:txBody>
              <a:bodyPr/>
              <a:lstStyle/>
              <a:p>
                <a:r>
                  <a:rPr lang="fr-FR">
                    <a:noFill/>
                  </a:rPr>
                  <a:t> </a:t>
                </a:r>
              </a:p>
            </p:txBody>
          </p:sp>
        </mc:Fallback>
      </mc:AlternateContent>
    </p:spTree>
    <p:extLst>
      <p:ext uri="{BB962C8B-B14F-4D97-AF65-F5344CB8AC3E}">
        <p14:creationId xmlns:p14="http://schemas.microsoft.com/office/powerpoint/2010/main" val="25297389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10</a:t>
            </a:fld>
            <a:endParaRPr lang="fr-FR" dirty="0"/>
          </a:p>
        </p:txBody>
      </p:sp>
      <p:sp>
        <p:nvSpPr>
          <p:cNvPr id="5" name="Titre 4"/>
          <p:cNvSpPr>
            <a:spLocks noGrp="1"/>
          </p:cNvSpPr>
          <p:nvPr>
            <p:ph type="title"/>
          </p:nvPr>
        </p:nvSpPr>
        <p:spPr/>
        <p:txBody>
          <a:bodyPr/>
          <a:lstStyle/>
          <a:p>
            <a:r>
              <a:rPr lang="fr-CA" dirty="0"/>
              <a:t>Propriétés physiques</a:t>
            </a:r>
            <a:endParaRPr lang="fr-CA" sz="2400" dirty="0">
              <a:solidFill>
                <a:schemeClr val="accent1"/>
              </a:solidFill>
            </a:endParaRPr>
          </a:p>
        </p:txBody>
      </p:sp>
      <p:sp>
        <p:nvSpPr>
          <p:cNvPr id="19" name="ZoneTexte 18">
            <a:extLst>
              <a:ext uri="{FF2B5EF4-FFF2-40B4-BE49-F238E27FC236}">
                <a16:creationId xmlns:a16="http://schemas.microsoft.com/office/drawing/2014/main" id="{DBCA0CC2-214F-7347-8818-1C61D37F3179}"/>
              </a:ext>
            </a:extLst>
          </p:cNvPr>
          <p:cNvSpPr txBox="1"/>
          <p:nvPr/>
        </p:nvSpPr>
        <p:spPr>
          <a:xfrm>
            <a:off x="1440000" y="5976000"/>
            <a:ext cx="2941831" cy="215444"/>
          </a:xfrm>
          <a:prstGeom prst="rect">
            <a:avLst/>
          </a:prstGeom>
          <a:noFill/>
        </p:spPr>
        <p:txBody>
          <a:bodyPr wrap="none" rtlCol="0">
            <a:spAutoFit/>
          </a:bodyPr>
          <a:lstStyle/>
          <a:p>
            <a:r>
              <a:rPr lang="fr-FR" sz="800" i="1" dirty="0">
                <a:solidFill>
                  <a:schemeClr val="bg1"/>
                </a:solidFill>
              </a:rPr>
              <a:t>Tiré de Beaulieu « Les caractéristiques de l’aluminium structural ».</a:t>
            </a:r>
          </a:p>
        </p:txBody>
      </p:sp>
      <p:pic>
        <p:nvPicPr>
          <p:cNvPr id="7" name="Image 6">
            <a:extLst>
              <a:ext uri="{FF2B5EF4-FFF2-40B4-BE49-F238E27FC236}">
                <a16:creationId xmlns:a16="http://schemas.microsoft.com/office/drawing/2014/main" id="{4014A31B-23B3-89E6-0761-91338EF87E8C}"/>
              </a:ext>
            </a:extLst>
          </p:cNvPr>
          <p:cNvPicPr>
            <a:picLocks noChangeAspect="1"/>
          </p:cNvPicPr>
          <p:nvPr/>
        </p:nvPicPr>
        <p:blipFill>
          <a:blip r:embed="rId3"/>
          <a:stretch>
            <a:fillRect/>
          </a:stretch>
        </p:blipFill>
        <p:spPr>
          <a:xfrm>
            <a:off x="1440000" y="1620000"/>
            <a:ext cx="7810436" cy="4320000"/>
          </a:xfrm>
          <a:prstGeom prst="rect">
            <a:avLst/>
          </a:prstGeom>
        </p:spPr>
      </p:pic>
      <p:sp>
        <p:nvSpPr>
          <p:cNvPr id="12" name="ZoneTexte 11">
            <a:extLst>
              <a:ext uri="{FF2B5EF4-FFF2-40B4-BE49-F238E27FC236}">
                <a16:creationId xmlns:a16="http://schemas.microsoft.com/office/drawing/2014/main" id="{673456C0-761F-6026-3903-646E5366B316}"/>
              </a:ext>
            </a:extLst>
          </p:cNvPr>
          <p:cNvSpPr txBox="1"/>
          <p:nvPr/>
        </p:nvSpPr>
        <p:spPr>
          <a:xfrm>
            <a:off x="10782846" y="3600000"/>
            <a:ext cx="708848" cy="261610"/>
          </a:xfrm>
          <a:prstGeom prst="rect">
            <a:avLst/>
          </a:prstGeom>
          <a:noFill/>
        </p:spPr>
        <p:txBody>
          <a:bodyPr wrap="none" rtlCol="0">
            <a:spAutoFit/>
          </a:bodyPr>
          <a:lstStyle/>
          <a:p>
            <a:r>
              <a:rPr lang="fr-FR" sz="1100" dirty="0">
                <a:solidFill>
                  <a:schemeClr val="bg1"/>
                </a:solidFill>
              </a:rPr>
              <a:t>Eau = 0,6</a:t>
            </a:r>
          </a:p>
        </p:txBody>
      </p:sp>
      <p:sp>
        <p:nvSpPr>
          <p:cNvPr id="13" name="ZoneTexte 12">
            <a:extLst>
              <a:ext uri="{FF2B5EF4-FFF2-40B4-BE49-F238E27FC236}">
                <a16:creationId xmlns:a16="http://schemas.microsoft.com/office/drawing/2014/main" id="{583513C2-49D5-DCBF-AEBC-EE5F8DEFF4D4}"/>
              </a:ext>
            </a:extLst>
          </p:cNvPr>
          <p:cNvSpPr txBox="1"/>
          <p:nvPr/>
        </p:nvSpPr>
        <p:spPr>
          <a:xfrm>
            <a:off x="10782846" y="3908310"/>
            <a:ext cx="817853" cy="261610"/>
          </a:xfrm>
          <a:prstGeom prst="rect">
            <a:avLst/>
          </a:prstGeom>
          <a:noFill/>
        </p:spPr>
        <p:txBody>
          <a:bodyPr wrap="none" rtlCol="0">
            <a:spAutoFit/>
          </a:bodyPr>
          <a:lstStyle/>
          <a:p>
            <a:r>
              <a:rPr lang="fr-FR" sz="1100" dirty="0">
                <a:solidFill>
                  <a:schemeClr val="bg1"/>
                </a:solidFill>
              </a:rPr>
              <a:t>Eau = 4158</a:t>
            </a:r>
          </a:p>
        </p:txBody>
      </p:sp>
      <p:graphicFrame>
        <p:nvGraphicFramePr>
          <p:cNvPr id="16" name="Tableau 15">
            <a:extLst>
              <a:ext uri="{FF2B5EF4-FFF2-40B4-BE49-F238E27FC236}">
                <a16:creationId xmlns:a16="http://schemas.microsoft.com/office/drawing/2014/main" id="{639F6906-B9AA-36B7-C8FC-5BE4835D3B2C}"/>
              </a:ext>
            </a:extLst>
          </p:cNvPr>
          <p:cNvGraphicFramePr>
            <a:graphicFrameLocks noGrp="1"/>
          </p:cNvGraphicFramePr>
          <p:nvPr/>
        </p:nvGraphicFramePr>
        <p:xfrm>
          <a:off x="9296641" y="1728000"/>
          <a:ext cx="1440000" cy="4068000"/>
        </p:xfrm>
        <a:graphic>
          <a:graphicData uri="http://schemas.openxmlformats.org/drawingml/2006/table">
            <a:tbl>
              <a:tblPr firstRow="1" bandRow="1">
                <a:tableStyleId>{5C22544A-7EE6-4342-B048-85BDC9FD1C3A}</a:tableStyleId>
              </a:tblPr>
              <a:tblGrid>
                <a:gridCol w="1440000">
                  <a:extLst>
                    <a:ext uri="{9D8B030D-6E8A-4147-A177-3AD203B41FA5}">
                      <a16:colId xmlns:a16="http://schemas.microsoft.com/office/drawing/2014/main" val="523246336"/>
                    </a:ext>
                  </a:extLst>
                </a:gridCol>
              </a:tblGrid>
              <a:tr h="576000">
                <a:tc>
                  <a:txBody>
                    <a:bodyPr/>
                    <a:lstStyle/>
                    <a:p>
                      <a:pPr algn="ctr"/>
                      <a:r>
                        <a:rPr lang="fr-CA" dirty="0"/>
                        <a:t>Béton</a:t>
                      </a:r>
                    </a:p>
                  </a:txBody>
                  <a:tcPr anchor="ctr"/>
                </a:tc>
                <a:extLst>
                  <a:ext uri="{0D108BD9-81ED-4DB2-BD59-A6C34878D82A}">
                    <a16:rowId xmlns:a16="http://schemas.microsoft.com/office/drawing/2014/main" val="3176180887"/>
                  </a:ext>
                </a:extLst>
              </a:tr>
              <a:tr h="324000">
                <a:tc>
                  <a:txBody>
                    <a:bodyPr/>
                    <a:lstStyle/>
                    <a:p>
                      <a:pPr algn="ctr"/>
                      <a:r>
                        <a:rPr lang="fr-CA" sz="1400" dirty="0"/>
                        <a:t>2500</a:t>
                      </a:r>
                    </a:p>
                  </a:txBody>
                  <a:tcPr marL="46800" marR="46800"/>
                </a:tc>
                <a:extLst>
                  <a:ext uri="{0D108BD9-81ED-4DB2-BD59-A6C34878D82A}">
                    <a16:rowId xmlns:a16="http://schemas.microsoft.com/office/drawing/2014/main" val="2685097860"/>
                  </a:ext>
                </a:extLst>
              </a:tr>
              <a:tr h="324000">
                <a:tc>
                  <a:txBody>
                    <a:bodyPr/>
                    <a:lstStyle/>
                    <a:p>
                      <a:pPr algn="ctr"/>
                      <a:r>
                        <a:rPr lang="fr-CA" sz="1400" dirty="0"/>
                        <a:t>1200</a:t>
                      </a:r>
                    </a:p>
                  </a:txBody>
                  <a:tcPr marL="46800" marR="46800"/>
                </a:tc>
                <a:extLst>
                  <a:ext uri="{0D108BD9-81ED-4DB2-BD59-A6C34878D82A}">
                    <a16:rowId xmlns:a16="http://schemas.microsoft.com/office/drawing/2014/main" val="1843257173"/>
                  </a:ext>
                </a:extLst>
              </a:tr>
              <a:tr h="612000">
                <a:tc>
                  <a:txBody>
                    <a:bodyPr/>
                    <a:lstStyle/>
                    <a:p>
                      <a:pPr algn="ctr"/>
                      <a:r>
                        <a:rPr lang="fr-CA" sz="1400" dirty="0"/>
                        <a:t>10,0 x 10</a:t>
                      </a:r>
                      <a:r>
                        <a:rPr lang="fr-CA" sz="1400" baseline="30000" dirty="0"/>
                        <a:t>-6</a:t>
                      </a:r>
                    </a:p>
                  </a:txBody>
                  <a:tcPr marL="46800" marR="46800"/>
                </a:tc>
                <a:extLst>
                  <a:ext uri="{0D108BD9-81ED-4DB2-BD59-A6C34878D82A}">
                    <a16:rowId xmlns:a16="http://schemas.microsoft.com/office/drawing/2014/main" val="129485284"/>
                  </a:ext>
                </a:extLst>
              </a:tr>
              <a:tr h="324000">
                <a:tc>
                  <a:txBody>
                    <a:bodyPr/>
                    <a:lstStyle/>
                    <a:p>
                      <a:pPr algn="ctr"/>
                      <a:r>
                        <a:rPr lang="fr-CA" sz="1400" dirty="0"/>
                        <a:t>1,8</a:t>
                      </a:r>
                    </a:p>
                  </a:txBody>
                  <a:tcPr marL="46800" marR="46800"/>
                </a:tc>
                <a:extLst>
                  <a:ext uri="{0D108BD9-81ED-4DB2-BD59-A6C34878D82A}">
                    <a16:rowId xmlns:a16="http://schemas.microsoft.com/office/drawing/2014/main" val="249076251"/>
                  </a:ext>
                </a:extLst>
              </a:tr>
              <a:tr h="612000">
                <a:tc>
                  <a:txBody>
                    <a:bodyPr/>
                    <a:lstStyle/>
                    <a:p>
                      <a:pPr algn="ctr"/>
                      <a:r>
                        <a:rPr lang="fr-CA" sz="1400" dirty="0"/>
                        <a:t>880</a:t>
                      </a:r>
                    </a:p>
                  </a:txBody>
                  <a:tcPr marL="46800" marR="46800"/>
                </a:tc>
                <a:extLst>
                  <a:ext uri="{0D108BD9-81ED-4DB2-BD59-A6C34878D82A}">
                    <a16:rowId xmlns:a16="http://schemas.microsoft.com/office/drawing/2014/main" val="3607474969"/>
                  </a:ext>
                </a:extLst>
              </a:tr>
              <a:tr h="324000">
                <a:tc>
                  <a:txBody>
                    <a:bodyPr/>
                    <a:lstStyle/>
                    <a:p>
                      <a:pPr algn="ctr"/>
                      <a:r>
                        <a:rPr lang="fr-CA" sz="1400" dirty="0"/>
                        <a:t>Élevée</a:t>
                      </a:r>
                    </a:p>
                  </a:txBody>
                  <a:tcPr marL="46800" marR="46800"/>
                </a:tc>
                <a:extLst>
                  <a:ext uri="{0D108BD9-81ED-4DB2-BD59-A6C34878D82A}">
                    <a16:rowId xmlns:a16="http://schemas.microsoft.com/office/drawing/2014/main" val="650831483"/>
                  </a:ext>
                </a:extLst>
              </a:tr>
              <a:tr h="324000">
                <a:tc>
                  <a:txBody>
                    <a:bodyPr/>
                    <a:lstStyle/>
                    <a:p>
                      <a:pPr algn="ctr"/>
                      <a:r>
                        <a:rPr lang="fr-CA" sz="1400" dirty="0"/>
                        <a:t>30 000</a:t>
                      </a:r>
                    </a:p>
                  </a:txBody>
                  <a:tcPr marL="46800" marR="46800"/>
                </a:tc>
                <a:extLst>
                  <a:ext uri="{0D108BD9-81ED-4DB2-BD59-A6C34878D82A}">
                    <a16:rowId xmlns:a16="http://schemas.microsoft.com/office/drawing/2014/main" val="602079521"/>
                  </a:ext>
                </a:extLst>
              </a:tr>
              <a:tr h="324000">
                <a:tc>
                  <a:txBody>
                    <a:bodyPr/>
                    <a:lstStyle/>
                    <a:p>
                      <a:pPr algn="ctr"/>
                      <a:r>
                        <a:rPr lang="fr-CA" sz="1400" dirty="0"/>
                        <a:t>21 000</a:t>
                      </a:r>
                    </a:p>
                  </a:txBody>
                  <a:tcPr marL="46800" marR="46800"/>
                </a:tc>
                <a:extLst>
                  <a:ext uri="{0D108BD9-81ED-4DB2-BD59-A6C34878D82A}">
                    <a16:rowId xmlns:a16="http://schemas.microsoft.com/office/drawing/2014/main" val="462445135"/>
                  </a:ext>
                </a:extLst>
              </a:tr>
              <a:tr h="324000">
                <a:tc>
                  <a:txBody>
                    <a:bodyPr/>
                    <a:lstStyle/>
                    <a:p>
                      <a:pPr algn="ctr"/>
                      <a:r>
                        <a:rPr lang="fr-CA" sz="1400" dirty="0"/>
                        <a:t>0,2</a:t>
                      </a:r>
                    </a:p>
                  </a:txBody>
                  <a:tcPr marL="46800" marR="46800"/>
                </a:tc>
                <a:extLst>
                  <a:ext uri="{0D108BD9-81ED-4DB2-BD59-A6C34878D82A}">
                    <a16:rowId xmlns:a16="http://schemas.microsoft.com/office/drawing/2014/main" val="3219154294"/>
                  </a:ext>
                </a:extLst>
              </a:tr>
            </a:tbl>
          </a:graphicData>
        </a:graphic>
      </p:graphicFrame>
    </p:spTree>
    <p:extLst>
      <p:ext uri="{BB962C8B-B14F-4D97-AF65-F5344CB8AC3E}">
        <p14:creationId xmlns:p14="http://schemas.microsoft.com/office/powerpoint/2010/main" val="32558554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11</a:t>
            </a:fld>
            <a:endParaRPr lang="fr-FR" dirty="0"/>
          </a:p>
        </p:txBody>
      </p:sp>
      <p:sp>
        <p:nvSpPr>
          <p:cNvPr id="5" name="Titre 4"/>
          <p:cNvSpPr>
            <a:spLocks noGrp="1"/>
          </p:cNvSpPr>
          <p:nvPr>
            <p:ph type="title"/>
          </p:nvPr>
        </p:nvSpPr>
        <p:spPr/>
        <p:txBody>
          <a:bodyPr/>
          <a:lstStyle/>
          <a:p>
            <a:r>
              <a:rPr lang="fr-CA" dirty="0"/>
              <a:t>Propriétés physiques</a:t>
            </a:r>
            <a:endParaRPr lang="fr-CA" sz="2400" dirty="0">
              <a:solidFill>
                <a:schemeClr val="accent1"/>
              </a:solidFill>
            </a:endParaRPr>
          </a:p>
        </p:txBody>
      </p:sp>
      <p:sp>
        <p:nvSpPr>
          <p:cNvPr id="19" name="ZoneTexte 18">
            <a:extLst>
              <a:ext uri="{FF2B5EF4-FFF2-40B4-BE49-F238E27FC236}">
                <a16:creationId xmlns:a16="http://schemas.microsoft.com/office/drawing/2014/main" id="{DBCA0CC2-214F-7347-8818-1C61D37F3179}"/>
              </a:ext>
            </a:extLst>
          </p:cNvPr>
          <p:cNvSpPr txBox="1"/>
          <p:nvPr/>
        </p:nvSpPr>
        <p:spPr>
          <a:xfrm>
            <a:off x="62847" y="6559809"/>
            <a:ext cx="2941831" cy="215444"/>
          </a:xfrm>
          <a:prstGeom prst="rect">
            <a:avLst/>
          </a:prstGeom>
          <a:noFill/>
        </p:spPr>
        <p:txBody>
          <a:bodyPr wrap="none" rtlCol="0">
            <a:spAutoFit/>
          </a:bodyPr>
          <a:lstStyle/>
          <a:p>
            <a:r>
              <a:rPr lang="fr-FR" sz="800" i="1" dirty="0">
                <a:solidFill>
                  <a:schemeClr val="bg1"/>
                </a:solidFill>
              </a:rPr>
              <a:t>Tiré de Beaulieu « Les caractéristiques de l’aluminium structural ».</a:t>
            </a:r>
          </a:p>
        </p:txBody>
      </p:sp>
      <p:sp>
        <p:nvSpPr>
          <p:cNvPr id="9" name="Titre 1">
            <a:extLst>
              <a:ext uri="{FF2B5EF4-FFF2-40B4-BE49-F238E27FC236}">
                <a16:creationId xmlns:a16="http://schemas.microsoft.com/office/drawing/2014/main" id="{38992228-3B80-CC4F-A848-02982FE10F3F}"/>
              </a:ext>
            </a:extLst>
          </p:cNvPr>
          <p:cNvSpPr txBox="1">
            <a:spLocks/>
          </p:cNvSpPr>
          <p:nvPr/>
        </p:nvSpPr>
        <p:spPr>
          <a:xfrm>
            <a:off x="855458" y="1112950"/>
            <a:ext cx="6172200" cy="288000"/>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3600" b="0" i="0" kern="1200">
                <a:solidFill>
                  <a:schemeClr val="bg1"/>
                </a:solidFill>
                <a:latin typeface="Univers Condensed Light" panose="020B0306020202040204" pitchFamily="34" charset="0"/>
                <a:ea typeface="+mj-ea"/>
                <a:cs typeface="+mj-cs"/>
              </a:defRPr>
            </a:lvl1pPr>
          </a:lstStyle>
          <a:p>
            <a:r>
              <a:rPr lang="fr-CA" sz="2200">
                <a:solidFill>
                  <a:schemeClr val="accent2"/>
                </a:solidFill>
                <a:latin typeface="Univers Condensed Light" panose="020B0306020202040204"/>
                <a:cs typeface="Calibri Light" panose="020F0302020204030204" pitchFamily="34" charset="0"/>
              </a:rPr>
              <a:t>Dureté et résilience</a:t>
            </a:r>
            <a:endParaRPr lang="fr-CA" sz="2200" dirty="0">
              <a:solidFill>
                <a:schemeClr val="accent2"/>
              </a:solidFill>
              <a:latin typeface="Univers Condensed Light" panose="020B0306020202040204"/>
              <a:cs typeface="Calibri Light" panose="020F0302020204030204" pitchFamily="34" charset="0"/>
            </a:endParaRPr>
          </a:p>
        </p:txBody>
      </p:sp>
      <p:sp>
        <p:nvSpPr>
          <p:cNvPr id="2" name="ZoneTexte 1">
            <a:extLst>
              <a:ext uri="{FF2B5EF4-FFF2-40B4-BE49-F238E27FC236}">
                <a16:creationId xmlns:a16="http://schemas.microsoft.com/office/drawing/2014/main" id="{033A4F17-ED1A-A316-17BE-418B31FF6638}"/>
              </a:ext>
            </a:extLst>
          </p:cNvPr>
          <p:cNvSpPr txBox="1"/>
          <p:nvPr/>
        </p:nvSpPr>
        <p:spPr>
          <a:xfrm>
            <a:off x="216000" y="1620000"/>
            <a:ext cx="6067313" cy="4247317"/>
          </a:xfrm>
          <a:prstGeom prst="rect">
            <a:avLst/>
          </a:prstGeom>
          <a:noFill/>
        </p:spPr>
        <p:txBody>
          <a:bodyPr wrap="square" rtlCol="0">
            <a:spAutoFit/>
          </a:bodyPr>
          <a:lstStyle/>
          <a:p>
            <a:pPr marL="285750" indent="-285750">
              <a:buFont typeface="Arial" panose="020B0604020202020204" pitchFamily="34" charset="0"/>
              <a:buChar char="•"/>
            </a:pPr>
            <a:r>
              <a:rPr lang="fr-FR" dirty="0">
                <a:solidFill>
                  <a:schemeClr val="bg1"/>
                </a:solidFill>
              </a:rPr>
              <a:t>Dureté</a:t>
            </a:r>
          </a:p>
          <a:p>
            <a:pPr marL="742950" lvl="1" indent="-285750">
              <a:buFont typeface="Arial" panose="020B0604020202020204" pitchFamily="34" charset="0"/>
              <a:buChar char="•"/>
            </a:pPr>
            <a:r>
              <a:rPr lang="fr-FR" dirty="0">
                <a:solidFill>
                  <a:schemeClr val="bg1"/>
                </a:solidFill>
              </a:rPr>
              <a:t>En relation directe avec la contrainte ultime </a:t>
            </a:r>
            <a:r>
              <a:rPr lang="fr-FR" i="1" dirty="0">
                <a:solidFill>
                  <a:schemeClr val="bg1"/>
                </a:solidFill>
              </a:rPr>
              <a:t>F</a:t>
            </a:r>
            <a:r>
              <a:rPr lang="fr-FR" i="1" baseline="-25000" dirty="0">
                <a:solidFill>
                  <a:schemeClr val="bg1"/>
                </a:solidFill>
              </a:rPr>
              <a:t>u</a:t>
            </a:r>
            <a:r>
              <a:rPr lang="fr-FR" i="1" dirty="0">
                <a:solidFill>
                  <a:schemeClr val="bg1"/>
                </a:solidFill>
              </a:rPr>
              <a:t> </a:t>
            </a:r>
            <a:r>
              <a:rPr lang="fr-FR" dirty="0">
                <a:solidFill>
                  <a:schemeClr val="bg1"/>
                </a:solidFill>
              </a:rPr>
              <a:t>;</a:t>
            </a:r>
          </a:p>
          <a:p>
            <a:pPr marL="742950" lvl="1" indent="-285750">
              <a:buFont typeface="Arial" panose="020B0604020202020204" pitchFamily="34" charset="0"/>
              <a:buChar char="•"/>
            </a:pPr>
            <a:r>
              <a:rPr lang="fr-FR" dirty="0">
                <a:solidFill>
                  <a:schemeClr val="bg1"/>
                </a:solidFill>
              </a:rPr>
              <a:t>Mesurée à l’aide de l’essai Brinell, Rockwell ou Vickers ;</a:t>
            </a:r>
          </a:p>
          <a:p>
            <a:pPr marL="742950" lvl="1" indent="-285750">
              <a:buFont typeface="Arial" panose="020B0604020202020204" pitchFamily="34" charset="0"/>
              <a:buChar char="•"/>
            </a:pPr>
            <a:r>
              <a:rPr lang="fr-FR" dirty="0">
                <a:solidFill>
                  <a:schemeClr val="bg1"/>
                </a:solidFill>
              </a:rPr>
              <a:t>Estimé rapide et approximatif de </a:t>
            </a:r>
            <a:r>
              <a:rPr lang="fr-FR" i="1" dirty="0">
                <a:solidFill>
                  <a:schemeClr val="bg1"/>
                </a:solidFill>
              </a:rPr>
              <a:t>F</a:t>
            </a:r>
            <a:r>
              <a:rPr lang="fr-FR" i="1" baseline="-25000" dirty="0">
                <a:solidFill>
                  <a:schemeClr val="bg1"/>
                </a:solidFill>
              </a:rPr>
              <a:t>u</a:t>
            </a:r>
            <a:r>
              <a:rPr lang="fr-FR" dirty="0">
                <a:solidFill>
                  <a:schemeClr val="bg1"/>
                </a:solidFill>
              </a:rPr>
              <a:t> ;</a:t>
            </a:r>
          </a:p>
          <a:p>
            <a:pPr marL="285750" indent="-285750">
              <a:buFont typeface="Arial" panose="020B0604020202020204" pitchFamily="34" charset="0"/>
              <a:buChar char="•"/>
            </a:pPr>
            <a:r>
              <a:rPr lang="fr-FR" dirty="0">
                <a:solidFill>
                  <a:schemeClr val="bg1"/>
                </a:solidFill>
              </a:rPr>
              <a:t>Résilience</a:t>
            </a:r>
          </a:p>
          <a:p>
            <a:pPr marL="742950" lvl="1" indent="-285750">
              <a:buFont typeface="Arial" panose="020B0604020202020204" pitchFamily="34" charset="0"/>
              <a:buChar char="•"/>
            </a:pPr>
            <a:r>
              <a:rPr lang="fr-FR" dirty="0">
                <a:solidFill>
                  <a:schemeClr val="bg1"/>
                </a:solidFill>
              </a:rPr>
              <a:t>Mesure de la ductilité ou de la capacité d’un matériau de résister aux chocs ;</a:t>
            </a:r>
          </a:p>
          <a:p>
            <a:pPr marL="742950" lvl="1" indent="-285750">
              <a:buFont typeface="Arial" panose="020B0604020202020204" pitchFamily="34" charset="0"/>
              <a:buChar char="•"/>
            </a:pPr>
            <a:r>
              <a:rPr lang="fr-FR" dirty="0">
                <a:solidFill>
                  <a:schemeClr val="bg1"/>
                </a:solidFill>
              </a:rPr>
              <a:t>Aussi une mesure de la fragilité du matériau à basse température ;</a:t>
            </a:r>
          </a:p>
          <a:p>
            <a:pPr marL="742950" lvl="1" indent="-285750">
              <a:buFont typeface="Arial" panose="020B0604020202020204" pitchFamily="34" charset="0"/>
              <a:buChar char="•"/>
            </a:pPr>
            <a:r>
              <a:rPr lang="fr-FR" dirty="0">
                <a:solidFill>
                  <a:schemeClr val="bg1"/>
                </a:solidFill>
              </a:rPr>
              <a:t>Mesurée à l’aide de l’essai Charpy ;</a:t>
            </a:r>
          </a:p>
          <a:p>
            <a:pPr marL="742950" lvl="1" indent="-285750">
              <a:buFont typeface="Arial" panose="020B0604020202020204" pitchFamily="34" charset="0"/>
              <a:buChar char="•"/>
            </a:pPr>
            <a:r>
              <a:rPr lang="fr-FR" dirty="0">
                <a:solidFill>
                  <a:schemeClr val="bg1"/>
                </a:solidFill>
              </a:rPr>
              <a:t>L’aluminium est très résilient à cause de sa structure cubique à faces centrées : applications cryogéniques ; </a:t>
            </a:r>
          </a:p>
          <a:p>
            <a:pPr marL="742950" lvl="1" indent="-285750">
              <a:buFont typeface="Arial" panose="020B0604020202020204" pitchFamily="34" charset="0"/>
              <a:buChar char="•"/>
            </a:pPr>
            <a:r>
              <a:rPr lang="fr-FR" dirty="0">
                <a:solidFill>
                  <a:schemeClr val="bg1"/>
                </a:solidFill>
              </a:rPr>
              <a:t>La mesure de la résilience des alliages d’aluminium n’est généralement pas requise dans les normes de calcul.</a:t>
            </a:r>
          </a:p>
        </p:txBody>
      </p:sp>
      <p:sp>
        <p:nvSpPr>
          <p:cNvPr id="4" name="ZoneTexte 3">
            <a:extLst>
              <a:ext uri="{FF2B5EF4-FFF2-40B4-BE49-F238E27FC236}">
                <a16:creationId xmlns:a16="http://schemas.microsoft.com/office/drawing/2014/main" id="{82623755-5C14-3923-4F8D-47895A939B7C}"/>
              </a:ext>
            </a:extLst>
          </p:cNvPr>
          <p:cNvSpPr txBox="1"/>
          <p:nvPr/>
        </p:nvSpPr>
        <p:spPr>
          <a:xfrm>
            <a:off x="6507957" y="1620000"/>
            <a:ext cx="5142574" cy="2031325"/>
          </a:xfrm>
          <a:prstGeom prst="rect">
            <a:avLst/>
          </a:prstGeom>
          <a:noFill/>
        </p:spPr>
        <p:txBody>
          <a:bodyPr wrap="square" rtlCol="0">
            <a:spAutoFit/>
          </a:bodyPr>
          <a:lstStyle/>
          <a:p>
            <a:r>
              <a:rPr lang="fr-FR" dirty="0">
                <a:solidFill>
                  <a:schemeClr val="bg1"/>
                </a:solidFill>
              </a:rPr>
              <a:t>Résilience : la capacité d’un matériau de se déformer plastiquement plutôt que de fissurer et de se fracturer, surtout  en présence de micro- ou macro-fissures ou entailles qui engendrent des concentrations de contraintes. La résilience est en fait une mesure de la ductilité d’un matériau ou, encore, de sa capacité de résister aux chocs. </a:t>
            </a:r>
          </a:p>
        </p:txBody>
      </p:sp>
      <p:pic>
        <p:nvPicPr>
          <p:cNvPr id="1028" name="Picture 4">
            <a:extLst>
              <a:ext uri="{FF2B5EF4-FFF2-40B4-BE49-F238E27FC236}">
                <a16:creationId xmlns:a16="http://schemas.microsoft.com/office/drawing/2014/main" id="{7B29AD51-3EC4-815B-CD82-46E414BD11C5}"/>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252950" y="3784657"/>
            <a:ext cx="3368189" cy="2438361"/>
          </a:xfrm>
          <a:prstGeom prst="rect">
            <a:avLst/>
          </a:prstGeom>
          <a:solidFill>
            <a:schemeClr val="bg1"/>
          </a:solidFill>
        </p:spPr>
      </p:pic>
      <p:sp>
        <p:nvSpPr>
          <p:cNvPr id="11" name="ZoneTexte 10">
            <a:extLst>
              <a:ext uri="{FF2B5EF4-FFF2-40B4-BE49-F238E27FC236}">
                <a16:creationId xmlns:a16="http://schemas.microsoft.com/office/drawing/2014/main" id="{972A2175-7384-F4DD-346E-A850F6CE8FA2}"/>
              </a:ext>
            </a:extLst>
          </p:cNvPr>
          <p:cNvSpPr txBox="1"/>
          <p:nvPr/>
        </p:nvSpPr>
        <p:spPr>
          <a:xfrm>
            <a:off x="6804000" y="6342009"/>
            <a:ext cx="4246675" cy="215444"/>
          </a:xfrm>
          <a:prstGeom prst="rect">
            <a:avLst/>
          </a:prstGeom>
          <a:noFill/>
        </p:spPr>
        <p:txBody>
          <a:bodyPr wrap="none" rtlCol="0">
            <a:spAutoFit/>
          </a:bodyPr>
          <a:lstStyle/>
          <a:p>
            <a:r>
              <a:rPr lang="fr-FR" sz="800" dirty="0">
                <a:solidFill>
                  <a:schemeClr val="bg1"/>
                </a:solidFill>
              </a:rPr>
              <a:t>https://</a:t>
            </a:r>
            <a:r>
              <a:rPr lang="fr-FR" sz="800" dirty="0" err="1">
                <a:solidFill>
                  <a:schemeClr val="bg1"/>
                </a:solidFill>
              </a:rPr>
              <a:t>commons.wikimedia.org</a:t>
            </a:r>
            <a:r>
              <a:rPr lang="fr-FR" sz="800" dirty="0">
                <a:solidFill>
                  <a:schemeClr val="bg1"/>
                </a:solidFill>
              </a:rPr>
              <a:t>/wiki/</a:t>
            </a:r>
            <a:r>
              <a:rPr lang="fr-FR" sz="800" dirty="0" err="1">
                <a:solidFill>
                  <a:schemeClr val="bg1"/>
                </a:solidFill>
              </a:rPr>
              <a:t>File:Flexion_choc_mouton_charpy_schema.svg?uselang</a:t>
            </a:r>
            <a:r>
              <a:rPr lang="fr-FR" sz="800" dirty="0">
                <a:solidFill>
                  <a:schemeClr val="bg1"/>
                </a:solidFill>
              </a:rPr>
              <a:t>=</a:t>
            </a:r>
            <a:r>
              <a:rPr lang="fr-FR" sz="800" dirty="0" err="1">
                <a:solidFill>
                  <a:schemeClr val="bg1"/>
                </a:solidFill>
              </a:rPr>
              <a:t>fr</a:t>
            </a:r>
            <a:endParaRPr lang="fr-FR" sz="800" dirty="0">
              <a:solidFill>
                <a:schemeClr val="bg1"/>
              </a:solidFill>
            </a:endParaRPr>
          </a:p>
        </p:txBody>
      </p:sp>
      <p:sp>
        <p:nvSpPr>
          <p:cNvPr id="12" name="ZoneTexte 11">
            <a:extLst>
              <a:ext uri="{FF2B5EF4-FFF2-40B4-BE49-F238E27FC236}">
                <a16:creationId xmlns:a16="http://schemas.microsoft.com/office/drawing/2014/main" id="{840EC1FE-ACF4-9F00-2C5C-E383C6CB8EC8}"/>
              </a:ext>
            </a:extLst>
          </p:cNvPr>
          <p:cNvSpPr txBox="1"/>
          <p:nvPr/>
        </p:nvSpPr>
        <p:spPr>
          <a:xfrm>
            <a:off x="671731" y="5867317"/>
            <a:ext cx="1562159" cy="369332"/>
          </a:xfrm>
          <a:prstGeom prst="rect">
            <a:avLst/>
          </a:prstGeom>
          <a:noFill/>
        </p:spPr>
        <p:txBody>
          <a:bodyPr wrap="none" rtlCol="0">
            <a:spAutoFit/>
          </a:bodyPr>
          <a:lstStyle/>
          <a:p>
            <a:r>
              <a:rPr lang="fr-FR" dirty="0">
                <a:solidFill>
                  <a:schemeClr val="accent1">
                    <a:lumMod val="60000"/>
                    <a:lumOff val="40000"/>
                  </a:schemeClr>
                </a:solidFill>
                <a:hlinkClick r:id="rId4">
                  <a:extLst>
                    <a:ext uri="{A12FA001-AC4F-418D-AE19-62706E023703}">
                      <ahyp:hlinkClr xmlns:ahyp="http://schemas.microsoft.com/office/drawing/2018/hyperlinkcolor" val="tx"/>
                    </a:ext>
                  </a:extLst>
                </a:hlinkClick>
              </a:rPr>
              <a:t>Vidéo </a:t>
            </a:r>
            <a:r>
              <a:rPr lang="fr-FR" dirty="0" err="1">
                <a:solidFill>
                  <a:schemeClr val="accent1">
                    <a:lumMod val="60000"/>
                    <a:lumOff val="40000"/>
                  </a:schemeClr>
                </a:solidFill>
                <a:hlinkClick r:id="rId4">
                  <a:extLst>
                    <a:ext uri="{A12FA001-AC4F-418D-AE19-62706E023703}">
                      <ahyp:hlinkClr xmlns:ahyp="http://schemas.microsoft.com/office/drawing/2018/hyperlinkcolor" val="tx"/>
                    </a:ext>
                  </a:extLst>
                </a:hlinkClick>
              </a:rPr>
              <a:t>youtube</a:t>
            </a:r>
            <a:endParaRPr lang="fr-FR" dirty="0">
              <a:solidFill>
                <a:schemeClr val="accent1">
                  <a:lumMod val="60000"/>
                  <a:lumOff val="40000"/>
                </a:schemeClr>
              </a:solidFill>
            </a:endParaRPr>
          </a:p>
        </p:txBody>
      </p:sp>
    </p:spTree>
    <p:extLst>
      <p:ext uri="{BB962C8B-B14F-4D97-AF65-F5344CB8AC3E}">
        <p14:creationId xmlns:p14="http://schemas.microsoft.com/office/powerpoint/2010/main" val="22358305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a:extLst>
              <a:ext uri="{FF2B5EF4-FFF2-40B4-BE49-F238E27FC236}">
                <a16:creationId xmlns:a16="http://schemas.microsoft.com/office/drawing/2014/main" id="{BD2D377E-EBE7-B043-811D-142979B007BB}"/>
              </a:ext>
            </a:extLst>
          </p:cNvPr>
          <p:cNvSpPr>
            <a:spLocks noGrp="1"/>
          </p:cNvSpPr>
          <p:nvPr>
            <p:ph type="sldNum" sz="quarter" idx="12"/>
          </p:nvPr>
        </p:nvSpPr>
        <p:spPr/>
        <p:txBody>
          <a:bodyPr/>
          <a:lstStyle/>
          <a:p>
            <a:pPr algn="l"/>
            <a:fld id="{ACE00D5D-E308-6B42-AC63-9C5B9AD41BD7}" type="slidenum">
              <a:rPr lang="uk-UA" smtClean="0"/>
              <a:pPr algn="l"/>
              <a:t>12</a:t>
            </a:fld>
            <a:endParaRPr lang="uk-UA"/>
          </a:p>
        </p:txBody>
      </p:sp>
      <p:sp>
        <p:nvSpPr>
          <p:cNvPr id="6" name="Titre 5">
            <a:extLst>
              <a:ext uri="{FF2B5EF4-FFF2-40B4-BE49-F238E27FC236}">
                <a16:creationId xmlns:a16="http://schemas.microsoft.com/office/drawing/2014/main" id="{C6548BCA-3B6F-15DF-0772-DC90C893DF76}"/>
              </a:ext>
            </a:extLst>
          </p:cNvPr>
          <p:cNvSpPr>
            <a:spLocks noGrp="1"/>
          </p:cNvSpPr>
          <p:nvPr>
            <p:ph type="title"/>
          </p:nvPr>
        </p:nvSpPr>
        <p:spPr/>
        <p:txBody>
          <a:bodyPr/>
          <a:lstStyle/>
          <a:p>
            <a:r>
              <a:rPr lang="fr-CA" dirty="0"/>
              <a:t>Résistance à la fatigue</a:t>
            </a:r>
            <a:endParaRPr lang="fr-FR" dirty="0"/>
          </a:p>
        </p:txBody>
      </p:sp>
      <p:sp>
        <p:nvSpPr>
          <p:cNvPr id="12" name="ZoneTexte 11">
            <a:extLst>
              <a:ext uri="{FF2B5EF4-FFF2-40B4-BE49-F238E27FC236}">
                <a16:creationId xmlns:a16="http://schemas.microsoft.com/office/drawing/2014/main" id="{FB900DD5-F6FF-0040-B8F9-8A35A39BB262}"/>
              </a:ext>
            </a:extLst>
          </p:cNvPr>
          <p:cNvSpPr txBox="1"/>
          <p:nvPr/>
        </p:nvSpPr>
        <p:spPr>
          <a:xfrm>
            <a:off x="4320000" y="6432001"/>
            <a:ext cx="2941831" cy="215444"/>
          </a:xfrm>
          <a:prstGeom prst="rect">
            <a:avLst/>
          </a:prstGeom>
          <a:noFill/>
        </p:spPr>
        <p:txBody>
          <a:bodyPr wrap="none" rtlCol="0">
            <a:spAutoFit/>
          </a:bodyPr>
          <a:lstStyle/>
          <a:p>
            <a:r>
              <a:rPr lang="fr-FR" sz="800" i="1" dirty="0">
                <a:solidFill>
                  <a:schemeClr val="bg1"/>
                </a:solidFill>
              </a:rPr>
              <a:t>Tiré de Beaulieu « Les caractéristiques de l’aluminium structural ».</a:t>
            </a:r>
          </a:p>
        </p:txBody>
      </p:sp>
      <p:sp>
        <p:nvSpPr>
          <p:cNvPr id="10" name="ZoneTexte 9">
            <a:extLst>
              <a:ext uri="{FF2B5EF4-FFF2-40B4-BE49-F238E27FC236}">
                <a16:creationId xmlns:a16="http://schemas.microsoft.com/office/drawing/2014/main" id="{6E7CF979-8C80-22BD-2FB5-B4BFCE76976F}"/>
              </a:ext>
            </a:extLst>
          </p:cNvPr>
          <p:cNvSpPr txBox="1"/>
          <p:nvPr/>
        </p:nvSpPr>
        <p:spPr>
          <a:xfrm>
            <a:off x="813321" y="1440494"/>
            <a:ext cx="9234292" cy="3477875"/>
          </a:xfrm>
          <a:prstGeom prst="rect">
            <a:avLst/>
          </a:prstGeom>
          <a:noFill/>
        </p:spPr>
        <p:txBody>
          <a:bodyPr wrap="square" rtlCol="0">
            <a:spAutoFit/>
          </a:bodyPr>
          <a:lstStyle/>
          <a:p>
            <a:r>
              <a:rPr lang="fr-FR" sz="2000" dirty="0">
                <a:solidFill>
                  <a:schemeClr val="bg1"/>
                </a:solidFill>
              </a:rPr>
              <a:t>Rupture par fatigue : des mesures très précises de la déformation démontrent que chaque chargement dans le domaine élastique</a:t>
            </a:r>
            <a:r>
              <a:rPr lang="fr-FR" sz="2000" dirty="0">
                <a:solidFill>
                  <a:schemeClr val="accent1">
                    <a:lumMod val="60000"/>
                    <a:lumOff val="40000"/>
                  </a:schemeClr>
                </a:solidFill>
              </a:rPr>
              <a:t> </a:t>
            </a:r>
            <a:r>
              <a:rPr lang="fr-FR" sz="2000" b="1" dirty="0">
                <a:solidFill>
                  <a:schemeClr val="accent1">
                    <a:lumMod val="60000"/>
                    <a:lumOff val="40000"/>
                  </a:schemeClr>
                </a:solidFill>
              </a:rPr>
              <a:t>entraîne une petite extension plastique</a:t>
            </a:r>
            <a:r>
              <a:rPr lang="fr-FR" sz="2000" dirty="0">
                <a:solidFill>
                  <a:schemeClr val="bg1"/>
                </a:solidFill>
              </a:rPr>
              <a:t>  principalement aux endroits où il y a une </a:t>
            </a:r>
            <a:r>
              <a:rPr lang="fr-FR" sz="2000" b="1" dirty="0">
                <a:solidFill>
                  <a:schemeClr val="accent1">
                    <a:lumMod val="60000"/>
                    <a:lumOff val="40000"/>
                  </a:schemeClr>
                </a:solidFill>
              </a:rPr>
              <a:t>concentration de contraintes</a:t>
            </a:r>
            <a:r>
              <a:rPr lang="fr-FR" sz="2000" dirty="0">
                <a:solidFill>
                  <a:schemeClr val="bg1"/>
                </a:solidFill>
              </a:rPr>
              <a:t>. Si la contrainte induite est suffisamment grande et que le nombre de cycles de chargement et de déchargement est suffisant, </a:t>
            </a:r>
            <a:r>
              <a:rPr lang="fr-FR" sz="2000" b="1" dirty="0">
                <a:solidFill>
                  <a:schemeClr val="accent1">
                    <a:lumMod val="60000"/>
                    <a:lumOff val="40000"/>
                  </a:schemeClr>
                </a:solidFill>
              </a:rPr>
              <a:t>le durcissement s’accroît, causé par l’alternance des petites déformations plastiques</a:t>
            </a:r>
            <a:r>
              <a:rPr lang="fr-FR" sz="2000" dirty="0">
                <a:solidFill>
                  <a:schemeClr val="bg1"/>
                </a:solidFill>
              </a:rPr>
              <a:t>. Éventuellement,</a:t>
            </a:r>
            <a:r>
              <a:rPr lang="fr-FR" sz="2000" b="1" dirty="0">
                <a:solidFill>
                  <a:schemeClr val="accent1">
                    <a:lumMod val="60000"/>
                    <a:lumOff val="40000"/>
                  </a:schemeClr>
                </a:solidFill>
              </a:rPr>
              <a:t> la plasticité du métal est épuisée à un endroit donné et une amorce de fissure microscopique se forme</a:t>
            </a:r>
            <a:r>
              <a:rPr lang="fr-FR" sz="2000" dirty="0">
                <a:solidFill>
                  <a:schemeClr val="bg1"/>
                </a:solidFill>
              </a:rPr>
              <a:t>. La fissure croît graduellement avec les cycles de chargement pour, finalement, </a:t>
            </a:r>
            <a:r>
              <a:rPr lang="fr-FR" sz="2000" b="1" dirty="0">
                <a:solidFill>
                  <a:schemeClr val="accent1">
                    <a:lumMod val="60000"/>
                    <a:lumOff val="40000"/>
                  </a:schemeClr>
                </a:solidFill>
              </a:rPr>
              <a:t>entraîner la rupture de la pièce</a:t>
            </a:r>
            <a:r>
              <a:rPr lang="fr-FR" sz="2000" dirty="0">
                <a:solidFill>
                  <a:schemeClr val="bg1"/>
                </a:solidFill>
              </a:rPr>
              <a:t>. Ainsi, des pièces en alliages d’aluminium soumises à des cycles répétés de charges peuvent se </a:t>
            </a:r>
            <a:r>
              <a:rPr lang="fr-FR" sz="2000" b="1" dirty="0">
                <a:solidFill>
                  <a:schemeClr val="accent1">
                    <a:lumMod val="60000"/>
                    <a:lumOff val="40000"/>
                  </a:schemeClr>
                </a:solidFill>
              </a:rPr>
              <a:t>fissurer</a:t>
            </a:r>
            <a:r>
              <a:rPr lang="fr-FR" sz="2000" dirty="0">
                <a:solidFill>
                  <a:schemeClr val="bg1"/>
                </a:solidFill>
              </a:rPr>
              <a:t> de façon inattendue </a:t>
            </a:r>
            <a:r>
              <a:rPr lang="fr-FR" sz="2000" b="1" dirty="0">
                <a:solidFill>
                  <a:schemeClr val="accent1">
                    <a:lumMod val="60000"/>
                    <a:lumOff val="40000"/>
                  </a:schemeClr>
                </a:solidFill>
              </a:rPr>
              <a:t>à des niveaux de contraintes inférieures à la limite élastique</a:t>
            </a:r>
            <a:r>
              <a:rPr lang="fr-FR" sz="2000" dirty="0">
                <a:solidFill>
                  <a:schemeClr val="bg1"/>
                </a:solidFill>
              </a:rPr>
              <a:t>.</a:t>
            </a:r>
          </a:p>
        </p:txBody>
      </p:sp>
    </p:spTree>
    <p:extLst>
      <p:ext uri="{BB962C8B-B14F-4D97-AF65-F5344CB8AC3E}">
        <p14:creationId xmlns:p14="http://schemas.microsoft.com/office/powerpoint/2010/main" val="30565644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a:extLst>
              <a:ext uri="{FF2B5EF4-FFF2-40B4-BE49-F238E27FC236}">
                <a16:creationId xmlns:a16="http://schemas.microsoft.com/office/drawing/2014/main" id="{BD2D377E-EBE7-B043-811D-142979B007BB}"/>
              </a:ext>
            </a:extLst>
          </p:cNvPr>
          <p:cNvSpPr>
            <a:spLocks noGrp="1"/>
          </p:cNvSpPr>
          <p:nvPr>
            <p:ph type="sldNum" sz="quarter" idx="12"/>
          </p:nvPr>
        </p:nvSpPr>
        <p:spPr/>
        <p:txBody>
          <a:bodyPr/>
          <a:lstStyle/>
          <a:p>
            <a:pPr algn="l"/>
            <a:fld id="{ACE00D5D-E308-6B42-AC63-9C5B9AD41BD7}" type="slidenum">
              <a:rPr lang="uk-UA" smtClean="0"/>
              <a:pPr algn="l"/>
              <a:t>13</a:t>
            </a:fld>
            <a:endParaRPr lang="uk-UA"/>
          </a:p>
        </p:txBody>
      </p:sp>
      <p:sp>
        <p:nvSpPr>
          <p:cNvPr id="6" name="Titre 5">
            <a:extLst>
              <a:ext uri="{FF2B5EF4-FFF2-40B4-BE49-F238E27FC236}">
                <a16:creationId xmlns:a16="http://schemas.microsoft.com/office/drawing/2014/main" id="{C6548BCA-3B6F-15DF-0772-DC90C893DF76}"/>
              </a:ext>
            </a:extLst>
          </p:cNvPr>
          <p:cNvSpPr>
            <a:spLocks noGrp="1"/>
          </p:cNvSpPr>
          <p:nvPr>
            <p:ph type="title"/>
          </p:nvPr>
        </p:nvSpPr>
        <p:spPr/>
        <p:txBody>
          <a:bodyPr/>
          <a:lstStyle/>
          <a:p>
            <a:r>
              <a:rPr lang="fr-CA" dirty="0"/>
              <a:t>Résistance à la fatigue</a:t>
            </a:r>
            <a:endParaRPr lang="fr-FR" dirty="0"/>
          </a:p>
        </p:txBody>
      </p:sp>
      <p:sp>
        <p:nvSpPr>
          <p:cNvPr id="12" name="ZoneTexte 11">
            <a:extLst>
              <a:ext uri="{FF2B5EF4-FFF2-40B4-BE49-F238E27FC236}">
                <a16:creationId xmlns:a16="http://schemas.microsoft.com/office/drawing/2014/main" id="{FB900DD5-F6FF-0040-B8F9-8A35A39BB262}"/>
              </a:ext>
            </a:extLst>
          </p:cNvPr>
          <p:cNvSpPr txBox="1"/>
          <p:nvPr/>
        </p:nvSpPr>
        <p:spPr>
          <a:xfrm>
            <a:off x="4320000" y="6432001"/>
            <a:ext cx="2941831" cy="215444"/>
          </a:xfrm>
          <a:prstGeom prst="rect">
            <a:avLst/>
          </a:prstGeom>
          <a:noFill/>
        </p:spPr>
        <p:txBody>
          <a:bodyPr wrap="none" rtlCol="0">
            <a:spAutoFit/>
          </a:bodyPr>
          <a:lstStyle/>
          <a:p>
            <a:r>
              <a:rPr lang="fr-FR" sz="800" i="1" dirty="0">
                <a:solidFill>
                  <a:schemeClr val="bg1"/>
                </a:solidFill>
              </a:rPr>
              <a:t>Tiré de Beaulieu « Les caractéristiques de l’aluminium structural ».</a:t>
            </a:r>
          </a:p>
        </p:txBody>
      </p:sp>
      <mc:AlternateContent xmlns:mc="http://schemas.openxmlformats.org/markup-compatibility/2006" xmlns:a14="http://schemas.microsoft.com/office/drawing/2010/main">
        <mc:Choice Requires="a14">
          <p:sp>
            <p:nvSpPr>
              <p:cNvPr id="10" name="ZoneTexte 9">
                <a:extLst>
                  <a:ext uri="{FF2B5EF4-FFF2-40B4-BE49-F238E27FC236}">
                    <a16:creationId xmlns:a16="http://schemas.microsoft.com/office/drawing/2014/main" id="{6E7CF979-8C80-22BD-2FB5-B4BFCE76976F}"/>
                  </a:ext>
                </a:extLst>
              </p:cNvPr>
              <p:cNvSpPr txBox="1"/>
              <p:nvPr/>
            </p:nvSpPr>
            <p:spPr>
              <a:xfrm>
                <a:off x="813321" y="1440494"/>
                <a:ext cx="9234292" cy="4708981"/>
              </a:xfrm>
              <a:prstGeom prst="rect">
                <a:avLst/>
              </a:prstGeom>
              <a:noFill/>
            </p:spPr>
            <p:txBody>
              <a:bodyPr wrap="square" rtlCol="0">
                <a:spAutoFit/>
              </a:bodyPr>
              <a:lstStyle/>
              <a:p>
                <a:r>
                  <a:rPr lang="fr-FR" sz="2000" dirty="0">
                    <a:solidFill>
                      <a:schemeClr val="bg1"/>
                    </a:solidFill>
                  </a:rPr>
                  <a:t>La résistance à la fatigue d’une pièce est définie </a:t>
                </a:r>
                <a:r>
                  <a:rPr lang="fr-FR" sz="2000" dirty="0">
                    <a:solidFill>
                      <a:schemeClr val="accent1">
                        <a:lumMod val="60000"/>
                        <a:lumOff val="40000"/>
                      </a:schemeClr>
                    </a:solidFill>
                  </a:rPr>
                  <a:t>comme le nombre de cycles de chargement avant la rupture (</a:t>
                </a:r>
                <a:r>
                  <a:rPr lang="fr-FR" sz="2000" i="1" dirty="0">
                    <a:solidFill>
                      <a:schemeClr val="accent1">
                        <a:lumMod val="60000"/>
                        <a:lumOff val="40000"/>
                      </a:schemeClr>
                    </a:solidFill>
                  </a:rPr>
                  <a:t>N</a:t>
                </a:r>
                <a:r>
                  <a:rPr lang="fr-FR" sz="2000" dirty="0">
                    <a:solidFill>
                      <a:schemeClr val="accent1">
                        <a:lumMod val="60000"/>
                        <a:lumOff val="40000"/>
                      </a:schemeClr>
                    </a:solidFill>
                  </a:rPr>
                  <a:t>) pour une différence de contraintes (</a:t>
                </a:r>
                <a14:m>
                  <m:oMath xmlns:m="http://schemas.openxmlformats.org/officeDocument/2006/math">
                    <m:r>
                      <a:rPr lang="fr-FR" sz="2000" b="0" i="1" smtClean="0">
                        <a:solidFill>
                          <a:schemeClr val="accent1">
                            <a:lumMod val="60000"/>
                            <a:lumOff val="40000"/>
                          </a:schemeClr>
                        </a:solidFill>
                        <a:latin typeface="Cambria Math" panose="02040503050406030204" pitchFamily="18" charset="0"/>
                        <a:ea typeface="Cambria Math" panose="02040503050406030204" pitchFamily="18" charset="0"/>
                      </a:rPr>
                      <m:t>∆</m:t>
                    </m:r>
                    <m:r>
                      <a:rPr lang="fr-FR" sz="2000" b="0" i="1" smtClean="0">
                        <a:solidFill>
                          <a:schemeClr val="accent1">
                            <a:lumMod val="60000"/>
                            <a:lumOff val="40000"/>
                          </a:schemeClr>
                        </a:solidFill>
                        <a:latin typeface="Cambria Math" panose="02040503050406030204" pitchFamily="18" charset="0"/>
                        <a:ea typeface="Cambria Math" panose="02040503050406030204" pitchFamily="18" charset="0"/>
                      </a:rPr>
                      <m:t>𝜎</m:t>
                    </m:r>
                  </m:oMath>
                </a14:m>
                <a:r>
                  <a:rPr lang="fr-FR" sz="2000" dirty="0">
                    <a:solidFill>
                      <a:schemeClr val="accent1">
                        <a:lumMod val="60000"/>
                        <a:lumOff val="40000"/>
                      </a:schemeClr>
                    </a:solidFill>
                  </a:rPr>
                  <a:t>) donnée.</a:t>
                </a:r>
                <a:r>
                  <a:rPr lang="fr-FR" sz="2000" dirty="0">
                    <a:solidFill>
                      <a:schemeClr val="bg1"/>
                    </a:solidFill>
                  </a:rPr>
                  <a:t> On définit la différence des contraintes cycliques comme la </a:t>
                </a:r>
                <a:r>
                  <a:rPr lang="fr-FR" sz="2000" b="1" dirty="0">
                    <a:solidFill>
                      <a:schemeClr val="accent1">
                        <a:lumMod val="60000"/>
                        <a:lumOff val="40000"/>
                      </a:schemeClr>
                    </a:solidFill>
                  </a:rPr>
                  <a:t>différence algébrique</a:t>
                </a:r>
                <a:r>
                  <a:rPr lang="fr-FR" sz="2000" dirty="0">
                    <a:solidFill>
                      <a:schemeClr val="bg1"/>
                    </a:solidFill>
                  </a:rPr>
                  <a:t> entre la contrainte maximales (</a:t>
                </a:r>
                <a14:m>
                  <m:oMath xmlns:m="http://schemas.openxmlformats.org/officeDocument/2006/math">
                    <m:sSub>
                      <m:sSubPr>
                        <m:ctrlPr>
                          <a:rPr lang="fr-FR" sz="2000" i="1" smtClean="0">
                            <a:solidFill>
                              <a:schemeClr val="bg1"/>
                            </a:solidFill>
                            <a:latin typeface="Cambria Math" panose="02040503050406030204" pitchFamily="18" charset="0"/>
                            <a:ea typeface="Cambria Math" panose="02040503050406030204" pitchFamily="18" charset="0"/>
                          </a:rPr>
                        </m:ctrlPr>
                      </m:sSubPr>
                      <m:e>
                        <m:r>
                          <a:rPr lang="fr-FR" sz="2000" i="1">
                            <a:solidFill>
                              <a:schemeClr val="bg1"/>
                            </a:solidFill>
                            <a:latin typeface="Cambria Math" panose="02040503050406030204" pitchFamily="18" charset="0"/>
                            <a:ea typeface="Cambria Math" panose="02040503050406030204" pitchFamily="18" charset="0"/>
                          </a:rPr>
                          <m:t>𝜎</m:t>
                        </m:r>
                      </m:e>
                      <m:sub>
                        <m:r>
                          <a:rPr lang="fr-CA" sz="2000" b="0" i="1" smtClean="0">
                            <a:solidFill>
                              <a:schemeClr val="bg1"/>
                            </a:solidFill>
                            <a:latin typeface="Cambria Math" panose="02040503050406030204" pitchFamily="18" charset="0"/>
                            <a:ea typeface="Cambria Math" panose="02040503050406030204" pitchFamily="18" charset="0"/>
                          </a:rPr>
                          <m:t>𝑚𝑎𝑥</m:t>
                        </m:r>
                      </m:sub>
                    </m:sSub>
                  </m:oMath>
                </a14:m>
                <a:r>
                  <a:rPr lang="fr-FR" sz="2000" dirty="0">
                    <a:solidFill>
                      <a:schemeClr val="bg1"/>
                    </a:solidFill>
                  </a:rPr>
                  <a:t>) et la contrainte minimale (</a:t>
                </a:r>
                <a14:m>
                  <m:oMath xmlns:m="http://schemas.openxmlformats.org/officeDocument/2006/math">
                    <m:sSub>
                      <m:sSubPr>
                        <m:ctrlPr>
                          <a:rPr lang="fr-FR" sz="2000" i="1">
                            <a:solidFill>
                              <a:schemeClr val="bg1"/>
                            </a:solidFill>
                            <a:latin typeface="Cambria Math" panose="02040503050406030204" pitchFamily="18" charset="0"/>
                            <a:ea typeface="Cambria Math" panose="02040503050406030204" pitchFamily="18" charset="0"/>
                          </a:rPr>
                        </m:ctrlPr>
                      </m:sSubPr>
                      <m:e>
                        <m:r>
                          <a:rPr lang="fr-FR" sz="2000" i="1">
                            <a:solidFill>
                              <a:schemeClr val="bg1"/>
                            </a:solidFill>
                            <a:latin typeface="Cambria Math" panose="02040503050406030204" pitchFamily="18" charset="0"/>
                            <a:ea typeface="Cambria Math" panose="02040503050406030204" pitchFamily="18" charset="0"/>
                          </a:rPr>
                          <m:t>𝜎</m:t>
                        </m:r>
                      </m:e>
                      <m:sub>
                        <m:r>
                          <a:rPr lang="fr-CA" sz="2000" i="1">
                            <a:solidFill>
                              <a:schemeClr val="bg1"/>
                            </a:solidFill>
                            <a:latin typeface="Cambria Math" panose="02040503050406030204" pitchFamily="18" charset="0"/>
                            <a:ea typeface="Cambria Math" panose="02040503050406030204" pitchFamily="18" charset="0"/>
                          </a:rPr>
                          <m:t>𝑚</m:t>
                        </m:r>
                        <m:r>
                          <a:rPr lang="fr-CA" sz="2000" b="0" i="1" smtClean="0">
                            <a:solidFill>
                              <a:schemeClr val="bg1"/>
                            </a:solidFill>
                            <a:latin typeface="Cambria Math" panose="02040503050406030204" pitchFamily="18" charset="0"/>
                            <a:ea typeface="Cambria Math" panose="02040503050406030204" pitchFamily="18" charset="0"/>
                          </a:rPr>
                          <m:t>𝑖𝑛</m:t>
                        </m:r>
                      </m:sub>
                    </m:sSub>
                  </m:oMath>
                </a14:m>
                <a:r>
                  <a:rPr lang="fr-FR" sz="2000" dirty="0">
                    <a:solidFill>
                      <a:schemeClr val="bg1"/>
                    </a:solidFill>
                  </a:rPr>
                  <a:t>) :</a:t>
                </a:r>
              </a:p>
              <a:p>
                <a:pPr/>
                <a14:m>
                  <m:oMathPara xmlns:m="http://schemas.openxmlformats.org/officeDocument/2006/math">
                    <m:oMathParaPr>
                      <m:jc m:val="centerGroup"/>
                    </m:oMathParaPr>
                    <m:oMath xmlns:m="http://schemas.openxmlformats.org/officeDocument/2006/math">
                      <m:r>
                        <a:rPr lang="fr-FR" sz="2000" i="1">
                          <a:solidFill>
                            <a:schemeClr val="bg1"/>
                          </a:solidFill>
                          <a:latin typeface="Cambria Math" panose="02040503050406030204" pitchFamily="18" charset="0"/>
                          <a:ea typeface="Cambria Math" panose="02040503050406030204" pitchFamily="18" charset="0"/>
                        </a:rPr>
                        <m:t>∆</m:t>
                      </m:r>
                      <m:r>
                        <a:rPr lang="fr-FR" sz="2000" i="1">
                          <a:solidFill>
                            <a:schemeClr val="bg1"/>
                          </a:solidFill>
                          <a:latin typeface="Cambria Math" panose="02040503050406030204" pitchFamily="18" charset="0"/>
                          <a:ea typeface="Cambria Math" panose="02040503050406030204" pitchFamily="18" charset="0"/>
                        </a:rPr>
                        <m:t>𝜎</m:t>
                      </m:r>
                      <m:r>
                        <a:rPr lang="fr-CA" sz="2000" b="0" i="1" smtClean="0">
                          <a:solidFill>
                            <a:schemeClr val="bg1"/>
                          </a:solidFill>
                          <a:latin typeface="Cambria Math" panose="02040503050406030204" pitchFamily="18" charset="0"/>
                          <a:ea typeface="Cambria Math" panose="02040503050406030204" pitchFamily="18" charset="0"/>
                        </a:rPr>
                        <m:t>=</m:t>
                      </m:r>
                      <m:sSub>
                        <m:sSubPr>
                          <m:ctrlPr>
                            <a:rPr lang="fr-FR" sz="2000" i="1">
                              <a:solidFill>
                                <a:schemeClr val="bg1"/>
                              </a:solidFill>
                              <a:latin typeface="Cambria Math" panose="02040503050406030204" pitchFamily="18" charset="0"/>
                              <a:ea typeface="Cambria Math" panose="02040503050406030204" pitchFamily="18" charset="0"/>
                            </a:rPr>
                          </m:ctrlPr>
                        </m:sSubPr>
                        <m:e>
                          <m:r>
                            <a:rPr lang="fr-FR" sz="2000" i="1">
                              <a:solidFill>
                                <a:schemeClr val="bg1"/>
                              </a:solidFill>
                              <a:latin typeface="Cambria Math" panose="02040503050406030204" pitchFamily="18" charset="0"/>
                              <a:ea typeface="Cambria Math" panose="02040503050406030204" pitchFamily="18" charset="0"/>
                            </a:rPr>
                            <m:t>𝜎</m:t>
                          </m:r>
                        </m:e>
                        <m:sub>
                          <m:r>
                            <a:rPr lang="fr-CA" sz="2000" i="1">
                              <a:solidFill>
                                <a:schemeClr val="bg1"/>
                              </a:solidFill>
                              <a:latin typeface="Cambria Math" panose="02040503050406030204" pitchFamily="18" charset="0"/>
                              <a:ea typeface="Cambria Math" panose="02040503050406030204" pitchFamily="18" charset="0"/>
                            </a:rPr>
                            <m:t>𝑚𝑎𝑥</m:t>
                          </m:r>
                        </m:sub>
                      </m:sSub>
                      <m:r>
                        <a:rPr lang="fr-CA" sz="2000" b="0" i="1" smtClean="0">
                          <a:solidFill>
                            <a:schemeClr val="bg1"/>
                          </a:solidFill>
                          <a:latin typeface="Cambria Math" panose="02040503050406030204" pitchFamily="18" charset="0"/>
                          <a:ea typeface="Cambria Math" panose="02040503050406030204" pitchFamily="18" charset="0"/>
                        </a:rPr>
                        <m:t>−</m:t>
                      </m:r>
                      <m:sSub>
                        <m:sSubPr>
                          <m:ctrlPr>
                            <a:rPr lang="fr-FR" sz="2000" i="1">
                              <a:solidFill>
                                <a:schemeClr val="bg1"/>
                              </a:solidFill>
                              <a:latin typeface="Cambria Math" panose="02040503050406030204" pitchFamily="18" charset="0"/>
                              <a:ea typeface="Cambria Math" panose="02040503050406030204" pitchFamily="18" charset="0"/>
                            </a:rPr>
                          </m:ctrlPr>
                        </m:sSubPr>
                        <m:e>
                          <m:r>
                            <a:rPr lang="fr-FR" sz="2000" i="1">
                              <a:solidFill>
                                <a:schemeClr val="bg1"/>
                              </a:solidFill>
                              <a:latin typeface="Cambria Math" panose="02040503050406030204" pitchFamily="18" charset="0"/>
                              <a:ea typeface="Cambria Math" panose="02040503050406030204" pitchFamily="18" charset="0"/>
                            </a:rPr>
                            <m:t>𝜎</m:t>
                          </m:r>
                        </m:e>
                        <m:sub>
                          <m:r>
                            <a:rPr lang="fr-CA" sz="2000" i="1">
                              <a:solidFill>
                                <a:schemeClr val="bg1"/>
                              </a:solidFill>
                              <a:latin typeface="Cambria Math" panose="02040503050406030204" pitchFamily="18" charset="0"/>
                              <a:ea typeface="Cambria Math" panose="02040503050406030204" pitchFamily="18" charset="0"/>
                            </a:rPr>
                            <m:t>𝑚𝑖𝑛</m:t>
                          </m:r>
                        </m:sub>
                      </m:sSub>
                    </m:oMath>
                  </m:oMathPara>
                </a14:m>
                <a:endParaRPr lang="fr-FR" sz="2000" dirty="0">
                  <a:solidFill>
                    <a:schemeClr val="bg1"/>
                  </a:solidFill>
                </a:endParaRPr>
              </a:p>
              <a:p>
                <a:r>
                  <a:rPr lang="fr-FR" sz="2000" dirty="0">
                    <a:solidFill>
                      <a:schemeClr val="bg1"/>
                    </a:solidFill>
                  </a:rPr>
                  <a:t>Selon la convention établie, on considère une contrainte de traction positive et une contrainte de compression négative. La résistance à la fatigue des pièces et des assemblages s’exprime sous la forme de courbes qui relient la différence de contraintes appliquée au nombre de cycles de chargement uniforme (</a:t>
                </a:r>
                <a:r>
                  <a:rPr lang="fr-FR" sz="2000" i="1" dirty="0">
                    <a:solidFill>
                      <a:schemeClr val="bg1"/>
                    </a:solidFill>
                  </a:rPr>
                  <a:t>N</a:t>
                </a:r>
                <a:r>
                  <a:rPr lang="fr-FR" sz="2000" dirty="0">
                    <a:solidFill>
                      <a:schemeClr val="bg1"/>
                    </a:solidFill>
                  </a:rPr>
                  <a:t>) conduisant à la rupture. Ces courbes communément appelées </a:t>
                </a:r>
                <a:r>
                  <a:rPr lang="fr-FR" sz="2000" b="1" dirty="0">
                    <a:solidFill>
                      <a:schemeClr val="accent1">
                        <a:lumMod val="60000"/>
                        <a:lumOff val="40000"/>
                      </a:schemeClr>
                    </a:solidFill>
                  </a:rPr>
                  <a:t>courbes S-N</a:t>
                </a:r>
                <a:r>
                  <a:rPr lang="fr-FR" sz="2000" dirty="0">
                    <a:solidFill>
                      <a:schemeClr val="bg1"/>
                    </a:solidFill>
                  </a:rPr>
                  <a:t> de résistance à la fatigue, s’appuient sur de très nombreux résultats d’essais, sous variations de contraintes d’amplitude constante, réalisés sur des éléments de structure en aluminium comportant un détail particulier. Les résultats d’essais de fatigue marquant la ruine de la pièce sont portés sur un diagramme </a:t>
                </a:r>
                <a:r>
                  <a:rPr lang="fr-FR" sz="2000" dirty="0" err="1">
                    <a:solidFill>
                      <a:schemeClr val="bg1"/>
                    </a:solidFill>
                  </a:rPr>
                  <a:t>bilogarithmique</a:t>
                </a:r>
                <a:r>
                  <a:rPr lang="fr-FR" sz="2000" dirty="0">
                    <a:solidFill>
                      <a:schemeClr val="bg1"/>
                    </a:solidFill>
                  </a:rPr>
                  <a:t>, avec, en abscisse, le logarithme du nombre de cycles et, en ordonnée, le logarithme de la différence des contraintes.</a:t>
                </a:r>
              </a:p>
            </p:txBody>
          </p:sp>
        </mc:Choice>
        <mc:Fallback xmlns="">
          <p:sp>
            <p:nvSpPr>
              <p:cNvPr id="10" name="ZoneTexte 9">
                <a:extLst>
                  <a:ext uri="{FF2B5EF4-FFF2-40B4-BE49-F238E27FC236}">
                    <a16:creationId xmlns:a16="http://schemas.microsoft.com/office/drawing/2014/main" id="{6E7CF979-8C80-22BD-2FB5-B4BFCE76976F}"/>
                  </a:ext>
                </a:extLst>
              </p:cNvPr>
              <p:cNvSpPr txBox="1">
                <a:spLocks noRot="1" noChangeAspect="1" noMove="1" noResize="1" noEditPoints="1" noAdjustHandles="1" noChangeArrowheads="1" noChangeShapeType="1" noTextEdit="1"/>
              </p:cNvSpPr>
              <p:nvPr/>
            </p:nvSpPr>
            <p:spPr>
              <a:xfrm>
                <a:off x="813321" y="1440494"/>
                <a:ext cx="9234292" cy="4708981"/>
              </a:xfrm>
              <a:prstGeom prst="rect">
                <a:avLst/>
              </a:prstGeom>
              <a:blipFill>
                <a:blip r:embed="rId3"/>
                <a:stretch>
                  <a:fillRect l="-660" t="-647" r="-660" b="-1294"/>
                </a:stretch>
              </a:blipFill>
            </p:spPr>
            <p:txBody>
              <a:bodyPr/>
              <a:lstStyle/>
              <a:p>
                <a:r>
                  <a:rPr lang="fr-CA">
                    <a:noFill/>
                  </a:rPr>
                  <a:t> </a:t>
                </a:r>
              </a:p>
            </p:txBody>
          </p:sp>
        </mc:Fallback>
      </mc:AlternateContent>
    </p:spTree>
    <p:extLst>
      <p:ext uri="{BB962C8B-B14F-4D97-AF65-F5344CB8AC3E}">
        <p14:creationId xmlns:p14="http://schemas.microsoft.com/office/powerpoint/2010/main" val="37275620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14</a:t>
            </a:fld>
            <a:endParaRPr lang="fr-FR" dirty="0"/>
          </a:p>
        </p:txBody>
      </p:sp>
      <p:sp>
        <p:nvSpPr>
          <p:cNvPr id="5" name="Titre 4"/>
          <p:cNvSpPr>
            <a:spLocks noGrp="1"/>
          </p:cNvSpPr>
          <p:nvPr>
            <p:ph type="title"/>
          </p:nvPr>
        </p:nvSpPr>
        <p:spPr/>
        <p:txBody>
          <a:bodyPr/>
          <a:lstStyle/>
          <a:p>
            <a:r>
              <a:rPr lang="fr-CA" dirty="0"/>
              <a:t>Résistance à la fatigue</a:t>
            </a:r>
            <a:endParaRPr lang="fr-CA" sz="2400" dirty="0">
              <a:solidFill>
                <a:schemeClr val="accent1"/>
              </a:solidFill>
            </a:endParaRPr>
          </a:p>
        </p:txBody>
      </p:sp>
      <p:sp>
        <p:nvSpPr>
          <p:cNvPr id="19" name="ZoneTexte 18">
            <a:extLst>
              <a:ext uri="{FF2B5EF4-FFF2-40B4-BE49-F238E27FC236}">
                <a16:creationId xmlns:a16="http://schemas.microsoft.com/office/drawing/2014/main" id="{DBCA0CC2-214F-7347-8818-1C61D37F3179}"/>
              </a:ext>
            </a:extLst>
          </p:cNvPr>
          <p:cNvSpPr txBox="1"/>
          <p:nvPr/>
        </p:nvSpPr>
        <p:spPr>
          <a:xfrm>
            <a:off x="1692000" y="6336000"/>
            <a:ext cx="2941831" cy="215444"/>
          </a:xfrm>
          <a:prstGeom prst="rect">
            <a:avLst/>
          </a:prstGeom>
          <a:noFill/>
        </p:spPr>
        <p:txBody>
          <a:bodyPr wrap="none" rtlCol="0">
            <a:spAutoFit/>
          </a:bodyPr>
          <a:lstStyle/>
          <a:p>
            <a:r>
              <a:rPr lang="fr-FR" sz="800" i="1" dirty="0">
                <a:solidFill>
                  <a:schemeClr val="bg1"/>
                </a:solidFill>
              </a:rPr>
              <a:t>Tiré de Beaulieu « Les caractéristiques de l’aluminium structural ».</a:t>
            </a:r>
          </a:p>
        </p:txBody>
      </p:sp>
      <p:pic>
        <p:nvPicPr>
          <p:cNvPr id="10" name="Image 9"/>
          <p:cNvPicPr>
            <a:picLocks noChangeAspect="1"/>
          </p:cNvPicPr>
          <p:nvPr/>
        </p:nvPicPr>
        <p:blipFill>
          <a:blip r:embed="rId3" cstate="hqprint">
            <a:extLst>
              <a:ext uri="{28A0092B-C50C-407E-A947-70E740481C1C}">
                <a14:useLocalDpi xmlns:a14="http://schemas.microsoft.com/office/drawing/2010/main"/>
              </a:ext>
            </a:extLst>
          </a:blip>
          <a:srcRect/>
          <a:stretch>
            <a:fillRect/>
          </a:stretch>
        </p:blipFill>
        <p:spPr>
          <a:xfrm>
            <a:off x="1693231" y="1208018"/>
            <a:ext cx="6190979" cy="5112000"/>
          </a:xfrm>
          <a:prstGeom prst="rect">
            <a:avLst/>
          </a:prstGeom>
        </p:spPr>
      </p:pic>
      <p:sp>
        <p:nvSpPr>
          <p:cNvPr id="11" name="Rectangle 10">
            <a:extLst>
              <a:ext uri="{FF2B5EF4-FFF2-40B4-BE49-F238E27FC236}">
                <a16:creationId xmlns:a16="http://schemas.microsoft.com/office/drawing/2014/main" id="{26E67B70-86DD-7B4D-A46A-80F31FF72B7F}"/>
              </a:ext>
            </a:extLst>
          </p:cNvPr>
          <p:cNvSpPr/>
          <p:nvPr/>
        </p:nvSpPr>
        <p:spPr>
          <a:xfrm>
            <a:off x="8228758" y="2416272"/>
            <a:ext cx="3425966" cy="2923877"/>
          </a:xfrm>
          <a:prstGeom prst="rect">
            <a:avLst/>
          </a:prstGeom>
        </p:spPr>
        <p:txBody>
          <a:bodyPr wrap="square">
            <a:spAutoFit/>
          </a:bodyPr>
          <a:lstStyle/>
          <a:p>
            <a:pPr marL="385763" indent="-342900"/>
            <a:r>
              <a:rPr lang="fr-CA" sz="2000" dirty="0">
                <a:solidFill>
                  <a:schemeClr val="bg1"/>
                </a:solidFill>
                <a:latin typeface="Univers Condensed Light" panose="020B0306020202040204"/>
                <a:cs typeface="Arial" panose="020B0604020202020204" pitchFamily="34" charset="0"/>
              </a:rPr>
              <a:t>Pont urbain : débit de circulation = 4000 véhicules/voie/jour (classe A) </a:t>
            </a:r>
          </a:p>
          <a:p>
            <a:pPr marL="385763" indent="-342900"/>
            <a:endParaRPr lang="fr-CA" sz="2000" dirty="0">
              <a:solidFill>
                <a:schemeClr val="bg1"/>
              </a:solidFill>
              <a:latin typeface="Univers Condensed Light" panose="020B0306020202040204"/>
              <a:cs typeface="Arial" panose="020B0604020202020204" pitchFamily="34" charset="0"/>
            </a:endParaRPr>
          </a:p>
          <a:p>
            <a:pPr marL="385763" indent="-342900"/>
            <a:r>
              <a:rPr lang="fr-CA" sz="2000" dirty="0">
                <a:solidFill>
                  <a:schemeClr val="bg1"/>
                </a:solidFill>
                <a:latin typeface="Univers Condensed Light" panose="020B0306020202040204"/>
                <a:cs typeface="Arial" panose="020B0604020202020204" pitchFamily="34" charset="0"/>
              </a:rPr>
              <a:t>Durée de vie 75 ans</a:t>
            </a:r>
          </a:p>
          <a:p>
            <a:pPr marL="385763" indent="-342900"/>
            <a:endParaRPr lang="fr-CA" sz="2000" dirty="0">
              <a:solidFill>
                <a:schemeClr val="bg1"/>
              </a:solidFill>
              <a:latin typeface="Univers Condensed Light" panose="020B0306020202040204"/>
              <a:cs typeface="Arial" panose="020B0604020202020204" pitchFamily="34" charset="0"/>
            </a:endParaRPr>
          </a:p>
          <a:p>
            <a:pPr marL="728663" lvl="2" indent="-342900"/>
            <a:r>
              <a:rPr lang="fr-CA" sz="2000" dirty="0">
                <a:solidFill>
                  <a:schemeClr val="bg1"/>
                </a:solidFill>
                <a:latin typeface="Univers Condensed Light" panose="020B0306020202040204"/>
                <a:cs typeface="Arial" panose="020B0604020202020204" pitchFamily="34" charset="0"/>
              </a:rPr>
              <a:t>⇒ </a:t>
            </a:r>
            <a:r>
              <a:rPr lang="fr-CA" sz="2400" dirty="0" err="1">
                <a:solidFill>
                  <a:schemeClr val="bg1"/>
                </a:solidFill>
                <a:latin typeface="Univers Condensed Light" panose="020B0306020202040204"/>
                <a:cs typeface="Arial" panose="020B0604020202020204" pitchFamily="34" charset="0"/>
              </a:rPr>
              <a:t>N</a:t>
            </a:r>
            <a:r>
              <a:rPr lang="fr-CA" sz="2400" baseline="-25000" dirty="0" err="1">
                <a:solidFill>
                  <a:schemeClr val="bg1"/>
                </a:solidFill>
                <a:latin typeface="Univers Condensed Light" panose="020B0306020202040204"/>
                <a:cs typeface="Arial" panose="020B0604020202020204" pitchFamily="34" charset="0"/>
              </a:rPr>
              <a:t>c</a:t>
            </a:r>
            <a:r>
              <a:rPr lang="fr-CA" sz="2400" dirty="0">
                <a:solidFill>
                  <a:schemeClr val="bg1"/>
                </a:solidFill>
                <a:latin typeface="Univers Condensed Light" panose="020B0306020202040204"/>
                <a:cs typeface="Arial" panose="020B0604020202020204" pitchFamily="34" charset="0"/>
              </a:rPr>
              <a:t> = 1,1×10</a:t>
            </a:r>
            <a:r>
              <a:rPr lang="fr-CA" sz="2400" baseline="30000" dirty="0">
                <a:solidFill>
                  <a:schemeClr val="bg1"/>
                </a:solidFill>
                <a:latin typeface="Univers Condensed Light" panose="020B0306020202040204"/>
                <a:cs typeface="Arial" panose="020B0604020202020204" pitchFamily="34" charset="0"/>
              </a:rPr>
              <a:t>8</a:t>
            </a:r>
            <a:r>
              <a:rPr lang="fr-CA" sz="2400" dirty="0">
                <a:solidFill>
                  <a:schemeClr val="bg1"/>
                </a:solidFill>
                <a:latin typeface="Univers Condensed Light" panose="020B0306020202040204"/>
                <a:cs typeface="Arial" panose="020B0604020202020204" pitchFamily="34" charset="0"/>
              </a:rPr>
              <a:t> </a:t>
            </a:r>
          </a:p>
          <a:p>
            <a:pPr marL="728663" lvl="2" indent="-342900"/>
            <a:r>
              <a:rPr lang="fr-CA" sz="2000" dirty="0">
                <a:solidFill>
                  <a:schemeClr val="bg1"/>
                </a:solidFill>
                <a:latin typeface="Univers Condensed Light" panose="020B0306020202040204"/>
                <a:cs typeface="Arial" panose="020B0604020202020204" pitchFamily="34" charset="0"/>
              </a:rPr>
              <a:t>cycles de chargement !</a:t>
            </a:r>
          </a:p>
          <a:p>
            <a:pPr>
              <a:buFont typeface="Arial" panose="020B0604020202020204" pitchFamily="34" charset="0"/>
              <a:buChar char="•"/>
            </a:pPr>
            <a:endParaRPr lang="fr-CA" sz="2000" dirty="0">
              <a:solidFill>
                <a:schemeClr val="bg1"/>
              </a:solidFill>
              <a:latin typeface="Univers Condensed Light" panose="020B0306020202040204"/>
            </a:endParaRPr>
          </a:p>
        </p:txBody>
      </p:sp>
    </p:spTree>
    <p:extLst>
      <p:ext uri="{BB962C8B-B14F-4D97-AF65-F5344CB8AC3E}">
        <p14:creationId xmlns:p14="http://schemas.microsoft.com/office/powerpoint/2010/main" val="16192915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15</a:t>
            </a:fld>
            <a:endParaRPr lang="fr-FR" dirty="0"/>
          </a:p>
        </p:txBody>
      </p:sp>
      <p:sp>
        <p:nvSpPr>
          <p:cNvPr id="5" name="Titre 4"/>
          <p:cNvSpPr>
            <a:spLocks noGrp="1"/>
          </p:cNvSpPr>
          <p:nvPr>
            <p:ph type="title"/>
          </p:nvPr>
        </p:nvSpPr>
        <p:spPr/>
        <p:txBody>
          <a:bodyPr/>
          <a:lstStyle/>
          <a:p>
            <a:r>
              <a:rPr lang="fr-CA" dirty="0"/>
              <a:t>Résistance à la corrosion </a:t>
            </a:r>
            <a:r>
              <a:rPr lang="fr-CA" sz="2400" dirty="0">
                <a:solidFill>
                  <a:schemeClr val="accent1"/>
                </a:solidFill>
              </a:rPr>
              <a:t>(Site web du CeiAl)</a:t>
            </a:r>
          </a:p>
        </p:txBody>
      </p:sp>
      <p:sp>
        <p:nvSpPr>
          <p:cNvPr id="7" name="Espace réservé du contenu 4">
            <a:extLst>
              <a:ext uri="{FF2B5EF4-FFF2-40B4-BE49-F238E27FC236}">
                <a16:creationId xmlns:a16="http://schemas.microsoft.com/office/drawing/2014/main" id="{85131A01-5F94-844C-98FF-A984D834AC7E}"/>
              </a:ext>
            </a:extLst>
          </p:cNvPr>
          <p:cNvSpPr txBox="1">
            <a:spLocks/>
          </p:cNvSpPr>
          <p:nvPr/>
        </p:nvSpPr>
        <p:spPr>
          <a:xfrm>
            <a:off x="891151" y="1779506"/>
            <a:ext cx="8737627" cy="4280330"/>
          </a:xfrm>
          <a:prstGeom prst="rect">
            <a:avLst/>
          </a:prstGeom>
        </p:spPr>
        <p:txBody>
          <a:bodyPr vert="horz" lIns="0" tIns="0" rIns="0" bIns="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1600" b="0" i="0" kern="1200">
                <a:solidFill>
                  <a:schemeClr val="bg1"/>
                </a:solidFill>
                <a:latin typeface="Univers Condensed Light" panose="020B0306020202040204" pitchFamily="34"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i="0" kern="1200">
                <a:solidFill>
                  <a:schemeClr val="accent1"/>
                </a:solidFill>
                <a:latin typeface="Univers Condensed Light" panose="020B0306020202040204" pitchFamily="34" charset="0"/>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i="0" kern="1200">
                <a:solidFill>
                  <a:schemeClr val="tx1"/>
                </a:solidFill>
                <a:latin typeface="Univers Condensed Light" panose="020B0306020202040204" pitchFamily="34"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marL="342900" indent="-342900">
              <a:buClr>
                <a:schemeClr val="accent1"/>
              </a:buClr>
              <a:buFont typeface="Courier New" panose="02070309020205020404" pitchFamily="49" charset="0"/>
              <a:buChar char="o"/>
            </a:pPr>
            <a:r>
              <a:rPr lang="fr-FR" sz="2100" dirty="0"/>
              <a:t>Les alliages d’aluminium peuvent se corroder sous certaines conditions ;</a:t>
            </a:r>
          </a:p>
          <a:p>
            <a:pPr marL="342900" indent="-342900">
              <a:buClr>
                <a:schemeClr val="accent1"/>
              </a:buClr>
              <a:buFont typeface="Courier New" panose="02070309020205020404" pitchFamily="49" charset="0"/>
              <a:buChar char="o"/>
            </a:pPr>
            <a:endParaRPr lang="fr-FR" sz="2100" dirty="0"/>
          </a:p>
          <a:p>
            <a:pPr marL="342900" indent="-342900">
              <a:buClr>
                <a:schemeClr val="accent1"/>
              </a:buClr>
              <a:buFont typeface="Courier New" panose="02070309020205020404" pitchFamily="49" charset="0"/>
              <a:buChar char="o"/>
            </a:pPr>
            <a:r>
              <a:rPr lang="fr-FR" sz="2100" dirty="0"/>
              <a:t>La tenue à la corrosion dépend de plusieurs paramètres :</a:t>
            </a:r>
          </a:p>
          <a:p>
            <a:pPr marL="800100" lvl="1" indent="-342900">
              <a:buClr>
                <a:schemeClr val="accent1"/>
              </a:buClr>
              <a:buFont typeface="Courier New" panose="02070309020205020404" pitchFamily="49" charset="0"/>
              <a:buChar char="o"/>
            </a:pPr>
            <a:r>
              <a:rPr lang="fr-FR" sz="2100" b="0" dirty="0">
                <a:solidFill>
                  <a:schemeClr val="bg1"/>
                </a:solidFill>
              </a:rPr>
              <a:t>La composition de l’alliage, l’état métallurgique, et l’état des surfaces des alliages ;</a:t>
            </a:r>
          </a:p>
          <a:p>
            <a:pPr marL="800100" lvl="1" indent="-342900">
              <a:buClr>
                <a:schemeClr val="accent1"/>
              </a:buClr>
              <a:buFont typeface="Courier New" panose="02070309020205020404" pitchFamily="49" charset="0"/>
              <a:buChar char="o"/>
            </a:pPr>
            <a:r>
              <a:rPr lang="fr-FR" sz="2100" b="0" dirty="0">
                <a:solidFill>
                  <a:schemeClr val="bg1"/>
                </a:solidFill>
              </a:rPr>
              <a:t>Les caractéristiques du milieu dans lequel ils sont exposés ;</a:t>
            </a:r>
          </a:p>
          <a:p>
            <a:pPr marL="800100" lvl="1" indent="-342900">
              <a:buClr>
                <a:schemeClr val="accent1"/>
              </a:buClr>
              <a:buFont typeface="Courier New" panose="02070309020205020404" pitchFamily="49" charset="0"/>
              <a:buChar char="o"/>
            </a:pPr>
            <a:r>
              <a:rPr lang="fr-FR" sz="2100" b="0" dirty="0">
                <a:solidFill>
                  <a:schemeClr val="bg1"/>
                </a:solidFill>
              </a:rPr>
              <a:t>Les conditions de services prévues ;</a:t>
            </a:r>
          </a:p>
          <a:p>
            <a:pPr marL="800100" lvl="1" indent="-342900">
              <a:buClr>
                <a:schemeClr val="accent1"/>
              </a:buClr>
              <a:buFont typeface="Courier New" panose="02070309020205020404" pitchFamily="49" charset="0"/>
              <a:buChar char="o"/>
            </a:pPr>
            <a:r>
              <a:rPr lang="fr-FR" sz="2100" b="0" dirty="0">
                <a:solidFill>
                  <a:schemeClr val="bg1"/>
                </a:solidFill>
              </a:rPr>
              <a:t>Les dispositions constructives ;</a:t>
            </a:r>
          </a:p>
          <a:p>
            <a:pPr marL="800100" lvl="1" indent="-342900">
              <a:buClr>
                <a:schemeClr val="accent1"/>
              </a:buClr>
              <a:buFont typeface="Courier New" panose="02070309020205020404" pitchFamily="49" charset="0"/>
              <a:buChar char="o"/>
            </a:pPr>
            <a:r>
              <a:rPr lang="fr-FR" sz="2100" b="0" dirty="0">
                <a:solidFill>
                  <a:schemeClr val="bg1"/>
                </a:solidFill>
              </a:rPr>
              <a:t>La durée de l’ouvrage ;</a:t>
            </a:r>
          </a:p>
          <a:p>
            <a:pPr marL="800100" lvl="1" indent="-342900">
              <a:buClr>
                <a:schemeClr val="accent1"/>
              </a:buClr>
              <a:buFont typeface="Courier New" panose="02070309020205020404" pitchFamily="49" charset="0"/>
              <a:buChar char="o"/>
            </a:pPr>
            <a:r>
              <a:rPr lang="fr-FR" sz="2100" b="0" dirty="0">
                <a:solidFill>
                  <a:schemeClr val="bg1"/>
                </a:solidFill>
              </a:rPr>
              <a:t>La fréquence et le type d’entretien.</a:t>
            </a:r>
          </a:p>
        </p:txBody>
      </p:sp>
    </p:spTree>
    <p:extLst>
      <p:ext uri="{BB962C8B-B14F-4D97-AF65-F5344CB8AC3E}">
        <p14:creationId xmlns:p14="http://schemas.microsoft.com/office/powerpoint/2010/main" val="38135169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16</a:t>
            </a:fld>
            <a:endParaRPr lang="fr-FR" dirty="0"/>
          </a:p>
        </p:txBody>
      </p:sp>
      <p:sp>
        <p:nvSpPr>
          <p:cNvPr id="5" name="Titre 4"/>
          <p:cNvSpPr>
            <a:spLocks noGrp="1"/>
          </p:cNvSpPr>
          <p:nvPr>
            <p:ph type="title"/>
          </p:nvPr>
        </p:nvSpPr>
        <p:spPr/>
        <p:txBody>
          <a:bodyPr/>
          <a:lstStyle/>
          <a:p>
            <a:r>
              <a:rPr lang="fr-CA" dirty="0"/>
              <a:t>Résistance à la corrosion</a:t>
            </a:r>
            <a:endParaRPr lang="fr-CA" sz="2400" dirty="0">
              <a:solidFill>
                <a:schemeClr val="accent1"/>
              </a:solidFill>
            </a:endParaRPr>
          </a:p>
        </p:txBody>
      </p:sp>
      <p:sp>
        <p:nvSpPr>
          <p:cNvPr id="6" name="Titre 1"/>
          <p:cNvSpPr txBox="1">
            <a:spLocks/>
          </p:cNvSpPr>
          <p:nvPr/>
        </p:nvSpPr>
        <p:spPr>
          <a:xfrm>
            <a:off x="870955" y="1128448"/>
            <a:ext cx="6172200" cy="389968"/>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3600" b="0" i="0" kern="1200">
                <a:solidFill>
                  <a:schemeClr val="bg1"/>
                </a:solidFill>
                <a:latin typeface="Univers Condensed Light" panose="020B0306020202040204" pitchFamily="34" charset="0"/>
                <a:ea typeface="+mj-ea"/>
                <a:cs typeface="+mj-cs"/>
              </a:defRPr>
            </a:lvl1pPr>
          </a:lstStyle>
          <a:p>
            <a:r>
              <a:rPr lang="fr-CA" sz="2000">
                <a:solidFill>
                  <a:schemeClr val="accent2"/>
                </a:solidFill>
              </a:rPr>
              <a:t>Couche d’oxyde naturelle (alumine)</a:t>
            </a:r>
            <a:endParaRPr lang="fr-CA" sz="2000" dirty="0">
              <a:solidFill>
                <a:schemeClr val="accent2"/>
              </a:solidFill>
            </a:endParaRPr>
          </a:p>
        </p:txBody>
      </p:sp>
      <p:sp>
        <p:nvSpPr>
          <p:cNvPr id="8" name="Espace réservé du contenu 5">
            <a:extLst>
              <a:ext uri="{FF2B5EF4-FFF2-40B4-BE49-F238E27FC236}">
                <a16:creationId xmlns:a16="http://schemas.microsoft.com/office/drawing/2014/main" id="{2B99E4F9-6B13-164F-9445-5E037419ED28}"/>
              </a:ext>
            </a:extLst>
          </p:cNvPr>
          <p:cNvSpPr txBox="1">
            <a:spLocks/>
          </p:cNvSpPr>
          <p:nvPr/>
        </p:nvSpPr>
        <p:spPr>
          <a:xfrm>
            <a:off x="1046135" y="2182462"/>
            <a:ext cx="9368725" cy="3702050"/>
          </a:xfrm>
          <a:prstGeom prst="rect">
            <a:avLst/>
          </a:prstGeom>
        </p:spPr>
        <p:txBody>
          <a:bodyPr vert="horz" lIns="0" tIns="0" rIns="0" bIns="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1600" b="0" i="0" kern="1200">
                <a:solidFill>
                  <a:schemeClr val="bg1"/>
                </a:solidFill>
                <a:latin typeface="Univers Condensed Light" panose="020B0306020202040204" pitchFamily="34"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i="0" kern="1200">
                <a:solidFill>
                  <a:schemeClr val="accent1"/>
                </a:solidFill>
                <a:latin typeface="Univers Condensed Light" panose="020B0306020202040204" pitchFamily="34" charset="0"/>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i="0" kern="1200">
                <a:solidFill>
                  <a:schemeClr val="tx1"/>
                </a:solidFill>
                <a:latin typeface="Univers Condensed Light" panose="020B0306020202040204" pitchFamily="34"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marL="342900" indent="-342900">
              <a:buClr>
                <a:schemeClr val="accent1"/>
              </a:buClr>
              <a:buFont typeface="Courier New" panose="02070309020205020404" pitchFamily="49" charset="0"/>
              <a:buChar char="o"/>
            </a:pPr>
            <a:r>
              <a:rPr lang="fr-FR" sz="2400" dirty="0"/>
              <a:t>Oxyde :</a:t>
            </a:r>
          </a:p>
          <a:p>
            <a:pPr marL="800100" lvl="1" indent="-342900">
              <a:buClr>
                <a:schemeClr val="accent1"/>
              </a:buClr>
              <a:buFont typeface="Courier New" panose="02070309020205020404" pitchFamily="49" charset="0"/>
              <a:buChar char="o"/>
            </a:pPr>
            <a:r>
              <a:rPr lang="fr-FR" b="0" dirty="0">
                <a:solidFill>
                  <a:schemeClr val="bg1"/>
                </a:solidFill>
              </a:rPr>
              <a:t>Rend l’aluminium passif à son environnement ;</a:t>
            </a:r>
          </a:p>
          <a:p>
            <a:pPr marL="800100" lvl="1" indent="-342900">
              <a:buClr>
                <a:schemeClr val="accent1"/>
              </a:buClr>
              <a:buFont typeface="Courier New" panose="02070309020205020404" pitchFamily="49" charset="0"/>
              <a:buChar char="o"/>
            </a:pPr>
            <a:r>
              <a:rPr lang="fr-FR" b="0" dirty="0">
                <a:solidFill>
                  <a:schemeClr val="bg1"/>
                </a:solidFill>
              </a:rPr>
              <a:t>Le film se forme rapidement dès que le métal est mis en contact avec l’air (milieu oxydant) ;</a:t>
            </a:r>
          </a:p>
          <a:p>
            <a:pPr marL="800100" lvl="1" indent="-342900">
              <a:buClr>
                <a:schemeClr val="accent1"/>
              </a:buClr>
              <a:buFont typeface="Courier New" panose="02070309020205020404" pitchFamily="49" charset="0"/>
              <a:buChar char="o"/>
            </a:pPr>
            <a:r>
              <a:rPr lang="fr-FR" b="0" dirty="0">
                <a:solidFill>
                  <a:schemeClr val="bg1"/>
                </a:solidFill>
              </a:rPr>
              <a:t>Le film se reforme rapidement après la mise en forme ou le soudage ;</a:t>
            </a:r>
          </a:p>
          <a:p>
            <a:pPr marL="800100" lvl="1" indent="-342900">
              <a:buClr>
                <a:schemeClr val="accent1"/>
              </a:buClr>
              <a:buFont typeface="Courier New" panose="02070309020205020404" pitchFamily="49" charset="0"/>
              <a:buChar char="o"/>
            </a:pPr>
            <a:r>
              <a:rPr lang="fr-FR" b="0" dirty="0">
                <a:solidFill>
                  <a:schemeClr val="bg1"/>
                </a:solidFill>
              </a:rPr>
              <a:t>La stabilité physico-chimique du film dépend :</a:t>
            </a:r>
          </a:p>
          <a:p>
            <a:pPr marL="1257300" lvl="2" indent="-342900">
              <a:buClr>
                <a:schemeClr val="accent1"/>
              </a:buClr>
              <a:buFont typeface="Courier New" panose="02070309020205020404" pitchFamily="49" charset="0"/>
              <a:buChar char="o"/>
            </a:pPr>
            <a:r>
              <a:rPr lang="fr-FR" sz="2000" b="0" dirty="0">
                <a:solidFill>
                  <a:schemeClr val="bg1"/>
                </a:solidFill>
              </a:rPr>
              <a:t>Des caractéristiques du milieu ;</a:t>
            </a:r>
          </a:p>
          <a:p>
            <a:pPr marL="1257300" lvl="2" indent="-342900">
              <a:buClr>
                <a:schemeClr val="accent1"/>
              </a:buClr>
              <a:buFont typeface="Courier New" panose="02070309020205020404" pitchFamily="49" charset="0"/>
              <a:buChar char="o"/>
            </a:pPr>
            <a:r>
              <a:rPr lang="fr-FR" sz="2000" b="0" dirty="0">
                <a:solidFill>
                  <a:schemeClr val="bg1"/>
                </a:solidFill>
              </a:rPr>
              <a:t>Du pH ;</a:t>
            </a:r>
          </a:p>
          <a:p>
            <a:pPr marL="1257300" lvl="2" indent="-342900">
              <a:buClr>
                <a:schemeClr val="accent1"/>
              </a:buClr>
              <a:buFont typeface="Courier New" panose="02070309020205020404" pitchFamily="49" charset="0"/>
              <a:buChar char="o"/>
            </a:pPr>
            <a:r>
              <a:rPr lang="fr-FR" sz="2000" b="0" dirty="0">
                <a:solidFill>
                  <a:schemeClr val="bg1"/>
                </a:solidFill>
              </a:rPr>
              <a:t>De la nature de l’alliage.</a:t>
            </a:r>
          </a:p>
          <a:p>
            <a:pPr marL="800100" lvl="1" indent="-342900">
              <a:buClr>
                <a:schemeClr val="accent1"/>
              </a:buClr>
              <a:buFont typeface="Courier New" panose="02070309020205020404" pitchFamily="49" charset="0"/>
              <a:buChar char="o"/>
            </a:pPr>
            <a:endParaRPr lang="fr-FR" b="0" dirty="0">
              <a:solidFill>
                <a:schemeClr val="bg1"/>
              </a:solidFill>
            </a:endParaRPr>
          </a:p>
        </p:txBody>
      </p:sp>
    </p:spTree>
    <p:extLst>
      <p:ext uri="{BB962C8B-B14F-4D97-AF65-F5344CB8AC3E}">
        <p14:creationId xmlns:p14="http://schemas.microsoft.com/office/powerpoint/2010/main" val="30048515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17</a:t>
            </a:fld>
            <a:endParaRPr lang="fr-FR" dirty="0"/>
          </a:p>
        </p:txBody>
      </p:sp>
      <p:sp>
        <p:nvSpPr>
          <p:cNvPr id="5" name="Titre 4"/>
          <p:cNvSpPr>
            <a:spLocks noGrp="1"/>
          </p:cNvSpPr>
          <p:nvPr>
            <p:ph type="title"/>
          </p:nvPr>
        </p:nvSpPr>
        <p:spPr/>
        <p:txBody>
          <a:bodyPr/>
          <a:lstStyle/>
          <a:p>
            <a:r>
              <a:rPr lang="fr-CA" dirty="0"/>
              <a:t>Résistance à la corrosion</a:t>
            </a:r>
            <a:endParaRPr lang="fr-CA" sz="2400" dirty="0">
              <a:solidFill>
                <a:schemeClr val="accent1"/>
              </a:solidFill>
            </a:endParaRPr>
          </a:p>
        </p:txBody>
      </p:sp>
      <p:sp>
        <p:nvSpPr>
          <p:cNvPr id="6" name="Titre 1"/>
          <p:cNvSpPr txBox="1">
            <a:spLocks/>
          </p:cNvSpPr>
          <p:nvPr/>
        </p:nvSpPr>
        <p:spPr>
          <a:xfrm>
            <a:off x="839958" y="1128448"/>
            <a:ext cx="6172200" cy="389968"/>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3600" b="0" i="0" kern="1200">
                <a:solidFill>
                  <a:schemeClr val="bg1"/>
                </a:solidFill>
                <a:latin typeface="Univers Condensed Light" panose="020B0306020202040204" pitchFamily="34" charset="0"/>
                <a:ea typeface="+mj-ea"/>
                <a:cs typeface="+mj-cs"/>
              </a:defRPr>
            </a:lvl1pPr>
          </a:lstStyle>
          <a:p>
            <a:r>
              <a:rPr lang="fr-CA" sz="2200" dirty="0">
                <a:solidFill>
                  <a:schemeClr val="accent2"/>
                </a:solidFill>
              </a:rPr>
              <a:t>Formes de corrosion</a:t>
            </a:r>
          </a:p>
        </p:txBody>
      </p:sp>
      <p:sp>
        <p:nvSpPr>
          <p:cNvPr id="7" name="Espace réservé du contenu 7">
            <a:extLst>
              <a:ext uri="{FF2B5EF4-FFF2-40B4-BE49-F238E27FC236}">
                <a16:creationId xmlns:a16="http://schemas.microsoft.com/office/drawing/2014/main" id="{D23D1CB7-2A66-1E4F-83FA-4BC70947E7B9}"/>
              </a:ext>
            </a:extLst>
          </p:cNvPr>
          <p:cNvSpPr txBox="1">
            <a:spLocks/>
          </p:cNvSpPr>
          <p:nvPr/>
        </p:nvSpPr>
        <p:spPr>
          <a:xfrm>
            <a:off x="900000" y="1728000"/>
            <a:ext cx="5400000" cy="4140846"/>
          </a:xfrm>
          <a:prstGeom prst="rect">
            <a:avLst/>
          </a:prstGeom>
        </p:spPr>
        <p:txBody>
          <a:bodyPr vert="horz" lIns="0" tIns="0" rIns="0" bIns="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1600" b="0" i="0" kern="1200">
                <a:solidFill>
                  <a:schemeClr val="bg1"/>
                </a:solidFill>
                <a:latin typeface="Univers Condensed Light" panose="020B0306020202040204" pitchFamily="34"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i="0" kern="1200">
                <a:solidFill>
                  <a:schemeClr val="accent1"/>
                </a:solidFill>
                <a:latin typeface="Univers Condensed Light" panose="020B0306020202040204" pitchFamily="34" charset="0"/>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i="0" kern="1200">
                <a:solidFill>
                  <a:schemeClr val="tx1"/>
                </a:solidFill>
                <a:latin typeface="Univers Condensed Light" panose="020B0306020202040204" pitchFamily="34"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marL="342900" indent="-342900">
              <a:buClr>
                <a:schemeClr val="accent1"/>
              </a:buClr>
              <a:buFont typeface="Courier New" panose="02070309020205020404" pitchFamily="49" charset="0"/>
              <a:buChar char="o"/>
            </a:pPr>
            <a:r>
              <a:rPr lang="fr-FR" sz="2100" dirty="0"/>
              <a:t>La corrosion généralisée (ou uniforme) ;</a:t>
            </a:r>
          </a:p>
          <a:p>
            <a:pPr marL="342900" indent="-342900">
              <a:buClr>
                <a:schemeClr val="accent1"/>
              </a:buClr>
              <a:buFont typeface="Courier New" panose="02070309020205020404" pitchFamily="49" charset="0"/>
              <a:buChar char="o"/>
            </a:pPr>
            <a:r>
              <a:rPr lang="fr-FR" sz="2100" dirty="0"/>
              <a:t>La corrosion par piqûres ;</a:t>
            </a:r>
          </a:p>
          <a:p>
            <a:pPr marL="342900" indent="-342900">
              <a:buClr>
                <a:schemeClr val="accent1"/>
              </a:buClr>
              <a:buFont typeface="Courier New" panose="02070309020205020404" pitchFamily="49" charset="0"/>
              <a:buChar char="o"/>
            </a:pPr>
            <a:r>
              <a:rPr lang="fr-FR" sz="2100" dirty="0"/>
              <a:t>La corrosion </a:t>
            </a:r>
            <a:r>
              <a:rPr lang="fr-FR" sz="2100" dirty="0" err="1"/>
              <a:t>transcristalline</a:t>
            </a:r>
            <a:r>
              <a:rPr lang="fr-FR" sz="2100" dirty="0"/>
              <a:t> et celle </a:t>
            </a:r>
            <a:r>
              <a:rPr lang="fr-FR" sz="2100" dirty="0" err="1"/>
              <a:t>intercristalline</a:t>
            </a:r>
            <a:r>
              <a:rPr lang="fr-FR" sz="2100" dirty="0"/>
              <a:t> ;</a:t>
            </a:r>
          </a:p>
          <a:p>
            <a:pPr marL="342900" indent="-342900">
              <a:buClr>
                <a:schemeClr val="accent1"/>
              </a:buClr>
              <a:buFont typeface="Courier New" panose="02070309020205020404" pitchFamily="49" charset="0"/>
              <a:buChar char="o"/>
            </a:pPr>
            <a:r>
              <a:rPr lang="fr-FR" sz="2100" dirty="0"/>
              <a:t>La corrosion sous contrainte ;</a:t>
            </a:r>
          </a:p>
          <a:p>
            <a:pPr marL="342900" indent="-342900">
              <a:buClr>
                <a:schemeClr val="accent1"/>
              </a:buClr>
              <a:buFont typeface="Courier New" panose="02070309020205020404" pitchFamily="49" charset="0"/>
              <a:buChar char="o"/>
            </a:pPr>
            <a:r>
              <a:rPr lang="fr-FR" sz="2100" dirty="0"/>
              <a:t>La corrosion </a:t>
            </a:r>
            <a:r>
              <a:rPr lang="fr-FR" sz="2100" dirty="0" err="1"/>
              <a:t>feuilletante</a:t>
            </a:r>
            <a:r>
              <a:rPr lang="fr-FR" sz="2100" dirty="0"/>
              <a:t> ;</a:t>
            </a:r>
          </a:p>
          <a:p>
            <a:pPr marL="342900" indent="-342900">
              <a:buClr>
                <a:schemeClr val="accent1"/>
              </a:buClr>
              <a:buFont typeface="Courier New" panose="02070309020205020404" pitchFamily="49" charset="0"/>
              <a:buChar char="o"/>
            </a:pPr>
            <a:r>
              <a:rPr lang="fr-FR" sz="2100" dirty="0"/>
              <a:t>La corrosion filiforme ;</a:t>
            </a:r>
          </a:p>
          <a:p>
            <a:pPr marL="342900" indent="-342900">
              <a:buClr>
                <a:schemeClr val="accent1"/>
              </a:buClr>
              <a:buFont typeface="Courier New" panose="02070309020205020404" pitchFamily="49" charset="0"/>
              <a:buChar char="o"/>
            </a:pPr>
            <a:r>
              <a:rPr lang="fr-FR" sz="2100" dirty="0"/>
              <a:t>La corrosion à la ligne de l’eau ;</a:t>
            </a:r>
          </a:p>
          <a:p>
            <a:pPr marL="342900" indent="-342900">
              <a:buClr>
                <a:schemeClr val="accent1"/>
              </a:buClr>
              <a:buFont typeface="Courier New" panose="02070309020205020404" pitchFamily="49" charset="0"/>
              <a:buChar char="o"/>
            </a:pPr>
            <a:r>
              <a:rPr lang="fr-FR" sz="2100" dirty="0"/>
              <a:t>La corrosion sous dépôt (ou caverneuse) ;</a:t>
            </a:r>
          </a:p>
          <a:p>
            <a:pPr marL="342900" indent="-342900">
              <a:buClr>
                <a:schemeClr val="accent1"/>
              </a:buClr>
              <a:buFont typeface="Courier New" panose="02070309020205020404" pitchFamily="49" charset="0"/>
              <a:buChar char="o"/>
            </a:pPr>
            <a:r>
              <a:rPr lang="fr-FR" sz="2100" dirty="0"/>
              <a:t>L’érosion ;</a:t>
            </a:r>
          </a:p>
          <a:p>
            <a:pPr marL="342900" indent="-342900">
              <a:buClr>
                <a:schemeClr val="accent1"/>
              </a:buClr>
              <a:buFont typeface="Courier New" panose="02070309020205020404" pitchFamily="49" charset="0"/>
              <a:buChar char="o"/>
            </a:pPr>
            <a:r>
              <a:rPr lang="fr-FR" sz="2100" dirty="0"/>
              <a:t>La corrosion galvanique.</a:t>
            </a:r>
          </a:p>
        </p:txBody>
      </p:sp>
      <p:sp>
        <p:nvSpPr>
          <p:cNvPr id="9" name="Rectangle 8"/>
          <p:cNvSpPr/>
          <p:nvPr/>
        </p:nvSpPr>
        <p:spPr>
          <a:xfrm>
            <a:off x="684000" y="5364000"/>
            <a:ext cx="3130658" cy="504000"/>
          </a:xfrm>
          <a:prstGeom prst="rect">
            <a:avLst/>
          </a:prstGeom>
          <a:noFill/>
          <a:ln w="381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sz="1350"/>
          </a:p>
        </p:txBody>
      </p:sp>
      <p:sp>
        <p:nvSpPr>
          <p:cNvPr id="2" name="ZoneTexte 1">
            <a:extLst>
              <a:ext uri="{FF2B5EF4-FFF2-40B4-BE49-F238E27FC236}">
                <a16:creationId xmlns:a16="http://schemas.microsoft.com/office/drawing/2014/main" id="{19D90CF4-E4DD-8AE9-D7D5-402B5681BA8B}"/>
              </a:ext>
            </a:extLst>
          </p:cNvPr>
          <p:cNvSpPr txBox="1"/>
          <p:nvPr/>
        </p:nvSpPr>
        <p:spPr>
          <a:xfrm>
            <a:off x="6840000" y="2159999"/>
            <a:ext cx="5040000" cy="4068000"/>
          </a:xfrm>
          <a:prstGeom prst="rect">
            <a:avLst/>
          </a:prstGeom>
          <a:noFill/>
        </p:spPr>
        <p:txBody>
          <a:bodyPr wrap="square" rtlCol="0">
            <a:noAutofit/>
          </a:bodyPr>
          <a:lstStyle/>
          <a:p>
            <a:r>
              <a:rPr lang="fr-CA" sz="2000" dirty="0">
                <a:solidFill>
                  <a:schemeClr val="bg1"/>
                </a:solidFill>
              </a:rPr>
              <a:t>Meilleures pratiques :</a:t>
            </a:r>
          </a:p>
          <a:p>
            <a:pPr marL="342900" indent="-342900">
              <a:buFont typeface="Wingdings" panose="05000000000000000000" pitchFamily="2" charset="2"/>
              <a:buChar char="§"/>
            </a:pPr>
            <a:r>
              <a:rPr lang="fr-CA" sz="2000" dirty="0">
                <a:solidFill>
                  <a:schemeClr val="bg1"/>
                </a:solidFill>
              </a:rPr>
              <a:t>Minimiser le différentiel galvanique entre les métaux en contact ;</a:t>
            </a:r>
          </a:p>
          <a:p>
            <a:pPr marL="800100" lvl="1" indent="-342900">
              <a:buFont typeface="Wingdings" panose="05000000000000000000" pitchFamily="2" charset="2"/>
              <a:buChar char="Ø"/>
            </a:pPr>
            <a:r>
              <a:rPr lang="fr-CA" sz="2000" dirty="0">
                <a:solidFill>
                  <a:schemeClr val="bg1"/>
                </a:solidFill>
              </a:rPr>
              <a:t>Ex. Utiliser de la quincaillerie en acier galvanisé.</a:t>
            </a:r>
          </a:p>
          <a:p>
            <a:pPr marL="342900" indent="-342900">
              <a:buFont typeface="Wingdings" panose="05000000000000000000" pitchFamily="2" charset="2"/>
              <a:buChar char="§"/>
            </a:pPr>
            <a:r>
              <a:rPr lang="fr-CA" sz="2000" dirty="0">
                <a:solidFill>
                  <a:schemeClr val="bg1"/>
                </a:solidFill>
              </a:rPr>
              <a:t>Couper le contact galvanique ;</a:t>
            </a:r>
          </a:p>
          <a:p>
            <a:pPr marL="800100" lvl="1" indent="-342900">
              <a:buFont typeface="Wingdings" panose="05000000000000000000" pitchFamily="2" charset="2"/>
              <a:buChar char="Ø"/>
            </a:pPr>
            <a:r>
              <a:rPr lang="fr-CA" sz="2000" dirty="0">
                <a:solidFill>
                  <a:schemeClr val="bg1"/>
                </a:solidFill>
              </a:rPr>
              <a:t>Ex. Peindre la surface cathodique.</a:t>
            </a:r>
          </a:p>
          <a:p>
            <a:pPr marL="800100" lvl="1" indent="-342900">
              <a:buFont typeface="Wingdings" panose="05000000000000000000" pitchFamily="2" charset="2"/>
              <a:buChar char="Ø"/>
            </a:pPr>
            <a:r>
              <a:rPr lang="fr-CA" sz="2000" dirty="0">
                <a:solidFill>
                  <a:schemeClr val="bg1"/>
                </a:solidFill>
              </a:rPr>
              <a:t>Ex. Insérer un film isolant entre les pièces de métaux dissimilaires.</a:t>
            </a:r>
          </a:p>
          <a:p>
            <a:pPr marL="342900" indent="-342900">
              <a:buFont typeface="Wingdings" panose="05000000000000000000" pitchFamily="2" charset="2"/>
              <a:buChar char="§"/>
            </a:pPr>
            <a:r>
              <a:rPr lang="fr-CA" sz="2000" dirty="0">
                <a:solidFill>
                  <a:schemeClr val="bg1"/>
                </a:solidFill>
              </a:rPr>
              <a:t>Éliminer la présence de l’électrolyte.</a:t>
            </a:r>
          </a:p>
          <a:p>
            <a:pPr marL="800100" lvl="1" indent="-342900">
              <a:buFont typeface="Wingdings" panose="05000000000000000000" pitchFamily="2" charset="2"/>
              <a:buChar char="Ø"/>
            </a:pPr>
            <a:r>
              <a:rPr lang="fr-CA" sz="2000" dirty="0">
                <a:solidFill>
                  <a:schemeClr val="bg1"/>
                </a:solidFill>
              </a:rPr>
              <a:t>Ex. Assurer un égouttement fonctionnel près et dans les zones de contact.</a:t>
            </a:r>
          </a:p>
        </p:txBody>
      </p:sp>
      <p:sp>
        <p:nvSpPr>
          <p:cNvPr id="4" name="Accolade ouvrante 3">
            <a:extLst>
              <a:ext uri="{FF2B5EF4-FFF2-40B4-BE49-F238E27FC236}">
                <a16:creationId xmlns:a16="http://schemas.microsoft.com/office/drawing/2014/main" id="{B7F2D631-5EFC-DFB1-7F6F-BEF6F8FF6934}"/>
              </a:ext>
            </a:extLst>
          </p:cNvPr>
          <p:cNvSpPr/>
          <p:nvPr/>
        </p:nvSpPr>
        <p:spPr>
          <a:xfrm>
            <a:off x="6336000" y="2124000"/>
            <a:ext cx="620111" cy="4140000"/>
          </a:xfrm>
          <a:prstGeom prst="leftBrace">
            <a:avLst/>
          </a:prstGeom>
          <a:ln w="25400"/>
        </p:spPr>
        <p:style>
          <a:lnRef idx="1">
            <a:schemeClr val="accent1"/>
          </a:lnRef>
          <a:fillRef idx="0">
            <a:schemeClr val="accent1"/>
          </a:fillRef>
          <a:effectRef idx="0">
            <a:schemeClr val="accent1"/>
          </a:effectRef>
          <a:fontRef idx="minor">
            <a:schemeClr val="tx1"/>
          </a:fontRef>
        </p:style>
        <p:txBody>
          <a:bodyPr rtlCol="0" anchor="ctr"/>
          <a:lstStyle/>
          <a:p>
            <a:pPr algn="ctr"/>
            <a:endParaRPr lang="fr-CA"/>
          </a:p>
        </p:txBody>
      </p:sp>
      <p:cxnSp>
        <p:nvCxnSpPr>
          <p:cNvPr id="10" name="Connecteur droit avec flèche 9">
            <a:extLst>
              <a:ext uri="{FF2B5EF4-FFF2-40B4-BE49-F238E27FC236}">
                <a16:creationId xmlns:a16="http://schemas.microsoft.com/office/drawing/2014/main" id="{E6FC0FF4-22AA-57F9-62D1-75022EAA9635}"/>
              </a:ext>
            </a:extLst>
          </p:cNvPr>
          <p:cNvCxnSpPr>
            <a:stCxn id="9" idx="3"/>
            <a:endCxn id="4" idx="1"/>
          </p:cNvCxnSpPr>
          <p:nvPr/>
        </p:nvCxnSpPr>
        <p:spPr>
          <a:xfrm flipV="1">
            <a:off x="3814658" y="4194000"/>
            <a:ext cx="2521342" cy="1422000"/>
          </a:xfrm>
          <a:prstGeom prst="straightConnector1">
            <a:avLst/>
          </a:prstGeom>
          <a:ln w="25400">
            <a:tailEnd type="stealth" w="lg"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886320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18</a:t>
            </a:fld>
            <a:endParaRPr lang="fr-FR" dirty="0"/>
          </a:p>
        </p:txBody>
      </p:sp>
      <p:sp>
        <p:nvSpPr>
          <p:cNvPr id="5" name="Titre 4"/>
          <p:cNvSpPr>
            <a:spLocks noGrp="1"/>
          </p:cNvSpPr>
          <p:nvPr>
            <p:ph type="title"/>
          </p:nvPr>
        </p:nvSpPr>
        <p:spPr/>
        <p:txBody>
          <a:bodyPr/>
          <a:lstStyle/>
          <a:p>
            <a:r>
              <a:rPr lang="fr-CA" dirty="0"/>
              <a:t>Résistance à la corrosion</a:t>
            </a:r>
            <a:endParaRPr lang="fr-CA" sz="2400" dirty="0">
              <a:solidFill>
                <a:schemeClr val="accent1"/>
              </a:solidFill>
            </a:endParaRPr>
          </a:p>
        </p:txBody>
      </p:sp>
      <p:sp>
        <p:nvSpPr>
          <p:cNvPr id="6" name="Titre 1"/>
          <p:cNvSpPr txBox="1">
            <a:spLocks/>
          </p:cNvSpPr>
          <p:nvPr/>
        </p:nvSpPr>
        <p:spPr>
          <a:xfrm>
            <a:off x="839958" y="1128448"/>
            <a:ext cx="6172200" cy="389968"/>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3600" b="0" i="0" kern="1200">
                <a:solidFill>
                  <a:schemeClr val="bg1"/>
                </a:solidFill>
                <a:latin typeface="Univers Condensed Light" panose="020B0306020202040204" pitchFamily="34" charset="0"/>
                <a:ea typeface="+mj-ea"/>
                <a:cs typeface="+mj-cs"/>
              </a:defRPr>
            </a:lvl1pPr>
          </a:lstStyle>
          <a:p>
            <a:r>
              <a:rPr lang="fr-CA" sz="2200" dirty="0">
                <a:solidFill>
                  <a:schemeClr val="accent2"/>
                </a:solidFill>
              </a:rPr>
              <a:t>Corrosion </a:t>
            </a:r>
            <a:r>
              <a:rPr lang="fr-CA" sz="2200" dirty="0" err="1">
                <a:solidFill>
                  <a:schemeClr val="accent2"/>
                </a:solidFill>
              </a:rPr>
              <a:t>feuilletante</a:t>
            </a:r>
            <a:endParaRPr lang="fr-CA" sz="2200" dirty="0">
              <a:solidFill>
                <a:schemeClr val="accent2"/>
              </a:solidFill>
            </a:endParaRPr>
          </a:p>
        </p:txBody>
      </p:sp>
      <p:pic>
        <p:nvPicPr>
          <p:cNvPr id="8" name="Picture 2" descr="C:\Users\Denis\Desktop\Cours Section 17\P6200032.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800000" y="1726414"/>
            <a:ext cx="6152584" cy="4614438"/>
          </a:xfrm>
          <a:prstGeom prst="rect">
            <a:avLst/>
          </a:prstGeom>
          <a:noFill/>
          <a:extLst>
            <a:ext uri="{909E8E84-426E-40dd-AFC4-6F175D3DCCD1}">
              <a14:hiddenFill xmlns:a14="http://schemas.microsoft.com/office/drawing/2010/main" xmlns="">
                <a:solidFill>
                  <a:srgbClr val="FFFFFF"/>
                </a:solidFill>
              </a14:hiddenFill>
            </a:ext>
          </a:extLst>
        </p:spPr>
      </p:pic>
      <p:sp>
        <p:nvSpPr>
          <p:cNvPr id="10" name="ZoneTexte 9">
            <a:extLst>
              <a:ext uri="{FF2B5EF4-FFF2-40B4-BE49-F238E27FC236}">
                <a16:creationId xmlns:a16="http://schemas.microsoft.com/office/drawing/2014/main" id="{ACEA9DBE-176E-0345-8A21-E800BBF1A318}"/>
              </a:ext>
            </a:extLst>
          </p:cNvPr>
          <p:cNvSpPr txBox="1"/>
          <p:nvPr/>
        </p:nvSpPr>
        <p:spPr>
          <a:xfrm>
            <a:off x="1800000" y="6336000"/>
            <a:ext cx="2941831" cy="215444"/>
          </a:xfrm>
          <a:prstGeom prst="rect">
            <a:avLst/>
          </a:prstGeom>
          <a:noFill/>
        </p:spPr>
        <p:txBody>
          <a:bodyPr wrap="none" rtlCol="0">
            <a:spAutoFit/>
          </a:bodyPr>
          <a:lstStyle/>
          <a:p>
            <a:r>
              <a:rPr lang="fr-FR" sz="800" i="1" dirty="0">
                <a:solidFill>
                  <a:schemeClr val="bg1"/>
                </a:solidFill>
              </a:rPr>
              <a:t>Tiré de Beaulieu « Les caractéristiques de l’aluminium structural ».</a:t>
            </a:r>
          </a:p>
        </p:txBody>
      </p:sp>
      <p:sp>
        <p:nvSpPr>
          <p:cNvPr id="2" name="ZoneTexte 1">
            <a:extLst>
              <a:ext uri="{FF2B5EF4-FFF2-40B4-BE49-F238E27FC236}">
                <a16:creationId xmlns:a16="http://schemas.microsoft.com/office/drawing/2014/main" id="{C9A03F1E-51B9-78D2-9A67-DED6806A8B4C}"/>
              </a:ext>
            </a:extLst>
          </p:cNvPr>
          <p:cNvSpPr txBox="1"/>
          <p:nvPr/>
        </p:nvSpPr>
        <p:spPr>
          <a:xfrm>
            <a:off x="8100000" y="2160000"/>
            <a:ext cx="3600000" cy="3528000"/>
          </a:xfrm>
          <a:prstGeom prst="rect">
            <a:avLst/>
          </a:prstGeom>
          <a:noFill/>
        </p:spPr>
        <p:txBody>
          <a:bodyPr wrap="square" rtlCol="0">
            <a:noAutofit/>
          </a:bodyPr>
          <a:lstStyle/>
          <a:p>
            <a:r>
              <a:rPr lang="fr-CA" sz="2000" dirty="0">
                <a:solidFill>
                  <a:schemeClr val="bg1"/>
                </a:solidFill>
              </a:rPr>
              <a:t>Le choix d’alliage de l’époque (1950) a maximisé les propriétés mécaniques au détriment de la longévité et de la résistance à la corrosion.</a:t>
            </a:r>
          </a:p>
          <a:p>
            <a:r>
              <a:rPr lang="fr-CA" sz="2000" dirty="0">
                <a:solidFill>
                  <a:schemeClr val="bg1"/>
                </a:solidFill>
              </a:rPr>
              <a:t>Ce choix ne pourrait plus se refaire aujourd’hui.  Les alliages de la série 2xxx et 7xxx sont excluent de la liste d’alliages permis dans la norme sur les ponts CSA S6.  </a:t>
            </a:r>
          </a:p>
        </p:txBody>
      </p:sp>
    </p:spTree>
    <p:extLst>
      <p:ext uri="{BB962C8B-B14F-4D97-AF65-F5344CB8AC3E}">
        <p14:creationId xmlns:p14="http://schemas.microsoft.com/office/powerpoint/2010/main" val="24157194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19</a:t>
            </a:fld>
            <a:endParaRPr lang="fr-FR" dirty="0"/>
          </a:p>
        </p:txBody>
      </p:sp>
      <p:sp>
        <p:nvSpPr>
          <p:cNvPr id="5" name="Titre 4"/>
          <p:cNvSpPr>
            <a:spLocks noGrp="1"/>
          </p:cNvSpPr>
          <p:nvPr>
            <p:ph type="title"/>
          </p:nvPr>
        </p:nvSpPr>
        <p:spPr/>
        <p:txBody>
          <a:bodyPr/>
          <a:lstStyle/>
          <a:p>
            <a:r>
              <a:rPr lang="fr-CA" dirty="0"/>
              <a:t>Résistance à la corrosion</a:t>
            </a:r>
            <a:endParaRPr lang="fr-CA" sz="2400" dirty="0">
              <a:solidFill>
                <a:schemeClr val="accent1"/>
              </a:solidFill>
            </a:endParaRPr>
          </a:p>
        </p:txBody>
      </p:sp>
      <p:sp>
        <p:nvSpPr>
          <p:cNvPr id="6" name="Titre 1"/>
          <p:cNvSpPr txBox="1">
            <a:spLocks/>
          </p:cNvSpPr>
          <p:nvPr/>
        </p:nvSpPr>
        <p:spPr>
          <a:xfrm>
            <a:off x="839958" y="1128448"/>
            <a:ext cx="6172200" cy="389968"/>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3600" b="0" i="0" kern="1200">
                <a:solidFill>
                  <a:schemeClr val="bg1"/>
                </a:solidFill>
                <a:latin typeface="Univers Condensed Light" panose="020B0306020202040204" pitchFamily="34" charset="0"/>
                <a:ea typeface="+mj-ea"/>
                <a:cs typeface="+mj-cs"/>
              </a:defRPr>
            </a:lvl1pPr>
          </a:lstStyle>
          <a:p>
            <a:r>
              <a:rPr lang="fr-CA" sz="2200" dirty="0">
                <a:solidFill>
                  <a:schemeClr val="accent2"/>
                </a:solidFill>
              </a:rPr>
              <a:t>Corrosion galvanique</a:t>
            </a:r>
          </a:p>
        </p:txBody>
      </p:sp>
      <p:sp>
        <p:nvSpPr>
          <p:cNvPr id="7" name="ZoneTexte 6">
            <a:extLst>
              <a:ext uri="{FF2B5EF4-FFF2-40B4-BE49-F238E27FC236}">
                <a16:creationId xmlns:a16="http://schemas.microsoft.com/office/drawing/2014/main" id="{5ACC9E0F-48E9-2147-83DE-0FAD54455DFB}"/>
              </a:ext>
            </a:extLst>
          </p:cNvPr>
          <p:cNvSpPr txBox="1"/>
          <p:nvPr/>
        </p:nvSpPr>
        <p:spPr>
          <a:xfrm>
            <a:off x="16352" y="6606305"/>
            <a:ext cx="1598515" cy="215444"/>
          </a:xfrm>
          <a:prstGeom prst="rect">
            <a:avLst/>
          </a:prstGeom>
          <a:noFill/>
        </p:spPr>
        <p:txBody>
          <a:bodyPr wrap="none" rtlCol="0">
            <a:spAutoFit/>
          </a:bodyPr>
          <a:lstStyle/>
          <a:p>
            <a:r>
              <a:rPr lang="fr-FR" sz="800" i="1" dirty="0">
                <a:solidFill>
                  <a:schemeClr val="bg1"/>
                </a:solidFill>
              </a:rPr>
              <a:t>Gracieuseté de D Villeneuve, MTQ</a:t>
            </a:r>
          </a:p>
        </p:txBody>
      </p:sp>
      <p:pic>
        <p:nvPicPr>
          <p:cNvPr id="9" name="Picture 5" descr="C:\Users\dvilleneuve\Desktop\Photos présentation\62556-12-A602-Inconnu.JPG">
            <a:extLst>
              <a:ext uri="{FF2B5EF4-FFF2-40B4-BE49-F238E27FC236}">
                <a16:creationId xmlns:a16="http://schemas.microsoft.com/office/drawing/2014/main" id="{709945BD-431C-C44D-8C18-B8F0797B41B1}"/>
              </a:ext>
            </a:extLst>
          </p:cNvPr>
          <p:cNvPicPr>
            <a:picLocks noChangeAspect="1" noChangeArrowheads="1"/>
          </p:cNvPicPr>
          <p:nvPr>
            <p:custDataLst>
              <p:tags r:id="rId1"/>
            </p:custDataLst>
          </p:nvPr>
        </p:nvPicPr>
        <p:blipFill>
          <a:blip r:embed="rId5" cstate="screen">
            <a:extLst>
              <a:ext uri="{28A0092B-C50C-407E-A947-70E740481C1C}">
                <a14:useLocalDpi xmlns:a14="http://schemas.microsoft.com/office/drawing/2010/main"/>
              </a:ext>
            </a:extLst>
          </a:blip>
          <a:srcRect/>
          <a:stretch>
            <a:fillRect/>
          </a:stretch>
        </p:blipFill>
        <p:spPr bwMode="auto">
          <a:xfrm>
            <a:off x="907511" y="1793888"/>
            <a:ext cx="3125547" cy="234416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3" descr="C:\Users\dvilleneuve\Desktop\Photos présentation\P3210104.jpg">
            <a:extLst>
              <a:ext uri="{FF2B5EF4-FFF2-40B4-BE49-F238E27FC236}">
                <a16:creationId xmlns:a16="http://schemas.microsoft.com/office/drawing/2014/main" id="{BC958F1E-2B2D-3447-956A-F04A1CB9E8FD}"/>
              </a:ext>
            </a:extLst>
          </p:cNvPr>
          <p:cNvPicPr>
            <a:picLocks noChangeAspect="1" noChangeArrowheads="1"/>
          </p:cNvPicPr>
          <p:nvPr>
            <p:custDataLst>
              <p:tags r:id="rId2"/>
            </p:custDataLst>
          </p:nvPr>
        </p:nvPicPr>
        <p:blipFill>
          <a:blip r:embed="rId6" cstate="screen">
            <a:extLst>
              <a:ext uri="{28A0092B-C50C-407E-A947-70E740481C1C}">
                <a14:useLocalDpi xmlns:a14="http://schemas.microsoft.com/office/drawing/2010/main"/>
              </a:ext>
            </a:extLst>
          </a:blip>
          <a:srcRect/>
          <a:stretch>
            <a:fillRect/>
          </a:stretch>
        </p:blipFill>
        <p:spPr bwMode="auto">
          <a:xfrm>
            <a:off x="4031446" y="2583234"/>
            <a:ext cx="4098196" cy="3073647"/>
          </a:xfrm>
          <a:prstGeom prst="rect">
            <a:avLst/>
          </a:prstGeom>
          <a:noFill/>
          <a:extLst>
            <a:ext uri="{909E8E84-426E-40DD-AFC4-6F175D3DCCD1}">
              <a14:hiddenFill xmlns:a14="http://schemas.microsoft.com/office/drawing/2010/main">
                <a:solidFill>
                  <a:srgbClr val="FFFFFF"/>
                </a:solidFill>
              </a14:hiddenFill>
            </a:ext>
          </a:extLst>
        </p:spPr>
      </p:pic>
      <p:cxnSp>
        <p:nvCxnSpPr>
          <p:cNvPr id="12" name="Connecteur droit avec flèche 11">
            <a:extLst>
              <a:ext uri="{FF2B5EF4-FFF2-40B4-BE49-F238E27FC236}">
                <a16:creationId xmlns:a16="http://schemas.microsoft.com/office/drawing/2014/main" id="{2BFDB81B-A178-8E44-BC9C-FF894CDE042A}"/>
              </a:ext>
            </a:extLst>
          </p:cNvPr>
          <p:cNvCxnSpPr/>
          <p:nvPr/>
        </p:nvCxnSpPr>
        <p:spPr>
          <a:xfrm flipH="1" flipV="1">
            <a:off x="7368454" y="2935406"/>
            <a:ext cx="1667058" cy="381231"/>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13" name="Connecteur droit avec flèche 12">
            <a:extLst>
              <a:ext uri="{FF2B5EF4-FFF2-40B4-BE49-F238E27FC236}">
                <a16:creationId xmlns:a16="http://schemas.microsoft.com/office/drawing/2014/main" id="{2BFDB81B-A178-8E44-BC9C-FF894CDE042A}"/>
              </a:ext>
            </a:extLst>
          </p:cNvPr>
          <p:cNvCxnSpPr/>
          <p:nvPr/>
        </p:nvCxnSpPr>
        <p:spPr>
          <a:xfrm flipH="1">
            <a:off x="7237708" y="3998563"/>
            <a:ext cx="1782306" cy="976393"/>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
        <p:nvSpPr>
          <p:cNvPr id="14" name="ZoneTexte 13">
            <a:extLst>
              <a:ext uri="{FF2B5EF4-FFF2-40B4-BE49-F238E27FC236}">
                <a16:creationId xmlns:a16="http://schemas.microsoft.com/office/drawing/2014/main" id="{BE420243-ADA6-4949-8D2B-E9934182ABC1}"/>
              </a:ext>
            </a:extLst>
          </p:cNvPr>
          <p:cNvSpPr txBox="1"/>
          <p:nvPr/>
        </p:nvSpPr>
        <p:spPr>
          <a:xfrm>
            <a:off x="9072000" y="2808000"/>
            <a:ext cx="2997397" cy="1692000"/>
          </a:xfrm>
          <a:prstGeom prst="rect">
            <a:avLst/>
          </a:prstGeom>
          <a:noFill/>
        </p:spPr>
        <p:txBody>
          <a:bodyPr wrap="square" rtlCol="0">
            <a:spAutoFit/>
          </a:bodyPr>
          <a:lstStyle/>
          <a:p>
            <a:r>
              <a:rPr lang="fr-CA" sz="2000" dirty="0">
                <a:solidFill>
                  <a:schemeClr val="bg1"/>
                </a:solidFill>
                <a:latin typeface="Univers Condensed Light" panose="020B0306020202040204"/>
              </a:rPr>
              <a:t>Tests en brouillard salin</a:t>
            </a:r>
          </a:p>
          <a:p>
            <a:pPr marL="285750" indent="-285750">
              <a:buFont typeface="Arial" panose="020B0604020202020204" pitchFamily="34" charset="0"/>
              <a:buChar char="•"/>
            </a:pPr>
            <a:r>
              <a:rPr lang="fr-CA" sz="2000" dirty="0">
                <a:solidFill>
                  <a:schemeClr val="bg1"/>
                </a:solidFill>
                <a:latin typeface="Univers Condensed Light" panose="020B0306020202040204"/>
              </a:rPr>
              <a:t>Corrosion de brides de raccord en aluminium</a:t>
            </a:r>
          </a:p>
          <a:p>
            <a:pPr marL="285750" indent="-285750">
              <a:buFont typeface="Arial" panose="020B0604020202020204" pitchFamily="34" charset="0"/>
              <a:buChar char="•"/>
            </a:pPr>
            <a:r>
              <a:rPr lang="fr-CA" sz="2000" dirty="0">
                <a:solidFill>
                  <a:schemeClr val="bg1"/>
                </a:solidFill>
                <a:latin typeface="Univers Condensed Light" panose="020B0306020202040204"/>
              </a:rPr>
              <a:t>Quincaillerie en acier inox série 300</a:t>
            </a:r>
          </a:p>
          <a:p>
            <a:endParaRPr lang="fr-FR" sz="2000" dirty="0">
              <a:solidFill>
                <a:schemeClr val="bg1"/>
              </a:solidFill>
              <a:latin typeface="Univers Condensed Light" panose="020B0306020202040204"/>
            </a:endParaRPr>
          </a:p>
        </p:txBody>
      </p:sp>
    </p:spTree>
    <p:extLst>
      <p:ext uri="{BB962C8B-B14F-4D97-AF65-F5344CB8AC3E}">
        <p14:creationId xmlns:p14="http://schemas.microsoft.com/office/powerpoint/2010/main" val="24793866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20</a:t>
            </a:fld>
            <a:endParaRPr lang="fr-FR" dirty="0"/>
          </a:p>
        </p:txBody>
      </p:sp>
      <p:sp>
        <p:nvSpPr>
          <p:cNvPr id="5" name="Titre 4"/>
          <p:cNvSpPr>
            <a:spLocks noGrp="1"/>
          </p:cNvSpPr>
          <p:nvPr>
            <p:ph type="title"/>
          </p:nvPr>
        </p:nvSpPr>
        <p:spPr/>
        <p:txBody>
          <a:bodyPr/>
          <a:lstStyle/>
          <a:p>
            <a:r>
              <a:rPr lang="fr-CA" dirty="0"/>
              <a:t>Résistance à la corrosion</a:t>
            </a:r>
            <a:endParaRPr lang="fr-CA" sz="2400" dirty="0">
              <a:solidFill>
                <a:schemeClr val="accent1"/>
              </a:solidFill>
            </a:endParaRPr>
          </a:p>
        </p:txBody>
      </p:sp>
      <p:sp>
        <p:nvSpPr>
          <p:cNvPr id="6" name="Titre 1"/>
          <p:cNvSpPr txBox="1">
            <a:spLocks/>
          </p:cNvSpPr>
          <p:nvPr/>
        </p:nvSpPr>
        <p:spPr>
          <a:xfrm>
            <a:off x="839958" y="1128448"/>
            <a:ext cx="6172200" cy="389968"/>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3600" b="0" i="0" kern="1200">
                <a:solidFill>
                  <a:schemeClr val="bg1"/>
                </a:solidFill>
                <a:latin typeface="Univers Condensed Light" panose="020B0306020202040204" pitchFamily="34" charset="0"/>
                <a:ea typeface="+mj-ea"/>
                <a:cs typeface="+mj-cs"/>
              </a:defRPr>
            </a:lvl1pPr>
          </a:lstStyle>
          <a:p>
            <a:r>
              <a:rPr lang="fr-CA" sz="2200" dirty="0">
                <a:solidFill>
                  <a:schemeClr val="accent2"/>
                </a:solidFill>
              </a:rPr>
              <a:t>Contacts avec d’autres matériaux de construction</a:t>
            </a:r>
          </a:p>
        </p:txBody>
      </p:sp>
      <p:sp>
        <p:nvSpPr>
          <p:cNvPr id="15" name="Espace réservé du contenu 4">
            <a:extLst>
              <a:ext uri="{FF2B5EF4-FFF2-40B4-BE49-F238E27FC236}">
                <a16:creationId xmlns:a16="http://schemas.microsoft.com/office/drawing/2014/main" id="{DF669022-1363-DD45-8480-29B5E100A15C}"/>
              </a:ext>
            </a:extLst>
          </p:cNvPr>
          <p:cNvSpPr txBox="1">
            <a:spLocks/>
          </p:cNvSpPr>
          <p:nvPr/>
        </p:nvSpPr>
        <p:spPr>
          <a:xfrm>
            <a:off x="891153" y="2133296"/>
            <a:ext cx="9895667" cy="4435314"/>
          </a:xfrm>
          <a:prstGeom prst="rect">
            <a:avLst/>
          </a:prstGeom>
        </p:spPr>
        <p:txBody>
          <a:bodyPr vert="horz" lIns="0" tIns="0" rIns="0" bIns="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1600" b="0" i="0" kern="1200">
                <a:solidFill>
                  <a:schemeClr val="bg1"/>
                </a:solidFill>
                <a:latin typeface="Univers Condensed Light" panose="020B0306020202040204" pitchFamily="34"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i="0" kern="1200">
                <a:solidFill>
                  <a:schemeClr val="accent1"/>
                </a:solidFill>
                <a:latin typeface="Univers Condensed Light" panose="020B0306020202040204" pitchFamily="34" charset="0"/>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i="0" kern="1200">
                <a:solidFill>
                  <a:schemeClr val="tx1"/>
                </a:solidFill>
                <a:latin typeface="Univers Condensed Light" panose="020B0306020202040204" pitchFamily="34"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marL="342900" indent="-342900">
              <a:buClr>
                <a:schemeClr val="accent1"/>
              </a:buClr>
              <a:buFont typeface="Courier New" panose="02070309020205020404" pitchFamily="49" charset="0"/>
              <a:buChar char="o"/>
            </a:pPr>
            <a:r>
              <a:rPr lang="fr-FR" sz="2000" dirty="0"/>
              <a:t>Contact avec le béton et autres matériaux de construction</a:t>
            </a:r>
          </a:p>
          <a:p>
            <a:pPr marL="800100" lvl="1" indent="-342900">
              <a:buClr>
                <a:schemeClr val="accent1"/>
              </a:buClr>
              <a:buFont typeface="Courier New" panose="02070309020205020404" pitchFamily="49" charset="0"/>
              <a:buChar char="o"/>
            </a:pPr>
            <a:r>
              <a:rPr lang="fr-FR" b="0" dirty="0">
                <a:solidFill>
                  <a:schemeClr val="bg1"/>
                </a:solidFill>
              </a:rPr>
              <a:t>Contacts avec béton (durci), bois, polymères ou plâtre (durci) : pas propice à la corrosion ;</a:t>
            </a:r>
          </a:p>
          <a:p>
            <a:pPr marL="800100" lvl="1" indent="-342900">
              <a:buClr>
                <a:schemeClr val="accent1"/>
              </a:buClr>
              <a:buFont typeface="Courier New" panose="02070309020205020404" pitchFamily="49" charset="0"/>
              <a:buChar char="o"/>
            </a:pPr>
            <a:endParaRPr lang="fr-FR" b="0" dirty="0">
              <a:solidFill>
                <a:schemeClr val="bg1"/>
              </a:solidFill>
            </a:endParaRPr>
          </a:p>
          <a:p>
            <a:pPr marL="800100" lvl="1" indent="-342900">
              <a:buClr>
                <a:schemeClr val="accent1"/>
              </a:buClr>
              <a:buFont typeface="Courier New" panose="02070309020205020404" pitchFamily="49" charset="0"/>
              <a:buChar char="o"/>
            </a:pPr>
            <a:r>
              <a:rPr lang="fr-FR" b="0" dirty="0">
                <a:solidFill>
                  <a:schemeClr val="bg1"/>
                </a:solidFill>
              </a:rPr>
              <a:t>Contact avec le béton :</a:t>
            </a:r>
          </a:p>
          <a:p>
            <a:pPr marL="1257300" lvl="2" indent="-342900">
              <a:buClr>
                <a:schemeClr val="accent1"/>
              </a:buClr>
              <a:buFont typeface="Courier New" panose="02070309020205020404" pitchFamily="49" charset="0"/>
              <a:buChar char="o"/>
            </a:pPr>
            <a:r>
              <a:rPr lang="fr-FR" b="0" dirty="0">
                <a:solidFill>
                  <a:schemeClr val="bg1"/>
                </a:solidFill>
              </a:rPr>
              <a:t>L’aluminium résiste très bien à la corrosion généralisée ;</a:t>
            </a:r>
          </a:p>
          <a:p>
            <a:pPr marL="1257300" lvl="2" indent="-342900">
              <a:buClr>
                <a:schemeClr val="accent1"/>
              </a:buClr>
              <a:buFont typeface="Courier New" panose="02070309020205020404" pitchFamily="49" charset="0"/>
              <a:buChar char="o"/>
            </a:pPr>
            <a:r>
              <a:rPr lang="fr-FR" b="0" dirty="0">
                <a:solidFill>
                  <a:schemeClr val="bg1"/>
                </a:solidFill>
              </a:rPr>
              <a:t>Le béton non durci tachera le fini de surface ;</a:t>
            </a:r>
          </a:p>
          <a:p>
            <a:pPr marL="1257300" lvl="2" indent="-342900">
              <a:buClr>
                <a:schemeClr val="accent1"/>
              </a:buClr>
              <a:buFont typeface="Courier New" panose="02070309020205020404" pitchFamily="49" charset="0"/>
              <a:buChar char="o"/>
            </a:pPr>
            <a:endParaRPr lang="fr-FR" sz="2000" b="0" dirty="0">
              <a:solidFill>
                <a:schemeClr val="bg1"/>
              </a:solidFill>
            </a:endParaRPr>
          </a:p>
          <a:p>
            <a:pPr marL="800100" lvl="1" indent="-342900">
              <a:buClr>
                <a:schemeClr val="accent1"/>
              </a:buClr>
              <a:buFont typeface="Courier New" panose="02070309020205020404" pitchFamily="49" charset="0"/>
              <a:buChar char="o"/>
            </a:pPr>
            <a:r>
              <a:rPr lang="fr-FR" b="0" dirty="0">
                <a:solidFill>
                  <a:schemeClr val="bg1"/>
                </a:solidFill>
              </a:rPr>
              <a:t>Attention au contact avec le béton armé :</a:t>
            </a:r>
          </a:p>
          <a:p>
            <a:pPr marL="1257300" lvl="2" indent="-342900">
              <a:buClr>
                <a:schemeClr val="accent1"/>
              </a:buClr>
              <a:buFont typeface="Courier New" panose="02070309020205020404" pitchFamily="49" charset="0"/>
              <a:buChar char="o"/>
            </a:pPr>
            <a:r>
              <a:rPr lang="fr-FR" b="0" dirty="0">
                <a:solidFill>
                  <a:schemeClr val="bg1"/>
                </a:solidFill>
              </a:rPr>
              <a:t>Corrosion galvanique due à la présence de l’acier ;</a:t>
            </a:r>
          </a:p>
          <a:p>
            <a:pPr marL="1257300" lvl="2" indent="-342900">
              <a:buClr>
                <a:schemeClr val="accent1"/>
              </a:buClr>
              <a:buFont typeface="Courier New" panose="02070309020205020404" pitchFamily="49" charset="0"/>
              <a:buChar char="o"/>
            </a:pPr>
            <a:r>
              <a:rPr lang="fr-FR" b="0" dirty="0">
                <a:solidFill>
                  <a:schemeClr val="bg1"/>
                </a:solidFill>
              </a:rPr>
              <a:t>Corrosion accélérée par la présence d’eau et de chlorures.</a:t>
            </a:r>
          </a:p>
          <a:p>
            <a:pPr marL="1257300" lvl="2" indent="-342900">
              <a:buClr>
                <a:schemeClr val="accent1"/>
              </a:buClr>
              <a:buFont typeface="Courier New" panose="02070309020205020404" pitchFamily="49" charset="0"/>
              <a:buChar char="o"/>
            </a:pPr>
            <a:endParaRPr lang="fr-FR" sz="2000" b="0" dirty="0">
              <a:solidFill>
                <a:schemeClr val="bg1"/>
              </a:solidFill>
            </a:endParaRPr>
          </a:p>
        </p:txBody>
      </p:sp>
    </p:spTree>
    <p:extLst>
      <p:ext uri="{BB962C8B-B14F-4D97-AF65-F5344CB8AC3E}">
        <p14:creationId xmlns:p14="http://schemas.microsoft.com/office/powerpoint/2010/main" val="19486188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21</a:t>
            </a:fld>
            <a:endParaRPr lang="fr-FR" dirty="0"/>
          </a:p>
        </p:txBody>
      </p:sp>
      <p:sp>
        <p:nvSpPr>
          <p:cNvPr id="5" name="Titre 4"/>
          <p:cNvSpPr>
            <a:spLocks noGrp="1"/>
          </p:cNvSpPr>
          <p:nvPr>
            <p:ph type="title"/>
          </p:nvPr>
        </p:nvSpPr>
        <p:spPr/>
        <p:txBody>
          <a:bodyPr/>
          <a:lstStyle/>
          <a:p>
            <a:r>
              <a:rPr lang="fr-CA" dirty="0"/>
              <a:t>Résistance à la corrosion</a:t>
            </a:r>
            <a:endParaRPr lang="fr-CA" sz="2400" dirty="0">
              <a:solidFill>
                <a:schemeClr val="accent1"/>
              </a:solidFill>
            </a:endParaRPr>
          </a:p>
        </p:txBody>
      </p:sp>
      <p:sp>
        <p:nvSpPr>
          <p:cNvPr id="6" name="Titre 1"/>
          <p:cNvSpPr txBox="1">
            <a:spLocks/>
          </p:cNvSpPr>
          <p:nvPr/>
        </p:nvSpPr>
        <p:spPr>
          <a:xfrm>
            <a:off x="839958" y="1128448"/>
            <a:ext cx="6172200" cy="389968"/>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3600" b="0" i="0" kern="1200">
                <a:solidFill>
                  <a:schemeClr val="bg1"/>
                </a:solidFill>
                <a:latin typeface="Univers Condensed Light" panose="020B0306020202040204" pitchFamily="34" charset="0"/>
                <a:ea typeface="+mj-ea"/>
                <a:cs typeface="+mj-cs"/>
              </a:defRPr>
            </a:lvl1pPr>
          </a:lstStyle>
          <a:p>
            <a:r>
              <a:rPr lang="fr-CA" sz="2200" dirty="0">
                <a:solidFill>
                  <a:schemeClr val="accent2"/>
                </a:solidFill>
              </a:rPr>
              <a:t>Influence des dispositions constructives</a:t>
            </a:r>
          </a:p>
        </p:txBody>
      </p:sp>
      <p:sp>
        <p:nvSpPr>
          <p:cNvPr id="8" name="ZoneTexte 7">
            <a:extLst>
              <a:ext uri="{FF2B5EF4-FFF2-40B4-BE49-F238E27FC236}">
                <a16:creationId xmlns:a16="http://schemas.microsoft.com/office/drawing/2014/main" id="{0E4171C9-1868-F547-8DE1-3987FDFEA7F6}"/>
              </a:ext>
            </a:extLst>
          </p:cNvPr>
          <p:cNvSpPr txBox="1"/>
          <p:nvPr/>
        </p:nvSpPr>
        <p:spPr>
          <a:xfrm>
            <a:off x="4500000" y="6552000"/>
            <a:ext cx="2941831" cy="215444"/>
          </a:xfrm>
          <a:prstGeom prst="rect">
            <a:avLst/>
          </a:prstGeom>
          <a:noFill/>
        </p:spPr>
        <p:txBody>
          <a:bodyPr wrap="none" rtlCol="0">
            <a:spAutoFit/>
          </a:bodyPr>
          <a:lstStyle/>
          <a:p>
            <a:r>
              <a:rPr lang="fr-FR" sz="800" i="1" dirty="0">
                <a:solidFill>
                  <a:schemeClr val="bg1"/>
                </a:solidFill>
              </a:rPr>
              <a:t>Tiré de Beaulieu « Les caractéristiques de l’aluminium structural ».</a:t>
            </a:r>
          </a:p>
        </p:txBody>
      </p:sp>
      <p:pic>
        <p:nvPicPr>
          <p:cNvPr id="4" name="Image 3">
            <a:extLst>
              <a:ext uri="{FF2B5EF4-FFF2-40B4-BE49-F238E27FC236}">
                <a16:creationId xmlns:a16="http://schemas.microsoft.com/office/drawing/2014/main" id="{34430F94-08F9-A88A-38B3-61D6EDEC39E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92610" y="1674848"/>
            <a:ext cx="3206779" cy="4864064"/>
          </a:xfrm>
          <a:prstGeom prst="rect">
            <a:avLst/>
          </a:prstGeom>
        </p:spPr>
      </p:pic>
    </p:spTree>
    <p:extLst>
      <p:ext uri="{BB962C8B-B14F-4D97-AF65-F5344CB8AC3E}">
        <p14:creationId xmlns:p14="http://schemas.microsoft.com/office/powerpoint/2010/main" val="40853863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22</a:t>
            </a:fld>
            <a:endParaRPr lang="fr-FR" dirty="0"/>
          </a:p>
        </p:txBody>
      </p:sp>
      <p:sp>
        <p:nvSpPr>
          <p:cNvPr id="5" name="Titre 4"/>
          <p:cNvSpPr>
            <a:spLocks noGrp="1"/>
          </p:cNvSpPr>
          <p:nvPr>
            <p:ph type="title"/>
          </p:nvPr>
        </p:nvSpPr>
        <p:spPr/>
        <p:txBody>
          <a:bodyPr/>
          <a:lstStyle/>
          <a:p>
            <a:r>
              <a:rPr lang="fr-CA" dirty="0"/>
              <a:t>Application en génie civil </a:t>
            </a:r>
            <a:r>
              <a:rPr lang="fr-CA" sz="2400" dirty="0">
                <a:solidFill>
                  <a:schemeClr val="accent1"/>
                </a:solidFill>
              </a:rPr>
              <a:t>(Site web du CeiAl)</a:t>
            </a:r>
          </a:p>
        </p:txBody>
      </p:sp>
      <p:sp>
        <p:nvSpPr>
          <p:cNvPr id="6" name="Titre 1"/>
          <p:cNvSpPr txBox="1">
            <a:spLocks/>
          </p:cNvSpPr>
          <p:nvPr/>
        </p:nvSpPr>
        <p:spPr>
          <a:xfrm>
            <a:off x="839958" y="1128448"/>
            <a:ext cx="6172200" cy="389968"/>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3600" b="0" i="0" kern="1200">
                <a:solidFill>
                  <a:schemeClr val="bg1"/>
                </a:solidFill>
                <a:latin typeface="Univers Condensed Light" panose="020B0306020202040204" pitchFamily="34" charset="0"/>
                <a:ea typeface="+mj-ea"/>
                <a:cs typeface="+mj-cs"/>
              </a:defRPr>
            </a:lvl1pPr>
          </a:lstStyle>
          <a:p>
            <a:r>
              <a:rPr lang="fr-CA" sz="2200" dirty="0">
                <a:solidFill>
                  <a:schemeClr val="accent2"/>
                </a:solidFill>
              </a:rPr>
              <a:t>Planétarium de Montréal, Cardin Ramirez Julien</a:t>
            </a:r>
          </a:p>
        </p:txBody>
      </p:sp>
      <p:pic>
        <p:nvPicPr>
          <p:cNvPr id="9" name="Picture 2" descr="Résultat de recherche d'images pour &quot;drapeau du québec&quot;">
            <a:extLst>
              <a:ext uri="{FF2B5EF4-FFF2-40B4-BE49-F238E27FC236}">
                <a16:creationId xmlns:a16="http://schemas.microsoft.com/office/drawing/2014/main" id="{4299D687-8BFA-9C4F-8EA9-7097780D34BA}"/>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511366" y="0"/>
            <a:ext cx="685800" cy="455063"/>
          </a:xfrm>
          <a:prstGeom prst="rect">
            <a:avLst/>
          </a:prstGeom>
          <a:noFill/>
          <a:extLst>
            <a:ext uri="{909E8E84-426E-40DD-AFC4-6F175D3DCCD1}">
              <a14:hiddenFill xmlns:a14="http://schemas.microsoft.com/office/drawing/2010/main">
                <a:solidFill>
                  <a:srgbClr val="FFFFFF"/>
                </a:solidFill>
              </a14:hiddenFill>
            </a:ext>
          </a:extLst>
        </p:spPr>
      </p:pic>
      <p:pic>
        <p:nvPicPr>
          <p:cNvPr id="10" name="Image 9">
            <a:extLst>
              <a:ext uri="{FF2B5EF4-FFF2-40B4-BE49-F238E27FC236}">
                <a16:creationId xmlns:a16="http://schemas.microsoft.com/office/drawing/2014/main" id="{F881DD12-9B15-2B42-8A29-B1184CC72A7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bwMode="auto">
          <a:xfrm>
            <a:off x="1852352" y="1715429"/>
            <a:ext cx="8190550" cy="4466424"/>
          </a:xfrm>
          <a:prstGeom prst="rect">
            <a:avLst/>
          </a:prstGeom>
          <a:noFill/>
          <a:ln>
            <a:noFill/>
          </a:ln>
        </p:spPr>
      </p:pic>
      <p:sp>
        <p:nvSpPr>
          <p:cNvPr id="11" name="Rectangle 10">
            <a:extLst>
              <a:ext uri="{FF2B5EF4-FFF2-40B4-BE49-F238E27FC236}">
                <a16:creationId xmlns:a16="http://schemas.microsoft.com/office/drawing/2014/main" id="{4FC1D14B-E874-C34C-9D8D-E12EE5590037}"/>
              </a:ext>
            </a:extLst>
          </p:cNvPr>
          <p:cNvSpPr/>
          <p:nvPr/>
        </p:nvSpPr>
        <p:spPr>
          <a:xfrm>
            <a:off x="1872000" y="6192000"/>
            <a:ext cx="1018227" cy="215444"/>
          </a:xfrm>
          <a:prstGeom prst="rect">
            <a:avLst/>
          </a:prstGeom>
        </p:spPr>
        <p:txBody>
          <a:bodyPr wrap="none">
            <a:spAutoFit/>
          </a:bodyPr>
          <a:lstStyle/>
          <a:p>
            <a:r>
              <a:rPr lang="fr-CA" sz="800" i="1" dirty="0">
                <a:solidFill>
                  <a:schemeClr val="bg1"/>
                </a:solidFill>
                <a:ea typeface="Calibri" panose="020F0502020204030204" pitchFamily="34" charset="0"/>
                <a:cs typeface="Arial" panose="020B0604020202020204" pitchFamily="34" charset="0"/>
              </a:rPr>
              <a:t>© Stéphane </a:t>
            </a:r>
            <a:r>
              <a:rPr lang="fr-CA" sz="800" i="1" dirty="0" err="1">
                <a:solidFill>
                  <a:schemeClr val="bg1"/>
                </a:solidFill>
                <a:ea typeface="Calibri" panose="020F0502020204030204" pitchFamily="34" charset="0"/>
                <a:cs typeface="Arial" panose="020B0604020202020204" pitchFamily="34" charset="0"/>
              </a:rPr>
              <a:t>Bruger</a:t>
            </a:r>
            <a:endParaRPr lang="fr-CA" sz="800" i="1" dirty="0">
              <a:solidFill>
                <a:schemeClr val="bg1"/>
              </a:solidFill>
              <a:cs typeface="Arial" panose="020B0604020202020204" pitchFamily="34" charset="0"/>
            </a:endParaRPr>
          </a:p>
        </p:txBody>
      </p:sp>
    </p:spTree>
    <p:extLst>
      <p:ext uri="{BB962C8B-B14F-4D97-AF65-F5344CB8AC3E}">
        <p14:creationId xmlns:p14="http://schemas.microsoft.com/office/powerpoint/2010/main" val="23830464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23</a:t>
            </a:fld>
            <a:endParaRPr lang="fr-FR" dirty="0"/>
          </a:p>
        </p:txBody>
      </p:sp>
      <p:sp>
        <p:nvSpPr>
          <p:cNvPr id="5" name="Titre 4"/>
          <p:cNvSpPr>
            <a:spLocks noGrp="1"/>
          </p:cNvSpPr>
          <p:nvPr>
            <p:ph type="title"/>
          </p:nvPr>
        </p:nvSpPr>
        <p:spPr/>
        <p:txBody>
          <a:bodyPr/>
          <a:lstStyle/>
          <a:p>
            <a:r>
              <a:rPr lang="fr-CA" dirty="0"/>
              <a:t>Application en génie civil </a:t>
            </a:r>
            <a:r>
              <a:rPr lang="fr-CA" sz="2400" dirty="0">
                <a:solidFill>
                  <a:schemeClr val="accent1"/>
                </a:solidFill>
              </a:rPr>
              <a:t>(Site web du CeiAl)</a:t>
            </a:r>
          </a:p>
        </p:txBody>
      </p:sp>
      <p:sp>
        <p:nvSpPr>
          <p:cNvPr id="6" name="Titre 1"/>
          <p:cNvSpPr txBox="1">
            <a:spLocks/>
          </p:cNvSpPr>
          <p:nvPr/>
        </p:nvSpPr>
        <p:spPr>
          <a:xfrm>
            <a:off x="839958" y="1128448"/>
            <a:ext cx="6172200" cy="389968"/>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3600" b="0" i="0" kern="1200">
                <a:solidFill>
                  <a:schemeClr val="bg1"/>
                </a:solidFill>
                <a:latin typeface="Univers Condensed Light" panose="020B0306020202040204" pitchFamily="34" charset="0"/>
                <a:ea typeface="+mj-ea"/>
                <a:cs typeface="+mj-cs"/>
              </a:defRPr>
            </a:lvl1pPr>
          </a:lstStyle>
          <a:p>
            <a:r>
              <a:rPr lang="fr-CA" sz="2200" dirty="0">
                <a:solidFill>
                  <a:schemeClr val="accent2"/>
                </a:solidFill>
              </a:rPr>
              <a:t>Planétarium de Montréal, Cardin Ramirez Julien</a:t>
            </a:r>
          </a:p>
        </p:txBody>
      </p:sp>
      <p:pic>
        <p:nvPicPr>
          <p:cNvPr id="9" name="Picture 2" descr="Résultat de recherche d'images pour &quot;drapeau du québec&quot;">
            <a:extLst>
              <a:ext uri="{FF2B5EF4-FFF2-40B4-BE49-F238E27FC236}">
                <a16:creationId xmlns:a16="http://schemas.microsoft.com/office/drawing/2014/main" id="{4299D687-8BFA-9C4F-8EA9-7097780D34BA}"/>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511366" y="0"/>
            <a:ext cx="685800" cy="455063"/>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7B0580A7-B231-974C-A245-36486B72E7C3}"/>
              </a:ext>
            </a:extLst>
          </p:cNvPr>
          <p:cNvSpPr/>
          <p:nvPr/>
        </p:nvSpPr>
        <p:spPr>
          <a:xfrm>
            <a:off x="898167" y="1548000"/>
            <a:ext cx="10214118" cy="4616648"/>
          </a:xfrm>
          <a:prstGeom prst="rect">
            <a:avLst/>
          </a:prstGeom>
        </p:spPr>
        <p:txBody>
          <a:bodyPr wrap="square">
            <a:spAutoFit/>
          </a:bodyPr>
          <a:lstStyle/>
          <a:p>
            <a:r>
              <a:rPr lang="fr-CA" sz="2000" dirty="0">
                <a:solidFill>
                  <a:schemeClr val="bg1"/>
                </a:solidFill>
                <a:latin typeface="Univers Condensed Light" panose="020B0306020202040204" pitchFamily="34" charset="0"/>
              </a:rPr>
              <a:t>Parement </a:t>
            </a:r>
            <a:r>
              <a:rPr lang="fr-CA" sz="2000" b="1" dirty="0">
                <a:solidFill>
                  <a:schemeClr val="accent1"/>
                </a:solidFill>
                <a:latin typeface="Univers Condensed Light" panose="020B0306020202040204" pitchFamily="34" charset="0"/>
              </a:rPr>
              <a:t>du mur </a:t>
            </a:r>
            <a:r>
              <a:rPr lang="fr-CA" sz="2000" b="1" dirty="0" err="1">
                <a:solidFill>
                  <a:schemeClr val="accent1"/>
                </a:solidFill>
                <a:latin typeface="Univers Condensed Light" panose="020B0306020202040204" pitchFamily="34" charset="0"/>
              </a:rPr>
              <a:t>ext</a:t>
            </a:r>
            <a:r>
              <a:rPr lang="fr-CA" sz="2000" b="1" dirty="0">
                <a:solidFill>
                  <a:schemeClr val="accent1"/>
                </a:solidFill>
                <a:latin typeface="Univers Condensed Light" panose="020B0306020202040204" pitchFamily="34" charset="0"/>
              </a:rPr>
              <a:t> </a:t>
            </a:r>
            <a:r>
              <a:rPr lang="fr-CA" sz="2000" dirty="0">
                <a:solidFill>
                  <a:schemeClr val="bg1"/>
                </a:solidFill>
                <a:latin typeface="Univers Condensed Light" panose="020B0306020202040204" pitchFamily="34" charset="0"/>
              </a:rPr>
              <a:t>(système de cassettes d’aluminium modulaires) :</a:t>
            </a:r>
          </a:p>
          <a:p>
            <a:pPr marL="285750" indent="-285750">
              <a:buFont typeface="Courier New" panose="02070309020205020404" pitchFamily="49" charset="0"/>
              <a:buChar char="o"/>
            </a:pPr>
            <a:r>
              <a:rPr lang="fr-CA" dirty="0">
                <a:solidFill>
                  <a:schemeClr val="bg1"/>
                </a:solidFill>
                <a:latin typeface="Univers Condensed Light" panose="020B0306020202040204" pitchFamily="34" charset="0"/>
              </a:rPr>
              <a:t>Panneau aluminium : plaque d’aluminium alliage haute-performance 5754-H42 aluminium-magnésium de 2 mm d’épaisseur ;</a:t>
            </a:r>
          </a:p>
          <a:p>
            <a:pPr marL="285750" indent="-285750">
              <a:buFont typeface="Courier New" panose="02070309020205020404" pitchFamily="49" charset="0"/>
              <a:buChar char="o"/>
            </a:pPr>
            <a:r>
              <a:rPr lang="fr-CA" dirty="0">
                <a:solidFill>
                  <a:schemeClr val="bg1"/>
                </a:solidFill>
                <a:latin typeface="Univers Condensed Light" panose="020B0306020202040204" pitchFamily="34" charset="0"/>
              </a:rPr>
              <a:t>Épaisseur des cassettes : 32 mm pour les parements Pm01/32 et Pm02, 64 mm pour le parement Pm01/64 ; </a:t>
            </a:r>
          </a:p>
          <a:p>
            <a:pPr marL="285750" indent="-285750">
              <a:buFont typeface="Courier New" panose="02070309020205020404" pitchFamily="49" charset="0"/>
              <a:buChar char="o"/>
            </a:pPr>
            <a:r>
              <a:rPr lang="fr-CA" dirty="0">
                <a:solidFill>
                  <a:schemeClr val="bg1"/>
                </a:solidFill>
                <a:latin typeface="Univers Condensed Light" panose="020B0306020202040204" pitchFamily="34" charset="0"/>
              </a:rPr>
              <a:t>Finition : fini </a:t>
            </a:r>
            <a:r>
              <a:rPr lang="fr-CA" dirty="0" err="1">
                <a:solidFill>
                  <a:schemeClr val="bg1"/>
                </a:solidFill>
                <a:latin typeface="Univers Condensed Light" panose="020B0306020202040204" pitchFamily="34" charset="0"/>
              </a:rPr>
              <a:t>Panfab</a:t>
            </a:r>
            <a:r>
              <a:rPr lang="fr-CA" dirty="0">
                <a:solidFill>
                  <a:schemeClr val="bg1"/>
                </a:solidFill>
                <a:latin typeface="Univers Condensed Light" panose="020B0306020202040204" pitchFamily="34" charset="0"/>
              </a:rPr>
              <a:t> D-MAX (tel que </a:t>
            </a:r>
            <a:r>
              <a:rPr lang="fr-CA" dirty="0" err="1">
                <a:solidFill>
                  <a:schemeClr val="bg1"/>
                </a:solidFill>
                <a:latin typeface="Univers Condensed Light" panose="020B0306020202040204" pitchFamily="34" charset="0"/>
              </a:rPr>
              <a:t>Duranar</a:t>
            </a:r>
            <a:r>
              <a:rPr lang="fr-CA" dirty="0">
                <a:solidFill>
                  <a:schemeClr val="bg1"/>
                </a:solidFill>
                <a:latin typeface="Univers Condensed Light" panose="020B0306020202040204" pitchFamily="34" charset="0"/>
              </a:rPr>
              <a:t> XL) par </a:t>
            </a:r>
            <a:r>
              <a:rPr lang="fr-CA" dirty="0" err="1">
                <a:solidFill>
                  <a:schemeClr val="bg1"/>
                </a:solidFill>
                <a:latin typeface="Univers Condensed Light" panose="020B0306020202040204" pitchFamily="34" charset="0"/>
              </a:rPr>
              <a:t>Otéfal</a:t>
            </a:r>
            <a:r>
              <a:rPr lang="fr-CA" dirty="0">
                <a:solidFill>
                  <a:schemeClr val="bg1"/>
                </a:solidFill>
                <a:latin typeface="Univers Condensed Light" panose="020B0306020202040204" pitchFamily="34" charset="0"/>
              </a:rPr>
              <a:t>, prépeint en usine avec revêtement PVDF avec résine KYNAR 500 70% et une couche de Claire PVDF avec résine KYNAR 500 70% sur les finis Métallisés ;</a:t>
            </a:r>
          </a:p>
          <a:p>
            <a:pPr marL="285750" indent="-285750">
              <a:buFont typeface="Courier New" panose="02070309020205020404" pitchFamily="49" charset="0"/>
              <a:buChar char="o"/>
            </a:pPr>
            <a:r>
              <a:rPr lang="fr-CA" dirty="0">
                <a:solidFill>
                  <a:schemeClr val="bg1"/>
                </a:solidFill>
                <a:latin typeface="Univers Condensed Light" panose="020B0306020202040204" pitchFamily="34" charset="0"/>
              </a:rPr>
              <a:t>Produit : parement modulaires # PZ-600 </a:t>
            </a:r>
            <a:r>
              <a:rPr lang="fr-CA" dirty="0" err="1">
                <a:solidFill>
                  <a:schemeClr val="bg1"/>
                </a:solidFill>
                <a:latin typeface="Univers Condensed Light" panose="020B0306020202040204" pitchFamily="34" charset="0"/>
              </a:rPr>
              <a:t>Panfab</a:t>
            </a:r>
            <a:r>
              <a:rPr lang="fr-CA" dirty="0">
                <a:solidFill>
                  <a:schemeClr val="bg1"/>
                </a:solidFill>
                <a:latin typeface="Univers Condensed Light" panose="020B0306020202040204" pitchFamily="34" charset="0"/>
              </a:rPr>
              <a:t> </a:t>
            </a:r>
            <a:r>
              <a:rPr lang="fr-CA" dirty="0" err="1">
                <a:solidFill>
                  <a:schemeClr val="bg1"/>
                </a:solidFill>
                <a:latin typeface="Univers Condensed Light" panose="020B0306020202040204" pitchFamily="34" charset="0"/>
              </a:rPr>
              <a:t>EZclips</a:t>
            </a:r>
            <a:r>
              <a:rPr lang="fr-CA" dirty="0">
                <a:solidFill>
                  <a:schemeClr val="bg1"/>
                </a:solidFill>
                <a:latin typeface="Univers Condensed Light" panose="020B0306020202040204" pitchFamily="34" charset="0"/>
              </a:rPr>
              <a:t> d’Industrie </a:t>
            </a:r>
            <a:r>
              <a:rPr lang="fr-CA" dirty="0" err="1">
                <a:solidFill>
                  <a:schemeClr val="bg1"/>
                </a:solidFill>
                <a:latin typeface="Univers Condensed Light" panose="020B0306020202040204" pitchFamily="34" charset="0"/>
              </a:rPr>
              <a:t>Panfab</a:t>
            </a:r>
            <a:r>
              <a:rPr lang="fr-CA" dirty="0">
                <a:solidFill>
                  <a:schemeClr val="bg1"/>
                </a:solidFill>
                <a:latin typeface="Univers Condensed Light" panose="020B0306020202040204" pitchFamily="34" charset="0"/>
              </a:rPr>
              <a:t>.</a:t>
            </a:r>
          </a:p>
          <a:p>
            <a:endParaRPr lang="fr-CA" dirty="0">
              <a:solidFill>
                <a:schemeClr val="bg1"/>
              </a:solidFill>
              <a:latin typeface="Univers Condensed Light" panose="020B0306020202040204" pitchFamily="34" charset="0"/>
            </a:endParaRPr>
          </a:p>
          <a:p>
            <a:r>
              <a:rPr lang="fr-CA" sz="2000" dirty="0">
                <a:solidFill>
                  <a:schemeClr val="bg1"/>
                </a:solidFill>
                <a:latin typeface="Univers Condensed Light" panose="020B0306020202040204" pitchFamily="34" charset="0"/>
              </a:rPr>
              <a:t>Parement </a:t>
            </a:r>
            <a:r>
              <a:rPr lang="fr-CA" sz="2000" b="1" dirty="0">
                <a:solidFill>
                  <a:schemeClr val="accent2"/>
                </a:solidFill>
                <a:latin typeface="Univers Condensed Light" panose="020B0306020202040204" pitchFamily="34" charset="0"/>
              </a:rPr>
              <a:t>du dôme </a:t>
            </a:r>
            <a:r>
              <a:rPr lang="fr-CA" sz="2000" b="1" dirty="0">
                <a:solidFill>
                  <a:schemeClr val="bg1"/>
                </a:solidFill>
                <a:latin typeface="Univers Condensed Light" panose="020B0306020202040204" pitchFamily="34" charset="0"/>
              </a:rPr>
              <a:t>: </a:t>
            </a:r>
            <a:r>
              <a:rPr lang="fr-CA" sz="2000" dirty="0">
                <a:solidFill>
                  <a:schemeClr val="bg1"/>
                </a:solidFill>
                <a:latin typeface="Univers Condensed Light" panose="020B0306020202040204" pitchFamily="34" charset="0"/>
              </a:rPr>
              <a:t>bardage d’aluminium</a:t>
            </a:r>
          </a:p>
          <a:p>
            <a:pPr marL="285750" indent="-285750">
              <a:buFont typeface="Courier New" panose="02070309020205020404" pitchFamily="49" charset="0"/>
              <a:buChar char="o"/>
            </a:pPr>
            <a:r>
              <a:rPr lang="fr-CA" dirty="0">
                <a:solidFill>
                  <a:schemeClr val="bg1"/>
                </a:solidFill>
                <a:latin typeface="Univers Condensed Light" panose="020B0306020202040204" pitchFamily="34" charset="0"/>
              </a:rPr>
              <a:t>Tôle d’aluminium : 1mm d’épaisseur ;</a:t>
            </a:r>
          </a:p>
          <a:p>
            <a:pPr marL="285750" indent="-285750">
              <a:buFont typeface="Courier New" panose="02070309020205020404" pitchFamily="49" charset="0"/>
              <a:buChar char="o"/>
            </a:pPr>
            <a:r>
              <a:rPr lang="fr-CA" dirty="0">
                <a:solidFill>
                  <a:schemeClr val="bg1"/>
                </a:solidFill>
                <a:latin typeface="Univers Condensed Light" panose="020B0306020202040204" pitchFamily="34" charset="0"/>
              </a:rPr>
              <a:t>Texture : fini </a:t>
            </a:r>
            <a:r>
              <a:rPr lang="fr-CA" dirty="0" err="1">
                <a:solidFill>
                  <a:schemeClr val="bg1"/>
                </a:solidFill>
                <a:latin typeface="Univers Condensed Light" panose="020B0306020202040204" pitchFamily="34" charset="0"/>
              </a:rPr>
              <a:t>stucco</a:t>
            </a:r>
            <a:r>
              <a:rPr lang="fr-CA" dirty="0">
                <a:solidFill>
                  <a:schemeClr val="bg1"/>
                </a:solidFill>
                <a:latin typeface="Univers Condensed Light" panose="020B0306020202040204" pitchFamily="34" charset="0"/>
              </a:rPr>
              <a:t> ;</a:t>
            </a:r>
          </a:p>
          <a:p>
            <a:pPr marL="285750" indent="-285750">
              <a:buFont typeface="Courier New" panose="02070309020205020404" pitchFamily="49" charset="0"/>
              <a:buChar char="o"/>
            </a:pPr>
            <a:r>
              <a:rPr lang="fr-CA" dirty="0">
                <a:solidFill>
                  <a:schemeClr val="bg1"/>
                </a:solidFill>
                <a:latin typeface="Univers Condensed Light" panose="020B0306020202040204" pitchFamily="34" charset="0"/>
              </a:rPr>
              <a:t>Fini : aluminium naturel.</a:t>
            </a:r>
          </a:p>
          <a:p>
            <a:r>
              <a:rPr lang="fr-CA" dirty="0">
                <a:solidFill>
                  <a:schemeClr val="bg1"/>
                </a:solidFill>
                <a:latin typeface="Univers Condensed Light" panose="020B0306020202040204" pitchFamily="34" charset="0"/>
              </a:rPr>
              <a:t> </a:t>
            </a:r>
          </a:p>
          <a:p>
            <a:r>
              <a:rPr lang="fr-CA" sz="2000" dirty="0">
                <a:solidFill>
                  <a:schemeClr val="bg1"/>
                </a:solidFill>
                <a:latin typeface="Univers Condensed Light" panose="020B0306020202040204" pitchFamily="34" charset="0"/>
              </a:rPr>
              <a:t>Parement </a:t>
            </a:r>
            <a:r>
              <a:rPr lang="fr-CA" sz="2000" b="1" dirty="0">
                <a:solidFill>
                  <a:srgbClr val="92D050"/>
                </a:solidFill>
                <a:latin typeface="Univers Condensed Light" panose="020B0306020202040204" pitchFamily="34" charset="0"/>
              </a:rPr>
              <a:t>du toit </a:t>
            </a:r>
            <a:r>
              <a:rPr lang="fr-CA" sz="2000" b="1" dirty="0">
                <a:solidFill>
                  <a:schemeClr val="bg1"/>
                </a:solidFill>
                <a:latin typeface="Univers Condensed Light" panose="020B0306020202040204" pitchFamily="34" charset="0"/>
              </a:rPr>
              <a:t>: </a:t>
            </a:r>
            <a:r>
              <a:rPr lang="fr-CA" sz="2000" dirty="0">
                <a:solidFill>
                  <a:schemeClr val="bg1"/>
                </a:solidFill>
                <a:latin typeface="Univers Condensed Light" panose="020B0306020202040204" pitchFamily="34" charset="0"/>
              </a:rPr>
              <a:t>plaque d’aluminium à joint d’about</a:t>
            </a:r>
          </a:p>
          <a:p>
            <a:pPr marL="285750" indent="-285750">
              <a:buFont typeface="Courier New" panose="02070309020205020404" pitchFamily="49" charset="0"/>
              <a:buChar char="o"/>
            </a:pPr>
            <a:r>
              <a:rPr lang="fr-CA" dirty="0">
                <a:solidFill>
                  <a:schemeClr val="bg1"/>
                </a:solidFill>
                <a:latin typeface="Univers Condensed Light" panose="020B0306020202040204" pitchFamily="34" charset="0"/>
              </a:rPr>
              <a:t>Plaque d’aluminium : alliage 5005, 3 mm d’épaisseur ;</a:t>
            </a:r>
          </a:p>
          <a:p>
            <a:pPr marL="285750" indent="-285750">
              <a:buFont typeface="Courier New" panose="02070309020205020404" pitchFamily="49" charset="0"/>
              <a:buChar char="o"/>
            </a:pPr>
            <a:r>
              <a:rPr lang="fr-CA" dirty="0">
                <a:solidFill>
                  <a:schemeClr val="bg1"/>
                </a:solidFill>
                <a:latin typeface="Univers Condensed Light" panose="020B0306020202040204" pitchFamily="34" charset="0"/>
              </a:rPr>
              <a:t>Système de fixation : en profilé d’aluminium, alliage 6063-T5, 3 mm d’épaisseur.</a:t>
            </a:r>
            <a:endParaRPr lang="fr-FR" dirty="0">
              <a:solidFill>
                <a:schemeClr val="bg1"/>
              </a:solidFill>
              <a:latin typeface="Univers Condensed Light" panose="020B0306020202040204" pitchFamily="34" charset="0"/>
            </a:endParaRPr>
          </a:p>
        </p:txBody>
      </p:sp>
      <p:sp>
        <p:nvSpPr>
          <p:cNvPr id="2" name="ZoneTexte 1">
            <a:extLst>
              <a:ext uri="{FF2B5EF4-FFF2-40B4-BE49-F238E27FC236}">
                <a16:creationId xmlns:a16="http://schemas.microsoft.com/office/drawing/2014/main" id="{7DB341B4-CC4C-14BD-1A47-02399B5F0502}"/>
              </a:ext>
            </a:extLst>
          </p:cNvPr>
          <p:cNvSpPr txBox="1"/>
          <p:nvPr/>
        </p:nvSpPr>
        <p:spPr>
          <a:xfrm>
            <a:off x="648000" y="6156000"/>
            <a:ext cx="11081880" cy="215444"/>
          </a:xfrm>
          <a:prstGeom prst="rect">
            <a:avLst/>
          </a:prstGeom>
          <a:noFill/>
        </p:spPr>
        <p:txBody>
          <a:bodyPr wrap="none" rtlCol="0">
            <a:spAutoFit/>
          </a:bodyPr>
          <a:lstStyle/>
          <a:p>
            <a:r>
              <a:rPr lang="fr-CA" sz="800" dirty="0">
                <a:solidFill>
                  <a:schemeClr val="bg1"/>
                </a:solidFill>
              </a:rPr>
              <a:t>FORTIN, Nadine (2013). Planétarium Rio Tinto Alcan : un bâtiment signé par l’expertise de nombreux spécialistes. En ligne, Repéré à &lt;http://m.espacepourlavie.ca/blogue/planetarium-rio-tinto-alcan-un-batiment-signe-par-l-expertise-de-nombreux-specialistes&gt;</a:t>
            </a:r>
            <a:r>
              <a:rPr lang="fr-FR" sz="800" i="1" dirty="0">
                <a:solidFill>
                  <a:schemeClr val="bg1"/>
                </a:solidFill>
              </a:rPr>
              <a:t>.</a:t>
            </a:r>
          </a:p>
        </p:txBody>
      </p:sp>
    </p:spTree>
    <p:extLst>
      <p:ext uri="{BB962C8B-B14F-4D97-AF65-F5344CB8AC3E}">
        <p14:creationId xmlns:p14="http://schemas.microsoft.com/office/powerpoint/2010/main" val="39759161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24</a:t>
            </a:fld>
            <a:endParaRPr lang="fr-FR" dirty="0"/>
          </a:p>
        </p:txBody>
      </p:sp>
      <p:sp>
        <p:nvSpPr>
          <p:cNvPr id="5" name="Titre 4"/>
          <p:cNvSpPr>
            <a:spLocks noGrp="1"/>
          </p:cNvSpPr>
          <p:nvPr>
            <p:ph type="title"/>
          </p:nvPr>
        </p:nvSpPr>
        <p:spPr/>
        <p:txBody>
          <a:bodyPr/>
          <a:lstStyle/>
          <a:p>
            <a:r>
              <a:rPr lang="fr-CA" dirty="0"/>
              <a:t>Application en génie civil</a:t>
            </a:r>
            <a:endParaRPr lang="fr-CA" sz="2400" dirty="0">
              <a:solidFill>
                <a:schemeClr val="accent1"/>
              </a:solidFill>
            </a:endParaRPr>
          </a:p>
        </p:txBody>
      </p:sp>
      <p:sp>
        <p:nvSpPr>
          <p:cNvPr id="6" name="Titre 1"/>
          <p:cNvSpPr txBox="1">
            <a:spLocks/>
          </p:cNvSpPr>
          <p:nvPr/>
        </p:nvSpPr>
        <p:spPr>
          <a:xfrm>
            <a:off x="839958" y="1128448"/>
            <a:ext cx="6172200" cy="389968"/>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3600" b="0" i="0" kern="1200">
                <a:solidFill>
                  <a:schemeClr val="bg1"/>
                </a:solidFill>
                <a:latin typeface="Univers Condensed Light" panose="020B0306020202040204" pitchFamily="34" charset="0"/>
                <a:ea typeface="+mj-ea"/>
                <a:cs typeface="+mj-cs"/>
              </a:defRPr>
            </a:lvl1pPr>
          </a:lstStyle>
          <a:p>
            <a:r>
              <a:rPr lang="fr-CA" sz="2200" dirty="0">
                <a:solidFill>
                  <a:schemeClr val="accent2"/>
                </a:solidFill>
              </a:rPr>
              <a:t>Place Ville-Marie</a:t>
            </a:r>
          </a:p>
        </p:txBody>
      </p:sp>
      <p:pic>
        <p:nvPicPr>
          <p:cNvPr id="7" name="Picture 2" descr="Résultat de recherche d'images pour &quot;drapeau du québec&quot;">
            <a:extLst>
              <a:ext uri="{FF2B5EF4-FFF2-40B4-BE49-F238E27FC236}">
                <a16:creationId xmlns:a16="http://schemas.microsoft.com/office/drawing/2014/main" id="{A4149169-5F6A-E448-A337-0355BDC2F038}"/>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511366" y="0"/>
            <a:ext cx="685800" cy="455063"/>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descr="Une image contenant plein air, ciel, Bâtiment commercial, Tour de grande hauteur&#10;&#10;Le contenu généré par l’IA peut être incorrect.">
            <a:extLst>
              <a:ext uri="{FF2B5EF4-FFF2-40B4-BE49-F238E27FC236}">
                <a16:creationId xmlns:a16="http://schemas.microsoft.com/office/drawing/2014/main" id="{0EFE2526-6BD3-3758-6B91-A7BC26FA80A0}"/>
              </a:ext>
            </a:extLst>
          </p:cNvPr>
          <p:cNvPicPr>
            <a:picLocks noChangeAspect="1"/>
          </p:cNvPicPr>
          <p:nvPr/>
        </p:nvPicPr>
        <p:blipFill>
          <a:blip r:embed="rId4" cstate="screen">
            <a:extLst>
              <a:ext uri="{28A0092B-C50C-407E-A947-70E740481C1C}">
                <a14:useLocalDpi xmlns:a14="http://schemas.microsoft.com/office/drawing/2010/main"/>
              </a:ext>
            </a:extLst>
          </a:blip>
          <a:srcRect t="-317"/>
          <a:stretch>
            <a:fillRect/>
          </a:stretch>
        </p:blipFill>
        <p:spPr>
          <a:xfrm rot="5400000">
            <a:off x="360000" y="2088000"/>
            <a:ext cx="5040000" cy="3861054"/>
          </a:xfrm>
          <a:prstGeom prst="rect">
            <a:avLst/>
          </a:prstGeom>
        </p:spPr>
      </p:pic>
      <p:sp>
        <p:nvSpPr>
          <p:cNvPr id="11" name="ZoneTexte 10">
            <a:extLst>
              <a:ext uri="{FF2B5EF4-FFF2-40B4-BE49-F238E27FC236}">
                <a16:creationId xmlns:a16="http://schemas.microsoft.com/office/drawing/2014/main" id="{D30B1D35-F047-C94E-BB72-B69554DF44E9}"/>
              </a:ext>
            </a:extLst>
          </p:cNvPr>
          <p:cNvSpPr txBox="1"/>
          <p:nvPr/>
        </p:nvSpPr>
        <p:spPr>
          <a:xfrm>
            <a:off x="3168000" y="6314749"/>
            <a:ext cx="1640193" cy="215444"/>
          </a:xfrm>
          <a:prstGeom prst="rect">
            <a:avLst/>
          </a:prstGeom>
          <a:noFill/>
        </p:spPr>
        <p:txBody>
          <a:bodyPr wrap="none" rtlCol="0">
            <a:spAutoFit/>
          </a:bodyPr>
          <a:lstStyle/>
          <a:p>
            <a:r>
              <a:rPr lang="fr-FR" sz="800" i="1" dirty="0">
                <a:solidFill>
                  <a:schemeClr val="bg1"/>
                </a:solidFill>
              </a:rPr>
              <a:t>Photo gracieuseté </a:t>
            </a:r>
            <a:r>
              <a:rPr lang="fr-FR" sz="800" i="1" dirty="0" err="1">
                <a:solidFill>
                  <a:schemeClr val="bg1"/>
                </a:solidFill>
              </a:rPr>
              <a:t>AluQuébec</a:t>
            </a:r>
            <a:r>
              <a:rPr lang="fr-FR" sz="800" i="1" dirty="0">
                <a:solidFill>
                  <a:schemeClr val="bg1"/>
                </a:solidFill>
              </a:rPr>
              <a:t> 2025</a:t>
            </a:r>
          </a:p>
        </p:txBody>
      </p:sp>
      <p:sp>
        <p:nvSpPr>
          <p:cNvPr id="4" name="ZoneTexte 3">
            <a:extLst>
              <a:ext uri="{FF2B5EF4-FFF2-40B4-BE49-F238E27FC236}">
                <a16:creationId xmlns:a16="http://schemas.microsoft.com/office/drawing/2014/main" id="{0E9B022D-9A17-366C-1293-0F889D088CFF}"/>
              </a:ext>
            </a:extLst>
          </p:cNvPr>
          <p:cNvSpPr txBox="1"/>
          <p:nvPr/>
        </p:nvSpPr>
        <p:spPr>
          <a:xfrm>
            <a:off x="5220000" y="2160000"/>
            <a:ext cx="6300000" cy="2700000"/>
          </a:xfrm>
          <a:prstGeom prst="rect">
            <a:avLst/>
          </a:prstGeom>
          <a:noFill/>
        </p:spPr>
        <p:txBody>
          <a:bodyPr wrap="square" rtlCol="0">
            <a:noAutofit/>
          </a:bodyPr>
          <a:lstStyle/>
          <a:p>
            <a:pPr marL="342900" indent="-342900">
              <a:buFont typeface="Courier New" panose="02070309020205020404" pitchFamily="49" charset="0"/>
              <a:buChar char="o"/>
            </a:pPr>
            <a:r>
              <a:rPr lang="fr-CA" sz="2000" dirty="0">
                <a:solidFill>
                  <a:schemeClr val="bg1"/>
                </a:solidFill>
                <a:latin typeface="Univers Condensed Light" panose="020B0306020202040204" pitchFamily="34" charset="0"/>
              </a:rPr>
              <a:t>Inauguré en 1962</a:t>
            </a:r>
          </a:p>
          <a:p>
            <a:pPr marL="342900" indent="-342900">
              <a:buFont typeface="Courier New" panose="02070309020205020404" pitchFamily="49" charset="0"/>
              <a:buChar char="o"/>
            </a:pPr>
            <a:r>
              <a:rPr lang="fr-CA" sz="2000" dirty="0">
                <a:solidFill>
                  <a:schemeClr val="bg1"/>
                </a:solidFill>
                <a:latin typeface="Univers Condensed Light" panose="020B0306020202040204" pitchFamily="34" charset="0"/>
              </a:rPr>
              <a:t>Première génération de mur rideau</a:t>
            </a:r>
          </a:p>
          <a:p>
            <a:pPr marL="342900" indent="-342900">
              <a:buFont typeface="Courier New" panose="02070309020205020404" pitchFamily="49" charset="0"/>
              <a:buChar char="o"/>
            </a:pPr>
            <a:r>
              <a:rPr lang="fr-CA" sz="2000" dirty="0">
                <a:solidFill>
                  <a:schemeClr val="bg1"/>
                </a:solidFill>
                <a:latin typeface="Univers Condensed Light" panose="020B0306020202040204" pitchFamily="34" charset="0"/>
              </a:rPr>
              <a:t>« Au total, ce sont 2 000 tonnes d’aluminium transformé au Québec qui ont servi à construire le mur rideau qui recouvre encore aujourd’hui la tour cruciforme.  Le choix s’est avéré judicieux.  L’aluminium ne se corrode pas et la tour a gardé un aspect résolument moderne grâce à son revêtement. »</a:t>
            </a:r>
          </a:p>
          <a:p>
            <a:pPr marL="342000"/>
            <a:endParaRPr lang="fr-CA" sz="1600" dirty="0">
              <a:solidFill>
                <a:schemeClr val="bg1"/>
              </a:solidFill>
              <a:latin typeface="Univers Condensed Light" panose="020B0306020202040204" pitchFamily="34" charset="0"/>
            </a:endParaRPr>
          </a:p>
          <a:p>
            <a:pPr marL="342000"/>
            <a:r>
              <a:rPr lang="fr-CA" sz="1600" dirty="0">
                <a:solidFill>
                  <a:schemeClr val="bg1"/>
                </a:solidFill>
                <a:latin typeface="Univers Condensed Light" panose="020B0306020202040204" pitchFamily="34" charset="0"/>
              </a:rPr>
              <a:t>Caroline Dubuc, commissaire au design à la Ville de Montréal, mars 2012.</a:t>
            </a:r>
          </a:p>
        </p:txBody>
      </p:sp>
      <p:sp>
        <p:nvSpPr>
          <p:cNvPr id="12" name="ZoneTexte 11">
            <a:extLst>
              <a:ext uri="{FF2B5EF4-FFF2-40B4-BE49-F238E27FC236}">
                <a16:creationId xmlns:a16="http://schemas.microsoft.com/office/drawing/2014/main" id="{DA83511F-6EE7-EEC5-FF64-242E5226906D}"/>
              </a:ext>
            </a:extLst>
          </p:cNvPr>
          <p:cNvSpPr txBox="1"/>
          <p:nvPr/>
        </p:nvSpPr>
        <p:spPr>
          <a:xfrm>
            <a:off x="5400000" y="5040000"/>
            <a:ext cx="5617243" cy="215444"/>
          </a:xfrm>
          <a:prstGeom prst="rect">
            <a:avLst/>
          </a:prstGeom>
          <a:noFill/>
        </p:spPr>
        <p:txBody>
          <a:bodyPr wrap="none" rtlCol="0">
            <a:spAutoFit/>
          </a:bodyPr>
          <a:lstStyle/>
          <a:p>
            <a:r>
              <a:rPr lang="fr-CA" sz="800" dirty="0">
                <a:solidFill>
                  <a:schemeClr val="bg1"/>
                </a:solidFill>
                <a:hlinkClick r:id="rId5">
                  <a:extLst>
                    <a:ext uri="{A12FA001-AC4F-418D-AE19-62706E023703}">
                      <ahyp:hlinkClr xmlns:ahyp="http://schemas.microsoft.com/office/drawing/2018/hyperlinkcolor" val="tx"/>
                    </a:ext>
                  </a:extLst>
                </a:hlinkClick>
              </a:rPr>
              <a:t>https://www.quebecscience.qc.ca/societe/place-ville-marie-quand-montreal-voulait-toucher-le-ciel/</a:t>
            </a:r>
            <a:r>
              <a:rPr lang="fr-CA" sz="800" dirty="0">
                <a:solidFill>
                  <a:schemeClr val="bg1"/>
                </a:solidFill>
              </a:rPr>
              <a:t>, consulté 17 novembre 2025</a:t>
            </a:r>
          </a:p>
        </p:txBody>
      </p:sp>
    </p:spTree>
    <p:extLst>
      <p:ext uri="{BB962C8B-B14F-4D97-AF65-F5344CB8AC3E}">
        <p14:creationId xmlns:p14="http://schemas.microsoft.com/office/powerpoint/2010/main" val="30582940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9361BC-3B69-57F4-058C-E4659CE43B98}"/>
            </a:ext>
          </a:extLst>
        </p:cNvPr>
        <p:cNvGrpSpPr/>
        <p:nvPr/>
      </p:nvGrpSpPr>
      <p:grpSpPr>
        <a:xfrm>
          <a:off x="0" y="0"/>
          <a:ext cx="0" cy="0"/>
          <a:chOff x="0" y="0"/>
          <a:chExt cx="0" cy="0"/>
        </a:xfrm>
      </p:grpSpPr>
      <p:sp>
        <p:nvSpPr>
          <p:cNvPr id="3" name="Espace réservé du numéro de diapositive 2">
            <a:extLst>
              <a:ext uri="{FF2B5EF4-FFF2-40B4-BE49-F238E27FC236}">
                <a16:creationId xmlns:a16="http://schemas.microsoft.com/office/drawing/2014/main" id="{288A36F0-264E-742F-7FB9-7537F4E60814}"/>
              </a:ext>
            </a:extLst>
          </p:cNvPr>
          <p:cNvSpPr>
            <a:spLocks noGrp="1"/>
          </p:cNvSpPr>
          <p:nvPr>
            <p:ph type="sldNum" sz="quarter" idx="12"/>
          </p:nvPr>
        </p:nvSpPr>
        <p:spPr/>
        <p:txBody>
          <a:bodyPr/>
          <a:lstStyle/>
          <a:p>
            <a:fld id="{82B63C5F-247B-BE4F-ACBC-7BDD67617F3E}" type="slidenum">
              <a:rPr lang="fr-FR" smtClean="0"/>
              <a:pPr/>
              <a:t>25</a:t>
            </a:fld>
            <a:endParaRPr lang="fr-FR" dirty="0"/>
          </a:p>
        </p:txBody>
      </p:sp>
      <p:sp>
        <p:nvSpPr>
          <p:cNvPr id="5" name="Titre 4">
            <a:extLst>
              <a:ext uri="{FF2B5EF4-FFF2-40B4-BE49-F238E27FC236}">
                <a16:creationId xmlns:a16="http://schemas.microsoft.com/office/drawing/2014/main" id="{B331DD5E-4267-40B4-399B-268E8AFD4024}"/>
              </a:ext>
            </a:extLst>
          </p:cNvPr>
          <p:cNvSpPr>
            <a:spLocks noGrp="1"/>
          </p:cNvSpPr>
          <p:nvPr>
            <p:ph type="title"/>
          </p:nvPr>
        </p:nvSpPr>
        <p:spPr/>
        <p:txBody>
          <a:bodyPr/>
          <a:lstStyle/>
          <a:p>
            <a:r>
              <a:rPr lang="fr-CA" dirty="0"/>
              <a:t>Application en génie civil</a:t>
            </a:r>
            <a:endParaRPr lang="fr-CA" sz="2400" dirty="0">
              <a:solidFill>
                <a:schemeClr val="accent1"/>
              </a:solidFill>
            </a:endParaRPr>
          </a:p>
        </p:txBody>
      </p:sp>
      <p:sp>
        <p:nvSpPr>
          <p:cNvPr id="6" name="Titre 1">
            <a:extLst>
              <a:ext uri="{FF2B5EF4-FFF2-40B4-BE49-F238E27FC236}">
                <a16:creationId xmlns:a16="http://schemas.microsoft.com/office/drawing/2014/main" id="{94FF101F-6A6A-8085-53AC-08E715A7DFCB}"/>
              </a:ext>
            </a:extLst>
          </p:cNvPr>
          <p:cNvSpPr txBox="1">
            <a:spLocks/>
          </p:cNvSpPr>
          <p:nvPr/>
        </p:nvSpPr>
        <p:spPr>
          <a:xfrm>
            <a:off x="839958" y="1128448"/>
            <a:ext cx="6172200" cy="389968"/>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3600" b="0" i="0" kern="1200">
                <a:solidFill>
                  <a:schemeClr val="bg1"/>
                </a:solidFill>
                <a:latin typeface="Univers Condensed Light" panose="020B0306020202040204" pitchFamily="34" charset="0"/>
                <a:ea typeface="+mj-ea"/>
                <a:cs typeface="+mj-cs"/>
              </a:defRPr>
            </a:lvl1pPr>
          </a:lstStyle>
          <a:p>
            <a:r>
              <a:rPr lang="fr-CA" sz="2200" dirty="0">
                <a:solidFill>
                  <a:schemeClr val="accent2"/>
                </a:solidFill>
              </a:rPr>
              <a:t>Estrade du Stade de Football de l’Université Laval</a:t>
            </a:r>
          </a:p>
        </p:txBody>
      </p:sp>
      <p:pic>
        <p:nvPicPr>
          <p:cNvPr id="7" name="Picture 2" descr="Résultat de recherche d'images pour &quot;drapeau du québec&quot;">
            <a:extLst>
              <a:ext uri="{FF2B5EF4-FFF2-40B4-BE49-F238E27FC236}">
                <a16:creationId xmlns:a16="http://schemas.microsoft.com/office/drawing/2014/main" id="{A05C22A2-1CBB-F4EB-2A85-E6D6CDE33EED}"/>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511366" y="0"/>
            <a:ext cx="685800" cy="455063"/>
          </a:xfrm>
          <a:prstGeom prst="rect">
            <a:avLst/>
          </a:prstGeom>
          <a:noFill/>
          <a:extLst>
            <a:ext uri="{909E8E84-426E-40DD-AFC4-6F175D3DCCD1}">
              <a14:hiddenFill xmlns:a14="http://schemas.microsoft.com/office/drawing/2010/main">
                <a:solidFill>
                  <a:srgbClr val="FFFFFF"/>
                </a:solidFill>
              </a14:hiddenFill>
            </a:ext>
          </a:extLst>
        </p:spPr>
      </p:pic>
      <p:pic>
        <p:nvPicPr>
          <p:cNvPr id="8" name="image19.png">
            <a:extLst>
              <a:ext uri="{FF2B5EF4-FFF2-40B4-BE49-F238E27FC236}">
                <a16:creationId xmlns:a16="http://schemas.microsoft.com/office/drawing/2014/main" id="{65D22630-7250-1E2B-3E41-D6C6AD4C15D2}"/>
              </a:ext>
            </a:extLst>
          </p:cNvPr>
          <p:cNvPicPr>
            <a:picLocks noChangeAspect="1"/>
          </p:cNvPicPr>
          <p:nvPr/>
        </p:nvPicPr>
        <p:blipFill>
          <a:blip r:embed="rId4"/>
          <a:stretch>
            <a:fillRect/>
          </a:stretch>
        </p:blipFill>
        <p:spPr>
          <a:xfrm>
            <a:off x="830101" y="1767910"/>
            <a:ext cx="2672515" cy="3934191"/>
          </a:xfrm>
          <a:prstGeom prst="rect">
            <a:avLst/>
          </a:prstGeom>
          <a:ln w="12700">
            <a:miter lim="400000"/>
          </a:ln>
          <a:effectLst>
            <a:outerShdw blurRad="584200" dist="279400" dir="2700000" rotWithShape="0">
              <a:srgbClr val="333333">
                <a:alpha val="64999"/>
              </a:srgbClr>
            </a:outerShdw>
          </a:effectLst>
        </p:spPr>
      </p:pic>
      <p:pic>
        <p:nvPicPr>
          <p:cNvPr id="9" name="image21.png">
            <a:extLst>
              <a:ext uri="{FF2B5EF4-FFF2-40B4-BE49-F238E27FC236}">
                <a16:creationId xmlns:a16="http://schemas.microsoft.com/office/drawing/2014/main" id="{A661B528-14B7-EE78-8128-B55908A85BF2}"/>
              </a:ext>
            </a:extLst>
          </p:cNvPr>
          <p:cNvPicPr>
            <a:picLocks noChangeAspect="1"/>
          </p:cNvPicPr>
          <p:nvPr/>
        </p:nvPicPr>
        <p:blipFill>
          <a:blip r:embed="rId5"/>
          <a:stretch>
            <a:fillRect/>
          </a:stretch>
        </p:blipFill>
        <p:spPr>
          <a:xfrm>
            <a:off x="3913244" y="2499891"/>
            <a:ext cx="2410064" cy="2361164"/>
          </a:xfrm>
          <a:prstGeom prst="rect">
            <a:avLst/>
          </a:prstGeom>
          <a:ln w="12700">
            <a:miter lim="400000"/>
          </a:ln>
          <a:effectLst>
            <a:outerShdw blurRad="584200" dist="279400" dir="2700000" rotWithShape="0">
              <a:srgbClr val="333333">
                <a:alpha val="64999"/>
              </a:srgbClr>
            </a:outerShdw>
          </a:effectLst>
        </p:spPr>
      </p:pic>
      <p:pic>
        <p:nvPicPr>
          <p:cNvPr id="10" name="image20.png">
            <a:extLst>
              <a:ext uri="{FF2B5EF4-FFF2-40B4-BE49-F238E27FC236}">
                <a16:creationId xmlns:a16="http://schemas.microsoft.com/office/drawing/2014/main" id="{6991C10C-D167-3D33-ADC2-5B334881D1E7}"/>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654926" y="2047997"/>
            <a:ext cx="4793828" cy="3329915"/>
          </a:xfrm>
          <a:prstGeom prst="rect">
            <a:avLst/>
          </a:prstGeom>
          <a:ln w="12700">
            <a:miter lim="400000"/>
          </a:ln>
          <a:effectLst>
            <a:outerShdw blurRad="584200" dist="279400" dir="2700000" rotWithShape="0">
              <a:srgbClr val="333333">
                <a:alpha val="64999"/>
              </a:srgbClr>
            </a:outerShdw>
          </a:effectLst>
        </p:spPr>
      </p:pic>
      <p:sp>
        <p:nvSpPr>
          <p:cNvPr id="11" name="ZoneTexte 10">
            <a:extLst>
              <a:ext uri="{FF2B5EF4-FFF2-40B4-BE49-F238E27FC236}">
                <a16:creationId xmlns:a16="http://schemas.microsoft.com/office/drawing/2014/main" id="{81C485C1-9F38-2283-343D-B4AAD4CAAC65}"/>
              </a:ext>
            </a:extLst>
          </p:cNvPr>
          <p:cNvSpPr txBox="1"/>
          <p:nvPr/>
        </p:nvSpPr>
        <p:spPr>
          <a:xfrm>
            <a:off x="3924000" y="4860000"/>
            <a:ext cx="995785" cy="215444"/>
          </a:xfrm>
          <a:prstGeom prst="rect">
            <a:avLst/>
          </a:prstGeom>
          <a:noFill/>
        </p:spPr>
        <p:txBody>
          <a:bodyPr wrap="none" rtlCol="0">
            <a:spAutoFit/>
          </a:bodyPr>
          <a:lstStyle/>
          <a:p>
            <a:r>
              <a:rPr lang="fr-FR" sz="800" i="1" dirty="0">
                <a:solidFill>
                  <a:schemeClr val="bg1"/>
                </a:solidFill>
              </a:rPr>
              <a:t>Gracieuseté </a:t>
            </a:r>
            <a:r>
              <a:rPr lang="fr-FR" sz="800" i="1" dirty="0" err="1">
                <a:solidFill>
                  <a:schemeClr val="bg1"/>
                </a:solidFill>
              </a:rPr>
              <a:t>Canam</a:t>
            </a:r>
            <a:endParaRPr lang="fr-FR" sz="800" i="1" dirty="0">
              <a:solidFill>
                <a:schemeClr val="bg1"/>
              </a:solidFill>
            </a:endParaRPr>
          </a:p>
        </p:txBody>
      </p:sp>
    </p:spTree>
    <p:extLst>
      <p:ext uri="{BB962C8B-B14F-4D97-AF65-F5344CB8AC3E}">
        <p14:creationId xmlns:p14="http://schemas.microsoft.com/office/powerpoint/2010/main" val="41536358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26</a:t>
            </a:fld>
            <a:endParaRPr lang="fr-FR" dirty="0"/>
          </a:p>
        </p:txBody>
      </p:sp>
      <p:sp>
        <p:nvSpPr>
          <p:cNvPr id="5" name="Titre 4"/>
          <p:cNvSpPr>
            <a:spLocks noGrp="1"/>
          </p:cNvSpPr>
          <p:nvPr>
            <p:ph type="title"/>
          </p:nvPr>
        </p:nvSpPr>
        <p:spPr/>
        <p:txBody>
          <a:bodyPr/>
          <a:lstStyle/>
          <a:p>
            <a:r>
              <a:rPr lang="fr-CA" dirty="0"/>
              <a:t>Application en génie civil</a:t>
            </a:r>
            <a:endParaRPr lang="fr-CA" sz="2400" dirty="0">
              <a:solidFill>
                <a:schemeClr val="accent1"/>
              </a:solidFill>
            </a:endParaRPr>
          </a:p>
        </p:txBody>
      </p:sp>
      <p:sp>
        <p:nvSpPr>
          <p:cNvPr id="6" name="Titre 1"/>
          <p:cNvSpPr txBox="1">
            <a:spLocks/>
          </p:cNvSpPr>
          <p:nvPr/>
        </p:nvSpPr>
        <p:spPr>
          <a:xfrm>
            <a:off x="839958" y="1128448"/>
            <a:ext cx="6172200" cy="389968"/>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3600" b="0" i="0" kern="1200">
                <a:solidFill>
                  <a:schemeClr val="bg1"/>
                </a:solidFill>
                <a:latin typeface="Univers Condensed Light" panose="020B0306020202040204" pitchFamily="34" charset="0"/>
                <a:ea typeface="+mj-ea"/>
                <a:cs typeface="+mj-cs"/>
              </a:defRPr>
            </a:lvl1pPr>
          </a:lstStyle>
          <a:p>
            <a:r>
              <a:rPr lang="fr-CA" sz="2200" dirty="0">
                <a:solidFill>
                  <a:schemeClr val="accent2"/>
                </a:solidFill>
              </a:rPr>
              <a:t>Pont Arvida</a:t>
            </a:r>
          </a:p>
        </p:txBody>
      </p:sp>
      <p:pic>
        <p:nvPicPr>
          <p:cNvPr id="7" name="Picture 2" descr="Résultat de recherche d'images pour &quot;drapeau du québec&quot;">
            <a:extLst>
              <a:ext uri="{FF2B5EF4-FFF2-40B4-BE49-F238E27FC236}">
                <a16:creationId xmlns:a16="http://schemas.microsoft.com/office/drawing/2014/main" id="{A4149169-5F6A-E448-A337-0355BDC2F038}"/>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511366" y="0"/>
            <a:ext cx="685800" cy="455063"/>
          </a:xfrm>
          <a:prstGeom prst="rect">
            <a:avLst/>
          </a:prstGeom>
          <a:noFill/>
          <a:extLst>
            <a:ext uri="{909E8E84-426E-40DD-AFC4-6F175D3DCCD1}">
              <a14:hiddenFill xmlns:a14="http://schemas.microsoft.com/office/drawing/2010/main">
                <a:solidFill>
                  <a:srgbClr val="FFFFFF"/>
                </a:solidFill>
              </a14:hiddenFill>
            </a:ext>
          </a:extLst>
        </p:spPr>
      </p:pic>
      <p:sp>
        <p:nvSpPr>
          <p:cNvPr id="12" name="ZoneTexte 11"/>
          <p:cNvSpPr txBox="1"/>
          <p:nvPr/>
        </p:nvSpPr>
        <p:spPr>
          <a:xfrm>
            <a:off x="761979" y="1679918"/>
            <a:ext cx="7824082" cy="2354491"/>
          </a:xfrm>
          <a:prstGeom prst="rect">
            <a:avLst/>
          </a:prstGeom>
          <a:noFill/>
        </p:spPr>
        <p:txBody>
          <a:bodyPr wrap="square" rtlCol="0">
            <a:spAutoFit/>
          </a:bodyPr>
          <a:lstStyle/>
          <a:p>
            <a:pPr marL="342900" indent="-342900">
              <a:buClr>
                <a:schemeClr val="accent1"/>
              </a:buClr>
              <a:buFont typeface="Courier New" panose="02070309020205020404" pitchFamily="49" charset="0"/>
              <a:buChar char="o"/>
            </a:pPr>
            <a:r>
              <a:rPr lang="fr-FR" sz="2100" dirty="0">
                <a:solidFill>
                  <a:schemeClr val="bg1"/>
                </a:solidFill>
                <a:latin typeface="Univers Condensed Light" panose="020B0306020202040204"/>
              </a:rPr>
              <a:t>Construit en 1950 </a:t>
            </a:r>
          </a:p>
          <a:p>
            <a:pPr marL="342900" indent="-342900">
              <a:buClr>
                <a:schemeClr val="accent1"/>
              </a:buClr>
              <a:buFont typeface="Courier New" panose="02070309020205020404" pitchFamily="49" charset="0"/>
              <a:buChar char="o"/>
            </a:pPr>
            <a:r>
              <a:rPr lang="fr-FR" sz="2100" dirty="0">
                <a:solidFill>
                  <a:schemeClr val="bg1"/>
                </a:solidFill>
                <a:latin typeface="Univers Condensed Light" panose="020B0306020202040204"/>
              </a:rPr>
              <a:t>Alliage série 2xxx</a:t>
            </a:r>
          </a:p>
          <a:p>
            <a:pPr marL="342900" indent="-342900">
              <a:buClr>
                <a:schemeClr val="accent1"/>
              </a:buClr>
              <a:buFont typeface="Courier New" panose="02070309020205020404" pitchFamily="49" charset="0"/>
              <a:buChar char="o"/>
            </a:pPr>
            <a:r>
              <a:rPr lang="fr-FR" sz="2100" dirty="0">
                <a:solidFill>
                  <a:schemeClr val="bg1"/>
                </a:solidFill>
                <a:latin typeface="Univers Condensed Light" panose="020B0306020202040204"/>
              </a:rPr>
              <a:t>Portée de l’arche 88 mètres</a:t>
            </a:r>
          </a:p>
          <a:p>
            <a:pPr marL="342900" indent="-342900">
              <a:buClr>
                <a:schemeClr val="accent1"/>
              </a:buClr>
              <a:buFont typeface="Courier New" panose="02070309020205020404" pitchFamily="49" charset="0"/>
              <a:buChar char="o"/>
            </a:pPr>
            <a:r>
              <a:rPr lang="fr-FR" sz="2100" dirty="0">
                <a:solidFill>
                  <a:schemeClr val="bg1"/>
                </a:solidFill>
                <a:latin typeface="Univers Condensed Light" panose="020B0306020202040204"/>
              </a:rPr>
              <a:t>Portée totale : 150 m</a:t>
            </a:r>
          </a:p>
          <a:p>
            <a:pPr marL="342900" indent="-342900">
              <a:buClr>
                <a:schemeClr val="accent1"/>
              </a:buClr>
              <a:buFont typeface="Courier New" panose="02070309020205020404" pitchFamily="49" charset="0"/>
              <a:buChar char="o"/>
            </a:pPr>
            <a:r>
              <a:rPr lang="fr-FR" sz="2100" dirty="0">
                <a:solidFill>
                  <a:schemeClr val="bg1"/>
                </a:solidFill>
                <a:latin typeface="Univers Condensed Light" panose="020B0306020202040204"/>
              </a:rPr>
              <a:t>Une réparation depuis 1950 : zones de corrosion en contact avec le béton</a:t>
            </a:r>
          </a:p>
          <a:p>
            <a:pPr marL="342900" indent="-342900">
              <a:buClr>
                <a:schemeClr val="accent1"/>
              </a:buClr>
              <a:buFont typeface="Courier New" panose="02070309020205020404" pitchFamily="49" charset="0"/>
              <a:buChar char="o"/>
            </a:pPr>
            <a:r>
              <a:rPr lang="fr-FR" sz="2100" dirty="0">
                <a:solidFill>
                  <a:schemeClr val="bg1"/>
                </a:solidFill>
                <a:latin typeface="Univers Condensed Light" panose="020B0306020202040204"/>
              </a:rPr>
              <a:t>Platelage en béton remplacé 3 x</a:t>
            </a:r>
          </a:p>
          <a:p>
            <a:pPr marL="342900" indent="-342900">
              <a:buClr>
                <a:schemeClr val="accent1"/>
              </a:buClr>
              <a:buFont typeface="Courier New" panose="02070309020205020404" pitchFamily="49" charset="0"/>
              <a:buChar char="o"/>
            </a:pPr>
            <a:endParaRPr lang="fr-FR" sz="2100" dirty="0">
              <a:solidFill>
                <a:schemeClr val="bg1"/>
              </a:solidFill>
              <a:latin typeface="Univers Condensed Light" panose="020B0306020202040204"/>
            </a:endParaRPr>
          </a:p>
        </p:txBody>
      </p:sp>
      <p:pic>
        <p:nvPicPr>
          <p:cNvPr id="14" name="Image 13" descr="Arvida - juillet 2015 - 23.JP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674019" y="3583089"/>
            <a:ext cx="3323105" cy="2215403"/>
          </a:xfrm>
          <a:prstGeom prst="rect">
            <a:avLst/>
          </a:prstGeom>
        </p:spPr>
      </p:pic>
      <p:pic>
        <p:nvPicPr>
          <p:cNvPr id="15" name="Image 14" descr="Arvida - juillet 2015 - 31.JP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a:off x="7776318" y="2121211"/>
            <a:ext cx="4084299" cy="2722866"/>
          </a:xfrm>
          <a:prstGeom prst="rect">
            <a:avLst/>
          </a:prstGeom>
        </p:spPr>
      </p:pic>
      <p:sp>
        <p:nvSpPr>
          <p:cNvPr id="16" name="ZoneTexte 15">
            <a:extLst>
              <a:ext uri="{FF2B5EF4-FFF2-40B4-BE49-F238E27FC236}">
                <a16:creationId xmlns:a16="http://schemas.microsoft.com/office/drawing/2014/main" id="{53DEFEAC-0DD3-2649-8EDB-EC86565F8DE5}"/>
              </a:ext>
            </a:extLst>
          </p:cNvPr>
          <p:cNvSpPr txBox="1"/>
          <p:nvPr/>
        </p:nvSpPr>
        <p:spPr>
          <a:xfrm>
            <a:off x="4680000" y="5796000"/>
            <a:ext cx="1840568" cy="215444"/>
          </a:xfrm>
          <a:prstGeom prst="rect">
            <a:avLst/>
          </a:prstGeom>
          <a:noFill/>
        </p:spPr>
        <p:txBody>
          <a:bodyPr wrap="none" rtlCol="0">
            <a:spAutoFit/>
          </a:bodyPr>
          <a:lstStyle/>
          <a:p>
            <a:r>
              <a:rPr lang="fr-FR" sz="800" i="1" dirty="0">
                <a:solidFill>
                  <a:schemeClr val="bg1"/>
                </a:solidFill>
              </a:rPr>
              <a:t>Photos gracieusetés Mario Fafard, 2015</a:t>
            </a:r>
          </a:p>
        </p:txBody>
      </p:sp>
      <p:grpSp>
        <p:nvGrpSpPr>
          <p:cNvPr id="4" name="Groupe 3">
            <a:extLst>
              <a:ext uri="{FF2B5EF4-FFF2-40B4-BE49-F238E27FC236}">
                <a16:creationId xmlns:a16="http://schemas.microsoft.com/office/drawing/2014/main" id="{36AA5632-AB58-F929-1F93-27F97F72586C}"/>
              </a:ext>
            </a:extLst>
          </p:cNvPr>
          <p:cNvGrpSpPr/>
          <p:nvPr/>
        </p:nvGrpSpPr>
        <p:grpSpPr>
          <a:xfrm>
            <a:off x="839958" y="3980576"/>
            <a:ext cx="3563661" cy="2375774"/>
            <a:chOff x="839958" y="3980576"/>
            <a:chExt cx="3563661" cy="2375774"/>
          </a:xfrm>
        </p:grpSpPr>
        <p:pic>
          <p:nvPicPr>
            <p:cNvPr id="13" name="Image 12" descr="Arvida - juillet 2015 - 37.JP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39958" y="3980576"/>
              <a:ext cx="3563661" cy="2375774"/>
            </a:xfrm>
            <a:prstGeom prst="rect">
              <a:avLst/>
            </a:prstGeom>
          </p:spPr>
        </p:pic>
        <p:sp>
          <p:nvSpPr>
            <p:cNvPr id="2" name="Ellipse 1">
              <a:extLst>
                <a:ext uri="{FF2B5EF4-FFF2-40B4-BE49-F238E27FC236}">
                  <a16:creationId xmlns:a16="http://schemas.microsoft.com/office/drawing/2014/main" id="{45BA5340-E996-B803-6C8E-2171ABA103C1}"/>
                </a:ext>
              </a:extLst>
            </p:cNvPr>
            <p:cNvSpPr>
              <a:spLocks/>
            </p:cNvSpPr>
            <p:nvPr/>
          </p:nvSpPr>
          <p:spPr>
            <a:xfrm>
              <a:off x="2452744" y="4647302"/>
              <a:ext cx="428400" cy="432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Ellipse 16">
              <a:extLst>
                <a:ext uri="{FF2B5EF4-FFF2-40B4-BE49-F238E27FC236}">
                  <a16:creationId xmlns:a16="http://schemas.microsoft.com/office/drawing/2014/main" id="{C2FCEEE2-DC8A-A27A-5507-825F142B30F2}"/>
                </a:ext>
              </a:extLst>
            </p:cNvPr>
            <p:cNvSpPr>
              <a:spLocks/>
            </p:cNvSpPr>
            <p:nvPr/>
          </p:nvSpPr>
          <p:spPr>
            <a:xfrm>
              <a:off x="3319625" y="4185153"/>
              <a:ext cx="428400" cy="432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spTree>
    <p:extLst>
      <p:ext uri="{BB962C8B-B14F-4D97-AF65-F5344CB8AC3E}">
        <p14:creationId xmlns:p14="http://schemas.microsoft.com/office/powerpoint/2010/main" val="14175410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27</a:t>
            </a:fld>
            <a:endParaRPr lang="fr-FR" dirty="0"/>
          </a:p>
        </p:txBody>
      </p:sp>
      <p:sp>
        <p:nvSpPr>
          <p:cNvPr id="5" name="Titre 4"/>
          <p:cNvSpPr>
            <a:spLocks noGrp="1"/>
          </p:cNvSpPr>
          <p:nvPr>
            <p:ph type="title"/>
          </p:nvPr>
        </p:nvSpPr>
        <p:spPr/>
        <p:txBody>
          <a:bodyPr/>
          <a:lstStyle/>
          <a:p>
            <a:r>
              <a:rPr lang="fr-CA" dirty="0"/>
              <a:t>Application en génie civil</a:t>
            </a:r>
            <a:endParaRPr lang="fr-CA" sz="2400" dirty="0">
              <a:solidFill>
                <a:schemeClr val="accent1"/>
              </a:solidFill>
            </a:endParaRPr>
          </a:p>
        </p:txBody>
      </p:sp>
      <p:sp>
        <p:nvSpPr>
          <p:cNvPr id="6" name="Titre 1"/>
          <p:cNvSpPr txBox="1">
            <a:spLocks/>
          </p:cNvSpPr>
          <p:nvPr/>
        </p:nvSpPr>
        <p:spPr>
          <a:xfrm>
            <a:off x="839958" y="1128448"/>
            <a:ext cx="6172200" cy="389968"/>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3600" b="0" i="0" kern="1200">
                <a:solidFill>
                  <a:schemeClr val="bg1"/>
                </a:solidFill>
                <a:latin typeface="Univers Condensed Light" panose="020B0306020202040204" pitchFamily="34" charset="0"/>
                <a:ea typeface="+mj-ea"/>
                <a:cs typeface="+mj-cs"/>
              </a:defRPr>
            </a:lvl1pPr>
          </a:lstStyle>
          <a:p>
            <a:r>
              <a:rPr lang="fr-CA" sz="2200" dirty="0">
                <a:solidFill>
                  <a:schemeClr val="accent2"/>
                </a:solidFill>
              </a:rPr>
              <a:t>Grasse River Bridge</a:t>
            </a:r>
          </a:p>
        </p:txBody>
      </p:sp>
      <p:pic>
        <p:nvPicPr>
          <p:cNvPr id="11" name="Image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39958" y="1845610"/>
            <a:ext cx="5331218" cy="3981753"/>
          </a:xfrm>
          <a:prstGeom prst="rect">
            <a:avLst/>
          </a:prstGeom>
        </p:spPr>
      </p:pic>
      <p:sp>
        <p:nvSpPr>
          <p:cNvPr id="17" name="ZoneTexte 16">
            <a:extLst>
              <a:ext uri="{FF2B5EF4-FFF2-40B4-BE49-F238E27FC236}">
                <a16:creationId xmlns:a16="http://schemas.microsoft.com/office/drawing/2014/main" id="{E9BD3CDB-0DF9-1A4E-8753-23BE76A13AE3}"/>
              </a:ext>
            </a:extLst>
          </p:cNvPr>
          <p:cNvSpPr txBox="1"/>
          <p:nvPr/>
        </p:nvSpPr>
        <p:spPr>
          <a:xfrm>
            <a:off x="828000" y="5828510"/>
            <a:ext cx="1976823" cy="215444"/>
          </a:xfrm>
          <a:prstGeom prst="rect">
            <a:avLst/>
          </a:prstGeom>
          <a:noFill/>
        </p:spPr>
        <p:txBody>
          <a:bodyPr wrap="none" rtlCol="0">
            <a:spAutoFit/>
          </a:bodyPr>
          <a:lstStyle/>
          <a:p>
            <a:r>
              <a:rPr lang="fr-CA" sz="800" dirty="0">
                <a:solidFill>
                  <a:schemeClr val="bg1"/>
                </a:solidFill>
              </a:rPr>
              <a:t>Photo </a:t>
            </a:r>
            <a:r>
              <a:rPr lang="fr-CA" sz="800" dirty="0" err="1">
                <a:solidFill>
                  <a:schemeClr val="bg1"/>
                </a:solidFill>
              </a:rPr>
              <a:t>taken</a:t>
            </a:r>
            <a:r>
              <a:rPr lang="fr-CA" sz="800" dirty="0">
                <a:solidFill>
                  <a:schemeClr val="bg1"/>
                </a:solidFill>
              </a:rPr>
              <a:t> by Michael Quiet in April 2015</a:t>
            </a:r>
            <a:endParaRPr lang="fr-FR" sz="800" dirty="0">
              <a:solidFill>
                <a:schemeClr val="bg1"/>
              </a:solidFill>
            </a:endParaRPr>
          </a:p>
        </p:txBody>
      </p:sp>
      <p:sp>
        <p:nvSpPr>
          <p:cNvPr id="18" name="ZoneTexte 17"/>
          <p:cNvSpPr txBox="1"/>
          <p:nvPr/>
        </p:nvSpPr>
        <p:spPr>
          <a:xfrm>
            <a:off x="828000" y="6012000"/>
            <a:ext cx="2781531" cy="215444"/>
          </a:xfrm>
          <a:prstGeom prst="rect">
            <a:avLst/>
          </a:prstGeom>
          <a:noFill/>
        </p:spPr>
        <p:txBody>
          <a:bodyPr wrap="none" rtlCol="0">
            <a:spAutoFit/>
          </a:bodyPr>
          <a:lstStyle/>
          <a:p>
            <a:r>
              <a:rPr lang="fr-FR" sz="800" i="1" dirty="0" err="1">
                <a:solidFill>
                  <a:schemeClr val="bg1"/>
                </a:solidFill>
              </a:rPr>
              <a:t>https</a:t>
            </a:r>
            <a:r>
              <a:rPr lang="fr-FR" sz="800" i="1" dirty="0">
                <a:solidFill>
                  <a:schemeClr val="bg1"/>
                </a:solidFill>
              </a:rPr>
              <a:t>://</a:t>
            </a:r>
            <a:r>
              <a:rPr lang="fr-FR" sz="800" i="1" dirty="0" err="1">
                <a:solidFill>
                  <a:schemeClr val="bg1"/>
                </a:solidFill>
              </a:rPr>
              <a:t>bridgehunter.com</a:t>
            </a:r>
            <a:r>
              <a:rPr lang="fr-FR" sz="800" i="1" dirty="0">
                <a:solidFill>
                  <a:schemeClr val="bg1"/>
                </a:solidFill>
              </a:rPr>
              <a:t>/</a:t>
            </a:r>
            <a:r>
              <a:rPr lang="fr-FR" sz="800" i="1" dirty="0" err="1">
                <a:solidFill>
                  <a:schemeClr val="bg1"/>
                </a:solidFill>
              </a:rPr>
              <a:t>ny</a:t>
            </a:r>
            <a:r>
              <a:rPr lang="fr-FR" sz="800" i="1" dirty="0">
                <a:solidFill>
                  <a:schemeClr val="bg1"/>
                </a:solidFill>
              </a:rPr>
              <a:t>/st-</a:t>
            </a:r>
            <a:r>
              <a:rPr lang="fr-FR" sz="800" i="1" dirty="0" err="1">
                <a:solidFill>
                  <a:schemeClr val="bg1"/>
                </a:solidFill>
              </a:rPr>
              <a:t>lawrence</a:t>
            </a:r>
            <a:r>
              <a:rPr lang="fr-FR" sz="800" i="1" dirty="0">
                <a:solidFill>
                  <a:schemeClr val="bg1"/>
                </a:solidFill>
              </a:rPr>
              <a:t>/</a:t>
            </a:r>
            <a:r>
              <a:rPr lang="fr-FR" sz="800" i="1" dirty="0" err="1">
                <a:solidFill>
                  <a:schemeClr val="bg1"/>
                </a:solidFill>
              </a:rPr>
              <a:t>mstr</a:t>
            </a:r>
            <a:r>
              <a:rPr lang="fr-FR" sz="800" i="1" dirty="0">
                <a:solidFill>
                  <a:schemeClr val="bg1"/>
                </a:solidFill>
              </a:rPr>
              <a:t>---grasse-river/</a:t>
            </a:r>
          </a:p>
        </p:txBody>
      </p:sp>
      <p:sp>
        <p:nvSpPr>
          <p:cNvPr id="19" name="ZoneTexte 18"/>
          <p:cNvSpPr txBox="1"/>
          <p:nvPr/>
        </p:nvSpPr>
        <p:spPr>
          <a:xfrm>
            <a:off x="6944046" y="2278248"/>
            <a:ext cx="4452478" cy="3139321"/>
          </a:xfrm>
          <a:prstGeom prst="rect">
            <a:avLst/>
          </a:prstGeom>
          <a:noFill/>
          <a:ln>
            <a:solidFill>
              <a:schemeClr val="accent2"/>
            </a:solidFill>
          </a:ln>
        </p:spPr>
        <p:txBody>
          <a:bodyPr wrap="square" rtlCol="0">
            <a:spAutoFit/>
          </a:bodyPr>
          <a:lstStyle/>
          <a:p>
            <a:pPr marL="285750" indent="-285750">
              <a:buClr>
                <a:schemeClr val="accent1"/>
              </a:buClr>
              <a:buFont typeface="Courier New" panose="02070309020205020404" pitchFamily="49" charset="0"/>
              <a:buChar char="o"/>
            </a:pPr>
            <a:r>
              <a:rPr lang="fr-FR" dirty="0">
                <a:solidFill>
                  <a:schemeClr val="bg1"/>
                </a:solidFill>
                <a:latin typeface="Univers Condensed Light" panose="020B0306020202040204"/>
              </a:rPr>
              <a:t>La travée principale sur la rivière est la seule voie ferrée entièrement en aluminium des États-Unis. Construit par Alcoa (desservi par le MSTR) en 1946 dans le cadre d’une relocalisation de lignes afin de démontrer les propriétés structurelles de l’aluminium pour la construction de ponts. Le reste du pont a été fabriqué par Bethlehem </a:t>
            </a:r>
            <a:r>
              <a:rPr lang="fr-FR" dirty="0" err="1">
                <a:solidFill>
                  <a:schemeClr val="bg1"/>
                </a:solidFill>
                <a:latin typeface="Univers Condensed Light" panose="020B0306020202040204"/>
              </a:rPr>
              <a:t>Steel</a:t>
            </a:r>
            <a:r>
              <a:rPr lang="fr-FR" dirty="0">
                <a:solidFill>
                  <a:schemeClr val="bg1"/>
                </a:solidFill>
                <a:latin typeface="Univers Condensed Light" panose="020B0306020202040204"/>
              </a:rPr>
              <a:t> Co. et est en acier standard.</a:t>
            </a:r>
          </a:p>
          <a:p>
            <a:pPr marL="285750" indent="-285750">
              <a:buClr>
                <a:schemeClr val="accent1"/>
              </a:buClr>
              <a:buFont typeface="Courier New" panose="02070309020205020404" pitchFamily="49" charset="0"/>
              <a:buChar char="o"/>
            </a:pPr>
            <a:r>
              <a:rPr lang="fr-FR" dirty="0">
                <a:solidFill>
                  <a:schemeClr val="bg1"/>
                </a:solidFill>
                <a:latin typeface="Univers Condensed Light" panose="020B0306020202040204"/>
              </a:rPr>
              <a:t>Portée 30,5 m</a:t>
            </a:r>
          </a:p>
          <a:p>
            <a:pPr marL="285750" indent="-285750">
              <a:buClr>
                <a:schemeClr val="accent1"/>
              </a:buClr>
              <a:buFont typeface="Courier New" panose="02070309020205020404" pitchFamily="49" charset="0"/>
              <a:buChar char="o"/>
            </a:pPr>
            <a:r>
              <a:rPr lang="fr-FR" dirty="0">
                <a:solidFill>
                  <a:schemeClr val="bg1"/>
                </a:solidFill>
                <a:latin typeface="Univers Condensed Light" panose="020B0306020202040204"/>
              </a:rPr>
              <a:t>Alliage 2014-T6</a:t>
            </a:r>
          </a:p>
        </p:txBody>
      </p:sp>
    </p:spTree>
    <p:extLst>
      <p:ext uri="{BB962C8B-B14F-4D97-AF65-F5344CB8AC3E}">
        <p14:creationId xmlns:p14="http://schemas.microsoft.com/office/powerpoint/2010/main" val="416079280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28</a:t>
            </a:fld>
            <a:endParaRPr lang="fr-FR" dirty="0"/>
          </a:p>
        </p:txBody>
      </p:sp>
      <p:sp>
        <p:nvSpPr>
          <p:cNvPr id="5" name="Titre 4"/>
          <p:cNvSpPr>
            <a:spLocks noGrp="1"/>
          </p:cNvSpPr>
          <p:nvPr>
            <p:ph type="title"/>
          </p:nvPr>
        </p:nvSpPr>
        <p:spPr/>
        <p:txBody>
          <a:bodyPr/>
          <a:lstStyle/>
          <a:p>
            <a:r>
              <a:rPr lang="fr-CA" dirty="0"/>
              <a:t>Application en génie civil</a:t>
            </a:r>
            <a:endParaRPr lang="fr-CA" sz="2400" dirty="0">
              <a:solidFill>
                <a:schemeClr val="accent1"/>
              </a:solidFill>
            </a:endParaRPr>
          </a:p>
        </p:txBody>
      </p:sp>
      <p:sp>
        <p:nvSpPr>
          <p:cNvPr id="6" name="Titre 1"/>
          <p:cNvSpPr txBox="1">
            <a:spLocks/>
          </p:cNvSpPr>
          <p:nvPr/>
        </p:nvSpPr>
        <p:spPr>
          <a:xfrm>
            <a:off x="839958" y="1128448"/>
            <a:ext cx="6172200" cy="389968"/>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3600" b="0" i="0" kern="1200">
                <a:solidFill>
                  <a:schemeClr val="bg1"/>
                </a:solidFill>
                <a:latin typeface="Univers Condensed Light" panose="020B0306020202040204" pitchFamily="34" charset="0"/>
                <a:ea typeface="+mj-ea"/>
                <a:cs typeface="+mj-cs"/>
              </a:defRPr>
            </a:lvl1pPr>
          </a:lstStyle>
          <a:p>
            <a:r>
              <a:rPr lang="fr-CA" sz="2200" dirty="0" err="1">
                <a:solidFill>
                  <a:schemeClr val="accent2"/>
                </a:solidFill>
              </a:rPr>
              <a:t>Schwansbell</a:t>
            </a:r>
            <a:r>
              <a:rPr lang="fr-CA" sz="2200" dirty="0">
                <a:solidFill>
                  <a:schemeClr val="accent2"/>
                </a:solidFill>
              </a:rPr>
              <a:t> Bridge, Allemagne</a:t>
            </a:r>
          </a:p>
        </p:txBody>
      </p:sp>
      <p:pic>
        <p:nvPicPr>
          <p:cNvPr id="9" name="Image 8"/>
          <p:cNvPicPr>
            <a:picLocks noChangeAspect="1"/>
          </p:cNvPicPr>
          <p:nvPr/>
        </p:nvPicPr>
        <p:blipFill>
          <a:blip r:embed="rId3"/>
          <a:stretch>
            <a:fillRect/>
          </a:stretch>
        </p:blipFill>
        <p:spPr>
          <a:xfrm>
            <a:off x="855456" y="2150313"/>
            <a:ext cx="5629627" cy="3510390"/>
          </a:xfrm>
          <a:prstGeom prst="rect">
            <a:avLst/>
          </a:prstGeom>
        </p:spPr>
      </p:pic>
      <p:sp>
        <p:nvSpPr>
          <p:cNvPr id="10" name="ZoneTexte 9"/>
          <p:cNvSpPr txBox="1"/>
          <p:nvPr/>
        </p:nvSpPr>
        <p:spPr>
          <a:xfrm>
            <a:off x="864000" y="5688000"/>
            <a:ext cx="5081840" cy="215444"/>
          </a:xfrm>
          <a:prstGeom prst="rect">
            <a:avLst/>
          </a:prstGeom>
          <a:noFill/>
        </p:spPr>
        <p:txBody>
          <a:bodyPr wrap="none" rtlCol="0">
            <a:spAutoFit/>
          </a:bodyPr>
          <a:lstStyle/>
          <a:p>
            <a:r>
              <a:rPr lang="fr-FR" sz="800" dirty="0">
                <a:solidFill>
                  <a:schemeClr val="bg1"/>
                </a:solidFill>
                <a:cs typeface="Consolas"/>
              </a:rPr>
              <a:t>Mader, W &amp; </a:t>
            </a:r>
            <a:r>
              <a:rPr lang="fr-FR" sz="800" dirty="0" err="1">
                <a:solidFill>
                  <a:schemeClr val="bg1"/>
                </a:solidFill>
                <a:cs typeface="Consolas"/>
              </a:rPr>
              <a:t>Pieper</a:t>
            </a:r>
            <a:r>
              <a:rPr lang="fr-FR" sz="800" dirty="0">
                <a:solidFill>
                  <a:schemeClr val="bg1"/>
                </a:solidFill>
                <a:cs typeface="Consolas"/>
              </a:rPr>
              <a:t> A, 2006. « </a:t>
            </a:r>
            <a:r>
              <a:rPr lang="fr-FR" sz="800" dirty="0" err="1">
                <a:solidFill>
                  <a:schemeClr val="bg1"/>
                </a:solidFill>
                <a:cs typeface="Consolas"/>
              </a:rPr>
              <a:t>Schwansbell</a:t>
            </a:r>
            <a:r>
              <a:rPr lang="fr-FR" sz="800" dirty="0">
                <a:solidFill>
                  <a:schemeClr val="bg1"/>
                </a:solidFill>
                <a:cs typeface="Consolas"/>
              </a:rPr>
              <a:t> Bridge </a:t>
            </a:r>
            <a:r>
              <a:rPr lang="fr-FR" sz="800" dirty="0" err="1">
                <a:solidFill>
                  <a:schemeClr val="bg1"/>
                </a:solidFill>
                <a:cs typeface="Consolas"/>
              </a:rPr>
              <a:t>celebrating</a:t>
            </a:r>
            <a:r>
              <a:rPr lang="fr-FR" sz="800" dirty="0">
                <a:solidFill>
                  <a:schemeClr val="bg1"/>
                </a:solidFill>
                <a:cs typeface="Consolas"/>
              </a:rPr>
              <a:t> 50th </a:t>
            </a:r>
            <a:r>
              <a:rPr lang="fr-FR" sz="800" dirty="0" err="1">
                <a:solidFill>
                  <a:schemeClr val="bg1"/>
                </a:solidFill>
                <a:cs typeface="Consolas"/>
              </a:rPr>
              <a:t>Birthday</a:t>
            </a:r>
            <a:r>
              <a:rPr lang="fr-FR" sz="800" dirty="0">
                <a:solidFill>
                  <a:schemeClr val="bg1"/>
                </a:solidFill>
                <a:cs typeface="Consolas"/>
              </a:rPr>
              <a:t>, Structural Eng. Int., vol </a:t>
            </a:r>
            <a:r>
              <a:rPr lang="mr-IN" sz="800" dirty="0">
                <a:solidFill>
                  <a:schemeClr val="bg1"/>
                </a:solidFill>
                <a:cs typeface="Consolas"/>
              </a:rPr>
              <a:t>16(4):356-359</a:t>
            </a:r>
            <a:endParaRPr lang="fr-FR" sz="800" dirty="0">
              <a:solidFill>
                <a:schemeClr val="bg1"/>
              </a:solidFill>
              <a:cs typeface="Consolas"/>
            </a:endParaRPr>
          </a:p>
        </p:txBody>
      </p:sp>
      <p:sp>
        <p:nvSpPr>
          <p:cNvPr id="12" name="ZoneTexte 11"/>
          <p:cNvSpPr txBox="1"/>
          <p:nvPr/>
        </p:nvSpPr>
        <p:spPr>
          <a:xfrm>
            <a:off x="7213757" y="2430220"/>
            <a:ext cx="4192996" cy="2862322"/>
          </a:xfrm>
          <a:prstGeom prst="rect">
            <a:avLst/>
          </a:prstGeom>
          <a:noFill/>
          <a:ln>
            <a:solidFill>
              <a:schemeClr val="accent2"/>
            </a:solidFill>
          </a:ln>
        </p:spPr>
        <p:txBody>
          <a:bodyPr wrap="square" rtlCol="0">
            <a:spAutoFit/>
          </a:bodyPr>
          <a:lstStyle/>
          <a:p>
            <a:pPr marL="285750" indent="-285750">
              <a:buClr>
                <a:schemeClr val="accent1"/>
              </a:buClr>
              <a:buFont typeface="Courier New" panose="02070309020205020404" pitchFamily="49" charset="0"/>
              <a:buChar char="o"/>
            </a:pPr>
            <a:r>
              <a:rPr lang="fr-FR" dirty="0">
                <a:solidFill>
                  <a:schemeClr val="bg1"/>
                </a:solidFill>
                <a:latin typeface="Univers Condensed Light" panose="020B0306020202040204"/>
              </a:rPr>
              <a:t>Construit en 1955</a:t>
            </a:r>
          </a:p>
          <a:p>
            <a:pPr marL="285750" indent="-285750">
              <a:buClr>
                <a:schemeClr val="accent1"/>
              </a:buClr>
              <a:buFont typeface="Courier New" panose="02070309020205020404" pitchFamily="49" charset="0"/>
              <a:buChar char="o"/>
            </a:pPr>
            <a:r>
              <a:rPr lang="fr-FR" dirty="0">
                <a:solidFill>
                  <a:schemeClr val="bg1"/>
                </a:solidFill>
                <a:latin typeface="Univers Condensed Light" panose="020B0306020202040204"/>
              </a:rPr>
              <a:t>Portée 44,2 m</a:t>
            </a:r>
          </a:p>
          <a:p>
            <a:pPr marL="285750" indent="-285750">
              <a:buClr>
                <a:schemeClr val="accent1"/>
              </a:buClr>
              <a:buFont typeface="Courier New" panose="02070309020205020404" pitchFamily="49" charset="0"/>
              <a:buChar char="o"/>
            </a:pPr>
            <a:r>
              <a:rPr lang="fr-FR" dirty="0">
                <a:solidFill>
                  <a:schemeClr val="bg1"/>
                </a:solidFill>
                <a:latin typeface="Univers Condensed Light" panose="020B0306020202040204"/>
              </a:rPr>
              <a:t>Aucun entretien sur la structure nécessaire</a:t>
            </a:r>
          </a:p>
          <a:p>
            <a:pPr marL="628650" lvl="1" indent="-285750">
              <a:buClr>
                <a:schemeClr val="accent1"/>
              </a:buClr>
              <a:buFont typeface="Courier New" panose="02070309020205020404" pitchFamily="49" charset="0"/>
              <a:buChar char="o"/>
            </a:pPr>
            <a:r>
              <a:rPr lang="fr-FR" dirty="0">
                <a:solidFill>
                  <a:schemeClr val="bg1"/>
                </a:solidFill>
                <a:latin typeface="Univers Condensed Light" panose="020B0306020202040204"/>
              </a:rPr>
              <a:t>«  À ce jour, les coûts de la maintenance nécessaire du revêtement de protection sur un pont en acier auraient dépassé plusieurs fois le coût initial du pont. » (Structural Engineering International 4/2006)</a:t>
            </a:r>
          </a:p>
          <a:p>
            <a:pPr marL="285750" indent="-285750">
              <a:buClr>
                <a:schemeClr val="accent1"/>
              </a:buClr>
              <a:buFont typeface="Courier New" panose="02070309020205020404" pitchFamily="49" charset="0"/>
              <a:buChar char="o"/>
            </a:pPr>
            <a:endParaRPr lang="fr-FR" dirty="0">
              <a:solidFill>
                <a:schemeClr val="bg1"/>
              </a:solidFill>
              <a:latin typeface="Univers Condensed Light" panose="020B0306020202040204"/>
            </a:endParaRPr>
          </a:p>
        </p:txBody>
      </p:sp>
    </p:spTree>
    <p:extLst>
      <p:ext uri="{BB962C8B-B14F-4D97-AF65-F5344CB8AC3E}">
        <p14:creationId xmlns:p14="http://schemas.microsoft.com/office/powerpoint/2010/main" val="17783604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29</a:t>
            </a:fld>
            <a:endParaRPr lang="fr-FR" dirty="0"/>
          </a:p>
        </p:txBody>
      </p:sp>
      <p:sp>
        <p:nvSpPr>
          <p:cNvPr id="5" name="Titre 4"/>
          <p:cNvSpPr>
            <a:spLocks noGrp="1"/>
          </p:cNvSpPr>
          <p:nvPr>
            <p:ph type="title"/>
          </p:nvPr>
        </p:nvSpPr>
        <p:spPr/>
        <p:txBody>
          <a:bodyPr/>
          <a:lstStyle/>
          <a:p>
            <a:r>
              <a:rPr lang="fr-CA" dirty="0"/>
              <a:t>Application en génie civil</a:t>
            </a:r>
            <a:endParaRPr lang="fr-CA" sz="2400" dirty="0">
              <a:solidFill>
                <a:schemeClr val="accent1"/>
              </a:solidFill>
            </a:endParaRPr>
          </a:p>
        </p:txBody>
      </p:sp>
      <p:sp>
        <p:nvSpPr>
          <p:cNvPr id="6" name="Titre 1"/>
          <p:cNvSpPr txBox="1">
            <a:spLocks/>
          </p:cNvSpPr>
          <p:nvPr/>
        </p:nvSpPr>
        <p:spPr>
          <a:xfrm>
            <a:off x="839958" y="1128448"/>
            <a:ext cx="6172200" cy="389968"/>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3600" b="0" i="0" kern="1200">
                <a:solidFill>
                  <a:schemeClr val="bg1"/>
                </a:solidFill>
                <a:latin typeface="Univers Condensed Light" panose="020B0306020202040204" pitchFamily="34" charset="0"/>
                <a:ea typeface="+mj-ea"/>
                <a:cs typeface="+mj-cs"/>
              </a:defRPr>
            </a:lvl1pPr>
          </a:lstStyle>
          <a:p>
            <a:r>
              <a:rPr lang="fr-CA" sz="2200" dirty="0">
                <a:solidFill>
                  <a:schemeClr val="accent2"/>
                </a:solidFill>
              </a:rPr>
              <a:t>Passerelles</a:t>
            </a:r>
          </a:p>
        </p:txBody>
      </p:sp>
      <p:pic>
        <p:nvPicPr>
          <p:cNvPr id="8" name="Image 7"/>
          <p:cNvPicPr>
            <a:picLocks noChangeAspect="1"/>
          </p:cNvPicPr>
          <p:nvPr/>
        </p:nvPicPr>
        <p:blipFill>
          <a:blip r:embed="rId3"/>
          <a:stretch>
            <a:fillRect/>
          </a:stretch>
        </p:blipFill>
        <p:spPr>
          <a:xfrm>
            <a:off x="1950462" y="1794944"/>
            <a:ext cx="2739940" cy="4109910"/>
          </a:xfrm>
          <a:prstGeom prst="rect">
            <a:avLst/>
          </a:prstGeom>
        </p:spPr>
      </p:pic>
      <p:pic>
        <p:nvPicPr>
          <p:cNvPr id="11" name="Image 1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929768" y="2241353"/>
            <a:ext cx="4776376" cy="3184251"/>
          </a:xfrm>
          <a:prstGeom prst="rect">
            <a:avLst/>
          </a:prstGeom>
        </p:spPr>
      </p:pic>
      <p:sp>
        <p:nvSpPr>
          <p:cNvPr id="13" name="ZoneTexte 12"/>
          <p:cNvSpPr txBox="1"/>
          <p:nvPr/>
        </p:nvSpPr>
        <p:spPr>
          <a:xfrm>
            <a:off x="1944000" y="5908021"/>
            <a:ext cx="2650084" cy="215444"/>
          </a:xfrm>
          <a:prstGeom prst="rect">
            <a:avLst/>
          </a:prstGeom>
          <a:noFill/>
        </p:spPr>
        <p:txBody>
          <a:bodyPr wrap="none" rtlCol="0">
            <a:spAutoFit/>
          </a:bodyPr>
          <a:lstStyle/>
          <a:p>
            <a:r>
              <a:rPr lang="fr-FR" sz="800" i="1" dirty="0" err="1">
                <a:solidFill>
                  <a:schemeClr val="bg1"/>
                </a:solidFill>
              </a:rPr>
              <a:t>https</a:t>
            </a:r>
            <a:r>
              <a:rPr lang="fr-FR" sz="800" i="1" dirty="0">
                <a:solidFill>
                  <a:schemeClr val="bg1"/>
                </a:solidFill>
              </a:rPr>
              <a:t>://</a:t>
            </a:r>
            <a:r>
              <a:rPr lang="fr-FR" sz="800" i="1" dirty="0" err="1">
                <a:solidFill>
                  <a:schemeClr val="bg1"/>
                </a:solidFill>
              </a:rPr>
              <a:t>fr.wikipedia.org</a:t>
            </a:r>
            <a:r>
              <a:rPr lang="fr-FR" sz="800" i="1" dirty="0">
                <a:solidFill>
                  <a:schemeClr val="bg1"/>
                </a:solidFill>
              </a:rPr>
              <a:t>/wiki/</a:t>
            </a:r>
            <a:r>
              <a:rPr lang="fr-FR" sz="800" i="1" dirty="0" err="1">
                <a:solidFill>
                  <a:schemeClr val="bg1"/>
                </a:solidFill>
              </a:rPr>
              <a:t>Millennium_Bridge</a:t>
            </a:r>
            <a:r>
              <a:rPr lang="fr-FR" sz="800" i="1" dirty="0">
                <a:solidFill>
                  <a:schemeClr val="bg1"/>
                </a:solidFill>
              </a:rPr>
              <a:t>_(Londres)</a:t>
            </a:r>
          </a:p>
        </p:txBody>
      </p:sp>
      <p:sp>
        <p:nvSpPr>
          <p:cNvPr id="14" name="ZoneTexte 13"/>
          <p:cNvSpPr txBox="1"/>
          <p:nvPr/>
        </p:nvSpPr>
        <p:spPr>
          <a:xfrm>
            <a:off x="5940000" y="5472000"/>
            <a:ext cx="2710999" cy="215444"/>
          </a:xfrm>
          <a:prstGeom prst="rect">
            <a:avLst/>
          </a:prstGeom>
          <a:noFill/>
        </p:spPr>
        <p:txBody>
          <a:bodyPr wrap="none" rtlCol="0">
            <a:spAutoFit/>
          </a:bodyPr>
          <a:lstStyle/>
          <a:p>
            <a:r>
              <a:rPr lang="fr-FR" sz="800" i="1" dirty="0" err="1">
                <a:solidFill>
                  <a:schemeClr val="bg1"/>
                </a:solidFill>
              </a:rPr>
              <a:t>https</a:t>
            </a:r>
            <a:r>
              <a:rPr lang="fr-FR" sz="800" i="1" dirty="0">
                <a:solidFill>
                  <a:schemeClr val="bg1"/>
                </a:solidFill>
              </a:rPr>
              <a:t>://</a:t>
            </a:r>
            <a:r>
              <a:rPr lang="fr-FR" sz="800" i="1" dirty="0" err="1">
                <a:solidFill>
                  <a:schemeClr val="bg1"/>
                </a:solidFill>
              </a:rPr>
              <a:t>fr.wikipedia.org</a:t>
            </a:r>
            <a:r>
              <a:rPr lang="fr-FR" sz="800" i="1" dirty="0">
                <a:solidFill>
                  <a:schemeClr val="bg1"/>
                </a:solidFill>
              </a:rPr>
              <a:t>/wiki/</a:t>
            </a:r>
            <a:r>
              <a:rPr lang="fr-FR" sz="800" i="1" dirty="0" err="1">
                <a:solidFill>
                  <a:schemeClr val="bg1"/>
                </a:solidFill>
              </a:rPr>
              <a:t>Gateshead_Millennium_Bridge</a:t>
            </a:r>
            <a:endParaRPr lang="fr-FR" sz="800" i="1" dirty="0">
              <a:solidFill>
                <a:schemeClr val="bg1"/>
              </a:solidFill>
            </a:endParaRPr>
          </a:p>
        </p:txBody>
      </p:sp>
      <p:sp>
        <p:nvSpPr>
          <p:cNvPr id="15" name="ZoneTexte 14"/>
          <p:cNvSpPr txBox="1"/>
          <p:nvPr/>
        </p:nvSpPr>
        <p:spPr>
          <a:xfrm>
            <a:off x="2253662" y="1400061"/>
            <a:ext cx="2024913" cy="338554"/>
          </a:xfrm>
          <a:prstGeom prst="rect">
            <a:avLst/>
          </a:prstGeom>
          <a:noFill/>
        </p:spPr>
        <p:txBody>
          <a:bodyPr wrap="none" rtlCol="0">
            <a:spAutoFit/>
          </a:bodyPr>
          <a:lstStyle/>
          <a:p>
            <a:r>
              <a:rPr lang="fr-FR" sz="1600" dirty="0">
                <a:solidFill>
                  <a:schemeClr val="bg1"/>
                </a:solidFill>
                <a:latin typeface="Univers Condensed Light" panose="020B0306020202040204"/>
              </a:rPr>
              <a:t>Millenium Bridge London</a:t>
            </a:r>
          </a:p>
        </p:txBody>
      </p:sp>
      <p:sp>
        <p:nvSpPr>
          <p:cNvPr id="16" name="ZoneTexte 15"/>
          <p:cNvSpPr txBox="1"/>
          <p:nvPr/>
        </p:nvSpPr>
        <p:spPr>
          <a:xfrm>
            <a:off x="7257032" y="1859568"/>
            <a:ext cx="2287806" cy="338554"/>
          </a:xfrm>
          <a:prstGeom prst="rect">
            <a:avLst/>
          </a:prstGeom>
          <a:noFill/>
        </p:spPr>
        <p:txBody>
          <a:bodyPr wrap="none" rtlCol="0">
            <a:spAutoFit/>
          </a:bodyPr>
          <a:lstStyle/>
          <a:p>
            <a:r>
              <a:rPr lang="fr-FR" sz="1600" dirty="0">
                <a:solidFill>
                  <a:schemeClr val="bg1"/>
                </a:solidFill>
                <a:latin typeface="Univers Condensed Light" panose="020B0306020202040204"/>
              </a:rPr>
              <a:t>Millenium Bridge Gateshead</a:t>
            </a:r>
          </a:p>
        </p:txBody>
      </p:sp>
    </p:spTree>
    <p:extLst>
      <p:ext uri="{BB962C8B-B14F-4D97-AF65-F5344CB8AC3E}">
        <p14:creationId xmlns:p14="http://schemas.microsoft.com/office/powerpoint/2010/main" val="33907800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30</a:t>
            </a:fld>
            <a:endParaRPr lang="fr-FR" dirty="0"/>
          </a:p>
        </p:txBody>
      </p:sp>
      <p:sp>
        <p:nvSpPr>
          <p:cNvPr id="5" name="Titre 4"/>
          <p:cNvSpPr>
            <a:spLocks noGrp="1"/>
          </p:cNvSpPr>
          <p:nvPr>
            <p:ph type="title"/>
          </p:nvPr>
        </p:nvSpPr>
        <p:spPr/>
        <p:txBody>
          <a:bodyPr/>
          <a:lstStyle/>
          <a:p>
            <a:r>
              <a:rPr lang="fr-CA" dirty="0"/>
              <a:t>Application en génie civil</a:t>
            </a:r>
            <a:endParaRPr lang="fr-CA" sz="2400" dirty="0">
              <a:solidFill>
                <a:schemeClr val="accent1"/>
              </a:solidFill>
            </a:endParaRPr>
          </a:p>
        </p:txBody>
      </p:sp>
      <p:sp>
        <p:nvSpPr>
          <p:cNvPr id="6" name="Titre 1"/>
          <p:cNvSpPr txBox="1">
            <a:spLocks/>
          </p:cNvSpPr>
          <p:nvPr/>
        </p:nvSpPr>
        <p:spPr>
          <a:xfrm>
            <a:off x="839958" y="1128448"/>
            <a:ext cx="6172200" cy="389968"/>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3600" b="0" i="0" kern="1200">
                <a:solidFill>
                  <a:schemeClr val="bg1"/>
                </a:solidFill>
                <a:latin typeface="Univers Condensed Light" panose="020B0306020202040204" pitchFamily="34" charset="0"/>
                <a:ea typeface="+mj-ea"/>
                <a:cs typeface="+mj-cs"/>
              </a:defRPr>
            </a:lvl1pPr>
          </a:lstStyle>
          <a:p>
            <a:r>
              <a:rPr lang="fr-CA" sz="2200" dirty="0">
                <a:solidFill>
                  <a:schemeClr val="accent2"/>
                </a:solidFill>
              </a:rPr>
              <a:t>Passerelles</a:t>
            </a:r>
          </a:p>
        </p:txBody>
      </p:sp>
      <p:pic>
        <p:nvPicPr>
          <p:cNvPr id="12" name="Picture 2" descr="Résultat de recherche d'images pour &quot;drapeau du québec&quot;">
            <a:extLst>
              <a:ext uri="{FF2B5EF4-FFF2-40B4-BE49-F238E27FC236}">
                <a16:creationId xmlns:a16="http://schemas.microsoft.com/office/drawing/2014/main" id="{88C9D785-E205-2243-B766-1A6C2F3B34FC}"/>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506200" y="0"/>
            <a:ext cx="685800" cy="455063"/>
          </a:xfrm>
          <a:prstGeom prst="rect">
            <a:avLst/>
          </a:prstGeom>
          <a:noFill/>
          <a:extLst>
            <a:ext uri="{909E8E84-426E-40DD-AFC4-6F175D3DCCD1}">
              <a14:hiddenFill xmlns:a14="http://schemas.microsoft.com/office/drawing/2010/main">
                <a:solidFill>
                  <a:srgbClr val="FFFFFF"/>
                </a:solidFill>
              </a14:hiddenFill>
            </a:ext>
          </a:extLst>
        </p:spPr>
      </p:pic>
      <p:pic>
        <p:nvPicPr>
          <p:cNvPr id="17" name="image49.jpg" descr="photo_2032459_resize.jpg"/>
          <p:cNvPicPr>
            <a:picLocks noChangeAspect="1"/>
          </p:cNvPicPr>
          <p:nvPr/>
        </p:nvPicPr>
        <p:blipFill>
          <a:blip r:embed="rId4" cstate="hqprint">
            <a:extLst>
              <a:ext uri="{28A0092B-C50C-407E-A947-70E740481C1C}">
                <a14:useLocalDpi xmlns:a14="http://schemas.microsoft.com/office/drawing/2010/main"/>
              </a:ext>
            </a:extLst>
          </a:blip>
          <a:srcRect/>
          <a:stretch>
            <a:fillRect/>
          </a:stretch>
        </p:blipFill>
        <p:spPr>
          <a:xfrm>
            <a:off x="824460" y="1765146"/>
            <a:ext cx="6131510" cy="2543381"/>
          </a:xfrm>
          <a:prstGeom prst="rect">
            <a:avLst/>
          </a:prstGeom>
          <a:ln w="12700">
            <a:miter lim="400000"/>
          </a:ln>
        </p:spPr>
      </p:pic>
      <p:pic>
        <p:nvPicPr>
          <p:cNvPr id="18" name="image50.jpeg" descr="C:\Users\e1villen\AppData\Local\Microsoft\Windows\Temporary Internet Files\Content.Outlook\AGHLV23A\6871760374_c677b3c0ff_b.jpg"/>
          <p:cNvPicPr>
            <a:picLocks noChangeAspect="1"/>
          </p:cNvPicPr>
          <p:nvPr/>
        </p:nvPicPr>
        <p:blipFill>
          <a:blip r:embed="rId5"/>
          <a:stretch>
            <a:fillRect/>
          </a:stretch>
        </p:blipFill>
        <p:spPr>
          <a:xfrm>
            <a:off x="7239630" y="2640531"/>
            <a:ext cx="4455752" cy="3341814"/>
          </a:xfrm>
          <a:prstGeom prst="rect">
            <a:avLst/>
          </a:prstGeom>
          <a:ln w="12700">
            <a:miter lim="400000"/>
          </a:ln>
        </p:spPr>
      </p:pic>
      <p:sp>
        <p:nvSpPr>
          <p:cNvPr id="19" name="Shape 452"/>
          <p:cNvSpPr/>
          <p:nvPr/>
        </p:nvSpPr>
        <p:spPr>
          <a:xfrm>
            <a:off x="7587979" y="1741507"/>
            <a:ext cx="3787775" cy="723273"/>
          </a:xfrm>
          <a:prstGeom prst="rect">
            <a:avLst/>
          </a:prstGeom>
          <a:noFill/>
          <a:ln w="12700">
            <a:solidFill>
              <a:schemeClr val="accent1"/>
            </a:solidFill>
            <a:miter lim="400000"/>
          </a:ln>
          <a:extLst>
            <a:ext uri="{C572A759-6A51-4108-AA02-DFA0A04FC94B}">
              <ma14:wrappingTextBoxFlag xmlns="" xmlns:ma14="http://schemas.microsoft.com/office/mac/drawingml/2011/main" val="1"/>
            </a:ext>
          </a:extLst>
        </p:spPr>
        <p:txBody>
          <a:bodyPr wrap="square" tIns="68579" bIns="68579">
            <a:spAutoFit/>
          </a:bodyPr>
          <a:lstStyle/>
          <a:p>
            <a:pPr algn="ctr" defTabSz="1371600">
              <a:defRPr sz="4000">
                <a:solidFill>
                  <a:srgbClr val="000000"/>
                </a:solidFill>
                <a:latin typeface="Corbel"/>
                <a:ea typeface="Corbel"/>
                <a:cs typeface="Corbel"/>
                <a:sym typeface="Corbel"/>
              </a:defRPr>
            </a:pPr>
            <a:r>
              <a:rPr sz="1900" dirty="0">
                <a:solidFill>
                  <a:schemeClr val="bg1"/>
                </a:solidFill>
                <a:latin typeface="Univers Condensed Light" panose="020B0306020202040204"/>
              </a:rPr>
              <a:t>Temps d’installation au chantier : </a:t>
            </a:r>
          </a:p>
          <a:p>
            <a:pPr algn="ctr" defTabSz="1371600">
              <a:defRPr sz="4000" u="sng">
                <a:solidFill>
                  <a:srgbClr val="000000"/>
                </a:solidFill>
                <a:latin typeface="Corbel"/>
                <a:ea typeface="Corbel"/>
                <a:cs typeface="Corbel"/>
                <a:sym typeface="Corbel"/>
              </a:defRPr>
            </a:pPr>
            <a:r>
              <a:rPr sz="1900" dirty="0">
                <a:solidFill>
                  <a:schemeClr val="bg1"/>
                </a:solidFill>
                <a:latin typeface="Univers Condensed Light" panose="020B0306020202040204"/>
              </a:rPr>
              <a:t>6 heures avec une grue de 350 T </a:t>
            </a:r>
          </a:p>
        </p:txBody>
      </p:sp>
      <p:sp>
        <p:nvSpPr>
          <p:cNvPr id="20" name="Shape 449"/>
          <p:cNvSpPr/>
          <p:nvPr/>
        </p:nvSpPr>
        <p:spPr>
          <a:xfrm>
            <a:off x="2528708" y="4569510"/>
            <a:ext cx="3577624" cy="1107994"/>
          </a:xfrm>
          <a:prstGeom prst="rect">
            <a:avLst/>
          </a:prstGeom>
          <a:ln w="12700">
            <a:miter lim="400000"/>
          </a:ln>
          <a:extLst>
            <a:ext uri="{C572A759-6A51-4108-AA02-DFA0A04FC94B}">
              <ma14:wrappingTextBoxFlag xmlns="" xmlns:ma14="http://schemas.microsoft.com/office/mac/drawingml/2011/main" val="1"/>
            </a:ext>
          </a:extLst>
        </p:spPr>
        <p:txBody>
          <a:bodyPr wrap="square" tIns="68579" bIns="68579">
            <a:spAutoFit/>
          </a:bodyPr>
          <a:lstStyle/>
          <a:p>
            <a:pPr marL="342900" indent="-342900" defTabSz="1371600">
              <a:buClr>
                <a:schemeClr val="accent1"/>
              </a:buClr>
              <a:buFont typeface="Courier New" panose="02070309020205020404" pitchFamily="49" charset="0"/>
              <a:buChar char="o"/>
              <a:defRPr sz="6000" b="1">
                <a:solidFill>
                  <a:srgbClr val="000000"/>
                </a:solidFill>
                <a:latin typeface="Corbel"/>
                <a:ea typeface="Corbel"/>
                <a:cs typeface="Corbel"/>
                <a:sym typeface="Corbel"/>
              </a:defRPr>
            </a:pPr>
            <a:r>
              <a:rPr sz="2100" dirty="0">
                <a:solidFill>
                  <a:schemeClr val="bg1"/>
                </a:solidFill>
                <a:latin typeface="Univers Condensed Light" panose="020B0306020202040204"/>
              </a:rPr>
              <a:t>44 m de longueur</a:t>
            </a:r>
          </a:p>
          <a:p>
            <a:pPr marL="342900" indent="-342900" defTabSz="1371600">
              <a:buClr>
                <a:schemeClr val="accent1"/>
              </a:buClr>
              <a:buFont typeface="Courier New" panose="02070309020205020404" pitchFamily="49" charset="0"/>
              <a:buChar char="o"/>
              <a:defRPr sz="6000" b="1">
                <a:solidFill>
                  <a:srgbClr val="000000"/>
                </a:solidFill>
                <a:latin typeface="Corbel"/>
                <a:ea typeface="Corbel"/>
                <a:cs typeface="Corbel"/>
                <a:sym typeface="Corbel"/>
              </a:defRPr>
            </a:pPr>
            <a:r>
              <a:rPr sz="2100" dirty="0">
                <a:solidFill>
                  <a:schemeClr val="bg1"/>
                </a:solidFill>
                <a:latin typeface="Univers Condensed Light" panose="020B0306020202040204"/>
              </a:rPr>
              <a:t>4,7 m de largeur</a:t>
            </a:r>
          </a:p>
          <a:p>
            <a:pPr marL="342900" indent="-342900" defTabSz="1371600">
              <a:buClr>
                <a:schemeClr val="accent1"/>
              </a:buClr>
              <a:buFont typeface="Courier New" panose="02070309020205020404" pitchFamily="49" charset="0"/>
              <a:buChar char="o"/>
              <a:defRPr sz="6000" b="1">
                <a:solidFill>
                  <a:srgbClr val="000000"/>
                </a:solidFill>
                <a:latin typeface="Corbel"/>
                <a:ea typeface="Corbel"/>
                <a:cs typeface="Corbel"/>
                <a:sym typeface="Corbel"/>
              </a:defRPr>
            </a:pPr>
            <a:r>
              <a:rPr sz="2100" dirty="0">
                <a:solidFill>
                  <a:schemeClr val="bg1"/>
                </a:solidFill>
                <a:latin typeface="Univers Condensed Light" panose="020B0306020202040204"/>
              </a:rPr>
              <a:t>Près de 20 000 kg </a:t>
            </a:r>
          </a:p>
        </p:txBody>
      </p:sp>
      <p:sp>
        <p:nvSpPr>
          <p:cNvPr id="21" name="ZoneTexte 20"/>
          <p:cNvSpPr txBox="1"/>
          <p:nvPr/>
        </p:nvSpPr>
        <p:spPr>
          <a:xfrm>
            <a:off x="828000" y="4320000"/>
            <a:ext cx="3696846" cy="215444"/>
          </a:xfrm>
          <a:prstGeom prst="rect">
            <a:avLst/>
          </a:prstGeom>
          <a:noFill/>
        </p:spPr>
        <p:txBody>
          <a:bodyPr wrap="none" rtlCol="0">
            <a:spAutoFit/>
          </a:bodyPr>
          <a:lstStyle/>
          <a:p>
            <a:r>
              <a:rPr lang="fr-FR" sz="800" i="1" dirty="0">
                <a:solidFill>
                  <a:schemeClr val="bg1"/>
                </a:solidFill>
              </a:rPr>
              <a:t>MAADI Group: http://</a:t>
            </a:r>
            <a:r>
              <a:rPr lang="fr-FR" sz="800" i="1" dirty="0" err="1">
                <a:solidFill>
                  <a:schemeClr val="bg1"/>
                </a:solidFill>
              </a:rPr>
              <a:t>www.maadigroup.com</a:t>
            </a:r>
            <a:r>
              <a:rPr lang="fr-FR" sz="800" i="1" dirty="0">
                <a:solidFill>
                  <a:schemeClr val="bg1"/>
                </a:solidFill>
              </a:rPr>
              <a:t>/</a:t>
            </a:r>
            <a:r>
              <a:rPr lang="fr-FR" sz="800" i="1" dirty="0" err="1">
                <a:solidFill>
                  <a:schemeClr val="bg1"/>
                </a:solidFill>
              </a:rPr>
              <a:t>lang</a:t>
            </a:r>
            <a:r>
              <a:rPr lang="fr-FR" sz="800" i="1" dirty="0">
                <a:solidFill>
                  <a:schemeClr val="bg1"/>
                </a:solidFill>
              </a:rPr>
              <a:t>/en/</a:t>
            </a:r>
            <a:r>
              <a:rPr lang="fr-FR" sz="800" i="1" dirty="0" err="1">
                <a:solidFill>
                  <a:schemeClr val="bg1"/>
                </a:solidFill>
              </a:rPr>
              <a:t>aluminum</a:t>
            </a:r>
            <a:r>
              <a:rPr lang="fr-FR" sz="800" i="1" dirty="0">
                <a:solidFill>
                  <a:schemeClr val="bg1"/>
                </a:solidFill>
              </a:rPr>
              <a:t>-pedestrian-bridges</a:t>
            </a:r>
          </a:p>
        </p:txBody>
      </p:sp>
    </p:spTree>
    <p:extLst>
      <p:ext uri="{BB962C8B-B14F-4D97-AF65-F5344CB8AC3E}">
        <p14:creationId xmlns:p14="http://schemas.microsoft.com/office/powerpoint/2010/main" val="5196211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31</a:t>
            </a:fld>
            <a:endParaRPr lang="fr-FR" dirty="0"/>
          </a:p>
        </p:txBody>
      </p:sp>
      <p:sp>
        <p:nvSpPr>
          <p:cNvPr id="5" name="Titre 4"/>
          <p:cNvSpPr>
            <a:spLocks noGrp="1"/>
          </p:cNvSpPr>
          <p:nvPr>
            <p:ph type="title"/>
          </p:nvPr>
        </p:nvSpPr>
        <p:spPr/>
        <p:txBody>
          <a:bodyPr/>
          <a:lstStyle/>
          <a:p>
            <a:r>
              <a:rPr lang="fr-CA" dirty="0"/>
              <a:t>Application en génie civil</a:t>
            </a:r>
            <a:endParaRPr lang="fr-CA" sz="2400" dirty="0">
              <a:solidFill>
                <a:schemeClr val="accent1"/>
              </a:solidFill>
            </a:endParaRPr>
          </a:p>
        </p:txBody>
      </p:sp>
      <p:sp>
        <p:nvSpPr>
          <p:cNvPr id="6" name="Titre 1"/>
          <p:cNvSpPr txBox="1">
            <a:spLocks/>
          </p:cNvSpPr>
          <p:nvPr/>
        </p:nvSpPr>
        <p:spPr>
          <a:xfrm>
            <a:off x="839958" y="1128448"/>
            <a:ext cx="6172200" cy="389968"/>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3600" b="0" i="0" kern="1200">
                <a:solidFill>
                  <a:schemeClr val="bg1"/>
                </a:solidFill>
                <a:latin typeface="Univers Condensed Light" panose="020B0306020202040204" pitchFamily="34" charset="0"/>
                <a:ea typeface="+mj-ea"/>
                <a:cs typeface="+mj-cs"/>
              </a:defRPr>
            </a:lvl1pPr>
          </a:lstStyle>
          <a:p>
            <a:r>
              <a:rPr lang="fr-CA" sz="2200" dirty="0">
                <a:solidFill>
                  <a:schemeClr val="accent2"/>
                </a:solidFill>
              </a:rPr>
              <a:t>Passerelle Wellington, canal Lachine, Parcs Canada</a:t>
            </a:r>
          </a:p>
        </p:txBody>
      </p:sp>
      <p:pic>
        <p:nvPicPr>
          <p:cNvPr id="12" name="Picture 2" descr="Résultat de recherche d'images pour &quot;drapeau du québec&quot;">
            <a:extLst>
              <a:ext uri="{FF2B5EF4-FFF2-40B4-BE49-F238E27FC236}">
                <a16:creationId xmlns:a16="http://schemas.microsoft.com/office/drawing/2014/main" id="{88C9D785-E205-2243-B766-1A6C2F3B34FC}"/>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506200" y="0"/>
            <a:ext cx="685800" cy="455063"/>
          </a:xfrm>
          <a:prstGeom prst="rect">
            <a:avLst/>
          </a:prstGeom>
          <a:noFill/>
          <a:extLst>
            <a:ext uri="{909E8E84-426E-40DD-AFC4-6F175D3DCCD1}">
              <a14:hiddenFill xmlns:a14="http://schemas.microsoft.com/office/drawing/2010/main">
                <a:solidFill>
                  <a:srgbClr val="FFFFFF"/>
                </a:solidFill>
              </a14:hiddenFill>
            </a:ext>
          </a:extLst>
        </p:spPr>
      </p:pic>
      <p:pic>
        <p:nvPicPr>
          <p:cNvPr id="11" name="Espace réservé du contenu 8">
            <a:extLst>
              <a:ext uri="{FF2B5EF4-FFF2-40B4-BE49-F238E27FC236}">
                <a16:creationId xmlns:a16="http://schemas.microsoft.com/office/drawing/2014/main" id="{B6EE2EE4-05B8-5C46-8B79-5F522DAC349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792581" y="1823521"/>
            <a:ext cx="3119118" cy="4158824"/>
          </a:xfrm>
          <a:prstGeom prst="rect">
            <a:avLst/>
          </a:prstGeom>
        </p:spPr>
      </p:pic>
      <p:pic>
        <p:nvPicPr>
          <p:cNvPr id="13" name="Image 12">
            <a:extLst>
              <a:ext uri="{FF2B5EF4-FFF2-40B4-BE49-F238E27FC236}">
                <a16:creationId xmlns:a16="http://schemas.microsoft.com/office/drawing/2014/main" id="{2824DCB9-8B1A-6744-B6A9-225926DE7CE8}"/>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11699" y="1823521"/>
            <a:ext cx="5545098" cy="4158824"/>
          </a:xfrm>
          <a:prstGeom prst="rect">
            <a:avLst/>
          </a:prstGeom>
        </p:spPr>
      </p:pic>
      <p:sp>
        <p:nvSpPr>
          <p:cNvPr id="14" name="ZoneTexte 13">
            <a:extLst>
              <a:ext uri="{FF2B5EF4-FFF2-40B4-BE49-F238E27FC236}">
                <a16:creationId xmlns:a16="http://schemas.microsoft.com/office/drawing/2014/main" id="{6215FB5E-36F4-094F-A2C8-7AF8DDFD21E8}"/>
              </a:ext>
            </a:extLst>
          </p:cNvPr>
          <p:cNvSpPr txBox="1"/>
          <p:nvPr/>
        </p:nvSpPr>
        <p:spPr>
          <a:xfrm>
            <a:off x="1800000" y="6001872"/>
            <a:ext cx="1970411" cy="215444"/>
          </a:xfrm>
          <a:prstGeom prst="rect">
            <a:avLst/>
          </a:prstGeom>
          <a:noFill/>
        </p:spPr>
        <p:txBody>
          <a:bodyPr wrap="none" rtlCol="0">
            <a:spAutoFit/>
          </a:bodyPr>
          <a:lstStyle/>
          <a:p>
            <a:r>
              <a:rPr lang="fr-FR" sz="800" i="1" dirty="0">
                <a:solidFill>
                  <a:schemeClr val="bg1"/>
                </a:solidFill>
              </a:rPr>
              <a:t>Gracieuseté Mario Fafard,  novembre 2018</a:t>
            </a:r>
          </a:p>
        </p:txBody>
      </p:sp>
    </p:spTree>
    <p:extLst>
      <p:ext uri="{BB962C8B-B14F-4D97-AF65-F5344CB8AC3E}">
        <p14:creationId xmlns:p14="http://schemas.microsoft.com/office/powerpoint/2010/main" val="7406948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32</a:t>
            </a:fld>
            <a:endParaRPr lang="fr-FR" dirty="0"/>
          </a:p>
        </p:txBody>
      </p:sp>
      <p:sp>
        <p:nvSpPr>
          <p:cNvPr id="5" name="Titre 4"/>
          <p:cNvSpPr>
            <a:spLocks noGrp="1"/>
          </p:cNvSpPr>
          <p:nvPr>
            <p:ph type="title"/>
          </p:nvPr>
        </p:nvSpPr>
        <p:spPr/>
        <p:txBody>
          <a:bodyPr/>
          <a:lstStyle/>
          <a:p>
            <a:r>
              <a:rPr lang="fr-CA" dirty="0"/>
              <a:t>Application en génie civil</a:t>
            </a:r>
            <a:endParaRPr lang="fr-CA" sz="2400" dirty="0">
              <a:solidFill>
                <a:schemeClr val="accent1"/>
              </a:solidFill>
            </a:endParaRPr>
          </a:p>
        </p:txBody>
      </p:sp>
      <p:sp>
        <p:nvSpPr>
          <p:cNvPr id="6" name="Titre 1"/>
          <p:cNvSpPr txBox="1">
            <a:spLocks/>
          </p:cNvSpPr>
          <p:nvPr/>
        </p:nvSpPr>
        <p:spPr>
          <a:xfrm>
            <a:off x="839958" y="1128448"/>
            <a:ext cx="6172200" cy="389968"/>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3600" b="0" i="0" kern="1200">
                <a:solidFill>
                  <a:schemeClr val="bg1"/>
                </a:solidFill>
                <a:latin typeface="Univers Condensed Light" panose="020B0306020202040204" pitchFamily="34" charset="0"/>
                <a:ea typeface="+mj-ea"/>
                <a:cs typeface="+mj-cs"/>
              </a:defRPr>
            </a:lvl1pPr>
          </a:lstStyle>
          <a:p>
            <a:r>
              <a:rPr lang="fr-CA" sz="2200" dirty="0">
                <a:solidFill>
                  <a:schemeClr val="accent2"/>
                </a:solidFill>
              </a:rPr>
              <a:t>Système d’échafaudage </a:t>
            </a:r>
            <a:r>
              <a:rPr lang="fr-CA" sz="2200">
                <a:solidFill>
                  <a:schemeClr val="accent2"/>
                </a:solidFill>
              </a:rPr>
              <a:t>pour la </a:t>
            </a:r>
            <a:r>
              <a:rPr lang="fr-CA" sz="2200" dirty="0">
                <a:solidFill>
                  <a:schemeClr val="accent2"/>
                </a:solidFill>
              </a:rPr>
              <a:t>coulée de béton</a:t>
            </a:r>
          </a:p>
        </p:txBody>
      </p:sp>
      <p:pic>
        <p:nvPicPr>
          <p:cNvPr id="12" name="Picture 2" descr="Résultat de recherche d'images pour &quot;drapeau du québec&quot;">
            <a:extLst>
              <a:ext uri="{FF2B5EF4-FFF2-40B4-BE49-F238E27FC236}">
                <a16:creationId xmlns:a16="http://schemas.microsoft.com/office/drawing/2014/main" id="{88C9D785-E205-2243-B766-1A6C2F3B34FC}"/>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506200" y="0"/>
            <a:ext cx="685800" cy="455063"/>
          </a:xfrm>
          <a:prstGeom prst="rect">
            <a:avLst/>
          </a:prstGeom>
          <a:noFill/>
          <a:extLst>
            <a:ext uri="{909E8E84-426E-40DD-AFC4-6F175D3DCCD1}">
              <a14:hiddenFill xmlns:a14="http://schemas.microsoft.com/office/drawing/2010/main">
                <a:solidFill>
                  <a:srgbClr val="FFFFFF"/>
                </a:solidFill>
              </a14:hiddenFill>
            </a:ext>
          </a:extLst>
        </p:spPr>
      </p:pic>
      <p:sp>
        <p:nvSpPr>
          <p:cNvPr id="14" name="ZoneTexte 13">
            <a:extLst>
              <a:ext uri="{FF2B5EF4-FFF2-40B4-BE49-F238E27FC236}">
                <a16:creationId xmlns:a16="http://schemas.microsoft.com/office/drawing/2014/main" id="{6215FB5E-36F4-094F-A2C8-7AF8DDFD21E8}"/>
              </a:ext>
            </a:extLst>
          </p:cNvPr>
          <p:cNvSpPr txBox="1"/>
          <p:nvPr/>
        </p:nvSpPr>
        <p:spPr>
          <a:xfrm>
            <a:off x="180000" y="4824000"/>
            <a:ext cx="1452642" cy="215444"/>
          </a:xfrm>
          <a:prstGeom prst="rect">
            <a:avLst/>
          </a:prstGeom>
          <a:noFill/>
        </p:spPr>
        <p:txBody>
          <a:bodyPr wrap="none" rtlCol="0">
            <a:spAutoFit/>
          </a:bodyPr>
          <a:lstStyle/>
          <a:p>
            <a:r>
              <a:rPr lang="fr-FR" sz="800" i="1" dirty="0">
                <a:solidFill>
                  <a:schemeClr val="bg1"/>
                </a:solidFill>
              </a:rPr>
              <a:t>Photo courtoisie  Nadeau SDM</a:t>
            </a:r>
          </a:p>
        </p:txBody>
      </p:sp>
      <p:pic>
        <p:nvPicPr>
          <p:cNvPr id="16" name="Image 15">
            <a:extLst>
              <a:ext uri="{FF2B5EF4-FFF2-40B4-BE49-F238E27FC236}">
                <a16:creationId xmlns:a16="http://schemas.microsoft.com/office/drawing/2014/main" id="{5016DFD8-89E8-8B9E-85E2-6F4514DCE1B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65743" y="1580885"/>
            <a:ext cx="4289543" cy="3217158"/>
          </a:xfrm>
          <a:prstGeom prst="rect">
            <a:avLst/>
          </a:prstGeom>
        </p:spPr>
      </p:pic>
      <p:sp>
        <p:nvSpPr>
          <p:cNvPr id="19" name="ZoneTexte 18">
            <a:extLst>
              <a:ext uri="{FF2B5EF4-FFF2-40B4-BE49-F238E27FC236}">
                <a16:creationId xmlns:a16="http://schemas.microsoft.com/office/drawing/2014/main" id="{830B60AB-DB14-7A9D-8112-5F6B69BB9CC1}"/>
              </a:ext>
            </a:extLst>
          </p:cNvPr>
          <p:cNvSpPr txBox="1"/>
          <p:nvPr/>
        </p:nvSpPr>
        <p:spPr>
          <a:xfrm>
            <a:off x="144000" y="5040000"/>
            <a:ext cx="4289543" cy="923330"/>
          </a:xfrm>
          <a:prstGeom prst="rect">
            <a:avLst/>
          </a:prstGeom>
          <a:noFill/>
        </p:spPr>
        <p:txBody>
          <a:bodyPr wrap="square" rtlCol="0">
            <a:spAutoFit/>
          </a:bodyPr>
          <a:lstStyle/>
          <a:p>
            <a:r>
              <a:rPr lang="fr-FR" dirty="0">
                <a:solidFill>
                  <a:schemeClr val="bg1"/>
                </a:solidFill>
              </a:rPr>
              <a:t>Composants en aluminium qui soutiennent les formes en bois pour la coulée d’une dalle de béton de pont</a:t>
            </a:r>
          </a:p>
        </p:txBody>
      </p:sp>
      <p:pic>
        <p:nvPicPr>
          <p:cNvPr id="18" name="Image 17">
            <a:extLst>
              <a:ext uri="{FF2B5EF4-FFF2-40B4-BE49-F238E27FC236}">
                <a16:creationId xmlns:a16="http://schemas.microsoft.com/office/drawing/2014/main" id="{BCBCB90A-D219-BB42-50C7-FB5148861C7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060388" y="1580885"/>
            <a:ext cx="4289543" cy="3217158"/>
          </a:xfrm>
          <a:prstGeom prst="rect">
            <a:avLst/>
          </a:prstGeom>
        </p:spPr>
      </p:pic>
      <p:sp>
        <p:nvSpPr>
          <p:cNvPr id="20" name="ZoneTexte 19">
            <a:extLst>
              <a:ext uri="{FF2B5EF4-FFF2-40B4-BE49-F238E27FC236}">
                <a16:creationId xmlns:a16="http://schemas.microsoft.com/office/drawing/2014/main" id="{504B9F42-F2E0-77E4-5C53-417719B2D836}"/>
              </a:ext>
            </a:extLst>
          </p:cNvPr>
          <p:cNvSpPr txBox="1"/>
          <p:nvPr/>
        </p:nvSpPr>
        <p:spPr>
          <a:xfrm>
            <a:off x="5076000" y="5040000"/>
            <a:ext cx="4289543" cy="923330"/>
          </a:xfrm>
          <a:prstGeom prst="rect">
            <a:avLst/>
          </a:prstGeom>
          <a:noFill/>
        </p:spPr>
        <p:txBody>
          <a:bodyPr wrap="square" rtlCol="0">
            <a:spAutoFit/>
          </a:bodyPr>
          <a:lstStyle/>
          <a:p>
            <a:r>
              <a:rPr lang="fr-FR" dirty="0">
                <a:solidFill>
                  <a:schemeClr val="bg1"/>
                </a:solidFill>
              </a:rPr>
              <a:t>Composants en aluminium qui soutient les formes en bois pour la coulée d’un portique en béton armé</a:t>
            </a:r>
          </a:p>
        </p:txBody>
      </p:sp>
      <p:sp>
        <p:nvSpPr>
          <p:cNvPr id="21" name="ZoneTexte 20">
            <a:extLst>
              <a:ext uri="{FF2B5EF4-FFF2-40B4-BE49-F238E27FC236}">
                <a16:creationId xmlns:a16="http://schemas.microsoft.com/office/drawing/2014/main" id="{481F4044-F62E-AC92-C4E3-62F508E26B23}"/>
              </a:ext>
            </a:extLst>
          </p:cNvPr>
          <p:cNvSpPr txBox="1"/>
          <p:nvPr/>
        </p:nvSpPr>
        <p:spPr>
          <a:xfrm>
            <a:off x="5040000" y="4824000"/>
            <a:ext cx="1454244" cy="215444"/>
          </a:xfrm>
          <a:prstGeom prst="rect">
            <a:avLst/>
          </a:prstGeom>
          <a:noFill/>
        </p:spPr>
        <p:txBody>
          <a:bodyPr wrap="none" rtlCol="0">
            <a:spAutoFit/>
          </a:bodyPr>
          <a:lstStyle/>
          <a:p>
            <a:r>
              <a:rPr lang="fr-FR" sz="800" i="1" dirty="0">
                <a:solidFill>
                  <a:schemeClr val="bg1"/>
                </a:solidFill>
              </a:rPr>
              <a:t>Photo courtoisie  Mario </a:t>
            </a:r>
            <a:r>
              <a:rPr lang="fr-FR" sz="800" i="1" dirty="0" err="1">
                <a:solidFill>
                  <a:schemeClr val="bg1"/>
                </a:solidFill>
              </a:rPr>
              <a:t>Fafard</a:t>
            </a:r>
            <a:endParaRPr lang="fr-FR" sz="800" i="1" dirty="0">
              <a:solidFill>
                <a:schemeClr val="bg1"/>
              </a:solidFill>
            </a:endParaRPr>
          </a:p>
        </p:txBody>
      </p:sp>
      <p:pic>
        <p:nvPicPr>
          <p:cNvPr id="23" name="Image 22">
            <a:extLst>
              <a:ext uri="{FF2B5EF4-FFF2-40B4-BE49-F238E27FC236}">
                <a16:creationId xmlns:a16="http://schemas.microsoft.com/office/drawing/2014/main" id="{BBE2CB5B-6070-2843-5580-C2861CCCCBC4}"/>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387682" y="1580885"/>
            <a:ext cx="1897554" cy="3219864"/>
          </a:xfrm>
          <a:prstGeom prst="rect">
            <a:avLst/>
          </a:prstGeom>
        </p:spPr>
      </p:pic>
      <p:sp>
        <p:nvSpPr>
          <p:cNvPr id="24" name="ZoneTexte 23">
            <a:extLst>
              <a:ext uri="{FF2B5EF4-FFF2-40B4-BE49-F238E27FC236}">
                <a16:creationId xmlns:a16="http://schemas.microsoft.com/office/drawing/2014/main" id="{7122D7FB-72A3-4647-457C-2E5ED06F8247}"/>
              </a:ext>
            </a:extLst>
          </p:cNvPr>
          <p:cNvSpPr txBox="1"/>
          <p:nvPr/>
        </p:nvSpPr>
        <p:spPr>
          <a:xfrm>
            <a:off x="9396000" y="4824000"/>
            <a:ext cx="2107841" cy="338554"/>
          </a:xfrm>
          <a:prstGeom prst="rect">
            <a:avLst/>
          </a:prstGeom>
          <a:noFill/>
        </p:spPr>
        <p:txBody>
          <a:bodyPr wrap="square" rtlCol="0">
            <a:spAutoFit/>
          </a:bodyPr>
          <a:lstStyle/>
          <a:p>
            <a:r>
              <a:rPr lang="fr-FR" sz="800" dirty="0">
                <a:solidFill>
                  <a:schemeClr val="bg1"/>
                </a:solidFill>
              </a:rPr>
              <a:t>https://</a:t>
            </a:r>
            <a:r>
              <a:rPr lang="fr-FR" sz="800" dirty="0" err="1">
                <a:solidFill>
                  <a:schemeClr val="bg1"/>
                </a:solidFill>
              </a:rPr>
              <a:t>aluma.com</a:t>
            </a:r>
            <a:r>
              <a:rPr lang="fr-FR" sz="800" dirty="0">
                <a:solidFill>
                  <a:schemeClr val="bg1"/>
                </a:solidFill>
              </a:rPr>
              <a:t>/</a:t>
            </a:r>
            <a:r>
              <a:rPr lang="fr-FR" sz="800" dirty="0" err="1">
                <a:solidFill>
                  <a:schemeClr val="bg1"/>
                </a:solidFill>
              </a:rPr>
              <a:t>aluma</a:t>
            </a:r>
            <a:r>
              <a:rPr lang="fr-FR" sz="800" dirty="0">
                <a:solidFill>
                  <a:schemeClr val="bg1"/>
                </a:solidFill>
              </a:rPr>
              <a:t>-frame-</a:t>
            </a:r>
            <a:r>
              <a:rPr lang="fr-FR" sz="800" dirty="0" err="1">
                <a:solidFill>
                  <a:schemeClr val="bg1"/>
                </a:solidFill>
              </a:rPr>
              <a:t>shoring</a:t>
            </a:r>
            <a:r>
              <a:rPr lang="fr-FR" sz="800" dirty="0">
                <a:solidFill>
                  <a:schemeClr val="bg1"/>
                </a:solidFill>
              </a:rPr>
              <a:t> (consulté le 29 août 2024) </a:t>
            </a:r>
          </a:p>
        </p:txBody>
      </p:sp>
    </p:spTree>
    <p:extLst>
      <p:ext uri="{BB962C8B-B14F-4D97-AF65-F5344CB8AC3E}">
        <p14:creationId xmlns:p14="http://schemas.microsoft.com/office/powerpoint/2010/main" val="2618097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33</a:t>
            </a:fld>
            <a:endParaRPr lang="fr-FR" dirty="0"/>
          </a:p>
        </p:txBody>
      </p:sp>
      <p:sp>
        <p:nvSpPr>
          <p:cNvPr id="5" name="Titre 4"/>
          <p:cNvSpPr>
            <a:spLocks noGrp="1"/>
          </p:cNvSpPr>
          <p:nvPr>
            <p:ph type="title"/>
          </p:nvPr>
        </p:nvSpPr>
        <p:spPr/>
        <p:txBody>
          <a:bodyPr/>
          <a:lstStyle/>
          <a:p>
            <a:r>
              <a:rPr lang="fr-CA" dirty="0"/>
              <a:t>Application en génie civil</a:t>
            </a:r>
            <a:endParaRPr lang="fr-CA" sz="2400" dirty="0">
              <a:solidFill>
                <a:schemeClr val="accent1"/>
              </a:solidFill>
            </a:endParaRPr>
          </a:p>
        </p:txBody>
      </p:sp>
      <p:sp>
        <p:nvSpPr>
          <p:cNvPr id="6" name="Titre 1"/>
          <p:cNvSpPr txBox="1">
            <a:spLocks/>
          </p:cNvSpPr>
          <p:nvPr/>
        </p:nvSpPr>
        <p:spPr>
          <a:xfrm>
            <a:off x="839958" y="1128448"/>
            <a:ext cx="6172200" cy="389968"/>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3600" b="0" i="0" kern="1200">
                <a:solidFill>
                  <a:schemeClr val="bg1"/>
                </a:solidFill>
                <a:latin typeface="Univers Condensed Light" panose="020B0306020202040204" pitchFamily="34" charset="0"/>
                <a:ea typeface="+mj-ea"/>
                <a:cs typeface="+mj-cs"/>
              </a:defRPr>
            </a:lvl1pPr>
          </a:lstStyle>
          <a:p>
            <a:r>
              <a:rPr lang="fr-CA" sz="2200" dirty="0">
                <a:solidFill>
                  <a:schemeClr val="accent2"/>
                </a:solidFill>
              </a:rPr>
              <a:t>Scène du Festival d’Été de Québec</a:t>
            </a:r>
          </a:p>
        </p:txBody>
      </p:sp>
      <p:pic>
        <p:nvPicPr>
          <p:cNvPr id="12" name="Picture 2" descr="Résultat de recherche d'images pour &quot;drapeau du québec&quot;">
            <a:extLst>
              <a:ext uri="{FF2B5EF4-FFF2-40B4-BE49-F238E27FC236}">
                <a16:creationId xmlns:a16="http://schemas.microsoft.com/office/drawing/2014/main" id="{88C9D785-E205-2243-B766-1A6C2F3B34FC}"/>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506200" y="0"/>
            <a:ext cx="685800" cy="455063"/>
          </a:xfrm>
          <a:prstGeom prst="rect">
            <a:avLst/>
          </a:prstGeom>
          <a:noFill/>
          <a:extLst>
            <a:ext uri="{909E8E84-426E-40DD-AFC4-6F175D3DCCD1}">
              <a14:hiddenFill xmlns:a14="http://schemas.microsoft.com/office/drawing/2010/main">
                <a:solidFill>
                  <a:srgbClr val="FFFFFF"/>
                </a:solidFill>
              </a14:hiddenFill>
            </a:ext>
          </a:extLst>
        </p:spPr>
      </p:pic>
      <p:pic>
        <p:nvPicPr>
          <p:cNvPr id="9" name="Image 8">
            <a:extLst>
              <a:ext uri="{FF2B5EF4-FFF2-40B4-BE49-F238E27FC236}">
                <a16:creationId xmlns:a16="http://schemas.microsoft.com/office/drawing/2014/main" id="{47A99594-D5E3-C142-BCC6-9FC82EF1832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70427" y="1792922"/>
            <a:ext cx="6070236" cy="3414508"/>
          </a:xfrm>
          <a:prstGeom prst="rect">
            <a:avLst/>
          </a:prstGeom>
        </p:spPr>
      </p:pic>
      <p:sp>
        <p:nvSpPr>
          <p:cNvPr id="10" name="ZoneTexte 9">
            <a:extLst>
              <a:ext uri="{FF2B5EF4-FFF2-40B4-BE49-F238E27FC236}">
                <a16:creationId xmlns:a16="http://schemas.microsoft.com/office/drawing/2014/main" id="{86DC410F-8CE5-8041-BDB6-9851637477CC}"/>
              </a:ext>
            </a:extLst>
          </p:cNvPr>
          <p:cNvSpPr txBox="1"/>
          <p:nvPr/>
        </p:nvSpPr>
        <p:spPr>
          <a:xfrm>
            <a:off x="1114119" y="5508000"/>
            <a:ext cx="5122556" cy="923330"/>
          </a:xfrm>
          <a:prstGeom prst="rect">
            <a:avLst/>
          </a:prstGeom>
          <a:noFill/>
        </p:spPr>
        <p:txBody>
          <a:bodyPr wrap="none" rtlCol="0">
            <a:spAutoFit/>
          </a:bodyPr>
          <a:lstStyle/>
          <a:p>
            <a:pPr marL="285750" indent="-285750">
              <a:buClr>
                <a:schemeClr val="accent1"/>
              </a:buClr>
              <a:buFont typeface="Courier New" panose="02070309020205020404" pitchFamily="49" charset="0"/>
              <a:buChar char="o"/>
            </a:pPr>
            <a:r>
              <a:rPr lang="fr-CA" dirty="0">
                <a:solidFill>
                  <a:schemeClr val="bg1"/>
                </a:solidFill>
                <a:latin typeface="Univers Condensed Light" panose="020B0306020202040204"/>
              </a:rPr>
              <a:t>Fermes  4m x 2,4m x 6,7 m longueur </a:t>
            </a:r>
          </a:p>
          <a:p>
            <a:pPr marL="285750" indent="-285750">
              <a:buClr>
                <a:schemeClr val="accent1"/>
              </a:buClr>
              <a:buFont typeface="Courier New" panose="02070309020205020404" pitchFamily="49" charset="0"/>
              <a:buChar char="o"/>
            </a:pPr>
            <a:r>
              <a:rPr lang="fr-CA" dirty="0">
                <a:solidFill>
                  <a:schemeClr val="bg1"/>
                </a:solidFill>
                <a:latin typeface="Univers Condensed Light" panose="020B0306020202040204"/>
              </a:rPr>
              <a:t>Tiges de contreventement de la poutrelle télescopiques</a:t>
            </a:r>
          </a:p>
          <a:p>
            <a:pPr marL="285750" indent="-285750">
              <a:buClr>
                <a:schemeClr val="accent1"/>
              </a:buClr>
              <a:buFont typeface="Courier New" panose="02070309020205020404" pitchFamily="49" charset="0"/>
              <a:buChar char="o"/>
            </a:pPr>
            <a:r>
              <a:rPr lang="fr-CA" dirty="0">
                <a:solidFill>
                  <a:schemeClr val="bg1"/>
                </a:solidFill>
                <a:latin typeface="Univers Condensed Light" panose="020B0306020202040204"/>
              </a:rPr>
              <a:t>De 4m x 2,4m x 6,7 à 0,61m x 0,61m x 6,7m</a:t>
            </a:r>
            <a:endParaRPr lang="fr-FR" dirty="0">
              <a:solidFill>
                <a:schemeClr val="bg1"/>
              </a:solidFill>
              <a:latin typeface="Univers Condensed Light" panose="020B0306020202040204"/>
            </a:endParaRPr>
          </a:p>
        </p:txBody>
      </p:sp>
      <p:sp>
        <p:nvSpPr>
          <p:cNvPr id="15" name="ZoneTexte 14">
            <a:extLst>
              <a:ext uri="{FF2B5EF4-FFF2-40B4-BE49-F238E27FC236}">
                <a16:creationId xmlns:a16="http://schemas.microsoft.com/office/drawing/2014/main" id="{A5399267-797E-CE47-B2F2-1B57265EC80A}"/>
              </a:ext>
            </a:extLst>
          </p:cNvPr>
          <p:cNvSpPr txBox="1"/>
          <p:nvPr/>
        </p:nvSpPr>
        <p:spPr>
          <a:xfrm>
            <a:off x="7494291" y="2490480"/>
            <a:ext cx="4011909" cy="2862322"/>
          </a:xfrm>
          <a:prstGeom prst="rect">
            <a:avLst/>
          </a:prstGeom>
          <a:noFill/>
        </p:spPr>
        <p:txBody>
          <a:bodyPr wrap="square" rtlCol="0">
            <a:spAutoFit/>
          </a:bodyPr>
          <a:lstStyle/>
          <a:p>
            <a:pPr marL="285750" indent="-285750">
              <a:buClr>
                <a:schemeClr val="accent1"/>
              </a:buClr>
              <a:buFont typeface="Courier New" panose="02070309020205020404" pitchFamily="49" charset="0"/>
              <a:buChar char="o"/>
            </a:pPr>
            <a:r>
              <a:rPr lang="fr-FR" dirty="0">
                <a:solidFill>
                  <a:schemeClr val="bg1"/>
                </a:solidFill>
                <a:latin typeface="Univers Condensed Light" panose="020B0306020202040204"/>
              </a:rPr>
              <a:t>Fabricant Unisson</a:t>
            </a:r>
          </a:p>
          <a:p>
            <a:pPr marL="285750" indent="-285750">
              <a:buClr>
                <a:schemeClr val="accent1"/>
              </a:buClr>
              <a:buFont typeface="Courier New" panose="02070309020205020404" pitchFamily="49" charset="0"/>
              <a:buChar char="o"/>
            </a:pPr>
            <a:r>
              <a:rPr lang="fr-FR" dirty="0">
                <a:solidFill>
                  <a:schemeClr val="bg1"/>
                </a:solidFill>
                <a:latin typeface="Univers Condensed Light" panose="020B0306020202040204"/>
              </a:rPr>
              <a:t>Largeur 65 m</a:t>
            </a:r>
          </a:p>
          <a:p>
            <a:pPr marL="285750" indent="-285750">
              <a:buClr>
                <a:schemeClr val="accent1"/>
              </a:buClr>
              <a:buFont typeface="Courier New" panose="02070309020205020404" pitchFamily="49" charset="0"/>
              <a:buChar char="o"/>
            </a:pPr>
            <a:r>
              <a:rPr lang="fr-FR" dirty="0">
                <a:solidFill>
                  <a:schemeClr val="bg1"/>
                </a:solidFill>
                <a:latin typeface="Univers Condensed Light" panose="020B0306020202040204"/>
              </a:rPr>
              <a:t>Profondeur : 18m </a:t>
            </a:r>
          </a:p>
          <a:p>
            <a:pPr marL="285750" indent="-285750">
              <a:buClr>
                <a:schemeClr val="accent1"/>
              </a:buClr>
              <a:buFont typeface="Courier New" panose="02070309020205020404" pitchFamily="49" charset="0"/>
              <a:buChar char="o"/>
            </a:pPr>
            <a:r>
              <a:rPr lang="fr-FR" dirty="0">
                <a:solidFill>
                  <a:schemeClr val="bg1"/>
                </a:solidFill>
                <a:latin typeface="Univers Condensed Light" panose="020B0306020202040204"/>
              </a:rPr>
              <a:t>Hauteur: 26m</a:t>
            </a:r>
          </a:p>
          <a:p>
            <a:pPr marL="285750" indent="-285750">
              <a:buClr>
                <a:schemeClr val="accent1"/>
              </a:buClr>
              <a:buFont typeface="Courier New" panose="02070309020205020404" pitchFamily="49" charset="0"/>
              <a:buChar char="o"/>
            </a:pPr>
            <a:r>
              <a:rPr lang="fr-FR" dirty="0">
                <a:solidFill>
                  <a:schemeClr val="bg1"/>
                </a:solidFill>
                <a:latin typeface="Univers Condensed Light" panose="020B0306020202040204"/>
              </a:rPr>
              <a:t>Poids: </a:t>
            </a:r>
            <a:r>
              <a:rPr lang="fr-CA" dirty="0">
                <a:solidFill>
                  <a:schemeClr val="bg1"/>
                </a:solidFill>
                <a:latin typeface="Univers Condensed Light" panose="020B0306020202040204"/>
              </a:rPr>
              <a:t>90 000 kg </a:t>
            </a:r>
          </a:p>
          <a:p>
            <a:pPr marL="285750" indent="-285750">
              <a:buClr>
                <a:schemeClr val="accent1"/>
              </a:buClr>
              <a:buFont typeface="Courier New" panose="02070309020205020404" pitchFamily="49" charset="0"/>
              <a:buChar char="o"/>
            </a:pPr>
            <a:r>
              <a:rPr lang="fr-CA" dirty="0">
                <a:solidFill>
                  <a:schemeClr val="bg1"/>
                </a:solidFill>
                <a:latin typeface="Univers Condensed Light" panose="020B0306020202040204"/>
              </a:rPr>
              <a:t>Alliage 6061-T6</a:t>
            </a:r>
          </a:p>
          <a:p>
            <a:pPr marL="285750" indent="-285750">
              <a:buClr>
                <a:schemeClr val="accent1"/>
              </a:buClr>
              <a:buFont typeface="Courier New" panose="02070309020205020404" pitchFamily="49" charset="0"/>
              <a:buChar char="o"/>
            </a:pPr>
            <a:r>
              <a:rPr lang="fr-CA" dirty="0">
                <a:solidFill>
                  <a:schemeClr val="bg1"/>
                </a:solidFill>
                <a:latin typeface="Univers Condensed Light" panose="020B0306020202040204"/>
              </a:rPr>
              <a:t>Assemblage mécanique précis et rapide</a:t>
            </a:r>
            <a:endParaRPr lang="fr-FR" dirty="0">
              <a:solidFill>
                <a:schemeClr val="bg1"/>
              </a:solidFill>
              <a:latin typeface="Univers Condensed Light" panose="020B0306020202040204"/>
            </a:endParaRPr>
          </a:p>
          <a:p>
            <a:pPr marL="285750" indent="-285750">
              <a:buClr>
                <a:schemeClr val="accent1"/>
              </a:buClr>
              <a:buFont typeface="Courier New" panose="02070309020205020404" pitchFamily="49" charset="0"/>
              <a:buChar char="o"/>
            </a:pPr>
            <a:endParaRPr lang="fr-FR" dirty="0">
              <a:solidFill>
                <a:schemeClr val="bg1"/>
              </a:solidFill>
              <a:latin typeface="Univers Condensed Light" panose="020B0306020202040204"/>
            </a:endParaRPr>
          </a:p>
          <a:p>
            <a:pPr marL="285750" indent="-285750">
              <a:buClr>
                <a:schemeClr val="accent1"/>
              </a:buClr>
              <a:buFont typeface="Courier New" panose="02070309020205020404" pitchFamily="49" charset="0"/>
              <a:buChar char="o"/>
            </a:pPr>
            <a:endParaRPr lang="fr-FR" dirty="0">
              <a:solidFill>
                <a:schemeClr val="bg1"/>
              </a:solidFill>
              <a:latin typeface="Univers Condensed Light" panose="020B0306020202040204"/>
            </a:endParaRPr>
          </a:p>
          <a:p>
            <a:pPr marL="285750" indent="-285750">
              <a:buClr>
                <a:schemeClr val="accent1"/>
              </a:buClr>
              <a:buFont typeface="Courier New" panose="02070309020205020404" pitchFamily="49" charset="0"/>
              <a:buChar char="o"/>
            </a:pPr>
            <a:endParaRPr lang="fr-FR" dirty="0">
              <a:solidFill>
                <a:schemeClr val="bg1"/>
              </a:solidFill>
              <a:latin typeface="Univers Condensed Light" panose="020B0306020202040204"/>
            </a:endParaRPr>
          </a:p>
        </p:txBody>
      </p:sp>
      <p:sp>
        <p:nvSpPr>
          <p:cNvPr id="16" name="ZoneTexte 15">
            <a:extLst>
              <a:ext uri="{FF2B5EF4-FFF2-40B4-BE49-F238E27FC236}">
                <a16:creationId xmlns:a16="http://schemas.microsoft.com/office/drawing/2014/main" id="{1F289F2D-5010-314D-A2CC-981CA21C0B07}"/>
              </a:ext>
            </a:extLst>
          </p:cNvPr>
          <p:cNvSpPr txBox="1"/>
          <p:nvPr/>
        </p:nvSpPr>
        <p:spPr>
          <a:xfrm>
            <a:off x="1188000" y="5220000"/>
            <a:ext cx="1031051" cy="215444"/>
          </a:xfrm>
          <a:prstGeom prst="rect">
            <a:avLst/>
          </a:prstGeom>
          <a:noFill/>
        </p:spPr>
        <p:txBody>
          <a:bodyPr wrap="none" rtlCol="0">
            <a:spAutoFit/>
          </a:bodyPr>
          <a:lstStyle/>
          <a:p>
            <a:r>
              <a:rPr lang="fr-FR" sz="800" i="1" dirty="0">
                <a:solidFill>
                  <a:schemeClr val="bg1"/>
                </a:solidFill>
              </a:rPr>
              <a:t>Gracieuseté Unisson</a:t>
            </a:r>
          </a:p>
        </p:txBody>
      </p:sp>
    </p:spTree>
    <p:extLst>
      <p:ext uri="{BB962C8B-B14F-4D97-AF65-F5344CB8AC3E}">
        <p14:creationId xmlns:p14="http://schemas.microsoft.com/office/powerpoint/2010/main" val="4585590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34</a:t>
            </a:fld>
            <a:endParaRPr lang="fr-FR" dirty="0"/>
          </a:p>
        </p:txBody>
      </p:sp>
      <p:sp>
        <p:nvSpPr>
          <p:cNvPr id="5" name="Titre 4"/>
          <p:cNvSpPr>
            <a:spLocks noGrp="1"/>
          </p:cNvSpPr>
          <p:nvPr>
            <p:ph type="title"/>
          </p:nvPr>
        </p:nvSpPr>
        <p:spPr/>
        <p:txBody>
          <a:bodyPr/>
          <a:lstStyle/>
          <a:p>
            <a:r>
              <a:rPr lang="fr-CA" dirty="0"/>
              <a:t>Application en génie civil</a:t>
            </a:r>
            <a:endParaRPr lang="fr-CA" sz="2400" dirty="0">
              <a:solidFill>
                <a:schemeClr val="accent1"/>
              </a:solidFill>
            </a:endParaRPr>
          </a:p>
        </p:txBody>
      </p:sp>
      <p:sp>
        <p:nvSpPr>
          <p:cNvPr id="6" name="Titre 1"/>
          <p:cNvSpPr txBox="1">
            <a:spLocks/>
          </p:cNvSpPr>
          <p:nvPr/>
        </p:nvSpPr>
        <p:spPr>
          <a:xfrm>
            <a:off x="839958" y="1128448"/>
            <a:ext cx="6172200" cy="389968"/>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3600" b="0" i="0" kern="1200">
                <a:solidFill>
                  <a:schemeClr val="bg1"/>
                </a:solidFill>
                <a:latin typeface="Univers Condensed Light" panose="020B0306020202040204" pitchFamily="34" charset="0"/>
                <a:ea typeface="+mj-ea"/>
                <a:cs typeface="+mj-cs"/>
              </a:defRPr>
            </a:lvl1pPr>
          </a:lstStyle>
          <a:p>
            <a:r>
              <a:rPr lang="fr-CA" sz="2200" dirty="0">
                <a:solidFill>
                  <a:schemeClr val="accent2"/>
                </a:solidFill>
              </a:rPr>
              <a:t>Autres applications</a:t>
            </a:r>
          </a:p>
        </p:txBody>
      </p:sp>
      <p:pic>
        <p:nvPicPr>
          <p:cNvPr id="11" name="Image 10">
            <a:extLst>
              <a:ext uri="{FF2B5EF4-FFF2-40B4-BE49-F238E27FC236}">
                <a16:creationId xmlns:a16="http://schemas.microsoft.com/office/drawing/2014/main" id="{84DB4AC4-80F0-C045-A5C3-A6E0B493548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23122" y="2101868"/>
            <a:ext cx="2789695" cy="3719593"/>
          </a:xfrm>
          <a:prstGeom prst="rect">
            <a:avLst/>
          </a:prstGeom>
        </p:spPr>
      </p:pic>
      <p:pic>
        <p:nvPicPr>
          <p:cNvPr id="13" name="Image 12">
            <a:extLst>
              <a:ext uri="{FF2B5EF4-FFF2-40B4-BE49-F238E27FC236}">
                <a16:creationId xmlns:a16="http://schemas.microsoft.com/office/drawing/2014/main" id="{E43C5379-3D53-8E4E-96E1-A657571E59E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333692" y="2431844"/>
            <a:ext cx="4079519" cy="3059639"/>
          </a:xfrm>
          <a:prstGeom prst="rect">
            <a:avLst/>
          </a:prstGeom>
        </p:spPr>
      </p:pic>
      <p:pic>
        <p:nvPicPr>
          <p:cNvPr id="14" name="Image 13">
            <a:extLst>
              <a:ext uri="{FF2B5EF4-FFF2-40B4-BE49-F238E27FC236}">
                <a16:creationId xmlns:a16="http://schemas.microsoft.com/office/drawing/2014/main" id="{DC6416CE-36E9-A643-869E-71189DD2153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579803" y="2546968"/>
            <a:ext cx="2122042" cy="2829389"/>
          </a:xfrm>
          <a:prstGeom prst="rect">
            <a:avLst/>
          </a:prstGeom>
        </p:spPr>
      </p:pic>
      <p:pic>
        <p:nvPicPr>
          <p:cNvPr id="17" name="Image 16">
            <a:extLst>
              <a:ext uri="{FF2B5EF4-FFF2-40B4-BE49-F238E27FC236}">
                <a16:creationId xmlns:a16="http://schemas.microsoft.com/office/drawing/2014/main" id="{56FC1ED8-0042-8C44-B3EC-A2A66E44D63F}"/>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868437" y="2546968"/>
            <a:ext cx="2115134" cy="2820178"/>
          </a:xfrm>
          <a:prstGeom prst="rect">
            <a:avLst/>
          </a:prstGeom>
        </p:spPr>
      </p:pic>
      <p:sp>
        <p:nvSpPr>
          <p:cNvPr id="18" name="ZoneTexte 17">
            <a:extLst>
              <a:ext uri="{FF2B5EF4-FFF2-40B4-BE49-F238E27FC236}">
                <a16:creationId xmlns:a16="http://schemas.microsoft.com/office/drawing/2014/main" id="{51C2126F-FBE4-2F48-BA53-10CC8E4C1A66}"/>
              </a:ext>
            </a:extLst>
          </p:cNvPr>
          <p:cNvSpPr txBox="1"/>
          <p:nvPr/>
        </p:nvSpPr>
        <p:spPr>
          <a:xfrm>
            <a:off x="78346" y="6590807"/>
            <a:ext cx="1503938" cy="215444"/>
          </a:xfrm>
          <a:prstGeom prst="rect">
            <a:avLst/>
          </a:prstGeom>
          <a:noFill/>
        </p:spPr>
        <p:txBody>
          <a:bodyPr wrap="none" rtlCol="0">
            <a:spAutoFit/>
          </a:bodyPr>
          <a:lstStyle/>
          <a:p>
            <a:r>
              <a:rPr lang="fr-FR" sz="800" i="1" dirty="0">
                <a:solidFill>
                  <a:schemeClr val="bg1"/>
                </a:solidFill>
              </a:rPr>
              <a:t>Gracieuseté Mario Fafard, 2018</a:t>
            </a:r>
          </a:p>
        </p:txBody>
      </p:sp>
    </p:spTree>
    <p:extLst>
      <p:ext uri="{BB962C8B-B14F-4D97-AF65-F5344CB8AC3E}">
        <p14:creationId xmlns:p14="http://schemas.microsoft.com/office/powerpoint/2010/main" val="185375998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35</a:t>
            </a:fld>
            <a:endParaRPr lang="fr-FR" dirty="0"/>
          </a:p>
        </p:txBody>
      </p:sp>
      <p:sp>
        <p:nvSpPr>
          <p:cNvPr id="5" name="Titre 4"/>
          <p:cNvSpPr>
            <a:spLocks noGrp="1"/>
          </p:cNvSpPr>
          <p:nvPr>
            <p:ph type="title"/>
          </p:nvPr>
        </p:nvSpPr>
        <p:spPr/>
        <p:txBody>
          <a:bodyPr/>
          <a:lstStyle/>
          <a:p>
            <a:r>
              <a:rPr lang="fr-CA" dirty="0"/>
              <a:t>Art</a:t>
            </a:r>
            <a:endParaRPr lang="fr-CA" sz="2400" dirty="0">
              <a:solidFill>
                <a:schemeClr val="accent1"/>
              </a:solidFill>
            </a:endParaRPr>
          </a:p>
        </p:txBody>
      </p:sp>
      <p:sp>
        <p:nvSpPr>
          <p:cNvPr id="6" name="Titre 1"/>
          <p:cNvSpPr txBox="1">
            <a:spLocks/>
          </p:cNvSpPr>
          <p:nvPr/>
        </p:nvSpPr>
        <p:spPr>
          <a:xfrm>
            <a:off x="839958" y="1128448"/>
            <a:ext cx="9295934" cy="389968"/>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3600" b="0" i="0" kern="1200">
                <a:solidFill>
                  <a:schemeClr val="bg1"/>
                </a:solidFill>
                <a:latin typeface="Univers Condensed Light" panose="020B0306020202040204" pitchFamily="34" charset="0"/>
                <a:ea typeface="+mj-ea"/>
                <a:cs typeface="+mj-cs"/>
              </a:defRPr>
            </a:lvl1pPr>
          </a:lstStyle>
          <a:p>
            <a:r>
              <a:rPr lang="en-US" sz="2200" dirty="0">
                <a:solidFill>
                  <a:schemeClr val="accent2"/>
                </a:solidFill>
              </a:rPr>
              <a:t>Vaulted Willow; Marc </a:t>
            </a:r>
            <a:r>
              <a:rPr lang="en-US" sz="2200" dirty="0" err="1">
                <a:solidFill>
                  <a:schemeClr val="accent2"/>
                </a:solidFill>
              </a:rPr>
              <a:t>Fornes</a:t>
            </a:r>
            <a:r>
              <a:rPr lang="en-US" sz="2200" dirty="0">
                <a:solidFill>
                  <a:schemeClr val="accent2"/>
                </a:solidFill>
              </a:rPr>
              <a:t>, Permanent Public Art Pavilion | Borden Park, Edmonton</a:t>
            </a:r>
          </a:p>
        </p:txBody>
      </p:sp>
      <p:pic>
        <p:nvPicPr>
          <p:cNvPr id="15" name="Picture 4" descr="RÃ©sultats de recherche d'images pour Â«Â the very manyÂ Â»"/>
          <p:cNvPicPr>
            <a:picLocks noChangeAspect="1" noChangeArrowheads="1"/>
          </p:cNvPicPr>
          <p:nvPr/>
        </p:nvPicPr>
        <p:blipFill rotWithShape="1">
          <a:blip r:embed="rId3" cstate="hqprint">
            <a:extLst>
              <a:ext uri="{28A0092B-C50C-407E-A947-70E740481C1C}">
                <a14:useLocalDpi xmlns:a14="http://schemas.microsoft.com/office/drawing/2010/main"/>
              </a:ext>
            </a:extLst>
          </a:blip>
          <a:srcRect/>
          <a:stretch/>
        </p:blipFill>
        <p:spPr bwMode="auto">
          <a:xfrm>
            <a:off x="1754358" y="1719894"/>
            <a:ext cx="4630944" cy="4132091"/>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6" descr="RÃ©sultats de recherche d'images pour Â«Â the very manyÂ Â»"/>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866412" y="1719893"/>
            <a:ext cx="2754727" cy="4132091"/>
          </a:xfrm>
          <a:prstGeom prst="rect">
            <a:avLst/>
          </a:prstGeom>
          <a:noFill/>
          <a:extLst>
            <a:ext uri="{909E8E84-426E-40DD-AFC4-6F175D3DCCD1}">
              <a14:hiddenFill xmlns:a14="http://schemas.microsoft.com/office/drawing/2010/main">
                <a:solidFill>
                  <a:srgbClr val="FFFFFF"/>
                </a:solidFill>
              </a14:hiddenFill>
            </a:ext>
          </a:extLst>
        </p:spPr>
      </p:pic>
      <p:sp>
        <p:nvSpPr>
          <p:cNvPr id="19" name="ZoneTexte 18"/>
          <p:cNvSpPr txBox="1"/>
          <p:nvPr/>
        </p:nvSpPr>
        <p:spPr>
          <a:xfrm>
            <a:off x="1764000" y="6084000"/>
            <a:ext cx="2202767" cy="646331"/>
          </a:xfrm>
          <a:prstGeom prst="rect">
            <a:avLst/>
          </a:prstGeom>
          <a:noFill/>
        </p:spPr>
        <p:txBody>
          <a:bodyPr wrap="square" rtlCol="0">
            <a:spAutoFit/>
          </a:bodyPr>
          <a:lstStyle/>
          <a:p>
            <a:r>
              <a:rPr lang="fr-CA" sz="2000" b="1" dirty="0">
                <a:solidFill>
                  <a:schemeClr val="bg1"/>
                </a:solidFill>
                <a:latin typeface="Univers Condensed Light" panose="020B0306020202040204"/>
              </a:rPr>
              <a:t>Laminage</a:t>
            </a:r>
          </a:p>
          <a:p>
            <a:r>
              <a:rPr lang="fr-CA" sz="1600" dirty="0">
                <a:solidFill>
                  <a:schemeClr val="bg1"/>
                </a:solidFill>
                <a:latin typeface="Univers Condensed Light" panose="020B0306020202040204"/>
              </a:rPr>
              <a:t>(feuilles/plaques)</a:t>
            </a:r>
          </a:p>
        </p:txBody>
      </p:sp>
      <p:cxnSp>
        <p:nvCxnSpPr>
          <p:cNvPr id="20" name="Connecteur droit avec flèche 19"/>
          <p:cNvCxnSpPr>
            <a:cxnSpLocks/>
          </p:cNvCxnSpPr>
          <p:nvPr/>
        </p:nvCxnSpPr>
        <p:spPr>
          <a:xfrm flipV="1">
            <a:off x="2820692" y="3134534"/>
            <a:ext cx="884611" cy="2987297"/>
          </a:xfrm>
          <a:prstGeom prst="straightConnector1">
            <a:avLst/>
          </a:prstGeom>
          <a:ln w="38100">
            <a:solidFill>
              <a:schemeClr val="bg1"/>
            </a:solidFill>
            <a:tailEnd type="triangle"/>
          </a:ln>
        </p:spPr>
        <p:style>
          <a:lnRef idx="2">
            <a:schemeClr val="accent3"/>
          </a:lnRef>
          <a:fillRef idx="0">
            <a:schemeClr val="accent3"/>
          </a:fillRef>
          <a:effectRef idx="1">
            <a:schemeClr val="accent3"/>
          </a:effectRef>
          <a:fontRef idx="minor">
            <a:schemeClr val="tx1"/>
          </a:fontRef>
        </p:style>
      </p:cxnSp>
      <p:sp>
        <p:nvSpPr>
          <p:cNvPr id="21" name="ZoneTexte 20"/>
          <p:cNvSpPr txBox="1"/>
          <p:nvPr/>
        </p:nvSpPr>
        <p:spPr>
          <a:xfrm>
            <a:off x="6552000" y="5904000"/>
            <a:ext cx="1692000" cy="646331"/>
          </a:xfrm>
          <a:prstGeom prst="rect">
            <a:avLst/>
          </a:prstGeom>
          <a:noFill/>
        </p:spPr>
        <p:txBody>
          <a:bodyPr wrap="square" rtlCol="0">
            <a:spAutoFit/>
          </a:bodyPr>
          <a:lstStyle/>
          <a:p>
            <a:r>
              <a:rPr lang="fr-CA" sz="2000" b="1" dirty="0">
                <a:solidFill>
                  <a:schemeClr val="bg1"/>
                </a:solidFill>
                <a:latin typeface="Univers Condensed Light" panose="020B0306020202040204"/>
              </a:rPr>
              <a:t>Découpe laser</a:t>
            </a:r>
          </a:p>
          <a:p>
            <a:r>
              <a:rPr lang="fr-CA" sz="1600" dirty="0">
                <a:solidFill>
                  <a:schemeClr val="bg1"/>
                </a:solidFill>
                <a:latin typeface="Univers Condensed Light" panose="020B0306020202040204"/>
              </a:rPr>
              <a:t>(forme des feuilles)</a:t>
            </a:r>
          </a:p>
        </p:txBody>
      </p:sp>
      <p:cxnSp>
        <p:nvCxnSpPr>
          <p:cNvPr id="22" name="Connecteur droit avec flèche 21"/>
          <p:cNvCxnSpPr>
            <a:cxnSpLocks/>
          </p:cNvCxnSpPr>
          <p:nvPr/>
        </p:nvCxnSpPr>
        <p:spPr>
          <a:xfrm flipV="1">
            <a:off x="7439186" y="4468394"/>
            <a:ext cx="779025" cy="1343470"/>
          </a:xfrm>
          <a:prstGeom prst="straightConnector1">
            <a:avLst/>
          </a:prstGeom>
          <a:ln w="38100">
            <a:solidFill>
              <a:schemeClr val="bg1"/>
            </a:solidFill>
            <a:tailEnd type="triangle"/>
          </a:ln>
        </p:spPr>
        <p:style>
          <a:lnRef idx="2">
            <a:schemeClr val="accent3"/>
          </a:lnRef>
          <a:fillRef idx="0">
            <a:schemeClr val="accent3"/>
          </a:fillRef>
          <a:effectRef idx="1">
            <a:schemeClr val="accent3"/>
          </a:effectRef>
          <a:fontRef idx="minor">
            <a:schemeClr val="tx1"/>
          </a:fontRef>
        </p:style>
      </p:cxnSp>
      <p:sp>
        <p:nvSpPr>
          <p:cNvPr id="23" name="ZoneTexte 22"/>
          <p:cNvSpPr txBox="1"/>
          <p:nvPr/>
        </p:nvSpPr>
        <p:spPr>
          <a:xfrm>
            <a:off x="8568000" y="5868000"/>
            <a:ext cx="2052000" cy="646331"/>
          </a:xfrm>
          <a:prstGeom prst="rect">
            <a:avLst/>
          </a:prstGeom>
          <a:noFill/>
        </p:spPr>
        <p:txBody>
          <a:bodyPr wrap="square" rtlCol="0">
            <a:spAutoFit/>
          </a:bodyPr>
          <a:lstStyle/>
          <a:p>
            <a:r>
              <a:rPr lang="fr-CA" sz="2000" b="1" dirty="0">
                <a:solidFill>
                  <a:schemeClr val="bg1"/>
                </a:solidFill>
                <a:latin typeface="Univers Condensed Light" panose="020B0306020202040204"/>
              </a:rPr>
              <a:t>Rivetage</a:t>
            </a:r>
          </a:p>
          <a:p>
            <a:r>
              <a:rPr lang="fr-CA" sz="1600" dirty="0">
                <a:solidFill>
                  <a:schemeClr val="bg1"/>
                </a:solidFill>
                <a:latin typeface="Univers Condensed Light" panose="020B0306020202040204"/>
              </a:rPr>
              <a:t>(assemblage des feuilles)</a:t>
            </a:r>
          </a:p>
        </p:txBody>
      </p:sp>
      <p:cxnSp>
        <p:nvCxnSpPr>
          <p:cNvPr id="24" name="Connecteur droit avec flèche 23"/>
          <p:cNvCxnSpPr>
            <a:cxnSpLocks/>
          </p:cNvCxnSpPr>
          <p:nvPr/>
        </p:nvCxnSpPr>
        <p:spPr>
          <a:xfrm flipV="1">
            <a:off x="9577953" y="5258942"/>
            <a:ext cx="549987" cy="831892"/>
          </a:xfrm>
          <a:prstGeom prst="straightConnector1">
            <a:avLst/>
          </a:prstGeom>
          <a:ln w="38100">
            <a:solidFill>
              <a:schemeClr val="bg1"/>
            </a:solidFill>
            <a:tailEnd type="triangle"/>
          </a:ln>
        </p:spPr>
        <p:style>
          <a:lnRef idx="2">
            <a:schemeClr val="accent3"/>
          </a:lnRef>
          <a:fillRef idx="0">
            <a:schemeClr val="accent3"/>
          </a:fillRef>
          <a:effectRef idx="1">
            <a:schemeClr val="accent3"/>
          </a:effectRef>
          <a:fontRef idx="minor">
            <a:schemeClr val="tx1"/>
          </a:fontRef>
        </p:style>
      </p:cxnSp>
      <p:sp>
        <p:nvSpPr>
          <p:cNvPr id="25" name="ZoneTexte 24"/>
          <p:cNvSpPr txBox="1"/>
          <p:nvPr/>
        </p:nvSpPr>
        <p:spPr>
          <a:xfrm>
            <a:off x="1764000" y="5868000"/>
            <a:ext cx="1364355" cy="215444"/>
          </a:xfrm>
          <a:prstGeom prst="rect">
            <a:avLst/>
          </a:prstGeom>
          <a:noFill/>
        </p:spPr>
        <p:txBody>
          <a:bodyPr wrap="square" rtlCol="0">
            <a:spAutoFit/>
          </a:bodyPr>
          <a:lstStyle/>
          <a:p>
            <a:r>
              <a:rPr lang="fr-CA" sz="800" i="1" dirty="0">
                <a:solidFill>
                  <a:schemeClr val="bg1"/>
                </a:solidFill>
              </a:rPr>
              <a:t>© </a:t>
            </a:r>
            <a:r>
              <a:rPr lang="fr-CA" sz="800" i="1" dirty="0" err="1">
                <a:solidFill>
                  <a:schemeClr val="bg1"/>
                </a:solidFill>
              </a:rPr>
              <a:t>TheVeryMany</a:t>
            </a:r>
            <a:endParaRPr lang="fr-CA" sz="800" i="1" dirty="0">
              <a:solidFill>
                <a:schemeClr val="bg1"/>
              </a:solidFill>
            </a:endParaRPr>
          </a:p>
        </p:txBody>
      </p:sp>
    </p:spTree>
    <p:extLst>
      <p:ext uri="{BB962C8B-B14F-4D97-AF65-F5344CB8AC3E}">
        <p14:creationId xmlns:p14="http://schemas.microsoft.com/office/powerpoint/2010/main" val="34559870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36</a:t>
            </a:fld>
            <a:endParaRPr lang="fr-FR" dirty="0"/>
          </a:p>
        </p:txBody>
      </p:sp>
      <p:sp>
        <p:nvSpPr>
          <p:cNvPr id="5" name="Titre 4"/>
          <p:cNvSpPr>
            <a:spLocks noGrp="1"/>
          </p:cNvSpPr>
          <p:nvPr>
            <p:ph type="title"/>
          </p:nvPr>
        </p:nvSpPr>
        <p:spPr/>
        <p:txBody>
          <a:bodyPr/>
          <a:lstStyle/>
          <a:p>
            <a:r>
              <a:rPr lang="fr-CA" dirty="0"/>
              <a:t>Conclusions</a:t>
            </a:r>
            <a:endParaRPr lang="fr-CA" sz="2400" dirty="0">
              <a:solidFill>
                <a:schemeClr val="accent1"/>
              </a:solidFill>
            </a:endParaRPr>
          </a:p>
        </p:txBody>
      </p:sp>
      <p:sp>
        <p:nvSpPr>
          <p:cNvPr id="6" name="Titre 1"/>
          <p:cNvSpPr txBox="1">
            <a:spLocks/>
          </p:cNvSpPr>
          <p:nvPr/>
        </p:nvSpPr>
        <p:spPr>
          <a:xfrm>
            <a:off x="839958" y="1128448"/>
            <a:ext cx="9295934" cy="389968"/>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3600" b="0" i="0" kern="1200">
                <a:solidFill>
                  <a:schemeClr val="bg1"/>
                </a:solidFill>
                <a:latin typeface="Univers Condensed Light" panose="020B0306020202040204" pitchFamily="34" charset="0"/>
                <a:ea typeface="+mj-ea"/>
                <a:cs typeface="+mj-cs"/>
              </a:defRPr>
            </a:lvl1pPr>
          </a:lstStyle>
          <a:p>
            <a:endParaRPr lang="en-US" sz="2200" dirty="0">
              <a:solidFill>
                <a:schemeClr val="accent2"/>
              </a:solidFill>
            </a:endParaRPr>
          </a:p>
        </p:txBody>
      </p:sp>
      <p:sp>
        <p:nvSpPr>
          <p:cNvPr id="17" name="Espace réservé du contenu 2">
            <a:extLst>
              <a:ext uri="{FF2B5EF4-FFF2-40B4-BE49-F238E27FC236}">
                <a16:creationId xmlns:a16="http://schemas.microsoft.com/office/drawing/2014/main" id="{26D4F379-7BE0-5949-A003-6EA093D3DDE1}"/>
              </a:ext>
            </a:extLst>
          </p:cNvPr>
          <p:cNvSpPr txBox="1">
            <a:spLocks/>
          </p:cNvSpPr>
          <p:nvPr/>
        </p:nvSpPr>
        <p:spPr>
          <a:xfrm>
            <a:off x="886453" y="1722218"/>
            <a:ext cx="9249439" cy="4816694"/>
          </a:xfrm>
          <a:prstGeom prst="rect">
            <a:avLst/>
          </a:prstGeom>
        </p:spPr>
        <p:txBody>
          <a:bodyPr vert="horz" lIns="0" tIns="0" rIns="0" bIns="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1600" b="0" i="0" kern="1200">
                <a:solidFill>
                  <a:schemeClr val="bg1"/>
                </a:solidFill>
                <a:latin typeface="Univers Condensed Light" panose="020B0306020202040204" pitchFamily="34"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i="0" kern="1200">
                <a:solidFill>
                  <a:schemeClr val="accent1"/>
                </a:solidFill>
                <a:latin typeface="Univers Condensed Light" panose="020B0306020202040204" pitchFamily="34" charset="0"/>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i="0" kern="1200">
                <a:solidFill>
                  <a:schemeClr val="tx1"/>
                </a:solidFill>
                <a:latin typeface="Univers Condensed Light" panose="020B0306020202040204" pitchFamily="34"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marL="342900" indent="-342900">
              <a:buClr>
                <a:schemeClr val="accent1"/>
              </a:buClr>
              <a:buFont typeface="Courier New" panose="02070309020205020404" pitchFamily="49" charset="0"/>
              <a:buChar char="o"/>
            </a:pPr>
            <a:r>
              <a:rPr lang="fr-FR" sz="2000" dirty="0"/>
              <a:t>Matériau léger ;</a:t>
            </a:r>
          </a:p>
          <a:p>
            <a:pPr marL="342900" indent="-342900">
              <a:buClr>
                <a:schemeClr val="accent1"/>
              </a:buClr>
              <a:buFont typeface="Courier New" panose="02070309020205020404" pitchFamily="49" charset="0"/>
              <a:buChar char="o"/>
            </a:pPr>
            <a:r>
              <a:rPr lang="fr-FR" sz="2000" dirty="0"/>
              <a:t>Module de Young 3 x &lt; acier ;</a:t>
            </a:r>
          </a:p>
          <a:p>
            <a:pPr marL="342900" indent="-342900">
              <a:buClr>
                <a:schemeClr val="accent1"/>
              </a:buClr>
              <a:buFont typeface="Courier New" panose="02070309020205020404" pitchFamily="49" charset="0"/>
              <a:buChar char="o"/>
            </a:pPr>
            <a:r>
              <a:rPr lang="fr-FR" sz="2000" dirty="0"/>
              <a:t>Résistant à la corrosion atmosphérique mais attention corrosion galvanique ;</a:t>
            </a:r>
          </a:p>
          <a:p>
            <a:pPr marL="342900" indent="-342900">
              <a:buClr>
                <a:schemeClr val="accent1"/>
              </a:buClr>
              <a:buFont typeface="Courier New" panose="02070309020205020404" pitchFamily="49" charset="0"/>
              <a:buChar char="o"/>
            </a:pPr>
            <a:r>
              <a:rPr lang="fr-FR" sz="2000" dirty="0"/>
              <a:t>Usage courant en construction : feuilles série 5xxx et extrusions série 6xxx ;</a:t>
            </a:r>
          </a:p>
          <a:p>
            <a:pPr marL="342900" indent="-342900">
              <a:buClr>
                <a:schemeClr val="accent1"/>
              </a:buClr>
              <a:buFont typeface="Courier New" panose="02070309020205020404" pitchFamily="49" charset="0"/>
              <a:buChar char="o"/>
            </a:pPr>
            <a:r>
              <a:rPr lang="fr-FR" sz="2000" dirty="0"/>
              <a:t>Coût Al &gt; acier mais durabilité Al &gt; acier ;</a:t>
            </a:r>
          </a:p>
          <a:p>
            <a:pPr marL="342900" indent="-342900">
              <a:buClr>
                <a:schemeClr val="accent1"/>
              </a:buClr>
              <a:buFont typeface="Courier New" panose="02070309020205020404" pitchFamily="49" charset="0"/>
              <a:buChar char="o"/>
            </a:pPr>
            <a:r>
              <a:rPr lang="fr-FR" sz="2000" dirty="0"/>
              <a:t>Al durable sans entretien &gt; 75 ans (Coût total de possession) ;</a:t>
            </a:r>
          </a:p>
          <a:p>
            <a:pPr marL="342900" indent="-342900">
              <a:buClr>
                <a:schemeClr val="accent1"/>
              </a:buClr>
              <a:buFont typeface="Courier New" panose="02070309020205020404" pitchFamily="49" charset="0"/>
              <a:buChar char="o"/>
            </a:pPr>
            <a:r>
              <a:rPr lang="fr-FR" sz="2000" dirty="0"/>
              <a:t>Recyclable à l’infini ;</a:t>
            </a:r>
          </a:p>
          <a:p>
            <a:pPr marL="342900" indent="-342900">
              <a:buClr>
                <a:schemeClr val="accent1"/>
              </a:buClr>
              <a:buFont typeface="Courier New" panose="02070309020205020404" pitchFamily="49" charset="0"/>
              <a:buChar char="o"/>
            </a:pPr>
            <a:r>
              <a:rPr lang="fr-FR" sz="2000" dirty="0"/>
              <a:t>Esthétique ;</a:t>
            </a:r>
          </a:p>
          <a:p>
            <a:pPr marL="342900" indent="-342900">
              <a:buClr>
                <a:schemeClr val="accent1"/>
              </a:buClr>
              <a:buFont typeface="Courier New" panose="02070309020205020404" pitchFamily="49" charset="0"/>
              <a:buChar char="o"/>
            </a:pPr>
            <a:r>
              <a:rPr lang="fr-FR" sz="2000" dirty="0"/>
              <a:t>Al du Québec : empreinte environnementale très faible ;</a:t>
            </a:r>
          </a:p>
          <a:p>
            <a:pPr marL="342900" indent="-342900">
              <a:buClr>
                <a:schemeClr val="accent1"/>
              </a:buClr>
              <a:buFont typeface="Courier New" panose="02070309020205020404" pitchFamily="49" charset="0"/>
              <a:buChar char="o"/>
            </a:pPr>
            <a:r>
              <a:rPr lang="fr-FR" sz="2000" dirty="0"/>
              <a:t>Attention flambage, soudage et fatigue =&gt; CSA S157 et CSA S6.</a:t>
            </a:r>
          </a:p>
          <a:p>
            <a:pPr marL="342900" indent="-342900">
              <a:buClr>
                <a:schemeClr val="accent1"/>
              </a:buClr>
              <a:buFont typeface="Courier New" panose="02070309020205020404" pitchFamily="49" charset="0"/>
              <a:buChar char="o"/>
            </a:pPr>
            <a:endParaRPr lang="fr-FR" sz="2000" dirty="0"/>
          </a:p>
          <a:p>
            <a:pPr marL="342900" indent="-342900">
              <a:buClr>
                <a:schemeClr val="accent1"/>
              </a:buClr>
              <a:buFont typeface="Courier New" panose="02070309020205020404" pitchFamily="49" charset="0"/>
              <a:buChar char="o"/>
            </a:pPr>
            <a:endParaRPr lang="fr-FR" sz="2000" dirty="0"/>
          </a:p>
        </p:txBody>
      </p:sp>
    </p:spTree>
    <p:extLst>
      <p:ext uri="{BB962C8B-B14F-4D97-AF65-F5344CB8AC3E}">
        <p14:creationId xmlns:p14="http://schemas.microsoft.com/office/powerpoint/2010/main" val="362693500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3D485D82-F5EB-9243-AACD-09E4AA355EE7}"/>
              </a:ext>
            </a:extLst>
          </p:cNvPr>
          <p:cNvSpPr>
            <a:spLocks noGrp="1"/>
          </p:cNvSpPr>
          <p:nvPr>
            <p:ph type="title"/>
          </p:nvPr>
        </p:nvSpPr>
        <p:spPr/>
        <p:txBody>
          <a:bodyPr/>
          <a:lstStyle/>
          <a:p>
            <a:r>
              <a:rPr lang="fr-FR" dirty="0"/>
              <a:t>PARTENAIRES</a:t>
            </a:r>
          </a:p>
        </p:txBody>
      </p:sp>
      <p:pic>
        <p:nvPicPr>
          <p:cNvPr id="29" name="Image 28">
            <a:extLst>
              <a:ext uri="{FF2B5EF4-FFF2-40B4-BE49-F238E27FC236}">
                <a16:creationId xmlns:a16="http://schemas.microsoft.com/office/drawing/2014/main" id="{CC8BB46F-97D0-6946-A523-884DE0E13EF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14231" y="4516771"/>
            <a:ext cx="1403783" cy="686059"/>
          </a:xfrm>
          <a:prstGeom prst="rect">
            <a:avLst/>
          </a:prstGeom>
        </p:spPr>
      </p:pic>
      <p:pic>
        <p:nvPicPr>
          <p:cNvPr id="31" name="Image 30">
            <a:extLst>
              <a:ext uri="{FF2B5EF4-FFF2-40B4-BE49-F238E27FC236}">
                <a16:creationId xmlns:a16="http://schemas.microsoft.com/office/drawing/2014/main" id="{C8E166F7-2569-2148-81D4-8D05C20D39F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864818" y="2341426"/>
            <a:ext cx="2351305" cy="722673"/>
          </a:xfrm>
          <a:prstGeom prst="rect">
            <a:avLst/>
          </a:prstGeom>
        </p:spPr>
      </p:pic>
      <p:pic>
        <p:nvPicPr>
          <p:cNvPr id="37" name="Graphique 36">
            <a:extLst>
              <a:ext uri="{FF2B5EF4-FFF2-40B4-BE49-F238E27FC236}">
                <a16:creationId xmlns:a16="http://schemas.microsoft.com/office/drawing/2014/main" id="{595DA0AB-17DF-DE40-AFD4-10998F7D17D4}"/>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644044" y="2405809"/>
            <a:ext cx="2586715" cy="559290"/>
          </a:xfrm>
          <a:prstGeom prst="rect">
            <a:avLst/>
          </a:prstGeom>
        </p:spPr>
      </p:pic>
      <p:pic>
        <p:nvPicPr>
          <p:cNvPr id="43" name="Image 42">
            <a:extLst>
              <a:ext uri="{FF2B5EF4-FFF2-40B4-BE49-F238E27FC236}">
                <a16:creationId xmlns:a16="http://schemas.microsoft.com/office/drawing/2014/main" id="{6AD8C13E-7269-FF47-B324-F140639916EB}"/>
              </a:ext>
            </a:extLst>
          </p:cNvPr>
          <p:cNvPicPr>
            <a:picLocks noChangeAspect="1"/>
          </p:cNvPicPr>
          <p:nvPr/>
        </p:nvPicPr>
        <p:blipFill>
          <a:blip r:embed="rId6"/>
          <a:stretch>
            <a:fillRect/>
          </a:stretch>
        </p:blipFill>
        <p:spPr>
          <a:xfrm>
            <a:off x="4366402" y="4751494"/>
            <a:ext cx="1458903" cy="447255"/>
          </a:xfrm>
          <a:prstGeom prst="rect">
            <a:avLst/>
          </a:prstGeom>
        </p:spPr>
      </p:pic>
      <p:cxnSp>
        <p:nvCxnSpPr>
          <p:cNvPr id="11" name="Connecteur droit 10">
            <a:extLst>
              <a:ext uri="{FF2B5EF4-FFF2-40B4-BE49-F238E27FC236}">
                <a16:creationId xmlns:a16="http://schemas.microsoft.com/office/drawing/2014/main" id="{8BF77C14-C801-C94F-AADA-B6874BA2871B}"/>
              </a:ext>
            </a:extLst>
          </p:cNvPr>
          <p:cNvCxnSpPr>
            <a:cxnSpLocks/>
          </p:cNvCxnSpPr>
          <p:nvPr/>
        </p:nvCxnSpPr>
        <p:spPr>
          <a:xfrm>
            <a:off x="4083019" y="4019610"/>
            <a:ext cx="0" cy="1608384"/>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2" name="Connecteur droit 11">
            <a:extLst>
              <a:ext uri="{FF2B5EF4-FFF2-40B4-BE49-F238E27FC236}">
                <a16:creationId xmlns:a16="http://schemas.microsoft.com/office/drawing/2014/main" id="{5F0B9348-28CA-6F45-9589-A3D7D3AE2B7F}"/>
              </a:ext>
            </a:extLst>
          </p:cNvPr>
          <p:cNvCxnSpPr>
            <a:cxnSpLocks/>
          </p:cNvCxnSpPr>
          <p:nvPr/>
        </p:nvCxnSpPr>
        <p:spPr>
          <a:xfrm>
            <a:off x="6153360" y="4038675"/>
            <a:ext cx="0" cy="1608384"/>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6" name="Connecteur droit 15">
            <a:extLst>
              <a:ext uri="{FF2B5EF4-FFF2-40B4-BE49-F238E27FC236}">
                <a16:creationId xmlns:a16="http://schemas.microsoft.com/office/drawing/2014/main" id="{E1D36E10-06D2-5240-9F20-C58B979E6B78}"/>
              </a:ext>
            </a:extLst>
          </p:cNvPr>
          <p:cNvCxnSpPr>
            <a:cxnSpLocks/>
          </p:cNvCxnSpPr>
          <p:nvPr/>
        </p:nvCxnSpPr>
        <p:spPr>
          <a:xfrm>
            <a:off x="6198166" y="4016382"/>
            <a:ext cx="1928078" cy="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9" name="Connecteur droit 18">
            <a:extLst>
              <a:ext uri="{FF2B5EF4-FFF2-40B4-BE49-F238E27FC236}">
                <a16:creationId xmlns:a16="http://schemas.microsoft.com/office/drawing/2014/main" id="{4149DE5E-AD39-E346-9E85-53C16A8EA9D8}"/>
              </a:ext>
            </a:extLst>
          </p:cNvPr>
          <p:cNvCxnSpPr>
            <a:cxnSpLocks/>
          </p:cNvCxnSpPr>
          <p:nvPr/>
        </p:nvCxnSpPr>
        <p:spPr>
          <a:xfrm>
            <a:off x="4140533" y="4016382"/>
            <a:ext cx="1928078" cy="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2" name="Connecteur droit 21">
            <a:extLst>
              <a:ext uri="{FF2B5EF4-FFF2-40B4-BE49-F238E27FC236}">
                <a16:creationId xmlns:a16="http://schemas.microsoft.com/office/drawing/2014/main" id="{EABC491A-34CB-6B4B-A915-110E6B759F98}"/>
              </a:ext>
            </a:extLst>
          </p:cNvPr>
          <p:cNvCxnSpPr>
            <a:cxnSpLocks/>
          </p:cNvCxnSpPr>
          <p:nvPr/>
        </p:nvCxnSpPr>
        <p:spPr>
          <a:xfrm>
            <a:off x="2091405" y="4008799"/>
            <a:ext cx="1928078" cy="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56" name="Connecteur droit 55">
            <a:extLst>
              <a:ext uri="{FF2B5EF4-FFF2-40B4-BE49-F238E27FC236}">
                <a16:creationId xmlns:a16="http://schemas.microsoft.com/office/drawing/2014/main" id="{05399FDD-6013-C24A-A6F6-3BE37430B62E}"/>
              </a:ext>
            </a:extLst>
          </p:cNvPr>
          <p:cNvCxnSpPr>
            <a:cxnSpLocks/>
          </p:cNvCxnSpPr>
          <p:nvPr/>
        </p:nvCxnSpPr>
        <p:spPr>
          <a:xfrm>
            <a:off x="8139307" y="1949067"/>
            <a:ext cx="0" cy="1608384"/>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57" name="Connecteur droit 56">
            <a:extLst>
              <a:ext uri="{FF2B5EF4-FFF2-40B4-BE49-F238E27FC236}">
                <a16:creationId xmlns:a16="http://schemas.microsoft.com/office/drawing/2014/main" id="{F02D5362-EE43-9247-8445-D202A4F24E15}"/>
              </a:ext>
            </a:extLst>
          </p:cNvPr>
          <p:cNvCxnSpPr>
            <a:cxnSpLocks/>
          </p:cNvCxnSpPr>
          <p:nvPr/>
        </p:nvCxnSpPr>
        <p:spPr>
          <a:xfrm>
            <a:off x="4019483" y="1949067"/>
            <a:ext cx="0" cy="1608384"/>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4" name="Espace réservé du numéro de diapositive 3">
            <a:extLst>
              <a:ext uri="{FF2B5EF4-FFF2-40B4-BE49-F238E27FC236}">
                <a16:creationId xmlns:a16="http://schemas.microsoft.com/office/drawing/2014/main" id="{602D9E4A-F008-D64D-AFB2-6F056C26B8E3}"/>
              </a:ext>
            </a:extLst>
          </p:cNvPr>
          <p:cNvSpPr>
            <a:spLocks noGrp="1"/>
          </p:cNvSpPr>
          <p:nvPr>
            <p:ph type="sldNum" sz="quarter" idx="12"/>
          </p:nvPr>
        </p:nvSpPr>
        <p:spPr/>
        <p:txBody>
          <a:bodyPr/>
          <a:lstStyle/>
          <a:p>
            <a:fld id="{82B63C5F-247B-BE4F-ACBC-7BDD67617F3E}" type="slidenum">
              <a:rPr lang="fr-FR" smtClean="0"/>
              <a:t>37</a:t>
            </a:fld>
            <a:endParaRPr lang="fr-FR"/>
          </a:p>
        </p:txBody>
      </p:sp>
      <p:pic>
        <p:nvPicPr>
          <p:cNvPr id="5" name="Image 4"/>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259987" y="4605858"/>
            <a:ext cx="1627012" cy="751173"/>
          </a:xfrm>
          <a:prstGeom prst="rect">
            <a:avLst/>
          </a:prstGeom>
        </p:spPr>
      </p:pic>
      <p:pic>
        <p:nvPicPr>
          <p:cNvPr id="6" name="Image 5"/>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8609645" y="4577281"/>
            <a:ext cx="1239750" cy="621468"/>
          </a:xfrm>
          <a:prstGeom prst="rect">
            <a:avLst/>
          </a:prstGeom>
        </p:spPr>
      </p:pic>
      <p:cxnSp>
        <p:nvCxnSpPr>
          <p:cNvPr id="20" name="Connecteur droit 19">
            <a:extLst>
              <a:ext uri="{FF2B5EF4-FFF2-40B4-BE49-F238E27FC236}">
                <a16:creationId xmlns:a16="http://schemas.microsoft.com/office/drawing/2014/main" id="{E1D36E10-06D2-5240-9F20-C58B979E6B78}"/>
              </a:ext>
            </a:extLst>
          </p:cNvPr>
          <p:cNvCxnSpPr>
            <a:cxnSpLocks/>
          </p:cNvCxnSpPr>
          <p:nvPr/>
        </p:nvCxnSpPr>
        <p:spPr>
          <a:xfrm>
            <a:off x="8267160" y="4016382"/>
            <a:ext cx="1928078" cy="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1" name="Connecteur droit 20">
            <a:extLst>
              <a:ext uri="{FF2B5EF4-FFF2-40B4-BE49-F238E27FC236}">
                <a16:creationId xmlns:a16="http://schemas.microsoft.com/office/drawing/2014/main" id="{5F0B9348-28CA-6F45-9589-A3D7D3AE2B7F}"/>
              </a:ext>
            </a:extLst>
          </p:cNvPr>
          <p:cNvCxnSpPr>
            <a:cxnSpLocks/>
          </p:cNvCxnSpPr>
          <p:nvPr/>
        </p:nvCxnSpPr>
        <p:spPr>
          <a:xfrm>
            <a:off x="8202688" y="4019610"/>
            <a:ext cx="0" cy="1608384"/>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9" name="Groupe 8">
            <a:extLst>
              <a:ext uri="{FF2B5EF4-FFF2-40B4-BE49-F238E27FC236}">
                <a16:creationId xmlns:a16="http://schemas.microsoft.com/office/drawing/2014/main" id="{54EDF244-6A4C-4A7E-6C65-DF1D033FC49F}"/>
              </a:ext>
            </a:extLst>
          </p:cNvPr>
          <p:cNvGrpSpPr/>
          <p:nvPr/>
        </p:nvGrpSpPr>
        <p:grpSpPr>
          <a:xfrm>
            <a:off x="830716" y="2362609"/>
            <a:ext cx="2870565" cy="717398"/>
            <a:chOff x="830716" y="2362609"/>
            <a:chExt cx="2870565" cy="717398"/>
          </a:xfrm>
        </p:grpSpPr>
        <p:pic>
          <p:nvPicPr>
            <p:cNvPr id="35" name="Image 34">
              <a:extLst>
                <a:ext uri="{FF2B5EF4-FFF2-40B4-BE49-F238E27FC236}">
                  <a16:creationId xmlns:a16="http://schemas.microsoft.com/office/drawing/2014/main" id="{8C268C13-B624-5447-93E9-4E09A9152832}"/>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932514" y="2439964"/>
              <a:ext cx="2768767" cy="538215"/>
            </a:xfrm>
            <a:prstGeom prst="rect">
              <a:avLst/>
            </a:prstGeom>
          </p:spPr>
        </p:pic>
        <p:pic>
          <p:nvPicPr>
            <p:cNvPr id="8" name="Image 7">
              <a:extLst>
                <a:ext uri="{FF2B5EF4-FFF2-40B4-BE49-F238E27FC236}">
                  <a16:creationId xmlns:a16="http://schemas.microsoft.com/office/drawing/2014/main" id="{F0DF4AF4-79FF-A512-4270-EC48D1199500}"/>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830716" y="2362609"/>
              <a:ext cx="1495576" cy="717398"/>
            </a:xfrm>
            <a:prstGeom prst="rect">
              <a:avLst/>
            </a:prstGeom>
          </p:spPr>
        </p:pic>
      </p:grpSp>
    </p:spTree>
    <p:extLst>
      <p:ext uri="{BB962C8B-B14F-4D97-AF65-F5344CB8AC3E}">
        <p14:creationId xmlns:p14="http://schemas.microsoft.com/office/powerpoint/2010/main" val="374393954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38</a:t>
            </a:fld>
            <a:endParaRPr lang="fr-FR" dirty="0"/>
          </a:p>
        </p:txBody>
      </p:sp>
      <p:sp>
        <p:nvSpPr>
          <p:cNvPr id="5" name="Titre 4"/>
          <p:cNvSpPr>
            <a:spLocks noGrp="1"/>
          </p:cNvSpPr>
          <p:nvPr>
            <p:ph type="title"/>
          </p:nvPr>
        </p:nvSpPr>
        <p:spPr/>
        <p:txBody>
          <a:bodyPr/>
          <a:lstStyle/>
          <a:p>
            <a:r>
              <a:rPr lang="fr-CA" dirty="0"/>
              <a:t>Transports : Remorque </a:t>
            </a:r>
            <a:r>
              <a:rPr lang="fr-CA" dirty="0" err="1"/>
              <a:t>Alutrec</a:t>
            </a:r>
            <a:r>
              <a:rPr lang="fr-CA" dirty="0"/>
              <a:t> (</a:t>
            </a:r>
            <a:r>
              <a:rPr lang="fr-CA" dirty="0" err="1"/>
              <a:t>Manac</a:t>
            </a:r>
            <a:r>
              <a:rPr lang="fr-CA" dirty="0"/>
              <a:t>)</a:t>
            </a:r>
            <a:endParaRPr lang="fr-CA" sz="2400" dirty="0">
              <a:solidFill>
                <a:schemeClr val="accent1"/>
              </a:solidFill>
            </a:endParaRPr>
          </a:p>
        </p:txBody>
      </p:sp>
      <p:pic>
        <p:nvPicPr>
          <p:cNvPr id="7" name="Picture 2" descr="Résultat de recherche d'images pour &quot;drapeau du québec&quot;">
            <a:extLst>
              <a:ext uri="{FF2B5EF4-FFF2-40B4-BE49-F238E27FC236}">
                <a16:creationId xmlns:a16="http://schemas.microsoft.com/office/drawing/2014/main" id="{A4149169-5F6A-E448-A337-0355BDC2F038}"/>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511366" y="0"/>
            <a:ext cx="685800" cy="455063"/>
          </a:xfrm>
          <a:prstGeom prst="rect">
            <a:avLst/>
          </a:prstGeom>
          <a:noFill/>
          <a:extLst>
            <a:ext uri="{909E8E84-426E-40DD-AFC4-6F175D3DCCD1}">
              <a14:hiddenFill xmlns:a14="http://schemas.microsoft.com/office/drawing/2010/main">
                <a:solidFill>
                  <a:srgbClr val="FFFFFF"/>
                </a:solidFill>
              </a14:hiddenFill>
            </a:ext>
          </a:extLst>
        </p:spPr>
      </p:pic>
      <p:sp>
        <p:nvSpPr>
          <p:cNvPr id="11" name="Espace réservé du contenu 2">
            <a:extLst>
              <a:ext uri="{FF2B5EF4-FFF2-40B4-BE49-F238E27FC236}">
                <a16:creationId xmlns:a16="http://schemas.microsoft.com/office/drawing/2014/main" id="{6F91A81F-899A-8E4C-9ABB-ACFB227D436D}"/>
              </a:ext>
            </a:extLst>
          </p:cNvPr>
          <p:cNvSpPr txBox="1">
            <a:spLocks/>
          </p:cNvSpPr>
          <p:nvPr/>
        </p:nvSpPr>
        <p:spPr>
          <a:xfrm>
            <a:off x="932948" y="1559428"/>
            <a:ext cx="8229600" cy="3702050"/>
          </a:xfrm>
          <a:prstGeom prst="rect">
            <a:avLst/>
          </a:prstGeom>
        </p:spPr>
        <p:txBody>
          <a:bodyPr vert="horz" lIns="0" tIns="0" rIns="0" bIns="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1600" b="0" i="0" kern="1200">
                <a:solidFill>
                  <a:schemeClr val="bg1"/>
                </a:solidFill>
                <a:latin typeface="Univers Condensed Light" panose="020B0306020202040204" pitchFamily="34"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i="0" kern="1200">
                <a:solidFill>
                  <a:schemeClr val="accent1"/>
                </a:solidFill>
                <a:latin typeface="Univers Condensed Light" panose="020B0306020202040204" pitchFamily="34" charset="0"/>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i="0" kern="1200">
                <a:solidFill>
                  <a:schemeClr val="tx1"/>
                </a:solidFill>
                <a:latin typeface="Univers Condensed Light" panose="020B0306020202040204" pitchFamily="34"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marL="342900" indent="-342900">
              <a:buClr>
                <a:schemeClr val="accent1"/>
              </a:buClr>
              <a:buFont typeface="Courier New" panose="02070309020205020404" pitchFamily="49" charset="0"/>
              <a:buChar char="o"/>
            </a:pPr>
            <a:r>
              <a:rPr lang="fr-CA" sz="2000" dirty="0"/>
              <a:t>La plus légère en Amérique du Nord: on peut transporter plus de marchandises ;</a:t>
            </a:r>
          </a:p>
          <a:p>
            <a:pPr marL="342900" indent="-342900">
              <a:buClr>
                <a:schemeClr val="accent1"/>
              </a:buClr>
              <a:buFont typeface="Courier New" panose="02070309020205020404" pitchFamily="49" charset="0"/>
              <a:buChar char="o"/>
            </a:pPr>
            <a:r>
              <a:rPr lang="fr-CA" sz="2000" dirty="0"/>
              <a:t>Moins de résistance à l’air donc moins de carburant ;</a:t>
            </a:r>
          </a:p>
          <a:p>
            <a:pPr marL="342900" indent="-342900">
              <a:buClr>
                <a:schemeClr val="accent1"/>
              </a:buClr>
              <a:buFont typeface="Courier New" panose="02070309020205020404" pitchFamily="49" charset="0"/>
              <a:buChar char="o"/>
            </a:pPr>
            <a:r>
              <a:rPr lang="fr-CA" sz="2000" dirty="0"/>
              <a:t>Meilleure résistance structurale ;</a:t>
            </a:r>
          </a:p>
          <a:p>
            <a:pPr marL="342900" indent="-342900">
              <a:buClr>
                <a:schemeClr val="accent1"/>
              </a:buClr>
              <a:buFont typeface="Courier New" panose="02070309020205020404" pitchFamily="49" charset="0"/>
              <a:buChar char="o"/>
            </a:pPr>
            <a:r>
              <a:rPr lang="fr-FR" sz="2000" dirty="0"/>
              <a:t>Réduction de la masse de ≈ 28%.</a:t>
            </a:r>
          </a:p>
          <a:p>
            <a:pPr marL="342900" indent="-342900">
              <a:buClr>
                <a:schemeClr val="accent1"/>
              </a:buClr>
              <a:buFont typeface="Courier New" panose="02070309020205020404" pitchFamily="49" charset="0"/>
              <a:buChar char="o"/>
            </a:pPr>
            <a:endParaRPr lang="fr-CA" sz="2000" dirty="0"/>
          </a:p>
          <a:p>
            <a:pPr marL="342900" indent="-342900">
              <a:buClr>
                <a:schemeClr val="accent1"/>
              </a:buClr>
              <a:buFont typeface="Courier New" panose="02070309020205020404" pitchFamily="49" charset="0"/>
              <a:buChar char="o"/>
            </a:pPr>
            <a:endParaRPr lang="fr-FR" sz="2000" dirty="0"/>
          </a:p>
          <a:p>
            <a:pPr marL="342900" indent="-342900">
              <a:buClr>
                <a:schemeClr val="accent1"/>
              </a:buClr>
              <a:buFont typeface="Courier New" panose="02070309020205020404" pitchFamily="49" charset="0"/>
              <a:buChar char="o"/>
            </a:pPr>
            <a:endParaRPr lang="fr-FR" sz="2000" dirty="0"/>
          </a:p>
        </p:txBody>
      </p:sp>
      <p:pic>
        <p:nvPicPr>
          <p:cNvPr id="17" name="Picture 2" descr="Remorque Capacity">
            <a:extLst>
              <a:ext uri="{FF2B5EF4-FFF2-40B4-BE49-F238E27FC236}">
                <a16:creationId xmlns:a16="http://schemas.microsoft.com/office/drawing/2014/main" id="{44A31D01-7A31-CF4D-9C18-1AA47C9D207E}"/>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607258" y="3441449"/>
            <a:ext cx="6700948" cy="2680381"/>
          </a:xfrm>
          <a:prstGeom prst="rect">
            <a:avLst/>
          </a:prstGeom>
          <a:noFill/>
          <a:extLst>
            <a:ext uri="{909E8E84-426E-40DD-AFC4-6F175D3DCCD1}">
              <a14:hiddenFill xmlns:a14="http://schemas.microsoft.com/office/drawing/2010/main">
                <a:solidFill>
                  <a:srgbClr val="FFFFFF"/>
                </a:solidFill>
              </a14:hiddenFill>
            </a:ext>
          </a:extLst>
        </p:spPr>
      </p:pic>
      <p:sp>
        <p:nvSpPr>
          <p:cNvPr id="18" name="ZoneTexte 17">
            <a:extLst>
              <a:ext uri="{FF2B5EF4-FFF2-40B4-BE49-F238E27FC236}">
                <a16:creationId xmlns:a16="http://schemas.microsoft.com/office/drawing/2014/main" id="{31F3300A-A607-5949-9A9C-C3CE843B56CB}"/>
              </a:ext>
            </a:extLst>
          </p:cNvPr>
          <p:cNvSpPr txBox="1"/>
          <p:nvPr/>
        </p:nvSpPr>
        <p:spPr>
          <a:xfrm>
            <a:off x="2628000" y="6156000"/>
            <a:ext cx="2228495" cy="215444"/>
          </a:xfrm>
          <a:prstGeom prst="rect">
            <a:avLst/>
          </a:prstGeom>
          <a:noFill/>
        </p:spPr>
        <p:txBody>
          <a:bodyPr wrap="none" rtlCol="0">
            <a:spAutoFit/>
          </a:bodyPr>
          <a:lstStyle/>
          <a:p>
            <a:r>
              <a:rPr lang="fr-FR" sz="800" i="1" dirty="0">
                <a:solidFill>
                  <a:schemeClr val="bg1"/>
                </a:solidFill>
              </a:rPr>
              <a:t>http://</a:t>
            </a:r>
            <a:r>
              <a:rPr lang="fr-FR" sz="800" i="1" dirty="0" err="1">
                <a:solidFill>
                  <a:schemeClr val="bg1"/>
                </a:solidFill>
              </a:rPr>
              <a:t>www.alutrec.com</a:t>
            </a:r>
            <a:r>
              <a:rPr lang="fr-FR" sz="800" i="1" dirty="0">
                <a:solidFill>
                  <a:schemeClr val="bg1"/>
                </a:solidFill>
              </a:rPr>
              <a:t>/</a:t>
            </a:r>
            <a:r>
              <a:rPr lang="fr-FR" sz="800" i="1" dirty="0" err="1">
                <a:solidFill>
                  <a:schemeClr val="bg1"/>
                </a:solidFill>
              </a:rPr>
              <a:t>fr</a:t>
            </a:r>
            <a:r>
              <a:rPr lang="fr-FR" sz="800" i="1" dirty="0">
                <a:solidFill>
                  <a:schemeClr val="bg1"/>
                </a:solidFill>
              </a:rPr>
              <a:t>/remorque-</a:t>
            </a:r>
            <a:r>
              <a:rPr lang="fr-FR" sz="800" i="1" dirty="0" err="1">
                <a:solidFill>
                  <a:schemeClr val="bg1"/>
                </a:solidFill>
              </a:rPr>
              <a:t>capacity</a:t>
            </a:r>
            <a:r>
              <a:rPr lang="fr-FR" sz="800" i="1" dirty="0">
                <a:solidFill>
                  <a:schemeClr val="bg1"/>
                </a:solidFill>
              </a:rPr>
              <a:t>/</a:t>
            </a:r>
          </a:p>
        </p:txBody>
      </p:sp>
    </p:spTree>
    <p:extLst>
      <p:ext uri="{BB962C8B-B14F-4D97-AF65-F5344CB8AC3E}">
        <p14:creationId xmlns:p14="http://schemas.microsoft.com/office/powerpoint/2010/main" val="15139510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39</a:t>
            </a:fld>
            <a:endParaRPr lang="fr-FR" dirty="0"/>
          </a:p>
        </p:txBody>
      </p:sp>
      <p:sp>
        <p:nvSpPr>
          <p:cNvPr id="5" name="Titre 4"/>
          <p:cNvSpPr>
            <a:spLocks noGrp="1"/>
          </p:cNvSpPr>
          <p:nvPr>
            <p:ph type="title"/>
          </p:nvPr>
        </p:nvSpPr>
        <p:spPr/>
        <p:txBody>
          <a:bodyPr/>
          <a:lstStyle/>
          <a:p>
            <a:r>
              <a:rPr lang="fr-CA" dirty="0"/>
              <a:t>Transports : Remorque </a:t>
            </a:r>
            <a:r>
              <a:rPr lang="fr-CA" dirty="0" err="1"/>
              <a:t>Alutrec</a:t>
            </a:r>
            <a:r>
              <a:rPr lang="fr-CA" dirty="0"/>
              <a:t> (</a:t>
            </a:r>
            <a:r>
              <a:rPr lang="fr-CA" dirty="0" err="1"/>
              <a:t>Manac</a:t>
            </a:r>
            <a:r>
              <a:rPr lang="fr-CA" dirty="0"/>
              <a:t>)</a:t>
            </a:r>
            <a:endParaRPr lang="fr-CA" sz="2400" dirty="0">
              <a:solidFill>
                <a:schemeClr val="accent1"/>
              </a:solidFill>
            </a:endParaRPr>
          </a:p>
        </p:txBody>
      </p:sp>
      <p:pic>
        <p:nvPicPr>
          <p:cNvPr id="7" name="Picture 2" descr="Résultat de recherche d'images pour &quot;drapeau du québec&quot;">
            <a:extLst>
              <a:ext uri="{FF2B5EF4-FFF2-40B4-BE49-F238E27FC236}">
                <a16:creationId xmlns:a16="http://schemas.microsoft.com/office/drawing/2014/main" id="{A4149169-5F6A-E448-A337-0355BDC2F038}"/>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511366" y="0"/>
            <a:ext cx="685800" cy="455063"/>
          </a:xfrm>
          <a:prstGeom prst="rect">
            <a:avLst/>
          </a:prstGeom>
          <a:noFill/>
          <a:extLst>
            <a:ext uri="{909E8E84-426E-40DD-AFC4-6F175D3DCCD1}">
              <a14:hiddenFill xmlns:a14="http://schemas.microsoft.com/office/drawing/2010/main">
                <a:solidFill>
                  <a:srgbClr val="FFFFFF"/>
                </a:solidFill>
              </a14:hiddenFill>
            </a:ext>
          </a:extLst>
        </p:spPr>
      </p:pic>
      <p:sp>
        <p:nvSpPr>
          <p:cNvPr id="18" name="ZoneTexte 17">
            <a:extLst>
              <a:ext uri="{FF2B5EF4-FFF2-40B4-BE49-F238E27FC236}">
                <a16:creationId xmlns:a16="http://schemas.microsoft.com/office/drawing/2014/main" id="{31F3300A-A607-5949-9A9C-C3CE843B56CB}"/>
              </a:ext>
            </a:extLst>
          </p:cNvPr>
          <p:cNvSpPr txBox="1"/>
          <p:nvPr/>
        </p:nvSpPr>
        <p:spPr>
          <a:xfrm>
            <a:off x="1764000" y="6228000"/>
            <a:ext cx="2228495" cy="215444"/>
          </a:xfrm>
          <a:prstGeom prst="rect">
            <a:avLst/>
          </a:prstGeom>
          <a:noFill/>
        </p:spPr>
        <p:txBody>
          <a:bodyPr wrap="none" rtlCol="0">
            <a:spAutoFit/>
          </a:bodyPr>
          <a:lstStyle/>
          <a:p>
            <a:r>
              <a:rPr lang="fr-FR" sz="800" i="1" dirty="0">
                <a:solidFill>
                  <a:schemeClr val="bg1"/>
                </a:solidFill>
              </a:rPr>
              <a:t>http://</a:t>
            </a:r>
            <a:r>
              <a:rPr lang="fr-FR" sz="800" i="1" dirty="0" err="1">
                <a:solidFill>
                  <a:schemeClr val="bg1"/>
                </a:solidFill>
              </a:rPr>
              <a:t>www.alutrec.com</a:t>
            </a:r>
            <a:r>
              <a:rPr lang="fr-FR" sz="800" i="1" dirty="0">
                <a:solidFill>
                  <a:schemeClr val="bg1"/>
                </a:solidFill>
              </a:rPr>
              <a:t>/</a:t>
            </a:r>
            <a:r>
              <a:rPr lang="fr-FR" sz="800" i="1" dirty="0" err="1">
                <a:solidFill>
                  <a:schemeClr val="bg1"/>
                </a:solidFill>
              </a:rPr>
              <a:t>fr</a:t>
            </a:r>
            <a:r>
              <a:rPr lang="fr-FR" sz="800" i="1" dirty="0">
                <a:solidFill>
                  <a:schemeClr val="bg1"/>
                </a:solidFill>
              </a:rPr>
              <a:t>/remorque-</a:t>
            </a:r>
            <a:r>
              <a:rPr lang="fr-FR" sz="800" i="1" dirty="0" err="1">
                <a:solidFill>
                  <a:schemeClr val="bg1"/>
                </a:solidFill>
              </a:rPr>
              <a:t>capacity</a:t>
            </a:r>
            <a:r>
              <a:rPr lang="fr-FR" sz="800" i="1" dirty="0">
                <a:solidFill>
                  <a:schemeClr val="bg1"/>
                </a:solidFill>
              </a:rPr>
              <a:t>/</a:t>
            </a:r>
          </a:p>
        </p:txBody>
      </p:sp>
      <p:pic>
        <p:nvPicPr>
          <p:cNvPr id="8" name="Picture 2" descr="Semi-remorque à 2 essieux">
            <a:extLst>
              <a:ext uri="{FF2B5EF4-FFF2-40B4-BE49-F238E27FC236}">
                <a16:creationId xmlns:a16="http://schemas.microsoft.com/office/drawing/2014/main" id="{C61E5F18-E7A2-7C47-905F-88882139B476}"/>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768098" y="1486989"/>
            <a:ext cx="5930222" cy="237208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Remorque Capacity">
            <a:extLst>
              <a:ext uri="{FF2B5EF4-FFF2-40B4-BE49-F238E27FC236}">
                <a16:creationId xmlns:a16="http://schemas.microsoft.com/office/drawing/2014/main" id="{44A31D01-7A31-CF4D-9C18-1AA47C9D207E}"/>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1768098" y="3836264"/>
            <a:ext cx="5930223" cy="2372089"/>
          </a:xfrm>
          <a:prstGeom prst="rect">
            <a:avLst/>
          </a:prstGeom>
          <a:noFill/>
          <a:extLst>
            <a:ext uri="{909E8E84-426E-40DD-AFC4-6F175D3DCCD1}">
              <a14:hiddenFill xmlns:a14="http://schemas.microsoft.com/office/drawing/2010/main">
                <a:solidFill>
                  <a:srgbClr val="FFFFFF"/>
                </a:solidFill>
              </a14:hiddenFill>
            </a:ext>
          </a:extLst>
        </p:spPr>
      </p:pic>
      <p:sp>
        <p:nvSpPr>
          <p:cNvPr id="10" name="ZoneTexte 9">
            <a:extLst>
              <a:ext uri="{FF2B5EF4-FFF2-40B4-BE49-F238E27FC236}">
                <a16:creationId xmlns:a16="http://schemas.microsoft.com/office/drawing/2014/main" id="{39343D67-5EDF-224D-A238-F061DBE5F63B}"/>
              </a:ext>
            </a:extLst>
          </p:cNvPr>
          <p:cNvSpPr txBox="1"/>
          <p:nvPr/>
        </p:nvSpPr>
        <p:spPr>
          <a:xfrm>
            <a:off x="8449135" y="3155088"/>
            <a:ext cx="2780766" cy="830997"/>
          </a:xfrm>
          <a:prstGeom prst="rect">
            <a:avLst/>
          </a:prstGeom>
          <a:noFill/>
        </p:spPr>
        <p:txBody>
          <a:bodyPr wrap="square" rtlCol="0">
            <a:spAutoFit/>
          </a:bodyPr>
          <a:lstStyle/>
          <a:p>
            <a:pPr algn="ctr"/>
            <a:r>
              <a:rPr lang="fr-FR" sz="2400" dirty="0">
                <a:solidFill>
                  <a:schemeClr val="bg1"/>
                </a:solidFill>
                <a:latin typeface="Univers Condensed Light" panose="020B0306020202040204"/>
              </a:rPr>
              <a:t>Meilleure résistance en torsion</a:t>
            </a:r>
          </a:p>
        </p:txBody>
      </p:sp>
    </p:spTree>
    <p:extLst>
      <p:ext uri="{BB962C8B-B14F-4D97-AF65-F5344CB8AC3E}">
        <p14:creationId xmlns:p14="http://schemas.microsoft.com/office/powerpoint/2010/main" val="371743610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40</a:t>
            </a:fld>
            <a:endParaRPr lang="fr-FR" dirty="0"/>
          </a:p>
        </p:txBody>
      </p:sp>
      <p:sp>
        <p:nvSpPr>
          <p:cNvPr id="5" name="Titre 4"/>
          <p:cNvSpPr>
            <a:spLocks noGrp="1"/>
          </p:cNvSpPr>
          <p:nvPr>
            <p:ph type="title"/>
          </p:nvPr>
        </p:nvSpPr>
        <p:spPr/>
        <p:txBody>
          <a:bodyPr/>
          <a:lstStyle/>
          <a:p>
            <a:r>
              <a:rPr lang="fr-CA" dirty="0"/>
              <a:t>Transports : Remorque classique</a:t>
            </a:r>
            <a:endParaRPr lang="fr-CA" sz="2400" dirty="0">
              <a:solidFill>
                <a:schemeClr val="accent1"/>
              </a:solidFill>
            </a:endParaRPr>
          </a:p>
        </p:txBody>
      </p:sp>
      <p:pic>
        <p:nvPicPr>
          <p:cNvPr id="7" name="Picture 2" descr="Résultat de recherche d'images pour &quot;drapeau du québec&quot;">
            <a:extLst>
              <a:ext uri="{FF2B5EF4-FFF2-40B4-BE49-F238E27FC236}">
                <a16:creationId xmlns:a16="http://schemas.microsoft.com/office/drawing/2014/main" id="{A4149169-5F6A-E448-A337-0355BDC2F038}"/>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511366" y="0"/>
            <a:ext cx="685800" cy="455063"/>
          </a:xfrm>
          <a:prstGeom prst="rect">
            <a:avLst/>
          </a:prstGeom>
          <a:noFill/>
          <a:extLst>
            <a:ext uri="{909E8E84-426E-40DD-AFC4-6F175D3DCCD1}">
              <a14:hiddenFill xmlns:a14="http://schemas.microsoft.com/office/drawing/2010/main">
                <a:solidFill>
                  <a:srgbClr val="FFFFFF"/>
                </a:solidFill>
              </a14:hiddenFill>
            </a:ext>
          </a:extLst>
        </p:spPr>
      </p:pic>
      <p:sp>
        <p:nvSpPr>
          <p:cNvPr id="11" name="ZoneTexte 10">
            <a:extLst>
              <a:ext uri="{FF2B5EF4-FFF2-40B4-BE49-F238E27FC236}">
                <a16:creationId xmlns:a16="http://schemas.microsoft.com/office/drawing/2014/main" id="{31F3300A-A607-5949-9A9C-C3CE843B56CB}"/>
              </a:ext>
            </a:extLst>
          </p:cNvPr>
          <p:cNvSpPr txBox="1"/>
          <p:nvPr/>
        </p:nvSpPr>
        <p:spPr>
          <a:xfrm>
            <a:off x="5256000" y="5256000"/>
            <a:ext cx="2228495" cy="215444"/>
          </a:xfrm>
          <a:prstGeom prst="rect">
            <a:avLst/>
          </a:prstGeom>
          <a:noFill/>
        </p:spPr>
        <p:txBody>
          <a:bodyPr wrap="none" rtlCol="0">
            <a:spAutoFit/>
          </a:bodyPr>
          <a:lstStyle/>
          <a:p>
            <a:r>
              <a:rPr lang="fr-FR" sz="800" i="1" dirty="0">
                <a:solidFill>
                  <a:schemeClr val="bg1"/>
                </a:solidFill>
              </a:rPr>
              <a:t>http://</a:t>
            </a:r>
            <a:r>
              <a:rPr lang="fr-FR" sz="800" i="1" dirty="0" err="1">
                <a:solidFill>
                  <a:schemeClr val="bg1"/>
                </a:solidFill>
              </a:rPr>
              <a:t>www.alutrec.com</a:t>
            </a:r>
            <a:r>
              <a:rPr lang="fr-FR" sz="800" i="1" dirty="0">
                <a:solidFill>
                  <a:schemeClr val="bg1"/>
                </a:solidFill>
              </a:rPr>
              <a:t>/</a:t>
            </a:r>
            <a:r>
              <a:rPr lang="fr-FR" sz="800" i="1" dirty="0" err="1">
                <a:solidFill>
                  <a:schemeClr val="bg1"/>
                </a:solidFill>
              </a:rPr>
              <a:t>fr</a:t>
            </a:r>
            <a:r>
              <a:rPr lang="fr-FR" sz="800" i="1" dirty="0">
                <a:solidFill>
                  <a:schemeClr val="bg1"/>
                </a:solidFill>
              </a:rPr>
              <a:t>/remorque-</a:t>
            </a:r>
            <a:r>
              <a:rPr lang="fr-FR" sz="800" i="1" dirty="0" err="1">
                <a:solidFill>
                  <a:schemeClr val="bg1"/>
                </a:solidFill>
              </a:rPr>
              <a:t>capacity</a:t>
            </a:r>
            <a:r>
              <a:rPr lang="fr-FR" sz="800" i="1" dirty="0">
                <a:solidFill>
                  <a:schemeClr val="bg1"/>
                </a:solidFill>
              </a:rPr>
              <a:t>/</a:t>
            </a:r>
          </a:p>
        </p:txBody>
      </p:sp>
      <p:pic>
        <p:nvPicPr>
          <p:cNvPr id="12" name="Picture 2" descr="Semi-remorque à 2 essieux">
            <a:extLst>
              <a:ext uri="{FF2B5EF4-FFF2-40B4-BE49-F238E27FC236}">
                <a16:creationId xmlns:a16="http://schemas.microsoft.com/office/drawing/2014/main" id="{C61E5F18-E7A2-7C47-905F-88882139B476}"/>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235031" y="3221278"/>
            <a:ext cx="4978352" cy="1991341"/>
          </a:xfrm>
          <a:prstGeom prst="rect">
            <a:avLst/>
          </a:prstGeom>
          <a:noFill/>
          <a:extLst>
            <a:ext uri="{909E8E84-426E-40DD-AFC4-6F175D3DCCD1}">
              <a14:hiddenFill xmlns:a14="http://schemas.microsoft.com/office/drawing/2010/main">
                <a:solidFill>
                  <a:srgbClr val="FFFFFF"/>
                </a:solidFill>
              </a14:hiddenFill>
            </a:ext>
          </a:extLst>
        </p:spPr>
      </p:pic>
      <p:sp>
        <p:nvSpPr>
          <p:cNvPr id="13" name="Espace réservé du contenu 2">
            <a:extLst>
              <a:ext uri="{FF2B5EF4-FFF2-40B4-BE49-F238E27FC236}">
                <a16:creationId xmlns:a16="http://schemas.microsoft.com/office/drawing/2014/main" id="{B42BEE12-BBC2-434F-8B17-553342D8C432}"/>
              </a:ext>
            </a:extLst>
          </p:cNvPr>
          <p:cNvSpPr txBox="1">
            <a:spLocks/>
          </p:cNvSpPr>
          <p:nvPr/>
        </p:nvSpPr>
        <p:spPr>
          <a:xfrm>
            <a:off x="860156" y="1499061"/>
            <a:ext cx="9988658" cy="3702050"/>
          </a:xfrm>
          <a:prstGeom prst="rect">
            <a:avLst/>
          </a:prstGeom>
        </p:spPr>
        <p:txBody>
          <a:bodyPr vert="horz" lIns="0" tIns="0" rIns="0" bIns="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1600" b="0" i="0" kern="1200">
                <a:solidFill>
                  <a:schemeClr val="bg1"/>
                </a:solidFill>
                <a:latin typeface="Univers Condensed Light" panose="020B0306020202040204" pitchFamily="34"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i="0" kern="1200">
                <a:solidFill>
                  <a:schemeClr val="accent1"/>
                </a:solidFill>
                <a:latin typeface="Univers Condensed Light" panose="020B0306020202040204" pitchFamily="34" charset="0"/>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i="0" kern="1200">
                <a:solidFill>
                  <a:schemeClr val="tx1"/>
                </a:solidFill>
                <a:latin typeface="Univers Condensed Light" panose="020B0306020202040204" pitchFamily="34"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i="0" kern="1200">
                <a:solidFill>
                  <a:schemeClr val="tx1"/>
                </a:solidFill>
                <a:latin typeface="Univers Condensed Light" panose="020B0306020202040204" pitchFamily="34" charset="0"/>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marL="285750" indent="-285750">
              <a:buClr>
                <a:schemeClr val="accent1"/>
              </a:buClr>
              <a:buFont typeface="Courier New" panose="02070309020205020404" pitchFamily="49" charset="0"/>
              <a:buChar char="o"/>
            </a:pPr>
            <a:r>
              <a:rPr lang="fr-FR" sz="2000" dirty="0"/>
              <a:t>Poutres constituées de deux extrusions rivetées entre elles;</a:t>
            </a:r>
          </a:p>
          <a:p>
            <a:pPr marL="285750" indent="-285750">
              <a:buClr>
                <a:schemeClr val="accent1"/>
              </a:buClr>
              <a:buFont typeface="Courier New" panose="02070309020205020404" pitchFamily="49" charset="0"/>
              <a:buChar char="o"/>
            </a:pPr>
            <a:r>
              <a:rPr lang="fr-FR" sz="2000" dirty="0"/>
              <a:t>Cintrées pour que le plancher de la remorque soit horizontal lorsque celui-ci est chargé. </a:t>
            </a:r>
            <a:endParaRPr lang="fr-CA" sz="2000" dirty="0"/>
          </a:p>
          <a:p>
            <a:pPr marL="285750" indent="-285750">
              <a:buClr>
                <a:schemeClr val="accent1"/>
              </a:buClr>
              <a:buFont typeface="Courier New" panose="02070309020205020404" pitchFamily="49" charset="0"/>
              <a:buChar char="o"/>
            </a:pPr>
            <a:endParaRPr lang="fr-FR" sz="2000" dirty="0"/>
          </a:p>
        </p:txBody>
      </p:sp>
      <p:pic>
        <p:nvPicPr>
          <p:cNvPr id="14" name="Image 13" descr="C:\Users\ACTIF\Desktop\Laval\Maîtrise\VisiteAlutrec\Alutrec\documents-export-2016-05-05\20160505_142738.jpg">
            <a:extLst>
              <a:ext uri="{FF2B5EF4-FFF2-40B4-BE49-F238E27FC236}">
                <a16:creationId xmlns:a16="http://schemas.microsoft.com/office/drawing/2014/main" id="{A3DE1C5F-0AD3-D64D-BCDD-E5EF553E7391}"/>
              </a:ext>
            </a:extLst>
          </p:cNvPr>
          <p:cNvPicPr/>
          <p:nvPr/>
        </p:nvPicPr>
        <p:blipFill>
          <a:blip r:embed="rId5" cstate="screen">
            <a:extLst>
              <a:ext uri="{28A0092B-C50C-407E-A947-70E740481C1C}">
                <a14:useLocalDpi xmlns:a14="http://schemas.microsoft.com/office/drawing/2010/main"/>
              </a:ext>
            </a:extLst>
          </a:blip>
          <a:srcRect/>
          <a:stretch>
            <a:fillRect/>
          </a:stretch>
        </p:blipFill>
        <p:spPr bwMode="auto">
          <a:xfrm>
            <a:off x="1644150" y="3221278"/>
            <a:ext cx="3590882" cy="2017539"/>
          </a:xfrm>
          <a:prstGeom prst="rect">
            <a:avLst/>
          </a:prstGeom>
          <a:noFill/>
          <a:ln>
            <a:noFill/>
          </a:ln>
        </p:spPr>
      </p:pic>
      <p:sp>
        <p:nvSpPr>
          <p:cNvPr id="15" name="ZoneTexte 14">
            <a:extLst>
              <a:ext uri="{FF2B5EF4-FFF2-40B4-BE49-F238E27FC236}">
                <a16:creationId xmlns:a16="http://schemas.microsoft.com/office/drawing/2014/main" id="{E0857486-3235-4F4C-8AF8-19759EBFA3D7}"/>
              </a:ext>
            </a:extLst>
          </p:cNvPr>
          <p:cNvSpPr txBox="1"/>
          <p:nvPr/>
        </p:nvSpPr>
        <p:spPr>
          <a:xfrm>
            <a:off x="9036000" y="5220000"/>
            <a:ext cx="1156086" cy="215444"/>
          </a:xfrm>
          <a:prstGeom prst="rect">
            <a:avLst/>
          </a:prstGeom>
          <a:noFill/>
        </p:spPr>
        <p:txBody>
          <a:bodyPr wrap="none" rtlCol="0">
            <a:spAutoFit/>
          </a:bodyPr>
          <a:lstStyle/>
          <a:p>
            <a:r>
              <a:rPr lang="fr-FR" sz="800" i="1" dirty="0">
                <a:solidFill>
                  <a:schemeClr val="bg1"/>
                </a:solidFill>
              </a:rPr>
              <a:t>Photo courtoisie REGAL</a:t>
            </a:r>
          </a:p>
        </p:txBody>
      </p:sp>
      <p:sp>
        <p:nvSpPr>
          <p:cNvPr id="16" name="ZoneTexte 15">
            <a:extLst>
              <a:ext uri="{FF2B5EF4-FFF2-40B4-BE49-F238E27FC236}">
                <a16:creationId xmlns:a16="http://schemas.microsoft.com/office/drawing/2014/main" id="{B712640B-002C-CB49-828E-262995E5EA23}"/>
              </a:ext>
            </a:extLst>
          </p:cNvPr>
          <p:cNvSpPr txBox="1"/>
          <p:nvPr/>
        </p:nvSpPr>
        <p:spPr>
          <a:xfrm>
            <a:off x="4829985" y="2851946"/>
            <a:ext cx="1863011" cy="369332"/>
          </a:xfrm>
          <a:prstGeom prst="rect">
            <a:avLst/>
          </a:prstGeom>
          <a:noFill/>
        </p:spPr>
        <p:txBody>
          <a:bodyPr wrap="none" rtlCol="0">
            <a:spAutoFit/>
          </a:bodyPr>
          <a:lstStyle/>
          <a:p>
            <a:r>
              <a:rPr lang="fr-FR" dirty="0">
                <a:solidFill>
                  <a:schemeClr val="bg1"/>
                </a:solidFill>
                <a:latin typeface="Univers Condensed Light" panose="020B0306020202040204"/>
              </a:rPr>
              <a:t>Poutre longitudinale</a:t>
            </a:r>
          </a:p>
        </p:txBody>
      </p:sp>
      <p:sp>
        <p:nvSpPr>
          <p:cNvPr id="17" name="ZoneTexte 16">
            <a:extLst>
              <a:ext uri="{FF2B5EF4-FFF2-40B4-BE49-F238E27FC236}">
                <a16:creationId xmlns:a16="http://schemas.microsoft.com/office/drawing/2014/main" id="{7CD70C64-9694-3742-BDE4-EE1EC0A9823A}"/>
              </a:ext>
            </a:extLst>
          </p:cNvPr>
          <p:cNvSpPr txBox="1"/>
          <p:nvPr/>
        </p:nvSpPr>
        <p:spPr>
          <a:xfrm>
            <a:off x="1699925" y="5282341"/>
            <a:ext cx="1133644" cy="369332"/>
          </a:xfrm>
          <a:prstGeom prst="rect">
            <a:avLst/>
          </a:prstGeom>
          <a:noFill/>
        </p:spPr>
        <p:txBody>
          <a:bodyPr wrap="none" rtlCol="0">
            <a:spAutoFit/>
          </a:bodyPr>
          <a:lstStyle/>
          <a:p>
            <a:r>
              <a:rPr lang="fr-FR" dirty="0">
                <a:solidFill>
                  <a:schemeClr val="bg1"/>
                </a:solidFill>
                <a:latin typeface="Univers Condensed Light" panose="020B0306020202040204"/>
              </a:rPr>
              <a:t>Entretoises</a:t>
            </a:r>
          </a:p>
        </p:txBody>
      </p:sp>
      <p:cxnSp>
        <p:nvCxnSpPr>
          <p:cNvPr id="19" name="Connecteur droit avec flèche 18">
            <a:extLst>
              <a:ext uri="{FF2B5EF4-FFF2-40B4-BE49-F238E27FC236}">
                <a16:creationId xmlns:a16="http://schemas.microsoft.com/office/drawing/2014/main" id="{A4BB35F0-9C88-D843-B549-773423BFD923}"/>
              </a:ext>
            </a:extLst>
          </p:cNvPr>
          <p:cNvCxnSpPr>
            <a:cxnSpLocks/>
            <a:stCxn id="17" idx="0"/>
          </p:cNvCxnSpPr>
          <p:nvPr/>
        </p:nvCxnSpPr>
        <p:spPr>
          <a:xfrm flipV="1">
            <a:off x="2266747" y="4758509"/>
            <a:ext cx="2209236" cy="52383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0" name="Connecteur droit avec flèche 19">
            <a:extLst>
              <a:ext uri="{FF2B5EF4-FFF2-40B4-BE49-F238E27FC236}">
                <a16:creationId xmlns:a16="http://schemas.microsoft.com/office/drawing/2014/main" id="{8492909D-AC4B-AC4D-AA59-0E95B4CEBDEC}"/>
              </a:ext>
            </a:extLst>
          </p:cNvPr>
          <p:cNvCxnSpPr>
            <a:cxnSpLocks/>
            <a:stCxn id="17" idx="0"/>
          </p:cNvCxnSpPr>
          <p:nvPr/>
        </p:nvCxnSpPr>
        <p:spPr>
          <a:xfrm flipH="1" flipV="1">
            <a:off x="1931611" y="4571845"/>
            <a:ext cx="335136" cy="71049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1" name="Connecteur droit avec flèche 20">
            <a:extLst>
              <a:ext uri="{FF2B5EF4-FFF2-40B4-BE49-F238E27FC236}">
                <a16:creationId xmlns:a16="http://schemas.microsoft.com/office/drawing/2014/main" id="{D10D3D33-42BC-8748-ACE9-7CFB32E1FDA6}"/>
              </a:ext>
            </a:extLst>
          </p:cNvPr>
          <p:cNvCxnSpPr>
            <a:cxnSpLocks/>
            <a:stCxn id="16" idx="1"/>
          </p:cNvCxnSpPr>
          <p:nvPr/>
        </p:nvCxnSpPr>
        <p:spPr>
          <a:xfrm flipH="1">
            <a:off x="3556317" y="3036612"/>
            <a:ext cx="1273668" cy="55399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2" name="Connecteur droit avec flèche 21">
            <a:extLst>
              <a:ext uri="{FF2B5EF4-FFF2-40B4-BE49-F238E27FC236}">
                <a16:creationId xmlns:a16="http://schemas.microsoft.com/office/drawing/2014/main" id="{BB722D18-880A-9A4F-B452-5ECDA77BD86C}"/>
              </a:ext>
            </a:extLst>
          </p:cNvPr>
          <p:cNvCxnSpPr>
            <a:cxnSpLocks/>
            <a:stCxn id="16" idx="2"/>
          </p:cNvCxnSpPr>
          <p:nvPr/>
        </p:nvCxnSpPr>
        <p:spPr>
          <a:xfrm>
            <a:off x="5761491" y="3221278"/>
            <a:ext cx="1381601" cy="99567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3" name="Connecteur droit avec flèche 22">
            <a:extLst>
              <a:ext uri="{FF2B5EF4-FFF2-40B4-BE49-F238E27FC236}">
                <a16:creationId xmlns:a16="http://schemas.microsoft.com/office/drawing/2014/main" id="{BF0A0B86-072F-D942-8858-42AF13955FBC}"/>
              </a:ext>
            </a:extLst>
          </p:cNvPr>
          <p:cNvCxnSpPr>
            <a:cxnSpLocks/>
            <a:stCxn id="17" idx="3"/>
          </p:cNvCxnSpPr>
          <p:nvPr/>
        </p:nvCxnSpPr>
        <p:spPr>
          <a:xfrm flipV="1">
            <a:off x="2833569" y="4323653"/>
            <a:ext cx="3885176" cy="114335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64087505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41</a:t>
            </a:fld>
            <a:endParaRPr lang="fr-FR" dirty="0"/>
          </a:p>
        </p:txBody>
      </p:sp>
      <p:sp>
        <p:nvSpPr>
          <p:cNvPr id="5" name="Titre 4"/>
          <p:cNvSpPr>
            <a:spLocks noGrp="1"/>
          </p:cNvSpPr>
          <p:nvPr>
            <p:ph type="title"/>
          </p:nvPr>
        </p:nvSpPr>
        <p:spPr/>
        <p:txBody>
          <a:bodyPr/>
          <a:lstStyle/>
          <a:p>
            <a:r>
              <a:rPr lang="fr-CA" dirty="0"/>
              <a:t>Application en génie civil</a:t>
            </a:r>
            <a:endParaRPr lang="fr-CA" sz="2400" dirty="0">
              <a:solidFill>
                <a:schemeClr val="accent1"/>
              </a:solidFill>
            </a:endParaRPr>
          </a:p>
        </p:txBody>
      </p:sp>
      <p:pic>
        <p:nvPicPr>
          <p:cNvPr id="7" name="movie_011">
            <a:hlinkClick r:id="" action="ppaction://media"/>
          </p:cNvPr>
          <p:cNvPicPr>
            <a:picLocks noChangeAspect="1"/>
          </p:cNvPicPr>
          <p:nvPr>
            <a:videoFile r:link="rId2"/>
            <p:custDataLst>
              <p:tags r:id="rId3"/>
            </p:custDataLst>
            <p:extLst>
              <p:ext uri="{DAA4B4D4-6D71-4841-9C94-3DE7FCFB9230}">
                <p14:media xmlns:p14="http://schemas.microsoft.com/office/powerpoint/2010/main" r:embed="rId1"/>
              </p:ext>
            </p:extLst>
          </p:nvPr>
        </p:nvPicPr>
        <p:blipFill rotWithShape="1">
          <a:blip r:embed="rId12"/>
          <a:srcRect l="19294" t="5942" r="7080" b="10005"/>
          <a:stretch/>
        </p:blipFill>
        <p:spPr>
          <a:xfrm>
            <a:off x="1800000" y="1800000"/>
            <a:ext cx="4281488" cy="2070732"/>
          </a:xfrm>
          <a:prstGeom prst="rect">
            <a:avLst/>
          </a:prstGeom>
        </p:spPr>
      </p:pic>
      <p:pic>
        <p:nvPicPr>
          <p:cNvPr id="8" name="movie_009">
            <a:hlinkClick r:id="" action="ppaction://media"/>
          </p:cNvPr>
          <p:cNvPicPr>
            <a:picLocks noChangeAspect="1"/>
          </p:cNvPicPr>
          <p:nvPr>
            <a:videoFile r:link="rId5"/>
            <p:custDataLst>
              <p:tags r:id="rId6"/>
            </p:custDataLst>
            <p:extLst>
              <p:ext uri="{DAA4B4D4-6D71-4841-9C94-3DE7FCFB9230}">
                <p14:media xmlns:p14="http://schemas.microsoft.com/office/powerpoint/2010/main" r:embed="rId4"/>
              </p:ext>
            </p:extLst>
          </p:nvPr>
        </p:nvPicPr>
        <p:blipFill rotWithShape="1">
          <a:blip r:embed="rId13"/>
          <a:srcRect l="44485" r="-5"/>
          <a:stretch/>
        </p:blipFill>
        <p:spPr>
          <a:xfrm>
            <a:off x="7200000" y="1800000"/>
            <a:ext cx="2478894" cy="2070732"/>
          </a:xfrm>
          <a:prstGeom prst="rect">
            <a:avLst/>
          </a:prstGeom>
        </p:spPr>
      </p:pic>
      <p:pic>
        <p:nvPicPr>
          <p:cNvPr id="9" name="movie_010">
            <a:hlinkClick r:id="" action="ppaction://media"/>
          </p:cNvPr>
          <p:cNvPicPr>
            <a:picLocks noChangeAspect="1"/>
          </p:cNvPicPr>
          <p:nvPr>
            <a:videoFile r:link="rId8"/>
            <p:custDataLst>
              <p:tags r:id="rId9"/>
            </p:custDataLst>
            <p:extLst>
              <p:ext uri="{DAA4B4D4-6D71-4841-9C94-3DE7FCFB9230}">
                <p14:media xmlns:p14="http://schemas.microsoft.com/office/powerpoint/2010/main" r:embed="rId7"/>
              </p:ext>
            </p:extLst>
          </p:nvPr>
        </p:nvPicPr>
        <p:blipFill rotWithShape="1">
          <a:blip r:embed="rId14"/>
          <a:srcRect t="30566" b="33774"/>
          <a:stretch/>
        </p:blipFill>
        <p:spPr>
          <a:xfrm>
            <a:off x="2520000" y="4680000"/>
            <a:ext cx="6763727" cy="1134000"/>
          </a:xfrm>
          <a:prstGeom prst="rect">
            <a:avLst/>
          </a:prstGeom>
        </p:spPr>
      </p:pic>
    </p:spTree>
    <p:extLst>
      <p:ext uri="{BB962C8B-B14F-4D97-AF65-F5344CB8AC3E}">
        <p14:creationId xmlns:p14="http://schemas.microsoft.com/office/powerpoint/2010/main" val="605556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333" fill="hold"/>
                                        <p:tgtEl>
                                          <p:spTgt spid="7"/>
                                        </p:tgtEl>
                                      </p:cBhvr>
                                    </p:cmd>
                                  </p:childTnLst>
                                </p:cTn>
                              </p:par>
                              <p:par>
                                <p:cTn id="7" presetID="1" presetClass="mediacall" presetSubtype="0" fill="hold" nodeType="withEffect">
                                  <p:stCondLst>
                                    <p:cond delay="0"/>
                                  </p:stCondLst>
                                  <p:childTnLst>
                                    <p:cmd type="call" cmd="playFrom(0.0)">
                                      <p:cBhvr>
                                        <p:cTn id="8" dur="4333" fill="hold"/>
                                        <p:tgtEl>
                                          <p:spTgt spid="8"/>
                                        </p:tgtEl>
                                      </p:cBhvr>
                                    </p:cmd>
                                  </p:childTnLst>
                                </p:cTn>
                              </p:par>
                              <p:par>
                                <p:cTn id="9" presetID="1" presetClass="mediacall" presetSubtype="0" fill="hold" nodeType="withEffect">
                                  <p:stCondLst>
                                    <p:cond delay="0"/>
                                  </p:stCondLst>
                                  <p:childTnLst>
                                    <p:cmd type="call" cmd="playFrom(0.0)">
                                      <p:cBhvr>
                                        <p:cTn id="10" dur="4333"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7"/>
                    </p:tgtEl>
                  </p:cond>
                </p:stCondLst>
                <p:endSync evt="end" delay="0">
                  <p:rtn val="all"/>
                </p:endSync>
                <p:childTnLst>
                  <p:par>
                    <p:cTn id="12" fill="hold">
                      <p:stCondLst>
                        <p:cond delay="0"/>
                      </p:stCondLst>
                      <p:childTnLst>
                        <p:par>
                          <p:cTn id="13" fill="hold">
                            <p:stCondLst>
                              <p:cond delay="0"/>
                            </p:stCondLst>
                            <p:childTnLst>
                              <p:par>
                                <p:cTn id="14" presetID="2" presetClass="mediacall" presetSubtype="0" fill="hold" nodeType="clickEffect">
                                  <p:stCondLst>
                                    <p:cond delay="0"/>
                                  </p:stCondLst>
                                  <p:childTnLst>
                                    <p:cmd type="call" cmd="togglePause">
                                      <p:cBhvr>
                                        <p:cTn id="15" dur="1" fill="hold"/>
                                        <p:tgtEl>
                                          <p:spTgt spid="7"/>
                                        </p:tgtEl>
                                      </p:cBhvr>
                                    </p:cmd>
                                  </p:childTnLst>
                                </p:cTn>
                              </p:par>
                            </p:childTnLst>
                          </p:cTn>
                        </p:par>
                      </p:childTnLst>
                    </p:cTn>
                  </p:par>
                </p:childTnLst>
              </p:cTn>
              <p:nextCondLst>
                <p:cond evt="onClick" delay="0">
                  <p:tgtEl>
                    <p:spTgt spid="7"/>
                  </p:tgtEl>
                </p:cond>
              </p:nextCondLst>
            </p:seq>
            <p:video>
              <p:cMediaNode vol="80000">
                <p:cTn id="16" repeatCount="2000" fill="hold" display="0">
                  <p:stCondLst>
                    <p:cond delay="indefinite"/>
                  </p:stCondLst>
                </p:cTn>
                <p:tgtEl>
                  <p:spTgt spid="7"/>
                </p:tgtEl>
              </p:cMediaNode>
            </p:video>
            <p:seq concurrent="1" nextAc="seek">
              <p:cTn id="17" restart="whenNotActive" fill="hold" evtFilter="cancelBubble" nodeType="interactiveSeq">
                <p:stCondLst>
                  <p:cond evt="onClick" delay="0">
                    <p:tgtEl>
                      <p:spTgt spid="8"/>
                    </p:tgtEl>
                  </p:cond>
                </p:stCondLst>
                <p:endSync evt="end" delay="0">
                  <p:rtn val="all"/>
                </p:endSync>
                <p:childTnLst>
                  <p:par>
                    <p:cTn id="18" fill="hold">
                      <p:stCondLst>
                        <p:cond delay="0"/>
                      </p:stCondLst>
                      <p:childTnLst>
                        <p:par>
                          <p:cTn id="19" fill="hold">
                            <p:stCondLst>
                              <p:cond delay="0"/>
                            </p:stCondLst>
                            <p:childTnLst>
                              <p:par>
                                <p:cTn id="20" presetID="2" presetClass="mediacall" presetSubtype="0" fill="hold" nodeType="clickEffect">
                                  <p:stCondLst>
                                    <p:cond delay="0"/>
                                  </p:stCondLst>
                                  <p:childTnLst>
                                    <p:cmd type="call" cmd="togglePause">
                                      <p:cBhvr>
                                        <p:cTn id="21" dur="1" fill="hold"/>
                                        <p:tgtEl>
                                          <p:spTgt spid="8"/>
                                        </p:tgtEl>
                                      </p:cBhvr>
                                    </p:cmd>
                                  </p:childTnLst>
                                </p:cTn>
                              </p:par>
                            </p:childTnLst>
                          </p:cTn>
                        </p:par>
                      </p:childTnLst>
                    </p:cTn>
                  </p:par>
                </p:childTnLst>
              </p:cTn>
              <p:nextCondLst>
                <p:cond evt="onClick" delay="0">
                  <p:tgtEl>
                    <p:spTgt spid="8"/>
                  </p:tgtEl>
                </p:cond>
              </p:nextCondLst>
            </p:seq>
            <p:video>
              <p:cMediaNode vol="80000">
                <p:cTn id="22" repeatCount="2000" fill="hold" display="0">
                  <p:stCondLst>
                    <p:cond delay="indefinite"/>
                  </p:stCondLst>
                </p:cTn>
                <p:tgtEl>
                  <p:spTgt spid="8"/>
                </p:tgtEl>
              </p:cMediaNode>
            </p:video>
            <p:seq concurrent="1" nextAc="seek">
              <p:cTn id="23" restart="whenNotActive" fill="hold" evtFilter="cancelBubble" nodeType="interactiveSeq">
                <p:stCondLst>
                  <p:cond evt="onClick" delay="0">
                    <p:tgtEl>
                      <p:spTgt spid="9"/>
                    </p:tgtEl>
                  </p:cond>
                </p:stCondLst>
                <p:endSync evt="end" delay="0">
                  <p:rtn val="all"/>
                </p:endSync>
                <p:childTnLst>
                  <p:par>
                    <p:cTn id="24" fill="hold">
                      <p:stCondLst>
                        <p:cond delay="0"/>
                      </p:stCondLst>
                      <p:childTnLst>
                        <p:par>
                          <p:cTn id="25" fill="hold">
                            <p:stCondLst>
                              <p:cond delay="0"/>
                            </p:stCondLst>
                            <p:childTnLst>
                              <p:par>
                                <p:cTn id="26" presetID="2" presetClass="mediacall" presetSubtype="0" fill="hold" nodeType="clickEffect">
                                  <p:stCondLst>
                                    <p:cond delay="0"/>
                                  </p:stCondLst>
                                  <p:childTnLst>
                                    <p:cmd type="call" cmd="togglePause">
                                      <p:cBhvr>
                                        <p:cTn id="27" dur="1" fill="hold"/>
                                        <p:tgtEl>
                                          <p:spTgt spid="9"/>
                                        </p:tgtEl>
                                      </p:cBhvr>
                                    </p:cmd>
                                  </p:childTnLst>
                                </p:cTn>
                              </p:par>
                            </p:childTnLst>
                          </p:cTn>
                        </p:par>
                      </p:childTnLst>
                    </p:cTn>
                  </p:par>
                </p:childTnLst>
              </p:cTn>
              <p:nextCondLst>
                <p:cond evt="onClick" delay="0">
                  <p:tgtEl>
                    <p:spTgt spid="9"/>
                  </p:tgtEl>
                </p:cond>
              </p:nextCondLst>
            </p:seq>
            <p:video>
              <p:cMediaNode vol="80000">
                <p:cTn id="28" repeatCount="2000" fill="hold" display="0">
                  <p:stCondLst>
                    <p:cond delay="indefinite"/>
                  </p:stCondLst>
                </p:cTn>
                <p:tgtEl>
                  <p:spTgt spid="9"/>
                </p:tgtEl>
              </p:cMediaNode>
            </p:video>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82B63C5F-247B-BE4F-ACBC-7BDD67617F3E}" type="slidenum">
              <a:rPr lang="fr-FR" smtClean="0"/>
              <a:pPr/>
              <a:t>42</a:t>
            </a:fld>
            <a:endParaRPr lang="fr-FR" dirty="0"/>
          </a:p>
        </p:txBody>
      </p:sp>
      <p:sp>
        <p:nvSpPr>
          <p:cNvPr id="5" name="Titre 4"/>
          <p:cNvSpPr>
            <a:spLocks noGrp="1"/>
          </p:cNvSpPr>
          <p:nvPr>
            <p:ph type="title"/>
          </p:nvPr>
        </p:nvSpPr>
        <p:spPr/>
        <p:txBody>
          <a:bodyPr/>
          <a:lstStyle/>
          <a:p>
            <a:r>
              <a:rPr lang="fr-CA" dirty="0"/>
              <a:t>Histoire</a:t>
            </a:r>
            <a:endParaRPr lang="fr-CA" sz="2400" dirty="0">
              <a:solidFill>
                <a:schemeClr val="accent1"/>
              </a:solidFill>
            </a:endParaRPr>
          </a:p>
        </p:txBody>
      </p:sp>
      <p:pic>
        <p:nvPicPr>
          <p:cNvPr id="10" name="Image 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51006" y="1440494"/>
            <a:ext cx="3120784" cy="4698417"/>
          </a:xfrm>
          <a:prstGeom prst="rect">
            <a:avLst/>
          </a:prstGeom>
        </p:spPr>
      </p:pic>
      <p:sp>
        <p:nvSpPr>
          <p:cNvPr id="11" name="Rectangle 10"/>
          <p:cNvSpPr/>
          <p:nvPr/>
        </p:nvSpPr>
        <p:spPr>
          <a:xfrm>
            <a:off x="6473636" y="1224457"/>
            <a:ext cx="3497752" cy="400110"/>
          </a:xfrm>
          <a:prstGeom prst="rect">
            <a:avLst/>
          </a:prstGeom>
        </p:spPr>
        <p:txBody>
          <a:bodyPr wrap="none">
            <a:spAutoFit/>
          </a:bodyPr>
          <a:lstStyle/>
          <a:p>
            <a:r>
              <a:rPr lang="fr-CA" sz="2000" b="1" dirty="0">
                <a:solidFill>
                  <a:schemeClr val="accent1"/>
                </a:solidFill>
                <a:latin typeface="Univers Condensed Light" panose="020B0306020202040204"/>
              </a:rPr>
              <a:t>De la terre à la lune, J Verne 1865</a:t>
            </a:r>
            <a:endParaRPr lang="fr-FR" sz="2000" b="1" dirty="0">
              <a:solidFill>
                <a:schemeClr val="accent1"/>
              </a:solidFill>
              <a:latin typeface="Univers Condensed Light" panose="020B0306020202040204"/>
            </a:endParaRPr>
          </a:p>
        </p:txBody>
      </p:sp>
      <p:sp>
        <p:nvSpPr>
          <p:cNvPr id="12" name="Shape 174"/>
          <p:cNvSpPr txBox="1">
            <a:spLocks/>
          </p:cNvSpPr>
          <p:nvPr/>
        </p:nvSpPr>
        <p:spPr>
          <a:xfrm>
            <a:off x="5245568" y="1355955"/>
            <a:ext cx="6254173" cy="4158462"/>
          </a:xfrm>
          <a:prstGeom prst="rect">
            <a:avLst/>
          </a:prstGeom>
        </p:spPr>
        <p:txBody>
          <a:bodyPr vert="horz">
            <a:no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514350" indent="-514350">
              <a:lnSpc>
                <a:spcPct val="130000"/>
              </a:lnSpc>
              <a:buSzTx/>
              <a:buNone/>
              <a:defRPr sz="4800" i="1">
                <a:latin typeface="Gill Sans Light"/>
                <a:ea typeface="Gill Sans Light"/>
                <a:cs typeface="Gill Sans Light"/>
                <a:sym typeface="Gill Sans Light"/>
              </a:defRPr>
            </a:pPr>
            <a:br>
              <a:rPr lang="fr-FR" sz="1600" i="1" dirty="0">
                <a:solidFill>
                  <a:schemeClr val="bg1"/>
                </a:solidFill>
                <a:latin typeface="Univers Condensed Light" panose="020B0306020202040204"/>
                <a:ea typeface="Gill Sans Light"/>
                <a:cs typeface="Gill Sans Light"/>
                <a:sym typeface="Gill Sans Light"/>
              </a:rPr>
            </a:br>
            <a:r>
              <a:rPr lang="fr-FR" sz="1600" i="1" dirty="0">
                <a:solidFill>
                  <a:schemeClr val="bg1"/>
                </a:solidFill>
                <a:latin typeface="Univers Condensed Light" panose="020B0306020202040204"/>
                <a:ea typeface="Gill Sans Light"/>
                <a:cs typeface="Gill Sans Light"/>
                <a:sym typeface="Gill Sans Light"/>
              </a:rPr>
              <a:t>- </a:t>
            </a:r>
            <a:r>
              <a:rPr lang="fr-FR" sz="1600" i="1" kern="1300" dirty="0">
                <a:solidFill>
                  <a:schemeClr val="bg1"/>
                </a:solidFill>
                <a:latin typeface="Univers Condensed Light" panose="020B0306020202040204"/>
                <a:ea typeface="Gill Sans Light"/>
                <a:cs typeface="Gill Sans Light"/>
                <a:sym typeface="Gill Sans Light"/>
              </a:rPr>
              <a:t>Non, c’est encore trop lourd; et j’ai mieux que cela à vous proposer.</a:t>
            </a:r>
            <a:br>
              <a:rPr lang="fr-FR" sz="1600" i="1" kern="1300" dirty="0">
                <a:solidFill>
                  <a:schemeClr val="bg1"/>
                </a:solidFill>
                <a:latin typeface="Univers Condensed Light" panose="020B0306020202040204"/>
                <a:ea typeface="Gill Sans Light"/>
                <a:cs typeface="Gill Sans Light"/>
                <a:sym typeface="Gill Sans Light"/>
              </a:rPr>
            </a:br>
            <a:r>
              <a:rPr lang="fr-FR" sz="1600" i="1" kern="1300" dirty="0">
                <a:solidFill>
                  <a:schemeClr val="bg1"/>
                </a:solidFill>
                <a:latin typeface="Univers Condensed Light" panose="020B0306020202040204"/>
                <a:ea typeface="Gill Sans Light"/>
                <a:cs typeface="Gill Sans Light"/>
                <a:sym typeface="Gill Sans Light"/>
              </a:rPr>
              <a:t>- Quoi donc? dit le major.</a:t>
            </a:r>
            <a:br>
              <a:rPr lang="fr-FR" sz="1600" i="1" kern="1300" dirty="0">
                <a:solidFill>
                  <a:schemeClr val="bg1"/>
                </a:solidFill>
                <a:latin typeface="Univers Condensed Light" panose="020B0306020202040204"/>
                <a:ea typeface="Gill Sans Light"/>
                <a:cs typeface="Gill Sans Light"/>
                <a:sym typeface="Gill Sans Light"/>
              </a:rPr>
            </a:br>
            <a:r>
              <a:rPr lang="fr-FR" sz="1600" i="1" kern="1300" dirty="0">
                <a:solidFill>
                  <a:schemeClr val="bg1"/>
                </a:solidFill>
                <a:latin typeface="Univers Condensed Light" panose="020B0306020202040204"/>
                <a:ea typeface="Gill Sans Light"/>
                <a:cs typeface="Gill Sans Light"/>
                <a:sym typeface="Gill Sans Light"/>
              </a:rPr>
              <a:t>- De l’aluminium, répondit </a:t>
            </a:r>
            <a:r>
              <a:rPr lang="fr-FR" sz="1600" i="1" kern="1300" dirty="0" err="1">
                <a:solidFill>
                  <a:schemeClr val="bg1"/>
                </a:solidFill>
                <a:latin typeface="Univers Condensed Light" panose="020B0306020202040204"/>
                <a:ea typeface="Gill Sans Light"/>
                <a:cs typeface="Gill Sans Light"/>
                <a:sym typeface="Gill Sans Light"/>
              </a:rPr>
              <a:t>Barbicane</a:t>
            </a:r>
            <a:r>
              <a:rPr lang="fr-FR" sz="1600" i="1" kern="1300" dirty="0">
                <a:solidFill>
                  <a:schemeClr val="bg1"/>
                </a:solidFill>
                <a:latin typeface="Univers Condensed Light" panose="020B0306020202040204"/>
                <a:ea typeface="Gill Sans Light"/>
                <a:cs typeface="Gill Sans Light"/>
                <a:sym typeface="Gill Sans Light"/>
              </a:rPr>
              <a:t>.</a:t>
            </a:r>
            <a:br>
              <a:rPr lang="fr-FR" sz="1600" i="1" kern="1300" dirty="0">
                <a:solidFill>
                  <a:schemeClr val="bg1"/>
                </a:solidFill>
                <a:latin typeface="Univers Condensed Light" panose="020B0306020202040204"/>
                <a:ea typeface="Gill Sans Light"/>
                <a:cs typeface="Gill Sans Light"/>
                <a:sym typeface="Gill Sans Light"/>
              </a:rPr>
            </a:br>
            <a:r>
              <a:rPr lang="fr-FR" sz="1600" i="1" kern="1300" dirty="0">
                <a:solidFill>
                  <a:schemeClr val="bg1"/>
                </a:solidFill>
                <a:latin typeface="Univers Condensed Light" panose="020B0306020202040204"/>
                <a:ea typeface="Gill Sans Light"/>
                <a:cs typeface="Gill Sans Light"/>
                <a:sym typeface="Gill Sans Light"/>
              </a:rPr>
              <a:t>- De l’aluminium! s’écrièrent les trois collègues du président.</a:t>
            </a:r>
            <a:br>
              <a:rPr lang="fr-FR" sz="1600" i="1" kern="1300" dirty="0">
                <a:solidFill>
                  <a:schemeClr val="bg1"/>
                </a:solidFill>
                <a:latin typeface="Univers Condensed Light" panose="020B0306020202040204"/>
                <a:ea typeface="Gill Sans Light"/>
                <a:cs typeface="Gill Sans Light"/>
                <a:sym typeface="Gill Sans Light"/>
              </a:rPr>
            </a:br>
            <a:r>
              <a:rPr lang="fr-FR" sz="1600" i="1" kern="1300" dirty="0">
                <a:solidFill>
                  <a:schemeClr val="bg1"/>
                </a:solidFill>
                <a:latin typeface="Univers Condensed Light" panose="020B0306020202040204"/>
                <a:ea typeface="Gill Sans Light"/>
                <a:cs typeface="Gill Sans Light"/>
                <a:sym typeface="Gill Sans Light"/>
              </a:rPr>
              <a:t>--Sans doute, mes amis. Vous savez qu’un illustre chimiste français, Henri Sainte-Claire Deville, est parvenu, en 1854, à obtenir l’aluminium en masse compacte. </a:t>
            </a:r>
            <a:r>
              <a:rPr lang="fr-FR" sz="1600" i="1" kern="1300" dirty="0">
                <a:solidFill>
                  <a:schemeClr val="accent2"/>
                </a:solidFill>
                <a:latin typeface="Univers Condensed Light" panose="020B0306020202040204"/>
                <a:ea typeface="Gill Sans"/>
                <a:cs typeface="Gill Sans"/>
                <a:sym typeface="Gill Sans"/>
              </a:rPr>
              <a:t>Or, ce précieux métal a la blancheur de l’argent, l’inaltérabilité de l’or, la ténacité du fer, la fusibilité du cuivre et la légèreté du verre; il se travaille facilement, il est extrêmement répandu dans la nature, puisque l’alumine forme la base de la plupart des roches, il est trois fois plus léger que le fer,</a:t>
            </a:r>
            <a:r>
              <a:rPr lang="fr-FR" sz="1600" i="1" kern="1300" dirty="0">
                <a:solidFill>
                  <a:schemeClr val="bg1"/>
                </a:solidFill>
                <a:latin typeface="Univers Condensed Light" panose="020B0306020202040204"/>
                <a:ea typeface="Gill Sans"/>
                <a:cs typeface="Gill Sans"/>
                <a:sym typeface="Gill Sans"/>
              </a:rPr>
              <a:t> </a:t>
            </a:r>
            <a:r>
              <a:rPr lang="fr-FR" sz="1600" i="1" kern="1300" dirty="0">
                <a:solidFill>
                  <a:schemeClr val="bg1"/>
                </a:solidFill>
                <a:latin typeface="Univers Condensed Light" panose="020B0306020202040204"/>
                <a:ea typeface="Gill Sans Light"/>
                <a:cs typeface="Gill Sans Light"/>
                <a:sym typeface="Gill Sans Light"/>
              </a:rPr>
              <a:t>et il semble avoir été créé tout exprès pour nous fournir la matière de notre projectile!</a:t>
            </a:r>
            <a:br>
              <a:rPr lang="fr-FR" sz="1600" i="1" kern="1300" dirty="0">
                <a:solidFill>
                  <a:schemeClr val="bg1"/>
                </a:solidFill>
                <a:latin typeface="Univers Condensed Light" panose="020B0306020202040204"/>
                <a:ea typeface="Gill Sans Light"/>
                <a:cs typeface="Gill Sans Light"/>
                <a:sym typeface="Gill Sans Light"/>
              </a:rPr>
            </a:br>
            <a:r>
              <a:rPr lang="fr-FR" sz="1600" i="1" kern="1300" dirty="0">
                <a:solidFill>
                  <a:schemeClr val="bg1"/>
                </a:solidFill>
                <a:latin typeface="Univers Condensed Light" panose="020B0306020202040204"/>
                <a:ea typeface="Gill Sans Light"/>
                <a:cs typeface="Gill Sans Light"/>
                <a:sym typeface="Gill Sans Light"/>
              </a:rPr>
              <a:t>- Hurrah pour l’aluminium! s’écria le secrétaire du Comité, toujours très bruyant dans ses moments d’enthousiasme.</a:t>
            </a:r>
          </a:p>
        </p:txBody>
      </p:sp>
      <p:sp>
        <p:nvSpPr>
          <p:cNvPr id="13" name="ZoneTexte 12"/>
          <p:cNvSpPr txBox="1"/>
          <p:nvPr/>
        </p:nvSpPr>
        <p:spPr>
          <a:xfrm>
            <a:off x="1872000" y="6156000"/>
            <a:ext cx="2717411" cy="215444"/>
          </a:xfrm>
          <a:prstGeom prst="rect">
            <a:avLst/>
          </a:prstGeom>
          <a:noFill/>
        </p:spPr>
        <p:txBody>
          <a:bodyPr wrap="none" rtlCol="0">
            <a:spAutoFit/>
          </a:bodyPr>
          <a:lstStyle/>
          <a:p>
            <a:r>
              <a:rPr lang="fr-FR" sz="800" i="1" dirty="0" err="1">
                <a:solidFill>
                  <a:schemeClr val="bg1"/>
                </a:solidFill>
              </a:rPr>
              <a:t>https</a:t>
            </a:r>
            <a:r>
              <a:rPr lang="fr-FR" sz="800" i="1" dirty="0">
                <a:solidFill>
                  <a:schemeClr val="bg1"/>
                </a:solidFill>
              </a:rPr>
              <a:t>://</a:t>
            </a:r>
            <a:r>
              <a:rPr lang="fr-FR" sz="800" i="1" dirty="0" err="1">
                <a:solidFill>
                  <a:schemeClr val="bg1"/>
                </a:solidFill>
              </a:rPr>
              <a:t>fr.wikipedia.org</a:t>
            </a:r>
            <a:r>
              <a:rPr lang="fr-FR" sz="800" i="1" dirty="0">
                <a:solidFill>
                  <a:schemeClr val="bg1"/>
                </a:solidFill>
              </a:rPr>
              <a:t>/wiki/De_la_Terre_%C3%A0_la_Lune</a:t>
            </a:r>
          </a:p>
        </p:txBody>
      </p:sp>
    </p:spTree>
    <p:extLst>
      <p:ext uri="{BB962C8B-B14F-4D97-AF65-F5344CB8AC3E}">
        <p14:creationId xmlns:p14="http://schemas.microsoft.com/office/powerpoint/2010/main" val="231220635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NUM" val="3"/>
</p:tagLst>
</file>

<file path=ppt/tags/tag2.xml><?xml version="1.0" encoding="utf-8"?>
<p:tagLst xmlns:a="http://schemas.openxmlformats.org/drawingml/2006/main" xmlns:r="http://schemas.openxmlformats.org/officeDocument/2006/relationships" xmlns:p="http://schemas.openxmlformats.org/presentationml/2006/main">
  <p:tag name="NUM" val="2"/>
</p:tagLst>
</file>

<file path=ppt/tags/tag3.xml><?xml version="1.0" encoding="utf-8"?>
<p:tagLst xmlns:a="http://schemas.openxmlformats.org/drawingml/2006/main" xmlns:r="http://schemas.openxmlformats.org/officeDocument/2006/relationships" xmlns:p="http://schemas.openxmlformats.org/presentationml/2006/main">
  <p:tag name="NUM" val="9"/>
</p:tagLst>
</file>

<file path=ppt/tags/tag4.xml><?xml version="1.0" encoding="utf-8"?>
<p:tagLst xmlns:a="http://schemas.openxmlformats.org/drawingml/2006/main" xmlns:r="http://schemas.openxmlformats.org/officeDocument/2006/relationships" xmlns:p="http://schemas.openxmlformats.org/presentationml/2006/main">
  <p:tag name="NUM" val="7"/>
</p:tagLst>
</file>

<file path=ppt/tags/tag5.xml><?xml version="1.0" encoding="utf-8"?>
<p:tagLst xmlns:a="http://schemas.openxmlformats.org/drawingml/2006/main" xmlns:r="http://schemas.openxmlformats.org/officeDocument/2006/relationships" xmlns:p="http://schemas.openxmlformats.org/presentationml/2006/main">
  <p:tag name="NUM" val="8"/>
</p:tagLst>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51</TotalTime>
  <Words>6104</Words>
  <Application>Microsoft Office PowerPoint</Application>
  <PresentationFormat>Grand écran</PresentationFormat>
  <Paragraphs>622</Paragraphs>
  <Slides>42</Slides>
  <Notes>41</Notes>
  <HiddenSlides>0</HiddenSlides>
  <MMClips>4</MMClips>
  <ScaleCrop>false</ScaleCrop>
  <HeadingPairs>
    <vt:vector size="6" baseType="variant">
      <vt:variant>
        <vt:lpstr>Polices utilisées</vt:lpstr>
      </vt:variant>
      <vt:variant>
        <vt:i4>13</vt:i4>
      </vt:variant>
      <vt:variant>
        <vt:lpstr>Thème</vt:lpstr>
      </vt:variant>
      <vt:variant>
        <vt:i4>1</vt:i4>
      </vt:variant>
      <vt:variant>
        <vt:lpstr>Titres des diapositives</vt:lpstr>
      </vt:variant>
      <vt:variant>
        <vt:i4>42</vt:i4>
      </vt:variant>
    </vt:vector>
  </HeadingPairs>
  <TitlesOfParts>
    <vt:vector size="56" baseType="lpstr">
      <vt:lpstr>Aptos</vt:lpstr>
      <vt:lpstr>Aptos Display</vt:lpstr>
      <vt:lpstr>Arial</vt:lpstr>
      <vt:lpstr>Calibri</vt:lpstr>
      <vt:lpstr>Calibri Light</vt:lpstr>
      <vt:lpstr>Cambria Math</vt:lpstr>
      <vt:lpstr>Consolas</vt:lpstr>
      <vt:lpstr>Courier New</vt:lpstr>
      <vt:lpstr>Symbol</vt:lpstr>
      <vt:lpstr>Times New Roman</vt:lpstr>
      <vt:lpstr>Univers Condensed</vt:lpstr>
      <vt:lpstr>Univers Condensed Light</vt:lpstr>
      <vt:lpstr>Wingdings</vt:lpstr>
      <vt:lpstr>Thème Office</vt:lpstr>
      <vt:lpstr>Introduction au matériau aluminium révision 2025  (partie 2)</vt:lpstr>
      <vt:lpstr>Procédés d’assemblage</vt:lpstr>
      <vt:lpstr>Procédés d’assemblage</vt:lpstr>
      <vt:lpstr>Procédés d’assemblage</vt:lpstr>
      <vt:lpstr>Procédés d’assemblage</vt:lpstr>
      <vt:lpstr>Procédés d’assemblage</vt:lpstr>
      <vt:lpstr>Traitement de surface (Site web du CeiAl)</vt:lpstr>
      <vt:lpstr>Propriétés physiques</vt:lpstr>
      <vt:lpstr>Propriétés physiques</vt:lpstr>
      <vt:lpstr>Propriétés physiques</vt:lpstr>
      <vt:lpstr>Propriétés physiques</vt:lpstr>
      <vt:lpstr>Résistance à la fatigue</vt:lpstr>
      <vt:lpstr>Résistance à la fatigue</vt:lpstr>
      <vt:lpstr>Résistance à la fatigue</vt:lpstr>
      <vt:lpstr>Résistance à la corrosion (Site web du CeiAl)</vt:lpstr>
      <vt:lpstr>Résistance à la corrosion</vt:lpstr>
      <vt:lpstr>Résistance à la corrosion</vt:lpstr>
      <vt:lpstr>Résistance à la corrosion</vt:lpstr>
      <vt:lpstr>Résistance à la corrosion</vt:lpstr>
      <vt:lpstr>Résistance à la corrosion</vt:lpstr>
      <vt:lpstr>Résistance à la corrosion</vt:lpstr>
      <vt:lpstr>Application en génie civil (Site web du CeiAl)</vt:lpstr>
      <vt:lpstr>Application en génie civil (Site web du CeiAl)</vt:lpstr>
      <vt:lpstr>Application en génie civil</vt:lpstr>
      <vt:lpstr>Application en génie civil</vt:lpstr>
      <vt:lpstr>Application en génie civil</vt:lpstr>
      <vt:lpstr>Application en génie civil</vt:lpstr>
      <vt:lpstr>Application en génie civil</vt:lpstr>
      <vt:lpstr>Application en génie civil</vt:lpstr>
      <vt:lpstr>Application en génie civil</vt:lpstr>
      <vt:lpstr>Application en génie civil</vt:lpstr>
      <vt:lpstr>Application en génie civil</vt:lpstr>
      <vt:lpstr>Application en génie civil</vt:lpstr>
      <vt:lpstr>Application en génie civil</vt:lpstr>
      <vt:lpstr>Art</vt:lpstr>
      <vt:lpstr>Conclusions</vt:lpstr>
      <vt:lpstr>PARTENAIRES</vt:lpstr>
      <vt:lpstr>Transports : Remorque Alutrec (Manac)</vt:lpstr>
      <vt:lpstr>Transports : Remorque Alutrec (Manac)</vt:lpstr>
      <vt:lpstr>Transports : Remorque classique</vt:lpstr>
      <vt:lpstr>Application en génie civil</vt:lpstr>
      <vt:lpstr>Histoire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Marie-Louise Tremblay</dc:creator>
  <cp:lastModifiedBy>Marie-Louise Tremblay</cp:lastModifiedBy>
  <cp:revision>8</cp:revision>
  <dcterms:created xsi:type="dcterms:W3CDTF">2026-07-23T17:23:35Z</dcterms:created>
  <dcterms:modified xsi:type="dcterms:W3CDTF">2026-07-23T18:39:41Z</dcterms:modified>
</cp:coreProperties>
</file>