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3"/>
  </p:notesMasterIdLst>
  <p:sldIdLst>
    <p:sldId id="1445" r:id="rId2"/>
    <p:sldId id="1574" r:id="rId3"/>
    <p:sldId id="1446" r:id="rId4"/>
    <p:sldId id="1447" r:id="rId5"/>
    <p:sldId id="1448" r:id="rId6"/>
    <p:sldId id="1449" r:id="rId7"/>
    <p:sldId id="1450" r:id="rId8"/>
    <p:sldId id="1451" r:id="rId9"/>
    <p:sldId id="1452" r:id="rId10"/>
    <p:sldId id="1453" r:id="rId11"/>
    <p:sldId id="1454" r:id="rId12"/>
    <p:sldId id="1455" r:id="rId13"/>
    <p:sldId id="1456" r:id="rId14"/>
    <p:sldId id="1457" r:id="rId15"/>
    <p:sldId id="1458" r:id="rId16"/>
    <p:sldId id="1459" r:id="rId17"/>
    <p:sldId id="1460" r:id="rId18"/>
    <p:sldId id="1461" r:id="rId19"/>
    <p:sldId id="1462" r:id="rId20"/>
    <p:sldId id="1463" r:id="rId21"/>
    <p:sldId id="1464" r:id="rId22"/>
    <p:sldId id="1465" r:id="rId23"/>
    <p:sldId id="1466" r:id="rId24"/>
    <p:sldId id="1467" r:id="rId25"/>
    <p:sldId id="1468" r:id="rId26"/>
    <p:sldId id="1469" r:id="rId27"/>
    <p:sldId id="1470" r:id="rId28"/>
    <p:sldId id="1471" r:id="rId29"/>
    <p:sldId id="1472" r:id="rId30"/>
    <p:sldId id="1473" r:id="rId31"/>
    <p:sldId id="1475" r:id="rId32"/>
    <p:sldId id="1474" r:id="rId33"/>
    <p:sldId id="1476" r:id="rId34"/>
    <p:sldId id="1477" r:id="rId35"/>
    <p:sldId id="1478" r:id="rId36"/>
    <p:sldId id="1479" r:id="rId37"/>
    <p:sldId id="1480" r:id="rId38"/>
    <p:sldId id="1481" r:id="rId39"/>
    <p:sldId id="1482" r:id="rId40"/>
    <p:sldId id="1483" r:id="rId41"/>
    <p:sldId id="1484" r:id="rId42"/>
    <p:sldId id="1485" r:id="rId43"/>
    <p:sldId id="1486" r:id="rId44"/>
    <p:sldId id="1487" r:id="rId45"/>
    <p:sldId id="1488" r:id="rId46"/>
    <p:sldId id="1489" r:id="rId47"/>
    <p:sldId id="1490" r:id="rId48"/>
    <p:sldId id="1492" r:id="rId49"/>
    <p:sldId id="1491" r:id="rId50"/>
    <p:sldId id="1493" r:id="rId51"/>
    <p:sldId id="1494" r:id="rId52"/>
    <p:sldId id="1495" r:id="rId53"/>
    <p:sldId id="1496" r:id="rId54"/>
    <p:sldId id="1498" r:id="rId55"/>
    <p:sldId id="1499" r:id="rId56"/>
    <p:sldId id="1497" r:id="rId57"/>
    <p:sldId id="1500" r:id="rId58"/>
    <p:sldId id="1501" r:id="rId59"/>
    <p:sldId id="1502" r:id="rId60"/>
    <p:sldId id="1504" r:id="rId61"/>
    <p:sldId id="1503" r:id="rId62"/>
    <p:sldId id="1506" r:id="rId63"/>
    <p:sldId id="1505" r:id="rId64"/>
    <p:sldId id="1508" r:id="rId65"/>
    <p:sldId id="1509" r:id="rId66"/>
    <p:sldId id="1507" r:id="rId67"/>
    <p:sldId id="1510" r:id="rId68"/>
    <p:sldId id="1511" r:id="rId69"/>
    <p:sldId id="1513" r:id="rId70"/>
    <p:sldId id="1514" r:id="rId71"/>
    <p:sldId id="1512" r:id="rId72"/>
    <p:sldId id="1516" r:id="rId73"/>
    <p:sldId id="1515" r:id="rId74"/>
    <p:sldId id="1517" r:id="rId75"/>
    <p:sldId id="1518" r:id="rId76"/>
    <p:sldId id="1519" r:id="rId77"/>
    <p:sldId id="1521" r:id="rId78"/>
    <p:sldId id="1520" r:id="rId79"/>
    <p:sldId id="1522" r:id="rId80"/>
    <p:sldId id="1524" r:id="rId81"/>
    <p:sldId id="1523" r:id="rId82"/>
    <p:sldId id="1526" r:id="rId83"/>
    <p:sldId id="1525" r:id="rId84"/>
    <p:sldId id="1528" r:id="rId85"/>
    <p:sldId id="1529" r:id="rId86"/>
    <p:sldId id="1527" r:id="rId87"/>
    <p:sldId id="1531" r:id="rId88"/>
    <p:sldId id="1530" r:id="rId89"/>
    <p:sldId id="1532" r:id="rId90"/>
    <p:sldId id="1534" r:id="rId91"/>
    <p:sldId id="1533" r:id="rId92"/>
    <p:sldId id="1535" r:id="rId93"/>
    <p:sldId id="1536" r:id="rId94"/>
    <p:sldId id="1537" r:id="rId95"/>
    <p:sldId id="1539" r:id="rId96"/>
    <p:sldId id="1538" r:id="rId97"/>
    <p:sldId id="1541" r:id="rId98"/>
    <p:sldId id="1540" r:id="rId99"/>
    <p:sldId id="1543" r:id="rId100"/>
    <p:sldId id="1544" r:id="rId101"/>
    <p:sldId id="1542" r:id="rId102"/>
    <p:sldId id="1546" r:id="rId103"/>
    <p:sldId id="1545" r:id="rId104"/>
    <p:sldId id="1548" r:id="rId105"/>
    <p:sldId id="1549" r:id="rId106"/>
    <p:sldId id="1547" r:id="rId107"/>
    <p:sldId id="1550" r:id="rId108"/>
    <p:sldId id="1551" r:id="rId109"/>
    <p:sldId id="1552" r:id="rId110"/>
    <p:sldId id="1553" r:id="rId111"/>
    <p:sldId id="1554" r:id="rId112"/>
    <p:sldId id="1556" r:id="rId113"/>
    <p:sldId id="1557" r:id="rId114"/>
    <p:sldId id="1555" r:id="rId115"/>
    <p:sldId id="1558" r:id="rId116"/>
    <p:sldId id="1560" r:id="rId117"/>
    <p:sldId id="1559" r:id="rId118"/>
    <p:sldId id="1561" r:id="rId119"/>
    <p:sldId id="1563" r:id="rId120"/>
    <p:sldId id="1562" r:id="rId121"/>
    <p:sldId id="1564" r:id="rId122"/>
    <p:sldId id="1566" r:id="rId123"/>
    <p:sldId id="1565" r:id="rId124"/>
    <p:sldId id="1567" r:id="rId125"/>
    <p:sldId id="1569" r:id="rId126"/>
    <p:sldId id="1568" r:id="rId127"/>
    <p:sldId id="1570" r:id="rId128"/>
    <p:sldId id="1572" r:id="rId129"/>
    <p:sldId id="1571" r:id="rId130"/>
    <p:sldId id="1573" r:id="rId131"/>
    <p:sldId id="256" r:id="rId1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2"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a:t>
            </a:fld>
            <a:endParaRPr lang="fr-CA" altLang="fr-FR" sz="1200"/>
          </a:p>
        </p:txBody>
      </p:sp>
    </p:spTree>
    <p:extLst>
      <p:ext uri="{BB962C8B-B14F-4D97-AF65-F5344CB8AC3E}">
        <p14:creationId xmlns:p14="http://schemas.microsoft.com/office/powerpoint/2010/main" val="2077855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20</a:t>
            </a:fld>
            <a:endParaRPr lang="fr-CA" altLang="fr-FR" sz="1200"/>
          </a:p>
        </p:txBody>
      </p:sp>
    </p:spTree>
    <p:extLst>
      <p:ext uri="{BB962C8B-B14F-4D97-AF65-F5344CB8AC3E}">
        <p14:creationId xmlns:p14="http://schemas.microsoft.com/office/powerpoint/2010/main" val="224423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360793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22</a:t>
            </a:fld>
            <a:endParaRPr lang="fr-CA" altLang="fr-FR" sz="1200"/>
          </a:p>
        </p:txBody>
      </p:sp>
    </p:spTree>
    <p:extLst>
      <p:ext uri="{BB962C8B-B14F-4D97-AF65-F5344CB8AC3E}">
        <p14:creationId xmlns:p14="http://schemas.microsoft.com/office/powerpoint/2010/main" val="1638474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100630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26</a:t>
            </a:fld>
            <a:endParaRPr lang="fr-CA" altLang="fr-FR" sz="1200"/>
          </a:p>
        </p:txBody>
      </p:sp>
    </p:spTree>
    <p:extLst>
      <p:ext uri="{BB962C8B-B14F-4D97-AF65-F5344CB8AC3E}">
        <p14:creationId xmlns:p14="http://schemas.microsoft.com/office/powerpoint/2010/main" val="104350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27</a:t>
            </a:fld>
            <a:endParaRPr lang="fr-CA" altLang="fr-FR" sz="1200"/>
          </a:p>
        </p:txBody>
      </p:sp>
    </p:spTree>
    <p:extLst>
      <p:ext uri="{BB962C8B-B14F-4D97-AF65-F5344CB8AC3E}">
        <p14:creationId xmlns:p14="http://schemas.microsoft.com/office/powerpoint/2010/main" val="154542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28</a:t>
            </a:fld>
            <a:endParaRPr lang="fr-CA" altLang="fr-FR" sz="1200"/>
          </a:p>
        </p:txBody>
      </p:sp>
    </p:spTree>
    <p:extLst>
      <p:ext uri="{BB962C8B-B14F-4D97-AF65-F5344CB8AC3E}">
        <p14:creationId xmlns:p14="http://schemas.microsoft.com/office/powerpoint/2010/main" val="367664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29</a:t>
            </a:fld>
            <a:endParaRPr lang="fr-CA" altLang="fr-FR" sz="1200"/>
          </a:p>
        </p:txBody>
      </p:sp>
    </p:spTree>
    <p:extLst>
      <p:ext uri="{BB962C8B-B14F-4D97-AF65-F5344CB8AC3E}">
        <p14:creationId xmlns:p14="http://schemas.microsoft.com/office/powerpoint/2010/main" val="392901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30</a:t>
            </a:fld>
            <a:endParaRPr lang="fr-CA" altLang="fr-FR" sz="1200"/>
          </a:p>
        </p:txBody>
      </p:sp>
    </p:spTree>
    <p:extLst>
      <p:ext uri="{BB962C8B-B14F-4D97-AF65-F5344CB8AC3E}">
        <p14:creationId xmlns:p14="http://schemas.microsoft.com/office/powerpoint/2010/main" val="223675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32</a:t>
            </a:fld>
            <a:endParaRPr lang="fr-CA" altLang="fr-FR" sz="1200"/>
          </a:p>
        </p:txBody>
      </p:sp>
    </p:spTree>
    <p:extLst>
      <p:ext uri="{BB962C8B-B14F-4D97-AF65-F5344CB8AC3E}">
        <p14:creationId xmlns:p14="http://schemas.microsoft.com/office/powerpoint/2010/main" val="274276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a:t>
            </a:fld>
            <a:endParaRPr lang="fr-CA" altLang="fr-FR" sz="1200"/>
          </a:p>
        </p:txBody>
      </p:sp>
    </p:spTree>
    <p:extLst>
      <p:ext uri="{BB962C8B-B14F-4D97-AF65-F5344CB8AC3E}">
        <p14:creationId xmlns:p14="http://schemas.microsoft.com/office/powerpoint/2010/main" val="2912012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33</a:t>
            </a:fld>
            <a:endParaRPr lang="fr-CA" altLang="fr-FR" sz="1200"/>
          </a:p>
        </p:txBody>
      </p:sp>
    </p:spTree>
    <p:extLst>
      <p:ext uri="{BB962C8B-B14F-4D97-AF65-F5344CB8AC3E}">
        <p14:creationId xmlns:p14="http://schemas.microsoft.com/office/powerpoint/2010/main" val="376824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894336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36</a:t>
            </a:fld>
            <a:endParaRPr lang="fr-CA" altLang="fr-FR" sz="1200"/>
          </a:p>
        </p:txBody>
      </p:sp>
    </p:spTree>
    <p:extLst>
      <p:ext uri="{BB962C8B-B14F-4D97-AF65-F5344CB8AC3E}">
        <p14:creationId xmlns:p14="http://schemas.microsoft.com/office/powerpoint/2010/main" val="151937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1426039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39</a:t>
            </a:fld>
            <a:endParaRPr lang="fr-CA" altLang="fr-FR" sz="1200"/>
          </a:p>
        </p:txBody>
      </p:sp>
    </p:spTree>
    <p:extLst>
      <p:ext uri="{BB962C8B-B14F-4D97-AF65-F5344CB8AC3E}">
        <p14:creationId xmlns:p14="http://schemas.microsoft.com/office/powerpoint/2010/main" val="2107260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37998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79236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883993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4214881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141834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a:t>
            </a:fld>
            <a:endParaRPr lang="fr-CA" altLang="fr-FR" sz="1200"/>
          </a:p>
        </p:txBody>
      </p:sp>
    </p:spTree>
    <p:extLst>
      <p:ext uri="{BB962C8B-B14F-4D97-AF65-F5344CB8AC3E}">
        <p14:creationId xmlns:p14="http://schemas.microsoft.com/office/powerpoint/2010/main" val="337652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49</a:t>
            </a:fld>
            <a:endParaRPr lang="fr-CA" altLang="fr-FR" sz="1200"/>
          </a:p>
        </p:txBody>
      </p:sp>
    </p:spTree>
    <p:extLst>
      <p:ext uri="{BB962C8B-B14F-4D97-AF65-F5344CB8AC3E}">
        <p14:creationId xmlns:p14="http://schemas.microsoft.com/office/powerpoint/2010/main" val="25168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55667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649463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56</a:t>
            </a:fld>
            <a:endParaRPr lang="fr-CA" altLang="fr-FR" sz="1200"/>
          </a:p>
        </p:txBody>
      </p:sp>
    </p:spTree>
    <p:extLst>
      <p:ext uri="{BB962C8B-B14F-4D97-AF65-F5344CB8AC3E}">
        <p14:creationId xmlns:p14="http://schemas.microsoft.com/office/powerpoint/2010/main" val="227675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2975919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59</a:t>
            </a:fld>
            <a:endParaRPr lang="fr-CA" altLang="fr-FR" sz="1200"/>
          </a:p>
        </p:txBody>
      </p:sp>
    </p:spTree>
    <p:extLst>
      <p:ext uri="{BB962C8B-B14F-4D97-AF65-F5344CB8AC3E}">
        <p14:creationId xmlns:p14="http://schemas.microsoft.com/office/powerpoint/2010/main" val="2262561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61</a:t>
            </a:fld>
            <a:endParaRPr lang="fr-CA" altLang="fr-FR" sz="1200"/>
          </a:p>
        </p:txBody>
      </p:sp>
    </p:spTree>
    <p:extLst>
      <p:ext uri="{BB962C8B-B14F-4D97-AF65-F5344CB8AC3E}">
        <p14:creationId xmlns:p14="http://schemas.microsoft.com/office/powerpoint/2010/main" val="206909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63</a:t>
            </a:fld>
            <a:endParaRPr lang="fr-CA" altLang="fr-FR" sz="1200"/>
          </a:p>
        </p:txBody>
      </p:sp>
    </p:spTree>
    <p:extLst>
      <p:ext uri="{BB962C8B-B14F-4D97-AF65-F5344CB8AC3E}">
        <p14:creationId xmlns:p14="http://schemas.microsoft.com/office/powerpoint/2010/main" val="1975835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66</a:t>
            </a:fld>
            <a:endParaRPr lang="fr-CA" altLang="fr-FR" sz="1200"/>
          </a:p>
        </p:txBody>
      </p:sp>
    </p:spTree>
    <p:extLst>
      <p:ext uri="{BB962C8B-B14F-4D97-AF65-F5344CB8AC3E}">
        <p14:creationId xmlns:p14="http://schemas.microsoft.com/office/powerpoint/2010/main" val="4219099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175774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1802723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3617132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608704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2658114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4104166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75</a:t>
            </a:fld>
            <a:endParaRPr lang="fr-CA" altLang="fr-FR" sz="1200"/>
          </a:p>
        </p:txBody>
      </p:sp>
    </p:spTree>
    <p:extLst>
      <p:ext uri="{BB962C8B-B14F-4D97-AF65-F5344CB8AC3E}">
        <p14:creationId xmlns:p14="http://schemas.microsoft.com/office/powerpoint/2010/main" val="59220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2176792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1002400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4220136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81</a:t>
            </a:fld>
            <a:endParaRPr lang="fr-CA" altLang="fr-FR" sz="1200"/>
          </a:p>
        </p:txBody>
      </p:sp>
    </p:spTree>
    <p:extLst>
      <p:ext uri="{BB962C8B-B14F-4D97-AF65-F5344CB8AC3E}">
        <p14:creationId xmlns:p14="http://schemas.microsoft.com/office/powerpoint/2010/main" val="1518295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46931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1111428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86</a:t>
            </a:fld>
            <a:endParaRPr lang="fr-CA" altLang="fr-FR" sz="1200"/>
          </a:p>
        </p:txBody>
      </p:sp>
    </p:spTree>
    <p:extLst>
      <p:ext uri="{BB962C8B-B14F-4D97-AF65-F5344CB8AC3E}">
        <p14:creationId xmlns:p14="http://schemas.microsoft.com/office/powerpoint/2010/main" val="3658031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88</a:t>
            </a:fld>
            <a:endParaRPr lang="fr-CA" altLang="fr-FR" sz="1200"/>
          </a:p>
        </p:txBody>
      </p:sp>
    </p:spTree>
    <p:extLst>
      <p:ext uri="{BB962C8B-B14F-4D97-AF65-F5344CB8AC3E}">
        <p14:creationId xmlns:p14="http://schemas.microsoft.com/office/powerpoint/2010/main" val="503974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89</a:t>
            </a:fld>
            <a:endParaRPr lang="fr-CA" altLang="fr-FR" sz="1200"/>
          </a:p>
        </p:txBody>
      </p:sp>
    </p:spTree>
    <p:extLst>
      <p:ext uri="{BB962C8B-B14F-4D97-AF65-F5344CB8AC3E}">
        <p14:creationId xmlns:p14="http://schemas.microsoft.com/office/powerpoint/2010/main" val="273670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91</a:t>
            </a:fld>
            <a:endParaRPr lang="fr-CA" altLang="fr-FR" sz="1200"/>
          </a:p>
        </p:txBody>
      </p:sp>
    </p:spTree>
    <p:extLst>
      <p:ext uri="{BB962C8B-B14F-4D97-AF65-F5344CB8AC3E}">
        <p14:creationId xmlns:p14="http://schemas.microsoft.com/office/powerpoint/2010/main" val="2294710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92</a:t>
            </a:fld>
            <a:endParaRPr lang="fr-CA" altLang="fr-FR" sz="1200"/>
          </a:p>
        </p:txBody>
      </p:sp>
    </p:spTree>
    <p:extLst>
      <p:ext uri="{BB962C8B-B14F-4D97-AF65-F5344CB8AC3E}">
        <p14:creationId xmlns:p14="http://schemas.microsoft.com/office/powerpoint/2010/main" val="1610452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93</a:t>
            </a:fld>
            <a:endParaRPr lang="fr-CA" altLang="fr-FR" sz="1200"/>
          </a:p>
        </p:txBody>
      </p:sp>
    </p:spTree>
    <p:extLst>
      <p:ext uri="{BB962C8B-B14F-4D97-AF65-F5344CB8AC3E}">
        <p14:creationId xmlns:p14="http://schemas.microsoft.com/office/powerpoint/2010/main" val="40776087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94</a:t>
            </a:fld>
            <a:endParaRPr lang="fr-CA" altLang="fr-FR" sz="1200"/>
          </a:p>
        </p:txBody>
      </p:sp>
    </p:spTree>
    <p:extLst>
      <p:ext uri="{BB962C8B-B14F-4D97-AF65-F5344CB8AC3E}">
        <p14:creationId xmlns:p14="http://schemas.microsoft.com/office/powerpoint/2010/main" val="283694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96</a:t>
            </a:fld>
            <a:endParaRPr lang="fr-CA" altLang="fr-FR" sz="1200"/>
          </a:p>
        </p:txBody>
      </p:sp>
    </p:spTree>
    <p:extLst>
      <p:ext uri="{BB962C8B-B14F-4D97-AF65-F5344CB8AC3E}">
        <p14:creationId xmlns:p14="http://schemas.microsoft.com/office/powerpoint/2010/main" val="748347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98</a:t>
            </a:fld>
            <a:endParaRPr lang="fr-CA" altLang="fr-FR" sz="1200"/>
          </a:p>
        </p:txBody>
      </p:sp>
    </p:spTree>
    <p:extLst>
      <p:ext uri="{BB962C8B-B14F-4D97-AF65-F5344CB8AC3E}">
        <p14:creationId xmlns:p14="http://schemas.microsoft.com/office/powerpoint/2010/main" val="2084231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101</a:t>
            </a:fld>
            <a:endParaRPr lang="fr-CA" altLang="fr-FR" sz="1200"/>
          </a:p>
        </p:txBody>
      </p:sp>
    </p:spTree>
    <p:extLst>
      <p:ext uri="{BB962C8B-B14F-4D97-AF65-F5344CB8AC3E}">
        <p14:creationId xmlns:p14="http://schemas.microsoft.com/office/powerpoint/2010/main" val="277854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a:t>
            </a:fld>
            <a:endParaRPr lang="fr-CA" altLang="fr-FR" sz="1200"/>
          </a:p>
        </p:txBody>
      </p:sp>
    </p:spTree>
    <p:extLst>
      <p:ext uri="{BB962C8B-B14F-4D97-AF65-F5344CB8AC3E}">
        <p14:creationId xmlns:p14="http://schemas.microsoft.com/office/powerpoint/2010/main" val="191470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103</a:t>
            </a:fld>
            <a:endParaRPr lang="fr-CA" altLang="fr-FR" sz="1200"/>
          </a:p>
        </p:txBody>
      </p:sp>
    </p:spTree>
    <p:extLst>
      <p:ext uri="{BB962C8B-B14F-4D97-AF65-F5344CB8AC3E}">
        <p14:creationId xmlns:p14="http://schemas.microsoft.com/office/powerpoint/2010/main" val="3167799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4138887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41947856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108</a:t>
            </a:fld>
            <a:endParaRPr lang="fr-CA" altLang="fr-FR" sz="1200"/>
          </a:p>
        </p:txBody>
      </p:sp>
    </p:spTree>
    <p:extLst>
      <p:ext uri="{BB962C8B-B14F-4D97-AF65-F5344CB8AC3E}">
        <p14:creationId xmlns:p14="http://schemas.microsoft.com/office/powerpoint/2010/main" val="1085936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889318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110</a:t>
            </a:fld>
            <a:endParaRPr lang="fr-CA" altLang="fr-FR" sz="1200"/>
          </a:p>
        </p:txBody>
      </p:sp>
    </p:spTree>
    <p:extLst>
      <p:ext uri="{BB962C8B-B14F-4D97-AF65-F5344CB8AC3E}">
        <p14:creationId xmlns:p14="http://schemas.microsoft.com/office/powerpoint/2010/main" val="2936936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24464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113</a:t>
            </a:fld>
            <a:endParaRPr lang="fr-FR"/>
          </a:p>
        </p:txBody>
      </p:sp>
    </p:spTree>
    <p:extLst>
      <p:ext uri="{BB962C8B-B14F-4D97-AF65-F5344CB8AC3E}">
        <p14:creationId xmlns:p14="http://schemas.microsoft.com/office/powerpoint/2010/main" val="4277144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25458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115</a:t>
            </a:fld>
            <a:endParaRPr lang="fr-CA" altLang="fr-FR" sz="1200"/>
          </a:p>
        </p:txBody>
      </p:sp>
    </p:spTree>
    <p:extLst>
      <p:ext uri="{BB962C8B-B14F-4D97-AF65-F5344CB8AC3E}">
        <p14:creationId xmlns:p14="http://schemas.microsoft.com/office/powerpoint/2010/main" val="1386757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1081879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116</a:t>
            </a:fld>
            <a:endParaRPr lang="fr-FR"/>
          </a:p>
        </p:txBody>
      </p:sp>
    </p:spTree>
    <p:extLst>
      <p:ext uri="{BB962C8B-B14F-4D97-AF65-F5344CB8AC3E}">
        <p14:creationId xmlns:p14="http://schemas.microsoft.com/office/powerpoint/2010/main" val="4177505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1866266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118</a:t>
            </a:fld>
            <a:endParaRPr lang="fr-CA" altLang="fr-FR" sz="1200"/>
          </a:p>
        </p:txBody>
      </p:sp>
    </p:spTree>
    <p:extLst>
      <p:ext uri="{BB962C8B-B14F-4D97-AF65-F5344CB8AC3E}">
        <p14:creationId xmlns:p14="http://schemas.microsoft.com/office/powerpoint/2010/main" val="1496947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119</a:t>
            </a:fld>
            <a:endParaRPr lang="fr-FR"/>
          </a:p>
        </p:txBody>
      </p:sp>
    </p:spTree>
    <p:extLst>
      <p:ext uri="{BB962C8B-B14F-4D97-AF65-F5344CB8AC3E}">
        <p14:creationId xmlns:p14="http://schemas.microsoft.com/office/powerpoint/2010/main" val="13906004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120</a:t>
            </a:fld>
            <a:endParaRPr lang="fr-CA" altLang="fr-FR" sz="1200"/>
          </a:p>
        </p:txBody>
      </p:sp>
    </p:spTree>
    <p:extLst>
      <p:ext uri="{BB962C8B-B14F-4D97-AF65-F5344CB8AC3E}">
        <p14:creationId xmlns:p14="http://schemas.microsoft.com/office/powerpoint/2010/main" val="11907786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121</a:t>
            </a:fld>
            <a:endParaRPr lang="fr-CA" altLang="fr-FR" sz="1200"/>
          </a:p>
        </p:txBody>
      </p:sp>
    </p:spTree>
    <p:extLst>
      <p:ext uri="{BB962C8B-B14F-4D97-AF65-F5344CB8AC3E}">
        <p14:creationId xmlns:p14="http://schemas.microsoft.com/office/powerpoint/2010/main" val="3014902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122</a:t>
            </a:fld>
            <a:endParaRPr lang="fr-FR"/>
          </a:p>
        </p:txBody>
      </p:sp>
    </p:spTree>
    <p:extLst>
      <p:ext uri="{BB962C8B-B14F-4D97-AF65-F5344CB8AC3E}">
        <p14:creationId xmlns:p14="http://schemas.microsoft.com/office/powerpoint/2010/main" val="11917394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123</a:t>
            </a:fld>
            <a:endParaRPr lang="fr-CA" altLang="fr-FR" sz="1200"/>
          </a:p>
        </p:txBody>
      </p:sp>
    </p:spTree>
    <p:extLst>
      <p:ext uri="{BB962C8B-B14F-4D97-AF65-F5344CB8AC3E}">
        <p14:creationId xmlns:p14="http://schemas.microsoft.com/office/powerpoint/2010/main" val="21056547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124</a:t>
            </a:fld>
            <a:endParaRPr lang="fr-CA" altLang="fr-FR" sz="1200"/>
          </a:p>
        </p:txBody>
      </p:sp>
    </p:spTree>
    <p:extLst>
      <p:ext uri="{BB962C8B-B14F-4D97-AF65-F5344CB8AC3E}">
        <p14:creationId xmlns:p14="http://schemas.microsoft.com/office/powerpoint/2010/main" val="38243257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125</a:t>
            </a:fld>
            <a:endParaRPr lang="fr-FR"/>
          </a:p>
        </p:txBody>
      </p:sp>
    </p:spTree>
    <p:extLst>
      <p:ext uri="{BB962C8B-B14F-4D97-AF65-F5344CB8AC3E}">
        <p14:creationId xmlns:p14="http://schemas.microsoft.com/office/powerpoint/2010/main" val="119599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a:t>
            </a:fld>
            <a:endParaRPr lang="fr-CA" altLang="fr-FR" sz="1200"/>
          </a:p>
        </p:txBody>
      </p:sp>
    </p:spTree>
    <p:extLst>
      <p:ext uri="{BB962C8B-B14F-4D97-AF65-F5344CB8AC3E}">
        <p14:creationId xmlns:p14="http://schemas.microsoft.com/office/powerpoint/2010/main" val="15150234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126</a:t>
            </a:fld>
            <a:endParaRPr lang="fr-CA" altLang="fr-FR" sz="1200"/>
          </a:p>
        </p:txBody>
      </p:sp>
    </p:spTree>
    <p:extLst>
      <p:ext uri="{BB962C8B-B14F-4D97-AF65-F5344CB8AC3E}">
        <p14:creationId xmlns:p14="http://schemas.microsoft.com/office/powerpoint/2010/main" val="1531796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127</a:t>
            </a:fld>
            <a:endParaRPr lang="fr-CA" altLang="fr-FR" sz="1200"/>
          </a:p>
        </p:txBody>
      </p:sp>
    </p:spTree>
    <p:extLst>
      <p:ext uri="{BB962C8B-B14F-4D97-AF65-F5344CB8AC3E}">
        <p14:creationId xmlns:p14="http://schemas.microsoft.com/office/powerpoint/2010/main" val="5351327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128</a:t>
            </a:fld>
            <a:endParaRPr lang="fr-FR"/>
          </a:p>
        </p:txBody>
      </p:sp>
    </p:spTree>
    <p:extLst>
      <p:ext uri="{BB962C8B-B14F-4D97-AF65-F5344CB8AC3E}">
        <p14:creationId xmlns:p14="http://schemas.microsoft.com/office/powerpoint/2010/main" val="39785547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129</a:t>
            </a:fld>
            <a:endParaRPr lang="fr-CA" altLang="fr-FR" sz="1200"/>
          </a:p>
        </p:txBody>
      </p:sp>
    </p:spTree>
    <p:extLst>
      <p:ext uri="{BB962C8B-B14F-4D97-AF65-F5344CB8AC3E}">
        <p14:creationId xmlns:p14="http://schemas.microsoft.com/office/powerpoint/2010/main" val="42854189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130</a:t>
            </a:fld>
            <a:endParaRPr lang="fr-CA" altLang="fr-FR" sz="1200"/>
          </a:p>
        </p:txBody>
      </p:sp>
    </p:spTree>
    <p:extLst>
      <p:ext uri="{BB962C8B-B14F-4D97-AF65-F5344CB8AC3E}">
        <p14:creationId xmlns:p14="http://schemas.microsoft.com/office/powerpoint/2010/main" val="260157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2828788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11.xml"/><Relationship Id="rId5" Type="http://schemas.openxmlformats.org/officeDocument/2006/relationships/image" Target="../media/image113.png"/><Relationship Id="rId4" Type="http://schemas.openxmlformats.org/officeDocument/2006/relationships/image" Target="../media/image9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png"/><Relationship Id="rId7" Type="http://schemas.openxmlformats.org/officeDocument/2006/relationships/image" Target="../media/image130.emf"/><Relationship Id="rId2" Type="http://schemas.openxmlformats.org/officeDocument/2006/relationships/image" Target="../media/image125.jpg"/><Relationship Id="rId1" Type="http://schemas.openxmlformats.org/officeDocument/2006/relationships/slideLayout" Target="../slideLayouts/slideLayout12.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jpg"/><Relationship Id="rId4" Type="http://schemas.openxmlformats.org/officeDocument/2006/relationships/image" Target="../media/image127.jpg"/><Relationship Id="rId9" Type="http://schemas.openxmlformats.org/officeDocument/2006/relationships/image" Target="../media/image1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upload.wikimedia.org/wikipedia/commons/transcoded/a/a7/Riveting_the_SS_JOHN_W_BROWN.webm/Riveting_the_SS_JOHN_W_BROWN.webm.480p.vp9.webm"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1.xml"/><Relationship Id="rId11" Type="http://schemas.openxmlformats.org/officeDocument/2006/relationships/image" Target="../media/image47.png"/><Relationship Id="rId10" Type="http://schemas.openxmlformats.org/officeDocument/2006/relationships/image" Target="../media/image46.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notesSlide" Target="../notesSlides/notesSlide32.xml"/><Relationship Id="rId7" Type="http://schemas.openxmlformats.org/officeDocument/2006/relationships/image" Target="../media/image580.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57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93.png"/><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654380"/>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Assemblages mécaniques</a:t>
            </a:r>
            <a:br>
              <a:rPr lang="fr-FR" dirty="0"/>
            </a:br>
            <a:endParaRPr lang="fr-CA" dirty="0"/>
          </a:p>
        </p:txBody>
      </p:sp>
    </p:spTree>
    <p:extLst>
      <p:ext uri="{BB962C8B-B14F-4D97-AF65-F5344CB8AC3E}">
        <p14:creationId xmlns:p14="http://schemas.microsoft.com/office/powerpoint/2010/main" val="159963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544" y="983284"/>
            <a:ext cx="5441693" cy="528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316567" y="3469602"/>
            <a:ext cx="2779611" cy="307777"/>
          </a:xfrm>
          <a:prstGeom prst="rect">
            <a:avLst/>
          </a:prstGeom>
        </p:spPr>
        <p:txBody>
          <a:bodyPr wrap="square">
            <a:spAutoFit/>
          </a:bodyPr>
          <a:lstStyle/>
          <a:p>
            <a:r>
              <a:rPr lang="fr-FR" sz="1400" dirty="0">
                <a:latin typeface="Univers Condensed"/>
              </a:rPr>
              <a:t>Classification des assemblages</a:t>
            </a:r>
            <a:endParaRPr lang="fr-CA" sz="1400" dirty="0">
              <a:latin typeface="Univers Condensed"/>
            </a:endParaRPr>
          </a:p>
        </p:txBody>
      </p:sp>
      <p:sp>
        <p:nvSpPr>
          <p:cNvPr id="7" name="Rectangle 6">
            <a:extLst>
              <a:ext uri="{FF2B5EF4-FFF2-40B4-BE49-F238E27FC236}">
                <a16:creationId xmlns:a16="http://schemas.microsoft.com/office/drawing/2014/main" id="{7F352214-A404-F548-8357-8771777F9ADF}"/>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0895484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 et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Assemblage par contact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100</a:t>
            </a:fld>
            <a:endParaRPr lang="fr-FR"/>
          </a:p>
        </p:txBody>
      </p:sp>
    </p:spTree>
    <p:extLst>
      <p:ext uri="{BB962C8B-B14F-4D97-AF65-F5344CB8AC3E}">
        <p14:creationId xmlns:p14="http://schemas.microsoft.com/office/powerpoint/2010/main" val="2115852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 et en cisaillement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730673"/>
                <a:ext cx="5472608" cy="57717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𝑉</m:t>
                          </m:r>
                        </m:e>
                        <m:sub>
                          <m:r>
                            <a:rPr lang="fr-FR" b="0" i="1" smtClean="0">
                              <a:solidFill>
                                <a:schemeClr val="tx1"/>
                              </a:solidFill>
                              <a:latin typeface="Cambria Math" panose="02040503050406030204" pitchFamily="18" charset="0"/>
                              <a:ea typeface="Cambria Math" panose="02040503050406030204" pitchFamily="18" charset="0"/>
                            </a:rPr>
                            <m:t>𝑓</m:t>
                          </m:r>
                        </m:sub>
                      </m:sSub>
                      <m:r>
                        <a:rPr lang="fr-CA">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𝑓</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sin</m:t>
                              </m:r>
                            </m:fName>
                            <m:e>
                              <m:r>
                                <a:rPr lang="en-CA" i="1">
                                  <a:solidFill>
                                    <a:schemeClr val="tx1"/>
                                  </a:solidFill>
                                  <a:latin typeface="Cambria Math" panose="02040503050406030204" pitchFamily="18" charset="0"/>
                                  <a:ea typeface="Cambria Math"/>
                                </a:rPr>
                                <m:t>𝜃</m:t>
                              </m:r>
                            </m:e>
                          </m:func>
                        </m:num>
                        <m:den>
                          <m:r>
                            <a:rPr lang="fr-CA">
                              <a:solidFill>
                                <a:schemeClr val="tx1"/>
                              </a:solidFill>
                              <a:latin typeface="Cambria Math" panose="02040503050406030204" pitchFamily="18" charset="0"/>
                              <a:ea typeface="Cambria Math" panose="02040503050406030204" pitchFamily="18" charset="0"/>
                            </a:rPr>
                            <m:t>𝑛</m:t>
                          </m:r>
                        </m:den>
                      </m:f>
                    </m:oMath>
                  </m:oMathPara>
                </a14:m>
                <a:endParaRPr lang="fr-CA"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i="1" dirty="0">
                  <a:solidFill>
                    <a:schemeClr val="tx1"/>
                  </a:solidFill>
                  <a:latin typeface="Univers Condensed"/>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𝑇</m:t>
                          </m:r>
                        </m:e>
                        <m:sub>
                          <m:r>
                            <a:rPr lang="fr-FR" i="1">
                              <a:solidFill>
                                <a:schemeClr val="tx1"/>
                              </a:solidFill>
                              <a:latin typeface="Cambria Math" panose="02040503050406030204" pitchFamily="18" charset="0"/>
                              <a:ea typeface="Cambria Math" panose="02040503050406030204" pitchFamily="18" charset="0"/>
                            </a:rPr>
                            <m:t>𝑓</m:t>
                          </m:r>
                        </m:sub>
                      </m:sSub>
                      <m:r>
                        <a:rPr lang="en-CA" i="1">
                          <a:solidFill>
                            <a:schemeClr val="tx1"/>
                          </a:solidFill>
                          <a:latin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𝑓</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fr-CA">
                                  <a:solidFill>
                                    <a:schemeClr val="tx1"/>
                                  </a:solidFill>
                                  <a:latin typeface="Cambria Math" panose="02040503050406030204" pitchFamily="18" charset="0"/>
                                  <a:ea typeface="Cambria Math" panose="02040503050406030204" pitchFamily="18" charset="0"/>
                                </a:rPr>
                                <m:t>cos</m:t>
                              </m:r>
                            </m:fName>
                            <m:e>
                              <m:r>
                                <a:rPr lang="en-CA" i="1">
                                  <a:solidFill>
                                    <a:schemeClr val="tx1"/>
                                  </a:solidFill>
                                  <a:latin typeface="Cambria Math" panose="02040503050406030204" pitchFamily="18" charset="0"/>
                                  <a:ea typeface="Cambria Math"/>
                                </a:rPr>
                                <m:t>𝜃</m:t>
                              </m:r>
                            </m:e>
                          </m:func>
                        </m:num>
                        <m:den>
                          <m:r>
                            <a:rPr lang="fr-CA">
                              <a:solidFill>
                                <a:schemeClr val="tx1"/>
                              </a:solidFill>
                              <a:latin typeface="Cambria Math" panose="02040503050406030204" pitchFamily="18" charset="0"/>
                              <a:ea typeface="Cambria Math" panose="02040503050406030204" pitchFamily="18" charset="0"/>
                            </a:rPr>
                            <m:t>𝑛</m:t>
                          </m:r>
                        </m:den>
                      </m:f>
                      <m:r>
                        <a:rPr lang="en-CA" i="1">
                          <a:solidFill>
                            <a:schemeClr val="tx1"/>
                          </a:solidFill>
                          <a:latin typeface="Cambria Math" panose="02040503050406030204" pitchFamily="18" charset="0"/>
                          <a:ea typeface="Cambria Math" panose="02040503050406030204" pitchFamily="18" charset="0"/>
                        </a:rPr>
                        <m:t>+</m:t>
                      </m:r>
                      <m:r>
                        <a:rPr lang="en-CA" i="1">
                          <a:solidFill>
                            <a:schemeClr val="tx1"/>
                          </a:solidFill>
                          <a:latin typeface="Cambria Math" panose="02040503050406030204" pitchFamily="18" charset="0"/>
                          <a:ea typeface="Cambria Math" panose="02040503050406030204" pitchFamily="18" charset="0"/>
                        </a:rPr>
                        <m:t>𝑄</m:t>
                      </m:r>
                      <m:r>
                        <a:rPr lang="en-CA" i="1">
                          <a:solidFill>
                            <a:schemeClr val="tx1"/>
                          </a:solidFill>
                          <a:latin typeface="Cambria Math" panose="02040503050406030204" pitchFamily="18" charset="0"/>
                          <a:ea typeface="Cambria Math" panose="02040503050406030204" pitchFamily="18" charset="0"/>
                        </a:rPr>
                        <m:t>=</m:t>
                      </m:r>
                      <m:sSub>
                        <m:sSubPr>
                          <m:ctrlPr>
                            <a:rPr lang="fr-CA"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𝐹</m:t>
                          </m:r>
                        </m:e>
                        <m:sub>
                          <m:r>
                            <a:rPr lang="fr-FR" i="1">
                              <a:solidFill>
                                <a:schemeClr val="tx1"/>
                              </a:solidFill>
                              <a:latin typeface="Cambria Math" panose="02040503050406030204" pitchFamily="18" charset="0"/>
                              <a:ea typeface="Cambria Math" panose="02040503050406030204" pitchFamily="18" charset="0"/>
                            </a:rPr>
                            <m:t>𝑓</m:t>
                          </m:r>
                        </m:sub>
                      </m:sSub>
                      <m:r>
                        <a:rPr lang="fr-CA">
                          <a:solidFill>
                            <a:schemeClr val="tx1"/>
                          </a:solidFill>
                          <a:latin typeface="Cambria Math" panose="02040503050406030204" pitchFamily="18" charset="0"/>
                          <a:ea typeface="Cambria Math" panose="02040503050406030204" pitchFamily="18" charset="0"/>
                        </a:rPr>
                        <m:t>+</m:t>
                      </m:r>
                      <m:r>
                        <a:rPr lang="fr-CA">
                          <a:solidFill>
                            <a:schemeClr val="tx1"/>
                          </a:solidFill>
                          <a:latin typeface="Cambria Math" panose="02040503050406030204" pitchFamily="18" charset="0"/>
                          <a:ea typeface="Cambria Math" panose="02040503050406030204" pitchFamily="18" charset="0"/>
                        </a:rPr>
                        <m:t>𝑄</m:t>
                      </m:r>
                    </m:oMath>
                  </m:oMathPara>
                </a14:m>
                <a:endParaRPr lang="fr-CA" dirty="0">
                  <a:solidFill>
                    <a:schemeClr val="tx1"/>
                  </a:solidFill>
                  <a:latin typeface="Univers Condensed"/>
                </a:endParaRPr>
              </a:p>
              <a:p>
                <a:pPr marL="1314450" lvl="4" indent="0">
                  <a:buNone/>
                  <a:defRPr/>
                </a:pPr>
                <a:endParaRPr lang="fr-CA"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p>
                        <m:sSupPr>
                          <m:ctrlPr>
                            <a:rPr lang="fr-CA" i="1">
                              <a:solidFill>
                                <a:schemeClr val="tx1"/>
                              </a:solidFill>
                              <a:latin typeface="Cambria Math" panose="02040503050406030204" pitchFamily="18" charset="0"/>
                            </a:rPr>
                          </m:ctrlPr>
                        </m:sSupPr>
                        <m:e>
                          <m:d>
                            <m:dPr>
                              <m:ctrlPr>
                                <a:rPr lang="fr-CA" i="1">
                                  <a:solidFill>
                                    <a:schemeClr val="tx1"/>
                                  </a:solidFill>
                                  <a:latin typeface="Cambria Math" panose="02040503050406030204" pitchFamily="18" charset="0"/>
                                </a:rPr>
                              </m:ctrlPr>
                            </m:dPr>
                            <m:e>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𝑉</m:t>
                                      </m:r>
                                    </m:e>
                                    <m:sub>
                                      <m:r>
                                        <a:rPr lang="fr-FR" i="1">
                                          <a:solidFill>
                                            <a:schemeClr val="tx1"/>
                                          </a:solidFill>
                                          <a:latin typeface="Cambria Math" panose="02040503050406030204" pitchFamily="18" charset="0"/>
                                          <a:ea typeface="Cambria Math" panose="02040503050406030204" pitchFamily="18" charset="0"/>
                                        </a:rPr>
                                        <m:t>𝑓</m:t>
                                      </m:r>
                                    </m:sub>
                                  </m:sSub>
                                </m:num>
                                <m:den>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𝑉</m:t>
                                      </m:r>
                                    </m:e>
                                    <m:sub>
                                      <m:r>
                                        <a:rPr lang="fr-FR" b="0" i="1" smtClean="0">
                                          <a:solidFill>
                                            <a:schemeClr val="tx1"/>
                                          </a:solidFill>
                                          <a:latin typeface="Cambria Math" panose="02040503050406030204" pitchFamily="18" charset="0"/>
                                          <a:ea typeface="Cambria Math" panose="02040503050406030204" pitchFamily="18" charset="0"/>
                                        </a:rPr>
                                        <m:t>𝑟</m:t>
                                      </m:r>
                                    </m:sub>
                                  </m:sSub>
                                </m:den>
                              </m:f>
                            </m:e>
                          </m:d>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m:t>
                      </m:r>
                      <m:sSup>
                        <m:sSupPr>
                          <m:ctrlPr>
                            <a:rPr lang="fr-CA" i="1">
                              <a:solidFill>
                                <a:schemeClr val="tx1"/>
                              </a:solidFill>
                              <a:latin typeface="Cambria Math" panose="02040503050406030204" pitchFamily="18" charset="0"/>
                            </a:rPr>
                          </m:ctrlPr>
                        </m:sSupPr>
                        <m:e>
                          <m:d>
                            <m:dPr>
                              <m:ctrlPr>
                                <a:rPr lang="fr-CA" i="1">
                                  <a:solidFill>
                                    <a:schemeClr val="tx1"/>
                                  </a:solidFill>
                                  <a:latin typeface="Cambria Math" panose="02040503050406030204" pitchFamily="18" charset="0"/>
                                </a:rPr>
                              </m:ctrlPr>
                            </m:dPr>
                            <m:e>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𝑇</m:t>
                                      </m:r>
                                    </m:e>
                                    <m:sub>
                                      <m:r>
                                        <a:rPr lang="fr-FR" i="1">
                                          <a:solidFill>
                                            <a:schemeClr val="tx1"/>
                                          </a:solidFill>
                                          <a:latin typeface="Cambria Math" panose="02040503050406030204" pitchFamily="18" charset="0"/>
                                          <a:ea typeface="Cambria Math" panose="02040503050406030204" pitchFamily="18" charset="0"/>
                                        </a:rPr>
                                        <m:t>𝑓</m:t>
                                      </m:r>
                                    </m:sub>
                                  </m:sSub>
                                </m:num>
                                <m:den>
                                  <m:r>
                                    <a:rPr lang="en-CA" i="1">
                                      <a:solidFill>
                                        <a:schemeClr val="tx1"/>
                                      </a:solidFill>
                                      <a:latin typeface="Cambria Math" panose="02040503050406030204" pitchFamily="18" charset="0"/>
                                      <a:ea typeface="Cambria Math" panose="02040503050406030204" pitchFamily="18" charset="0"/>
                                    </a:rPr>
                                    <m:t>𝑇</m:t>
                                  </m:r>
                                </m:den>
                              </m:f>
                            </m:e>
                          </m:d>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ea typeface="Cambria Math"/>
                        </a:rPr>
                        <m:t>≤1,0</m:t>
                      </m:r>
                    </m:oMath>
                  </m:oMathPara>
                </a14:m>
                <a:endParaRPr lang="fr-CA" dirty="0">
                  <a:solidFill>
                    <a:schemeClr val="tx1"/>
                  </a:solidFill>
                  <a:latin typeface="Univers Condensed"/>
                </a:endParaRPr>
              </a:p>
              <a:p>
                <a:pPr marL="857250" lvl="3" indent="0">
                  <a:buNone/>
                  <a:defRPr/>
                </a:pPr>
                <a:endParaRPr lang="fr-CA" dirty="0">
                  <a:solidFill>
                    <a:schemeClr val="tx1"/>
                  </a:solidFill>
                  <a:latin typeface="Univers Condensed"/>
                </a:endParaRPr>
              </a:p>
              <a:p>
                <a:pPr marL="857250" lvl="3" indent="0">
                  <a:buNone/>
                  <a:defRPr/>
                </a:pPr>
                <a:r>
                  <a:rPr lang="fr-FR" dirty="0">
                    <a:solidFill>
                      <a:schemeClr val="tx1"/>
                    </a:solidFill>
                    <a:latin typeface="Univers Condensed"/>
                    <a:ea typeface="Cambria Math" panose="02040503050406030204" pitchFamily="18" charset="0"/>
                  </a:rPr>
                  <a:t>En négligeant l’effet de levier (estimation préliminaire)</a:t>
                </a:r>
              </a:p>
              <a:p>
                <a:pPr marL="857250" lvl="3" indent="0">
                  <a:buNone/>
                  <a:defRPr/>
                </a:pPr>
                <a:endParaRPr lang="en-CA"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r>
                        <a:rPr lang="fr-CA" i="1">
                          <a:solidFill>
                            <a:schemeClr val="tx1"/>
                          </a:solidFill>
                          <a:latin typeface="Cambria Math" panose="02040503050406030204" pitchFamily="18" charset="0"/>
                        </a:rPr>
                        <m:t>𝑛</m:t>
                      </m:r>
                      <m:r>
                        <a:rPr lang="fr-CA" i="1">
                          <a:solidFill>
                            <a:schemeClr val="tx1"/>
                          </a:solidFill>
                          <a:latin typeface="Cambria Math" panose="02040503050406030204" pitchFamily="18" charset="0"/>
                          <a:ea typeface="Cambria Math"/>
                        </a:rPr>
                        <m:t>≥</m:t>
                      </m:r>
                      <m:rad>
                        <m:radPr>
                          <m:degHide m:val="on"/>
                          <m:ctrlPr>
                            <a:rPr lang="fr-CA" i="1">
                              <a:solidFill>
                                <a:schemeClr val="tx1"/>
                              </a:solidFill>
                              <a:latin typeface="Cambria Math" panose="02040503050406030204" pitchFamily="18" charset="0"/>
                              <a:ea typeface="Cambria Math"/>
                            </a:rPr>
                          </m:ctrlPr>
                        </m:radPr>
                        <m:deg/>
                        <m:e>
                          <m:sSup>
                            <m:sSupPr>
                              <m:ctrlPr>
                                <a:rPr lang="fr-CA" i="1">
                                  <a:solidFill>
                                    <a:schemeClr val="tx1"/>
                                  </a:solidFill>
                                  <a:latin typeface="Cambria Math" panose="02040503050406030204" pitchFamily="18" charset="0"/>
                                </a:rPr>
                              </m:ctrlPr>
                            </m:sSupPr>
                            <m:e>
                              <m:d>
                                <m:dPr>
                                  <m:ctrlPr>
                                    <a:rPr lang="fr-CA" i="1">
                                      <a:solidFill>
                                        <a:schemeClr val="tx1"/>
                                      </a:solidFill>
                                      <a:latin typeface="Cambria Math" panose="02040503050406030204" pitchFamily="18" charset="0"/>
                                    </a:rPr>
                                  </m:ctrlPr>
                                </m:dPr>
                                <m:e>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𝑓</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sin</m:t>
                                          </m:r>
                                        </m:fName>
                                        <m:e>
                                          <m:r>
                                            <a:rPr lang="en-CA" i="1">
                                              <a:solidFill>
                                                <a:schemeClr val="tx1"/>
                                              </a:solidFill>
                                              <a:latin typeface="Cambria Math" panose="02040503050406030204" pitchFamily="18" charset="0"/>
                                              <a:ea typeface="Cambria Math"/>
                                            </a:rPr>
                                            <m:t>𝜃</m:t>
                                          </m:r>
                                        </m:e>
                                      </m:func>
                                    </m:num>
                                    <m:den>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𝑉</m:t>
                                          </m:r>
                                        </m:e>
                                        <m:sub>
                                          <m:r>
                                            <a:rPr lang="fr-FR" i="1">
                                              <a:solidFill>
                                                <a:schemeClr val="tx1"/>
                                              </a:solidFill>
                                              <a:latin typeface="Cambria Math" panose="02040503050406030204" pitchFamily="18" charset="0"/>
                                              <a:ea typeface="Cambria Math" panose="02040503050406030204" pitchFamily="18" charset="0"/>
                                            </a:rPr>
                                            <m:t>𝑟</m:t>
                                          </m:r>
                                        </m:sub>
                                      </m:sSub>
                                    </m:den>
                                  </m:f>
                                </m:e>
                              </m:d>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m:t>
                          </m:r>
                          <m:sSup>
                            <m:sSupPr>
                              <m:ctrlPr>
                                <a:rPr lang="fr-CA" i="1">
                                  <a:solidFill>
                                    <a:schemeClr val="tx1"/>
                                  </a:solidFill>
                                  <a:latin typeface="Cambria Math" panose="02040503050406030204" pitchFamily="18" charset="0"/>
                                </a:rPr>
                              </m:ctrlPr>
                            </m:sSupPr>
                            <m:e>
                              <m:d>
                                <m:dPr>
                                  <m:ctrlPr>
                                    <a:rPr lang="fr-CA" i="1">
                                      <a:solidFill>
                                        <a:schemeClr val="tx1"/>
                                      </a:solidFill>
                                      <a:latin typeface="Cambria Math" panose="02040503050406030204" pitchFamily="18" charset="0"/>
                                    </a:rPr>
                                  </m:ctrlPr>
                                </m:dPr>
                                <m:e>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𝑓</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cos</m:t>
                                          </m:r>
                                        </m:fName>
                                        <m:e>
                                          <m:r>
                                            <a:rPr lang="en-CA" i="1">
                                              <a:solidFill>
                                                <a:schemeClr val="tx1"/>
                                              </a:solidFill>
                                              <a:latin typeface="Cambria Math" panose="02040503050406030204" pitchFamily="18" charset="0"/>
                                              <a:ea typeface="Cambria Math"/>
                                            </a:rPr>
                                            <m:t>𝜃</m:t>
                                          </m:r>
                                        </m:e>
                                      </m:func>
                                    </m:num>
                                    <m:den>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𝑇</m:t>
                                          </m:r>
                                        </m:e>
                                        <m:sub>
                                          <m:r>
                                            <a:rPr lang="fr-FR" b="0" i="1" smtClean="0">
                                              <a:solidFill>
                                                <a:schemeClr val="tx1"/>
                                              </a:solidFill>
                                              <a:latin typeface="Cambria Math" panose="02040503050406030204" pitchFamily="18" charset="0"/>
                                              <a:ea typeface="Cambria Math" panose="02040503050406030204" pitchFamily="18" charset="0"/>
                                            </a:rPr>
                                            <m:t>𝑟</m:t>
                                          </m:r>
                                        </m:sub>
                                      </m:sSub>
                                    </m:den>
                                  </m:f>
                                </m:e>
                              </m:d>
                            </m:e>
                            <m:sup>
                              <m:r>
                                <a:rPr lang="en-CA" i="1">
                                  <a:solidFill>
                                    <a:schemeClr val="tx1"/>
                                  </a:solidFill>
                                  <a:latin typeface="Cambria Math" panose="02040503050406030204" pitchFamily="18" charset="0"/>
                                </a:rPr>
                                <m:t>2</m:t>
                              </m:r>
                            </m:sup>
                          </m:sSup>
                        </m:e>
                      </m:rad>
                    </m:oMath>
                  </m:oMathPara>
                </a14:m>
                <a:endParaRPr lang="fr-CA" dirty="0">
                  <a:solidFill>
                    <a:schemeClr val="tx1"/>
                  </a:solidFill>
                  <a:latin typeface="Univers Condensed"/>
                </a:endParaRPr>
              </a:p>
              <a:p>
                <a:pPr marL="857250" lvl="3" indent="0">
                  <a:buNone/>
                  <a:defRPr/>
                </a:pPr>
                <a:endParaRPr lang="fr-CA" dirty="0">
                  <a:solidFill>
                    <a:schemeClr val="tx1"/>
                  </a:solidFill>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730673"/>
                <a:ext cx="5472608" cy="57717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315" y="1168264"/>
            <a:ext cx="352492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957632" y="4005064"/>
            <a:ext cx="2592288" cy="523220"/>
          </a:xfrm>
          <a:prstGeom prst="rect">
            <a:avLst/>
          </a:prstGeom>
        </p:spPr>
        <p:txBody>
          <a:bodyPr wrap="square">
            <a:spAutoFit/>
          </a:bodyPr>
          <a:lstStyle/>
          <a:p>
            <a:r>
              <a:rPr lang="fr-FR" sz="1400" dirty="0">
                <a:latin typeface="Univers Condensed"/>
              </a:rPr>
              <a:t>Assemblage concentrique en traction et en cisaillement</a:t>
            </a:r>
            <a:endParaRPr lang="fr-CA" sz="1400" dirty="0">
              <a:latin typeface="Univers Condensed"/>
            </a:endParaRPr>
          </a:p>
        </p:txBody>
      </p:sp>
      <p:sp>
        <p:nvSpPr>
          <p:cNvPr id="15" name="Rectangle 14"/>
          <p:cNvSpPr/>
          <p:nvPr/>
        </p:nvSpPr>
        <p:spPr>
          <a:xfrm>
            <a:off x="3969924" y="6194623"/>
            <a:ext cx="2664296" cy="307777"/>
          </a:xfrm>
          <a:prstGeom prst="rect">
            <a:avLst/>
          </a:prstGeom>
        </p:spPr>
        <p:txBody>
          <a:bodyPr wrap="square">
            <a:spAutoFit/>
          </a:bodyPr>
          <a:lstStyle/>
          <a:p>
            <a:r>
              <a:rPr lang="fr-FR" sz="1400" dirty="0">
                <a:latin typeface="Univers Condensed"/>
              </a:rPr>
              <a:t>Classification des assemblages</a:t>
            </a:r>
            <a:endParaRPr lang="fr-CA" sz="1400" dirty="0">
              <a:latin typeface="Univers Condensed"/>
            </a:endParaRPr>
          </a:p>
        </p:txBody>
      </p:sp>
      <p:sp>
        <p:nvSpPr>
          <p:cNvPr id="10" name="Rectangle 9">
            <a:extLst>
              <a:ext uri="{FF2B5EF4-FFF2-40B4-BE49-F238E27FC236}">
                <a16:creationId xmlns:a16="http://schemas.microsoft.com/office/drawing/2014/main" id="{95480B8F-3531-3645-927C-BB53B6C85DAD}"/>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9934415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 et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Assemblages </a:t>
            </a:r>
            <a:r>
              <a:rPr lang="fr-FR" dirty="0" err="1">
                <a:ea typeface="Cambria Math" panose="02040503050406030204" pitchFamily="18" charset="0"/>
              </a:rPr>
              <a:t>antiglissement</a:t>
            </a:r>
            <a:endParaRPr lang="fr-FR"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102</a:t>
            </a:fld>
            <a:endParaRPr lang="fr-FR"/>
          </a:p>
        </p:txBody>
      </p:sp>
    </p:spTree>
    <p:extLst>
      <p:ext uri="{BB962C8B-B14F-4D97-AF65-F5344CB8AC3E}">
        <p14:creationId xmlns:p14="http://schemas.microsoft.com/office/powerpoint/2010/main" val="10710287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 et en cisaillement</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950493"/>
                <a:ext cx="9821450" cy="52565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6512" eaLnBrk="1" hangingPunct="1">
                  <a:buNone/>
                  <a:defRPr/>
                </a:pPr>
                <a:r>
                  <a:rPr lang="fr-FR" sz="2000" dirty="0">
                    <a:solidFill>
                      <a:schemeClr val="tx1"/>
                    </a:solidFill>
                    <a:latin typeface="Univers Condensed"/>
                  </a:rPr>
                  <a:t>L’effort normal de traction réduit la résistance </a:t>
                </a:r>
                <a:r>
                  <a:rPr lang="fr-FR" sz="2000" dirty="0" err="1">
                    <a:solidFill>
                      <a:schemeClr val="tx1"/>
                    </a:solidFill>
                    <a:latin typeface="Univers Condensed"/>
                  </a:rPr>
                  <a:t>antiglissement</a:t>
                </a:r>
                <a:r>
                  <a:rPr lang="fr-FR" sz="2000" dirty="0">
                    <a:solidFill>
                      <a:schemeClr val="tx1"/>
                    </a:solidFill>
                    <a:latin typeface="Univers Condensed"/>
                  </a:rPr>
                  <a:t>. Le nombre de boulons requis </a:t>
                </a:r>
                <a14:m>
                  <m:oMath xmlns:m="http://schemas.openxmlformats.org/officeDocument/2006/math">
                    <m:r>
                      <a:rPr lang="fr-FR" sz="2000" i="1" dirty="0">
                        <a:solidFill>
                          <a:schemeClr val="tx1"/>
                        </a:solidFill>
                        <a:latin typeface="Cambria Math" panose="02040503050406030204" pitchFamily="18" charset="0"/>
                      </a:rPr>
                      <m:t>𝑛</m:t>
                    </m:r>
                    <m:r>
                      <a:rPr lang="fr-FR" sz="2000" i="1" dirty="0">
                        <a:solidFill>
                          <a:schemeClr val="tx1"/>
                        </a:solidFill>
                        <a:latin typeface="Cambria Math" panose="02040503050406030204" pitchFamily="18" charset="0"/>
                      </a:rPr>
                      <m:t> </m:t>
                    </m:r>
                  </m:oMath>
                </a14:m>
                <a:r>
                  <a:rPr lang="fr-FR" sz="2000" dirty="0">
                    <a:solidFill>
                      <a:schemeClr val="tx1"/>
                    </a:solidFill>
                    <a:latin typeface="Univers Condensed"/>
                  </a:rPr>
                  <a:t>peut alors être très élevé</a:t>
                </a:r>
              </a:p>
              <a:p>
                <a:pPr marL="363538" lvl="2" indent="0" eaLnBrk="1" hangingPunct="1">
                  <a:buNone/>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i="1">
                          <a:solidFill>
                            <a:schemeClr val="tx1"/>
                          </a:solidFill>
                          <a:latin typeface="Cambria Math" panose="02040503050406030204" pitchFamily="18" charset="0"/>
                          <a:ea typeface="Cambria Math" panose="02040503050406030204" pitchFamily="18" charset="0"/>
                        </a:rPr>
                        <m:t>𝑉</m:t>
                      </m:r>
                      <m:r>
                        <a:rPr lang="fr-CA">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sSub>
                            <m:sSubPr>
                              <m:ctrlPr>
                                <a:rPr lang="fr-CA"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𝑃</m:t>
                              </m:r>
                            </m:e>
                            <m:sub>
                              <m:r>
                                <a:rPr lang="fr-FR" b="0" i="1" smtClean="0">
                                  <a:solidFill>
                                    <a:schemeClr val="tx1"/>
                                  </a:solidFill>
                                  <a:latin typeface="Cambria Math" panose="02040503050406030204" pitchFamily="18" charset="0"/>
                                  <a:ea typeface="Cambria Math" panose="02040503050406030204" pitchFamily="18" charset="0"/>
                                </a:rPr>
                                <m:t>𝑠</m:t>
                              </m:r>
                            </m:sub>
                          </m:sSub>
                          <m:r>
                            <a:rPr lang="en-CA">
                              <a:solidFill>
                                <a:schemeClr val="tx1"/>
                              </a:solidFill>
                              <a:latin typeface="Cambria Math" panose="02040503050406030204" pitchFamily="18" charset="0"/>
                              <a:ea typeface="Cambria Math" panose="02040503050406030204" pitchFamily="18" charset="0"/>
                            </a:rPr>
                            <m:t> </m:t>
                          </m:r>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sin</m:t>
                              </m:r>
                            </m:fName>
                            <m:e>
                              <m:r>
                                <a:rPr lang="en-CA" i="1">
                                  <a:solidFill>
                                    <a:schemeClr val="tx1"/>
                                  </a:solidFill>
                                  <a:latin typeface="Cambria Math" panose="02040503050406030204" pitchFamily="18" charset="0"/>
                                  <a:ea typeface="Cambria Math"/>
                                </a:rPr>
                                <m:t>𝜃</m:t>
                              </m:r>
                            </m:e>
                          </m:func>
                        </m:num>
                        <m:den>
                          <m:r>
                            <a:rPr lang="fr-CA">
                              <a:solidFill>
                                <a:schemeClr val="tx1"/>
                              </a:solidFill>
                              <a:latin typeface="Cambria Math" panose="02040503050406030204" pitchFamily="18" charset="0"/>
                              <a:ea typeface="Cambria Math" panose="02040503050406030204" pitchFamily="18" charset="0"/>
                            </a:rPr>
                            <m:t>𝑛</m:t>
                          </m:r>
                        </m:den>
                      </m:f>
                    </m:oMath>
                  </m:oMathPara>
                </a14:m>
                <a:endParaRPr lang="fr-CA"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i="1">
                          <a:solidFill>
                            <a:schemeClr val="tx1"/>
                          </a:solidFill>
                          <a:latin typeface="Cambria Math" panose="02040503050406030204" pitchFamily="18" charset="0"/>
                          <a:ea typeface="Cambria Math" panose="02040503050406030204" pitchFamily="18" charset="0"/>
                        </a:rPr>
                        <m:t>𝑇</m:t>
                      </m:r>
                      <m:r>
                        <a:rPr lang="fr-CA" i="1">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𝑠</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cos</m:t>
                              </m:r>
                            </m:fName>
                            <m:e>
                              <m:r>
                                <a:rPr lang="en-CA" i="1">
                                  <a:solidFill>
                                    <a:schemeClr val="tx1"/>
                                  </a:solidFill>
                                  <a:latin typeface="Cambria Math" panose="02040503050406030204" pitchFamily="18" charset="0"/>
                                  <a:ea typeface="Cambria Math"/>
                                </a:rPr>
                                <m:t>𝜃</m:t>
                              </m:r>
                            </m:e>
                          </m:func>
                        </m:num>
                        <m:den>
                          <m:r>
                            <a:rPr lang="fr-CA" i="1">
                              <a:solidFill>
                                <a:schemeClr val="tx1"/>
                              </a:solidFill>
                              <a:latin typeface="Cambria Math" panose="02040503050406030204" pitchFamily="18" charset="0"/>
                              <a:ea typeface="Cambria Math" panose="02040503050406030204" pitchFamily="18" charset="0"/>
                            </a:rPr>
                            <m:t>𝑛</m:t>
                          </m:r>
                        </m:den>
                      </m:f>
                    </m:oMath>
                  </m:oMathPara>
                </a14:m>
                <a:endParaRPr lang="en-CA" i="1" dirty="0">
                  <a:solidFill>
                    <a:schemeClr val="tx1"/>
                  </a:solidFill>
                  <a:latin typeface="Univers Condensed"/>
                  <a:ea typeface="Cambria Math" panose="02040503050406030204" pitchFamily="18" charset="0"/>
                </a:endParaRPr>
              </a:p>
              <a:p>
                <a:pPr marL="857250" lvl="3" indent="0" eaLnBrk="1" hangingPunct="1">
                  <a:buNone/>
                  <a:defRPr/>
                </a:pPr>
                <a:endParaRPr lang="fr-CA" i="1"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i="1">
                          <a:solidFill>
                            <a:schemeClr val="tx1"/>
                          </a:solidFill>
                          <a:latin typeface="Cambria Math" panose="02040503050406030204" pitchFamily="18" charset="0"/>
                        </a:rPr>
                        <m:t>𝑛</m:t>
                      </m:r>
                      <m:r>
                        <a:rPr lang="fr-CA" i="1">
                          <a:solidFill>
                            <a:schemeClr val="tx1"/>
                          </a:solidFill>
                          <a:latin typeface="Cambria Math" panose="02040503050406030204" pitchFamily="18" charset="0"/>
                          <a:ea typeface="Cambria Math"/>
                        </a:rPr>
                        <m:t>≥</m:t>
                      </m:r>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𝑠</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sin</m:t>
                              </m:r>
                            </m:fName>
                            <m:e>
                              <m:r>
                                <a:rPr lang="en-CA" i="1">
                                  <a:solidFill>
                                    <a:schemeClr val="tx1"/>
                                  </a:solidFill>
                                  <a:latin typeface="Cambria Math" panose="02040503050406030204" pitchFamily="18" charset="0"/>
                                  <a:ea typeface="Cambria Math"/>
                                </a:rPr>
                                <m:t>𝜃</m:t>
                              </m:r>
                            </m:e>
                          </m:func>
                        </m:num>
                        <m:den>
                          <m:sSub>
                            <m:sSubPr>
                              <m:ctrlPr>
                                <a:rPr lang="en-CA" i="1" smtClean="0">
                                  <a:solidFill>
                                    <a:schemeClr val="tx1"/>
                                  </a:solidFill>
                                  <a:latin typeface="Cambria Math" panose="02040503050406030204" pitchFamily="18" charset="0"/>
                                  <a:ea typeface="Cambria Math"/>
                                </a:rPr>
                              </m:ctrlPr>
                            </m:sSubPr>
                            <m:e>
                              <m:r>
                                <a:rPr lang="fr-FR" b="0" i="1" smtClean="0">
                                  <a:solidFill>
                                    <a:schemeClr val="tx1"/>
                                  </a:solidFill>
                                  <a:latin typeface="Cambria Math" panose="02040503050406030204" pitchFamily="18" charset="0"/>
                                  <a:ea typeface="Cambria Math"/>
                                </a:rPr>
                                <m:t>𝑉</m:t>
                              </m:r>
                            </m:e>
                            <m:sub>
                              <m:r>
                                <a:rPr lang="fr-FR" b="0" i="1" smtClean="0">
                                  <a:solidFill>
                                    <a:schemeClr val="tx1"/>
                                  </a:solidFill>
                                  <a:latin typeface="Cambria Math" panose="02040503050406030204" pitchFamily="18" charset="0"/>
                                  <a:ea typeface="Cambria Math"/>
                                </a:rPr>
                                <m:t>𝑠</m:t>
                              </m:r>
                            </m:sub>
                          </m:sSub>
                        </m:den>
                      </m:f>
                      <m:r>
                        <a:rPr lang="en-CA" i="1">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1,9</m:t>
                          </m:r>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𝑠</m:t>
                              </m:r>
                            </m:sub>
                          </m:sSub>
                          <m:func>
                            <m:funcPr>
                              <m:ctrlPr>
                                <a:rPr lang="en-CA" i="1">
                                  <a:solidFill>
                                    <a:schemeClr val="tx1"/>
                                  </a:solidFill>
                                  <a:latin typeface="Cambria Math" panose="02040503050406030204" pitchFamily="18" charset="0"/>
                                  <a:ea typeface="Cambria Math" panose="02040503050406030204" pitchFamily="18" charset="0"/>
                                </a:rPr>
                              </m:ctrlPr>
                            </m:funcPr>
                            <m:fName>
                              <m:r>
                                <m:rPr>
                                  <m:sty m:val="p"/>
                                </m:rPr>
                                <a:rPr lang="en-CA">
                                  <a:solidFill>
                                    <a:schemeClr val="tx1"/>
                                  </a:solidFill>
                                  <a:latin typeface="Cambria Math" panose="02040503050406030204" pitchFamily="18" charset="0"/>
                                  <a:ea typeface="Cambria Math" panose="02040503050406030204" pitchFamily="18" charset="0"/>
                                </a:rPr>
                                <m:t>cos</m:t>
                              </m:r>
                            </m:fName>
                            <m:e>
                              <m:r>
                                <a:rPr lang="en-CA" i="1">
                                  <a:solidFill>
                                    <a:schemeClr val="tx1"/>
                                  </a:solidFill>
                                  <a:latin typeface="Cambria Math" panose="02040503050406030204" pitchFamily="18" charset="0"/>
                                  <a:ea typeface="Cambria Math"/>
                                </a:rPr>
                                <m:t>𝜃</m:t>
                              </m:r>
                            </m:e>
                          </m:func>
                        </m:num>
                        <m:den>
                          <m:sSub>
                            <m:sSubPr>
                              <m:ctrlPr>
                                <a:rPr lang="en-CA" i="1">
                                  <a:solidFill>
                                    <a:schemeClr val="tx1"/>
                                  </a:solidFill>
                                  <a:latin typeface="Cambria Math" panose="02040503050406030204" pitchFamily="18" charset="0"/>
                                  <a:ea typeface="Cambria Math"/>
                                </a:rPr>
                              </m:ctrlPr>
                            </m:sSubPr>
                            <m:e>
                              <m:r>
                                <a:rPr lang="fr-FR" b="0" i="1" smtClean="0">
                                  <a:solidFill>
                                    <a:schemeClr val="tx1"/>
                                  </a:solidFill>
                                  <a:latin typeface="Cambria Math" panose="02040503050406030204" pitchFamily="18" charset="0"/>
                                  <a:ea typeface="Cambria Math"/>
                                </a:rPr>
                                <m:t>𝐴</m:t>
                              </m:r>
                            </m:e>
                            <m:sub>
                              <m:r>
                                <a:rPr lang="fr-FR" b="0" i="1" smtClean="0">
                                  <a:solidFill>
                                    <a:schemeClr val="tx1"/>
                                  </a:solidFill>
                                  <a:latin typeface="Cambria Math" panose="02040503050406030204" pitchFamily="18" charset="0"/>
                                  <a:ea typeface="Cambria Math"/>
                                </a:rPr>
                                <m:t>𝑏</m:t>
                              </m:r>
                            </m:sub>
                          </m:sSub>
                          <m:sSub>
                            <m:sSubPr>
                              <m:ctrlPr>
                                <a:rPr lang="en-CA" i="1">
                                  <a:solidFill>
                                    <a:schemeClr val="tx1"/>
                                  </a:solidFill>
                                  <a:latin typeface="Cambria Math" panose="02040503050406030204" pitchFamily="18" charset="0"/>
                                  <a:ea typeface="Cambria Math"/>
                                </a:rPr>
                              </m:ctrlPr>
                            </m:sSubPr>
                            <m:e>
                              <m:r>
                                <a:rPr lang="fr-FR" b="0" i="1" smtClean="0">
                                  <a:solidFill>
                                    <a:schemeClr val="tx1"/>
                                  </a:solidFill>
                                  <a:latin typeface="Cambria Math" panose="02040503050406030204" pitchFamily="18" charset="0"/>
                                  <a:ea typeface="Cambria Math"/>
                                </a:rPr>
                                <m:t>𝐹</m:t>
                              </m:r>
                            </m:e>
                            <m:sub>
                              <m:r>
                                <a:rPr lang="fr-FR" b="0" i="1" smtClean="0">
                                  <a:solidFill>
                                    <a:schemeClr val="tx1"/>
                                  </a:solidFill>
                                  <a:latin typeface="Cambria Math" panose="02040503050406030204" pitchFamily="18" charset="0"/>
                                  <a:ea typeface="Cambria Math"/>
                                </a:rPr>
                                <m:t>𝑢𝑏</m:t>
                              </m:r>
                            </m:sub>
                          </m:sSub>
                        </m:den>
                      </m:f>
                    </m:oMath>
                  </m:oMathPara>
                </a14:m>
                <a:endParaRPr lang="fr-FR" dirty="0">
                  <a:solidFill>
                    <a:schemeClr val="tx1"/>
                  </a:solidFill>
                  <a:latin typeface="Univers Condensed"/>
                </a:endParaRPr>
              </a:p>
              <a:p>
                <a:pPr marL="857250" lvl="3" indent="0" eaLnBrk="1" hangingPunct="1">
                  <a:buNone/>
                  <a:defRPr/>
                </a:pPr>
                <a:endParaRPr lang="fr-CA" dirty="0">
                  <a:solidFill>
                    <a:schemeClr val="tx1"/>
                  </a:solidFill>
                  <a:latin typeface="Univers Condensed"/>
                </a:endParaRPr>
              </a:p>
              <a:p>
                <a:pPr marL="857250" lvl="3" indent="0" eaLnBrk="1" hangingPunct="1">
                  <a:buNone/>
                  <a:defRPr/>
                </a:pPr>
                <a14:m>
                  <m:oMath xmlns:m="http://schemas.openxmlformats.org/officeDocument/2006/math">
                    <m:sSub>
                      <m:sSubPr>
                        <m:ctrlPr>
                          <a:rPr lang="fr-CA"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𝑃</m:t>
                        </m:r>
                      </m:e>
                      <m:sub>
                        <m:r>
                          <a:rPr lang="fr-FR" i="1">
                            <a:solidFill>
                              <a:schemeClr val="tx1"/>
                            </a:solidFill>
                            <a:latin typeface="Cambria Math" panose="02040503050406030204" pitchFamily="18" charset="0"/>
                            <a:ea typeface="Cambria Math" panose="02040503050406030204" pitchFamily="18" charset="0"/>
                          </a:rPr>
                          <m:t>𝑠</m:t>
                        </m:r>
                      </m:sub>
                    </m:sSub>
                  </m:oMath>
                </a14:m>
                <a:r>
                  <a:rPr lang="fr-CA" dirty="0">
                    <a:solidFill>
                      <a:schemeClr val="tx1"/>
                    </a:solidFill>
                    <a:latin typeface="Univers Condensed"/>
                  </a:rPr>
                  <a:t>: charge de service ou </a:t>
                </a:r>
                <a:r>
                  <a:rPr lang="fr-CA" u="sng" dirty="0">
                    <a:solidFill>
                      <a:schemeClr val="tx1"/>
                    </a:solidFill>
                    <a:latin typeface="Univers Condensed"/>
                  </a:rPr>
                  <a:t>charge d’utilisation</a:t>
                </a:r>
                <a:r>
                  <a:rPr lang="fr-CA" dirty="0">
                    <a:solidFill>
                      <a:schemeClr val="tx1"/>
                    </a:solidFill>
                    <a:latin typeface="Univers Condensed"/>
                  </a:rPr>
                  <a:t> totale sollicitant l’assemblage</a:t>
                </a:r>
              </a:p>
              <a:p>
                <a:pPr marL="857250" lvl="3" indent="0" eaLnBrk="1" hangingPunct="1">
                  <a:buNone/>
                  <a:defRPr/>
                </a:pPr>
                <a14:m>
                  <m:oMath xmlns:m="http://schemas.openxmlformats.org/officeDocument/2006/math">
                    <m:r>
                      <a:rPr lang="fr-CA" i="1" dirty="0">
                        <a:solidFill>
                          <a:schemeClr val="tx1"/>
                        </a:solidFill>
                        <a:latin typeface="Cambria Math" panose="02040503050406030204" pitchFamily="18" charset="0"/>
                      </a:rPr>
                      <m:t>𝑉</m:t>
                    </m:r>
                  </m:oMath>
                </a14:m>
                <a:r>
                  <a:rPr lang="fr-CA" dirty="0">
                    <a:solidFill>
                      <a:schemeClr val="tx1"/>
                    </a:solidFill>
                    <a:latin typeface="Univers Condensed"/>
                  </a:rPr>
                  <a:t> et </a:t>
                </a:r>
                <a14:m>
                  <m:oMath xmlns:m="http://schemas.openxmlformats.org/officeDocument/2006/math">
                    <m:r>
                      <a:rPr lang="fr-CA" i="1" dirty="0">
                        <a:solidFill>
                          <a:schemeClr val="tx1"/>
                        </a:solidFill>
                        <a:latin typeface="Cambria Math" panose="02040503050406030204" pitchFamily="18" charset="0"/>
                      </a:rPr>
                      <m:t>𝑇</m:t>
                    </m:r>
                  </m:oMath>
                </a14:m>
                <a:r>
                  <a:rPr lang="fr-CA" dirty="0">
                    <a:solidFill>
                      <a:schemeClr val="tx1"/>
                    </a:solidFill>
                    <a:latin typeface="Univers Condensed"/>
                  </a:rPr>
                  <a:t> : respectivement, l’effort tranchant et l’effort normal sollicitant un boulon en service</a:t>
                </a:r>
                <a:endParaRPr lang="fr-FR" dirty="0">
                  <a:solidFill>
                    <a:schemeClr val="tx1"/>
                  </a:solidFill>
                  <a:latin typeface="Univers Condensed"/>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950493"/>
                <a:ext cx="9821450" cy="5256583"/>
              </a:xfrm>
              <a:prstGeom prst="rect">
                <a:avLst/>
              </a:prstGeom>
              <a:blipFill>
                <a:blip r:embed="rId3"/>
                <a:stretch>
                  <a:fillRect l="-683" t="-580" r="-9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4287671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104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dirty="0">
                <a:effectLst/>
              </a:rPr>
              <a:t>F – Assemblages concentriques en cisaillement</a:t>
            </a:r>
            <a:endParaRPr lang="fr-CA" sz="2400" dirty="0">
              <a:effectLst/>
            </a:endParaRPr>
          </a:p>
          <a:p>
            <a:r>
              <a:rPr lang="fr-FR" sz="2400" dirty="0">
                <a:effectLst/>
              </a:rPr>
              <a:t>G – Assemblages excentriques en cisaillement</a:t>
            </a:r>
            <a:endParaRPr lang="fr-CA" sz="2400" dirty="0">
              <a:effectLst/>
            </a:endParaRPr>
          </a:p>
          <a:p>
            <a:r>
              <a:rPr lang="fr-FR" sz="2400" dirty="0">
                <a:effectLst/>
              </a:rPr>
              <a:t>H – Assemblages concentriques en traction</a:t>
            </a:r>
          </a:p>
          <a:p>
            <a:r>
              <a:rPr lang="fr-FR" sz="2400" dirty="0">
                <a:effectLst/>
              </a:rPr>
              <a:t>I – Assemblages concentriques en traction et en cisaillement</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5138536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105</a:t>
            </a:fld>
            <a:endParaRPr lang="fr-FR"/>
          </a:p>
        </p:txBody>
      </p:sp>
    </p:spTree>
    <p:extLst>
      <p:ext uri="{BB962C8B-B14F-4D97-AF65-F5344CB8AC3E}">
        <p14:creationId xmlns:p14="http://schemas.microsoft.com/office/powerpoint/2010/main" val="167760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672" y="1237284"/>
            <a:ext cx="7651210" cy="329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83832" y="5173524"/>
            <a:ext cx="2664296" cy="307777"/>
          </a:xfrm>
          <a:prstGeom prst="rect">
            <a:avLst/>
          </a:prstGeom>
        </p:spPr>
        <p:txBody>
          <a:bodyPr wrap="square">
            <a:spAutoFit/>
          </a:bodyPr>
          <a:lstStyle/>
          <a:p>
            <a:r>
              <a:rPr lang="fr-FR" sz="1400" dirty="0">
                <a:latin typeface="Univers Condensed"/>
              </a:rPr>
              <a:t>Classification des assemblages</a:t>
            </a:r>
            <a:endParaRPr lang="fr-CA" sz="1400" dirty="0">
              <a:latin typeface="Univers Condensed"/>
            </a:endParaRPr>
          </a:p>
        </p:txBody>
      </p:sp>
      <p:sp>
        <p:nvSpPr>
          <p:cNvPr id="8" name="Rectangle 7">
            <a:extLst>
              <a:ext uri="{FF2B5EF4-FFF2-40B4-BE49-F238E27FC236}">
                <a16:creationId xmlns:a16="http://schemas.microsoft.com/office/drawing/2014/main" id="{F976D19D-F7C3-D644-AC9B-6B9AF56F015F}"/>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7223104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688094"/>
                <a:ext cx="9821449" cy="31896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Assemblage de la figure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𝑒</m:t>
                    </m:r>
                  </m:oMath>
                </a14:m>
                <a:endParaRPr lang="en-CA" sz="1600" dirty="0">
                  <a:solidFill>
                    <a:schemeClr val="tx1"/>
                  </a:solidFill>
                  <a:latin typeface="Univers Condensed"/>
                  <a:ea typeface="Cambria Math" panose="02040503050406030204" pitchFamily="18" charset="0"/>
                </a:endParaRPr>
              </a:p>
              <a:p>
                <a:pPr marL="263525" lvl="1" indent="-263525"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m:t>
                      </m:r>
                      <m:d>
                        <m:dPr>
                          <m:ctrlPr>
                            <a:rPr lang="en-CA" sz="1600" i="1">
                              <a:solidFill>
                                <a:schemeClr val="tx1"/>
                              </a:solidFill>
                              <a:latin typeface="Cambria Math" panose="02040503050406030204" pitchFamily="18" charset="0"/>
                              <a:ea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𝑃</m:t>
                              </m:r>
                            </m:e>
                            <m:sub>
                              <m:r>
                                <a:rPr lang="fr-FR" sz="1600" i="1">
                                  <a:solidFill>
                                    <a:schemeClr val="tx1"/>
                                  </a:solidFill>
                                  <a:latin typeface="Cambria Math" panose="02040503050406030204" pitchFamily="18" charset="0"/>
                                </a:rPr>
                                <m:t>𝑓</m:t>
                              </m:r>
                            </m:sub>
                          </m:sSub>
                          <m:func>
                            <m:funcPr>
                              <m:ctrlPr>
                                <a:rPr lang="en-CA" sz="1600" i="1">
                                  <a:solidFill>
                                    <a:schemeClr val="tx1"/>
                                  </a:solidFill>
                                  <a:latin typeface="Cambria Math" panose="02040503050406030204" pitchFamily="18" charset="0"/>
                                  <a:ea typeface="Cambria Math" panose="02040503050406030204" pitchFamily="18" charset="0"/>
                                </a:rPr>
                              </m:ctrlPr>
                            </m:funcPr>
                            <m:fName>
                              <m:r>
                                <a:rPr lang="en-CA" sz="1600" i="1">
                                  <a:solidFill>
                                    <a:schemeClr val="tx1"/>
                                  </a:solidFill>
                                  <a:latin typeface="Cambria Math" panose="02040503050406030204" pitchFamily="18" charset="0"/>
                                  <a:ea typeface="Cambria Math" panose="02040503050406030204" pitchFamily="18" charset="0"/>
                                </a:rPr>
                                <m:t>𝑐𝑜𝑠</m:t>
                              </m:r>
                            </m:fName>
                            <m:e>
                              <m:r>
                                <a:rPr lang="en-CA" sz="1600" i="1">
                                  <a:solidFill>
                                    <a:schemeClr val="tx1"/>
                                  </a:solidFill>
                                  <a:latin typeface="Cambria Math" panose="02040503050406030204" pitchFamily="18" charset="0"/>
                                  <a:ea typeface="Cambria Math"/>
                                </a:rPr>
                                <m:t>𝜃</m:t>
                              </m:r>
                            </m:e>
                          </m:func>
                        </m:e>
                      </m:d>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sz="1600" i="1" dirty="0">
                  <a:solidFill>
                    <a:schemeClr val="tx1"/>
                  </a:solidFill>
                  <a:latin typeface="Univers Condensed"/>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d>
                        <m:dPr>
                          <m:ctrlPr>
                            <a:rPr lang="en-CA" sz="1600" i="1">
                              <a:solidFill>
                                <a:schemeClr val="tx1"/>
                              </a:solidFill>
                              <a:latin typeface="Cambria Math" panose="02040503050406030204" pitchFamily="18" charset="0"/>
                            </a:rPr>
                          </m:ctrlPr>
                        </m:dPr>
                        <m:e>
                          <m:f>
                            <m:fPr>
                              <m:ctrlPr>
                                <a:rPr lang="en-CA" sz="1600" i="1">
                                  <a:solidFill>
                                    <a:schemeClr val="tx1"/>
                                  </a:solidFill>
                                  <a:latin typeface="Cambria Math" panose="02040503050406030204" pitchFamily="18" charset="0"/>
                                </a:rPr>
                              </m:ctrlPr>
                            </m:fPr>
                            <m:num>
                              <m:r>
                                <a:rPr lang="en-CA" sz="1600" i="1">
                                  <a:solidFill>
                                    <a:schemeClr val="tx1"/>
                                  </a:solidFill>
                                  <a:latin typeface="Cambria Math" panose="02040503050406030204" pitchFamily="18" charset="0"/>
                                </a:rPr>
                                <m:t>12</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𝑟</m:t>
                                  </m:r>
                                </m:e>
                                <m:sub>
                                  <m:r>
                                    <a:rPr lang="fr-FR" sz="1600" b="0" i="1" smtClean="0">
                                      <a:solidFill>
                                        <a:schemeClr val="tx1"/>
                                      </a:solidFill>
                                      <a:latin typeface="Cambria Math" panose="02040503050406030204" pitchFamily="18" charset="0"/>
                                    </a:rPr>
                                    <m:t>𝑚</m:t>
                                  </m:r>
                                </m:sub>
                              </m:sSub>
                            </m:num>
                            <m:den>
                              <m:r>
                                <a:rPr lang="en-CA" sz="1600" i="1">
                                  <a:solidFill>
                                    <a:schemeClr val="tx1"/>
                                  </a:solidFill>
                                  <a:latin typeface="Cambria Math" panose="02040503050406030204" pitchFamily="18" charset="0"/>
                                </a:rPr>
                                <m:t>𝐵</m:t>
                              </m:r>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𝐷</m:t>
                                  </m:r>
                                </m:e>
                                <m:sup>
                                  <m:r>
                                    <a:rPr lang="en-CA" sz="1600" i="1">
                                      <a:solidFill>
                                        <a:schemeClr val="tx1"/>
                                      </a:solidFill>
                                      <a:latin typeface="Cambria Math" panose="02040503050406030204" pitchFamily="18" charset="0"/>
                                    </a:rPr>
                                    <m:t>3</m:t>
                                  </m:r>
                                </m:sup>
                              </m:sSup>
                            </m:den>
                          </m:f>
                        </m:e>
                      </m:d>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𝐴</m:t>
                          </m:r>
                        </m:e>
                        <m:sub>
                          <m:r>
                            <a:rPr lang="fr-FR" sz="1600" i="1">
                              <a:solidFill>
                                <a:schemeClr val="tx1"/>
                              </a:solidFill>
                              <a:latin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𝑃</m:t>
                              </m:r>
                            </m:e>
                            <m:sub>
                              <m:r>
                                <a:rPr lang="fr-FR" sz="1600" i="1">
                                  <a:solidFill>
                                    <a:schemeClr val="tx1"/>
                                  </a:solidFill>
                                  <a:latin typeface="Cambria Math" panose="02040503050406030204" pitchFamily="18" charset="0"/>
                                </a:rPr>
                                <m:t>𝑓</m:t>
                              </m:r>
                            </m:sub>
                          </m:sSub>
                          <m:func>
                            <m:funcPr>
                              <m:ctrlPr>
                                <a:rPr lang="en-CA" sz="1600" i="1">
                                  <a:solidFill>
                                    <a:schemeClr val="tx1"/>
                                  </a:solidFill>
                                  <a:latin typeface="Cambria Math" panose="02040503050406030204" pitchFamily="18" charset="0"/>
                                  <a:ea typeface="Cambria Math" panose="02040503050406030204" pitchFamily="18" charset="0"/>
                                </a:rPr>
                              </m:ctrlPr>
                            </m:funcPr>
                            <m:fName>
                              <m:r>
                                <a:rPr lang="en-CA" sz="1600" i="1">
                                  <a:solidFill>
                                    <a:schemeClr val="tx1"/>
                                  </a:solidFill>
                                  <a:latin typeface="Cambria Math" panose="02040503050406030204" pitchFamily="18" charset="0"/>
                                  <a:ea typeface="Cambria Math" panose="02040503050406030204" pitchFamily="18" charset="0"/>
                                </a:rPr>
                                <m:t>𝑐𝑜𝑠</m:t>
                              </m:r>
                            </m:fName>
                            <m:e>
                              <m:r>
                                <a:rPr lang="en-CA" sz="1600" i="1">
                                  <a:solidFill>
                                    <a:schemeClr val="tx1"/>
                                  </a:solidFill>
                                  <a:latin typeface="Cambria Math" panose="02040503050406030204" pitchFamily="18" charset="0"/>
                                  <a:ea typeface="Cambria Math"/>
                                </a:rPr>
                                <m:t>𝜃</m:t>
                              </m:r>
                            </m:e>
                          </m:func>
                        </m:num>
                        <m:den>
                          <m:r>
                            <a:rPr lang="fr-CA" sz="1600" i="1">
                              <a:solidFill>
                                <a:schemeClr val="tx1"/>
                              </a:solidFill>
                              <a:latin typeface="Cambria Math" panose="02040503050406030204" pitchFamily="18" charset="0"/>
                              <a:ea typeface="Cambria Math" panose="02040503050406030204" pitchFamily="18" charset="0"/>
                            </a:rPr>
                            <m:t>𝑛</m:t>
                          </m:r>
                        </m:den>
                      </m:f>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𝑄</m:t>
                      </m:r>
                      <m:r>
                        <a:rPr lang="en-CA" sz="1600" i="1">
                          <a:solidFill>
                            <a:schemeClr val="tx1"/>
                          </a:solidFill>
                          <a:latin typeface="Cambria Math" panose="02040503050406030204" pitchFamily="18" charset="0"/>
                          <a:ea typeface="Cambria Math"/>
                        </a:rPr>
                        <m:t>≤</m:t>
                      </m:r>
                      <m:sSub>
                        <m:sSubPr>
                          <m:ctrlPr>
                            <a:rPr lang="fr-FR" sz="1600" i="1" smtClean="0">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b="0" i="1" smtClean="0">
                              <a:solidFill>
                                <a:schemeClr val="tx1"/>
                              </a:solidFill>
                              <a:latin typeface="Cambria Math" panose="02040503050406030204" pitchFamily="18" charset="0"/>
                            </a:rPr>
                            <m:t>𝑟</m:t>
                          </m:r>
                        </m:sub>
                      </m:sSub>
                    </m:oMath>
                  </m:oMathPara>
                </a14:m>
                <a:endParaRPr lang="en-CA" sz="1600"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CA" sz="1600" dirty="0">
                  <a:solidFill>
                    <a:schemeClr val="tx1"/>
                  </a:solidFill>
                  <a:latin typeface="Univers Condensed"/>
                </a:endParaRPr>
              </a:p>
              <a:p>
                <a:pPr marL="857250" lvl="3" indent="0" eaLnBrk="1" hangingPunct="1">
                  <a:buClr>
                    <a:srgbClr val="FF0000"/>
                  </a:buClr>
                  <a:buNone/>
                  <a:defRPr/>
                </a:pPr>
                <a14:m>
                  <m:oMath xmlns:m="http://schemas.openxmlformats.org/officeDocument/2006/math">
                    <m:sSub>
                      <m:sSubPr>
                        <m:ctrlPr>
                          <a:rPr lang="fr-FR"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𝑇</m:t>
                        </m:r>
                      </m:e>
                      <m:sub>
                        <m:r>
                          <a:rPr lang="fr-FR" sz="1600" b="0" i="1" smtClean="0">
                            <a:solidFill>
                              <a:schemeClr val="tx1"/>
                            </a:solidFill>
                            <a:latin typeface="Cambria Math" panose="02040503050406030204" pitchFamily="18" charset="0"/>
                          </a:rPr>
                          <m:t>𝑓</m:t>
                        </m:r>
                      </m:sub>
                    </m:sSub>
                  </m:oMath>
                </a14:m>
                <a:r>
                  <a:rPr lang="fr-FR" sz="1600" dirty="0">
                    <a:solidFill>
                      <a:schemeClr val="tx1"/>
                    </a:solidFill>
                    <a:latin typeface="Univers Condensed"/>
                    <a:ea typeface="Cambria Math" panose="02040503050406030204" pitchFamily="18" charset="0"/>
                  </a:rPr>
                  <a:t> : effort de traction dans le boulon le plus sollicité</a:t>
                </a:r>
              </a:p>
              <a:p>
                <a:pPr marL="857250" lvl="3" indent="0" eaLnBrk="1" hangingPunct="1">
                  <a:buClr>
                    <a:srgbClr val="FF0000"/>
                  </a:buClr>
                  <a:buNone/>
                  <a:defRPr/>
                </a:pPr>
                <a14:m>
                  <m:oMath xmlns:m="http://schemas.openxmlformats.org/officeDocument/2006/math">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oMath>
                </a14:m>
                <a:r>
                  <a:rPr lang="fr-FR" sz="1600" dirty="0">
                    <a:solidFill>
                      <a:schemeClr val="tx1"/>
                    </a:solidFill>
                    <a:latin typeface="Univers Condensed"/>
                    <a:ea typeface="Cambria Math" panose="02040503050406030204" pitchFamily="18" charset="0"/>
                  </a:rPr>
                  <a:t> : moment de flexion sollicitant le groupe de boulons</a:t>
                </a:r>
              </a:p>
              <a:p>
                <a:pPr marL="857250" lvl="3" indent="0" eaLnBrk="1" hangingPunct="1">
                  <a:buClr>
                    <a:srgbClr val="FF0000"/>
                  </a:buClr>
                  <a:buNone/>
                  <a:defRPr/>
                </a:pPr>
                <a14:m>
                  <m:oMath xmlns:m="http://schemas.openxmlformats.org/officeDocument/2006/math">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𝐴</m:t>
                        </m:r>
                      </m:e>
                      <m:sub>
                        <m:r>
                          <a:rPr lang="fr-FR" sz="1600" b="0" i="1" smtClean="0">
                            <a:solidFill>
                              <a:schemeClr val="tx1"/>
                            </a:solidFill>
                            <a:latin typeface="Cambria Math" panose="02040503050406030204" pitchFamily="18" charset="0"/>
                          </a:rPr>
                          <m:t>𝑡</m:t>
                        </m:r>
                      </m:sub>
                    </m:sSub>
                  </m:oMath>
                </a14:m>
                <a:r>
                  <a:rPr lang="fr-FR" sz="1600" dirty="0">
                    <a:solidFill>
                      <a:schemeClr val="tx1"/>
                    </a:solidFill>
                    <a:latin typeface="Univers Condensed"/>
                    <a:ea typeface="Cambria Math" panose="02040503050406030204" pitchFamily="18" charset="0"/>
                  </a:rPr>
                  <a:t>: aire tributaire du boulon le plus sollicité</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688094"/>
                <a:ext cx="9821449" cy="3189640"/>
              </a:xfrm>
              <a:prstGeom prst="rect">
                <a:avLst/>
              </a:prstGeom>
              <a:blipFill>
                <a:blip r:embed="rId3"/>
                <a:stretch>
                  <a:fillRect l="-186" t="-5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Image 9">
            <a:extLst>
              <a:ext uri="{FF2B5EF4-FFF2-40B4-BE49-F238E27FC236}">
                <a16:creationId xmlns:a16="http://schemas.microsoft.com/office/drawing/2014/main" id="{2FB526AE-006F-4305-B19C-1D5B44EFEF35}"/>
              </a:ext>
            </a:extLst>
          </p:cNvPr>
          <p:cNvPicPr>
            <a:picLocks noChangeAspect="1"/>
          </p:cNvPicPr>
          <p:nvPr/>
        </p:nvPicPr>
        <p:blipFill>
          <a:blip r:embed="rId4"/>
          <a:stretch>
            <a:fillRect/>
          </a:stretch>
        </p:blipFill>
        <p:spPr>
          <a:xfrm>
            <a:off x="6913895" y="909359"/>
            <a:ext cx="3707244" cy="2339167"/>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460" y="3877734"/>
            <a:ext cx="3109308" cy="249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932187" y="4963153"/>
            <a:ext cx="2688952" cy="307777"/>
          </a:xfrm>
          <a:prstGeom prst="rect">
            <a:avLst/>
          </a:prstGeom>
        </p:spPr>
        <p:txBody>
          <a:bodyPr wrap="square">
            <a:spAutoFit/>
          </a:bodyPr>
          <a:lstStyle/>
          <a:p>
            <a:r>
              <a:rPr lang="fr-FR" sz="1400" dirty="0">
                <a:latin typeface="Univers Condensed"/>
              </a:rPr>
              <a:t>Classification des assemblages</a:t>
            </a:r>
          </a:p>
        </p:txBody>
      </p:sp>
      <p:sp>
        <p:nvSpPr>
          <p:cNvPr id="14" name="Rectangle 13">
            <a:extLst>
              <a:ext uri="{FF2B5EF4-FFF2-40B4-BE49-F238E27FC236}">
                <a16:creationId xmlns:a16="http://schemas.microsoft.com/office/drawing/2014/main" id="{3593306E-8941-0E4A-9225-EC824E8BECC0}"/>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034948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876666"/>
                <a:ext cx="9821450" cy="222213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Assemblage de la figure </a:t>
                </a:r>
                <a14:m>
                  <m:oMath xmlns:m="http://schemas.openxmlformats.org/officeDocument/2006/math">
                    <m:r>
                      <a:rPr lang="en-CA" sz="2000" i="1" dirty="0">
                        <a:solidFill>
                          <a:schemeClr val="tx1"/>
                        </a:solidFill>
                        <a:latin typeface="Cambria Math" panose="02040503050406030204" pitchFamily="18" charset="0"/>
                        <a:ea typeface="Cambria Math" panose="02040503050406030204" pitchFamily="18" charset="0"/>
                      </a:rPr>
                      <m:t>𝑓</m:t>
                    </m:r>
                  </m:oMath>
                </a14:m>
                <a:endParaRPr lang="en-CA" sz="2000" dirty="0">
                  <a:solidFill>
                    <a:schemeClr val="tx1"/>
                  </a:solidFill>
                  <a:latin typeface="Univers Condensed"/>
                  <a:ea typeface="Cambria Math" panose="02040503050406030204" pitchFamily="18" charset="0"/>
                </a:endParaRPr>
              </a:p>
              <a:p>
                <a:pPr marL="263525" lvl="1" indent="-263525"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𝑀</m:t>
                          </m:r>
                        </m:e>
                        <m:sub>
                          <m:r>
                            <a:rPr lang="fr-FR" i="1">
                              <a:solidFill>
                                <a:schemeClr val="tx1"/>
                              </a:solidFill>
                              <a:latin typeface="Cambria Math" panose="02040503050406030204" pitchFamily="18" charset="0"/>
                            </a:rPr>
                            <m:t>𝑓</m:t>
                          </m:r>
                        </m:sub>
                      </m:sSub>
                      <m:r>
                        <a:rPr lang="fr-CA" i="1">
                          <a:solidFill>
                            <a:schemeClr val="tx1"/>
                          </a:solidFill>
                          <a:latin typeface="Cambria Math" panose="02040503050406030204" pitchFamily="18" charset="0"/>
                          <a:ea typeface="Cambria Math" panose="02040503050406030204" pitchFamily="18" charset="0"/>
                        </a:rPr>
                        <m:t>=</m:t>
                      </m:r>
                      <m:d>
                        <m:dPr>
                          <m:ctrlPr>
                            <a:rPr lang="en-CA" i="1">
                              <a:solidFill>
                                <a:schemeClr val="tx1"/>
                              </a:solidFill>
                              <a:latin typeface="Cambria Math" panose="02040503050406030204" pitchFamily="18" charset="0"/>
                              <a:ea typeface="Cambria Math" panose="02040503050406030204" pitchFamily="18" charset="0"/>
                            </a:rPr>
                          </m:ctrlPr>
                        </m:dPr>
                        <m:e>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𝑃</m:t>
                              </m:r>
                            </m:e>
                            <m:sub>
                              <m:r>
                                <a:rPr lang="fr-FR" i="1">
                                  <a:solidFill>
                                    <a:schemeClr val="tx1"/>
                                  </a:solidFill>
                                  <a:latin typeface="Cambria Math" panose="02040503050406030204" pitchFamily="18" charset="0"/>
                                </a:rPr>
                                <m:t>𝑓</m:t>
                              </m:r>
                            </m:sub>
                          </m:sSub>
                        </m:e>
                      </m:d>
                      <m:r>
                        <a:rPr lang="en-CA" i="1">
                          <a:solidFill>
                            <a:schemeClr val="tx1"/>
                          </a:solidFill>
                          <a:latin typeface="Cambria Math" panose="02040503050406030204" pitchFamily="18" charset="0"/>
                          <a:ea typeface="Cambria Math"/>
                        </a:rPr>
                        <m:t> </m:t>
                      </m:r>
                      <m:r>
                        <a:rPr lang="en-CA" i="1">
                          <a:solidFill>
                            <a:schemeClr val="tx1"/>
                          </a:solidFill>
                          <a:latin typeface="Cambria Math" panose="02040503050406030204" pitchFamily="18" charset="0"/>
                          <a:ea typeface="Cambria Math"/>
                        </a:rPr>
                        <m:t>𝐿</m:t>
                      </m:r>
                    </m:oMath>
                  </m:oMathPara>
                </a14:m>
                <a:endParaRPr lang="fr-CA"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𝑇</m:t>
                          </m:r>
                        </m:e>
                        <m:sub>
                          <m:r>
                            <a:rPr lang="fr-FR" i="1">
                              <a:solidFill>
                                <a:schemeClr val="tx1"/>
                              </a:solidFill>
                              <a:latin typeface="Cambria Math" panose="02040503050406030204" pitchFamily="18" charset="0"/>
                            </a:rPr>
                            <m:t>𝑓</m:t>
                          </m:r>
                        </m:sub>
                      </m:sSub>
                      <m:r>
                        <a:rPr lang="en-CA" i="1">
                          <a:solidFill>
                            <a:schemeClr val="tx1"/>
                          </a:solidFill>
                          <a:latin typeface="Cambria Math" panose="02040503050406030204" pitchFamily="18" charset="0"/>
                        </a:rPr>
                        <m:t>=</m:t>
                      </m:r>
                      <m:d>
                        <m:dPr>
                          <m:ctrlPr>
                            <a:rPr lang="en-CA" i="1">
                              <a:solidFill>
                                <a:schemeClr val="tx1"/>
                              </a:solidFill>
                              <a:latin typeface="Cambria Math" panose="02040503050406030204" pitchFamily="18" charset="0"/>
                            </a:rPr>
                          </m:ctrlPr>
                        </m:dPr>
                        <m:e>
                          <m:f>
                            <m:fPr>
                              <m:ctrlPr>
                                <a:rPr lang="en-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12</m:t>
                              </m:r>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𝑀</m:t>
                                  </m:r>
                                </m:e>
                                <m:sub>
                                  <m:r>
                                    <a:rPr lang="fr-FR" i="1">
                                      <a:solidFill>
                                        <a:schemeClr val="tx1"/>
                                      </a:solidFill>
                                      <a:latin typeface="Cambria Math" panose="02040503050406030204" pitchFamily="18" charset="0"/>
                                    </a:rPr>
                                    <m:t>𝑓</m:t>
                                  </m:r>
                                </m:sub>
                              </m:sSub>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𝑟</m:t>
                                  </m:r>
                                </m:e>
                                <m:sub>
                                  <m:r>
                                    <a:rPr lang="fr-FR" i="1">
                                      <a:solidFill>
                                        <a:schemeClr val="tx1"/>
                                      </a:solidFill>
                                      <a:latin typeface="Cambria Math" panose="02040503050406030204" pitchFamily="18" charset="0"/>
                                    </a:rPr>
                                    <m:t>𝑚</m:t>
                                  </m:r>
                                </m:sub>
                              </m:sSub>
                            </m:num>
                            <m:den>
                              <m:r>
                                <a:rPr lang="en-CA" i="1">
                                  <a:solidFill>
                                    <a:schemeClr val="tx1"/>
                                  </a:solidFill>
                                  <a:latin typeface="Cambria Math" panose="02040503050406030204" pitchFamily="18" charset="0"/>
                                </a:rPr>
                                <m:t>𝐵</m:t>
                              </m:r>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rPr>
                                    <m:t>𝐷</m:t>
                                  </m:r>
                                </m:e>
                                <m:sup>
                                  <m:r>
                                    <a:rPr lang="en-CA" i="1">
                                      <a:solidFill>
                                        <a:schemeClr val="tx1"/>
                                      </a:solidFill>
                                      <a:latin typeface="Cambria Math" panose="02040503050406030204" pitchFamily="18" charset="0"/>
                                    </a:rPr>
                                    <m:t>3</m:t>
                                  </m:r>
                                </m:sup>
                              </m:sSup>
                            </m:den>
                          </m:f>
                        </m:e>
                      </m:d>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𝐴</m:t>
                          </m:r>
                        </m:e>
                        <m:sub>
                          <m:r>
                            <a:rPr lang="fr-FR" i="1">
                              <a:solidFill>
                                <a:schemeClr val="tx1"/>
                              </a:solidFill>
                              <a:latin typeface="Cambria Math" panose="02040503050406030204" pitchFamily="18" charset="0"/>
                            </a:rPr>
                            <m:t>𝑡</m:t>
                          </m:r>
                        </m:sub>
                      </m:sSub>
                      <m:r>
                        <a:rPr lang="en-CA" i="1">
                          <a:solidFill>
                            <a:schemeClr val="tx1"/>
                          </a:solidFill>
                          <a:latin typeface="Cambria Math" panose="02040503050406030204" pitchFamily="18" charset="0"/>
                          <a:ea typeface="Cambria Math" panose="02040503050406030204" pitchFamily="18" charset="0"/>
                        </a:rPr>
                        <m:t>+</m:t>
                      </m:r>
                      <m:r>
                        <a:rPr lang="en-CA" i="1">
                          <a:solidFill>
                            <a:schemeClr val="tx1"/>
                          </a:solidFill>
                          <a:latin typeface="Cambria Math" panose="02040503050406030204" pitchFamily="18" charset="0"/>
                          <a:ea typeface="Cambria Math" panose="02040503050406030204" pitchFamily="18" charset="0"/>
                        </a:rPr>
                        <m:t>𝑄</m:t>
                      </m:r>
                      <m:r>
                        <a:rPr lang="en-CA" i="1">
                          <a:solidFill>
                            <a:schemeClr val="tx1"/>
                          </a:solidFill>
                          <a:latin typeface="Cambria Math" panose="02040503050406030204" pitchFamily="18" charset="0"/>
                          <a:ea typeface="Cambria Math"/>
                        </a:rPr>
                        <m:t>≤</m:t>
                      </m:r>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𝑇</m:t>
                          </m:r>
                        </m:e>
                        <m:sub>
                          <m:r>
                            <a:rPr lang="fr-FR" i="1">
                              <a:solidFill>
                                <a:schemeClr val="tx1"/>
                              </a:solidFill>
                              <a:latin typeface="Cambria Math" panose="02040503050406030204" pitchFamily="18" charset="0"/>
                            </a:rPr>
                            <m:t>𝑟</m:t>
                          </m:r>
                        </m:sub>
                      </m:sSub>
                    </m:oMath>
                  </m:oMathPara>
                </a14:m>
                <a:endParaRPr lang="en-CA"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876666"/>
                <a:ext cx="9821450" cy="2222134"/>
              </a:xfrm>
              <a:prstGeom prst="rect">
                <a:avLst/>
              </a:prstGeom>
              <a:blipFill>
                <a:blip r:embed="rId3"/>
                <a:stretch>
                  <a:fillRect l="-496" t="-13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5" name="Image 14">
            <a:extLst>
              <a:ext uri="{FF2B5EF4-FFF2-40B4-BE49-F238E27FC236}">
                <a16:creationId xmlns:a16="http://schemas.microsoft.com/office/drawing/2014/main" id="{19C6BA22-0F24-4B09-BA66-F089B0F739DE}"/>
              </a:ext>
            </a:extLst>
          </p:cNvPr>
          <p:cNvPicPr>
            <a:picLocks noChangeAspect="1"/>
          </p:cNvPicPr>
          <p:nvPr/>
        </p:nvPicPr>
        <p:blipFill>
          <a:blip r:embed="rId4"/>
          <a:stretch>
            <a:fillRect/>
          </a:stretch>
        </p:blipFill>
        <p:spPr>
          <a:xfrm>
            <a:off x="6754475" y="983284"/>
            <a:ext cx="3799836" cy="2397590"/>
          </a:xfrm>
          <a:prstGeom prst="rect">
            <a:avLst/>
          </a:prstGeom>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684" y="3205418"/>
            <a:ext cx="3340415" cy="320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C7D0DCC-5C15-574B-B7AD-DA0698D83668}"/>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9765354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688093"/>
                <a:ext cx="9821449" cy="61699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400" dirty="0">
                    <a:solidFill>
                      <a:schemeClr val="tx1"/>
                    </a:solidFill>
                    <a:latin typeface="Univers Condensed"/>
                    <a:ea typeface="Cambria Math" panose="02040503050406030204" pitchFamily="18" charset="0"/>
                  </a:rPr>
                  <a:t>Simplification des équations</a:t>
                </a:r>
              </a:p>
              <a:p>
                <a:pPr marL="263525" lvl="2" indent="0" eaLnBrk="1" hangingPunct="1">
                  <a:buNone/>
                  <a:defRPr/>
                </a:pPr>
                <a:r>
                  <a:rPr lang="fr-FR" sz="1400" dirty="0">
                    <a:solidFill>
                      <a:schemeClr val="tx1"/>
                    </a:solidFill>
                    <a:latin typeface="Univers Condensed"/>
                    <a:ea typeface="Cambria Math" panose="02040503050406030204" pitchFamily="18" charset="0"/>
                  </a:rPr>
                  <a:t>(</a:t>
                </a:r>
                <a14:m>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𝐴</m:t>
                        </m:r>
                      </m:e>
                      <m:sub>
                        <m:r>
                          <a:rPr lang="fr-FR" sz="1400" i="1">
                            <a:solidFill>
                              <a:schemeClr val="tx1"/>
                            </a:solidFill>
                            <a:latin typeface="Cambria Math" panose="02040503050406030204" pitchFamily="18" charset="0"/>
                          </a:rPr>
                          <m:t>𝑡</m:t>
                        </m:r>
                      </m:sub>
                    </m:sSub>
                    <m:r>
                      <a:rPr lang="fr-CA" sz="1400" i="1">
                        <a:solidFill>
                          <a:schemeClr val="tx1"/>
                        </a:solidFill>
                        <a:latin typeface="Cambria Math" panose="02040503050406030204" pitchFamily="18" charset="0"/>
                        <a:ea typeface="Cambria Math"/>
                      </a:rPr>
                      <m:t>→</m:t>
                    </m:r>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𝐴</m:t>
                        </m:r>
                      </m:e>
                      <m:sub>
                        <m:r>
                          <a:rPr lang="fr-FR" sz="1400" b="0" i="1" smtClean="0">
                            <a:solidFill>
                              <a:schemeClr val="tx1"/>
                            </a:solidFill>
                            <a:latin typeface="Cambria Math" panose="02040503050406030204" pitchFamily="18" charset="0"/>
                          </a:rPr>
                          <m:t>𝑏</m:t>
                        </m:r>
                      </m:sub>
                    </m:sSub>
                    <m:r>
                      <m:rPr>
                        <m:sty m:val="p"/>
                      </m:rPr>
                      <a:rPr lang="fr-CA" sz="1400">
                        <a:solidFill>
                          <a:schemeClr val="tx1"/>
                        </a:solidFill>
                        <a:latin typeface="Cambria Math" panose="02040503050406030204" pitchFamily="18" charset="0"/>
                        <a:ea typeface="Cambria Math" panose="02040503050406030204" pitchFamily="18" charset="0"/>
                      </a:rPr>
                      <m:t>et</m:t>
                    </m:r>
                    <m:r>
                      <a:rPr lang="fr-CA" sz="1400">
                        <a:solidFill>
                          <a:schemeClr val="tx1"/>
                        </a:solidFill>
                        <a:latin typeface="Cambria Math" panose="02040503050406030204" pitchFamily="18" charset="0"/>
                        <a:ea typeface="Cambria Math" panose="02040503050406030204" pitchFamily="18" charset="0"/>
                      </a:rPr>
                      <m:t>   </m:t>
                    </m:r>
                    <m:r>
                      <a:rPr lang="fr-CA" sz="1400" i="1">
                        <a:solidFill>
                          <a:schemeClr val="tx1"/>
                        </a:solidFill>
                        <a:latin typeface="Cambria Math" panose="02040503050406030204" pitchFamily="18" charset="0"/>
                        <a:ea typeface="Cambria Math" panose="02040503050406030204" pitchFamily="18" charset="0"/>
                      </a:rPr>
                      <m:t>𝑄</m:t>
                    </m:r>
                    <m:r>
                      <a:rPr lang="fr-CA" sz="1400" i="1">
                        <a:solidFill>
                          <a:schemeClr val="tx1"/>
                        </a:solidFill>
                        <a:latin typeface="Cambria Math" panose="02040503050406030204" pitchFamily="18" charset="0"/>
                        <a:ea typeface="Cambria Math"/>
                      </a:rPr>
                      <m:t>→0</m:t>
                    </m:r>
                  </m:oMath>
                </a14:m>
                <a:r>
                  <a:rPr lang="fr-CA" sz="1400" dirty="0">
                    <a:solidFill>
                      <a:schemeClr val="tx1"/>
                    </a:solidFill>
                    <a:latin typeface="Univers Condensed"/>
                    <a:ea typeface="Cambria Math" panose="02040503050406030204" pitchFamily="18" charset="0"/>
                  </a:rPr>
                  <a:t>)</a:t>
                </a:r>
              </a:p>
              <a:p>
                <a:pPr marL="263525" lvl="1" indent="-263525"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𝑇</m:t>
                          </m:r>
                        </m:e>
                        <m:sub>
                          <m:r>
                            <a:rPr lang="fr-FR" sz="1400" i="1">
                              <a:solidFill>
                                <a:schemeClr val="tx1"/>
                              </a:solidFill>
                              <a:latin typeface="Cambria Math" panose="02040503050406030204" pitchFamily="18" charset="0"/>
                            </a:rPr>
                            <m:t>𝑓</m:t>
                          </m:r>
                        </m:sub>
                      </m:sSub>
                      <m:r>
                        <a:rPr lang="en-CA" sz="1400" i="1">
                          <a:solidFill>
                            <a:schemeClr val="tx1"/>
                          </a:solidFill>
                          <a:latin typeface="Cambria Math" panose="02040503050406030204" pitchFamily="18" charset="0"/>
                        </a:rPr>
                        <m:t>=</m:t>
                      </m:r>
                      <m:d>
                        <m:dPr>
                          <m:ctrlPr>
                            <a:rPr lang="en-CA" sz="1400" i="1">
                              <a:solidFill>
                                <a:schemeClr val="tx1"/>
                              </a:solidFill>
                              <a:latin typeface="Cambria Math" panose="02040503050406030204" pitchFamily="18" charset="0"/>
                            </a:rPr>
                          </m:ctrlPr>
                        </m:dPr>
                        <m:e>
                          <m:f>
                            <m:fPr>
                              <m:ctrlPr>
                                <a:rPr lang="en-CA"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𝑟</m:t>
                                  </m:r>
                                </m:e>
                                <m:sub>
                                  <m:r>
                                    <a:rPr lang="fr-FR" sz="1400" i="1">
                                      <a:solidFill>
                                        <a:schemeClr val="tx1"/>
                                      </a:solidFill>
                                      <a:latin typeface="Cambria Math" panose="02040503050406030204" pitchFamily="18" charset="0"/>
                                    </a:rPr>
                                    <m:t>𝑚</m:t>
                                  </m:r>
                                </m:sub>
                              </m:sSub>
                            </m:num>
                            <m:den>
                              <m:r>
                                <a:rPr lang="fr-CA" sz="1400" i="1">
                                  <a:solidFill>
                                    <a:schemeClr val="tx1"/>
                                  </a:solidFill>
                                  <a:latin typeface="Cambria Math" panose="02040503050406030204" pitchFamily="18" charset="0"/>
                                  <a:ea typeface="Cambria Math" panose="02040503050406030204" pitchFamily="18" charset="0"/>
                                </a:rPr>
                                <m:t>𝐼</m:t>
                              </m:r>
                            </m:den>
                          </m:f>
                        </m:e>
                      </m:d>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𝐴</m:t>
                          </m:r>
                        </m:e>
                        <m:sub>
                          <m:r>
                            <a:rPr lang="fr-FR" sz="1400" i="1">
                              <a:solidFill>
                                <a:schemeClr val="tx1"/>
                              </a:solidFill>
                              <a:latin typeface="Cambria Math" panose="02040503050406030204" pitchFamily="18" charset="0"/>
                            </a:rPr>
                            <m:t>𝑏</m:t>
                          </m:r>
                        </m:sub>
                      </m:sSub>
                      <m:r>
                        <a:rPr lang="en-CA" sz="1400" i="1">
                          <a:solidFill>
                            <a:schemeClr val="tx1"/>
                          </a:solidFill>
                          <a:latin typeface="Cambria Math" panose="02040503050406030204" pitchFamily="18" charset="0"/>
                          <a:ea typeface="Cambria Math" panose="02040503050406030204" pitchFamily="18" charset="0"/>
                        </a:rPr>
                        <m:t>+</m:t>
                      </m:r>
                      <m:f>
                        <m:fPr>
                          <m:ctrlPr>
                            <a:rPr lang="fr-CA" sz="1400" i="1">
                              <a:solidFill>
                                <a:schemeClr val="tx1"/>
                              </a:solidFill>
                              <a:latin typeface="Cambria Math" panose="02040503050406030204" pitchFamily="18" charset="0"/>
                              <a:ea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𝑃</m:t>
                              </m:r>
                            </m:e>
                            <m:sub>
                              <m:r>
                                <a:rPr lang="fr-FR" sz="1400" i="1">
                                  <a:solidFill>
                                    <a:schemeClr val="tx1"/>
                                  </a:solidFill>
                                  <a:latin typeface="Cambria Math" panose="02040503050406030204" pitchFamily="18" charset="0"/>
                                </a:rPr>
                                <m:t>𝑓</m:t>
                              </m:r>
                            </m:sub>
                          </m:sSub>
                          <m:func>
                            <m:funcPr>
                              <m:ctrlPr>
                                <a:rPr lang="en-CA" sz="1400" i="1">
                                  <a:solidFill>
                                    <a:schemeClr val="tx1"/>
                                  </a:solidFill>
                                  <a:latin typeface="Cambria Math" panose="02040503050406030204" pitchFamily="18" charset="0"/>
                                  <a:ea typeface="Cambria Math" panose="02040503050406030204" pitchFamily="18" charset="0"/>
                                </a:rPr>
                              </m:ctrlPr>
                            </m:funcPr>
                            <m:fName>
                              <m:r>
                                <m:rPr>
                                  <m:sty m:val="p"/>
                                </m:rPr>
                                <a:rPr lang="en-CA" sz="1400">
                                  <a:solidFill>
                                    <a:schemeClr val="tx1"/>
                                  </a:solidFill>
                                  <a:latin typeface="Cambria Math" panose="02040503050406030204" pitchFamily="18" charset="0"/>
                                  <a:ea typeface="Cambria Math" panose="02040503050406030204" pitchFamily="18" charset="0"/>
                                </a:rPr>
                                <m:t>cos</m:t>
                              </m:r>
                            </m:fName>
                            <m:e>
                              <m:r>
                                <a:rPr lang="en-CA" sz="1400" i="1">
                                  <a:solidFill>
                                    <a:schemeClr val="tx1"/>
                                  </a:solidFill>
                                  <a:latin typeface="Cambria Math" panose="02040503050406030204" pitchFamily="18" charset="0"/>
                                  <a:ea typeface="Cambria Math"/>
                                </a:rPr>
                                <m:t>𝜃</m:t>
                              </m:r>
                            </m:e>
                          </m:func>
                        </m:num>
                        <m:den>
                          <m:r>
                            <a:rPr lang="fr-CA" sz="1400">
                              <a:solidFill>
                                <a:schemeClr val="tx1"/>
                              </a:solidFill>
                              <a:latin typeface="Cambria Math" panose="02040503050406030204" pitchFamily="18" charset="0"/>
                              <a:ea typeface="Cambria Math" panose="02040503050406030204" pitchFamily="18" charset="0"/>
                            </a:rPr>
                            <m:t>𝑛</m:t>
                          </m:r>
                        </m:den>
                      </m:f>
                      <m:r>
                        <m:rPr>
                          <m:nor/>
                        </m:rPr>
                        <a:rPr lang="fr-CA" sz="140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pour</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l</m:t>
                      </m:r>
                      <m:r>
                        <m:rPr>
                          <m:nor/>
                        </m:rPr>
                        <a:rPr lang="fr-CA"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a</m:t>
                      </m:r>
                      <m:r>
                        <m:rPr>
                          <m:nor/>
                        </m:rPr>
                        <a:rPr lang="fr-FR" sz="1400" dirty="0">
                          <a:solidFill>
                            <a:schemeClr val="tx1"/>
                          </a:solidFill>
                          <a:latin typeface="Univers Condensed"/>
                          <a:ea typeface="Cambria Math" panose="02040503050406030204" pitchFamily="18" charset="0"/>
                        </a:rPr>
                        <m:t>ssemblage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figure</m:t>
                      </m:r>
                      <m:r>
                        <a:rPr lang="fr-CA" sz="1400" i="1" dirty="0">
                          <a:solidFill>
                            <a:schemeClr val="tx1"/>
                          </a:solidFill>
                          <a:latin typeface="Cambria Math" panose="02040503050406030204" pitchFamily="18" charset="0"/>
                          <a:ea typeface="Cambria Math" panose="02040503050406030204" pitchFamily="18" charset="0"/>
                        </a:rPr>
                        <m:t> </m:t>
                      </m:r>
                      <m:r>
                        <a:rPr lang="en-CA" sz="1400" i="1" dirty="0">
                          <a:solidFill>
                            <a:schemeClr val="tx1"/>
                          </a:solidFill>
                          <a:latin typeface="Cambria Math" panose="02040503050406030204" pitchFamily="18" charset="0"/>
                          <a:ea typeface="Cambria Math" panose="02040503050406030204" pitchFamily="18" charset="0"/>
                        </a:rPr>
                        <m:t>𝑒</m:t>
                      </m:r>
                    </m:oMath>
                  </m:oMathPara>
                </a14:m>
                <a:endParaRPr lang="en-CA" sz="1400"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𝑇</m:t>
                          </m:r>
                        </m:e>
                        <m:sub>
                          <m:r>
                            <a:rPr lang="fr-FR" sz="1400" i="1">
                              <a:solidFill>
                                <a:schemeClr val="tx1"/>
                              </a:solidFill>
                              <a:latin typeface="Cambria Math" panose="02040503050406030204" pitchFamily="18" charset="0"/>
                            </a:rPr>
                            <m:t>𝑓</m:t>
                          </m:r>
                        </m:sub>
                      </m:sSub>
                      <m:r>
                        <a:rPr lang="en-CA" sz="1400" i="1">
                          <a:solidFill>
                            <a:schemeClr val="tx1"/>
                          </a:solidFill>
                          <a:latin typeface="Cambria Math" panose="02040503050406030204" pitchFamily="18" charset="0"/>
                        </a:rPr>
                        <m:t>=</m:t>
                      </m:r>
                      <m:d>
                        <m:dPr>
                          <m:ctrlPr>
                            <a:rPr lang="en-CA" sz="1400" i="1">
                              <a:solidFill>
                                <a:schemeClr val="tx1"/>
                              </a:solidFill>
                              <a:latin typeface="Cambria Math" panose="02040503050406030204" pitchFamily="18" charset="0"/>
                            </a:rPr>
                          </m:ctrlPr>
                        </m:dPr>
                        <m:e>
                          <m:f>
                            <m:fPr>
                              <m:ctrlPr>
                                <a:rPr lang="en-CA"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𝑟</m:t>
                                  </m:r>
                                </m:e>
                                <m:sub>
                                  <m:r>
                                    <a:rPr lang="fr-FR" sz="1400" i="1">
                                      <a:solidFill>
                                        <a:schemeClr val="tx1"/>
                                      </a:solidFill>
                                      <a:latin typeface="Cambria Math" panose="02040503050406030204" pitchFamily="18" charset="0"/>
                                    </a:rPr>
                                    <m:t>𝑚</m:t>
                                  </m:r>
                                </m:sub>
                              </m:sSub>
                            </m:num>
                            <m:den>
                              <m:r>
                                <a:rPr lang="fr-CA" sz="1400" i="1">
                                  <a:solidFill>
                                    <a:schemeClr val="tx1"/>
                                  </a:solidFill>
                                  <a:latin typeface="Cambria Math" panose="02040503050406030204" pitchFamily="18" charset="0"/>
                                  <a:ea typeface="Cambria Math" panose="02040503050406030204" pitchFamily="18" charset="0"/>
                                </a:rPr>
                                <m:t>𝐼</m:t>
                              </m:r>
                            </m:den>
                          </m:f>
                        </m:e>
                      </m:d>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𝐴</m:t>
                          </m:r>
                        </m:e>
                        <m:sub>
                          <m:r>
                            <a:rPr lang="fr-FR" sz="1400" i="1">
                              <a:solidFill>
                                <a:schemeClr val="tx1"/>
                              </a:solidFill>
                              <a:latin typeface="Cambria Math" panose="02040503050406030204" pitchFamily="18" charset="0"/>
                            </a:rPr>
                            <m:t>𝑏</m:t>
                          </m:r>
                        </m:sub>
                      </m:sSub>
                      <m:r>
                        <m:rPr>
                          <m:nor/>
                        </m:rPr>
                        <a:rPr lang="fr-FR" sz="1400" b="0" i="0" smtClean="0">
                          <a:solidFill>
                            <a:schemeClr val="tx1"/>
                          </a:solidFill>
                          <a:latin typeface="Univers Condensed" panose="020B0506020202050204"/>
                        </a:rPr>
                        <m:t> </m:t>
                      </m:r>
                      <m:r>
                        <m:rPr>
                          <m:nor/>
                        </m:rPr>
                        <a:rPr lang="fr-CA" sz="1400" dirty="0">
                          <a:solidFill>
                            <a:schemeClr val="tx1"/>
                          </a:solidFill>
                          <a:latin typeface="Univers Condensed"/>
                          <a:ea typeface="Cambria Math" panose="02040503050406030204" pitchFamily="18" charset="0"/>
                        </a:rPr>
                        <m:t>pour</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l</m:t>
                      </m:r>
                      <m:r>
                        <m:rPr>
                          <m:nor/>
                        </m:rPr>
                        <a:rPr lang="fr-CA"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a</m:t>
                      </m:r>
                      <m:r>
                        <m:rPr>
                          <m:nor/>
                        </m:rPr>
                        <a:rPr lang="fr-FR" sz="1400" dirty="0">
                          <a:solidFill>
                            <a:schemeClr val="tx1"/>
                          </a:solidFill>
                          <a:latin typeface="Univers Condensed"/>
                          <a:ea typeface="Cambria Math" panose="02040503050406030204" pitchFamily="18" charset="0"/>
                        </a:rPr>
                        <m:t>ssemblage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figure</m:t>
                      </m:r>
                      <m:r>
                        <a:rPr lang="fr-CA" sz="1400" i="1" dirty="0">
                          <a:solidFill>
                            <a:schemeClr val="tx1"/>
                          </a:solidFill>
                          <a:latin typeface="Cambria Math" panose="02040503050406030204" pitchFamily="18" charset="0"/>
                          <a:ea typeface="Cambria Math" panose="02040503050406030204" pitchFamily="18" charset="0"/>
                        </a:rPr>
                        <m:t> </m:t>
                      </m:r>
                      <m:r>
                        <a:rPr lang="fr-CA" sz="1400" i="1" dirty="0">
                          <a:solidFill>
                            <a:schemeClr val="tx1"/>
                          </a:solidFill>
                          <a:latin typeface="Cambria Math" panose="02040503050406030204" pitchFamily="18" charset="0"/>
                          <a:ea typeface="Cambria Math" panose="02040503050406030204" pitchFamily="18" charset="0"/>
                        </a:rPr>
                        <m:t>𝑓</m:t>
                      </m:r>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sz="1400" i="1" dirty="0">
                  <a:solidFill>
                    <a:schemeClr val="tx1"/>
                  </a:solidFill>
                  <a:latin typeface="Univers Condensed"/>
                </a:endParaRPr>
              </a:p>
              <a:p>
                <a:pPr marL="857250" lvl="3" indent="0" eaLnBrk="1" hangingPunct="1">
                  <a:buClr>
                    <a:srgbClr val="FF0000"/>
                  </a:buClr>
                  <a:buNone/>
                  <a:defRPr/>
                </a:pPr>
                <a14:m>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𝐴</m:t>
                        </m:r>
                      </m:e>
                      <m:sub>
                        <m:r>
                          <a:rPr lang="fr-FR" sz="1400" i="1">
                            <a:solidFill>
                              <a:schemeClr val="tx1"/>
                            </a:solidFill>
                            <a:latin typeface="Cambria Math" panose="02040503050406030204" pitchFamily="18" charset="0"/>
                          </a:rPr>
                          <m:t>𝑏</m:t>
                        </m:r>
                      </m:sub>
                    </m:sSub>
                  </m:oMath>
                </a14:m>
                <a:r>
                  <a:rPr lang="fr-CA" sz="1400" dirty="0">
                    <a:solidFill>
                      <a:schemeClr val="tx1"/>
                    </a:solidFill>
                    <a:latin typeface="Univers Condensed"/>
                    <a:ea typeface="Cambria Math" panose="02040503050406030204" pitchFamily="18" charset="0"/>
                  </a:rPr>
                  <a:t>:</a:t>
                </a:r>
                <a:r>
                  <a:rPr lang="fr-CA" sz="1400" i="1" dirty="0">
                    <a:solidFill>
                      <a:schemeClr val="tx1"/>
                    </a:solidFill>
                    <a:latin typeface="Univers Condensed"/>
                    <a:ea typeface="Cambria Math" panose="02040503050406030204" pitchFamily="18" charset="0"/>
                  </a:rPr>
                  <a:t> </a:t>
                </a:r>
                <a:r>
                  <a:rPr lang="fr-CA" sz="1400" dirty="0">
                    <a:solidFill>
                      <a:schemeClr val="tx1"/>
                    </a:solidFill>
                    <a:latin typeface="Univers Condensed"/>
                    <a:ea typeface="Cambria Math" panose="02040503050406030204" pitchFamily="18" charset="0"/>
                  </a:rPr>
                  <a:t>aire nominale d’un boulon</a:t>
                </a:r>
              </a:p>
              <a:p>
                <a:pPr marL="857250" lvl="3" indent="0" eaLnBrk="1" hangingPunct="1">
                  <a:buClr>
                    <a:srgbClr val="FF0000"/>
                  </a:buClr>
                  <a:buNone/>
                  <a:defRPr/>
                </a:pPr>
                <a:endParaRPr lang="fr-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400" i="1">
                          <a:solidFill>
                            <a:schemeClr val="tx1"/>
                          </a:solidFill>
                          <a:latin typeface="Cambria Math" panose="02040503050406030204" pitchFamily="18" charset="0"/>
                        </a:rPr>
                        <m:t>𝐼</m:t>
                      </m:r>
                      <m:r>
                        <a:rPr lang="en-CA" sz="1400" i="1">
                          <a:solidFill>
                            <a:schemeClr val="tx1"/>
                          </a:solidFill>
                          <a:latin typeface="Cambria Math" panose="02040503050406030204" pitchFamily="18" charset="0"/>
                        </a:rPr>
                        <m:t>=</m:t>
                      </m:r>
                      <m:f>
                        <m:fPr>
                          <m:ctrlPr>
                            <a:rPr lang="en-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𝑛</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ea typeface="Cambria Math" panose="02040503050406030204" pitchFamily="18" charset="0"/>
                                </a:rPr>
                              </m:ctrlPr>
                            </m:sSubSupPr>
                            <m:e>
                              <m:r>
                                <a:rPr lang="en-CA" sz="1400" i="1">
                                  <a:solidFill>
                                    <a:schemeClr val="tx1"/>
                                  </a:solidFill>
                                  <a:latin typeface="Cambria Math" panose="02040503050406030204" pitchFamily="18" charset="0"/>
                                  <a:ea typeface="Cambria Math" panose="02040503050406030204" pitchFamily="18" charset="0"/>
                                </a:rPr>
                                <m:t>𝐴</m:t>
                              </m:r>
                            </m:e>
                            <m:sub>
                              <m:r>
                                <a:rPr lang="fr-CA" sz="1400" i="1">
                                  <a:solidFill>
                                    <a:schemeClr val="tx1"/>
                                  </a:solidFill>
                                  <a:latin typeface="Cambria Math" panose="02040503050406030204" pitchFamily="18" charset="0"/>
                                  <a:ea typeface="Cambria Math" panose="02040503050406030204" pitchFamily="18" charset="0"/>
                                </a:rPr>
                                <m:t>𝑏</m:t>
                              </m:r>
                            </m:sub>
                            <m:sup>
                              <m:r>
                                <a:rPr lang="fr-CA" sz="1400" i="1">
                                  <a:solidFill>
                                    <a:schemeClr val="tx1"/>
                                  </a:solidFill>
                                  <a:latin typeface="Cambria Math" panose="02040503050406030204" pitchFamily="18" charset="0"/>
                                  <a:ea typeface="Cambria Math" panose="02040503050406030204" pitchFamily="18" charset="0"/>
                                </a:rPr>
                                <m:t> </m:t>
                              </m:r>
                            </m:sup>
                          </m:sSubSup>
                          <m:r>
                            <a:rPr lang="fr-CA" sz="1400" i="1">
                              <a:solidFill>
                                <a:schemeClr val="tx1"/>
                              </a:solidFill>
                              <a:latin typeface="Cambria Math" panose="02040503050406030204" pitchFamily="18" charset="0"/>
                              <a:ea typeface="Cambria Math" panose="02040503050406030204" pitchFamily="18" charset="0"/>
                            </a:rPr>
                            <m:t> </m:t>
                          </m:r>
                          <m:sSup>
                            <m:sSupPr>
                              <m:ctrlPr>
                                <a:rPr lang="fr-CA" sz="1400" i="1">
                                  <a:solidFill>
                                    <a:schemeClr val="tx1"/>
                                  </a:solidFill>
                                  <a:latin typeface="Cambria Math" panose="02040503050406030204" pitchFamily="18" charset="0"/>
                                  <a:ea typeface="Cambria Math" panose="02040503050406030204" pitchFamily="18" charset="0"/>
                                </a:rPr>
                              </m:ctrlPr>
                            </m:sSupPr>
                            <m:e>
                              <m:r>
                                <a:rPr lang="fr-CA" sz="1400" i="1">
                                  <a:solidFill>
                                    <a:schemeClr val="tx1"/>
                                  </a:solidFill>
                                  <a:latin typeface="Cambria Math" panose="02040503050406030204" pitchFamily="18" charset="0"/>
                                  <a:ea typeface="Cambria Math" panose="02040503050406030204" pitchFamily="18" charset="0"/>
                                </a:rPr>
                                <m:t>𝑠</m:t>
                              </m:r>
                            </m:e>
                            <m:sup>
                              <m:r>
                                <a:rPr lang="fr-CA" sz="1400" i="1">
                                  <a:solidFill>
                                    <a:schemeClr val="tx1"/>
                                  </a:solidFill>
                                  <a:latin typeface="Cambria Math" panose="02040503050406030204" pitchFamily="18" charset="0"/>
                                  <a:ea typeface="Cambria Math" panose="02040503050406030204" pitchFamily="18" charset="0"/>
                                </a:rPr>
                                <m:t>2</m:t>
                              </m:r>
                            </m:sup>
                          </m:sSup>
                          <m:r>
                            <a:rPr lang="fr-CA" sz="1400" i="1">
                              <a:solidFill>
                                <a:schemeClr val="tx1"/>
                              </a:solidFill>
                              <a:latin typeface="Cambria Math" panose="02040503050406030204" pitchFamily="18" charset="0"/>
                              <a:ea typeface="Cambria Math" panose="02040503050406030204" pitchFamily="18" charset="0"/>
                            </a:rPr>
                            <m:t>(</m:t>
                          </m:r>
                          <m:sSubSup>
                            <m:sSubSupPr>
                              <m:ctrlPr>
                                <a:rPr lang="fr-FR" sz="1400" i="1">
                                  <a:solidFill>
                                    <a:schemeClr val="tx1"/>
                                  </a:solidFill>
                                  <a:latin typeface="Cambria Math" panose="02040503050406030204" pitchFamily="18" charset="0"/>
                                </a:rPr>
                              </m:ctrlPr>
                            </m:sSubSupPr>
                            <m:e>
                              <m:r>
                                <a:rPr lang="fr-CA" sz="1400" i="1">
                                  <a:solidFill>
                                    <a:schemeClr val="tx1"/>
                                  </a:solidFill>
                                  <a:latin typeface="Cambria Math" panose="02040503050406030204" pitchFamily="18" charset="0"/>
                                </a:rPr>
                                <m:t>𝑛</m:t>
                              </m:r>
                            </m:e>
                            <m:sub>
                              <m:r>
                                <a:rPr lang="fr-CA" sz="1400" i="1">
                                  <a:solidFill>
                                    <a:schemeClr val="tx1"/>
                                  </a:solidFill>
                                  <a:latin typeface="Cambria Math" panose="02040503050406030204" pitchFamily="18" charset="0"/>
                                </a:rPr>
                                <m:t>𝑥</m:t>
                              </m:r>
                            </m:sub>
                            <m:sup>
                              <m:r>
                                <a:rPr lang="fr-CA" sz="1400" i="1">
                                  <a:solidFill>
                                    <a:schemeClr val="tx1"/>
                                  </a:solidFill>
                                  <a:latin typeface="Cambria Math" panose="02040503050406030204" pitchFamily="18" charset="0"/>
                                </a:rPr>
                                <m:t>2</m:t>
                              </m:r>
                            </m:sup>
                          </m:sSubSup>
                          <m:r>
                            <m:rPr>
                              <m:nor/>
                            </m:rPr>
                            <a:rPr lang="fr-FR" sz="1400">
                              <a:solidFill>
                                <a:schemeClr val="tx1"/>
                              </a:solidFill>
                              <a:latin typeface="Univers Condensed"/>
                            </a:rPr>
                            <m:t> </m:t>
                          </m:r>
                          <m:r>
                            <a:rPr lang="fr-CA" sz="1400" i="1">
                              <a:solidFill>
                                <a:schemeClr val="tx1"/>
                              </a:solidFill>
                              <a:latin typeface="Cambria Math" panose="02040503050406030204" pitchFamily="18" charset="0"/>
                            </a:rPr>
                            <m:t>−1)</m:t>
                          </m:r>
                        </m:num>
                        <m:den>
                          <m:r>
                            <a:rPr lang="fr-CA" sz="1400" i="1">
                              <a:solidFill>
                                <a:schemeClr val="tx1"/>
                              </a:solidFill>
                              <a:latin typeface="Cambria Math" panose="02040503050406030204" pitchFamily="18" charset="0"/>
                              <a:ea typeface="Cambria Math" panose="02040503050406030204" pitchFamily="18" charset="0"/>
                            </a:rPr>
                            <m:t>12</m:t>
                          </m:r>
                        </m:den>
                      </m:f>
                      <m:r>
                        <a:rPr lang="fr-CA" sz="1400" i="1">
                          <a:solidFill>
                            <a:schemeClr val="tx1"/>
                          </a:solidFill>
                          <a:latin typeface="Cambria Math" panose="02040503050406030204" pitchFamily="18" charset="0"/>
                        </a:rPr>
                        <m:t>=</m:t>
                      </m:r>
                      <m:r>
                        <a:rPr lang="fr-CA" sz="1400" i="1">
                          <a:solidFill>
                            <a:schemeClr val="tx1"/>
                          </a:solidFill>
                          <a:latin typeface="Cambria Math" panose="02040503050406030204" pitchFamily="18" charset="0"/>
                        </a:rPr>
                        <m:t>𝑅</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ea typeface="Cambria Math" panose="02040503050406030204" pitchFamily="18" charset="0"/>
                            </a:rPr>
                          </m:ctrlPr>
                        </m:sSubSupPr>
                        <m:e>
                          <m:r>
                            <a:rPr lang="en-CA" sz="1400" i="1">
                              <a:solidFill>
                                <a:schemeClr val="tx1"/>
                              </a:solidFill>
                              <a:latin typeface="Cambria Math" panose="02040503050406030204" pitchFamily="18" charset="0"/>
                              <a:ea typeface="Cambria Math" panose="02040503050406030204" pitchFamily="18" charset="0"/>
                            </a:rPr>
                            <m:t>𝐴</m:t>
                          </m:r>
                        </m:e>
                        <m:sub>
                          <m:r>
                            <a:rPr lang="fr-CA" sz="1400" i="1">
                              <a:solidFill>
                                <a:schemeClr val="tx1"/>
                              </a:solidFill>
                              <a:latin typeface="Cambria Math" panose="02040503050406030204" pitchFamily="18" charset="0"/>
                              <a:ea typeface="Cambria Math" panose="02040503050406030204" pitchFamily="18" charset="0"/>
                            </a:rPr>
                            <m:t>𝑏</m:t>
                          </m:r>
                        </m:sub>
                        <m:sup>
                          <m:r>
                            <a:rPr lang="fr-CA" sz="1400" i="1">
                              <a:solidFill>
                                <a:schemeClr val="tx1"/>
                              </a:solidFill>
                              <a:latin typeface="Cambria Math" panose="02040503050406030204" pitchFamily="18" charset="0"/>
                              <a:ea typeface="Cambria Math" panose="02040503050406030204" pitchFamily="18" charset="0"/>
                            </a:rPr>
                            <m:t> </m:t>
                          </m:r>
                        </m:sup>
                      </m:sSubSup>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 xmlns:m="http://schemas.openxmlformats.org/officeDocument/2006/math">
                    <m:sSubSup>
                      <m:sSubSupPr>
                        <m:ctrlPr>
                          <a:rPr lang="fr-FR" sz="1400" i="1">
                            <a:solidFill>
                              <a:schemeClr val="tx1"/>
                            </a:solidFill>
                            <a:latin typeface="Cambria Math" panose="02040503050406030204" pitchFamily="18" charset="0"/>
                          </a:rPr>
                        </m:ctrlPr>
                      </m:sSubSupPr>
                      <m:e>
                        <m:r>
                          <a:rPr lang="fr-CA" sz="1400" i="1">
                            <a:solidFill>
                              <a:schemeClr val="tx1"/>
                            </a:solidFill>
                            <a:latin typeface="Cambria Math" panose="02040503050406030204" pitchFamily="18" charset="0"/>
                          </a:rPr>
                          <m:t>𝑛</m:t>
                        </m:r>
                      </m:e>
                      <m:sub>
                        <m:r>
                          <a:rPr lang="fr-CA" sz="1400" i="1">
                            <a:solidFill>
                              <a:schemeClr val="tx1"/>
                            </a:solidFill>
                            <a:latin typeface="Cambria Math" panose="02040503050406030204" pitchFamily="18" charset="0"/>
                          </a:rPr>
                          <m:t>𝑥</m:t>
                        </m:r>
                      </m:sub>
                      <m:sup>
                        <m:r>
                          <a:rPr lang="fr-CA" sz="1400" i="1">
                            <a:solidFill>
                              <a:schemeClr val="tx1"/>
                            </a:solidFill>
                            <a:latin typeface="Cambria Math" panose="02040503050406030204" pitchFamily="18" charset="0"/>
                          </a:rPr>
                          <m:t> </m:t>
                        </m:r>
                      </m:sup>
                    </m:sSubSup>
                  </m:oMath>
                </a14:m>
                <a:r>
                  <a:rPr lang="en-CA" sz="1400" dirty="0">
                    <a:solidFill>
                      <a:schemeClr val="tx1"/>
                    </a:solidFill>
                    <a:latin typeface="Univers Condensed"/>
                    <a:ea typeface="Cambria Math" panose="02040503050406030204" pitchFamily="18" charset="0"/>
                  </a:rPr>
                  <a:t> : </a:t>
                </a:r>
                <a:r>
                  <a:rPr lang="fr-FR" sz="1400" dirty="0" err="1">
                    <a:solidFill>
                      <a:schemeClr val="tx1"/>
                    </a:solidFill>
                    <a:latin typeface="Univers Condensed"/>
                    <a:ea typeface="Cambria Math" panose="02040503050406030204" pitchFamily="18" charset="0"/>
                  </a:rPr>
                  <a:t>Nbr</a:t>
                </a:r>
                <a:r>
                  <a:rPr lang="fr-FR" sz="1400" dirty="0">
                    <a:solidFill>
                      <a:schemeClr val="tx1"/>
                    </a:solidFill>
                    <a:latin typeface="Univers Condensed"/>
                    <a:ea typeface="Cambria Math" panose="02040503050406030204" pitchFamily="18" charset="0"/>
                  </a:rPr>
                  <a:t> de files de boulons parallèles à l’axe </a:t>
                </a:r>
                <a14:m>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𝑥</m:t>
                    </m:r>
                  </m:oMath>
                </a14:m>
                <a:r>
                  <a:rPr lang="fr-FR" sz="1400" dirty="0">
                    <a:solidFill>
                      <a:schemeClr val="tx1"/>
                    </a:solidFill>
                    <a:latin typeface="Univers Condensed"/>
                    <a:ea typeface="Cambria Math" panose="02040503050406030204" pitchFamily="18" charset="0"/>
                  </a:rPr>
                  <a:t> (distancés de </a:t>
                </a:r>
                <a14:m>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𝑠</m:t>
                    </m:r>
                    <m:r>
                      <a:rPr lang="fr-FR" sz="1400" i="1" dirty="0">
                        <a:solidFill>
                          <a:schemeClr val="tx1"/>
                        </a:solidFill>
                        <a:latin typeface="Cambria Math" panose="02040503050406030204" pitchFamily="18" charset="0"/>
                        <a:ea typeface="Cambria Math" panose="02040503050406030204" pitchFamily="18" charset="0"/>
                      </a:rPr>
                      <m:t> </m:t>
                    </m:r>
                  </m:oMath>
                </a14:m>
                <a:r>
                  <a:rPr lang="fr-FR" sz="1400" dirty="0">
                    <a:solidFill>
                      <a:schemeClr val="tx1"/>
                    </a:solidFill>
                    <a:latin typeface="Univers Condensed"/>
                    <a:ea typeface="Cambria Math" panose="02040503050406030204" pitchFamily="18" charset="0"/>
                  </a:rPr>
                  <a:t>constant)</a:t>
                </a:r>
              </a:p>
              <a:p>
                <a:pPr marL="857250" lvl="3" indent="0" eaLnBrk="1" hangingPunct="1">
                  <a:buClr>
                    <a:srgbClr val="FF0000"/>
                  </a:buClr>
                  <a:buNone/>
                  <a:defRPr/>
                </a:pPr>
                <a:endParaRPr lang="fr-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400" i="1">
                          <a:solidFill>
                            <a:schemeClr val="tx1"/>
                          </a:solidFill>
                          <a:latin typeface="Cambria Math" panose="02040503050406030204" pitchFamily="18" charset="0"/>
                        </a:rPr>
                        <m:t>𝑅</m:t>
                      </m:r>
                      <m:r>
                        <a:rPr lang="en-CA" sz="1400" i="1">
                          <a:solidFill>
                            <a:schemeClr val="tx1"/>
                          </a:solidFill>
                          <a:latin typeface="Cambria Math" panose="02040503050406030204" pitchFamily="18" charset="0"/>
                        </a:rPr>
                        <m:t>=</m:t>
                      </m:r>
                      <m:f>
                        <m:fPr>
                          <m:ctrlPr>
                            <a:rPr lang="en-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𝑛</m:t>
                          </m:r>
                          <m:r>
                            <a:rPr lang="fr-CA" sz="1400" i="1">
                              <a:solidFill>
                                <a:schemeClr val="tx1"/>
                              </a:solidFill>
                              <a:latin typeface="Cambria Math" panose="02040503050406030204" pitchFamily="18" charset="0"/>
                            </a:rPr>
                            <m:t> </m:t>
                          </m:r>
                          <m:sSup>
                            <m:sSupPr>
                              <m:ctrlPr>
                                <a:rPr lang="fr-CA" sz="1400" i="1">
                                  <a:solidFill>
                                    <a:schemeClr val="tx1"/>
                                  </a:solidFill>
                                  <a:latin typeface="Cambria Math" panose="02040503050406030204" pitchFamily="18" charset="0"/>
                                  <a:ea typeface="Cambria Math" panose="02040503050406030204" pitchFamily="18" charset="0"/>
                                </a:rPr>
                              </m:ctrlPr>
                            </m:sSupPr>
                            <m:e>
                              <m:r>
                                <a:rPr lang="fr-CA" sz="1400" i="1">
                                  <a:solidFill>
                                    <a:schemeClr val="tx1"/>
                                  </a:solidFill>
                                  <a:latin typeface="Cambria Math" panose="02040503050406030204" pitchFamily="18" charset="0"/>
                                  <a:ea typeface="Cambria Math" panose="02040503050406030204" pitchFamily="18" charset="0"/>
                                </a:rPr>
                                <m:t>𝑠</m:t>
                              </m:r>
                            </m:e>
                            <m:sup>
                              <m:r>
                                <a:rPr lang="fr-CA" sz="1400" i="1">
                                  <a:solidFill>
                                    <a:schemeClr val="tx1"/>
                                  </a:solidFill>
                                  <a:latin typeface="Cambria Math" panose="02040503050406030204" pitchFamily="18" charset="0"/>
                                  <a:ea typeface="Cambria Math" panose="02040503050406030204" pitchFamily="18" charset="0"/>
                                </a:rPr>
                                <m:t>2</m:t>
                              </m:r>
                            </m:sup>
                          </m:sSup>
                        </m:num>
                        <m:den>
                          <m:r>
                            <a:rPr lang="fr-CA" sz="1400" i="1">
                              <a:solidFill>
                                <a:schemeClr val="tx1"/>
                              </a:solidFill>
                              <a:latin typeface="Cambria Math" panose="02040503050406030204" pitchFamily="18" charset="0"/>
                              <a:ea typeface="Cambria Math" panose="02040503050406030204" pitchFamily="18" charset="0"/>
                            </a:rPr>
                            <m:t>12</m:t>
                          </m:r>
                        </m:den>
                      </m:f>
                      <m:r>
                        <a:rPr lang="fr-CA" sz="1400" i="1">
                          <a:solidFill>
                            <a:schemeClr val="tx1"/>
                          </a:solidFill>
                          <a:latin typeface="Cambria Math" panose="02040503050406030204" pitchFamily="18" charset="0"/>
                          <a:ea typeface="Cambria Math" panose="02040503050406030204" pitchFamily="18" charset="0"/>
                        </a:rPr>
                        <m:t>(</m:t>
                      </m:r>
                      <m:sSubSup>
                        <m:sSubSupPr>
                          <m:ctrlPr>
                            <a:rPr lang="fr-FR" sz="1400" i="1">
                              <a:solidFill>
                                <a:schemeClr val="tx1"/>
                              </a:solidFill>
                              <a:latin typeface="Cambria Math" panose="02040503050406030204" pitchFamily="18" charset="0"/>
                            </a:rPr>
                          </m:ctrlPr>
                        </m:sSubSupPr>
                        <m:e>
                          <m:r>
                            <a:rPr lang="fr-CA" sz="1400" i="1">
                              <a:solidFill>
                                <a:schemeClr val="tx1"/>
                              </a:solidFill>
                              <a:latin typeface="Cambria Math" panose="02040503050406030204" pitchFamily="18" charset="0"/>
                            </a:rPr>
                            <m:t>𝑛</m:t>
                          </m:r>
                        </m:e>
                        <m:sub>
                          <m:r>
                            <a:rPr lang="fr-CA" sz="1400" i="1">
                              <a:solidFill>
                                <a:schemeClr val="tx1"/>
                              </a:solidFill>
                              <a:latin typeface="Cambria Math" panose="02040503050406030204" pitchFamily="18" charset="0"/>
                            </a:rPr>
                            <m:t>𝑥</m:t>
                          </m:r>
                        </m:sub>
                        <m:sup>
                          <m:r>
                            <a:rPr lang="fr-CA"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rPr>
                        <m:t>−1)</m:t>
                      </m:r>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𝑇</m:t>
                          </m:r>
                        </m:e>
                        <m:sub>
                          <m:r>
                            <a:rPr lang="fr-FR" sz="1400" i="1">
                              <a:solidFill>
                                <a:schemeClr val="tx1"/>
                              </a:solidFill>
                              <a:latin typeface="Cambria Math" panose="02040503050406030204" pitchFamily="18" charset="0"/>
                            </a:rPr>
                            <m:t>𝑓</m:t>
                          </m:r>
                        </m:sub>
                      </m:sSub>
                      <m:r>
                        <a:rPr lang="en-CA" sz="1400" i="1">
                          <a:solidFill>
                            <a:schemeClr val="tx1"/>
                          </a:solidFill>
                          <a:latin typeface="Cambria Math" panose="02040503050406030204" pitchFamily="18" charset="0"/>
                        </a:rPr>
                        <m:t>=</m:t>
                      </m:r>
                      <m:f>
                        <m:fPr>
                          <m:ctrlPr>
                            <a:rPr lang="en-CA"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𝑟</m:t>
                              </m:r>
                            </m:e>
                            <m:sub>
                              <m:r>
                                <a:rPr lang="fr-FR" sz="1400" i="1">
                                  <a:solidFill>
                                    <a:schemeClr val="tx1"/>
                                  </a:solidFill>
                                  <a:latin typeface="Cambria Math" panose="02040503050406030204" pitchFamily="18" charset="0"/>
                                </a:rPr>
                                <m:t>𝑚</m:t>
                              </m:r>
                            </m:sub>
                          </m:sSub>
                        </m:num>
                        <m:den>
                          <m:r>
                            <a:rPr lang="fr-CA" sz="1400" i="1">
                              <a:solidFill>
                                <a:schemeClr val="tx1"/>
                              </a:solidFill>
                              <a:latin typeface="Cambria Math" panose="02040503050406030204" pitchFamily="18" charset="0"/>
                              <a:ea typeface="Cambria Math" panose="02040503050406030204" pitchFamily="18" charset="0"/>
                            </a:rPr>
                            <m:t>𝑅</m:t>
                          </m:r>
                        </m:den>
                      </m:f>
                      <m:r>
                        <a:rPr lang="en-CA" sz="1400" i="1">
                          <a:solidFill>
                            <a:schemeClr val="tx1"/>
                          </a:solidFill>
                          <a:latin typeface="Cambria Math" panose="02040503050406030204" pitchFamily="18" charset="0"/>
                          <a:ea typeface="Cambria Math" panose="02040503050406030204" pitchFamily="18" charset="0"/>
                        </a:rPr>
                        <m:t>+</m:t>
                      </m:r>
                      <m:f>
                        <m:fPr>
                          <m:ctrlPr>
                            <a:rPr lang="fr-CA" sz="1400" i="1">
                              <a:solidFill>
                                <a:schemeClr val="tx1"/>
                              </a:solidFill>
                              <a:latin typeface="Cambria Math" panose="02040503050406030204" pitchFamily="18" charset="0"/>
                              <a:ea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b="0" i="1" smtClean="0">
                                  <a:solidFill>
                                    <a:schemeClr val="tx1"/>
                                  </a:solidFill>
                                  <a:latin typeface="Cambria Math" panose="02040503050406030204" pitchFamily="18" charset="0"/>
                                </a:rPr>
                                <m:t>𝑃</m:t>
                              </m:r>
                            </m:e>
                            <m:sub>
                              <m:r>
                                <a:rPr lang="fr-FR" sz="1400" b="0" i="1" smtClean="0">
                                  <a:solidFill>
                                    <a:schemeClr val="tx1"/>
                                  </a:solidFill>
                                  <a:latin typeface="Cambria Math" panose="02040503050406030204" pitchFamily="18" charset="0"/>
                                </a:rPr>
                                <m:t>𝑓</m:t>
                              </m:r>
                            </m:sub>
                          </m:sSub>
                          <m:func>
                            <m:funcPr>
                              <m:ctrlPr>
                                <a:rPr lang="en-CA" sz="1400" i="1">
                                  <a:solidFill>
                                    <a:schemeClr val="tx1"/>
                                  </a:solidFill>
                                  <a:latin typeface="Cambria Math" panose="02040503050406030204" pitchFamily="18" charset="0"/>
                                  <a:ea typeface="Cambria Math" panose="02040503050406030204" pitchFamily="18" charset="0"/>
                                </a:rPr>
                              </m:ctrlPr>
                            </m:funcPr>
                            <m:fName>
                              <m:r>
                                <m:rPr>
                                  <m:sty m:val="p"/>
                                </m:rPr>
                                <a:rPr lang="en-CA" sz="1400">
                                  <a:solidFill>
                                    <a:schemeClr val="tx1"/>
                                  </a:solidFill>
                                  <a:latin typeface="Cambria Math" panose="02040503050406030204" pitchFamily="18" charset="0"/>
                                  <a:ea typeface="Cambria Math" panose="02040503050406030204" pitchFamily="18" charset="0"/>
                                </a:rPr>
                                <m:t>cos</m:t>
                              </m:r>
                            </m:fName>
                            <m:e>
                              <m:r>
                                <a:rPr lang="en-CA" sz="1400" i="1">
                                  <a:solidFill>
                                    <a:schemeClr val="tx1"/>
                                  </a:solidFill>
                                  <a:latin typeface="Cambria Math" panose="02040503050406030204" pitchFamily="18" charset="0"/>
                                  <a:ea typeface="Cambria Math"/>
                                </a:rPr>
                                <m:t>𝜃</m:t>
                              </m:r>
                            </m:e>
                          </m:func>
                        </m:num>
                        <m:den>
                          <m:r>
                            <a:rPr lang="fr-CA" sz="1400">
                              <a:solidFill>
                                <a:schemeClr val="tx1"/>
                              </a:solidFill>
                              <a:latin typeface="Cambria Math" panose="02040503050406030204" pitchFamily="18" charset="0"/>
                              <a:ea typeface="Cambria Math" panose="02040503050406030204" pitchFamily="18" charset="0"/>
                            </a:rPr>
                            <m:t>𝑛</m:t>
                          </m:r>
                        </m:den>
                      </m:f>
                      <m:r>
                        <m:rPr>
                          <m:nor/>
                        </m:rPr>
                        <a:rPr lang="fr-CA" sz="140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pour</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l</m:t>
                      </m:r>
                      <m:r>
                        <m:rPr>
                          <m:nor/>
                        </m:rPr>
                        <a:rPr lang="fr-CA"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a</m:t>
                      </m:r>
                      <m:r>
                        <m:rPr>
                          <m:nor/>
                        </m:rPr>
                        <a:rPr lang="fr-FR" sz="1400" dirty="0">
                          <a:solidFill>
                            <a:schemeClr val="tx1"/>
                          </a:solidFill>
                          <a:latin typeface="Univers Condensed"/>
                          <a:ea typeface="Cambria Math" panose="02040503050406030204" pitchFamily="18" charset="0"/>
                        </a:rPr>
                        <m:t>ssemblage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figure</m:t>
                      </m:r>
                      <m:r>
                        <a:rPr lang="fr-CA" sz="1400" i="1" dirty="0">
                          <a:solidFill>
                            <a:schemeClr val="tx1"/>
                          </a:solidFill>
                          <a:latin typeface="Cambria Math" panose="02040503050406030204" pitchFamily="18" charset="0"/>
                          <a:ea typeface="Cambria Math" panose="02040503050406030204" pitchFamily="18" charset="0"/>
                        </a:rPr>
                        <m:t> </m:t>
                      </m:r>
                      <m:r>
                        <a:rPr lang="en-CA" sz="1400" i="1" dirty="0">
                          <a:solidFill>
                            <a:schemeClr val="tx1"/>
                          </a:solidFill>
                          <a:latin typeface="Cambria Math" panose="02040503050406030204" pitchFamily="18" charset="0"/>
                          <a:ea typeface="Cambria Math" panose="02040503050406030204" pitchFamily="18" charset="0"/>
                        </a:rPr>
                        <m:t>𝑒</m:t>
                      </m:r>
                    </m:oMath>
                  </m:oMathPara>
                </a14:m>
                <a:endParaRPr lang="en-CA" sz="1400"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𝑇</m:t>
                          </m:r>
                        </m:e>
                        <m:sub>
                          <m:r>
                            <a:rPr lang="fr-FR" sz="1400" i="1">
                              <a:solidFill>
                                <a:schemeClr val="tx1"/>
                              </a:solidFill>
                              <a:latin typeface="Cambria Math" panose="02040503050406030204" pitchFamily="18" charset="0"/>
                            </a:rPr>
                            <m:t>𝑓</m:t>
                          </m:r>
                        </m:sub>
                      </m:sSub>
                      <m:r>
                        <a:rPr lang="en-CA" sz="1400" i="1">
                          <a:solidFill>
                            <a:schemeClr val="tx1"/>
                          </a:solidFill>
                          <a:latin typeface="Cambria Math" panose="02040503050406030204" pitchFamily="18" charset="0"/>
                        </a:rPr>
                        <m:t>=</m:t>
                      </m:r>
                      <m:f>
                        <m:fPr>
                          <m:ctrlPr>
                            <a:rPr lang="en-CA"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sSub>
                            <m:sSubPr>
                              <m:ctrlPr>
                                <a:rPr lang="fr-FR" sz="1400" i="1">
                                  <a:solidFill>
                                    <a:schemeClr val="tx1"/>
                                  </a:solidFill>
                                  <a:latin typeface="Cambria Math" panose="02040503050406030204" pitchFamily="18" charset="0"/>
                                </a:rPr>
                              </m:ctrlPr>
                            </m:sSubPr>
                            <m:e>
                              <m:r>
                                <a:rPr lang="fr-FR" sz="1400" b="0" i="1" smtClean="0">
                                  <a:solidFill>
                                    <a:schemeClr val="tx1"/>
                                  </a:solidFill>
                                  <a:latin typeface="Cambria Math" panose="02040503050406030204" pitchFamily="18" charset="0"/>
                                </a:rPr>
                                <m:t>𝑟</m:t>
                              </m:r>
                            </m:e>
                            <m:sub>
                              <m:r>
                                <a:rPr lang="fr-FR" sz="1400" b="0" i="1" smtClean="0">
                                  <a:solidFill>
                                    <a:schemeClr val="tx1"/>
                                  </a:solidFill>
                                  <a:latin typeface="Cambria Math" panose="02040503050406030204" pitchFamily="18" charset="0"/>
                                </a:rPr>
                                <m:t>𝑚</m:t>
                              </m:r>
                            </m:sub>
                          </m:sSub>
                        </m:num>
                        <m:den>
                          <m:r>
                            <a:rPr lang="fr-CA" sz="1400" i="1">
                              <a:solidFill>
                                <a:schemeClr val="tx1"/>
                              </a:solidFill>
                              <a:latin typeface="Cambria Math" panose="02040503050406030204" pitchFamily="18" charset="0"/>
                              <a:ea typeface="Cambria Math" panose="02040503050406030204" pitchFamily="18" charset="0"/>
                            </a:rPr>
                            <m:t>𝑅</m:t>
                          </m:r>
                        </m:den>
                      </m:f>
                      <m:r>
                        <m:rPr>
                          <m:nor/>
                        </m:rPr>
                        <a:rPr lang="fr-CA" sz="140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pour</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l</m:t>
                      </m:r>
                      <m:r>
                        <m:rPr>
                          <m:nor/>
                        </m:rPr>
                        <a:rPr lang="fr-CA"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a</m:t>
                      </m:r>
                      <m:r>
                        <m:rPr>
                          <m:nor/>
                        </m:rPr>
                        <a:rPr lang="fr-FR" sz="1400" dirty="0">
                          <a:solidFill>
                            <a:schemeClr val="tx1"/>
                          </a:solidFill>
                          <a:latin typeface="Univers Condensed"/>
                          <a:ea typeface="Cambria Math" panose="02040503050406030204" pitchFamily="18" charset="0"/>
                        </a:rPr>
                        <m:t>ssemblage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figure</m:t>
                      </m:r>
                      <m:r>
                        <a:rPr lang="fr-CA" sz="1400" i="1" dirty="0">
                          <a:solidFill>
                            <a:schemeClr val="tx1"/>
                          </a:solidFill>
                          <a:latin typeface="Cambria Math" panose="02040503050406030204" pitchFamily="18" charset="0"/>
                          <a:ea typeface="Cambria Math" panose="02040503050406030204" pitchFamily="18" charset="0"/>
                        </a:rPr>
                        <m:t> </m:t>
                      </m:r>
                      <m:r>
                        <a:rPr lang="fr-CA" sz="1400" i="1" dirty="0">
                          <a:solidFill>
                            <a:schemeClr val="tx1"/>
                          </a:solidFill>
                          <a:latin typeface="Cambria Math" panose="02040503050406030204" pitchFamily="18" charset="0"/>
                          <a:ea typeface="Cambria Math" panose="02040503050406030204" pitchFamily="18" charset="0"/>
                        </a:rPr>
                        <m:t>𝑓</m:t>
                      </m:r>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688093"/>
                <a:ext cx="9821449" cy="6169907"/>
              </a:xfrm>
              <a:prstGeom prst="rect">
                <a:avLst/>
              </a:prstGeom>
              <a:blipFill>
                <a:blip r:embed="rId3"/>
                <a:stretch>
                  <a:fillRect l="-62" t="-1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9459461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t>États limites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a:t>
            </a:fld>
            <a:endParaRPr lang="fr-FR"/>
          </a:p>
        </p:txBody>
      </p:sp>
    </p:spTree>
    <p:extLst>
      <p:ext uri="{BB962C8B-B14F-4D97-AF65-F5344CB8AC3E}">
        <p14:creationId xmlns:p14="http://schemas.microsoft.com/office/powerpoint/2010/main" val="13680278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966675" y="941944"/>
                <a:ext cx="9692974" cy="51125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Étapes de calcul</a:t>
                </a:r>
              </a:p>
              <a:p>
                <a:pPr marL="263525" lvl="1" indent="-263525"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choix du nombre de boulons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𝑛</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et de l’arrangement géométrique</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calcul de approximatif de </a:t>
                </a:r>
                <a14:m>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oMath>
                </a14:m>
                <a:r>
                  <a:rPr lang="fr-FR" sz="1600" dirty="0">
                    <a:solidFill>
                      <a:schemeClr val="tx1"/>
                    </a:solidFill>
                    <a:latin typeface="Univers Condensed"/>
                    <a:ea typeface="Cambria Math" panose="02040503050406030204" pitchFamily="18" charset="0"/>
                  </a:rPr>
                  <a:t> (voir acétate précédente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6</m:t>
                    </m:r>
                    <m:r>
                      <a:rPr lang="fr-CA" sz="1600" i="1" dirty="0">
                        <a:solidFill>
                          <a:schemeClr val="tx1"/>
                        </a:solidFill>
                        <a:latin typeface="Cambria Math" panose="02040503050406030204" pitchFamily="18" charset="0"/>
                        <a:ea typeface="Cambria Math" panose="02040503050406030204" pitchFamily="18" charset="0"/>
                      </a:rPr>
                      <m:t>7</m:t>
                    </m:r>
                  </m:oMath>
                </a14:m>
                <a:r>
                  <a:rPr lang="fr-FR" sz="1600" dirty="0">
                    <a:solidFill>
                      <a:schemeClr val="tx1"/>
                    </a:solidFill>
                    <a:latin typeface="Univers Condensed"/>
                    <a:ea typeface="Cambria Math" panose="02040503050406030204" pitchFamily="18" charset="0"/>
                  </a:rPr>
                  <a:t>) et choix du diamètre des boulons </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f>
                        <m:fPr>
                          <m:ctrlPr>
                            <a:rPr lang="en-CA"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𝑟</m:t>
                              </m:r>
                            </m:e>
                            <m:sub>
                              <m:r>
                                <a:rPr lang="fr-FR" sz="1600" i="1">
                                  <a:solidFill>
                                    <a:schemeClr val="tx1"/>
                                  </a:solidFill>
                                  <a:latin typeface="Cambria Math" panose="02040503050406030204" pitchFamily="18" charset="0"/>
                                </a:rPr>
                                <m:t>𝑚</m:t>
                              </m:r>
                            </m:sub>
                          </m:sSub>
                        </m:num>
                        <m:den>
                          <m:r>
                            <a:rPr lang="fr-CA" sz="1600" i="1">
                              <a:solidFill>
                                <a:schemeClr val="tx1"/>
                              </a:solidFill>
                              <a:latin typeface="Cambria Math" panose="02040503050406030204" pitchFamily="18" charset="0"/>
                              <a:ea typeface="Cambria Math" panose="02040503050406030204" pitchFamily="18" charset="0"/>
                            </a:rPr>
                            <m:t>𝑅</m:t>
                          </m:r>
                        </m:den>
                      </m:f>
                      <m:r>
                        <a:rPr lang="en-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𝑃</m:t>
                              </m:r>
                            </m:e>
                            <m:sub>
                              <m:r>
                                <a:rPr lang="fr-FR" sz="1600" i="1">
                                  <a:solidFill>
                                    <a:schemeClr val="tx1"/>
                                  </a:solidFill>
                                  <a:latin typeface="Cambria Math" panose="02040503050406030204" pitchFamily="18" charset="0"/>
                                </a:rPr>
                                <m:t>𝑓</m:t>
                              </m:r>
                            </m:sub>
                          </m:sSub>
                          <m:func>
                            <m:funcPr>
                              <m:ctrlPr>
                                <a:rPr lang="en-CA" sz="1600" i="1">
                                  <a:solidFill>
                                    <a:schemeClr val="tx1"/>
                                  </a:solidFill>
                                  <a:latin typeface="Cambria Math" panose="02040503050406030204" pitchFamily="18" charset="0"/>
                                  <a:ea typeface="Cambria Math" panose="02040503050406030204" pitchFamily="18" charset="0"/>
                                </a:rPr>
                              </m:ctrlPr>
                            </m:funcPr>
                            <m:fName>
                              <m:r>
                                <m:rPr>
                                  <m:sty m:val="p"/>
                                </m:rPr>
                                <a:rPr lang="en-CA" sz="1600">
                                  <a:solidFill>
                                    <a:schemeClr val="tx1"/>
                                  </a:solidFill>
                                  <a:latin typeface="Cambria Math" panose="02040503050406030204" pitchFamily="18" charset="0"/>
                                  <a:ea typeface="Cambria Math" panose="02040503050406030204" pitchFamily="18" charset="0"/>
                                </a:rPr>
                                <m:t>cos</m:t>
                              </m:r>
                            </m:fName>
                            <m:e>
                              <m:r>
                                <a:rPr lang="en-CA" sz="1600" i="1">
                                  <a:solidFill>
                                    <a:schemeClr val="tx1"/>
                                  </a:solidFill>
                                  <a:latin typeface="Cambria Math" panose="02040503050406030204" pitchFamily="18" charset="0"/>
                                  <a:ea typeface="Cambria Math"/>
                                </a:rPr>
                                <m:t>𝜃</m:t>
                              </m:r>
                            </m:e>
                          </m:func>
                        </m:num>
                        <m:den>
                          <m:r>
                            <a:rPr lang="fr-CA" sz="1600">
                              <a:solidFill>
                                <a:schemeClr val="tx1"/>
                              </a:solidFill>
                              <a:latin typeface="Cambria Math" panose="02040503050406030204" pitchFamily="18" charset="0"/>
                              <a:ea typeface="Cambria Math" panose="02040503050406030204" pitchFamily="18" charset="0"/>
                            </a:rPr>
                            <m:t>𝑛</m:t>
                          </m:r>
                        </m:den>
                      </m:f>
                      <m:r>
                        <m:rPr>
                          <m:nor/>
                        </m:rPr>
                        <a:rPr lang="fr-CA" sz="160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pour</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l</m:t>
                      </m:r>
                      <m:r>
                        <m:rPr>
                          <m:nor/>
                        </m:rPr>
                        <a:rPr lang="fr-CA" sz="1600" dirty="0">
                          <a:solidFill>
                            <a:schemeClr val="tx1"/>
                          </a:solidFill>
                          <a:latin typeface="Univers Condensed"/>
                          <a:ea typeface="Cambria Math" panose="02040503050406030204" pitchFamily="18" charset="0"/>
                        </a:rPr>
                        <m:t>′</m:t>
                      </m:r>
                      <m:r>
                        <m:rPr>
                          <m:nor/>
                        </m:rPr>
                        <a:rPr lang="fr-CA" sz="1600" dirty="0">
                          <a:solidFill>
                            <a:schemeClr val="tx1"/>
                          </a:solidFill>
                          <a:latin typeface="Univers Condensed"/>
                          <a:ea typeface="Cambria Math" panose="02040503050406030204" pitchFamily="18" charset="0"/>
                        </a:rPr>
                        <m:t>a</m:t>
                      </m:r>
                      <m:r>
                        <m:rPr>
                          <m:nor/>
                        </m:rPr>
                        <a:rPr lang="fr-FR" sz="1600" dirty="0">
                          <a:solidFill>
                            <a:schemeClr val="tx1"/>
                          </a:solidFill>
                          <a:latin typeface="Univers Condensed"/>
                          <a:ea typeface="Cambria Math" panose="02040503050406030204" pitchFamily="18" charset="0"/>
                        </a:rPr>
                        <m:t>ssemblage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la</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figure</m:t>
                      </m:r>
                      <m:r>
                        <a:rPr lang="fr-CA" sz="1600" i="1" dirty="0">
                          <a:solidFill>
                            <a:schemeClr val="tx1"/>
                          </a:solidFill>
                          <a:latin typeface="Cambria Math" panose="02040503050406030204" pitchFamily="18" charset="0"/>
                          <a:ea typeface="Cambria Math" panose="02040503050406030204" pitchFamily="18" charset="0"/>
                        </a:rPr>
                        <m:t> </m:t>
                      </m:r>
                      <m:r>
                        <a:rPr lang="en-CA" sz="1600" i="1" dirty="0">
                          <a:solidFill>
                            <a:schemeClr val="tx1"/>
                          </a:solidFill>
                          <a:latin typeface="Cambria Math" panose="02040503050406030204" pitchFamily="18" charset="0"/>
                          <a:ea typeface="Cambria Math" panose="02040503050406030204" pitchFamily="18" charset="0"/>
                        </a:rPr>
                        <m:t>𝑒</m:t>
                      </m:r>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f>
                        <m:fPr>
                          <m:ctrlPr>
                            <a:rPr lang="en-CA"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𝑟</m:t>
                              </m:r>
                            </m:e>
                            <m:sub>
                              <m:r>
                                <a:rPr lang="fr-FR" sz="1600" i="1">
                                  <a:solidFill>
                                    <a:schemeClr val="tx1"/>
                                  </a:solidFill>
                                  <a:latin typeface="Cambria Math" panose="02040503050406030204" pitchFamily="18" charset="0"/>
                                </a:rPr>
                                <m:t>𝑚</m:t>
                              </m:r>
                            </m:sub>
                          </m:sSub>
                        </m:num>
                        <m:den>
                          <m:r>
                            <a:rPr lang="fr-CA" sz="1600" i="1">
                              <a:solidFill>
                                <a:schemeClr val="tx1"/>
                              </a:solidFill>
                              <a:latin typeface="Cambria Math" panose="02040503050406030204" pitchFamily="18" charset="0"/>
                              <a:ea typeface="Cambria Math" panose="02040503050406030204" pitchFamily="18" charset="0"/>
                            </a:rPr>
                            <m:t>𝑅</m:t>
                          </m:r>
                        </m:den>
                      </m:f>
                      <m:r>
                        <m:rPr>
                          <m:nor/>
                        </m:rPr>
                        <a:rPr lang="fr-CA" sz="160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pour</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l</m:t>
                      </m:r>
                      <m:r>
                        <m:rPr>
                          <m:nor/>
                        </m:rPr>
                        <a:rPr lang="fr-CA" sz="1600" dirty="0">
                          <a:solidFill>
                            <a:schemeClr val="tx1"/>
                          </a:solidFill>
                          <a:latin typeface="Univers Condensed"/>
                          <a:ea typeface="Cambria Math" panose="02040503050406030204" pitchFamily="18" charset="0"/>
                        </a:rPr>
                        <m:t>′</m:t>
                      </m:r>
                      <m:r>
                        <m:rPr>
                          <m:nor/>
                        </m:rPr>
                        <a:rPr lang="fr-CA" sz="1600" dirty="0">
                          <a:solidFill>
                            <a:schemeClr val="tx1"/>
                          </a:solidFill>
                          <a:latin typeface="Univers Condensed"/>
                          <a:ea typeface="Cambria Math" panose="02040503050406030204" pitchFamily="18" charset="0"/>
                        </a:rPr>
                        <m:t>a</m:t>
                      </m:r>
                      <m:r>
                        <m:rPr>
                          <m:nor/>
                        </m:rPr>
                        <a:rPr lang="fr-FR" sz="1600" dirty="0">
                          <a:solidFill>
                            <a:schemeClr val="tx1"/>
                          </a:solidFill>
                          <a:latin typeface="Univers Condensed"/>
                          <a:ea typeface="Cambria Math" panose="02040503050406030204" pitchFamily="18" charset="0"/>
                        </a:rPr>
                        <m:t>ssemblage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la</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figure</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𝑓</m:t>
                      </m:r>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 calcul de l’épaisseur minimale de la paroi boulonée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min</m:t>
                        </m:r>
                      </m:sub>
                    </m:sSub>
                  </m:oMath>
                </a14:m>
                <a:r>
                  <a:rPr lang="fr-FR" sz="1600" dirty="0">
                    <a:solidFill>
                      <a:schemeClr val="tx1"/>
                    </a:solidFill>
                    <a:latin typeface="Univers Condensed"/>
                    <a:ea typeface="Cambria Math" panose="02040503050406030204" pitchFamily="18" charset="0"/>
                  </a:rPr>
                  <a:t> (voir acétate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60</m:t>
                    </m:r>
                  </m:oMath>
                </a14:m>
                <a:r>
                  <a:rPr lang="fr-FR" sz="1600" dirty="0">
                    <a:solidFill>
                      <a:schemeClr val="tx1"/>
                    </a:solidFill>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min</m:t>
                          </m:r>
                        </m:sub>
                      </m:sSub>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4 </m:t>
                              </m:r>
                              <m:r>
                                <a:rPr lang="fr-CA" sz="1600" i="1">
                                  <a:solidFill>
                                    <a:schemeClr val="tx1"/>
                                  </a:solidFill>
                                  <a:latin typeface="Cambria Math" panose="02040503050406030204" pitchFamily="18" charset="0"/>
                                </a:rPr>
                                <m:t>𝑘</m:t>
                              </m:r>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𝐹</m:t>
                                  </m:r>
                                </m:e>
                                <m:sub>
                                  <m:r>
                                    <a:rPr lang="fr-FR"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(1+</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m:t>
                              </m:r>
                            </m:den>
                          </m:f>
                        </m:e>
                      </m:rad>
                    </m:oMath>
                  </m:oMathPara>
                </a14:m>
                <a:endParaRPr lang="fr-CA" sz="1600" dirty="0">
                  <a:solidFill>
                    <a:schemeClr val="tx1"/>
                  </a:solidFill>
                  <a:latin typeface="Univers Condensed"/>
                  <a:ea typeface="Cambria Math"/>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966675" y="941944"/>
                <a:ext cx="9692974" cy="5112567"/>
              </a:xfrm>
              <a:prstGeom prst="rect">
                <a:avLst/>
              </a:prstGeom>
              <a:blipFill>
                <a:blip r:embed="rId3"/>
                <a:stretch>
                  <a:fillRect l="-252" t="-3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6561650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traction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789694"/>
                <a:ext cx="9821449" cy="24445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calcul des paramètres géométrique </a:t>
                </a:r>
                <a14:m>
                  <m:oMath xmlns:m="http://schemas.openxmlformats.org/officeDocument/2006/math">
                    <m:sSup>
                      <m:sSupPr>
                        <m:ctrlPr>
                          <a:rPr lang="fr-FR"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𝑏</m:t>
                        </m:r>
                      </m:e>
                      <m:sup>
                        <m:r>
                          <a:rPr lang="fr-CA" sz="1600" i="1">
                            <a:solidFill>
                              <a:schemeClr val="tx1"/>
                            </a:solidFill>
                            <a:latin typeface="Cambria Math" panose="02040503050406030204" pitchFamily="18" charset="0"/>
                            <a:ea typeface="Cambria Math" panose="02040503050406030204" pitchFamily="18" charset="0"/>
                          </a:rPr>
                          <m:t>′</m:t>
                        </m:r>
                      </m:sup>
                    </m:sSup>
                  </m:oMath>
                </a14:m>
                <a:r>
                  <a:rPr lang="fr-FR" sz="1600" dirty="0">
                    <a:solidFill>
                      <a:schemeClr val="tx1"/>
                    </a:solidFill>
                    <a:latin typeface="Univers Condensed"/>
                    <a:ea typeface="Cambria Math" panose="02040503050406030204" pitchFamily="18" charset="0"/>
                  </a:rPr>
                  <a:t>et </a:t>
                </a:r>
                <a14:m>
                  <m:oMath xmlns:m="http://schemas.openxmlformats.org/officeDocument/2006/math">
                    <m:sSup>
                      <m:sSupPr>
                        <m:ctrlPr>
                          <a:rPr lang="fr-FR"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𝑎</m:t>
                        </m:r>
                      </m:e>
                      <m:sup>
                        <m:r>
                          <a:rPr lang="fr-CA" sz="1600" i="1">
                            <a:solidFill>
                              <a:schemeClr val="tx1"/>
                            </a:solidFill>
                            <a:latin typeface="Cambria Math" panose="02040503050406030204" pitchFamily="18" charset="0"/>
                            <a:ea typeface="Cambria Math" panose="02040503050406030204" pitchFamily="18" charset="0"/>
                          </a:rPr>
                          <m:t>′</m:t>
                        </m:r>
                      </m:sup>
                    </m:sSup>
                  </m:oMath>
                </a14:m>
                <a:r>
                  <a:rPr lang="fr-FR" sz="1600" dirty="0">
                    <a:solidFill>
                      <a:schemeClr val="tx1"/>
                    </a:solidFill>
                    <a:latin typeface="Univers Condensed"/>
                    <a:ea typeface="Cambria Math" panose="02040503050406030204" pitchFamily="18" charset="0"/>
                  </a:rPr>
                  <a:t>, du paramètre </a:t>
                </a:r>
                <a14:m>
                  <m:oMath xmlns:m="http://schemas.openxmlformats.org/officeDocument/2006/math">
                    <m:r>
                      <a:rPr lang="fr-FR" sz="1600" i="1">
                        <a:solidFill>
                          <a:schemeClr val="tx1"/>
                        </a:solidFill>
                        <a:latin typeface="Cambria Math" panose="02040503050406030204" pitchFamily="18" charset="0"/>
                        <a:ea typeface="Cambria Math"/>
                      </a:rPr>
                      <m:t>𝛼</m:t>
                    </m:r>
                  </m:oMath>
                </a14:m>
                <a:r>
                  <a:rPr lang="fr-FR" sz="1600" dirty="0">
                    <a:solidFill>
                      <a:schemeClr val="tx1"/>
                    </a:solidFill>
                    <a:latin typeface="Univers Condensed"/>
                    <a:ea typeface="Cambria Math" panose="02040503050406030204" pitchFamily="18" charset="0"/>
                  </a:rPr>
                  <a:t> et de l’effet de levier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𝑄</m:t>
                    </m:r>
                  </m:oMath>
                </a14:m>
                <a:r>
                  <a:rPr lang="fr-FR" sz="1600" dirty="0">
                    <a:solidFill>
                      <a:schemeClr val="tx1"/>
                    </a:solidFill>
                    <a:latin typeface="Univers Condensed"/>
                    <a:ea typeface="Cambria Math" panose="02040503050406030204" pitchFamily="18" charset="0"/>
                  </a:rPr>
                  <a:t> (voir acétate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60</m:t>
                    </m:r>
                  </m:oMath>
                </a14:m>
                <a:r>
                  <a:rPr lang="fr-FR" sz="1600" dirty="0">
                    <a:solidFill>
                      <a:schemeClr val="tx1"/>
                    </a:solidFill>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1</m:t>
                          </m:r>
                        </m:num>
                        <m:den>
                          <m:r>
                            <a:rPr lang="fr-CA" sz="1600" i="1">
                              <a:solidFill>
                                <a:schemeClr val="tx1"/>
                              </a:solidFill>
                              <a:latin typeface="Cambria Math" panose="02040503050406030204" pitchFamily="18" charset="0"/>
                              <a:ea typeface="Cambria Math"/>
                            </a:rPr>
                            <m:t>𝛿</m:t>
                          </m:r>
                        </m:den>
                      </m:f>
                      <m:d>
                        <m:dPr>
                          <m:begChr m:val="["/>
                          <m:endChr m:val="]"/>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𝐹</m:t>
                                  </m:r>
                                </m:e>
                                <m:sub>
                                  <m:r>
                                    <a:rPr lang="fr-FR"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𝑟</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den>
                          </m:f>
                          <m:r>
                            <a:rPr lang="fr-CA" sz="1600" i="1">
                              <a:solidFill>
                                <a:schemeClr val="tx1"/>
                              </a:solidFill>
                              <a:latin typeface="Cambria Math" panose="02040503050406030204" pitchFamily="18" charset="0"/>
                              <a:ea typeface="Cambria Math"/>
                            </a:rPr>
                            <m:t>−1</m:t>
                          </m:r>
                        </m:e>
                      </m:d>
                    </m:oMath>
                  </m:oMathPara>
                </a14:m>
                <a:endParaRPr lang="fr-CA" sz="1600" i="1" dirty="0">
                  <a:solidFill>
                    <a:schemeClr val="tx1"/>
                  </a:solidFill>
                  <a:latin typeface="Univers Condensed"/>
                </a:endParaRPr>
              </a:p>
              <a:p>
                <a:pPr marL="1314450" lvl="4" indent="0">
                  <a:buNone/>
                  <a:defRPr/>
                </a:pPr>
                <a:endParaRPr lang="fr-CA" sz="1600" i="1"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𝑄</m:t>
                      </m:r>
                      <m:r>
                        <a:rPr lang="fr-CA" sz="1600" i="1">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𝐹</m:t>
                          </m:r>
                        </m:e>
                        <m:sub>
                          <m:r>
                            <a:rPr lang="fr-FR" sz="1600" i="1">
                              <a:solidFill>
                                <a:schemeClr val="tx1"/>
                              </a:solidFill>
                              <a:latin typeface="Cambria Math" panose="02040503050406030204" pitchFamily="18" charset="0"/>
                            </a:rPr>
                            <m:t>𝑓</m:t>
                          </m:r>
                        </m:sub>
                      </m:sSub>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num>
                            <m:den>
                              <m:r>
                                <a:rPr lang="fr-CA" sz="1600" i="1">
                                  <a:solidFill>
                                    <a:schemeClr val="tx1"/>
                                  </a:solidFill>
                                  <a:latin typeface="Cambria Math" panose="02040503050406030204" pitchFamily="18" charset="0"/>
                                </a:rPr>
                                <m:t>1+</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den>
                          </m:f>
                        </m:e>
                      </m:d>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𝑎</m:t>
                                  </m:r>
                                </m:e>
                                <m:sup>
                                  <m:r>
                                    <a:rPr lang="fr-CA" sz="1600" i="1">
                                      <a:solidFill>
                                        <a:schemeClr val="tx1"/>
                                      </a:solidFill>
                                      <a:latin typeface="Cambria Math" panose="02040503050406030204" pitchFamily="18" charset="0"/>
                                    </a:rPr>
                                    <m:t>′</m:t>
                                  </m:r>
                                </m:sup>
                              </m:sSup>
                            </m:den>
                          </m:f>
                        </m:e>
                      </m:d>
                    </m:oMath>
                  </m:oMathPara>
                </a14:m>
                <a:endParaRPr lang="fr-FR"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en-CA" sz="1600"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789694"/>
                <a:ext cx="9821449" cy="2444574"/>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Picture 2">
            <a:extLst>
              <a:ext uri="{FF2B5EF4-FFF2-40B4-BE49-F238E27FC236}">
                <a16:creationId xmlns:a16="http://schemas.microsoft.com/office/drawing/2014/main" id="{04B6E3E9-78F2-48E8-8D6C-94D5F32A7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446" y="1504967"/>
            <a:ext cx="3512203" cy="391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2742EE71-C5E5-4CD4-8E33-8DA8655D6B19}"/>
                  </a:ext>
                </a:extLst>
              </p:cNvPr>
              <p:cNvSpPr txBox="1">
                <a:spLocks noChangeArrowheads="1"/>
              </p:cNvSpPr>
              <p:nvPr/>
            </p:nvSpPr>
            <p:spPr bwMode="auto">
              <a:xfrm>
                <a:off x="838200" y="3386668"/>
                <a:ext cx="5832648" cy="3471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vérification des équations suivantes (voir acétate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6</m:t>
                    </m:r>
                    <m:r>
                      <a:rPr lang="fr-CA" sz="1600" i="1" dirty="0">
                        <a:solidFill>
                          <a:schemeClr val="tx1"/>
                        </a:solidFill>
                        <a:latin typeface="Cambria Math" panose="02040503050406030204" pitchFamily="18" charset="0"/>
                        <a:ea typeface="Cambria Math" panose="02040503050406030204" pitchFamily="18" charset="0"/>
                      </a:rPr>
                      <m:t>5</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et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66</m:t>
                    </m:r>
                  </m:oMath>
                </a14:m>
                <a:r>
                  <a:rPr lang="fr-FR" sz="1600" dirty="0">
                    <a:solidFill>
                      <a:schemeClr val="tx1"/>
                    </a:solidFill>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089025" lvl="3" indent="-285750" eaLnBrk="1" hangingPunct="1">
                  <a:buFont typeface="Wingdings" panose="05000000000000000000" pitchFamily="2" charset="2"/>
                  <a:buChar char="v"/>
                  <a:defRPr/>
                </a:pPr>
                <a:r>
                  <a:rPr lang="fr-CA" sz="1600" dirty="0" err="1">
                    <a:solidFill>
                      <a:schemeClr val="tx1"/>
                    </a:solidFill>
                    <a:latin typeface="Univers Condensed"/>
                    <a:ea typeface="Cambria Math" panose="02040503050406030204" pitchFamily="18" charset="0"/>
                  </a:rPr>
                  <a:t>ass</a:t>
                </a:r>
                <a:r>
                  <a:rPr lang="fr-FR" sz="1600" dirty="0" err="1">
                    <a:solidFill>
                      <a:schemeClr val="tx1"/>
                    </a:solidFill>
                    <a:latin typeface="Univers Condensed"/>
                    <a:ea typeface="Cambria Math" panose="02040503050406030204" pitchFamily="18" charset="0"/>
                  </a:rPr>
                  <a:t>emblage</a:t>
                </a:r>
                <a:r>
                  <a:rPr lang="fr-FR" sz="1600" dirty="0">
                    <a:solidFill>
                      <a:schemeClr val="tx1"/>
                    </a:solidFill>
                    <a:latin typeface="Univers Condensed"/>
                    <a:ea typeface="Cambria Math" panose="02040503050406030204" pitchFamily="18" charset="0"/>
                  </a:rPr>
                  <a:t> de la figure</a:t>
                </a:r>
                <a:r>
                  <a:rPr lang="fr-CA" sz="1600" dirty="0">
                    <a:solidFill>
                      <a:schemeClr val="tx1"/>
                    </a:solidFill>
                    <a:latin typeface="Univers Condensed"/>
                    <a:ea typeface="Cambria Math" panose="02040503050406030204" pitchFamily="18" charset="0"/>
                  </a:rPr>
                  <a:t>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𝑒</m:t>
                    </m:r>
                  </m:oMath>
                </a14:m>
                <a:endParaRPr lang="en-CA" sz="1600" i="1" dirty="0">
                  <a:solidFill>
                    <a:schemeClr val="tx1"/>
                  </a:solidFill>
                  <a:latin typeface="Univers Condensed"/>
                  <a:ea typeface="Cambria Math" panose="02040503050406030204" pitchFamily="18" charset="0"/>
                </a:endParaRPr>
              </a:p>
              <a:p>
                <a:pPr marL="400050" lvl="2" indent="0" eaLnBrk="1" hangingPunct="1">
                  <a:buNone/>
                  <a:defRPr/>
                </a:pPr>
                <a:endParaRPr lang="fr-FR" sz="1600" dirty="0">
                  <a:solidFill>
                    <a:schemeClr val="tx1"/>
                  </a:solidFill>
                  <a:latin typeface="Univers Condensed"/>
                  <a:ea typeface="Cambria Math" panose="02040503050406030204" pitchFamily="18" charset="0"/>
                </a:endParaRPr>
              </a:p>
              <a:p>
                <a:pPr marL="1163638"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d>
                        <m:dPr>
                          <m:ctrlPr>
                            <a:rPr lang="en-CA" sz="1600" i="1">
                              <a:solidFill>
                                <a:schemeClr val="tx1"/>
                              </a:solidFill>
                              <a:latin typeface="Cambria Math" panose="02040503050406030204" pitchFamily="18" charset="0"/>
                            </a:rPr>
                          </m:ctrlPr>
                        </m:dPr>
                        <m:e>
                          <m:f>
                            <m:fPr>
                              <m:ctrlPr>
                                <a:rPr lang="en-CA" sz="1600" i="1">
                                  <a:solidFill>
                                    <a:schemeClr val="tx1"/>
                                  </a:solidFill>
                                  <a:latin typeface="Cambria Math" panose="02040503050406030204" pitchFamily="18" charset="0"/>
                                </a:rPr>
                              </m:ctrlPr>
                            </m:fPr>
                            <m:num>
                              <m:r>
                                <a:rPr lang="en-CA" sz="1600" i="1">
                                  <a:solidFill>
                                    <a:schemeClr val="tx1"/>
                                  </a:solidFill>
                                  <a:latin typeface="Cambria Math" panose="02040503050406030204" pitchFamily="18" charset="0"/>
                                </a:rPr>
                                <m:t>12</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𝑟</m:t>
                                  </m:r>
                                </m:e>
                                <m:sub>
                                  <m:r>
                                    <a:rPr lang="fr-FR" sz="1600" i="1">
                                      <a:solidFill>
                                        <a:schemeClr val="tx1"/>
                                      </a:solidFill>
                                      <a:latin typeface="Cambria Math" panose="02040503050406030204" pitchFamily="18" charset="0"/>
                                    </a:rPr>
                                    <m:t>𝑚</m:t>
                                  </m:r>
                                </m:sub>
                              </m:sSub>
                            </m:num>
                            <m:den>
                              <m:r>
                                <a:rPr lang="en-CA" sz="1600" i="1">
                                  <a:solidFill>
                                    <a:schemeClr val="tx1"/>
                                  </a:solidFill>
                                  <a:latin typeface="Cambria Math" panose="02040503050406030204" pitchFamily="18" charset="0"/>
                                </a:rPr>
                                <m:t>𝐵</m:t>
                              </m:r>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𝐷</m:t>
                                  </m:r>
                                </m:e>
                                <m:sup>
                                  <m:r>
                                    <a:rPr lang="en-CA" sz="1600" i="1">
                                      <a:solidFill>
                                        <a:schemeClr val="tx1"/>
                                      </a:solidFill>
                                      <a:latin typeface="Cambria Math" panose="02040503050406030204" pitchFamily="18" charset="0"/>
                                    </a:rPr>
                                    <m:t>3</m:t>
                                  </m:r>
                                </m:sup>
                              </m:sSup>
                            </m:den>
                          </m:f>
                        </m:e>
                      </m:d>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𝐴</m:t>
                          </m:r>
                        </m:e>
                        <m:sub>
                          <m:r>
                            <a:rPr lang="fr-FR" sz="1600" b="0" i="1" smtClean="0">
                              <a:solidFill>
                                <a:schemeClr val="tx1"/>
                              </a:solidFill>
                              <a:latin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𝑃</m:t>
                              </m:r>
                            </m:e>
                            <m:sub>
                              <m:r>
                                <a:rPr lang="fr-FR" sz="1600" i="1">
                                  <a:solidFill>
                                    <a:schemeClr val="tx1"/>
                                  </a:solidFill>
                                  <a:latin typeface="Cambria Math" panose="02040503050406030204" pitchFamily="18" charset="0"/>
                                </a:rPr>
                                <m:t>𝑓</m:t>
                              </m:r>
                            </m:sub>
                          </m:sSub>
                          <m:func>
                            <m:funcPr>
                              <m:ctrlPr>
                                <a:rPr lang="en-CA" sz="1600" i="1">
                                  <a:solidFill>
                                    <a:schemeClr val="tx1"/>
                                  </a:solidFill>
                                  <a:latin typeface="Cambria Math" panose="02040503050406030204" pitchFamily="18" charset="0"/>
                                  <a:ea typeface="Cambria Math" panose="02040503050406030204" pitchFamily="18" charset="0"/>
                                </a:rPr>
                              </m:ctrlPr>
                            </m:funcPr>
                            <m:fName>
                              <m:r>
                                <a:rPr lang="en-CA" sz="1600" i="1">
                                  <a:solidFill>
                                    <a:schemeClr val="tx1"/>
                                  </a:solidFill>
                                  <a:latin typeface="Cambria Math" panose="02040503050406030204" pitchFamily="18" charset="0"/>
                                  <a:ea typeface="Cambria Math" panose="02040503050406030204" pitchFamily="18" charset="0"/>
                                </a:rPr>
                                <m:t>𝑐𝑜𝑠</m:t>
                              </m:r>
                            </m:fName>
                            <m:e>
                              <m:r>
                                <a:rPr lang="en-CA" sz="1600" i="1">
                                  <a:solidFill>
                                    <a:schemeClr val="tx1"/>
                                  </a:solidFill>
                                  <a:latin typeface="Cambria Math" panose="02040503050406030204" pitchFamily="18" charset="0"/>
                                  <a:ea typeface="Cambria Math"/>
                                </a:rPr>
                                <m:t>𝜃</m:t>
                              </m:r>
                            </m:e>
                          </m:func>
                        </m:num>
                        <m:den>
                          <m:r>
                            <a:rPr lang="fr-CA" sz="1600" i="1">
                              <a:solidFill>
                                <a:schemeClr val="tx1"/>
                              </a:solidFill>
                              <a:latin typeface="Cambria Math" panose="02040503050406030204" pitchFamily="18" charset="0"/>
                              <a:ea typeface="Cambria Math" panose="02040503050406030204" pitchFamily="18" charset="0"/>
                            </a:rPr>
                            <m:t>𝑛</m:t>
                          </m:r>
                        </m:den>
                      </m:f>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𝑄</m:t>
                      </m:r>
                      <m:r>
                        <a:rPr lang="en-CA" sz="1600" i="1">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𝑟</m:t>
                          </m:r>
                        </m:sub>
                      </m:sSub>
                    </m:oMath>
                  </m:oMathPara>
                </a14:m>
                <a:endParaRPr lang="en-CA" sz="1600" i="1" dirty="0">
                  <a:solidFill>
                    <a:schemeClr val="tx1"/>
                  </a:solidFill>
                  <a:latin typeface="Univers Condensed"/>
                  <a:ea typeface="Cambria Math" panose="02040503050406030204" pitchFamily="18" charset="0"/>
                </a:endParaRPr>
              </a:p>
              <a:p>
                <a:pPr marL="803275" lvl="3" indent="0" eaLnBrk="1" hangingPunct="1">
                  <a:buNone/>
                  <a:defRPr/>
                </a:pPr>
                <a:endParaRPr lang="en-CA" sz="1600" dirty="0">
                  <a:solidFill>
                    <a:schemeClr val="tx1"/>
                  </a:solidFill>
                  <a:latin typeface="Univers Condensed"/>
                  <a:ea typeface="Cambria Math" panose="02040503050406030204" pitchFamily="18" charset="0"/>
                </a:endParaRPr>
              </a:p>
              <a:p>
                <a:pPr marL="1089025" lvl="3" indent="-285750" eaLnBrk="1" hangingPunct="1">
                  <a:buFont typeface="Wingdings" panose="05000000000000000000" pitchFamily="2" charset="2"/>
                  <a:buChar char="v"/>
                  <a:defRPr/>
                </a:pPr>
                <a:r>
                  <a:rPr lang="fr-CA" sz="1600" dirty="0" err="1">
                    <a:solidFill>
                      <a:schemeClr val="tx1"/>
                    </a:solidFill>
                    <a:latin typeface="Univers Condensed"/>
                    <a:ea typeface="Cambria Math" panose="02040503050406030204" pitchFamily="18" charset="0"/>
                  </a:rPr>
                  <a:t>ass</a:t>
                </a:r>
                <a:r>
                  <a:rPr lang="fr-FR" sz="1600" dirty="0" err="1">
                    <a:solidFill>
                      <a:schemeClr val="tx1"/>
                    </a:solidFill>
                    <a:latin typeface="Univers Condensed"/>
                    <a:ea typeface="Cambria Math" panose="02040503050406030204" pitchFamily="18" charset="0"/>
                  </a:rPr>
                  <a:t>emblage</a:t>
                </a:r>
                <a:r>
                  <a:rPr lang="fr-FR" sz="1600" dirty="0">
                    <a:solidFill>
                      <a:schemeClr val="tx1"/>
                    </a:solidFill>
                    <a:latin typeface="Univers Condensed"/>
                    <a:ea typeface="Cambria Math" panose="02040503050406030204" pitchFamily="18" charset="0"/>
                  </a:rPr>
                  <a:t> de la figure</a:t>
                </a:r>
                <a:r>
                  <a:rPr lang="fr-CA" sz="1600" dirty="0">
                    <a:solidFill>
                      <a:schemeClr val="tx1"/>
                    </a:solidFill>
                    <a:latin typeface="Univers Condensed"/>
                    <a:ea typeface="Cambria Math" panose="02040503050406030204" pitchFamily="18" charset="0"/>
                  </a:rPr>
                  <a:t> </a:t>
                </a:r>
                <a14:m>
                  <m:oMath xmlns:m="http://schemas.openxmlformats.org/officeDocument/2006/math">
                    <m:r>
                      <a:rPr lang="fr-CA" sz="1600" dirty="0">
                        <a:solidFill>
                          <a:schemeClr val="tx1"/>
                        </a:solidFill>
                        <a:latin typeface="Cambria Math" panose="02040503050406030204" pitchFamily="18" charset="0"/>
                        <a:ea typeface="Cambria Math" panose="02040503050406030204" pitchFamily="18" charset="0"/>
                      </a:rPr>
                      <m:t>𝑓</m:t>
                    </m:r>
                  </m:oMath>
                </a14:m>
                <a:endParaRPr lang="en-CA" sz="1600" dirty="0">
                  <a:solidFill>
                    <a:schemeClr val="tx1"/>
                  </a:solidFill>
                  <a:latin typeface="Univers Condensed"/>
                  <a:ea typeface="Cambria Math" panose="02040503050406030204" pitchFamily="18" charset="0"/>
                </a:endParaRPr>
              </a:p>
              <a:p>
                <a:pPr marL="1257300" lvl="3" indent="-400050" eaLnBrk="1" hangingPunct="1">
                  <a:buNone/>
                  <a:defRPr/>
                </a:pPr>
                <a:endParaRPr lang="en-CA" sz="1600" i="1" dirty="0">
                  <a:solidFill>
                    <a:schemeClr val="tx1"/>
                  </a:solidFill>
                  <a:latin typeface="Univers Condensed"/>
                  <a:ea typeface="Cambria Math" panose="02040503050406030204" pitchFamily="18" charset="0"/>
                </a:endParaRPr>
              </a:p>
              <a:p>
                <a:pPr marL="1257300" lvl="3" indent="-400050" eaLnBrk="1" hangingPunct="1">
                  <a:buNone/>
                  <a:defRPr/>
                </a:pPr>
                <a14:m>
                  <m:oMathPara xmlns:m="http://schemas.openxmlformats.org/officeDocument/2006/math">
                    <m:oMathParaPr>
                      <m:jc m:val="centerGroup"/>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d>
                        <m:dPr>
                          <m:ctrlPr>
                            <a:rPr lang="en-CA" sz="1600" i="1">
                              <a:solidFill>
                                <a:schemeClr val="tx1"/>
                              </a:solidFill>
                              <a:latin typeface="Cambria Math" panose="02040503050406030204" pitchFamily="18" charset="0"/>
                            </a:rPr>
                          </m:ctrlPr>
                        </m:dPr>
                        <m:e>
                          <m:f>
                            <m:fPr>
                              <m:ctrlPr>
                                <a:rPr lang="en-CA" sz="1600" i="1">
                                  <a:solidFill>
                                    <a:schemeClr val="tx1"/>
                                  </a:solidFill>
                                  <a:latin typeface="Cambria Math" panose="02040503050406030204" pitchFamily="18" charset="0"/>
                                </a:rPr>
                              </m:ctrlPr>
                            </m:fPr>
                            <m:num>
                              <m:r>
                                <a:rPr lang="en-CA" sz="1600" i="1">
                                  <a:solidFill>
                                    <a:schemeClr val="tx1"/>
                                  </a:solidFill>
                                  <a:latin typeface="Cambria Math" panose="02040503050406030204" pitchFamily="18" charset="0"/>
                                </a:rPr>
                                <m:t>12</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𝑟</m:t>
                                  </m:r>
                                </m:e>
                                <m:sub>
                                  <m:r>
                                    <a:rPr lang="fr-FR" sz="1600" i="1">
                                      <a:solidFill>
                                        <a:schemeClr val="tx1"/>
                                      </a:solidFill>
                                      <a:latin typeface="Cambria Math" panose="02040503050406030204" pitchFamily="18" charset="0"/>
                                    </a:rPr>
                                    <m:t>𝑚</m:t>
                                  </m:r>
                                </m:sub>
                              </m:sSub>
                            </m:num>
                            <m:den>
                              <m:r>
                                <a:rPr lang="en-CA" sz="1600" i="1">
                                  <a:solidFill>
                                    <a:schemeClr val="tx1"/>
                                  </a:solidFill>
                                  <a:latin typeface="Cambria Math" panose="02040503050406030204" pitchFamily="18" charset="0"/>
                                </a:rPr>
                                <m:t>𝐵</m:t>
                              </m:r>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𝐷</m:t>
                                  </m:r>
                                </m:e>
                                <m:sup>
                                  <m:r>
                                    <a:rPr lang="en-CA" sz="1600" i="1">
                                      <a:solidFill>
                                        <a:schemeClr val="tx1"/>
                                      </a:solidFill>
                                      <a:latin typeface="Cambria Math" panose="02040503050406030204" pitchFamily="18" charset="0"/>
                                    </a:rPr>
                                    <m:t>3</m:t>
                                  </m:r>
                                </m:sup>
                              </m:sSup>
                            </m:den>
                          </m:f>
                        </m:e>
                      </m:d>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𝐴</m:t>
                          </m:r>
                        </m:e>
                        <m:sub>
                          <m:r>
                            <a:rPr lang="fr-FR" sz="1600" i="1">
                              <a:solidFill>
                                <a:schemeClr val="tx1"/>
                              </a:solidFill>
                              <a:latin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𝑄</m:t>
                      </m:r>
                      <m:r>
                        <a:rPr lang="en-CA" sz="1600" i="1">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𝑇</m:t>
                          </m:r>
                        </m:e>
                        <m:sub>
                          <m:r>
                            <a:rPr lang="fr-FR" sz="1600" b="0" i="1" smtClean="0">
                              <a:solidFill>
                                <a:schemeClr val="tx1"/>
                              </a:solidFill>
                              <a:latin typeface="Cambria Math" panose="02040503050406030204" pitchFamily="18" charset="0"/>
                            </a:rPr>
                            <m:t>𝑟</m:t>
                          </m:r>
                        </m:sub>
                      </m:sSub>
                    </m:oMath>
                  </m:oMathPara>
                </a14:m>
                <a:endParaRPr lang="en-CA" sz="1600" dirty="0">
                  <a:solidFill>
                    <a:schemeClr val="tx1"/>
                  </a:solidFill>
                  <a:latin typeface="Univers Condensed"/>
                  <a:ea typeface="Cambria Math" panose="02040503050406030204" pitchFamily="18" charset="0"/>
                </a:endParaRPr>
              </a:p>
            </p:txBody>
          </p:sp>
        </mc:Choice>
        <mc:Fallback xmlns="">
          <p:sp>
            <p:nvSpPr>
              <p:cNvPr id="8" name="Rectangle 1027">
                <a:extLst>
                  <a:ext uri="{FF2B5EF4-FFF2-40B4-BE49-F238E27FC236}">
                    <a16:creationId xmlns:a16="http://schemas.microsoft.com/office/drawing/2014/main" id="{2742EE71-C5E5-4CD4-8E33-8DA8655D6B19}"/>
                  </a:ext>
                </a:extLst>
              </p:cNvPr>
              <p:cNvSpPr txBox="1">
                <a:spLocks noRot="1" noChangeAspect="1" noMove="1" noResize="1" noEditPoints="1" noAdjustHandles="1" noChangeArrowheads="1" noChangeShapeType="1" noTextEdit="1"/>
              </p:cNvSpPr>
              <p:nvPr/>
            </p:nvSpPr>
            <p:spPr bwMode="auto">
              <a:xfrm>
                <a:off x="838200" y="3386668"/>
                <a:ext cx="5832648" cy="3471332"/>
              </a:xfrm>
              <a:prstGeom prst="rect">
                <a:avLst/>
              </a:prstGeom>
              <a:blipFill>
                <a:blip r:embed="rId5"/>
                <a:stretch>
                  <a:fillRect t="-527" r="-10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680D4496-5C13-437D-B040-78487B4D0587}"/>
              </a:ext>
            </a:extLst>
          </p:cNvPr>
          <p:cNvSpPr/>
          <p:nvPr/>
        </p:nvSpPr>
        <p:spPr>
          <a:xfrm>
            <a:off x="8023106" y="5617686"/>
            <a:ext cx="1760882" cy="738664"/>
          </a:xfrm>
          <a:prstGeom prst="rect">
            <a:avLst/>
          </a:prstGeom>
        </p:spPr>
        <p:txBody>
          <a:bodyPr wrap="square">
            <a:spAutoFit/>
          </a:bodyPr>
          <a:lstStyle/>
          <a:p>
            <a:r>
              <a:rPr lang="fr-FR" sz="1400" dirty="0">
                <a:latin typeface="Univers Condensed"/>
              </a:rPr>
              <a:t>Étude de l'effet de levier : hypothèses et notation</a:t>
            </a:r>
            <a:endParaRPr lang="fr-CA" sz="1400" dirty="0">
              <a:latin typeface="Univers Condensed"/>
            </a:endParaRPr>
          </a:p>
        </p:txBody>
      </p:sp>
      <p:sp>
        <p:nvSpPr>
          <p:cNvPr id="12" name="Rectangle 11">
            <a:extLst>
              <a:ext uri="{FF2B5EF4-FFF2-40B4-BE49-F238E27FC236}">
                <a16:creationId xmlns:a16="http://schemas.microsoft.com/office/drawing/2014/main" id="{A6F04DB9-F1A3-9F47-8494-E7803629A541}"/>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4765438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112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dirty="0">
                <a:effectLst/>
              </a:rPr>
              <a:t>F – Assemblages concentriques en cisaillement</a:t>
            </a:r>
            <a:endParaRPr lang="fr-CA" sz="2400" dirty="0">
              <a:effectLst/>
            </a:endParaRPr>
          </a:p>
          <a:p>
            <a:r>
              <a:rPr lang="fr-FR" sz="2400" dirty="0">
                <a:effectLst/>
              </a:rPr>
              <a:t>G – Assemblages excentriques en cisaillement</a:t>
            </a:r>
            <a:endParaRPr lang="fr-CA" sz="2400" dirty="0">
              <a:effectLst/>
            </a:endParaRPr>
          </a:p>
          <a:p>
            <a:r>
              <a:rPr lang="fr-FR" sz="2400" dirty="0">
                <a:effectLst/>
              </a:rPr>
              <a:t>H – Assemblages concentriques en traction</a:t>
            </a:r>
          </a:p>
          <a:p>
            <a:r>
              <a:rPr lang="fr-FR" sz="2400" dirty="0">
                <a:effectLst/>
              </a:rPr>
              <a:t>I – Assemblages concentriques en traction et en cisaillement</a:t>
            </a:r>
          </a:p>
          <a:p>
            <a:r>
              <a:rPr lang="fr-FR" sz="2400" dirty="0">
                <a:effectLst/>
              </a:rPr>
              <a:t>J – Assemblages excentriques en traction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4432291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lstStyle/>
          <a:p>
            <a:r>
              <a:rPr lang="fr-CA" cap="all" dirty="0"/>
              <a:t>Exemple pratique 1 </a:t>
            </a:r>
            <a:r>
              <a:rPr lang="fr-CA" dirty="0"/>
              <a:t>(</a:t>
            </a:r>
            <a:r>
              <a:rPr lang="fr-FR" dirty="0"/>
              <a:t>Exemple 7.1, livre de Pr. Beaulieu  – Assemblage concentrique en cisaillement)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113</a:t>
            </a:fld>
            <a:endParaRPr lang="fr-FR"/>
          </a:p>
        </p:txBody>
      </p:sp>
    </p:spTree>
    <p:extLst>
      <p:ext uri="{BB962C8B-B14F-4D97-AF65-F5344CB8AC3E}">
        <p14:creationId xmlns:p14="http://schemas.microsoft.com/office/powerpoint/2010/main" val="31593425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11" name="Image 10">
            <a:extLst>
              <a:ext uri="{FF2B5EF4-FFF2-40B4-BE49-F238E27FC236}">
                <a16:creationId xmlns:a16="http://schemas.microsoft.com/office/drawing/2014/main" id="{435C4A5F-A35D-46A8-BE46-CB6F8C0334A9}"/>
              </a:ext>
            </a:extLst>
          </p:cNvPr>
          <p:cNvPicPr>
            <a:picLocks noChangeAspect="1"/>
          </p:cNvPicPr>
          <p:nvPr/>
        </p:nvPicPr>
        <p:blipFill>
          <a:blip r:embed="rId3"/>
          <a:stretch>
            <a:fillRect/>
          </a:stretch>
        </p:blipFill>
        <p:spPr>
          <a:xfrm>
            <a:off x="1775521" y="793750"/>
            <a:ext cx="8601075" cy="5562600"/>
          </a:xfrm>
          <a:prstGeom prst="rect">
            <a:avLst/>
          </a:prstGeom>
        </p:spPr>
      </p:pic>
      <p:sp>
        <p:nvSpPr>
          <p:cNvPr id="5" name="Rectangle 4">
            <a:extLst>
              <a:ext uri="{FF2B5EF4-FFF2-40B4-BE49-F238E27FC236}">
                <a16:creationId xmlns:a16="http://schemas.microsoft.com/office/drawing/2014/main" id="{545FC672-E06F-214D-A991-2B65D6393712}"/>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6298009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068131F5-4247-4434-99D1-5BF7FDEB4C44}"/>
              </a:ext>
            </a:extLst>
          </p:cNvPr>
          <p:cNvPicPr>
            <a:picLocks noChangeAspect="1"/>
          </p:cNvPicPr>
          <p:nvPr/>
        </p:nvPicPr>
        <p:blipFill rotWithShape="1">
          <a:blip r:embed="rId3"/>
          <a:srcRect t="49159"/>
          <a:stretch/>
        </p:blipFill>
        <p:spPr>
          <a:xfrm>
            <a:off x="5787188" y="2127848"/>
            <a:ext cx="5106737" cy="3379005"/>
          </a:xfrm>
          <a:prstGeom prst="rect">
            <a:avLst/>
          </a:prstGeom>
        </p:spPr>
      </p:pic>
      <p:pic>
        <p:nvPicPr>
          <p:cNvPr id="6" name="Image 5">
            <a:extLst>
              <a:ext uri="{FF2B5EF4-FFF2-40B4-BE49-F238E27FC236}">
                <a16:creationId xmlns:a16="http://schemas.microsoft.com/office/drawing/2014/main" id="{068131F5-4247-4434-99D1-5BF7FDEB4C44}"/>
              </a:ext>
            </a:extLst>
          </p:cNvPr>
          <p:cNvPicPr>
            <a:picLocks noChangeAspect="1"/>
          </p:cNvPicPr>
          <p:nvPr/>
        </p:nvPicPr>
        <p:blipFill rotWithShape="1">
          <a:blip r:embed="rId3"/>
          <a:srcRect b="48635"/>
          <a:stretch/>
        </p:blipFill>
        <p:spPr>
          <a:xfrm>
            <a:off x="664267" y="2105035"/>
            <a:ext cx="5122921" cy="3424632"/>
          </a:xfrm>
          <a:prstGeom prst="rect">
            <a:avLst/>
          </a:prstGeom>
        </p:spPr>
      </p:pic>
      <p:sp>
        <p:nvSpPr>
          <p:cNvPr id="7" name="Rectangle 6">
            <a:extLst>
              <a:ext uri="{FF2B5EF4-FFF2-40B4-BE49-F238E27FC236}">
                <a16:creationId xmlns:a16="http://schemas.microsoft.com/office/drawing/2014/main" id="{8CC52501-D6C0-CF40-BC12-360CA86EA180}"/>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5272675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normAutofit/>
          </a:bodyPr>
          <a:lstStyle/>
          <a:p>
            <a:r>
              <a:rPr lang="fr-CA" cap="all" dirty="0"/>
              <a:t>Exemple pratique 2 </a:t>
            </a:r>
            <a:r>
              <a:rPr lang="fr-CA" dirty="0"/>
              <a:t>(</a:t>
            </a:r>
            <a:r>
              <a:rPr lang="fr-FR" dirty="0"/>
              <a:t>Exemple 7.2, livre de Pr. Beaulieu  – </a:t>
            </a:r>
            <a:r>
              <a:rPr lang="fr-CA" dirty="0"/>
              <a:t>Assemblage excentrique en cisaillement (pièces en T)</a:t>
            </a:r>
            <a:r>
              <a:rPr lang="fr-FR" dirty="0"/>
              <a: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116</a:t>
            </a:fld>
            <a:endParaRPr lang="fr-FR"/>
          </a:p>
        </p:txBody>
      </p:sp>
    </p:spTree>
    <p:extLst>
      <p:ext uri="{BB962C8B-B14F-4D97-AF65-F5344CB8AC3E}">
        <p14:creationId xmlns:p14="http://schemas.microsoft.com/office/powerpoint/2010/main" val="41228965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Image 5">
            <a:extLst>
              <a:ext uri="{FF2B5EF4-FFF2-40B4-BE49-F238E27FC236}">
                <a16:creationId xmlns:a16="http://schemas.microsoft.com/office/drawing/2014/main" id="{FA244F36-2529-4EF2-AA08-AC31ABE9F37D}"/>
              </a:ext>
            </a:extLst>
          </p:cNvPr>
          <p:cNvPicPr>
            <a:picLocks noChangeAspect="1"/>
          </p:cNvPicPr>
          <p:nvPr/>
        </p:nvPicPr>
        <p:blipFill>
          <a:blip r:embed="rId3"/>
          <a:stretch>
            <a:fillRect/>
          </a:stretch>
        </p:blipFill>
        <p:spPr>
          <a:xfrm>
            <a:off x="1845733" y="983284"/>
            <a:ext cx="8441796" cy="5727362"/>
          </a:xfrm>
          <a:prstGeom prst="rect">
            <a:avLst/>
          </a:prstGeom>
        </p:spPr>
      </p:pic>
      <p:sp>
        <p:nvSpPr>
          <p:cNvPr id="5" name="Rectangle 4">
            <a:extLst>
              <a:ext uri="{FF2B5EF4-FFF2-40B4-BE49-F238E27FC236}">
                <a16:creationId xmlns:a16="http://schemas.microsoft.com/office/drawing/2014/main" id="{D6D7A03B-2578-B845-9016-BFE6646C3817}"/>
              </a:ext>
            </a:extLst>
          </p:cNvPr>
          <p:cNvSpPr/>
          <p:nvPr/>
        </p:nvSpPr>
        <p:spPr>
          <a:xfrm>
            <a:off x="6652685"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780831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B9FFDC56-55A6-429A-9EEF-569B9A9FD228}"/>
              </a:ext>
            </a:extLst>
          </p:cNvPr>
          <p:cNvPicPr>
            <a:picLocks noChangeAspect="1"/>
          </p:cNvPicPr>
          <p:nvPr/>
        </p:nvPicPr>
        <p:blipFill rotWithShape="1">
          <a:blip r:embed="rId3"/>
          <a:srcRect t="68196"/>
          <a:stretch/>
        </p:blipFill>
        <p:spPr>
          <a:xfrm>
            <a:off x="6375426" y="2477280"/>
            <a:ext cx="4718269" cy="2072252"/>
          </a:xfrm>
          <a:prstGeom prst="rect">
            <a:avLst/>
          </a:prstGeom>
        </p:spPr>
      </p:pic>
      <p:pic>
        <p:nvPicPr>
          <p:cNvPr id="6" name="Image 5">
            <a:extLst>
              <a:ext uri="{FF2B5EF4-FFF2-40B4-BE49-F238E27FC236}">
                <a16:creationId xmlns:a16="http://schemas.microsoft.com/office/drawing/2014/main" id="{B9FFDC56-55A6-429A-9EEF-569B9A9FD228}"/>
              </a:ext>
            </a:extLst>
          </p:cNvPr>
          <p:cNvPicPr>
            <a:picLocks noChangeAspect="1"/>
          </p:cNvPicPr>
          <p:nvPr/>
        </p:nvPicPr>
        <p:blipFill rotWithShape="1">
          <a:blip r:embed="rId3"/>
          <a:srcRect b="31927"/>
          <a:stretch/>
        </p:blipFill>
        <p:spPr>
          <a:xfrm>
            <a:off x="838200" y="1057769"/>
            <a:ext cx="5224454" cy="4911273"/>
          </a:xfrm>
          <a:prstGeom prst="rect">
            <a:avLst/>
          </a:prstGeom>
        </p:spPr>
      </p:pic>
      <p:sp>
        <p:nvSpPr>
          <p:cNvPr id="7" name="Rectangle 6">
            <a:extLst>
              <a:ext uri="{FF2B5EF4-FFF2-40B4-BE49-F238E27FC236}">
                <a16:creationId xmlns:a16="http://schemas.microsoft.com/office/drawing/2014/main" id="{BBCD89CF-0A2C-A34D-8C22-4EA56BD0C730}"/>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1118065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normAutofit/>
          </a:bodyPr>
          <a:lstStyle/>
          <a:p>
            <a:r>
              <a:rPr lang="fr-CA" cap="all" dirty="0"/>
              <a:t>Exemple pratique 3 </a:t>
            </a:r>
            <a:r>
              <a:rPr lang="fr-CA" dirty="0"/>
              <a:t>(</a:t>
            </a:r>
            <a:r>
              <a:rPr lang="fr-FR" dirty="0"/>
              <a:t>Exemple 7.3, livre de Pr. Beaulieu  – </a:t>
            </a:r>
            <a:r>
              <a:rPr lang="fr-CA" dirty="0"/>
              <a:t>Assemblage excentrique en cisaillement (plaques)</a:t>
            </a:r>
            <a:r>
              <a:rPr lang="fr-FR" dirty="0"/>
              <a: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119</a:t>
            </a:fld>
            <a:endParaRPr lang="fr-FR"/>
          </a:p>
        </p:txBody>
      </p:sp>
    </p:spTree>
    <p:extLst>
      <p:ext uri="{BB962C8B-B14F-4D97-AF65-F5344CB8AC3E}">
        <p14:creationId xmlns:p14="http://schemas.microsoft.com/office/powerpoint/2010/main" val="8301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sp>
        <p:nvSpPr>
          <p:cNvPr id="7" name="Rectangle 1027"/>
          <p:cNvSpPr txBox="1">
            <a:spLocks noChangeArrowheads="1"/>
          </p:cNvSpPr>
          <p:nvPr/>
        </p:nvSpPr>
        <p:spPr bwMode="auto">
          <a:xfrm>
            <a:off x="838200" y="536755"/>
            <a:ext cx="9821449" cy="590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el-GR" sz="2000" dirty="0">
              <a:solidFill>
                <a:srgbClr val="000099"/>
              </a:solidFill>
              <a:latin typeface="Univers Condensed"/>
            </a:endParaRPr>
          </a:p>
          <a:p>
            <a:pPr marL="627063" lvl="2" indent="-227013" eaLnBrk="1" hangingPunct="1">
              <a:defRPr/>
            </a:pPr>
            <a:r>
              <a:rPr lang="fr-FR" sz="2000" dirty="0">
                <a:latin typeface="Univers Condensed"/>
                <a:ea typeface="Cambria Math" panose="02040503050406030204" pitchFamily="18" charset="0"/>
              </a:rPr>
              <a:t>États limites ultimes</a:t>
            </a:r>
          </a:p>
          <a:p>
            <a:pPr marL="627063" lvl="2" indent="-227013"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traction dans un boulon</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cisaillement dans un boulon ou un rivet</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traction et cisaillement dans un boulon</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résistance à la pression diamétrale autour d’un boulon ou d’un rivet</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résistance à la traction et au cisaillement des pièces de transfert</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voilement local des pièces de transfert</a:t>
            </a:r>
          </a:p>
          <a:p>
            <a:pPr marL="1084263" lvl="3" indent="-227013" eaLnBrk="1" hangingPunct="1">
              <a:defRPr/>
            </a:pPr>
            <a:endParaRPr lang="en-CA" dirty="0">
              <a:latin typeface="Univers Condensed"/>
              <a:ea typeface="Cambria Math" panose="02040503050406030204" pitchFamily="18" charset="0"/>
            </a:endParaRPr>
          </a:p>
          <a:p>
            <a:pPr marL="627063" lvl="2" indent="-227013" eaLnBrk="1" hangingPunct="1">
              <a:defRPr/>
            </a:pPr>
            <a:r>
              <a:rPr lang="fr-FR" sz="2000" dirty="0">
                <a:latin typeface="Univers Condensed"/>
                <a:ea typeface="Cambria Math" panose="02040503050406030204" pitchFamily="18" charset="0"/>
              </a:rPr>
              <a:t>États limites d’utilisation</a:t>
            </a:r>
          </a:p>
          <a:p>
            <a:pPr marL="627063" lvl="2" indent="-227013"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résistance au glissement produite par un boulon à haute résistance en acier</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résistance au glissement lorsqu’il y a une force de traction externe</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desserrement des boulons</a:t>
            </a:r>
          </a:p>
        </p:txBody>
      </p:sp>
    </p:spTree>
    <p:extLst>
      <p:ext uri="{BB962C8B-B14F-4D97-AF65-F5344CB8AC3E}">
        <p14:creationId xmlns:p14="http://schemas.microsoft.com/office/powerpoint/2010/main" val="366709530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Image 5">
            <a:extLst>
              <a:ext uri="{FF2B5EF4-FFF2-40B4-BE49-F238E27FC236}">
                <a16:creationId xmlns:a16="http://schemas.microsoft.com/office/drawing/2014/main" id="{0F782C3C-051A-4249-8B62-7D39AD60B0D1}"/>
              </a:ext>
            </a:extLst>
          </p:cNvPr>
          <p:cNvPicPr>
            <a:picLocks noChangeAspect="1"/>
          </p:cNvPicPr>
          <p:nvPr/>
        </p:nvPicPr>
        <p:blipFill>
          <a:blip r:embed="rId3"/>
          <a:stretch>
            <a:fillRect/>
          </a:stretch>
        </p:blipFill>
        <p:spPr>
          <a:xfrm>
            <a:off x="1657880" y="1150425"/>
            <a:ext cx="8639175" cy="4438650"/>
          </a:xfrm>
          <a:prstGeom prst="rect">
            <a:avLst/>
          </a:prstGeom>
        </p:spPr>
      </p:pic>
      <p:sp>
        <p:nvSpPr>
          <p:cNvPr id="5" name="Rectangle 4">
            <a:extLst>
              <a:ext uri="{FF2B5EF4-FFF2-40B4-BE49-F238E27FC236}">
                <a16:creationId xmlns:a16="http://schemas.microsoft.com/office/drawing/2014/main" id="{037CB87E-EBFE-A742-A3E3-AF42007AFC52}"/>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1276642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5CDCB0D3-D231-476A-9713-C0D2B88D912A}"/>
              </a:ext>
            </a:extLst>
          </p:cNvPr>
          <p:cNvPicPr>
            <a:picLocks noChangeAspect="1"/>
          </p:cNvPicPr>
          <p:nvPr/>
        </p:nvPicPr>
        <p:blipFill rotWithShape="1">
          <a:blip r:embed="rId3"/>
          <a:srcRect t="52663"/>
          <a:stretch/>
        </p:blipFill>
        <p:spPr>
          <a:xfrm>
            <a:off x="6332733" y="2205205"/>
            <a:ext cx="5765940" cy="2968373"/>
          </a:xfrm>
          <a:prstGeom prst="rect">
            <a:avLst/>
          </a:prstGeom>
        </p:spPr>
      </p:pic>
      <p:pic>
        <p:nvPicPr>
          <p:cNvPr id="6" name="Image 5">
            <a:extLst>
              <a:ext uri="{FF2B5EF4-FFF2-40B4-BE49-F238E27FC236}">
                <a16:creationId xmlns:a16="http://schemas.microsoft.com/office/drawing/2014/main" id="{5CDCB0D3-D231-476A-9713-C0D2B88D912A}"/>
              </a:ext>
            </a:extLst>
          </p:cNvPr>
          <p:cNvPicPr>
            <a:picLocks noChangeAspect="1"/>
          </p:cNvPicPr>
          <p:nvPr/>
        </p:nvPicPr>
        <p:blipFill rotWithShape="1">
          <a:blip r:embed="rId3"/>
          <a:srcRect b="46277"/>
          <a:stretch/>
        </p:blipFill>
        <p:spPr>
          <a:xfrm>
            <a:off x="838200" y="1988638"/>
            <a:ext cx="5801304" cy="3389478"/>
          </a:xfrm>
          <a:prstGeom prst="rect">
            <a:avLst/>
          </a:prstGeom>
        </p:spPr>
      </p:pic>
      <p:sp>
        <p:nvSpPr>
          <p:cNvPr id="7" name="Rectangle 6">
            <a:extLst>
              <a:ext uri="{FF2B5EF4-FFF2-40B4-BE49-F238E27FC236}">
                <a16:creationId xmlns:a16="http://schemas.microsoft.com/office/drawing/2014/main" id="{9F783BEE-DE67-D04E-8D17-4A22310993B4}"/>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3254310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normAutofit/>
          </a:bodyPr>
          <a:lstStyle/>
          <a:p>
            <a:r>
              <a:rPr lang="fr-CA" cap="all" dirty="0"/>
              <a:t>Exemple pratique 4 </a:t>
            </a:r>
            <a:r>
              <a:rPr lang="fr-CA" dirty="0"/>
              <a:t>(</a:t>
            </a:r>
            <a:r>
              <a:rPr lang="fr-FR" dirty="0"/>
              <a:t>Exemple 7.4, livre de Pr. Beaulieu  – </a:t>
            </a:r>
            <a:r>
              <a:rPr lang="fr-CA" dirty="0"/>
              <a:t>Assemblage concentrique en traction et en cisaillement</a:t>
            </a:r>
            <a:r>
              <a:rPr lang="fr-FR" dirty="0"/>
              <a: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122</a:t>
            </a:fld>
            <a:endParaRPr lang="fr-FR"/>
          </a:p>
        </p:txBody>
      </p:sp>
    </p:spTree>
    <p:extLst>
      <p:ext uri="{BB962C8B-B14F-4D97-AF65-F5344CB8AC3E}">
        <p14:creationId xmlns:p14="http://schemas.microsoft.com/office/powerpoint/2010/main" val="21084356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Image 5">
            <a:extLst>
              <a:ext uri="{FF2B5EF4-FFF2-40B4-BE49-F238E27FC236}">
                <a16:creationId xmlns:a16="http://schemas.microsoft.com/office/drawing/2014/main" id="{428FA492-F49D-4794-B2C9-B5256A7E9DC7}"/>
              </a:ext>
            </a:extLst>
          </p:cNvPr>
          <p:cNvPicPr>
            <a:picLocks noChangeAspect="1"/>
          </p:cNvPicPr>
          <p:nvPr/>
        </p:nvPicPr>
        <p:blipFill>
          <a:blip r:embed="rId3"/>
          <a:stretch>
            <a:fillRect/>
          </a:stretch>
        </p:blipFill>
        <p:spPr>
          <a:xfrm>
            <a:off x="1703512" y="1374292"/>
            <a:ext cx="8610600" cy="4591050"/>
          </a:xfrm>
          <a:prstGeom prst="rect">
            <a:avLst/>
          </a:prstGeom>
        </p:spPr>
      </p:pic>
      <p:sp>
        <p:nvSpPr>
          <p:cNvPr id="5" name="Rectangle 4">
            <a:extLst>
              <a:ext uri="{FF2B5EF4-FFF2-40B4-BE49-F238E27FC236}">
                <a16:creationId xmlns:a16="http://schemas.microsoft.com/office/drawing/2014/main" id="{AD4CFC37-BB8C-BA42-A9E1-908BA7688D79}"/>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2691634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CAB4E20A-1740-456F-9267-2848306022EA}"/>
              </a:ext>
            </a:extLst>
          </p:cNvPr>
          <p:cNvPicPr>
            <a:picLocks noChangeAspect="1"/>
          </p:cNvPicPr>
          <p:nvPr/>
        </p:nvPicPr>
        <p:blipFill rotWithShape="1">
          <a:blip r:embed="rId3"/>
          <a:srcRect t="59635"/>
          <a:stretch/>
        </p:blipFill>
        <p:spPr>
          <a:xfrm>
            <a:off x="6264488" y="2470834"/>
            <a:ext cx="5927512" cy="2397961"/>
          </a:xfrm>
          <a:prstGeom prst="rect">
            <a:avLst/>
          </a:prstGeom>
        </p:spPr>
      </p:pic>
      <p:pic>
        <p:nvPicPr>
          <p:cNvPr id="6" name="Image 5">
            <a:extLst>
              <a:ext uri="{FF2B5EF4-FFF2-40B4-BE49-F238E27FC236}">
                <a16:creationId xmlns:a16="http://schemas.microsoft.com/office/drawing/2014/main" id="{CAB4E20A-1740-456F-9267-2848306022EA}"/>
              </a:ext>
            </a:extLst>
          </p:cNvPr>
          <p:cNvPicPr>
            <a:picLocks noChangeAspect="1"/>
          </p:cNvPicPr>
          <p:nvPr/>
        </p:nvPicPr>
        <p:blipFill rotWithShape="1">
          <a:blip r:embed="rId3"/>
          <a:srcRect b="38339"/>
          <a:stretch/>
        </p:blipFill>
        <p:spPr>
          <a:xfrm>
            <a:off x="838200" y="1838281"/>
            <a:ext cx="5927512" cy="3663069"/>
          </a:xfrm>
          <a:prstGeom prst="rect">
            <a:avLst/>
          </a:prstGeom>
        </p:spPr>
      </p:pic>
      <p:sp>
        <p:nvSpPr>
          <p:cNvPr id="7" name="Rectangle 6">
            <a:extLst>
              <a:ext uri="{FF2B5EF4-FFF2-40B4-BE49-F238E27FC236}">
                <a16:creationId xmlns:a16="http://schemas.microsoft.com/office/drawing/2014/main" id="{CD3097B5-AE26-7D41-A12B-4567515758F4}"/>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4958246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normAutofit/>
          </a:bodyPr>
          <a:lstStyle/>
          <a:p>
            <a:r>
              <a:rPr lang="fr-CA" cap="all" dirty="0"/>
              <a:t>Exemple pratique 5 </a:t>
            </a:r>
            <a:r>
              <a:rPr lang="fr-CA" dirty="0"/>
              <a:t>(</a:t>
            </a:r>
            <a:r>
              <a:rPr lang="fr-FR" dirty="0"/>
              <a:t>Exemple 7.5, livre de Pr. Beaulieu  – </a:t>
            </a:r>
            <a:r>
              <a:rPr lang="fr-CA" dirty="0"/>
              <a:t>Assemblage excentrique en traction</a:t>
            </a:r>
            <a:r>
              <a:rPr lang="fr-FR" dirty="0"/>
              <a: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125</a:t>
            </a:fld>
            <a:endParaRPr lang="fr-FR"/>
          </a:p>
        </p:txBody>
      </p:sp>
    </p:spTree>
    <p:extLst>
      <p:ext uri="{BB962C8B-B14F-4D97-AF65-F5344CB8AC3E}">
        <p14:creationId xmlns:p14="http://schemas.microsoft.com/office/powerpoint/2010/main" val="38795182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Image 5">
            <a:extLst>
              <a:ext uri="{FF2B5EF4-FFF2-40B4-BE49-F238E27FC236}">
                <a16:creationId xmlns:a16="http://schemas.microsoft.com/office/drawing/2014/main" id="{AC01B693-9A97-4B94-BF8B-984D5960BE53}"/>
              </a:ext>
            </a:extLst>
          </p:cNvPr>
          <p:cNvPicPr>
            <a:picLocks noChangeAspect="1"/>
          </p:cNvPicPr>
          <p:nvPr/>
        </p:nvPicPr>
        <p:blipFill>
          <a:blip r:embed="rId3"/>
          <a:stretch>
            <a:fillRect/>
          </a:stretch>
        </p:blipFill>
        <p:spPr>
          <a:xfrm>
            <a:off x="1764220" y="1894964"/>
            <a:ext cx="8591550" cy="3057525"/>
          </a:xfrm>
          <a:prstGeom prst="rect">
            <a:avLst/>
          </a:prstGeom>
        </p:spPr>
      </p:pic>
      <p:sp>
        <p:nvSpPr>
          <p:cNvPr id="5" name="Rectangle 4">
            <a:extLst>
              <a:ext uri="{FF2B5EF4-FFF2-40B4-BE49-F238E27FC236}">
                <a16:creationId xmlns:a16="http://schemas.microsoft.com/office/drawing/2014/main" id="{5F9D443F-FCF5-DB4C-BA2F-7EBDBAA9203F}"/>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7300917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BAAC389B-1285-48EE-A228-4A43A00D1863}"/>
              </a:ext>
            </a:extLst>
          </p:cNvPr>
          <p:cNvPicPr>
            <a:picLocks noChangeAspect="1"/>
          </p:cNvPicPr>
          <p:nvPr/>
        </p:nvPicPr>
        <p:blipFill rotWithShape="1">
          <a:blip r:embed="rId3"/>
          <a:srcRect t="69145"/>
          <a:stretch/>
        </p:blipFill>
        <p:spPr>
          <a:xfrm>
            <a:off x="6033918" y="2564961"/>
            <a:ext cx="4758079" cy="2027376"/>
          </a:xfrm>
          <a:prstGeom prst="rect">
            <a:avLst/>
          </a:prstGeom>
        </p:spPr>
      </p:pic>
      <p:pic>
        <p:nvPicPr>
          <p:cNvPr id="6" name="Image 5">
            <a:extLst>
              <a:ext uri="{FF2B5EF4-FFF2-40B4-BE49-F238E27FC236}">
                <a16:creationId xmlns:a16="http://schemas.microsoft.com/office/drawing/2014/main" id="{BAAC389B-1285-48EE-A228-4A43A00D1863}"/>
              </a:ext>
            </a:extLst>
          </p:cNvPr>
          <p:cNvPicPr>
            <a:picLocks noChangeAspect="1"/>
          </p:cNvPicPr>
          <p:nvPr/>
        </p:nvPicPr>
        <p:blipFill rotWithShape="1">
          <a:blip r:embed="rId3"/>
          <a:srcRect b="31171"/>
          <a:stretch/>
        </p:blipFill>
        <p:spPr>
          <a:xfrm>
            <a:off x="1009057" y="1243801"/>
            <a:ext cx="4912895" cy="4669697"/>
          </a:xfrm>
          <a:prstGeom prst="rect">
            <a:avLst/>
          </a:prstGeom>
        </p:spPr>
      </p:pic>
      <p:sp>
        <p:nvSpPr>
          <p:cNvPr id="7" name="Rectangle 6">
            <a:extLst>
              <a:ext uri="{FF2B5EF4-FFF2-40B4-BE49-F238E27FC236}">
                <a16:creationId xmlns:a16="http://schemas.microsoft.com/office/drawing/2014/main" id="{30E00A1E-9CBC-5E46-AB87-5CF399081066}"/>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1868338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p:txBody>
          <a:bodyPr>
            <a:normAutofit/>
          </a:bodyPr>
          <a:lstStyle/>
          <a:p>
            <a:r>
              <a:rPr lang="fr-CA" cap="all" dirty="0"/>
              <a:t>Exemple pratique 6 </a:t>
            </a:r>
            <a:r>
              <a:rPr lang="fr-CA" dirty="0"/>
              <a:t>(</a:t>
            </a:r>
            <a:r>
              <a:rPr lang="fr-FR" dirty="0"/>
              <a:t>Exemple 7.6, livre de Pr. Beaulieu  – </a:t>
            </a:r>
            <a:r>
              <a:rPr lang="fr-CA" dirty="0"/>
              <a:t>Voilement d’une plaque rivetée</a:t>
            </a:r>
            <a:r>
              <a:rPr lang="fr-FR" dirty="0"/>
              <a: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128</a:t>
            </a:fld>
            <a:endParaRPr lang="fr-FR"/>
          </a:p>
        </p:txBody>
      </p:sp>
    </p:spTree>
    <p:extLst>
      <p:ext uri="{BB962C8B-B14F-4D97-AF65-F5344CB8AC3E}">
        <p14:creationId xmlns:p14="http://schemas.microsoft.com/office/powerpoint/2010/main" val="39517859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Image 5">
            <a:extLst>
              <a:ext uri="{FF2B5EF4-FFF2-40B4-BE49-F238E27FC236}">
                <a16:creationId xmlns:a16="http://schemas.microsoft.com/office/drawing/2014/main" id="{91A258E3-382C-415B-A06C-E475B9F2C45C}"/>
              </a:ext>
            </a:extLst>
          </p:cNvPr>
          <p:cNvPicPr>
            <a:picLocks noChangeAspect="1"/>
          </p:cNvPicPr>
          <p:nvPr/>
        </p:nvPicPr>
        <p:blipFill>
          <a:blip r:embed="rId3"/>
          <a:stretch>
            <a:fillRect/>
          </a:stretch>
        </p:blipFill>
        <p:spPr>
          <a:xfrm>
            <a:off x="1592770" y="2267496"/>
            <a:ext cx="8629650" cy="2095500"/>
          </a:xfrm>
          <a:prstGeom prst="rect">
            <a:avLst/>
          </a:prstGeom>
        </p:spPr>
      </p:pic>
      <p:sp>
        <p:nvSpPr>
          <p:cNvPr id="5" name="Rectangle 4">
            <a:extLst>
              <a:ext uri="{FF2B5EF4-FFF2-40B4-BE49-F238E27FC236}">
                <a16:creationId xmlns:a16="http://schemas.microsoft.com/office/drawing/2014/main" id="{5DB30484-ED25-2A43-9C0C-7E8F938E0086}"/>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678462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Dispositions constructives</a:t>
            </a:r>
          </a:p>
          <a:p>
            <a:r>
              <a:rPr lang="fr-FR" sz="2400" dirty="0"/>
              <a:t>C – Résistance des boulons et des rivets</a:t>
            </a:r>
          </a:p>
          <a:p>
            <a:r>
              <a:rPr lang="fr-FR" sz="2400" dirty="0"/>
              <a:t>D – Résistance au glissement (pour les assemblages anti-glissement)</a:t>
            </a:r>
          </a:p>
          <a:p>
            <a:r>
              <a:rPr lang="fr-FR" sz="2400" dirty="0"/>
              <a:t>E – Résistance des pièces de transfert</a:t>
            </a:r>
            <a:endParaRPr lang="fr-CA" sz="2400" dirty="0"/>
          </a:p>
          <a:p>
            <a:r>
              <a:rPr lang="fr-FR" sz="2400" dirty="0"/>
              <a:t>F – Assemblages concentriques en cisaillement</a:t>
            </a:r>
            <a:endParaRPr lang="fr-CA" sz="2400" dirty="0"/>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8372932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Image 4">
            <a:extLst>
              <a:ext uri="{FF2B5EF4-FFF2-40B4-BE49-F238E27FC236}">
                <a16:creationId xmlns:a16="http://schemas.microsoft.com/office/drawing/2014/main" id="{4369E4C6-F22F-4B46-836A-B84C1061730A}"/>
              </a:ext>
            </a:extLst>
          </p:cNvPr>
          <p:cNvPicPr>
            <a:picLocks noChangeAspect="1"/>
          </p:cNvPicPr>
          <p:nvPr/>
        </p:nvPicPr>
        <p:blipFill rotWithShape="1">
          <a:blip r:embed="rId3"/>
          <a:srcRect t="56938"/>
          <a:stretch/>
        </p:blipFill>
        <p:spPr>
          <a:xfrm>
            <a:off x="6378690" y="2322094"/>
            <a:ext cx="5785898" cy="2313739"/>
          </a:xfrm>
          <a:prstGeom prst="rect">
            <a:avLst/>
          </a:prstGeom>
        </p:spPr>
      </p:pic>
      <p:pic>
        <p:nvPicPr>
          <p:cNvPr id="6" name="Image 5">
            <a:extLst>
              <a:ext uri="{FF2B5EF4-FFF2-40B4-BE49-F238E27FC236}">
                <a16:creationId xmlns:a16="http://schemas.microsoft.com/office/drawing/2014/main" id="{4369E4C6-F22F-4B46-836A-B84C1061730A}"/>
              </a:ext>
            </a:extLst>
          </p:cNvPr>
          <p:cNvPicPr>
            <a:picLocks noChangeAspect="1"/>
          </p:cNvPicPr>
          <p:nvPr/>
        </p:nvPicPr>
        <p:blipFill rotWithShape="1">
          <a:blip r:embed="rId3"/>
          <a:srcRect b="42205"/>
          <a:stretch/>
        </p:blipFill>
        <p:spPr>
          <a:xfrm>
            <a:off x="650997" y="1926281"/>
            <a:ext cx="5785898" cy="3105364"/>
          </a:xfrm>
          <a:prstGeom prst="rect">
            <a:avLst/>
          </a:prstGeom>
        </p:spPr>
      </p:pic>
      <p:sp>
        <p:nvSpPr>
          <p:cNvPr id="7" name="Rectangle 6">
            <a:extLst>
              <a:ext uri="{FF2B5EF4-FFF2-40B4-BE49-F238E27FC236}">
                <a16:creationId xmlns:a16="http://schemas.microsoft.com/office/drawing/2014/main" id="{863C2504-AD79-5D48-B75D-FB4EBD6DEDE1}"/>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5170890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131</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9144F0D-F3BF-75F4-0FE2-01659B7268E0}"/>
              </a:ext>
            </a:extLst>
          </p:cNvPr>
          <p:cNvPicPr>
            <a:picLocks noChangeAspect="1"/>
          </p:cNvPicPr>
          <p:nvPr/>
        </p:nvPicPr>
        <p:blipFill>
          <a:blip r:embed="rId10"/>
          <a:stretch>
            <a:fillRect/>
          </a:stretch>
        </p:blipFill>
        <p:spPr>
          <a:xfrm>
            <a:off x="757949" y="2356058"/>
            <a:ext cx="1502038" cy="720498"/>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Dispositions constructives</a:t>
            </a:r>
          </a:p>
        </p:txBody>
      </p:sp>
      <p:sp>
        <p:nvSpPr>
          <p:cNvPr id="3" name="Espace réservé du texte 2"/>
          <p:cNvSpPr>
            <a:spLocks noGrp="1"/>
          </p:cNvSpPr>
          <p:nvPr>
            <p:ph type="body" idx="1"/>
          </p:nvPr>
        </p:nvSpPr>
        <p:spPr/>
        <p:txBody>
          <a:bodyPr/>
          <a:lstStyle/>
          <a:p>
            <a:r>
              <a:rPr lang="fr-FR" dirty="0"/>
              <a:t>Excentricité des assemblages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a:t>
            </a:fld>
            <a:endParaRPr lang="fr-FR"/>
          </a:p>
        </p:txBody>
      </p:sp>
    </p:spTree>
    <p:extLst>
      <p:ext uri="{BB962C8B-B14F-4D97-AF65-F5344CB8AC3E}">
        <p14:creationId xmlns:p14="http://schemas.microsoft.com/office/powerpoint/2010/main" val="334636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122" y="983284"/>
            <a:ext cx="2736304" cy="233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891154" y="3369700"/>
            <a:ext cx="2305513" cy="307777"/>
          </a:xfrm>
          <a:prstGeom prst="rect">
            <a:avLst/>
          </a:prstGeom>
        </p:spPr>
        <p:txBody>
          <a:bodyPr wrap="square">
            <a:spAutoFit/>
          </a:bodyPr>
          <a:lstStyle/>
          <a:p>
            <a:r>
              <a:rPr lang="fr-FR" sz="1400" dirty="0">
                <a:latin typeface="Univers Condensed"/>
              </a:rPr>
              <a:t>Dispositions constructives</a:t>
            </a:r>
          </a:p>
        </p:txBody>
      </p:sp>
      <p:sp>
        <p:nvSpPr>
          <p:cNvPr id="7" name="Rectangle 1027"/>
          <p:cNvSpPr txBox="1">
            <a:spLocks noChangeArrowheads="1"/>
          </p:cNvSpPr>
          <p:nvPr/>
        </p:nvSpPr>
        <p:spPr bwMode="auto">
          <a:xfrm>
            <a:off x="838199" y="4221087"/>
            <a:ext cx="9821449" cy="22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les assemblages concentriques, lorsque réalisables, sont nettement préférables</a:t>
            </a:r>
          </a:p>
          <a:p>
            <a:pPr marL="457200" lvl="1" indent="-457200" eaLnBrk="1" hangingPunct="1">
              <a:buFont typeface="Arial" panose="020B0604020202020204" pitchFamily="34" charset="0"/>
              <a:buChar char="•"/>
              <a:defRPr/>
            </a:pPr>
            <a:r>
              <a:rPr lang="fr-CA" sz="2000" dirty="0">
                <a:latin typeface="Univers Condensed"/>
              </a:rPr>
              <a:t>les axes des pièces doivent se croiser en un point commun dans les assemblages comportant plus de deux membrures</a:t>
            </a:r>
          </a:p>
          <a:p>
            <a:pPr marL="457200" lvl="1" indent="-457200" eaLnBrk="1" hangingPunct="1">
              <a:buFont typeface="Arial" panose="020B0604020202020204" pitchFamily="34" charset="0"/>
              <a:buChar char="•"/>
              <a:defRPr/>
            </a:pPr>
            <a:r>
              <a:rPr lang="fr-CA" sz="2000" dirty="0">
                <a:latin typeface="Univers Condensed"/>
              </a:rPr>
              <a:t>Il faut obligatoirement tenir compte des excentricités, lorsqu’elles ne peuvent être évitées</a:t>
            </a:r>
            <a:endParaRPr lang="fr-FR" sz="2000" dirty="0">
              <a:latin typeface="Univers Condensed"/>
              <a:ea typeface="Cambria Math" panose="02040503050406030204" pitchFamily="18" charset="0"/>
            </a:endParaRPr>
          </a:p>
        </p:txBody>
      </p:sp>
      <p:sp>
        <p:nvSpPr>
          <p:cNvPr id="10" name="Rectangle 9">
            <a:extLst>
              <a:ext uri="{FF2B5EF4-FFF2-40B4-BE49-F238E27FC236}">
                <a16:creationId xmlns:a16="http://schemas.microsoft.com/office/drawing/2014/main" id="{E94E3C06-F5AB-5F47-BDE1-3A84D38E50ED}"/>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100548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Dispositions constructives</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Combinaison de connecteurs mécaniques et de soudures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16</a:t>
            </a:fld>
            <a:endParaRPr lang="fr-FR"/>
          </a:p>
        </p:txBody>
      </p:sp>
    </p:spTree>
    <p:extLst>
      <p:ext uri="{BB962C8B-B14F-4D97-AF65-F5344CB8AC3E}">
        <p14:creationId xmlns:p14="http://schemas.microsoft.com/office/powerpoint/2010/main" val="360943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777" y="1281254"/>
            <a:ext cx="5184294" cy="23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560511" y="3804755"/>
            <a:ext cx="2365222" cy="307777"/>
          </a:xfrm>
          <a:prstGeom prst="rect">
            <a:avLst/>
          </a:prstGeom>
        </p:spPr>
        <p:txBody>
          <a:bodyPr wrap="square">
            <a:spAutoFit/>
          </a:bodyPr>
          <a:lstStyle/>
          <a:p>
            <a:r>
              <a:rPr lang="fr-FR" sz="1400" dirty="0">
                <a:latin typeface="Univers Condensed"/>
              </a:rPr>
              <a:t>Dispositions constructives</a:t>
            </a:r>
          </a:p>
        </p:txBody>
      </p:sp>
      <p:sp>
        <p:nvSpPr>
          <p:cNvPr id="12" name="Rectangle 1027"/>
          <p:cNvSpPr txBox="1">
            <a:spLocks noChangeArrowheads="1"/>
          </p:cNvSpPr>
          <p:nvPr/>
        </p:nvSpPr>
        <p:spPr bwMode="auto">
          <a:xfrm>
            <a:off x="838199" y="4801096"/>
            <a:ext cx="982145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il n’est pas recommandé d’utiliser des soudures en combinaison avec des connecteurs mécaniques</a:t>
            </a:r>
          </a:p>
        </p:txBody>
      </p:sp>
      <p:sp>
        <p:nvSpPr>
          <p:cNvPr id="8" name="Rectangle 7">
            <a:extLst>
              <a:ext uri="{FF2B5EF4-FFF2-40B4-BE49-F238E27FC236}">
                <a16:creationId xmlns:a16="http://schemas.microsoft.com/office/drawing/2014/main" id="{688E883F-D786-4A40-8EE0-BBE84AD1B792}"/>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414495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Dispositions constructives</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Disposition des connecteurs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18</a:t>
            </a:fld>
            <a:endParaRPr lang="fr-FR"/>
          </a:p>
        </p:txBody>
      </p:sp>
    </p:spTree>
    <p:extLst>
      <p:ext uri="{BB962C8B-B14F-4D97-AF65-F5344CB8AC3E}">
        <p14:creationId xmlns:p14="http://schemas.microsoft.com/office/powerpoint/2010/main" val="263175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466" y="983284"/>
            <a:ext cx="6754275" cy="394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308790" y="4944132"/>
            <a:ext cx="2870944" cy="307777"/>
          </a:xfrm>
          <a:prstGeom prst="rect">
            <a:avLst/>
          </a:prstGeom>
        </p:spPr>
        <p:txBody>
          <a:bodyPr wrap="square">
            <a:spAutoFit/>
          </a:bodyPr>
          <a:lstStyle/>
          <a:p>
            <a:r>
              <a:rPr lang="fr-FR" sz="1400" dirty="0">
                <a:latin typeface="Univers Condensed"/>
              </a:rPr>
              <a:t>Dispositions des boulons et rivets</a:t>
            </a: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5589240"/>
                <a:ext cx="10083800" cy="5236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six connecteurs au maximum sur une file ou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𝐿</m:t>
                        </m:r>
                      </m:e>
                      <m:sub>
                        <m:r>
                          <a:rPr lang="en-CA" sz="2000" i="1">
                            <a:latin typeface="Cambria Math" panose="02040503050406030204" pitchFamily="18" charset="0"/>
                            <a:ea typeface="Cambria Math" panose="02040503050406030204" pitchFamily="18" charset="0"/>
                          </a:rPr>
                          <m:t>𝑗</m:t>
                        </m:r>
                      </m:sub>
                    </m:sSub>
                    <m:r>
                      <a:rPr lang="fr-FR" sz="2000" i="1">
                        <a:latin typeface="Cambria Math" panose="02040503050406030204" pitchFamily="18" charset="0"/>
                        <a:ea typeface="Cambria Math"/>
                      </a:rPr>
                      <m:t>≤</m:t>
                    </m:r>
                    <m:r>
                      <a:rPr lang="en-CA" sz="2000" i="1">
                        <a:latin typeface="Cambria Math" panose="02040503050406030204" pitchFamily="18" charset="0"/>
                        <a:ea typeface="Cambria Math"/>
                      </a:rPr>
                      <m:t>15 </m:t>
                    </m:r>
                    <m:r>
                      <a:rPr lang="en-CA" sz="2000" i="1">
                        <a:latin typeface="Cambria Math" panose="02040503050406030204" pitchFamily="18" charset="0"/>
                        <a:ea typeface="Cambria Math"/>
                      </a:rPr>
                      <m:t>𝑑</m:t>
                    </m:r>
                  </m:oMath>
                </a14:m>
                <a:r>
                  <a:rPr lang="fr-FR" sz="2000" dirty="0">
                    <a:latin typeface="Univers Condensed"/>
                    <a:ea typeface="Cambria Math" panose="02040503050406030204" pitchFamily="18" charset="0"/>
                  </a:rPr>
                  <a:t>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𝐿</m:t>
                        </m:r>
                      </m:e>
                      <m:sub>
                        <m:r>
                          <a:rPr lang="en-CA" sz="2000" i="1">
                            <a:latin typeface="Cambria Math" panose="02040503050406030204" pitchFamily="18" charset="0"/>
                            <a:ea typeface="Cambria Math" panose="02040503050406030204" pitchFamily="18" charset="0"/>
                          </a:rPr>
                          <m:t>𝑗</m:t>
                        </m:r>
                      </m:sub>
                    </m:sSub>
                  </m:oMath>
                </a14:m>
                <a:r>
                  <a:rPr lang="fr-FR" sz="2000" dirty="0">
                    <a:latin typeface="Univers Condensed"/>
                    <a:ea typeface="Cambria Math" panose="02040503050406030204" pitchFamily="18" charset="0"/>
                  </a:rPr>
                  <a:t> est la longueur d’une file)</a:t>
                </a: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5589240"/>
                <a:ext cx="10083800" cy="523693"/>
              </a:xfrm>
              <a:prstGeom prst="rect">
                <a:avLst/>
              </a:prstGeom>
              <a:blipFill>
                <a:blip r:embed="rId4"/>
                <a:stretch>
                  <a:fillRect l="-544" t="-6977" r="-4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64D74B76-41D7-0940-A265-610B0C94835E}"/>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040793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083252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772760"/>
                <a:ext cx="9694334" cy="6327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1600" dirty="0">
                    <a:latin typeface="Univers Condensed"/>
                    <a:ea typeface="Cambria Math" panose="02040503050406030204" pitchFamily="18" charset="0"/>
                  </a:rPr>
                  <a:t>Lorsque </a:t>
                </a: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𝐿</m:t>
                        </m:r>
                      </m:e>
                      <m:sub>
                        <m:r>
                          <a:rPr lang="en-CA" sz="1600" i="1">
                            <a:latin typeface="Cambria Math" panose="02040503050406030204" pitchFamily="18" charset="0"/>
                            <a:ea typeface="Cambria Math" panose="02040503050406030204" pitchFamily="18" charset="0"/>
                          </a:rPr>
                          <m:t>𝑗</m:t>
                        </m:r>
                      </m:sub>
                    </m:sSub>
                    <m:r>
                      <a:rPr lang="fr-FR" sz="1600" i="1">
                        <a:latin typeface="Cambria Math" panose="02040503050406030204" pitchFamily="18" charset="0"/>
                        <a:ea typeface="Cambria Math"/>
                      </a:rPr>
                      <m:t>&gt;</m:t>
                    </m:r>
                    <m:r>
                      <a:rPr lang="en-CA" sz="1600" i="1">
                        <a:latin typeface="Cambria Math" panose="02040503050406030204" pitchFamily="18" charset="0"/>
                        <a:ea typeface="Cambria Math"/>
                      </a:rPr>
                      <m:t>15 </m:t>
                    </m:r>
                    <m:r>
                      <a:rPr lang="en-CA" sz="1600" i="1">
                        <a:latin typeface="Cambria Math" panose="02040503050406030204" pitchFamily="18" charset="0"/>
                        <a:ea typeface="Cambria Math"/>
                      </a:rPr>
                      <m:t>𝑑</m:t>
                    </m:r>
                  </m:oMath>
                </a14:m>
                <a:r>
                  <a:rPr lang="fr-FR" sz="1600" dirty="0">
                    <a:latin typeface="Univers Condensed"/>
                    <a:ea typeface="Cambria Math" panose="02040503050406030204" pitchFamily="18" charset="0"/>
                  </a:rPr>
                  <a:t>, </a:t>
                </a:r>
                <a:r>
                  <a:rPr lang="fr-CA" sz="1600" dirty="0">
                    <a:latin typeface="Univers Condensed"/>
                  </a:rPr>
                  <a:t> il est possible de réduire la résistance au cisaillement des connecteurs à l’aide du coefficient </a:t>
                </a: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a:rPr>
                          <m:t>𝛽</m:t>
                        </m:r>
                      </m:e>
                      <m:sub>
                        <m:r>
                          <a:rPr lang="fr-CA" sz="1600" i="1">
                            <a:latin typeface="Cambria Math" panose="02040503050406030204" pitchFamily="18" charset="0"/>
                            <a:ea typeface="Cambria Math" panose="02040503050406030204" pitchFamily="18" charset="0"/>
                          </a:rPr>
                          <m:t>𝐿</m:t>
                        </m:r>
                      </m:sub>
                    </m:sSub>
                  </m:oMath>
                </a14:m>
                <a:endParaRPr lang="fr-FR" sz="16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772760"/>
                <a:ext cx="9694334" cy="632707"/>
              </a:xfrm>
              <a:prstGeom prst="rect">
                <a:avLst/>
              </a:prstGeom>
              <a:blipFill>
                <a:blip r:embed="rId3"/>
                <a:stretch>
                  <a:fillRect l="-252" t="-2885" r="-503" b="-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333" y="1405467"/>
            <a:ext cx="6576393" cy="321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860800" y="4753052"/>
            <a:ext cx="4323432" cy="307777"/>
          </a:xfrm>
          <a:prstGeom prst="rect">
            <a:avLst/>
          </a:prstGeom>
        </p:spPr>
        <p:txBody>
          <a:bodyPr wrap="square">
            <a:spAutoFit/>
          </a:bodyPr>
          <a:lstStyle/>
          <a:p>
            <a:r>
              <a:rPr lang="fr-FR" sz="1400" dirty="0">
                <a:latin typeface="Univers Condensed"/>
              </a:rPr>
              <a:t>Facteur de réduction pour les assemblages longs</a:t>
            </a:r>
          </a:p>
        </p:txBody>
      </p:sp>
      <p:sp>
        <p:nvSpPr>
          <p:cNvPr id="13" name="Rectangle 1027"/>
          <p:cNvSpPr txBox="1">
            <a:spLocks noChangeArrowheads="1"/>
          </p:cNvSpPr>
          <p:nvPr/>
        </p:nvSpPr>
        <p:spPr bwMode="auto">
          <a:xfrm>
            <a:off x="838199" y="5782427"/>
            <a:ext cx="9821449" cy="5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3"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ne s’applique pas lorsque la charge est distribuée de façon uniforme sur toute la longueur du joint</a:t>
            </a:r>
          </a:p>
        </p:txBody>
      </p:sp>
      <p:sp>
        <p:nvSpPr>
          <p:cNvPr id="14" name="Rectangle 13">
            <a:extLst>
              <a:ext uri="{FF2B5EF4-FFF2-40B4-BE49-F238E27FC236}">
                <a16:creationId xmlns:a16="http://schemas.microsoft.com/office/drawing/2014/main" id="{D477E5F4-634F-924D-B909-E32E29B2116C}"/>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731123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840493"/>
                <a:ext cx="9821449" cy="32912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Écartement longitudinal maximal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𝑠</m:t>
                        </m:r>
                      </m:e>
                      <m:sub>
                        <m:r>
                          <m:rPr>
                            <m:sty m:val="p"/>
                          </m:rPr>
                          <a:rPr lang="en-CA" sz="1600">
                            <a:solidFill>
                              <a:schemeClr val="tx1"/>
                            </a:solidFill>
                            <a:latin typeface="Cambria Math" panose="02040503050406030204" pitchFamily="18" charset="0"/>
                            <a:ea typeface="Cambria Math" panose="02040503050406030204" pitchFamily="18" charset="0"/>
                          </a:rPr>
                          <m:t>max</m:t>
                        </m:r>
                      </m:sub>
                    </m:sSub>
                  </m:oMath>
                </a14:m>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dépend de l’épaisseur des parois reliées par les connecteurs</a:t>
                </a:r>
              </a:p>
              <a:p>
                <a:pPr marL="363538" lvl="1" indent="-363538" eaLnBrk="1" hangingPunct="1">
                  <a:buFont typeface="Arial" panose="020B0604020202020204" pitchFamily="34" charset="0"/>
                  <a:buChar char="•"/>
                  <a:defRPr/>
                </a:pPr>
                <a:endParaRPr lang="fr-CA"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rPr>
                  <a:t>Lorsque l’écart est grand, la plaque peut voiler localement entre les connecteurs </a:t>
                </a:r>
                <a14:m>
                  <m:oMath xmlns:m="http://schemas.openxmlformats.org/officeDocument/2006/math">
                    <m:r>
                      <a:rPr lang="fr-CA" sz="1600" i="1">
                        <a:solidFill>
                          <a:schemeClr val="tx1"/>
                        </a:solidFill>
                        <a:latin typeface="Cambria Math" panose="02040503050406030204" pitchFamily="18" charset="0"/>
                        <a:ea typeface="Cambria Math"/>
                      </a:rPr>
                      <m:t>→</m:t>
                    </m:r>
                  </m:oMath>
                </a14:m>
                <a:r>
                  <a:rPr lang="fr-FR" sz="1600" dirty="0">
                    <a:solidFill>
                      <a:schemeClr val="tx1"/>
                    </a:solidFill>
                    <a:latin typeface="Univers Condensed"/>
                    <a:ea typeface="Cambria Math" panose="02040503050406030204" pitchFamily="18" charset="0"/>
                  </a:rPr>
                  <a:t> il faut alors vérifier la résistance de la plaque</a:t>
                </a:r>
              </a:p>
              <a:p>
                <a:pPr marL="763588" lvl="2" indent="-363538"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rPr>
                  <a:t>La résistance pondérée en </a:t>
                </a:r>
                <a:r>
                  <a:rPr lang="fr-CA" sz="1600" u="sng" dirty="0">
                    <a:solidFill>
                      <a:schemeClr val="tx1"/>
                    </a:solidFill>
                    <a:latin typeface="Univers Condensed"/>
                  </a:rPr>
                  <a:t>compression</a:t>
                </a:r>
                <a:r>
                  <a:rPr lang="fr-CA" sz="1600" dirty="0">
                    <a:solidFill>
                      <a:schemeClr val="tx1"/>
                    </a:solidFill>
                    <a:latin typeface="Univers Condensed"/>
                  </a:rPr>
                  <a:t>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𝐶</m:t>
                        </m:r>
                      </m:e>
                      <m:sub>
                        <m:r>
                          <a:rPr lang="en-CA" sz="1600" i="1">
                            <a:solidFill>
                              <a:schemeClr val="tx1"/>
                            </a:solidFill>
                            <a:latin typeface="Cambria Math" panose="02040503050406030204" pitchFamily="18" charset="0"/>
                            <a:ea typeface="Cambria Math" panose="02040503050406030204" pitchFamily="18" charset="0"/>
                          </a:rPr>
                          <m:t>𝑟</m:t>
                        </m:r>
                      </m:sub>
                    </m:sSub>
                  </m:oMath>
                </a14:m>
                <a:r>
                  <a:rPr lang="fr-CA" sz="1600" dirty="0">
                    <a:solidFill>
                      <a:schemeClr val="tx1"/>
                    </a:solidFill>
                    <a:latin typeface="Univers Condensed"/>
                  </a:rPr>
                  <a:t>) de la plaque est donnée par </a:t>
                </a:r>
                <a:endParaRPr lang="en-CA" sz="1600"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𝐶</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panose="02040503050406030204" pitchFamily="18" charset="0"/>
                            </a:rPr>
                            <m:t>𝑐</m:t>
                          </m:r>
                        </m:sub>
                      </m:sSub>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𝐴</m:t>
                      </m:r>
                      <m:r>
                        <a:rPr lang="en-CA" sz="1600" i="1">
                          <a:solidFill>
                            <a:schemeClr val="tx1"/>
                          </a:solidFill>
                          <a:latin typeface="Cambria Math" panose="02040503050406030204" pitchFamily="18" charset="0"/>
                          <a:ea typeface="Cambria Math" panose="02040503050406030204" pitchFamily="18" charset="0"/>
                        </a:rPr>
                        <m:t> </m:t>
                      </m:r>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𝑦</m:t>
                          </m:r>
                        </m:sub>
                      </m:sSub>
                      <m:r>
                        <a:rPr lang="en-CA" sz="1600" i="1">
                          <a:solidFill>
                            <a:schemeClr val="tx1"/>
                          </a:solidFill>
                          <a:latin typeface="Cambria Math" panose="02040503050406030204" pitchFamily="18" charset="0"/>
                          <a:ea typeface="Cambria Math" panose="02040503050406030204" pitchFamily="18" charset="0"/>
                        </a:rPr>
                        <m:t>      </m:t>
                      </m:r>
                      <m:r>
                        <m:rPr>
                          <m:sty m:val="p"/>
                        </m:rPr>
                        <a:rPr lang="en-CA" sz="1600">
                          <a:solidFill>
                            <a:schemeClr val="tx1"/>
                          </a:solidFill>
                          <a:latin typeface="Cambria Math" panose="02040503050406030204" pitchFamily="18" charset="0"/>
                          <a:ea typeface="Cambria Math" panose="02040503050406030204" pitchFamily="18" charset="0"/>
                        </a:rPr>
                        <m:t>et</m:t>
                      </m:r>
                      <m:r>
                        <a:rPr lang="en-CA" sz="1600" i="1">
                          <a:solidFill>
                            <a:schemeClr val="tx1"/>
                          </a:solidFill>
                          <a:latin typeface="Cambria Math" panose="02040503050406030204" pitchFamily="18" charset="0"/>
                          <a:ea typeface="Cambria Math" panose="02040503050406030204" pitchFamily="18" charset="0"/>
                        </a:rPr>
                        <m:t>      </m:t>
                      </m:r>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𝑓</m:t>
                      </m:r>
                      <m:r>
                        <a:rPr lang="en-CA" sz="1600" i="1">
                          <a:solidFill>
                            <a:schemeClr val="tx1"/>
                          </a:solidFill>
                          <a:latin typeface="Cambria Math" panose="02040503050406030204" pitchFamily="18" charset="0"/>
                          <a:ea typeface="Cambria Math" panose="02040503050406030204" pitchFamily="18" charset="0"/>
                        </a:rPr>
                        <m:t>(</m:t>
                      </m:r>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a:rPr>
                            <m:t>𝜆</m:t>
                          </m:r>
                        </m:e>
                      </m:acc>
                      <m:r>
                        <a:rPr lang="fr-CA" sz="1600" i="1">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a:rPr>
                            <m:t>𝜆</m:t>
                          </m:r>
                        </m:num>
                        <m:den>
                          <m:r>
                            <a:rPr lang="fr-FR" sz="1600" i="1" dirty="0">
                              <a:solidFill>
                                <a:schemeClr val="tx1"/>
                              </a:solidFill>
                              <a:latin typeface="Cambria Math" panose="02040503050406030204" pitchFamily="18" charset="0"/>
                              <a:ea typeface="Cambria Math"/>
                            </a:rPr>
                            <m:t>𝜋</m:t>
                          </m:r>
                        </m:den>
                      </m:f>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r>
                                <a:rPr lang="en-CA" sz="1600" i="1" dirty="0">
                                  <a:solidFill>
                                    <a:schemeClr val="tx1"/>
                                  </a:solidFill>
                                  <a:latin typeface="Cambria Math" panose="02040503050406030204" pitchFamily="18" charset="0"/>
                                  <a:ea typeface="Cambria Math" panose="02040503050406030204" pitchFamily="18" charset="0"/>
                                </a:rPr>
                                <m:t>𝐸</m:t>
                              </m:r>
                            </m:den>
                          </m:f>
                        </m:e>
                      </m:rad>
                      <m:r>
                        <a:rPr lang="en-CA" sz="1600" i="1">
                          <a:solidFill>
                            <a:schemeClr val="tx1"/>
                          </a:solidFill>
                          <a:latin typeface="Cambria Math" panose="02040503050406030204" pitchFamily="18" charset="0"/>
                          <a:ea typeface="Cambria Math"/>
                        </a:rPr>
                        <m:t>)</m:t>
                      </m:r>
                    </m:oMath>
                  </m:oMathPara>
                </a14:m>
                <a:endParaRPr lang="fr-CA" sz="1600" i="1"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840493"/>
                <a:ext cx="9821449" cy="3291240"/>
              </a:xfrm>
              <a:prstGeom prst="rect">
                <a:avLst/>
              </a:prstGeom>
              <a:blipFill>
                <a:blip r:embed="rId3"/>
                <a:stretch>
                  <a:fillRect l="-186" t="-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5" name="Picture 2">
            <a:extLst>
              <a:ext uri="{FF2B5EF4-FFF2-40B4-BE49-F238E27FC236}">
                <a16:creationId xmlns:a16="http://schemas.microsoft.com/office/drawing/2014/main" id="{F3E4E09E-6EE5-4A74-AB9C-9E8053E797C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33721" y="2897623"/>
            <a:ext cx="4625928" cy="345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5B600B60-B1A4-4F60-806C-8352EA200C17}"/>
              </a:ext>
            </a:extLst>
          </p:cNvPr>
          <p:cNvSpPr/>
          <p:nvPr/>
        </p:nvSpPr>
        <p:spPr>
          <a:xfrm>
            <a:off x="2577337" y="5105984"/>
            <a:ext cx="3456384" cy="738664"/>
          </a:xfrm>
          <a:prstGeom prst="rect">
            <a:avLst/>
          </a:prstGeom>
        </p:spPr>
        <p:txBody>
          <a:bodyPr wrap="square">
            <a:spAutoFit/>
          </a:bodyPr>
          <a:lstStyle/>
          <a:p>
            <a:r>
              <a:rPr lang="fr-FR" sz="1400" dirty="0">
                <a:latin typeface="Univers Condensed"/>
              </a:rPr>
              <a:t>Courbes de voilement et de post-voilement normalisées pour les </a:t>
            </a:r>
            <a:r>
              <a:rPr lang="fr-FR" sz="1400" b="1" u="sng" dirty="0">
                <a:latin typeface="Univers Condensed"/>
              </a:rPr>
              <a:t>parois</a:t>
            </a:r>
            <a:r>
              <a:rPr lang="fr-FR" sz="1400" u="sng" dirty="0">
                <a:latin typeface="Univers Condensed"/>
              </a:rPr>
              <a:t> comprimées</a:t>
            </a:r>
          </a:p>
        </p:txBody>
      </p:sp>
      <p:sp>
        <p:nvSpPr>
          <p:cNvPr id="19" name="Rectangle 18">
            <a:extLst>
              <a:ext uri="{FF2B5EF4-FFF2-40B4-BE49-F238E27FC236}">
                <a16:creationId xmlns:a16="http://schemas.microsoft.com/office/drawing/2014/main" id="{62B40640-D14F-4196-A3B4-8D0F745C2891}"/>
              </a:ext>
            </a:extLst>
          </p:cNvPr>
          <p:cNvSpPr/>
          <p:nvPr/>
        </p:nvSpPr>
        <p:spPr>
          <a:xfrm>
            <a:off x="9359626" y="5032476"/>
            <a:ext cx="972023" cy="24447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EB94524A-90C5-5649-9366-0A9D94A04695}"/>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038173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737322"/>
                <a:ext cx="9821449" cy="59841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une </a:t>
                </a:r>
                <a:r>
                  <a:rPr lang="fr-FR" sz="1600" b="1" dirty="0">
                    <a:solidFill>
                      <a:schemeClr val="tx1"/>
                    </a:solidFill>
                    <a:latin typeface="Univers Condensed"/>
                    <a:ea typeface="Cambria Math" panose="02040503050406030204" pitchFamily="18" charset="0"/>
                  </a:rPr>
                  <a:t>disposition rectangulaire</a:t>
                </a:r>
                <a:r>
                  <a:rPr lang="fr-FR" sz="1600" dirty="0">
                    <a:solidFill>
                      <a:schemeClr val="tx1"/>
                    </a:solidFill>
                    <a:latin typeface="Univers Condensed"/>
                    <a:ea typeface="Cambria Math" panose="02040503050406030204" pitchFamily="18" charset="0"/>
                  </a:rPr>
                  <a:t> des connecteurs,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𝜆</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est </a:t>
                </a:r>
                <a:r>
                  <a:rPr lang="fr-FR" sz="1600" i="1" u="sng" dirty="0">
                    <a:solidFill>
                      <a:schemeClr val="tx1"/>
                    </a:solidFill>
                    <a:latin typeface="Univers Condensed"/>
                    <a:ea typeface="Cambria Math" panose="02040503050406030204" pitchFamily="18" charset="0"/>
                  </a:rPr>
                  <a:t>la plus grande des valeurs</a:t>
                </a:r>
                <a:r>
                  <a:rPr lang="fr-FR" sz="1600" i="1" dirty="0">
                    <a:solidFill>
                      <a:schemeClr val="tx1"/>
                    </a:solidFill>
                    <a:latin typeface="Univers Condensed"/>
                    <a:ea typeface="Cambria Math" panose="02040503050406030204" pitchFamily="18" charset="0"/>
                  </a:rPr>
                  <a:t> suivantes</a:t>
                </a:r>
                <a:r>
                  <a:rPr lang="fr-FR" sz="1600" dirty="0">
                    <a:solidFill>
                      <a:schemeClr val="tx1"/>
                    </a:solidFill>
                    <a:latin typeface="Univers Condensed"/>
                    <a:ea typeface="Cambria Math" panose="02040503050406030204" pitchFamily="18" charset="0"/>
                  </a:rPr>
                  <a:t> :</a:t>
                </a:r>
              </a:p>
              <a:p>
                <a:pPr marL="363538" lvl="1" indent="-363538"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panose="02040503050406030204" pitchFamily="18" charset="0"/>
                        </a:rPr>
                        <m:t>=1,3 </m:t>
                      </m:r>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𝑔</m:t>
                          </m:r>
                        </m:num>
                        <m:den>
                          <m:r>
                            <a:rPr lang="en-CA" sz="1600" i="1">
                              <a:solidFill>
                                <a:schemeClr val="tx1"/>
                              </a:solidFill>
                              <a:latin typeface="Cambria Math" panose="02040503050406030204" pitchFamily="18" charset="0"/>
                              <a:ea typeface="Cambria Math" panose="02040503050406030204" pitchFamily="18" charset="0"/>
                            </a:rPr>
                            <m:t>𝑡</m:t>
                          </m:r>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panose="02040503050406030204" pitchFamily="18" charset="0"/>
                        </a:rPr>
                        <m:t>=1,7 </m:t>
                      </m:r>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𝑠</m:t>
                          </m:r>
                        </m:num>
                        <m:den>
                          <m:r>
                            <a:rPr lang="en-CA" sz="1600" i="1">
                              <a:solidFill>
                                <a:schemeClr val="tx1"/>
                              </a:solidFill>
                              <a:latin typeface="Cambria Math" panose="02040503050406030204" pitchFamily="18" charset="0"/>
                              <a:ea typeface="Cambria Math" panose="02040503050406030204" pitchFamily="18" charset="0"/>
                            </a:rPr>
                            <m:t>𝑡</m:t>
                          </m:r>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panose="02040503050406030204" pitchFamily="18" charset="0"/>
                        </a:rPr>
                        <m:t>=1,3 </m:t>
                      </m:r>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𝑒</m:t>
                          </m:r>
                        </m:num>
                        <m:den>
                          <m:r>
                            <a:rPr lang="en-CA" sz="1600" i="1">
                              <a:solidFill>
                                <a:schemeClr val="tx1"/>
                              </a:solidFill>
                              <a:latin typeface="Cambria Math" panose="02040503050406030204" pitchFamily="18" charset="0"/>
                              <a:ea typeface="Cambria Math" panose="02040503050406030204" pitchFamily="18" charset="0"/>
                            </a:rPr>
                            <m:t>𝑡</m:t>
                          </m:r>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des </a:t>
                </a:r>
                <a:r>
                  <a:rPr lang="fr-FR" sz="1600" b="1" dirty="0">
                    <a:solidFill>
                      <a:schemeClr val="tx1"/>
                    </a:solidFill>
                    <a:latin typeface="Univers Condensed"/>
                    <a:ea typeface="Cambria Math" panose="02040503050406030204" pitchFamily="18" charset="0"/>
                  </a:rPr>
                  <a:t>connecteurs disposés en quinconce</a:t>
                </a:r>
                <a:r>
                  <a:rPr lang="fr-FR" sz="1600" dirty="0">
                    <a:solidFill>
                      <a:schemeClr val="tx1"/>
                    </a:solidFill>
                    <a:latin typeface="Univers Condensed"/>
                    <a:ea typeface="Cambria Math" panose="02040503050406030204" pitchFamily="18" charset="0"/>
                  </a:rPr>
                  <a:t>,</a:t>
                </a:r>
              </a:p>
              <a:p>
                <a:pPr marL="363538" lvl="1" indent="-363538"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ea typeface="Cambria Math" panose="02040503050406030204" pitchFamily="18" charset="0"/>
                  </a:rPr>
                  <a:t>lorsque </a:t>
                </a:r>
                <a14:m>
                  <m:oMath xmlns:m="http://schemas.openxmlformats.org/officeDocument/2006/math">
                    <m:f>
                      <m:fPr>
                        <m:type m:val="lin"/>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𝑔</m:t>
                        </m:r>
                      </m:num>
                      <m:den>
                        <m:r>
                          <a:rPr lang="fr-CA" sz="1600" i="1">
                            <a:solidFill>
                              <a:schemeClr val="tx1"/>
                            </a:solidFill>
                            <a:latin typeface="Cambria Math" panose="02040503050406030204" pitchFamily="18" charset="0"/>
                            <a:ea typeface="Cambria Math" panose="02040503050406030204" pitchFamily="18" charset="0"/>
                          </a:rPr>
                          <m:t>𝑠</m:t>
                        </m:r>
                      </m:den>
                    </m:f>
                    <m:r>
                      <a:rPr lang="fr-CA" sz="1600" i="1">
                        <a:solidFill>
                          <a:schemeClr val="tx1"/>
                        </a:solidFill>
                        <a:latin typeface="Cambria Math" panose="02040503050406030204" pitchFamily="18" charset="0"/>
                        <a:ea typeface="Cambria Math"/>
                      </a:rPr>
                      <m:t>&gt;1,0</m:t>
                    </m:r>
                  </m:oMath>
                </a14:m>
                <a:endParaRPr lang="fr-CA"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panose="02040503050406030204" pitchFamily="18" charset="0"/>
                        </a:rPr>
                        <m:t>=</m:t>
                      </m:r>
                      <m:d>
                        <m:dPr>
                          <m:ctrlPr>
                            <a:rPr lang="en-CA" sz="1600" i="1">
                              <a:solidFill>
                                <a:schemeClr val="tx1"/>
                              </a:solidFill>
                              <a:latin typeface="Cambria Math" panose="02040503050406030204" pitchFamily="18" charset="0"/>
                              <a:ea typeface="Cambria Math" panose="02040503050406030204" pitchFamily="18" charset="0"/>
                            </a:rPr>
                          </m:ctrlPr>
                        </m:dPr>
                        <m:e>
                          <m:r>
                            <a:rPr lang="fr-CA" sz="1600" i="1">
                              <a:solidFill>
                                <a:schemeClr val="tx1"/>
                              </a:solidFill>
                              <a:latin typeface="Cambria Math" panose="02040503050406030204" pitchFamily="18" charset="0"/>
                              <a:ea typeface="Cambria Math" panose="02040503050406030204" pitchFamily="18" charset="0"/>
                            </a:rPr>
                            <m:t>1,3+0,6 </m:t>
                          </m:r>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𝑠</m:t>
                              </m:r>
                            </m:num>
                            <m:den>
                              <m:r>
                                <a:rPr lang="fr-CA" sz="1600" i="1">
                                  <a:solidFill>
                                    <a:schemeClr val="tx1"/>
                                  </a:solidFill>
                                  <a:latin typeface="Cambria Math" panose="02040503050406030204" pitchFamily="18" charset="0"/>
                                  <a:ea typeface="Cambria Math" panose="02040503050406030204" pitchFamily="18" charset="0"/>
                                </a:rPr>
                                <m:t>𝑡</m:t>
                              </m:r>
                            </m:den>
                          </m:f>
                        </m:e>
                      </m:d>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𝑔</m:t>
                          </m:r>
                        </m:num>
                        <m:den>
                          <m:r>
                            <a:rPr lang="en-CA" sz="1600" i="1">
                              <a:solidFill>
                                <a:schemeClr val="tx1"/>
                              </a:solidFill>
                              <a:latin typeface="Cambria Math" panose="02040503050406030204" pitchFamily="18" charset="0"/>
                              <a:ea typeface="Cambria Math" panose="02040503050406030204" pitchFamily="18" charset="0"/>
                            </a:rPr>
                            <m:t>𝑡</m:t>
                          </m:r>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ea typeface="Cambria Math" panose="02040503050406030204" pitchFamily="18" charset="0"/>
                  </a:rPr>
                  <a:t>lorsque </a:t>
                </a:r>
                <a14:m>
                  <m:oMath xmlns:m="http://schemas.openxmlformats.org/officeDocument/2006/math">
                    <m:f>
                      <m:fPr>
                        <m:type m:val="lin"/>
                        <m:ctrlPr>
                          <a:rPr lang="fr-CA" sz="1600" i="1">
                            <a:solidFill>
                              <a:schemeClr val="tx1"/>
                            </a:solidFill>
                            <a:latin typeface="Cambria Math" panose="02040503050406030204" pitchFamily="18" charset="0"/>
                            <a:ea typeface="Cambria Math" panose="02040503050406030204" pitchFamily="18" charset="0"/>
                          </a:rPr>
                        </m:ctrlPr>
                      </m:fPr>
                      <m:num>
                        <m:r>
                          <a:rPr lang="fr-CA" sz="1600">
                            <a:solidFill>
                              <a:schemeClr val="tx1"/>
                            </a:solidFill>
                            <a:latin typeface="Cambria Math" panose="02040503050406030204" pitchFamily="18" charset="0"/>
                            <a:ea typeface="Cambria Math" panose="02040503050406030204" pitchFamily="18" charset="0"/>
                          </a:rPr>
                          <m:t>𝑔</m:t>
                        </m:r>
                      </m:num>
                      <m:den>
                        <m:r>
                          <m:rPr>
                            <m:sty m:val="p"/>
                          </m:rPr>
                          <a:rPr lang="fr-CA" sz="1600">
                            <a:solidFill>
                              <a:schemeClr val="tx1"/>
                            </a:solidFill>
                            <a:latin typeface="Cambria Math" panose="02040503050406030204" pitchFamily="18" charset="0"/>
                            <a:ea typeface="Cambria Math" panose="02040503050406030204" pitchFamily="18" charset="0"/>
                          </a:rPr>
                          <m:t>s</m:t>
                        </m:r>
                      </m:den>
                    </m:f>
                    <m:r>
                      <a:rPr lang="fr-CA" sz="1600" i="1">
                        <a:solidFill>
                          <a:schemeClr val="tx1"/>
                        </a:solidFill>
                        <a:latin typeface="Cambria Math" panose="02040503050406030204" pitchFamily="18" charset="0"/>
                        <a:ea typeface="Cambria Math" panose="02040503050406030204" pitchFamily="18" charset="0"/>
                      </a:rPr>
                      <m:t>≤</m:t>
                    </m:r>
                    <m:r>
                      <a:rPr lang="fr-CA" sz="1600">
                        <a:solidFill>
                          <a:schemeClr val="tx1"/>
                        </a:solidFill>
                        <a:latin typeface="Cambria Math" panose="02040503050406030204" pitchFamily="18" charset="0"/>
                        <a:ea typeface="Cambria Math" panose="02040503050406030204" pitchFamily="18" charset="0"/>
                      </a:rPr>
                      <m:t>1,0</m:t>
                    </m:r>
                  </m:oMath>
                </a14:m>
                <a:endParaRPr lang="fr-CA" sz="1600"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panose="02040503050406030204" pitchFamily="18" charset="0"/>
                        </a:rPr>
                        <m:t>=</m:t>
                      </m:r>
                      <m:d>
                        <m:dPr>
                          <m:ctrlPr>
                            <a:rPr lang="en-CA" sz="1600" i="1">
                              <a:solidFill>
                                <a:schemeClr val="tx1"/>
                              </a:solidFill>
                              <a:latin typeface="Cambria Math" panose="02040503050406030204" pitchFamily="18" charset="0"/>
                              <a:ea typeface="Cambria Math" panose="02040503050406030204" pitchFamily="18" charset="0"/>
                            </a:rPr>
                          </m:ctrlPr>
                        </m:dPr>
                        <m:e>
                          <m:r>
                            <a:rPr lang="fr-CA" sz="1600" i="1">
                              <a:solidFill>
                                <a:schemeClr val="tx1"/>
                              </a:solidFill>
                              <a:latin typeface="Cambria Math" panose="02040503050406030204" pitchFamily="18" charset="0"/>
                              <a:ea typeface="Cambria Math" panose="02040503050406030204" pitchFamily="18" charset="0"/>
                            </a:rPr>
                            <m:t>1,7+0,2 </m:t>
                          </m:r>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𝑔</m:t>
                              </m:r>
                            </m:num>
                            <m:den>
                              <m:r>
                                <a:rPr lang="fr-CA" sz="1600" i="1">
                                  <a:solidFill>
                                    <a:schemeClr val="tx1"/>
                                  </a:solidFill>
                                  <a:latin typeface="Cambria Math" panose="02040503050406030204" pitchFamily="18" charset="0"/>
                                  <a:ea typeface="Cambria Math" panose="02040503050406030204" pitchFamily="18" charset="0"/>
                                </a:rPr>
                                <m:t>𝑡</m:t>
                              </m:r>
                            </m:den>
                          </m:f>
                        </m:e>
                      </m:d>
                      <m:f>
                        <m:fPr>
                          <m:ctrlPr>
                            <a:rPr lang="en-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𝑠</m:t>
                          </m:r>
                        </m:num>
                        <m:den>
                          <m:r>
                            <a:rPr lang="en-CA" sz="1600" i="1">
                              <a:solidFill>
                                <a:schemeClr val="tx1"/>
                              </a:solidFill>
                              <a:latin typeface="Cambria Math" panose="02040503050406030204" pitchFamily="18" charset="0"/>
                              <a:ea typeface="Cambria Math" panose="02040503050406030204" pitchFamily="18" charset="0"/>
                            </a:rPr>
                            <m:t>𝑡</m:t>
                          </m:r>
                        </m:den>
                      </m:f>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737322"/>
                <a:ext cx="9821449" cy="5984153"/>
              </a:xfrm>
              <a:prstGeom prst="rect">
                <a:avLst/>
              </a:prstGeom>
              <a:blipFill>
                <a:blip r:embed="rId3"/>
                <a:stretch>
                  <a:fillRect l="-186" t="-3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444" y="1220973"/>
            <a:ext cx="3001223" cy="161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593219" y="2915072"/>
            <a:ext cx="3761671" cy="307777"/>
          </a:xfrm>
          <a:prstGeom prst="rect">
            <a:avLst/>
          </a:prstGeom>
        </p:spPr>
        <p:txBody>
          <a:bodyPr wrap="square">
            <a:spAutoFit/>
          </a:bodyPr>
          <a:lstStyle/>
          <a:p>
            <a:r>
              <a:rPr lang="fr-FR" sz="1400" dirty="0">
                <a:latin typeface="Univers Condensed"/>
              </a:rPr>
              <a:t>Connecteurs disposés de façon rectangulaire </a:t>
            </a:r>
          </a:p>
        </p:txBody>
      </p:sp>
      <p:pic>
        <p:nvPicPr>
          <p:cNvPr id="13" name="Picture 2">
            <a:extLst>
              <a:ext uri="{FF2B5EF4-FFF2-40B4-BE49-F238E27FC236}">
                <a16:creationId xmlns:a16="http://schemas.microsoft.com/office/drawing/2014/main" id="{5009C281-1F6E-4286-AA4A-A238465FF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109" y="4010197"/>
            <a:ext cx="4432128" cy="151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BEAF0678-0927-4D40-ACD3-1B9BBBFABA69}"/>
              </a:ext>
            </a:extLst>
          </p:cNvPr>
          <p:cNvSpPr/>
          <p:nvPr/>
        </p:nvSpPr>
        <p:spPr>
          <a:xfrm>
            <a:off x="6171424" y="5556965"/>
            <a:ext cx="3183466" cy="307777"/>
          </a:xfrm>
          <a:prstGeom prst="rect">
            <a:avLst/>
          </a:prstGeom>
        </p:spPr>
        <p:txBody>
          <a:bodyPr wrap="square">
            <a:spAutoFit/>
          </a:bodyPr>
          <a:lstStyle/>
          <a:p>
            <a:r>
              <a:rPr lang="fr-FR" sz="1400" dirty="0">
                <a:latin typeface="Univers Condensed"/>
              </a:rPr>
              <a:t>Connecteurs disposés en quiconque</a:t>
            </a:r>
          </a:p>
        </p:txBody>
      </p:sp>
      <p:sp>
        <p:nvSpPr>
          <p:cNvPr id="15" name="Rectangle 14">
            <a:extLst>
              <a:ext uri="{FF2B5EF4-FFF2-40B4-BE49-F238E27FC236}">
                <a16:creationId xmlns:a16="http://schemas.microsoft.com/office/drawing/2014/main" id="{2DCFBED6-AB13-9146-B9D8-4C8BD6A16A75}"/>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976514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Résistance des boulons et des rivets</a:t>
            </a:r>
          </a:p>
          <a:p>
            <a:r>
              <a:rPr lang="fr-FR" sz="2400" dirty="0"/>
              <a:t>D – Résistance au glissement (pour les assemblages anti-glissement)</a:t>
            </a:r>
          </a:p>
          <a:p>
            <a:r>
              <a:rPr lang="fr-FR" sz="2400" dirty="0"/>
              <a:t>E – Résistance des pièces de transfert</a:t>
            </a:r>
            <a:endParaRPr lang="fr-CA" sz="2400" dirty="0"/>
          </a:p>
          <a:p>
            <a:r>
              <a:rPr lang="fr-FR" sz="2400" dirty="0"/>
              <a:t>F – Assemblages concentriques en cisaillement</a:t>
            </a:r>
            <a:endParaRPr lang="fr-CA" sz="2400" dirty="0"/>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591833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boulons et des rivets</a:t>
            </a:r>
          </a:p>
        </p:txBody>
      </p:sp>
      <p:sp>
        <p:nvSpPr>
          <p:cNvPr id="3" name="Espace réservé du texte 2"/>
          <p:cNvSpPr>
            <a:spLocks noGrp="1"/>
          </p:cNvSpPr>
          <p:nvPr>
            <p:ph type="body" idx="1"/>
          </p:nvPr>
        </p:nvSpPr>
        <p:spPr/>
        <p:txBody>
          <a:bodyPr/>
          <a:lstStyle/>
          <a:p>
            <a:r>
              <a:rPr lang="fr-FR" dirty="0"/>
              <a:t>Caractéristiques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24</a:t>
            </a:fld>
            <a:endParaRPr lang="fr-FR"/>
          </a:p>
        </p:txBody>
      </p:sp>
    </p:spTree>
    <p:extLst>
      <p:ext uri="{BB962C8B-B14F-4D97-AF65-F5344CB8AC3E}">
        <p14:creationId xmlns:p14="http://schemas.microsoft.com/office/powerpoint/2010/main" val="392001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610858"/>
                <a:ext cx="9821449" cy="59280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1600" dirty="0">
                  <a:solidFill>
                    <a:srgbClr val="000099"/>
                  </a:solidFill>
                  <a:latin typeface="Univers Condensed"/>
                </a:endParaRPr>
              </a:p>
              <a:p>
                <a:pPr marL="342900" lvl="1" indent="-342900" eaLnBrk="1" hangingPunct="1">
                  <a:buFont typeface="Arial" panose="020B0604020202020204" pitchFamily="34" charset="0"/>
                  <a:buChar char="•"/>
                  <a:defRPr/>
                </a:pPr>
                <a:r>
                  <a:rPr lang="fr-FR" sz="1600" u="sng" dirty="0">
                    <a:latin typeface="Univers Condensed"/>
                    <a:ea typeface="Cambria Math" panose="02040503050406030204" pitchFamily="18" charset="0"/>
                  </a:rPr>
                  <a:t>Connecteurs courants</a:t>
                </a:r>
                <a:r>
                  <a:rPr lang="fr-FR" sz="1600" dirty="0">
                    <a:latin typeface="Univers Condensed"/>
                    <a:ea typeface="Cambria Math" panose="02040503050406030204" pitchFamily="18" charset="0"/>
                  </a:rPr>
                  <a:t> pour </a:t>
                </a:r>
                <a:r>
                  <a:rPr lang="fr-CA" sz="1600" dirty="0">
                    <a:latin typeface="Univers Condensed"/>
                  </a:rPr>
                  <a:t>les assemblages des charpentes d’aluminium</a:t>
                </a:r>
                <a:endParaRPr lang="fr-FR" sz="1600" dirty="0">
                  <a:latin typeface="Univers Condensed"/>
                  <a:ea typeface="Cambria Math" panose="02040503050406030204" pitchFamily="18" charset="0"/>
                </a:endParaRPr>
              </a:p>
              <a:p>
                <a:pPr marL="742950" lvl="2" indent="-342900"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rivets ou boulons en aluminium</a:t>
                </a:r>
              </a:p>
              <a:p>
                <a:pPr marL="1084263" lvl="3" indent="-227013"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boulons en acier recouverts d’une couche protectrice de zinc (boulons galvanisés) ou de cadmium</a:t>
                </a:r>
              </a:p>
              <a:p>
                <a:pPr marL="1084263" lvl="3" indent="-227013"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boulons en acier inoxydable</a:t>
                </a:r>
              </a:p>
              <a:p>
                <a:pPr marL="1084263" lvl="3"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Connecteurs de types moins courants</a:t>
                </a:r>
              </a:p>
              <a:p>
                <a:pPr marL="742950" lvl="2" indent="-342900" eaLnBrk="1" hangingPunct="1">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doivent être pré-approuvés</a:t>
                </a:r>
              </a:p>
              <a:p>
                <a:pPr marL="1084263" lvl="3" indent="-227013" eaLnBrk="1" hangingPunct="1">
                  <a:defRPr/>
                </a:pPr>
                <a:endParaRPr lang="fr-FR" sz="1600" dirty="0">
                  <a:latin typeface="Univers Condensed"/>
                  <a:ea typeface="Cambria Math" panose="02040503050406030204" pitchFamily="18" charset="0"/>
                </a:endParaRPr>
              </a:p>
              <a:p>
                <a:pPr marL="1600200" lvl="4"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vérifiés par des essais en laboratoire</a:t>
                </a:r>
              </a:p>
              <a:p>
                <a:pPr marL="1600200" lvl="4"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seules les valeurs minimales doivent être utilisées</a:t>
                </a:r>
              </a:p>
              <a:p>
                <a:pPr marL="1084263" lvl="3"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Boulons et rivets en aluminium, et en acier au carbone de type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A</m:t>
                    </m:r>
                    <m:r>
                      <a:rPr lang="fr-FR" sz="1600" dirty="0">
                        <a:latin typeface="Cambria Math" panose="02040503050406030204" pitchFamily="18" charset="0"/>
                        <a:ea typeface="Cambria Math" panose="02040503050406030204" pitchFamily="18" charset="0"/>
                      </a:rPr>
                      <m:t>307</m:t>
                    </m:r>
                  </m:oMath>
                </a14:m>
                <a:r>
                  <a:rPr lang="fr-FR" sz="1600" dirty="0">
                    <a:latin typeface="Univers Condensed"/>
                    <a:ea typeface="Cambria Math" panose="02040503050406030204" pitchFamily="18" charset="0"/>
                  </a:rPr>
                  <a:t> (boulons ordinaires)</a:t>
                </a:r>
              </a:p>
              <a:p>
                <a:pPr marL="742950" lvl="2" indent="-342900"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utilisés pour les assemblages par contact</a:t>
                </a:r>
              </a:p>
              <a:p>
                <a:pPr marL="742950" lvl="2" indent="-342900" eaLnBrk="1" hangingPunct="1">
                  <a:defRPr/>
                </a:pPr>
                <a:endParaRPr lang="el-GR" sz="16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610858"/>
                <a:ext cx="9821449" cy="5928054"/>
              </a:xfrm>
              <a:prstGeom prst="rect">
                <a:avLst/>
              </a:prstGeom>
              <a:blipFill>
                <a:blip r:embed="rId3"/>
                <a:stretch>
                  <a:fillRect l="-2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1634257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1148955"/>
                <a:ext cx="9821449" cy="50417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Boulons en acier à haute résistance, galvanisé ou recouverts de cadmium, de type </a:t>
                </a:r>
                <a14:m>
                  <m:oMath xmlns:m="http://schemas.openxmlformats.org/officeDocument/2006/math">
                    <m:r>
                      <m:rPr>
                        <m:sty m:val="p"/>
                      </m:rPr>
                      <a:rPr lang="fr-FR" sz="2000" dirty="0">
                        <a:latin typeface="Cambria Math" panose="02040503050406030204" pitchFamily="18" charset="0"/>
                        <a:ea typeface="Cambria Math" panose="02040503050406030204" pitchFamily="18" charset="0"/>
                      </a:rPr>
                      <m:t>A</m:t>
                    </m:r>
                    <m:r>
                      <a:rPr lang="fr-FR" sz="2000" dirty="0">
                        <a:latin typeface="Cambria Math" panose="02040503050406030204" pitchFamily="18" charset="0"/>
                        <a:ea typeface="Cambria Math" panose="02040503050406030204" pitchFamily="18" charset="0"/>
                      </a:rPr>
                      <m:t>325</m:t>
                    </m:r>
                    <m:r>
                      <m:rPr>
                        <m:sty m:val="p"/>
                      </m:rPr>
                      <a:rPr lang="fr-FR" sz="2000" dirty="0">
                        <a:latin typeface="Cambria Math" panose="02040503050406030204" pitchFamily="18" charset="0"/>
                        <a:ea typeface="Cambria Math" panose="02040503050406030204" pitchFamily="18" charset="0"/>
                      </a:rPr>
                      <m:t>M</m:t>
                    </m:r>
                    <m:r>
                      <a:rPr lang="fr-FR" sz="2000" dirty="0">
                        <a:latin typeface="Cambria Math" panose="02040503050406030204" pitchFamily="18" charset="0"/>
                        <a:ea typeface="Cambria Math" panose="02040503050406030204" pitchFamily="18" charset="0"/>
                      </a:rPr>
                      <m:t> </m:t>
                    </m:r>
                  </m:oMath>
                </a14:m>
                <a:r>
                  <a:rPr lang="fr-FR" sz="2000" dirty="0">
                    <a:latin typeface="Univers Condensed"/>
                    <a:ea typeface="Cambria Math" panose="02040503050406030204" pitchFamily="18" charset="0"/>
                  </a:rPr>
                  <a:t>ou </a:t>
                </a:r>
                <a14:m>
                  <m:oMath xmlns:m="http://schemas.openxmlformats.org/officeDocument/2006/math">
                    <m:r>
                      <m:rPr>
                        <m:sty m:val="p"/>
                      </m:rPr>
                      <a:rPr lang="fr-FR" sz="2000" dirty="0">
                        <a:latin typeface="Cambria Math" panose="02040503050406030204" pitchFamily="18" charset="0"/>
                        <a:ea typeface="Cambria Math" panose="02040503050406030204" pitchFamily="18" charset="0"/>
                      </a:rPr>
                      <m:t>A</m:t>
                    </m:r>
                    <m:r>
                      <a:rPr lang="fr-FR" sz="2000" dirty="0">
                        <a:latin typeface="Cambria Math" panose="02040503050406030204" pitchFamily="18" charset="0"/>
                        <a:ea typeface="Cambria Math" panose="02040503050406030204" pitchFamily="18" charset="0"/>
                      </a:rPr>
                      <m:t>325</m:t>
                    </m:r>
                  </m:oMath>
                </a14:m>
                <a:r>
                  <a:rPr lang="fr-FR" sz="2000" dirty="0">
                    <a:latin typeface="Univers Condensed"/>
                    <a:ea typeface="Cambria Math" panose="02040503050406030204" pitchFamily="18" charset="0"/>
                  </a:rPr>
                  <a:t>, et boulons en acier inoxydable de la série </a:t>
                </a:r>
                <a14:m>
                  <m:oMath xmlns:m="http://schemas.openxmlformats.org/officeDocument/2006/math">
                    <m:r>
                      <a:rPr lang="fr-FR" sz="2000" dirty="0">
                        <a:latin typeface="Cambria Math" panose="02040503050406030204" pitchFamily="18" charset="0"/>
                        <a:ea typeface="Cambria Math" panose="02040503050406030204" pitchFamily="18" charset="0"/>
                      </a:rPr>
                      <m:t>300</m:t>
                    </m:r>
                  </m:oMath>
                </a14:m>
                <a:endParaRPr lang="fr-FR" sz="2000" dirty="0">
                  <a:latin typeface="Univers Condensed"/>
                  <a:ea typeface="Cambria Math" panose="02040503050406030204" pitchFamily="18" charset="0"/>
                </a:endParaRPr>
              </a:p>
              <a:p>
                <a:pPr marL="742950" lvl="2" indent="-342900"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assemblages par contact</a:t>
                </a:r>
              </a:p>
              <a:p>
                <a:pPr marL="1084263" lvl="3" indent="-227013" eaLnBrk="1" hangingPunct="1">
                  <a:defRPr/>
                </a:pPr>
                <a:endParaRPr lang="fr-FR"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assemblages sollicités en traction</a:t>
                </a:r>
              </a:p>
              <a:p>
                <a:pPr marL="1084263" lvl="3" indent="-227013" eaLnBrk="1" hangingPunct="1">
                  <a:defRPr/>
                </a:pPr>
                <a:endParaRPr lang="fr-FR"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assemblages </a:t>
                </a:r>
                <a:r>
                  <a:rPr lang="fr-FR" dirty="0" err="1">
                    <a:latin typeface="Univers Condensed"/>
                    <a:ea typeface="Cambria Math" panose="02040503050406030204" pitchFamily="18" charset="0"/>
                  </a:rPr>
                  <a:t>antiglissement</a:t>
                </a:r>
                <a:endParaRPr lang="fr-FR" dirty="0">
                  <a:latin typeface="Univers Condensed"/>
                  <a:ea typeface="Cambria Math" panose="02040503050406030204" pitchFamily="18" charset="0"/>
                </a:endParaRPr>
              </a:p>
              <a:p>
                <a:pPr marL="1084263" lvl="3" indent="-227013" eaLnBrk="1" hangingPunct="1">
                  <a:defRPr/>
                </a:pPr>
                <a:endParaRPr lang="fr-FR"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Boulons en acier allié de type </a:t>
                </a:r>
                <a14:m>
                  <m:oMath xmlns:m="http://schemas.openxmlformats.org/officeDocument/2006/math">
                    <m:r>
                      <m:rPr>
                        <m:sty m:val="p"/>
                      </m:rPr>
                      <a:rPr lang="fr-FR" sz="2000" dirty="0">
                        <a:latin typeface="Cambria Math" panose="02040503050406030204" pitchFamily="18" charset="0"/>
                        <a:ea typeface="Cambria Math" panose="02040503050406030204" pitchFamily="18" charset="0"/>
                      </a:rPr>
                      <m:t>A</m:t>
                    </m:r>
                    <m:r>
                      <a:rPr lang="fr-FR" sz="2000" dirty="0">
                        <a:latin typeface="Cambria Math" panose="02040503050406030204" pitchFamily="18" charset="0"/>
                        <a:ea typeface="Cambria Math" panose="02040503050406030204" pitchFamily="18" charset="0"/>
                      </a:rPr>
                      <m:t>490</m:t>
                    </m:r>
                  </m:oMath>
                </a14:m>
                <a:endParaRPr lang="fr-FR" sz="2000" dirty="0">
                  <a:latin typeface="Univers Condensed"/>
                  <a:ea typeface="Cambria Math" panose="02040503050406030204" pitchFamily="18" charset="0"/>
                </a:endParaRPr>
              </a:p>
              <a:p>
                <a:pPr marL="742950" lvl="2" indent="-342900"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non recommandés parce que trop résistants et fragilisés par la galvanisation</a:t>
                </a:r>
                <a:endParaRPr lang="fr-CA"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1148955"/>
                <a:ext cx="9821449" cy="5041724"/>
              </a:xfrm>
              <a:prstGeom prst="rect">
                <a:avLst/>
              </a:prstGeom>
              <a:blipFill>
                <a:blip r:embed="rId3"/>
                <a:stretch>
                  <a:fillRect l="-559" t="-483" r="-11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6045957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sp>
        <p:nvSpPr>
          <p:cNvPr id="6" name="Rectangle 1027"/>
          <p:cNvSpPr txBox="1">
            <a:spLocks noChangeArrowheads="1"/>
          </p:cNvSpPr>
          <p:nvPr/>
        </p:nvSpPr>
        <p:spPr bwMode="auto">
          <a:xfrm>
            <a:off x="838199" y="781235"/>
            <a:ext cx="9821450" cy="11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2000" dirty="0">
                <a:latin typeface="Univers Condensed"/>
                <a:ea typeface="Cambria Math" panose="02040503050406030204" pitchFamily="18" charset="0"/>
              </a:rPr>
              <a:t>Rivets</a:t>
            </a:r>
          </a:p>
          <a:p>
            <a:pPr marL="742950" lvl="2" indent="-342900" eaLnBrk="1" hangingPunct="1">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hlinkClick r:id="rId3">
                  <a:extLst>
                    <a:ext uri="{A12FA001-AC4F-418D-AE19-62706E023703}">
                      <ahyp:hlinkClr xmlns:ahyp="http://schemas.microsoft.com/office/drawing/2018/hyperlinkcolor" val="tx"/>
                    </a:ext>
                  </a:extLst>
                </a:hlinkClick>
              </a:rPr>
              <a:t>rivets à mater</a:t>
            </a:r>
            <a:r>
              <a:rPr lang="fr-FR" sz="2000" dirty="0">
                <a:latin typeface="Univers Condensed"/>
                <a:ea typeface="Cambria Math" panose="02040503050406030204" pitchFamily="18" charset="0"/>
              </a:rPr>
              <a:t> (à chaud ou à froid) : </a:t>
            </a:r>
            <a:r>
              <a:rPr lang="fr-CA" sz="2000" dirty="0">
                <a:latin typeface="Univers Condensed"/>
              </a:rPr>
              <a:t>ne sont plus guère utilisés de nos jours </a:t>
            </a:r>
            <a:endParaRPr lang="fr-FR" sz="2000" dirty="0">
              <a:latin typeface="Univers Condensed"/>
              <a:ea typeface="Cambria Math" panose="02040503050406030204" pitchFamily="18"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463" y="2281455"/>
            <a:ext cx="5486921" cy="264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371642" y="5243220"/>
            <a:ext cx="3146757" cy="307777"/>
          </a:xfrm>
          <a:prstGeom prst="rect">
            <a:avLst/>
          </a:prstGeom>
        </p:spPr>
        <p:txBody>
          <a:bodyPr wrap="square">
            <a:spAutoFit/>
          </a:bodyPr>
          <a:lstStyle/>
          <a:p>
            <a:r>
              <a:rPr lang="fr-FR" sz="1400" dirty="0">
                <a:latin typeface="Univers Condensed"/>
              </a:rPr>
              <a:t>Exemples de tête de rivets à mater</a:t>
            </a:r>
          </a:p>
        </p:txBody>
      </p:sp>
      <p:sp>
        <p:nvSpPr>
          <p:cNvPr id="11" name="Rectangle 10">
            <a:extLst>
              <a:ext uri="{FF2B5EF4-FFF2-40B4-BE49-F238E27FC236}">
                <a16:creationId xmlns:a16="http://schemas.microsoft.com/office/drawing/2014/main" id="{025A96F1-6226-3446-8FD1-1770267F4816}"/>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112980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983284"/>
                <a:ext cx="9821449" cy="21739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FR" sz="1600" b="1" dirty="0">
                    <a:latin typeface="Univers Condensed"/>
                    <a:ea typeface="Cambria Math" panose="02040503050406030204" pitchFamily="18" charset="0"/>
                  </a:rPr>
                  <a:t>rivets mécaniques</a:t>
                </a:r>
                <a:r>
                  <a:rPr lang="fr-FR" sz="1600" dirty="0">
                    <a:latin typeface="Univers Condensed"/>
                    <a:ea typeface="Cambria Math" panose="02040503050406030204" pitchFamily="18" charset="0"/>
                  </a:rPr>
                  <a:t> ( </a:t>
                </a:r>
                <a14:m>
                  <m:oMath xmlns:m="http://schemas.openxmlformats.org/officeDocument/2006/math">
                    <m:r>
                      <a:rPr lang="fr-FR" sz="1600" i="1" dirty="0">
                        <a:latin typeface="Cambria Math" panose="02040503050406030204" pitchFamily="18" charset="0"/>
                        <a:ea typeface="Cambria Math" panose="02040503050406030204" pitchFamily="18" charset="0"/>
                      </a:rPr>
                      <m:t>5 ≤ </m:t>
                    </m:r>
                    <m:r>
                      <a:rPr lang="fr-FR" sz="1600" i="1" dirty="0">
                        <a:latin typeface="Cambria Math" panose="02040503050406030204" pitchFamily="18" charset="0"/>
                        <a:ea typeface="Cambria Math" panose="02040503050406030204" pitchFamily="18" charset="0"/>
                      </a:rPr>
                      <m:t>𝑑</m:t>
                    </m:r>
                    <m:r>
                      <a:rPr lang="fr-FR" sz="1600" i="1" dirty="0">
                        <a:latin typeface="Cambria Math" panose="02040503050406030204" pitchFamily="18" charset="0"/>
                        <a:ea typeface="Cambria Math" panose="02040503050406030204" pitchFamily="18" charset="0"/>
                      </a:rPr>
                      <m:t> ≤ 19 </m:t>
                    </m:r>
                    <m:r>
                      <m:rPr>
                        <m:sty m:val="p"/>
                      </m:rPr>
                      <a:rPr lang="fr-FR" sz="1600" dirty="0">
                        <a:latin typeface="Cambria Math" panose="02040503050406030204" pitchFamily="18" charset="0"/>
                        <a:ea typeface="Cambria Math" panose="02040503050406030204" pitchFamily="18" charset="0"/>
                      </a:rPr>
                      <m:t>mm</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présentent plusieurs avantages (</a:t>
                </a:r>
                <a:r>
                  <a:rPr lang="fr-CA" sz="1600" dirty="0">
                    <a:latin typeface="Univers Condensed"/>
                  </a:rPr>
                  <a:t>rapidité de pose, main-d’œuvre non spécialisée, meilleur contrôle de qualité, esthétisme et étanchéité) </a:t>
                </a: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On distingue les </a:t>
                </a:r>
                <a:r>
                  <a:rPr lang="fr-FR" sz="1600" i="1" u="sng" dirty="0">
                    <a:latin typeface="Univers Condensed"/>
                    <a:ea typeface="Cambria Math" panose="02040503050406030204" pitchFamily="18" charset="0"/>
                  </a:rPr>
                  <a:t>rivet (boulons) à sertir </a:t>
                </a:r>
                <a:r>
                  <a:rPr lang="fr-FR" sz="1600" dirty="0">
                    <a:latin typeface="Univers Condensed"/>
                    <a:ea typeface="Cambria Math" panose="02040503050406030204" pitchFamily="18" charset="0"/>
                  </a:rPr>
                  <a:t>(rivets possédant les caractéristiques d’un boulon) et les </a:t>
                </a:r>
                <a:r>
                  <a:rPr lang="fr-FR" sz="1600" i="1" u="sng" dirty="0">
                    <a:latin typeface="Univers Condensed"/>
                    <a:ea typeface="Cambria Math" panose="02040503050406030204" pitchFamily="18" charset="0"/>
                  </a:rPr>
                  <a:t>rivets aveugles</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983284"/>
                <a:ext cx="9821449" cy="2173976"/>
              </a:xfrm>
              <a:prstGeom prst="rect">
                <a:avLst/>
              </a:prstGeom>
              <a:blipFill>
                <a:blip r:embed="rId3"/>
                <a:stretch>
                  <a:fillRect t="-8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a:extLst>
              <a:ext uri="{FF2B5EF4-FFF2-40B4-BE49-F238E27FC236}">
                <a16:creationId xmlns:a16="http://schemas.microsoft.com/office/drawing/2014/main" id="{A1B5FAA7-1AD8-4E4C-9B6E-D8737943FB23}"/>
              </a:ext>
            </a:extLst>
          </p:cNvPr>
          <p:cNvPicPr>
            <a:picLocks noChangeAspect="1"/>
          </p:cNvPicPr>
          <p:nvPr/>
        </p:nvPicPr>
        <p:blipFill>
          <a:blip r:embed="rId4"/>
          <a:stretch>
            <a:fillRect/>
          </a:stretch>
        </p:blipFill>
        <p:spPr>
          <a:xfrm>
            <a:off x="1947153" y="3373480"/>
            <a:ext cx="3605764" cy="2248300"/>
          </a:xfrm>
          <a:prstGeom prst="rect">
            <a:avLst/>
          </a:prstGeom>
        </p:spPr>
      </p:pic>
      <p:pic>
        <p:nvPicPr>
          <p:cNvPr id="13" name="Image 12">
            <a:extLst>
              <a:ext uri="{FF2B5EF4-FFF2-40B4-BE49-F238E27FC236}">
                <a16:creationId xmlns:a16="http://schemas.microsoft.com/office/drawing/2014/main" id="{32418197-FE09-466F-86C5-6AE9C07D3727}"/>
              </a:ext>
            </a:extLst>
          </p:cNvPr>
          <p:cNvPicPr>
            <a:picLocks noChangeAspect="1"/>
          </p:cNvPicPr>
          <p:nvPr/>
        </p:nvPicPr>
        <p:blipFill>
          <a:blip r:embed="rId5"/>
          <a:stretch>
            <a:fillRect/>
          </a:stretch>
        </p:blipFill>
        <p:spPr>
          <a:xfrm>
            <a:off x="6583289" y="3093869"/>
            <a:ext cx="3051959" cy="2766649"/>
          </a:xfrm>
          <a:prstGeom prst="rect">
            <a:avLst/>
          </a:prstGeom>
        </p:spPr>
      </p:pic>
      <p:sp>
        <p:nvSpPr>
          <p:cNvPr id="14" name="Rectangle 13"/>
          <p:cNvSpPr/>
          <p:nvPr/>
        </p:nvSpPr>
        <p:spPr>
          <a:xfrm>
            <a:off x="4311827" y="5860518"/>
            <a:ext cx="2715506" cy="307777"/>
          </a:xfrm>
          <a:prstGeom prst="rect">
            <a:avLst/>
          </a:prstGeom>
        </p:spPr>
        <p:txBody>
          <a:bodyPr wrap="square">
            <a:spAutoFit/>
          </a:bodyPr>
          <a:lstStyle/>
          <a:p>
            <a:r>
              <a:rPr lang="fr-FR" sz="1400" dirty="0">
                <a:latin typeface="Univers Condensed"/>
              </a:rPr>
              <a:t>Exemples de rivets mécaniques </a:t>
            </a:r>
          </a:p>
        </p:txBody>
      </p:sp>
      <p:sp>
        <p:nvSpPr>
          <p:cNvPr id="10" name="Rectangle 9">
            <a:extLst>
              <a:ext uri="{FF2B5EF4-FFF2-40B4-BE49-F238E27FC236}">
                <a16:creationId xmlns:a16="http://schemas.microsoft.com/office/drawing/2014/main" id="{20FAB308-73AE-9F44-8DD8-FCB7D7E9F3DF}"/>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706482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721960"/>
                <a:ext cx="9821450" cy="21397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1600" dirty="0">
                    <a:latin typeface="Univers Condensed"/>
                    <a:ea typeface="Cambria Math" panose="02040503050406030204" pitchFamily="18" charset="0"/>
                  </a:rPr>
                  <a:t>Boulons ( </a:t>
                </a:r>
                <a14:m>
                  <m:oMath xmlns:m="http://schemas.openxmlformats.org/officeDocument/2006/math">
                    <m:r>
                      <a:rPr lang="fr-FR" sz="1600" i="1" dirty="0">
                        <a:latin typeface="Cambria Math" panose="02040503050406030204" pitchFamily="18" charset="0"/>
                        <a:ea typeface="Cambria Math" panose="02040503050406030204" pitchFamily="18" charset="0"/>
                      </a:rPr>
                      <m:t>16 ≤ </m:t>
                    </m:r>
                    <m:r>
                      <a:rPr lang="fr-FR" sz="1600" i="1" dirty="0">
                        <a:latin typeface="Cambria Math" panose="02040503050406030204" pitchFamily="18" charset="0"/>
                        <a:ea typeface="Cambria Math" panose="02040503050406030204" pitchFamily="18" charset="0"/>
                      </a:rPr>
                      <m:t>𝑑</m:t>
                    </m:r>
                    <m:r>
                      <a:rPr lang="fr-FR" sz="1600" i="1" dirty="0">
                        <a:latin typeface="Cambria Math" panose="02040503050406030204" pitchFamily="18" charset="0"/>
                        <a:ea typeface="Cambria Math" panose="02040503050406030204" pitchFamily="18" charset="0"/>
                      </a:rPr>
                      <m:t> ≤ 36 </m:t>
                    </m:r>
                    <m:r>
                      <m:rPr>
                        <m:sty m:val="p"/>
                      </m:rPr>
                      <a:rPr lang="fr-FR" sz="1600" dirty="0">
                        <a:latin typeface="Cambria Math" panose="02040503050406030204" pitchFamily="18" charset="0"/>
                        <a:ea typeface="Cambria Math" panose="02040503050406030204" pitchFamily="18" charset="0"/>
                      </a:rPr>
                      <m:t>mm</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p>
              <a:p>
                <a:pPr marL="742950" lvl="2" indent="-342900" eaLnBrk="1" hangingPunct="1">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doivent toujours être utilisés avec des rondelles d’acier situées sous la tête et l’écrou</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la protection contre la corrosion galvanique des aciers zingués ou cadmiés n’est pas absolue</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𝑑</m:t>
                    </m:r>
                    <m:r>
                      <a:rPr lang="fr-FR" sz="1600" i="1" dirty="0">
                        <a:latin typeface="Cambria Math" panose="02040503050406030204" pitchFamily="18" charset="0"/>
                        <a:ea typeface="Cambria Math" panose="02040503050406030204" pitchFamily="18" charset="0"/>
                      </a:rPr>
                      <m:t> &gt; 24 </m:t>
                    </m:r>
                    <m:r>
                      <m:rPr>
                        <m:sty m:val="p"/>
                      </m:rPr>
                      <a:rPr lang="fr-FR" sz="1600" dirty="0">
                        <a:latin typeface="Cambria Math" panose="02040503050406030204" pitchFamily="18" charset="0"/>
                        <a:ea typeface="Cambria Math" panose="02040503050406030204" pitchFamily="18" charset="0"/>
                      </a:rPr>
                      <m:t>mm</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 rarement utilisés</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721960"/>
                <a:ext cx="9821450" cy="2139773"/>
              </a:xfrm>
              <a:prstGeom prst="rect">
                <a:avLst/>
              </a:prstGeom>
              <a:blipFill>
                <a:blip r:embed="rId3"/>
                <a:stretch>
                  <a:fillRect l="-186" t="-855" b="-14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6" name="Image 15">
            <a:extLst>
              <a:ext uri="{FF2B5EF4-FFF2-40B4-BE49-F238E27FC236}">
                <a16:creationId xmlns:a16="http://schemas.microsoft.com/office/drawing/2014/main" id="{A1B5FAA7-1AD8-4E4C-9B6E-D8737943FB23}"/>
              </a:ext>
            </a:extLst>
          </p:cNvPr>
          <p:cNvPicPr>
            <a:picLocks noChangeAspect="1"/>
          </p:cNvPicPr>
          <p:nvPr/>
        </p:nvPicPr>
        <p:blipFill>
          <a:blip r:embed="rId4"/>
          <a:stretch>
            <a:fillRect/>
          </a:stretch>
        </p:blipFill>
        <p:spPr>
          <a:xfrm>
            <a:off x="2251953" y="3141344"/>
            <a:ext cx="3605764" cy="2248300"/>
          </a:xfrm>
          <a:prstGeom prst="rect">
            <a:avLst/>
          </a:prstGeom>
        </p:spPr>
      </p:pic>
      <p:pic>
        <p:nvPicPr>
          <p:cNvPr id="17" name="Image 16">
            <a:extLst>
              <a:ext uri="{FF2B5EF4-FFF2-40B4-BE49-F238E27FC236}">
                <a16:creationId xmlns:a16="http://schemas.microsoft.com/office/drawing/2014/main" id="{32418197-FE09-466F-86C5-6AE9C07D3727}"/>
              </a:ext>
            </a:extLst>
          </p:cNvPr>
          <p:cNvPicPr>
            <a:picLocks noChangeAspect="1"/>
          </p:cNvPicPr>
          <p:nvPr/>
        </p:nvPicPr>
        <p:blipFill>
          <a:blip r:embed="rId5"/>
          <a:stretch>
            <a:fillRect/>
          </a:stretch>
        </p:blipFill>
        <p:spPr>
          <a:xfrm>
            <a:off x="6888089" y="2861733"/>
            <a:ext cx="3051959" cy="2766649"/>
          </a:xfrm>
          <a:prstGeom prst="rect">
            <a:avLst/>
          </a:prstGeom>
        </p:spPr>
      </p:pic>
      <p:sp>
        <p:nvSpPr>
          <p:cNvPr id="8" name="Rectangle 7">
            <a:extLst>
              <a:ext uri="{FF2B5EF4-FFF2-40B4-BE49-F238E27FC236}">
                <a16:creationId xmlns:a16="http://schemas.microsoft.com/office/drawing/2014/main" id="{DF62AE1F-68FA-7D44-A590-839075E8EBE7}"/>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332194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Introduction</a:t>
            </a:r>
          </a:p>
          <a:p>
            <a:r>
              <a:rPr lang="fr-FR" sz="2400" dirty="0"/>
              <a:t>B – Dispositions constructives</a:t>
            </a:r>
          </a:p>
          <a:p>
            <a:r>
              <a:rPr lang="fr-FR" sz="2400" dirty="0"/>
              <a:t>C – Résistance des boulons et des rivets</a:t>
            </a:r>
          </a:p>
          <a:p>
            <a:r>
              <a:rPr lang="fr-FR" sz="2400" dirty="0"/>
              <a:t>D – Résistance au glissement (pour les assemblages anti-glissement)</a:t>
            </a:r>
          </a:p>
          <a:p>
            <a:r>
              <a:rPr lang="fr-FR" sz="2400" dirty="0"/>
              <a:t>E – Résistance des pièces de transfert</a:t>
            </a:r>
            <a:endParaRPr lang="fr-CA" sz="2400" dirty="0"/>
          </a:p>
          <a:p>
            <a:r>
              <a:rPr lang="fr-FR" sz="2400" dirty="0"/>
              <a:t>F – Assemblages concentriques en cisaillement</a:t>
            </a:r>
            <a:endParaRPr lang="fr-CA" sz="2400" dirty="0"/>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387174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31" y="821490"/>
            <a:ext cx="7505406" cy="466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134232" y="5805264"/>
            <a:ext cx="6258603" cy="523220"/>
          </a:xfrm>
          <a:prstGeom prst="rect">
            <a:avLst/>
          </a:prstGeom>
        </p:spPr>
        <p:txBody>
          <a:bodyPr wrap="square">
            <a:spAutoFit/>
          </a:bodyPr>
          <a:lstStyle/>
          <a:p>
            <a:r>
              <a:rPr lang="fr-FR" sz="1400" dirty="0">
                <a:latin typeface="Univers Condensed"/>
              </a:rPr>
              <a:t>Aire de la section nominale des connecteurs métriques et impériaux </a:t>
            </a:r>
            <a:r>
              <a:rPr lang="fr-CA" sz="1400" dirty="0">
                <a:latin typeface="Univers Condensed"/>
              </a:rPr>
              <a:t>correspondant aux principaux diamètres utilisés pour les rivets et les boulons</a:t>
            </a:r>
            <a:endParaRPr lang="fr-FR" sz="1400" dirty="0">
              <a:latin typeface="Univers Condensed"/>
            </a:endParaRPr>
          </a:p>
        </p:txBody>
      </p:sp>
      <p:sp>
        <p:nvSpPr>
          <p:cNvPr id="10" name="Rectangle 9">
            <a:extLst>
              <a:ext uri="{FF2B5EF4-FFF2-40B4-BE49-F238E27FC236}">
                <a16:creationId xmlns:a16="http://schemas.microsoft.com/office/drawing/2014/main" id="{134C4180-F4EC-984B-BDE8-F5CFEC4AD88E}"/>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8333526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boulons et des rivets</a:t>
            </a:r>
          </a:p>
        </p:txBody>
      </p:sp>
      <p:sp>
        <p:nvSpPr>
          <p:cNvPr id="3" name="Espace réservé du texte 2"/>
          <p:cNvSpPr>
            <a:spLocks noGrp="1"/>
          </p:cNvSpPr>
          <p:nvPr>
            <p:ph type="body" idx="1"/>
          </p:nvPr>
        </p:nvSpPr>
        <p:spPr/>
        <p:txBody>
          <a:bodyPr/>
          <a:lstStyle/>
          <a:p>
            <a:r>
              <a:rPr lang="fr-FR" dirty="0"/>
              <a:t>Propriétés mécaniques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31</a:t>
            </a:fld>
            <a:endParaRPr lang="fr-FR"/>
          </a:p>
        </p:txBody>
      </p:sp>
    </p:spTree>
    <p:extLst>
      <p:ext uri="{BB962C8B-B14F-4D97-AF65-F5344CB8AC3E}">
        <p14:creationId xmlns:p14="http://schemas.microsoft.com/office/powerpoint/2010/main" val="1402995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657" y="747846"/>
            <a:ext cx="5545782" cy="584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71710" y="3192763"/>
            <a:ext cx="3038627" cy="954107"/>
          </a:xfrm>
          <a:prstGeom prst="rect">
            <a:avLst/>
          </a:prstGeom>
        </p:spPr>
        <p:txBody>
          <a:bodyPr wrap="square">
            <a:spAutoFit/>
          </a:bodyPr>
          <a:lstStyle/>
          <a:p>
            <a:r>
              <a:rPr lang="fr-FR" sz="1400" dirty="0">
                <a:latin typeface="Univers Condensed"/>
              </a:rPr>
              <a:t>Valeurs minimales des propriétés mécaniques des alliages utilisés pour la fabrication des rivets et des boulons</a:t>
            </a:r>
          </a:p>
        </p:txBody>
      </p:sp>
      <p:sp>
        <p:nvSpPr>
          <p:cNvPr id="7" name="Rectangle 6">
            <a:extLst>
              <a:ext uri="{FF2B5EF4-FFF2-40B4-BE49-F238E27FC236}">
                <a16:creationId xmlns:a16="http://schemas.microsoft.com/office/drawing/2014/main" id="{7DB46CF9-32E8-6347-9C7F-74ED1B81DE17}"/>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365449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sp>
        <p:nvSpPr>
          <p:cNvPr id="7" name="Rectangle 1027"/>
          <p:cNvSpPr txBox="1">
            <a:spLocks noChangeArrowheads="1"/>
          </p:cNvSpPr>
          <p:nvPr/>
        </p:nvSpPr>
        <p:spPr bwMode="auto">
          <a:xfrm>
            <a:off x="838200" y="803264"/>
            <a:ext cx="904956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2000" dirty="0">
                <a:latin typeface="Univers Condensed"/>
                <a:ea typeface="Cambria Math" panose="02040503050406030204" pitchFamily="18" charset="0"/>
              </a:rPr>
              <a:t>Quelques normes sur les connecteurs mécaniques</a:t>
            </a:r>
          </a:p>
        </p:txBody>
      </p:sp>
      <p:graphicFrame>
        <p:nvGraphicFramePr>
          <p:cNvPr id="8" name="Tableau 7"/>
          <p:cNvGraphicFramePr>
            <a:graphicFrameLocks noGrp="1"/>
          </p:cNvGraphicFramePr>
          <p:nvPr>
            <p:extLst>
              <p:ext uri="{D42A27DB-BD31-4B8C-83A1-F6EECF244321}">
                <p14:modId xmlns:p14="http://schemas.microsoft.com/office/powerpoint/2010/main" val="1117039938"/>
              </p:ext>
            </p:extLst>
          </p:nvPr>
        </p:nvGraphicFramePr>
        <p:xfrm>
          <a:off x="2009179" y="1276314"/>
          <a:ext cx="8611960" cy="4820920"/>
        </p:xfrm>
        <a:graphic>
          <a:graphicData uri="http://schemas.openxmlformats.org/drawingml/2006/table">
            <a:tbl>
              <a:tblPr firstRow="1" bandRow="1">
                <a:tableStyleId>{5C22544A-7EE6-4342-B048-85BDC9FD1C3A}</a:tableStyleId>
              </a:tblPr>
              <a:tblGrid>
                <a:gridCol w="2347264">
                  <a:extLst>
                    <a:ext uri="{9D8B030D-6E8A-4147-A177-3AD203B41FA5}">
                      <a16:colId xmlns:a16="http://schemas.microsoft.com/office/drawing/2014/main" val="20000"/>
                    </a:ext>
                  </a:extLst>
                </a:gridCol>
                <a:gridCol w="6264696">
                  <a:extLst>
                    <a:ext uri="{9D8B030D-6E8A-4147-A177-3AD203B41FA5}">
                      <a16:colId xmlns:a16="http://schemas.microsoft.com/office/drawing/2014/main" val="20001"/>
                    </a:ext>
                  </a:extLst>
                </a:gridCol>
              </a:tblGrid>
              <a:tr h="370840">
                <a:tc>
                  <a:txBody>
                    <a:bodyPr/>
                    <a:lstStyle/>
                    <a:p>
                      <a:pPr marL="285750" indent="-285750">
                        <a:buFont typeface="Calibri" panose="020F0502020204030204" pitchFamily="34" charset="0"/>
                        <a:buChar char="−"/>
                      </a:pPr>
                      <a:r>
                        <a:rPr lang="fr-FR" sz="1600" b="0" dirty="0">
                          <a:solidFill>
                            <a:schemeClr val="tx1"/>
                          </a:solidFill>
                          <a:latin typeface="Univers Condensed"/>
                        </a:rPr>
                        <a:t>CSA G164-M1981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a:solidFill>
                            <a:schemeClr val="tx1"/>
                          </a:solidFill>
                          <a:latin typeface="Univers Condensed"/>
                        </a:rPr>
                        <a:t>éléments galvanisés à chaud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b="0" kern="1200" dirty="0">
                          <a:solidFill>
                            <a:schemeClr val="tx1"/>
                          </a:solidFill>
                          <a:latin typeface="Univers Condensed"/>
                          <a:ea typeface="+mn-ea"/>
                          <a:cs typeface="+mn-cs"/>
                        </a:rPr>
                        <a:t>ASTM A307-91,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connecteurs filetés en acier au carbone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b="0" kern="1200" dirty="0">
                          <a:solidFill>
                            <a:schemeClr val="tx1"/>
                          </a:solidFill>
                          <a:latin typeface="Univers Condensed"/>
                          <a:ea typeface="+mn-ea"/>
                          <a:cs typeface="+mn-cs"/>
                        </a:rPr>
                        <a:t>ASTM A325M-91,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600" dirty="0">
                          <a:latin typeface="Univers Condensed"/>
                        </a:rPr>
                        <a:t>boulons métriques à haute résistance ;</a:t>
                      </a:r>
                      <a:endParaRPr lang="fr-FR" sz="1600" b="0" dirty="0">
                        <a:solidFill>
                          <a:schemeClr val="tx1"/>
                        </a:solidFill>
                        <a:latin typeface="Univers Condensed"/>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b="0" kern="1200" dirty="0">
                          <a:solidFill>
                            <a:schemeClr val="tx1"/>
                          </a:solidFill>
                          <a:latin typeface="Univers Condensed"/>
                          <a:ea typeface="+mn-ea"/>
                          <a:cs typeface="+mn-cs"/>
                        </a:rPr>
                        <a:t>ASTM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A325-91 boulons impériaux à haute résistance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A563M-93, </a:t>
                      </a:r>
                      <a:endParaRPr lang="fr-FR" sz="1600" b="0" kern="1200" dirty="0">
                        <a:solidFill>
                          <a:schemeClr val="tx1"/>
                        </a:solidFill>
                        <a:latin typeface="Univers Condense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écrous en acier au carbone et en aciers alliés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B695-91,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600" dirty="0">
                          <a:latin typeface="Univers Condensed"/>
                        </a:rPr>
                        <a:t>aciers zingués ;</a:t>
                      </a:r>
                      <a:endParaRPr lang="fr-FR" sz="1600" b="0" dirty="0">
                        <a:solidFill>
                          <a:schemeClr val="tx1"/>
                        </a:solidFill>
                        <a:latin typeface="Univers Condensed"/>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B696-91,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600" dirty="0">
                          <a:latin typeface="Univers Condensed"/>
                        </a:rPr>
                        <a:t>aciers cadmiés ;</a:t>
                      </a:r>
                      <a:endParaRPr lang="fr-FR" sz="1600" b="0" dirty="0">
                        <a:solidFill>
                          <a:schemeClr val="tx1"/>
                        </a:solidFill>
                        <a:latin typeface="Univers Condensed"/>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B766-86,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600" dirty="0">
                          <a:latin typeface="Univers Condensed"/>
                        </a:rPr>
                        <a:t>recouvrements de cadmium par électrolyse ;</a:t>
                      </a:r>
                      <a:endParaRPr lang="fr-FR" sz="1600" b="0" dirty="0">
                        <a:solidFill>
                          <a:schemeClr val="tx1"/>
                        </a:solidFill>
                        <a:latin typeface="Univers Condensed"/>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E436M-93,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a:t>
                      </a:r>
                      <a:r>
                        <a:rPr lang="fr-FR" sz="1600" dirty="0" err="1">
                          <a:latin typeface="Univers Condensed"/>
                        </a:rPr>
                        <a:t>réapprouvés</a:t>
                      </a:r>
                      <a:r>
                        <a:rPr lang="fr-FR" sz="1600" dirty="0">
                          <a:latin typeface="Univers Condensed"/>
                        </a:rPr>
                        <a:t> en 2000), rondelles en acier à haute résistance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F468-90,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boulonnerie en aluminium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F467-90,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latin typeface="Univers Condensed"/>
                        </a:rPr>
                        <a:t>écrous en aluminium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F593-91,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dirty="0">
                          <a:latin typeface="Univers Condensed"/>
                        </a:rPr>
                        <a:t>boulons et vis en acier inoxydable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FR" sz="1600" dirty="0">
                          <a:latin typeface="Univers Condensed"/>
                        </a:rPr>
                        <a:t>ASTM F594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dirty="0">
                          <a:latin typeface="Univers Condensed"/>
                        </a:rPr>
                        <a:t>écrous en acier inoxydable.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1" name="Rectangle 1027"/>
          <p:cNvSpPr txBox="1">
            <a:spLocks noChangeArrowheads="1"/>
          </p:cNvSpPr>
          <p:nvPr/>
        </p:nvSpPr>
        <p:spPr bwMode="auto">
          <a:xfrm>
            <a:off x="838200" y="6192253"/>
            <a:ext cx="9821449" cy="62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r>
              <a:rPr lang="fr-FR" sz="1600" dirty="0">
                <a:latin typeface="Univers Condensed"/>
                <a:ea typeface="Cambria Math" panose="02040503050406030204" pitchFamily="18" charset="0"/>
              </a:rPr>
              <a:t>Note : Il faut utiliser les valeurs minimales de la résistance mécanique et exiger la certification ASTM ou CSA.</a:t>
            </a:r>
          </a:p>
        </p:txBody>
      </p:sp>
      <p:sp>
        <p:nvSpPr>
          <p:cNvPr id="12" name="Rectangle 11">
            <a:extLst>
              <a:ext uri="{FF2B5EF4-FFF2-40B4-BE49-F238E27FC236}">
                <a16:creationId xmlns:a16="http://schemas.microsoft.com/office/drawing/2014/main" id="{9A8D8CB1-5FBE-3549-A896-934912AEA8A3}"/>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658923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boulons et des rivets</a:t>
            </a:r>
          </a:p>
        </p:txBody>
      </p:sp>
      <p:sp>
        <p:nvSpPr>
          <p:cNvPr id="3" name="Espace réservé du texte 2"/>
          <p:cNvSpPr>
            <a:spLocks noGrp="1"/>
          </p:cNvSpPr>
          <p:nvPr>
            <p:ph type="body" idx="1"/>
          </p:nvPr>
        </p:nvSpPr>
        <p:spPr/>
        <p:txBody>
          <a:bodyPr/>
          <a:lstStyle/>
          <a:p>
            <a:r>
              <a:rPr lang="fr-FR" dirty="0"/>
              <a:t>Traction</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34</a:t>
            </a:fld>
            <a:endParaRPr lang="fr-FR"/>
          </a:p>
        </p:txBody>
      </p:sp>
    </p:spTree>
    <p:extLst>
      <p:ext uri="{BB962C8B-B14F-4D97-AF65-F5344CB8AC3E}">
        <p14:creationId xmlns:p14="http://schemas.microsoft.com/office/powerpoint/2010/main" val="256726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507297"/>
                <a:ext cx="9821449" cy="9519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CA" sz="1600" dirty="0">
                  <a:solidFill>
                    <a:srgbClr val="000099"/>
                  </a:solidFill>
                  <a:latin typeface="Univers Condensed"/>
                </a:endParaRPr>
              </a:p>
              <a:p>
                <a:pPr marL="363538" lvl="1" indent="-363538" eaLnBrk="1" hangingPunct="1">
                  <a:buFont typeface="Arial" panose="020B0604020202020204" pitchFamily="34" charset="0"/>
                  <a:buChar char="•"/>
                  <a:defRPr/>
                </a:pPr>
                <a:r>
                  <a:rPr lang="fr-FR" sz="1600" b="1" dirty="0">
                    <a:latin typeface="Univers Condensed"/>
                    <a:ea typeface="Cambria Math" panose="02040503050406030204" pitchFamily="18" charset="0"/>
                  </a:rPr>
                  <a:t>Résistance </a:t>
                </a:r>
                <a:r>
                  <a:rPr lang="fr-FR" sz="1600" b="1" u="sng" dirty="0">
                    <a:latin typeface="Univers Condensed"/>
                    <a:ea typeface="Cambria Math" panose="02040503050406030204" pitchFamily="18" charset="0"/>
                  </a:rPr>
                  <a:t>pondérée</a:t>
                </a:r>
                <a:r>
                  <a:rPr lang="fr-FR" sz="1600" b="1" dirty="0">
                    <a:latin typeface="Univers Condensed"/>
                    <a:ea typeface="Cambria Math" panose="02040503050406030204" pitchFamily="18" charset="0"/>
                  </a:rPr>
                  <a:t> en traction des </a:t>
                </a:r>
                <a:r>
                  <a:rPr lang="fr-FR" sz="1600" b="1" u="sng" dirty="0">
                    <a:latin typeface="Univers Condensed"/>
                    <a:ea typeface="Cambria Math" panose="02040503050406030204" pitchFamily="18" charset="0"/>
                  </a:rPr>
                  <a:t>boulons</a:t>
                </a:r>
                <a:r>
                  <a:rPr lang="fr-FR" sz="1600" b="1" dirty="0">
                    <a:latin typeface="Univers Condensed"/>
                    <a:ea typeface="Cambria Math" panose="02040503050406030204" pitchFamily="18" charset="0"/>
                  </a:rPr>
                  <a:t> </a:t>
                </a:r>
                <a:r>
                  <a:rPr lang="fr-FR" sz="1600" dirty="0">
                    <a:latin typeface="Univers Condensed"/>
                    <a:ea typeface="Cambria Math" panose="02040503050406030204" pitchFamily="18" charset="0"/>
                  </a:rPr>
                  <a:t>(</a:t>
                </a:r>
                <a14:m>
                  <m:oMath xmlns:m="http://schemas.openxmlformats.org/officeDocument/2006/math">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𝑇</m:t>
                        </m:r>
                      </m:e>
                      <m:sub>
                        <m:r>
                          <a:rPr lang="en-CA" sz="1600" i="1">
                            <a:latin typeface="Cambria Math" panose="02040503050406030204" pitchFamily="18" charset="0"/>
                            <a:ea typeface="Cambria Math" panose="02040503050406030204" pitchFamily="18" charset="0"/>
                          </a:rPr>
                          <m:t>𝑟</m:t>
                        </m:r>
                      </m:sub>
                    </m:sSub>
                  </m:oMath>
                </a14:m>
                <a:r>
                  <a:rPr lang="fr-CA" sz="1600" dirty="0">
                    <a:latin typeface="Univers Condensed"/>
                  </a:rPr>
                  <a:t>) ne doit pas excéder </a:t>
                </a:r>
                <a:r>
                  <a:rPr lang="fr-CA" sz="1600" i="1" u="sng" dirty="0">
                    <a:latin typeface="Univers Condensed"/>
                  </a:rPr>
                  <a:t>la plus petite</a:t>
                </a:r>
                <a:r>
                  <a:rPr lang="fr-CA" sz="1600" dirty="0">
                    <a:latin typeface="Univers Condensed"/>
                  </a:rPr>
                  <a:t> des valeurs suivantes </a:t>
                </a:r>
                <a:endParaRPr lang="fr-FR" sz="16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507297"/>
                <a:ext cx="9821449" cy="951974"/>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2" name="Tableau 11"/>
              <p:cNvGraphicFramePr>
                <a:graphicFrameLocks noGrp="1"/>
              </p:cNvGraphicFramePr>
              <p:nvPr>
                <p:extLst>
                  <p:ext uri="{D42A27DB-BD31-4B8C-83A1-F6EECF244321}">
                    <p14:modId xmlns:p14="http://schemas.microsoft.com/office/powerpoint/2010/main" val="3381999897"/>
                  </p:ext>
                </p:extLst>
              </p:nvPr>
            </p:nvGraphicFramePr>
            <p:xfrm>
              <a:off x="2292280" y="1434223"/>
              <a:ext cx="8187824" cy="1304798"/>
            </p:xfrm>
            <a:graphic>
              <a:graphicData uri="http://schemas.openxmlformats.org/drawingml/2006/table">
                <a:tbl>
                  <a:tblPr firstRow="1" bandRow="1">
                    <a:tableStyleId>{5C22544A-7EE6-4342-B048-85BDC9FD1C3A}</a:tableStyleId>
                  </a:tblPr>
                  <a:tblGrid>
                    <a:gridCol w="2354318">
                      <a:extLst>
                        <a:ext uri="{9D8B030D-6E8A-4147-A177-3AD203B41FA5}">
                          <a16:colId xmlns:a16="http://schemas.microsoft.com/office/drawing/2014/main" val="20000"/>
                        </a:ext>
                      </a:extLst>
                    </a:gridCol>
                    <a:gridCol w="5833506">
                      <a:extLst>
                        <a:ext uri="{9D8B030D-6E8A-4147-A177-3AD203B41FA5}">
                          <a16:colId xmlns:a16="http://schemas.microsoft.com/office/drawing/2014/main" val="20001"/>
                        </a:ext>
                      </a:extLst>
                    </a:gridCol>
                  </a:tblGrid>
                  <a:tr h="504056">
                    <a:tc>
                      <a:txBody>
                        <a:bodyPr/>
                        <a:lstStyle/>
                        <a:p>
                          <a:pPr marL="0" lvl="1" indent="-57150" eaLnBrk="1" hangingPunct="1">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fr-CA" sz="1600" b="0" i="1" smtClean="0">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b="0" i="1" smtClean="0">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panose="02040503050406030204" pitchFamily="18" charset="0"/>
                                  </a:rPr>
                                  <m:t> </m:t>
                                </m:r>
                                <m:r>
                                  <a:rPr lang="fr-CA" sz="1600" b="0" i="1" smtClean="0">
                                    <a:solidFill>
                                      <a:schemeClr val="tx1"/>
                                    </a:solidFill>
                                    <a:latin typeface="Cambria Math" panose="02040503050406030204" pitchFamily="18" charset="0"/>
                                    <a:ea typeface="Cambria Math" panose="02040503050406030204" pitchFamily="18" charset="0"/>
                                  </a:rPr>
                                  <m:t>0,75 </m:t>
                                </m:r>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b="0" i="1" smtClean="0">
                                        <a:solidFill>
                                          <a:schemeClr val="tx1"/>
                                        </a:solidFill>
                                        <a:latin typeface="Cambria Math" panose="02040503050406030204" pitchFamily="18" charset="0"/>
                                        <a:ea typeface="Cambria Math" panose="02040503050406030204" pitchFamily="18" charset="0"/>
                                      </a:rPr>
                                      <m:t>𝑏</m:t>
                                    </m:r>
                                  </m:sub>
                                </m:sSub>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b="0" i="1" smtClean="0">
                                        <a:solidFill>
                                          <a:schemeClr val="tx1"/>
                                        </a:solidFill>
                                        <a:latin typeface="Cambria Math" panose="02040503050406030204" pitchFamily="18" charset="0"/>
                                        <a:ea typeface="Cambria Math" panose="02040503050406030204" pitchFamily="18" charset="0"/>
                                      </a:rPr>
                                      <m:t>𝑢𝑏</m:t>
                                    </m:r>
                                  </m:sub>
                                </m:sSub>
                              </m:oMath>
                            </m:oMathPara>
                          </a14:m>
                          <a:endParaRPr lang="fr-CA" sz="1600" b="0" i="1" dirty="0">
                            <a:solidFill>
                              <a:schemeClr val="tx1"/>
                            </a:solidFill>
                            <a:latin typeface="Univers Condensed"/>
                            <a:ea typeface="Cambria Math" panose="02040503050406030204" pitchFamily="18" charset="0"/>
                          </a:endParaRPr>
                        </a:p>
                        <a:p>
                          <a:pPr marL="0" lvl="1" indent="-57150" eaLnBrk="1" hangingPunct="1">
                            <a:buNone/>
                            <a:defRPr/>
                          </a:pPr>
                          <a14:m>
                            <m:oMathPara xmlns:m="http://schemas.openxmlformats.org/officeDocument/2006/math">
                              <m:oMathParaPr>
                                <m:jc m:val="left"/>
                              </m:oMathParaPr>
                              <m:oMath xmlns:m="http://schemas.openxmlformats.org/officeDocument/2006/math">
                                <m:r>
                                  <a:rPr lang="fr-CA" sz="1600" b="1" i="1" smtClean="0">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m:t>
                                </m:r>
                                <m:r>
                                  <a:rPr lang="fr-CA" sz="1600" b="0" i="1" smtClean="0">
                                    <a:solidFill>
                                      <a:schemeClr val="tx1"/>
                                    </a:solidFill>
                                    <a:latin typeface="Cambria Math" panose="02040503050406030204" pitchFamily="18" charset="0"/>
                                    <a:ea typeface="Cambria Math" panose="02040503050406030204" pitchFamily="18" charset="0"/>
                                  </a:rPr>
                                  <m:t>0,50 </m:t>
                                </m:r>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b="0" i="1" smtClean="0">
                                        <a:solidFill>
                                          <a:schemeClr val="tx1"/>
                                        </a:solidFill>
                                        <a:latin typeface="Cambria Math" panose="02040503050406030204" pitchFamily="18" charset="0"/>
                                        <a:ea typeface="Cambria Math" panose="02040503050406030204" pitchFamily="18" charset="0"/>
                                      </a:rPr>
                                      <m:t>𝑏</m:t>
                                    </m:r>
                                  </m:sub>
                                </m:sSub>
                                <m:r>
                                  <a:rPr lang="fr-CA" sz="1600" b="0" i="1" smtClean="0">
                                    <a:solidFill>
                                      <a:schemeClr val="tx1"/>
                                    </a:solidFill>
                                    <a:latin typeface="Cambria Math" panose="02040503050406030204" pitchFamily="18" charset="0"/>
                                    <a:ea typeface="Cambria Math" panose="02040503050406030204" pitchFamily="18" charset="0"/>
                                  </a:rPr>
                                  <m:t> </m:t>
                                </m:r>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b="0" i="1" smtClean="0">
                                        <a:solidFill>
                                          <a:schemeClr val="tx1"/>
                                        </a:solidFill>
                                        <a:latin typeface="Cambria Math" panose="02040503050406030204" pitchFamily="18" charset="0"/>
                                        <a:ea typeface="Cambria Math" panose="02040503050406030204" pitchFamily="18" charset="0"/>
                                      </a:rPr>
                                      <m:t>𝑢𝑏</m:t>
                                    </m:r>
                                  </m:sub>
                                </m:sSub>
                              </m:oMath>
                            </m:oMathPara>
                          </a14:m>
                          <a:endParaRPr lang="fr-CA" sz="1600" i="1" dirty="0">
                            <a:solidFill>
                              <a:schemeClr val="tx1"/>
                            </a:solidFill>
                            <a:latin typeface="Univers Condensed"/>
                            <a:ea typeface="Cambria Math"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b="0" dirty="0">
                            <a:solidFill>
                              <a:schemeClr val="tx1"/>
                            </a:solidFill>
                            <a:latin typeface="Univers Condensed"/>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16">
                    <a:tc>
                      <a:txBody>
                        <a:bodyPr/>
                        <a:lstStyle/>
                        <a:p>
                          <a:pPr marL="0" lvl="1" indent="-57150" eaLnBrk="1" hangingPunct="1">
                            <a:buNone/>
                            <a:defRPr/>
                          </a:pPr>
                          <a:endParaRPr lang="fr-CA" sz="1600" i="1" dirty="0">
                            <a:solidFill>
                              <a:schemeClr val="tx1"/>
                            </a:solidFill>
                            <a:latin typeface="Univers Condensed"/>
                            <a:ea typeface="Cambria Math"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b="0" dirty="0">
                            <a:solidFill>
                              <a:schemeClr val="tx1"/>
                            </a:solidFill>
                            <a:latin typeface="Univers Condensed"/>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lvl="1" indent="-57150" eaLnBrk="1" hangingPunct="1">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fr-CA" sz="1600" b="0" i="1" smtClean="0">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b="0" i="1" smtClean="0">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b="0" i="1" smtClean="0">
                                        <a:solidFill>
                                          <a:schemeClr val="tx1"/>
                                        </a:solidFill>
                                        <a:latin typeface="Cambria Math" panose="02040503050406030204" pitchFamily="18" charset="0"/>
                                        <a:ea typeface="Cambria Math" panose="02040503050406030204" pitchFamily="18" charset="0"/>
                                      </a:rPr>
                                      <m:t>𝑏</m:t>
                                    </m:r>
                                  </m:sub>
                                </m:sSub>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b="0" i="1" smtClean="0">
                                        <a:solidFill>
                                          <a:schemeClr val="tx1"/>
                                        </a:solidFill>
                                        <a:latin typeface="Cambria Math" panose="02040503050406030204" pitchFamily="18" charset="0"/>
                                        <a:ea typeface="Cambria Math" panose="02040503050406030204" pitchFamily="18" charset="0"/>
                                      </a:rPr>
                                      <m:t>𝑦𝑏</m:t>
                                    </m:r>
                                  </m:sub>
                                </m:sSub>
                              </m:oMath>
                            </m:oMathPara>
                          </a14:m>
                          <a:endParaRPr lang="fr-CA" sz="1600" i="1" dirty="0">
                            <a:solidFill>
                              <a:schemeClr val="tx1"/>
                            </a:solidFill>
                            <a:latin typeface="Univers Condensed"/>
                            <a:ea typeface="Cambria Math" panose="020405030504060302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baseline="0" dirty="0">
                              <a:solidFill>
                                <a:schemeClr val="tx1"/>
                              </a:solidFill>
                              <a:latin typeface="Univers Condensed"/>
                              <a:ea typeface="+mn-ea"/>
                              <a:cs typeface="+mn-cs"/>
                            </a:rPr>
                            <a:t>(boulons en aluminium seulement; rarement critique)</a:t>
                          </a:r>
                          <a:endParaRPr lang="fr-FR" sz="1600" dirty="0">
                            <a:solidFill>
                              <a:schemeClr val="tx1"/>
                            </a:solidFill>
                            <a:latin typeface="Univers Condensed"/>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2" name="Tableau 11"/>
              <p:cNvGraphicFramePr>
                <a:graphicFrameLocks noGrp="1"/>
              </p:cNvGraphicFramePr>
              <p:nvPr>
                <p:extLst>
                  <p:ext uri="{D42A27DB-BD31-4B8C-83A1-F6EECF244321}">
                    <p14:modId xmlns:p14="http://schemas.microsoft.com/office/powerpoint/2010/main" val="3381999897"/>
                  </p:ext>
                </p:extLst>
              </p:nvPr>
            </p:nvGraphicFramePr>
            <p:xfrm>
              <a:off x="2292280" y="1434223"/>
              <a:ext cx="8187824" cy="1308354"/>
            </p:xfrm>
            <a:graphic>
              <a:graphicData uri="http://schemas.openxmlformats.org/drawingml/2006/table">
                <a:tbl>
                  <a:tblPr firstRow="1" bandRow="1">
                    <a:tableStyleId>{5C22544A-7EE6-4342-B048-85BDC9FD1C3A}</a:tableStyleId>
                  </a:tblPr>
                  <a:tblGrid>
                    <a:gridCol w="2354318">
                      <a:extLst>
                        <a:ext uri="{9D8B030D-6E8A-4147-A177-3AD203B41FA5}">
                          <a16:colId xmlns:a16="http://schemas.microsoft.com/office/drawing/2014/main" val="20000"/>
                        </a:ext>
                      </a:extLst>
                    </a:gridCol>
                    <a:gridCol w="5833506">
                      <a:extLst>
                        <a:ext uri="{9D8B030D-6E8A-4147-A177-3AD203B41FA5}">
                          <a16:colId xmlns:a16="http://schemas.microsoft.com/office/drawing/2014/main" val="20001"/>
                        </a:ext>
                      </a:extLst>
                    </a:gridCol>
                  </a:tblGrid>
                  <a:tr h="602234">
                    <a:tc>
                      <a:txBody>
                        <a:bodyPr/>
                        <a:lstStyle/>
                        <a:p>
                          <a:endParaRPr lang="fr-FR"/>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r="-248187" b="-124242"/>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b="0" dirty="0">
                            <a:solidFill>
                              <a:schemeClr val="tx1"/>
                            </a:solidFill>
                            <a:latin typeface="Univers Condensed"/>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pPr marL="0" lvl="1" indent="-57150" eaLnBrk="1" hangingPunct="1">
                            <a:buNone/>
                            <a:defRPr/>
                          </a:pPr>
                          <a:endParaRPr lang="fr-CA" sz="1600" i="1" dirty="0">
                            <a:solidFill>
                              <a:schemeClr val="tx1"/>
                            </a:solidFill>
                            <a:latin typeface="Univers Condensed"/>
                            <a:ea typeface="Cambria Math"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600" b="0" dirty="0">
                            <a:solidFill>
                              <a:schemeClr val="tx1"/>
                            </a:solidFill>
                            <a:latin typeface="Univers Condensed"/>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fr-FR"/>
                        </a:p>
                      </a:txBody>
                      <a:tcP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t="-252459" r="-248187" b="-11475"/>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baseline="0" dirty="0">
                              <a:solidFill>
                                <a:schemeClr val="tx1"/>
                              </a:solidFill>
                              <a:latin typeface="Univers Condensed"/>
                              <a:ea typeface="+mn-ea"/>
                              <a:cs typeface="+mn-cs"/>
                            </a:rPr>
                            <a:t>(boulons en aluminium seulement; rarement critique)</a:t>
                          </a:r>
                          <a:endParaRPr lang="fr-FR" sz="1600" dirty="0">
                            <a:solidFill>
                              <a:schemeClr val="tx1"/>
                            </a:solidFill>
                            <a:latin typeface="Univers Condensed"/>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2800507"/>
                <a:ext cx="9821448" cy="37444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=0,67</m:t>
                      </m:r>
                    </m:oMath>
                  </m:oMathPara>
                </a14:m>
                <a:endParaRPr lang="fr-CA" sz="1600" dirty="0">
                  <a:solidFill>
                    <a:schemeClr val="tx1"/>
                  </a:solidFill>
                  <a:latin typeface="Univers Condensed"/>
                  <a:ea typeface="Cambria Math"/>
                </a:endParaRPr>
              </a:p>
              <a:p>
                <a:pPr marL="857250" lvl="3" indent="0" eaLnBrk="1" hangingPunct="1">
                  <a:buNone/>
                  <a:defRPr/>
                </a:pPr>
                <a:endParaRPr lang="fr-CA" sz="1600"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𝑏</m:t>
                        </m:r>
                      </m:sub>
                    </m:sSub>
                    <m:r>
                      <a:rPr lang="en-CA" sz="1600" i="1">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a:rPr>
                  <a:t>: </a:t>
                </a:r>
                <a:r>
                  <a:rPr lang="fr-CA" sz="1600" dirty="0">
                    <a:solidFill>
                      <a:schemeClr val="tx1"/>
                    </a:solidFill>
                    <a:latin typeface="Univers Condensed"/>
                  </a:rPr>
                  <a:t>l’aire de la section nominale du boulon, basée sur le diamètre nominal</a:t>
                </a:r>
                <a:endParaRPr lang="fr-CA" sz="1600" dirty="0">
                  <a:solidFill>
                    <a:schemeClr val="tx1"/>
                  </a:solidFill>
                  <a:latin typeface="Univers Condensed"/>
                  <a:ea typeface="Cambria Math"/>
                </a:endParaRP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Aire de la section résistante (</a:t>
                </a: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0,75 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𝑏</m:t>
                        </m:r>
                      </m:sub>
                    </m:sSub>
                  </m:oMath>
                </a14:m>
                <a:r>
                  <a:rPr lang="fr-FR" sz="1600" dirty="0">
                    <a:solidFill>
                      <a:schemeClr val="tx1"/>
                    </a:solidFill>
                    <a:latin typeface="Univers Condensed"/>
                    <a:ea typeface="Cambria Math" panose="02040503050406030204" pitchFamily="18" charset="0"/>
                  </a:rPr>
                  <a:t>) : aire tendue aux filets (la section à fonds de filets, </a:t>
                </a:r>
                <a:r>
                  <a:rPr lang="fr-CA" sz="1600" dirty="0">
                    <a:solidFill>
                      <a:schemeClr val="tx1"/>
                    </a:solidFill>
                    <a:latin typeface="Univers Condensed"/>
                  </a:rPr>
                  <a:t>qui varie selon le pas des filets </a:t>
                </a:r>
                <a:r>
                  <a:rPr lang="fr-FR" sz="1600" dirty="0">
                    <a:solidFill>
                      <a:schemeClr val="tx1"/>
                    </a:solidFill>
                    <a:latin typeface="Univers Condensed"/>
                    <a:ea typeface="Cambria Math" panose="02040503050406030204" pitchFamily="18" charset="0"/>
                  </a:rPr>
                  <a:t>)</a:t>
                </a: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b="1" u="sng" dirty="0">
                    <a:solidFill>
                      <a:schemeClr val="tx1"/>
                    </a:solidFill>
                    <a:latin typeface="Univers Condensed"/>
                    <a:ea typeface="Cambria Math" panose="02040503050406030204" pitchFamily="18" charset="0"/>
                  </a:rPr>
                  <a:t>équation approximative</a:t>
                </a:r>
                <a:r>
                  <a:rPr lang="fr-FR" sz="1600" dirty="0">
                    <a:solidFill>
                      <a:schemeClr val="tx1"/>
                    </a:solidFill>
                    <a:latin typeface="Univers Condensed"/>
                    <a:ea typeface="Cambria Math" panose="02040503050406030204" pitchFamily="18" charset="0"/>
                  </a:rPr>
                  <a:t> pour tous les boulons (CSA-157),</a:t>
                </a: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𝑛𝑏</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0,7 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𝑏</m:t>
                          </m:r>
                        </m:sub>
                      </m:sSub>
                    </m:oMath>
                  </m:oMathPara>
                </a14:m>
                <a:endParaRPr lang="fr-CA" sz="1600" i="1" dirty="0">
                  <a:solidFill>
                    <a:schemeClr val="tx1"/>
                  </a:solidFill>
                  <a:latin typeface="Univers Condensed"/>
                  <a:ea typeface="Cambria Math" panose="02040503050406030204" pitchFamily="18" charset="0"/>
                </a:endParaRPr>
              </a:p>
              <a:p>
                <a:pPr marL="1314450" lvl="4" indent="0" eaLnBrk="1" hangingPunct="1">
                  <a:buNone/>
                  <a:defRPr/>
                </a:pPr>
                <a:endParaRPr lang="fr-CA" sz="1600" i="1" dirty="0">
                  <a:solidFill>
                    <a:schemeClr val="tx1"/>
                  </a:solidFill>
                  <a:latin typeface="Univers Condensed"/>
                  <a:ea typeface="Cambria Math" panose="02040503050406030204" pitchFamily="18" charset="0"/>
                </a:endParaRPr>
              </a:p>
              <a:p>
                <a:pPr marL="1314450" lvl="4" indent="0" eaLnBrk="1" hangingPunct="1">
                  <a:buNone/>
                  <a:defRPr/>
                </a:pPr>
                <a:r>
                  <a:rPr lang="fr-FR" sz="1600" dirty="0">
                    <a:solidFill>
                      <a:schemeClr val="tx1"/>
                    </a:solidFill>
                    <a:latin typeface="Univers Condensed"/>
                    <a:ea typeface="Cambria Math" panose="02040503050406030204" pitchFamily="18" charset="0"/>
                  </a:rPr>
                  <a:t>valeur augmentée à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0,75 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panose="02040503050406030204" pitchFamily="18" charset="0"/>
                          </a:rPr>
                          <m:t>𝐴</m:t>
                        </m:r>
                      </m:e>
                      <m:sub>
                        <m:r>
                          <a:rPr lang="fr-FR" sz="1600" i="1" dirty="0">
                            <a:solidFill>
                              <a:schemeClr val="tx1"/>
                            </a:solidFill>
                            <a:latin typeface="Cambria Math" panose="02040503050406030204" pitchFamily="18" charset="0"/>
                            <a:ea typeface="Cambria Math" panose="02040503050406030204" pitchFamily="18" charset="0"/>
                          </a:rPr>
                          <m:t>𝑏</m:t>
                        </m:r>
                      </m:sub>
                    </m:sSub>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pour tenir compte de l’influence positive du confinement </a:t>
                </a:r>
                <a:r>
                  <a:rPr lang="fr-CA" sz="1600" dirty="0">
                    <a:solidFill>
                      <a:schemeClr val="tx1"/>
                    </a:solidFill>
                    <a:latin typeface="Univers Condensed"/>
                  </a:rPr>
                  <a:t>sur la striction de la section nette à la rupture</a:t>
                </a:r>
                <a:endParaRPr lang="fr-FR" sz="1600" dirty="0">
                  <a:solidFill>
                    <a:schemeClr val="tx1"/>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2800507"/>
                <a:ext cx="9821448" cy="3744416"/>
              </a:xfrm>
              <a:prstGeom prst="rect">
                <a:avLst/>
              </a:prstGeom>
              <a:blipFill>
                <a:blip r:embed="rId5"/>
                <a:stretch>
                  <a:fillRect l="-248" r="-869" b="-14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6424593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769501"/>
                <a:ext cx="9821450" cy="55868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3" indent="-342900" eaLnBrk="1" hangingPunct="1">
                  <a:buFont typeface="Wingdings" panose="05000000000000000000" pitchFamily="2" charset="2"/>
                  <a:buChar char="Ø"/>
                  <a:defRPr/>
                </a:pPr>
                <a:r>
                  <a:rPr lang="fr-FR" b="1" u="sng" dirty="0">
                    <a:solidFill>
                      <a:schemeClr val="tx1"/>
                    </a:solidFill>
                    <a:latin typeface="Univers Condensed"/>
                    <a:ea typeface="Cambria Math" panose="02040503050406030204" pitchFamily="18" charset="0"/>
                  </a:rPr>
                  <a:t>équation plus précise</a:t>
                </a:r>
                <a:r>
                  <a:rPr lang="fr-FR" dirty="0">
                    <a:solidFill>
                      <a:schemeClr val="tx1"/>
                    </a:solidFill>
                    <a:latin typeface="Univers Condensed"/>
                    <a:ea typeface="Cambria Math" panose="02040503050406030204" pitchFamily="18" charset="0"/>
                  </a:rPr>
                  <a:t>:</a:t>
                </a:r>
              </a:p>
              <a:p>
                <a:pPr marL="1084263" lvl="3" indent="-227013" eaLnBrk="1" hangingPunct="1">
                  <a:defRPr/>
                </a:pPr>
                <a:endParaRPr lang="fr-FR" dirty="0">
                  <a:solidFill>
                    <a:schemeClr val="tx1"/>
                  </a:solidFill>
                  <a:latin typeface="Univers Condensed"/>
                  <a:ea typeface="Cambria Math" panose="02040503050406030204" pitchFamily="18" charset="0"/>
                </a:endParaRPr>
              </a:p>
              <a:p>
                <a:pPr marL="1657350" lvl="4" indent="-342900" eaLnBrk="1" hangingPunct="1">
                  <a:buFont typeface="Wingdings" panose="05000000000000000000" pitchFamily="2" charset="2"/>
                  <a:buChar char="v"/>
                  <a:defRPr/>
                </a:pPr>
                <a:r>
                  <a:rPr lang="fr-FR" dirty="0">
                    <a:solidFill>
                      <a:schemeClr val="tx1"/>
                    </a:solidFill>
                    <a:latin typeface="Univers Condensed"/>
                    <a:ea typeface="Cambria Math" panose="02040503050406030204" pitchFamily="18" charset="0"/>
                  </a:rPr>
                  <a:t>pour les boulons en acier,</a:t>
                </a:r>
              </a:p>
              <a:p>
                <a:pPr marL="1084263" lvl="3" indent="-227013" eaLnBrk="1" hangingPunct="1">
                  <a:defRPr/>
                </a:pPr>
                <a:endParaRPr lang="fr-CA"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𝐴</m:t>
                          </m:r>
                        </m:e>
                        <m:sub>
                          <m:r>
                            <a:rPr lang="fr-CA" i="1">
                              <a:solidFill>
                                <a:schemeClr val="tx1"/>
                              </a:solidFill>
                              <a:latin typeface="Cambria Math" panose="02040503050406030204" pitchFamily="18" charset="0"/>
                              <a:ea typeface="Cambria Math" panose="02040503050406030204" pitchFamily="18" charset="0"/>
                            </a:rPr>
                            <m:t>𝑛𝑏</m:t>
                          </m:r>
                        </m:sub>
                      </m:sSub>
                      <m:r>
                        <a:rPr lang="en-CA" i="1">
                          <a:solidFill>
                            <a:schemeClr val="tx1"/>
                          </a:solidFill>
                          <a:latin typeface="Cambria Math" panose="02040503050406030204" pitchFamily="18" charset="0"/>
                          <a:ea typeface="Cambria Math" panose="02040503050406030204" pitchFamily="18" charset="0"/>
                        </a:rPr>
                        <m:t>=</m:t>
                      </m:r>
                      <m:r>
                        <a:rPr lang="fr-CA" i="1">
                          <a:solidFill>
                            <a:schemeClr val="tx1"/>
                          </a:solidFill>
                          <a:latin typeface="Cambria Math" panose="02040503050406030204" pitchFamily="18" charset="0"/>
                          <a:ea typeface="Cambria Math" panose="02040503050406030204" pitchFamily="18" charset="0"/>
                        </a:rPr>
                        <m:t>0,7854</m:t>
                      </m:r>
                      <m:sSup>
                        <m:sSupPr>
                          <m:ctrlPr>
                            <a:rPr lang="fr-CA" i="1">
                              <a:solidFill>
                                <a:schemeClr val="tx1"/>
                              </a:solidFill>
                              <a:latin typeface="Cambria Math" panose="02040503050406030204" pitchFamily="18" charset="0"/>
                              <a:ea typeface="Cambria Math" panose="02040503050406030204" pitchFamily="18" charset="0"/>
                            </a:rPr>
                          </m:ctrlPr>
                        </m:sSupPr>
                        <m:e>
                          <m:d>
                            <m:dPr>
                              <m:ctrlPr>
                                <a:rPr lang="fr-CA" i="1">
                                  <a:solidFill>
                                    <a:schemeClr val="tx1"/>
                                  </a:solidFill>
                                  <a:latin typeface="Cambria Math" panose="02040503050406030204" pitchFamily="18" charset="0"/>
                                  <a:ea typeface="Cambria Math" panose="02040503050406030204" pitchFamily="18" charset="0"/>
                                </a:rPr>
                              </m:ctrlPr>
                            </m:dPr>
                            <m:e>
                              <m:r>
                                <a:rPr lang="fr-CA" i="1">
                                  <a:solidFill>
                                    <a:schemeClr val="tx1"/>
                                  </a:solidFill>
                                  <a:latin typeface="Cambria Math" panose="02040503050406030204" pitchFamily="18" charset="0"/>
                                  <a:ea typeface="Cambria Math" panose="02040503050406030204" pitchFamily="18" charset="0"/>
                                </a:rPr>
                                <m:t>𝑑</m:t>
                              </m:r>
                              <m:r>
                                <a:rPr lang="fr-CA" i="1">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r>
                                    <a:rPr lang="fr-CA" i="1">
                                      <a:solidFill>
                                        <a:schemeClr val="tx1"/>
                                      </a:solidFill>
                                      <a:latin typeface="Cambria Math" panose="02040503050406030204" pitchFamily="18" charset="0"/>
                                      <a:ea typeface="Cambria Math" panose="02040503050406030204" pitchFamily="18" charset="0"/>
                                    </a:rPr>
                                    <m:t>0,9743</m:t>
                                  </m:r>
                                </m:num>
                                <m:den>
                                  <m:r>
                                    <a:rPr lang="fr-CA" i="1">
                                      <a:solidFill>
                                        <a:schemeClr val="tx1"/>
                                      </a:solidFill>
                                      <a:latin typeface="Cambria Math" panose="02040503050406030204" pitchFamily="18" charset="0"/>
                                      <a:ea typeface="Cambria Math" panose="02040503050406030204" pitchFamily="18" charset="0"/>
                                    </a:rPr>
                                    <m:t>𝑛</m:t>
                                  </m:r>
                                </m:den>
                              </m:f>
                            </m:e>
                          </m:d>
                        </m:e>
                        <m:sup>
                          <m:r>
                            <a:rPr lang="fr-CA" i="1">
                              <a:solidFill>
                                <a:schemeClr val="tx1"/>
                              </a:solidFill>
                              <a:latin typeface="Cambria Math" panose="02040503050406030204" pitchFamily="18" charset="0"/>
                              <a:ea typeface="Cambria Math" panose="02040503050406030204" pitchFamily="18" charset="0"/>
                            </a:rPr>
                            <m:t>2</m:t>
                          </m:r>
                        </m:sup>
                      </m:sSup>
                    </m:oMath>
                  </m:oMathPara>
                </a14:m>
                <a:endParaRPr lang="fr-CA" i="1" dirty="0">
                  <a:solidFill>
                    <a:schemeClr val="tx1"/>
                  </a:solidFill>
                  <a:latin typeface="Univers Condensed"/>
                  <a:ea typeface="Cambria Math" panose="02040503050406030204" pitchFamily="18" charset="0"/>
                </a:endParaRPr>
              </a:p>
              <a:p>
                <a:pPr marL="1314450" lvl="4" indent="0" eaLnBrk="1" hangingPunct="1">
                  <a:buNone/>
                  <a:defRPr/>
                </a:pPr>
                <a:endParaRPr lang="fr-CA" i="1" dirty="0">
                  <a:solidFill>
                    <a:schemeClr val="tx1"/>
                  </a:solidFill>
                  <a:latin typeface="Univers Condensed"/>
                  <a:ea typeface="Cambria Math" panose="02040503050406030204" pitchFamily="18" charset="0"/>
                </a:endParaRPr>
              </a:p>
              <a:p>
                <a:pPr marL="1657350" lvl="4" indent="-342900" eaLnBrk="1" hangingPunct="1">
                  <a:buFont typeface="Wingdings" panose="05000000000000000000" pitchFamily="2" charset="2"/>
                  <a:buChar char="v"/>
                  <a:defRPr/>
                </a:pPr>
                <a:r>
                  <a:rPr lang="fr-FR" dirty="0">
                    <a:solidFill>
                      <a:schemeClr val="tx1"/>
                    </a:solidFill>
                    <a:latin typeface="Univers Condensed"/>
                    <a:ea typeface="Cambria Math" panose="02040503050406030204" pitchFamily="18" charset="0"/>
                  </a:rPr>
                  <a:t>pour les boulons en aluminium,</a:t>
                </a:r>
              </a:p>
              <a:p>
                <a:pPr marL="1084263" lvl="3" indent="-227013" eaLnBrk="1" hangingPunct="1">
                  <a:defRPr/>
                </a:pPr>
                <a:endParaRPr lang="fr-CA"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𝐴</m:t>
                          </m:r>
                        </m:e>
                        <m:sub>
                          <m:r>
                            <a:rPr lang="fr-CA" i="1">
                              <a:solidFill>
                                <a:schemeClr val="tx1"/>
                              </a:solidFill>
                              <a:latin typeface="Cambria Math" panose="02040503050406030204" pitchFamily="18" charset="0"/>
                              <a:ea typeface="Cambria Math" panose="02040503050406030204" pitchFamily="18" charset="0"/>
                            </a:rPr>
                            <m:t>𝑛𝑏</m:t>
                          </m:r>
                        </m:sub>
                      </m:sSub>
                      <m:r>
                        <a:rPr lang="en-CA" i="1">
                          <a:solidFill>
                            <a:schemeClr val="tx1"/>
                          </a:solidFill>
                          <a:latin typeface="Cambria Math" panose="02040503050406030204" pitchFamily="18" charset="0"/>
                          <a:ea typeface="Cambria Math" panose="02040503050406030204" pitchFamily="18" charset="0"/>
                        </a:rPr>
                        <m:t>=</m:t>
                      </m:r>
                      <m:r>
                        <a:rPr lang="fr-CA" i="1">
                          <a:solidFill>
                            <a:schemeClr val="tx1"/>
                          </a:solidFill>
                          <a:latin typeface="Cambria Math" panose="02040503050406030204" pitchFamily="18" charset="0"/>
                          <a:ea typeface="Cambria Math" panose="02040503050406030204" pitchFamily="18" charset="0"/>
                        </a:rPr>
                        <m:t>0,7854</m:t>
                      </m:r>
                      <m:sSup>
                        <m:sSupPr>
                          <m:ctrlPr>
                            <a:rPr lang="fr-CA" i="1">
                              <a:solidFill>
                                <a:schemeClr val="tx1"/>
                              </a:solidFill>
                              <a:latin typeface="Cambria Math" panose="02040503050406030204" pitchFamily="18" charset="0"/>
                              <a:ea typeface="Cambria Math" panose="02040503050406030204" pitchFamily="18" charset="0"/>
                            </a:rPr>
                          </m:ctrlPr>
                        </m:sSupPr>
                        <m:e>
                          <m:d>
                            <m:dPr>
                              <m:ctrlPr>
                                <a:rPr lang="fr-CA" i="1">
                                  <a:solidFill>
                                    <a:schemeClr val="tx1"/>
                                  </a:solidFill>
                                  <a:latin typeface="Cambria Math" panose="02040503050406030204" pitchFamily="18" charset="0"/>
                                  <a:ea typeface="Cambria Math" panose="02040503050406030204" pitchFamily="18" charset="0"/>
                                </a:rPr>
                              </m:ctrlPr>
                            </m:dPr>
                            <m:e>
                              <m:r>
                                <a:rPr lang="fr-CA" i="1">
                                  <a:solidFill>
                                    <a:schemeClr val="tx1"/>
                                  </a:solidFill>
                                  <a:latin typeface="Cambria Math" panose="02040503050406030204" pitchFamily="18" charset="0"/>
                                  <a:ea typeface="Cambria Math" panose="02040503050406030204" pitchFamily="18" charset="0"/>
                                </a:rPr>
                                <m:t>𝑑</m:t>
                              </m:r>
                              <m:r>
                                <a:rPr lang="fr-CA" i="1">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r>
                                    <a:rPr lang="fr-CA" i="1">
                                      <a:solidFill>
                                        <a:schemeClr val="tx1"/>
                                      </a:solidFill>
                                      <a:latin typeface="Cambria Math" panose="02040503050406030204" pitchFamily="18" charset="0"/>
                                      <a:ea typeface="Cambria Math" panose="02040503050406030204" pitchFamily="18" charset="0"/>
                                    </a:rPr>
                                    <m:t>01,2269</m:t>
                                  </m:r>
                                </m:num>
                                <m:den>
                                  <m:r>
                                    <a:rPr lang="fr-CA" i="1">
                                      <a:solidFill>
                                        <a:schemeClr val="tx1"/>
                                      </a:solidFill>
                                      <a:latin typeface="Cambria Math" panose="02040503050406030204" pitchFamily="18" charset="0"/>
                                      <a:ea typeface="Cambria Math" panose="02040503050406030204" pitchFamily="18" charset="0"/>
                                    </a:rPr>
                                    <m:t>𝑛</m:t>
                                  </m:r>
                                </m:den>
                              </m:f>
                            </m:e>
                          </m:d>
                        </m:e>
                        <m:sup>
                          <m:r>
                            <a:rPr lang="fr-CA" i="1">
                              <a:solidFill>
                                <a:schemeClr val="tx1"/>
                              </a:solidFill>
                              <a:latin typeface="Cambria Math" panose="02040503050406030204" pitchFamily="18" charset="0"/>
                              <a:ea typeface="Cambria Math" panose="02040503050406030204" pitchFamily="18" charset="0"/>
                            </a:rPr>
                            <m:t>2</m:t>
                          </m:r>
                        </m:sup>
                      </m:sSup>
                    </m:oMath>
                  </m:oMathPara>
                </a14:m>
                <a:endParaRPr lang="fr-CA" i="1" dirty="0">
                  <a:solidFill>
                    <a:schemeClr val="tx1"/>
                  </a:solidFill>
                  <a:latin typeface="Univers Condensed"/>
                  <a:ea typeface="Cambria Math" panose="02040503050406030204" pitchFamily="18" charset="0"/>
                </a:endParaRPr>
              </a:p>
              <a:p>
                <a:pPr marL="1771650" lvl="5" indent="0">
                  <a:buNone/>
                  <a:defRPr/>
                </a:pPr>
                <a:endParaRPr lang="fr-CA" i="1" dirty="0">
                  <a:solidFill>
                    <a:schemeClr val="tx1"/>
                  </a:solidFill>
                  <a:latin typeface="Univers Condensed"/>
                  <a:ea typeface="Cambria Math" panose="02040503050406030204" pitchFamily="18" charset="0"/>
                </a:endParaRPr>
              </a:p>
              <a:p>
                <a:pPr marL="1771650" lvl="5" indent="0">
                  <a:buNone/>
                  <a:defRPr/>
                </a:pPr>
                <a14:m>
                  <m:oMath xmlns:m="http://schemas.openxmlformats.org/officeDocument/2006/math">
                    <m:r>
                      <a:rPr lang="fr-FR" i="1" dirty="0">
                        <a:solidFill>
                          <a:schemeClr val="tx1"/>
                        </a:solidFill>
                        <a:latin typeface="Cambria Math" panose="02040503050406030204" pitchFamily="18" charset="0"/>
                        <a:ea typeface="Cambria Math" panose="02040503050406030204" pitchFamily="18" charset="0"/>
                      </a:rPr>
                      <m:t>𝑛</m:t>
                    </m:r>
                  </m:oMath>
                </a14:m>
                <a:r>
                  <a:rPr lang="fr-FR" dirty="0">
                    <a:solidFill>
                      <a:schemeClr val="tx1"/>
                    </a:solidFill>
                    <a:latin typeface="Univers Condensed"/>
                    <a:ea typeface="Cambria Math" panose="02040503050406030204" pitchFamily="18" charset="0"/>
                  </a:rPr>
                  <a:t> : nombre de filets par pouce de longueur de la tige</a:t>
                </a:r>
              </a:p>
              <a:p>
                <a:pPr marL="1771650" lvl="5" indent="0">
                  <a:buNone/>
                  <a:defRPr/>
                </a:pPr>
                <a14:m>
                  <m:oMath xmlns:m="http://schemas.openxmlformats.org/officeDocument/2006/math">
                    <m:r>
                      <a:rPr lang="fr-FR" i="1" dirty="0">
                        <a:solidFill>
                          <a:schemeClr val="tx1"/>
                        </a:solidFill>
                        <a:latin typeface="Cambria Math" panose="02040503050406030204" pitchFamily="18" charset="0"/>
                        <a:ea typeface="Cambria Math" panose="02040503050406030204" pitchFamily="18" charset="0"/>
                      </a:rPr>
                      <m:t>𝑑</m:t>
                    </m:r>
                  </m:oMath>
                </a14:m>
                <a:r>
                  <a:rPr lang="fr-FR" dirty="0">
                    <a:solidFill>
                      <a:schemeClr val="tx1"/>
                    </a:solidFill>
                    <a:latin typeface="Univers Condensed"/>
                    <a:ea typeface="Cambria Math" panose="02040503050406030204" pitchFamily="18" charset="0"/>
                  </a:rPr>
                  <a:t> : diamètre nominal en pouce</a:t>
                </a:r>
                <a:endParaRPr lang="fr-CA"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769501"/>
                <a:ext cx="9821450" cy="5586849"/>
              </a:xfrm>
              <a:prstGeom prst="rect">
                <a:avLst/>
              </a:prstGeom>
              <a:blipFill>
                <a:blip r:embed="rId3"/>
                <a:stretch>
                  <a:fillRect t="-4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7011970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grpSp>
        <p:nvGrpSpPr>
          <p:cNvPr id="5" name="Groupe 4">
            <a:extLst>
              <a:ext uri="{FF2B5EF4-FFF2-40B4-BE49-F238E27FC236}">
                <a16:creationId xmlns:a16="http://schemas.microsoft.com/office/drawing/2014/main" id="{B84E82E0-3408-4E42-826C-44B30462ECF4}"/>
              </a:ext>
            </a:extLst>
          </p:cNvPr>
          <p:cNvGrpSpPr/>
          <p:nvPr/>
        </p:nvGrpSpPr>
        <p:grpSpPr>
          <a:xfrm>
            <a:off x="2018689" y="829030"/>
            <a:ext cx="8327578" cy="5199237"/>
            <a:chOff x="251520" y="289817"/>
            <a:chExt cx="8640960" cy="559163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9817"/>
              <a:ext cx="8640960" cy="559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0F578BC-02F8-4B2C-B712-A338700DADFF}"/>
                    </a:ext>
                  </a:extLst>
                </p:cNvPr>
                <p:cNvSpPr/>
                <p:nvPr/>
              </p:nvSpPr>
              <p:spPr>
                <a:xfrm rot="16200000">
                  <a:off x="4252285" y="2162225"/>
                  <a:ext cx="1527454" cy="319359"/>
                </a:xfrm>
                <a:prstGeom prst="rect">
                  <a:avLst/>
                </a:prstGeom>
              </p:spPr>
              <p:txBody>
                <a:bodyPr wrap="squar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en-CA" sz="1400" i="1">
                                <a:solidFill>
                                  <a:schemeClr val="accent6">
                                    <a:lumMod val="75000"/>
                                  </a:schemeClr>
                                </a:solidFill>
                                <a:latin typeface="Cambria Math" panose="02040503050406030204" pitchFamily="18" charset="0"/>
                                <a:ea typeface="Cambria Math" panose="02040503050406030204" pitchFamily="18" charset="0"/>
                              </a:rPr>
                            </m:ctrlPr>
                          </m:sSubPr>
                          <m:e>
                            <m:r>
                              <a:rPr lang="fr-CA" sz="1400" i="1">
                                <a:solidFill>
                                  <a:schemeClr val="accent6">
                                    <a:lumMod val="75000"/>
                                  </a:schemeClr>
                                </a:solidFill>
                                <a:latin typeface="Cambria Math"/>
                                <a:ea typeface="Cambria Math" panose="02040503050406030204" pitchFamily="18" charset="0"/>
                              </a:rPr>
                              <m:t>𝐴</m:t>
                            </m:r>
                          </m:e>
                          <m:sub>
                            <m:r>
                              <a:rPr lang="fr-CA" sz="1400" i="1">
                                <a:solidFill>
                                  <a:schemeClr val="accent6">
                                    <a:lumMod val="75000"/>
                                  </a:schemeClr>
                                </a:solidFill>
                                <a:latin typeface="Cambria Math"/>
                                <a:ea typeface="Cambria Math" panose="02040503050406030204" pitchFamily="18" charset="0"/>
                              </a:rPr>
                              <m:t>𝑛𝑏</m:t>
                            </m:r>
                          </m:sub>
                        </m:sSub>
                        <m:r>
                          <a:rPr lang="en-CA" sz="1400" i="1">
                            <a:solidFill>
                              <a:schemeClr val="accent6">
                                <a:lumMod val="75000"/>
                              </a:schemeClr>
                            </a:solidFill>
                            <a:latin typeface="Cambria Math"/>
                            <a:ea typeface="Cambria Math" panose="02040503050406030204" pitchFamily="18" charset="0"/>
                          </a:rPr>
                          <m:t>=</m:t>
                        </m:r>
                        <m:r>
                          <a:rPr lang="fr-CA" sz="1400" i="1">
                            <a:solidFill>
                              <a:schemeClr val="accent6">
                                <a:lumMod val="75000"/>
                              </a:schemeClr>
                            </a:solidFill>
                            <a:latin typeface="Cambria Math"/>
                            <a:ea typeface="Cambria Math" panose="02040503050406030204" pitchFamily="18" charset="0"/>
                          </a:rPr>
                          <m:t>0,7 </m:t>
                        </m:r>
                        <m:sSub>
                          <m:sSubPr>
                            <m:ctrlPr>
                              <a:rPr lang="en-CA" sz="1400" i="1">
                                <a:solidFill>
                                  <a:schemeClr val="accent6">
                                    <a:lumMod val="75000"/>
                                  </a:schemeClr>
                                </a:solidFill>
                                <a:latin typeface="Cambria Math" panose="02040503050406030204" pitchFamily="18" charset="0"/>
                                <a:ea typeface="Cambria Math" panose="02040503050406030204" pitchFamily="18" charset="0"/>
                              </a:rPr>
                            </m:ctrlPr>
                          </m:sSubPr>
                          <m:e>
                            <m:r>
                              <a:rPr lang="en-CA" sz="1400" i="1">
                                <a:solidFill>
                                  <a:schemeClr val="accent6">
                                    <a:lumMod val="75000"/>
                                  </a:schemeClr>
                                </a:solidFill>
                                <a:latin typeface="Cambria Math"/>
                                <a:ea typeface="Cambria Math" panose="02040503050406030204" pitchFamily="18" charset="0"/>
                              </a:rPr>
                              <m:t>𝐴</m:t>
                            </m:r>
                          </m:e>
                          <m:sub>
                            <m:r>
                              <a:rPr lang="fr-CA" sz="1400" i="1">
                                <a:solidFill>
                                  <a:schemeClr val="accent6">
                                    <a:lumMod val="75000"/>
                                  </a:schemeClr>
                                </a:solidFill>
                                <a:latin typeface="Cambria Math"/>
                                <a:ea typeface="Cambria Math" panose="02040503050406030204" pitchFamily="18" charset="0"/>
                              </a:rPr>
                              <m:t>𝑏</m:t>
                            </m:r>
                          </m:sub>
                        </m:sSub>
                      </m:oMath>
                    </m:oMathPara>
                  </a14:m>
                  <a:endParaRPr lang="fr-CA" sz="1400" i="1" dirty="0">
                    <a:solidFill>
                      <a:srgbClr val="000099"/>
                    </a:solidFill>
                    <a:latin typeface="Cambria Math"/>
                    <a:ea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E0F578BC-02F8-4B2C-B712-A338700DADFF}"/>
                    </a:ext>
                  </a:extLst>
                </p:cNvPr>
                <p:cNvSpPr>
                  <a:spLocks noRot="1" noChangeAspect="1" noMove="1" noResize="1" noEditPoints="1" noAdjustHandles="1" noChangeArrowheads="1" noChangeShapeType="1" noTextEdit="1"/>
                </p:cNvSpPr>
                <p:nvPr/>
              </p:nvSpPr>
              <p:spPr>
                <a:xfrm rot="16200000">
                  <a:off x="4252285" y="2162225"/>
                  <a:ext cx="1527454" cy="319359"/>
                </a:xfrm>
                <a:prstGeom prst="rect">
                  <a:avLst/>
                </a:prstGeom>
                <a:blipFill>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230768A-67E2-4F2C-8EC1-75AB2F353A1E}"/>
                    </a:ext>
                  </a:extLst>
                </p:cNvPr>
                <p:cNvSpPr/>
                <p:nvPr/>
              </p:nvSpPr>
              <p:spPr>
                <a:xfrm rot="16200000">
                  <a:off x="4905928" y="2304500"/>
                  <a:ext cx="2583986" cy="650647"/>
                </a:xfrm>
                <a:prstGeom prst="rect">
                  <a:avLst/>
                </a:prstGeom>
              </p:spPr>
              <p:txBody>
                <a:bodyPr wrap="squar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en-CA" sz="1400" i="1">
                                <a:solidFill>
                                  <a:srgbClr val="000099"/>
                                </a:solidFill>
                                <a:latin typeface="Cambria Math" panose="02040503050406030204" pitchFamily="18" charset="0"/>
                                <a:ea typeface="Cambria Math" panose="02040503050406030204" pitchFamily="18" charset="0"/>
                              </a:rPr>
                            </m:ctrlPr>
                          </m:sSubPr>
                          <m:e>
                            <m:r>
                              <a:rPr lang="fr-CA" sz="1400" i="1">
                                <a:solidFill>
                                  <a:srgbClr val="000099"/>
                                </a:solidFill>
                                <a:latin typeface="Cambria Math"/>
                                <a:ea typeface="Cambria Math" panose="02040503050406030204" pitchFamily="18" charset="0"/>
                              </a:rPr>
                              <m:t>𝐴</m:t>
                            </m:r>
                          </m:e>
                          <m:sub>
                            <m:r>
                              <a:rPr lang="fr-CA" sz="1400" i="1">
                                <a:solidFill>
                                  <a:srgbClr val="000099"/>
                                </a:solidFill>
                                <a:latin typeface="Cambria Math"/>
                                <a:ea typeface="Cambria Math" panose="02040503050406030204" pitchFamily="18" charset="0"/>
                              </a:rPr>
                              <m:t>𝑛𝑏</m:t>
                            </m:r>
                          </m:sub>
                        </m:sSub>
                        <m:r>
                          <a:rPr lang="en-CA" sz="1400" i="1">
                            <a:solidFill>
                              <a:srgbClr val="000099"/>
                            </a:solidFill>
                            <a:latin typeface="Cambria Math"/>
                            <a:ea typeface="Cambria Math" panose="02040503050406030204" pitchFamily="18" charset="0"/>
                          </a:rPr>
                          <m:t>=</m:t>
                        </m:r>
                        <m:r>
                          <a:rPr lang="fr-CA" sz="1400" i="1">
                            <a:solidFill>
                              <a:srgbClr val="000099"/>
                            </a:solidFill>
                            <a:latin typeface="Cambria Math"/>
                            <a:ea typeface="Cambria Math" panose="02040503050406030204" pitchFamily="18" charset="0"/>
                          </a:rPr>
                          <m:t>0,7854</m:t>
                        </m:r>
                        <m:sSup>
                          <m:sSupPr>
                            <m:ctrlPr>
                              <a:rPr lang="fr-CA" sz="1400" i="1">
                                <a:solidFill>
                                  <a:srgbClr val="000099"/>
                                </a:solidFill>
                                <a:latin typeface="Cambria Math" panose="02040503050406030204" pitchFamily="18" charset="0"/>
                                <a:ea typeface="Cambria Math" panose="02040503050406030204" pitchFamily="18" charset="0"/>
                              </a:rPr>
                            </m:ctrlPr>
                          </m:sSupPr>
                          <m:e>
                            <m:d>
                              <m:dPr>
                                <m:ctrlPr>
                                  <a:rPr lang="fr-CA" sz="1400" i="1">
                                    <a:solidFill>
                                      <a:srgbClr val="000099"/>
                                    </a:solidFill>
                                    <a:latin typeface="Cambria Math" panose="02040503050406030204" pitchFamily="18" charset="0"/>
                                    <a:ea typeface="Cambria Math" panose="02040503050406030204" pitchFamily="18" charset="0"/>
                                  </a:rPr>
                                </m:ctrlPr>
                              </m:dPr>
                              <m:e>
                                <m:r>
                                  <a:rPr lang="fr-CA" sz="1400" i="1">
                                    <a:solidFill>
                                      <a:srgbClr val="000099"/>
                                    </a:solidFill>
                                    <a:latin typeface="Cambria Math"/>
                                    <a:ea typeface="Cambria Math" panose="02040503050406030204" pitchFamily="18" charset="0"/>
                                  </a:rPr>
                                  <m:t>𝑑</m:t>
                                </m:r>
                                <m:r>
                                  <a:rPr lang="fr-CA" sz="1400" i="1">
                                    <a:solidFill>
                                      <a:srgbClr val="000099"/>
                                    </a:solidFill>
                                    <a:latin typeface="Cambria Math"/>
                                    <a:ea typeface="Cambria Math" panose="02040503050406030204" pitchFamily="18" charset="0"/>
                                  </a:rPr>
                                  <m:t>−</m:t>
                                </m:r>
                                <m:f>
                                  <m:fPr>
                                    <m:ctrlPr>
                                      <a:rPr lang="fr-CA" sz="1400" i="1">
                                        <a:solidFill>
                                          <a:srgbClr val="000099"/>
                                        </a:solidFill>
                                        <a:latin typeface="Cambria Math" panose="02040503050406030204" pitchFamily="18" charset="0"/>
                                        <a:ea typeface="Cambria Math" panose="02040503050406030204" pitchFamily="18" charset="0"/>
                                      </a:rPr>
                                    </m:ctrlPr>
                                  </m:fPr>
                                  <m:num>
                                    <m:r>
                                      <a:rPr lang="fr-CA" sz="1400" i="1">
                                        <a:solidFill>
                                          <a:srgbClr val="000099"/>
                                        </a:solidFill>
                                        <a:latin typeface="Cambria Math"/>
                                        <a:ea typeface="Cambria Math" panose="02040503050406030204" pitchFamily="18" charset="0"/>
                                      </a:rPr>
                                      <m:t>0,9743</m:t>
                                    </m:r>
                                  </m:num>
                                  <m:den>
                                    <m:r>
                                      <a:rPr lang="fr-CA" sz="1400" i="1">
                                        <a:solidFill>
                                          <a:srgbClr val="000099"/>
                                        </a:solidFill>
                                        <a:latin typeface="Cambria Math"/>
                                        <a:ea typeface="Cambria Math" panose="02040503050406030204" pitchFamily="18" charset="0"/>
                                      </a:rPr>
                                      <m:t>𝑛</m:t>
                                    </m:r>
                                  </m:den>
                                </m:f>
                              </m:e>
                            </m:d>
                          </m:e>
                          <m:sup>
                            <m:r>
                              <a:rPr lang="fr-CA" sz="1400" i="1">
                                <a:solidFill>
                                  <a:srgbClr val="000099"/>
                                </a:solidFill>
                                <a:latin typeface="Cambria Math"/>
                                <a:ea typeface="Cambria Math" panose="02040503050406030204" pitchFamily="18" charset="0"/>
                              </a:rPr>
                              <m:t>2</m:t>
                            </m:r>
                          </m:sup>
                        </m:sSup>
                      </m:oMath>
                    </m:oMathPara>
                  </a14:m>
                  <a:endParaRPr lang="fr-CA" sz="1400" i="1" dirty="0">
                    <a:solidFill>
                      <a:srgbClr val="000099"/>
                    </a:solidFill>
                    <a:latin typeface="Cambria Math"/>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1230768A-67E2-4F2C-8EC1-75AB2F353A1E}"/>
                    </a:ext>
                  </a:extLst>
                </p:cNvPr>
                <p:cNvSpPr>
                  <a:spLocks noRot="1" noChangeAspect="1" noMove="1" noResize="1" noEditPoints="1" noAdjustHandles="1" noChangeArrowheads="1" noChangeShapeType="1" noTextEdit="1"/>
                </p:cNvSpPr>
                <p:nvPr/>
              </p:nvSpPr>
              <p:spPr>
                <a:xfrm rot="16200000">
                  <a:off x="4905928" y="2304500"/>
                  <a:ext cx="2583986" cy="650647"/>
                </a:xfrm>
                <a:prstGeom prst="rect">
                  <a:avLst/>
                </a:prstGeom>
                <a:blipFill>
                  <a:blip r:embed="rId5"/>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3FA6CFF-58E3-4D71-B751-4B95051FB4AA}"/>
                    </a:ext>
                  </a:extLst>
                </p:cNvPr>
                <p:cNvSpPr/>
                <p:nvPr/>
              </p:nvSpPr>
              <p:spPr>
                <a:xfrm rot="16200000">
                  <a:off x="6323758" y="2308737"/>
                  <a:ext cx="2686253" cy="642177"/>
                </a:xfrm>
                <a:prstGeom prst="rect">
                  <a:avLst/>
                </a:prstGeom>
              </p:spPr>
              <p:txBody>
                <a:bodyPr wrap="square">
                  <a:spAutoFit/>
                </a:bodyPr>
                <a:lstStyle/>
                <a:p>
                  <a:pPr indent="-514350">
                    <a:defRPr/>
                  </a:pPr>
                  <a14:m>
                    <m:oMathPara xmlns:m="http://schemas.openxmlformats.org/officeDocument/2006/math">
                      <m:oMathParaPr>
                        <m:jc m:val="left"/>
                      </m:oMathParaPr>
                      <m:oMath xmlns:m="http://schemas.openxmlformats.org/officeDocument/2006/math">
                        <m:sSub>
                          <m:sSubPr>
                            <m:ctrlPr>
                              <a:rPr lang="en-CA" sz="1400" i="1">
                                <a:solidFill>
                                  <a:srgbClr val="000099"/>
                                </a:solidFill>
                                <a:latin typeface="Cambria Math" panose="02040503050406030204" pitchFamily="18" charset="0"/>
                                <a:ea typeface="Cambria Math" panose="02040503050406030204" pitchFamily="18" charset="0"/>
                              </a:rPr>
                            </m:ctrlPr>
                          </m:sSubPr>
                          <m:e>
                            <m:r>
                              <a:rPr lang="fr-CA" sz="1400" i="1">
                                <a:solidFill>
                                  <a:srgbClr val="000099"/>
                                </a:solidFill>
                                <a:latin typeface="Cambria Math"/>
                                <a:ea typeface="Cambria Math" panose="02040503050406030204" pitchFamily="18" charset="0"/>
                              </a:rPr>
                              <m:t>𝐴</m:t>
                            </m:r>
                          </m:e>
                          <m:sub>
                            <m:r>
                              <a:rPr lang="fr-CA" sz="1400" i="1">
                                <a:solidFill>
                                  <a:srgbClr val="000099"/>
                                </a:solidFill>
                                <a:latin typeface="Cambria Math"/>
                                <a:ea typeface="Cambria Math" panose="02040503050406030204" pitchFamily="18" charset="0"/>
                              </a:rPr>
                              <m:t>𝑛𝑏</m:t>
                            </m:r>
                          </m:sub>
                        </m:sSub>
                        <m:r>
                          <a:rPr lang="en-CA" sz="1400" i="1">
                            <a:solidFill>
                              <a:srgbClr val="000099"/>
                            </a:solidFill>
                            <a:latin typeface="Cambria Math"/>
                            <a:ea typeface="Cambria Math" panose="02040503050406030204" pitchFamily="18" charset="0"/>
                          </a:rPr>
                          <m:t>=</m:t>
                        </m:r>
                        <m:r>
                          <a:rPr lang="fr-CA" sz="1400" i="1">
                            <a:solidFill>
                              <a:srgbClr val="000099"/>
                            </a:solidFill>
                            <a:latin typeface="Cambria Math"/>
                            <a:ea typeface="Cambria Math" panose="02040503050406030204" pitchFamily="18" charset="0"/>
                          </a:rPr>
                          <m:t>0,7854</m:t>
                        </m:r>
                        <m:sSup>
                          <m:sSupPr>
                            <m:ctrlPr>
                              <a:rPr lang="fr-CA" sz="1400" i="1">
                                <a:solidFill>
                                  <a:srgbClr val="000099"/>
                                </a:solidFill>
                                <a:latin typeface="Cambria Math" panose="02040503050406030204" pitchFamily="18" charset="0"/>
                                <a:ea typeface="Cambria Math" panose="02040503050406030204" pitchFamily="18" charset="0"/>
                              </a:rPr>
                            </m:ctrlPr>
                          </m:sSupPr>
                          <m:e>
                            <m:d>
                              <m:dPr>
                                <m:ctrlPr>
                                  <a:rPr lang="fr-CA" sz="1400" i="1">
                                    <a:solidFill>
                                      <a:srgbClr val="000099"/>
                                    </a:solidFill>
                                    <a:latin typeface="Cambria Math" panose="02040503050406030204" pitchFamily="18" charset="0"/>
                                    <a:ea typeface="Cambria Math" panose="02040503050406030204" pitchFamily="18" charset="0"/>
                                  </a:rPr>
                                </m:ctrlPr>
                              </m:dPr>
                              <m:e>
                                <m:r>
                                  <a:rPr lang="fr-CA" sz="1400" i="1">
                                    <a:solidFill>
                                      <a:srgbClr val="000099"/>
                                    </a:solidFill>
                                    <a:latin typeface="Cambria Math"/>
                                    <a:ea typeface="Cambria Math" panose="02040503050406030204" pitchFamily="18" charset="0"/>
                                  </a:rPr>
                                  <m:t>𝑑</m:t>
                                </m:r>
                                <m:r>
                                  <a:rPr lang="fr-CA" sz="1400" i="1">
                                    <a:solidFill>
                                      <a:srgbClr val="000099"/>
                                    </a:solidFill>
                                    <a:latin typeface="Cambria Math"/>
                                    <a:ea typeface="Cambria Math" panose="02040503050406030204" pitchFamily="18" charset="0"/>
                                  </a:rPr>
                                  <m:t>−</m:t>
                                </m:r>
                                <m:f>
                                  <m:fPr>
                                    <m:ctrlPr>
                                      <a:rPr lang="fr-CA" sz="1400" i="1">
                                        <a:solidFill>
                                          <a:srgbClr val="000099"/>
                                        </a:solidFill>
                                        <a:latin typeface="Cambria Math" panose="02040503050406030204" pitchFamily="18" charset="0"/>
                                        <a:ea typeface="Cambria Math" panose="02040503050406030204" pitchFamily="18" charset="0"/>
                                      </a:rPr>
                                    </m:ctrlPr>
                                  </m:fPr>
                                  <m:num>
                                    <m:r>
                                      <a:rPr lang="fr-CA" sz="1400" i="1">
                                        <a:solidFill>
                                          <a:srgbClr val="000099"/>
                                        </a:solidFill>
                                        <a:latin typeface="Cambria Math"/>
                                        <a:ea typeface="Cambria Math" panose="02040503050406030204" pitchFamily="18" charset="0"/>
                                      </a:rPr>
                                      <m:t>01,2269</m:t>
                                    </m:r>
                                  </m:num>
                                  <m:den>
                                    <m:r>
                                      <a:rPr lang="fr-CA" sz="1400" i="1">
                                        <a:solidFill>
                                          <a:srgbClr val="000099"/>
                                        </a:solidFill>
                                        <a:latin typeface="Cambria Math"/>
                                        <a:ea typeface="Cambria Math" panose="02040503050406030204" pitchFamily="18" charset="0"/>
                                      </a:rPr>
                                      <m:t>𝑛</m:t>
                                    </m:r>
                                  </m:den>
                                </m:f>
                              </m:e>
                            </m:d>
                          </m:e>
                          <m:sup>
                            <m:r>
                              <a:rPr lang="fr-CA" sz="1400" i="1">
                                <a:solidFill>
                                  <a:srgbClr val="000099"/>
                                </a:solidFill>
                                <a:latin typeface="Cambria Math"/>
                                <a:ea typeface="Cambria Math" panose="02040503050406030204" pitchFamily="18" charset="0"/>
                              </a:rPr>
                              <m:t>2</m:t>
                            </m:r>
                          </m:sup>
                        </m:sSup>
                      </m:oMath>
                    </m:oMathPara>
                  </a14:m>
                  <a:endParaRPr lang="fr-CA" sz="1400" i="1" dirty="0">
                    <a:solidFill>
                      <a:srgbClr val="000099"/>
                    </a:solidFill>
                    <a:latin typeface="Cambria Math"/>
                    <a:ea typeface="Cambria Math" panose="02040503050406030204" pitchFamily="18" charset="0"/>
                  </a:endParaRPr>
                </a:p>
              </p:txBody>
            </p:sp>
          </mc:Choice>
          <mc:Fallback xmlns="">
            <p:sp>
              <p:nvSpPr>
                <p:cNvPr id="11" name="Rectangle 10">
                  <a:extLst>
                    <a:ext uri="{FF2B5EF4-FFF2-40B4-BE49-F238E27FC236}">
                      <a16:creationId xmlns:a16="http://schemas.microsoft.com/office/drawing/2014/main" id="{F3FA6CFF-58E3-4D71-B751-4B95051FB4AA}"/>
                    </a:ext>
                  </a:extLst>
                </p:cNvPr>
                <p:cNvSpPr>
                  <a:spLocks noRot="1" noChangeAspect="1" noMove="1" noResize="1" noEditPoints="1" noAdjustHandles="1" noChangeArrowheads="1" noChangeShapeType="1" noTextEdit="1"/>
                </p:cNvSpPr>
                <p:nvPr/>
              </p:nvSpPr>
              <p:spPr>
                <a:xfrm rot="16200000">
                  <a:off x="6323758" y="2308737"/>
                  <a:ext cx="2686253" cy="642177"/>
                </a:xfrm>
                <a:prstGeom prst="rect">
                  <a:avLst/>
                </a:prstGeom>
                <a:blipFill>
                  <a:blip r:embed="rId6"/>
                  <a:stretch>
                    <a:fillRect/>
                  </a:stretch>
                </a:blipFill>
              </p:spPr>
              <p:txBody>
                <a:bodyPr/>
                <a:lstStyle/>
                <a:p>
                  <a:r>
                    <a:rPr lang="fr-CA">
                      <a:noFill/>
                    </a:rPr>
                    <a:t> </a:t>
                  </a:r>
                </a:p>
              </p:txBody>
            </p:sp>
          </mc:Fallback>
        </mc:AlternateContent>
      </p:grpSp>
      <p:sp>
        <p:nvSpPr>
          <p:cNvPr id="12" name="Rectangle 11"/>
          <p:cNvSpPr/>
          <p:nvPr/>
        </p:nvSpPr>
        <p:spPr>
          <a:xfrm>
            <a:off x="2823848" y="6149445"/>
            <a:ext cx="6529625" cy="523220"/>
          </a:xfrm>
          <a:prstGeom prst="rect">
            <a:avLst/>
          </a:prstGeom>
        </p:spPr>
        <p:txBody>
          <a:bodyPr wrap="square">
            <a:spAutoFit/>
          </a:bodyPr>
          <a:lstStyle/>
          <a:p>
            <a:r>
              <a:rPr lang="fr-FR" sz="1400" dirty="0">
                <a:latin typeface="Univers Condensed"/>
              </a:rPr>
              <a:t>Aire de la section efficace des connecteurs métriques et impériaux obtenues des équations (7.9) à (7.11) pour les diamètres de connecteurs (acétates 24 et 25)  </a:t>
            </a:r>
          </a:p>
        </p:txBody>
      </p:sp>
      <p:sp>
        <p:nvSpPr>
          <p:cNvPr id="13" name="Rectangle 12">
            <a:extLst>
              <a:ext uri="{FF2B5EF4-FFF2-40B4-BE49-F238E27FC236}">
                <a16:creationId xmlns:a16="http://schemas.microsoft.com/office/drawing/2014/main" id="{C39CC09E-FF5D-4C21-9302-88F494C50563}"/>
              </a:ext>
            </a:extLst>
          </p:cNvPr>
          <p:cNvSpPr/>
          <p:nvPr/>
        </p:nvSpPr>
        <p:spPr>
          <a:xfrm>
            <a:off x="6805505" y="1803499"/>
            <a:ext cx="399788" cy="564762"/>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78922BC5-2D70-4679-AF59-9F71E4BC7D56}"/>
              </a:ext>
            </a:extLst>
          </p:cNvPr>
          <p:cNvSpPr/>
          <p:nvPr/>
        </p:nvSpPr>
        <p:spPr>
          <a:xfrm>
            <a:off x="7945832" y="1398362"/>
            <a:ext cx="611065" cy="338554"/>
          </a:xfrm>
          <a:prstGeom prst="rect">
            <a:avLst/>
          </a:prstGeom>
        </p:spPr>
        <p:txBody>
          <a:bodyPr wrap="none">
            <a:spAutoFit/>
          </a:bodyPr>
          <a:lstStyle/>
          <a:p>
            <a:r>
              <a:rPr lang="fr-FR" sz="1600" dirty="0">
                <a:solidFill>
                  <a:srgbClr val="000099"/>
                </a:solidFill>
                <a:latin typeface="+mj-lt"/>
                <a:ea typeface="Cambria Math" panose="02040503050406030204" pitchFamily="18" charset="0"/>
              </a:rPr>
              <a:t>Acier</a:t>
            </a:r>
            <a:endParaRPr lang="fr-CA" sz="1600" dirty="0">
              <a:solidFill>
                <a:srgbClr val="000099"/>
              </a:solidFill>
              <a:latin typeface="+mj-lt"/>
            </a:endParaRPr>
          </a:p>
        </p:txBody>
      </p:sp>
      <p:sp>
        <p:nvSpPr>
          <p:cNvPr id="16" name="Rectangle 15">
            <a:extLst>
              <a:ext uri="{FF2B5EF4-FFF2-40B4-BE49-F238E27FC236}">
                <a16:creationId xmlns:a16="http://schemas.microsoft.com/office/drawing/2014/main" id="{7EED1A42-4FA7-42A4-AD2D-48B41C442860}"/>
              </a:ext>
            </a:extLst>
          </p:cNvPr>
          <p:cNvSpPr/>
          <p:nvPr/>
        </p:nvSpPr>
        <p:spPr>
          <a:xfrm>
            <a:off x="9396108" y="1398362"/>
            <a:ext cx="349776" cy="338554"/>
          </a:xfrm>
          <a:prstGeom prst="rect">
            <a:avLst/>
          </a:prstGeom>
        </p:spPr>
        <p:txBody>
          <a:bodyPr wrap="none">
            <a:spAutoFit/>
          </a:bodyPr>
          <a:lstStyle/>
          <a:p>
            <a:r>
              <a:rPr lang="fr-FR" sz="1600" dirty="0">
                <a:solidFill>
                  <a:srgbClr val="000099"/>
                </a:solidFill>
                <a:latin typeface="+mj-lt"/>
                <a:ea typeface="Cambria Math" panose="02040503050406030204" pitchFamily="18" charset="0"/>
              </a:rPr>
              <a:t>Al</a:t>
            </a:r>
            <a:endParaRPr lang="fr-CA" sz="1600" dirty="0">
              <a:solidFill>
                <a:srgbClr val="000099"/>
              </a:solidFill>
              <a:latin typeface="+mj-lt"/>
            </a:endParaRPr>
          </a:p>
        </p:txBody>
      </p:sp>
      <p:sp>
        <p:nvSpPr>
          <p:cNvPr id="17" name="Rectangle 16">
            <a:extLst>
              <a:ext uri="{FF2B5EF4-FFF2-40B4-BE49-F238E27FC236}">
                <a16:creationId xmlns:a16="http://schemas.microsoft.com/office/drawing/2014/main" id="{4B7796DD-8D16-884C-97AE-389EC40D52A0}"/>
              </a:ext>
            </a:extLst>
          </p:cNvPr>
          <p:cNvSpPr/>
          <p:nvPr/>
        </p:nvSpPr>
        <p:spPr>
          <a:xfrm>
            <a:off x="106142" y="6087889"/>
            <a:ext cx="2249744" cy="646331"/>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32111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boulons et des rivets</a:t>
            </a:r>
          </a:p>
        </p:txBody>
      </p:sp>
      <p:sp>
        <p:nvSpPr>
          <p:cNvPr id="3" name="Espace réservé du texte 2"/>
          <p:cNvSpPr>
            <a:spLocks noGrp="1"/>
          </p:cNvSpPr>
          <p:nvPr>
            <p:ph type="body" idx="1"/>
          </p:nvPr>
        </p:nvSpPr>
        <p:spPr/>
        <p:txBody>
          <a:bodyPr/>
          <a:lstStyle/>
          <a:p>
            <a:r>
              <a:rPr lang="fr-FR" dirty="0"/>
              <a:t>Cisaillement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38</a:t>
            </a:fld>
            <a:endParaRPr lang="fr-FR"/>
          </a:p>
        </p:txBody>
      </p:sp>
    </p:spTree>
    <p:extLst>
      <p:ext uri="{BB962C8B-B14F-4D97-AF65-F5344CB8AC3E}">
        <p14:creationId xmlns:p14="http://schemas.microsoft.com/office/powerpoint/2010/main" val="2916351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929" y="806954"/>
            <a:ext cx="7804308" cy="267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843224" y="3576078"/>
            <a:ext cx="2217975" cy="307777"/>
          </a:xfrm>
          <a:prstGeom prst="rect">
            <a:avLst/>
          </a:prstGeom>
        </p:spPr>
        <p:txBody>
          <a:bodyPr wrap="square">
            <a:spAutoFit/>
          </a:bodyPr>
          <a:lstStyle/>
          <a:p>
            <a:r>
              <a:rPr lang="fr-FR" sz="1400" dirty="0">
                <a:latin typeface="Univers Condensed"/>
              </a:rPr>
              <a:t>Cisaillement d'un boulon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3933056"/>
                <a:ext cx="9821449" cy="2592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defRPr/>
                </a:pPr>
                <a:r>
                  <a:rPr lang="fr-FR" sz="1600" dirty="0">
                    <a:solidFill>
                      <a:schemeClr val="tx1"/>
                    </a:solidFill>
                    <a:latin typeface="Univers Condensed"/>
                    <a:ea typeface="Cambria Math" panose="02040503050406030204" pitchFamily="18" charset="0"/>
                  </a:rPr>
                  <a:t>filets exclus des plans de cisaillement</a:t>
                </a: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𝑉</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𝑚</m:t>
                      </m:r>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𝑏</m:t>
                          </m:r>
                        </m:sub>
                      </m:sSub>
                      <m:r>
                        <a:rPr lang="fr-CA" sz="1600" i="1">
                          <a:solidFill>
                            <a:schemeClr val="tx1"/>
                          </a:solidFill>
                          <a:latin typeface="Cambria Math" panose="02040503050406030204" pitchFamily="18" charset="0"/>
                          <a:ea typeface="Cambria Math" panose="02040503050406030204" pitchFamily="18" charset="0"/>
                        </a:rPr>
                        <m:t>(0,6</m:t>
                      </m:r>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𝑢𝑏</m:t>
                          </m:r>
                        </m:sub>
                      </m:sSub>
                      <m:r>
                        <a:rPr lang="fr-CA" sz="1600" i="1">
                          <a:solidFill>
                            <a:schemeClr val="tx1"/>
                          </a:solidFill>
                          <a:latin typeface="Cambria Math" panose="02040503050406030204" pitchFamily="18" charset="0"/>
                          <a:ea typeface="Cambria Math" panose="02040503050406030204" pitchFamily="18" charset="0"/>
                        </a:rPr>
                        <m:t>)</m:t>
                      </m:r>
                    </m:oMath>
                  </m:oMathPara>
                </a14:m>
                <a:endParaRPr lang="fr-CA" sz="1600" i="1"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363538" lvl="1" indent="-363538" eaLnBrk="1" hangingPunct="1">
                  <a:buClr>
                    <a:schemeClr val="tx1"/>
                  </a:buClr>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filets inclus dans les plans de cisaillement</a:t>
                </a:r>
              </a:p>
              <a:p>
                <a:pPr marL="363538" lvl="1" indent="-363538"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𝑉</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𝑚</m:t>
                      </m:r>
                      <m:r>
                        <a:rPr lang="en-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panose="02040503050406030204" pitchFamily="18" charset="0"/>
                            </a:rPr>
                          </m:ctrlPr>
                        </m:dPr>
                        <m:e>
                          <m:r>
                            <a:rPr lang="fr-CA" sz="1600" i="1">
                              <a:solidFill>
                                <a:schemeClr val="tx1"/>
                              </a:solidFill>
                              <a:latin typeface="Cambria Math" panose="02040503050406030204" pitchFamily="18" charset="0"/>
                              <a:ea typeface="Cambria Math" panose="02040503050406030204" pitchFamily="18" charset="0"/>
                            </a:rPr>
                            <m:t>0,7</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𝑏</m:t>
                              </m:r>
                            </m:sub>
                          </m:sSub>
                        </m:e>
                      </m:d>
                      <m:r>
                        <a:rPr lang="fr-CA" sz="1600" i="1">
                          <a:solidFill>
                            <a:schemeClr val="tx1"/>
                          </a:solidFill>
                          <a:latin typeface="Cambria Math" panose="02040503050406030204" pitchFamily="18" charset="0"/>
                          <a:ea typeface="Cambria Math" panose="02040503050406030204" pitchFamily="18" charset="0"/>
                        </a:rPr>
                        <m:t>(0,6</m:t>
                      </m:r>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𝑢𝑏</m:t>
                          </m:r>
                        </m:sub>
                      </m:sSub>
                      <m:r>
                        <a:rPr lang="fr-CA" sz="1600" i="1">
                          <a:solidFill>
                            <a:schemeClr val="tx1"/>
                          </a:solidFill>
                          <a:latin typeface="Cambria Math" panose="02040503050406030204" pitchFamily="18" charset="0"/>
                          <a:ea typeface="Cambria Math" panose="02040503050406030204" pitchFamily="18" charset="0"/>
                        </a:rPr>
                        <m:t>)</m:t>
                      </m:r>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r>
                      <a:rPr lang="fr-CA" sz="1600" i="1" dirty="0">
                        <a:solidFill>
                          <a:schemeClr val="tx1"/>
                        </a:solidFill>
                        <a:latin typeface="Cambria Math" panose="02040503050406030204" pitchFamily="18" charset="0"/>
                      </a:rPr>
                      <m:t>𝑚</m:t>
                    </m:r>
                  </m:oMath>
                </a14:m>
                <a:r>
                  <a:rPr lang="fr-CA" sz="1600" dirty="0">
                    <a:solidFill>
                      <a:schemeClr val="tx1"/>
                    </a:solidFill>
                    <a:latin typeface="Univers Condensed"/>
                  </a:rPr>
                  <a:t> : nombre de plans de cisaillement</a:t>
                </a:r>
                <a:endParaRPr lang="fr-FR" sz="1600" dirty="0">
                  <a:solidFill>
                    <a:schemeClr val="tx1"/>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3933056"/>
                <a:ext cx="9821449" cy="2592288"/>
              </a:xfrm>
              <a:prstGeom prst="rect">
                <a:avLst/>
              </a:prstGeom>
              <a:blipFill>
                <a:blip r:embed="rId4"/>
                <a:stretch>
                  <a:fillRect l="-186" t="-706" b="-44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1D9B19A5-FA95-9D41-9F58-65C8EC2C2822}"/>
              </a:ext>
            </a:extLst>
          </p:cNvPr>
          <p:cNvSpPr/>
          <p:nvPr/>
        </p:nvSpPr>
        <p:spPr>
          <a:xfrm>
            <a:off x="637007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924851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3691421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473" y="983285"/>
            <a:ext cx="8206764" cy="466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AA6947B-66FF-437A-82FA-50B285DD57F3}"/>
                  </a:ext>
                </a:extLst>
              </p:cNvPr>
              <p:cNvSpPr/>
              <p:nvPr/>
            </p:nvSpPr>
            <p:spPr>
              <a:xfrm rot="16200000">
                <a:off x="4690558" y="2631839"/>
                <a:ext cx="1750929" cy="325025"/>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en-CA" sz="1400" i="1">
                              <a:solidFill>
                                <a:srgbClr val="000099"/>
                              </a:solidFill>
                              <a:latin typeface="Cambria Math" panose="02040503050406030204" pitchFamily="18" charset="0"/>
                              <a:ea typeface="Cambria Math" panose="02040503050406030204" pitchFamily="18" charset="0"/>
                            </a:rPr>
                          </m:ctrlPr>
                        </m:sSubPr>
                        <m:e>
                          <m:r>
                            <a:rPr lang="fr-CA" sz="1400" i="1">
                              <a:solidFill>
                                <a:srgbClr val="000099"/>
                              </a:solidFill>
                              <a:latin typeface="Cambria Math"/>
                              <a:ea typeface="Cambria Math" panose="02040503050406030204" pitchFamily="18" charset="0"/>
                            </a:rPr>
                            <m:t>𝑇</m:t>
                          </m:r>
                        </m:e>
                        <m:sub>
                          <m:r>
                            <a:rPr lang="en-CA" sz="1400" i="1">
                              <a:solidFill>
                                <a:srgbClr val="000099"/>
                              </a:solidFill>
                              <a:latin typeface="Cambria Math"/>
                              <a:ea typeface="Cambria Math" panose="02040503050406030204" pitchFamily="18" charset="0"/>
                            </a:rPr>
                            <m:t>𝑟</m:t>
                          </m:r>
                        </m:sub>
                      </m:sSub>
                      <m:r>
                        <a:rPr lang="en-CA" sz="1400" i="1">
                          <a:solidFill>
                            <a:srgbClr val="000099"/>
                          </a:solidFill>
                          <a:latin typeface="Cambria Math"/>
                          <a:ea typeface="Cambria Math" panose="02040503050406030204" pitchFamily="18" charset="0"/>
                        </a:rPr>
                        <m:t>=</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a:rPr>
                            <m:t>𝜙</m:t>
                          </m:r>
                        </m:e>
                        <m:sub>
                          <m:r>
                            <a:rPr lang="fr-CA" sz="1400" i="1">
                              <a:solidFill>
                                <a:srgbClr val="000099"/>
                              </a:solidFill>
                              <a:latin typeface="Cambria Math"/>
                              <a:ea typeface="Cambria Math"/>
                            </a:rPr>
                            <m:t>𝑓</m:t>
                          </m:r>
                        </m:sub>
                      </m:sSub>
                      <m:r>
                        <a:rPr lang="en-CA" sz="1400" i="1">
                          <a:solidFill>
                            <a:srgbClr val="000099"/>
                          </a:solidFill>
                          <a:latin typeface="Cambria Math"/>
                          <a:ea typeface="Cambria Math" panose="02040503050406030204" pitchFamily="18" charset="0"/>
                        </a:rPr>
                        <m:t> </m:t>
                      </m:r>
                      <m:r>
                        <a:rPr lang="fr-CA" sz="1400" i="1">
                          <a:solidFill>
                            <a:srgbClr val="000099"/>
                          </a:solidFill>
                          <a:latin typeface="Cambria Math"/>
                          <a:ea typeface="Cambria Math" panose="02040503050406030204" pitchFamily="18" charset="0"/>
                        </a:rPr>
                        <m:t>0,75 </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panose="02040503050406030204" pitchFamily="18" charset="0"/>
                            </a:rPr>
                            <m:t>𝐴</m:t>
                          </m:r>
                        </m:e>
                        <m:sub>
                          <m:r>
                            <a:rPr lang="fr-CA" sz="1400" i="1">
                              <a:solidFill>
                                <a:srgbClr val="000099"/>
                              </a:solidFill>
                              <a:latin typeface="Cambria Math"/>
                              <a:ea typeface="Cambria Math" panose="02040503050406030204" pitchFamily="18" charset="0"/>
                            </a:rPr>
                            <m:t>𝑏</m:t>
                          </m:r>
                        </m:sub>
                      </m:sSub>
                      <m:r>
                        <a:rPr lang="en-CA" sz="1400" i="1">
                          <a:solidFill>
                            <a:srgbClr val="000099"/>
                          </a:solidFill>
                          <a:latin typeface="Cambria Math"/>
                          <a:ea typeface="Cambria Math" panose="02040503050406030204" pitchFamily="18" charset="0"/>
                        </a:rPr>
                        <m:t> </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panose="02040503050406030204" pitchFamily="18" charset="0"/>
                            </a:rPr>
                            <m:t>𝐹</m:t>
                          </m:r>
                        </m:e>
                        <m:sub>
                          <m:r>
                            <a:rPr lang="fr-CA" sz="1400" i="1">
                              <a:solidFill>
                                <a:srgbClr val="000099"/>
                              </a:solidFill>
                              <a:latin typeface="Cambria Math"/>
                              <a:ea typeface="Cambria Math" panose="02040503050406030204" pitchFamily="18" charset="0"/>
                            </a:rPr>
                            <m:t>𝑢𝑏</m:t>
                          </m:r>
                        </m:sub>
                      </m:sSub>
                    </m:oMath>
                  </m:oMathPara>
                </a14:m>
                <a:endParaRPr lang="fr-CA" sz="1400" i="1" dirty="0">
                  <a:solidFill>
                    <a:srgbClr val="000099"/>
                  </a:solidFill>
                  <a:latin typeface="Cambria Math"/>
                  <a:ea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7AA6947B-66FF-437A-82FA-50B285DD57F3}"/>
                  </a:ext>
                </a:extLst>
              </p:cNvPr>
              <p:cNvSpPr>
                <a:spLocks noRot="1" noChangeAspect="1" noMove="1" noResize="1" noEditPoints="1" noAdjustHandles="1" noChangeArrowheads="1" noChangeShapeType="1" noTextEdit="1"/>
              </p:cNvSpPr>
              <p:nvPr/>
            </p:nvSpPr>
            <p:spPr>
              <a:xfrm rot="16200000">
                <a:off x="4690558" y="2631839"/>
                <a:ext cx="1750929" cy="325025"/>
              </a:xfrm>
              <a:prstGeom prst="rect">
                <a:avLst/>
              </a:prstGeom>
              <a:blipFill>
                <a:blip r:embed="rId4"/>
                <a:stretch>
                  <a:fillRect r="-1852"/>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195A510-F0A0-4A07-AD1B-78F2085E1393}"/>
                  </a:ext>
                </a:extLst>
              </p:cNvPr>
              <p:cNvSpPr/>
              <p:nvPr/>
            </p:nvSpPr>
            <p:spPr>
              <a:xfrm rot="16200000">
                <a:off x="5788062" y="2631838"/>
                <a:ext cx="1414298" cy="325025"/>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en-CA" sz="1400" i="1">
                              <a:solidFill>
                                <a:srgbClr val="000099"/>
                              </a:solidFill>
                              <a:latin typeface="Cambria Math" panose="02040503050406030204" pitchFamily="18" charset="0"/>
                              <a:ea typeface="Cambria Math" panose="02040503050406030204" pitchFamily="18" charset="0"/>
                            </a:rPr>
                          </m:ctrlPr>
                        </m:sSubPr>
                        <m:e>
                          <m:r>
                            <a:rPr lang="fr-CA" sz="1400" i="1">
                              <a:solidFill>
                                <a:srgbClr val="000099"/>
                              </a:solidFill>
                              <a:latin typeface="Cambria Math"/>
                              <a:ea typeface="Cambria Math" panose="02040503050406030204" pitchFamily="18" charset="0"/>
                            </a:rPr>
                            <m:t>𝑇</m:t>
                          </m:r>
                        </m:e>
                        <m:sub>
                          <m:r>
                            <a:rPr lang="en-CA" sz="1400" i="1">
                              <a:solidFill>
                                <a:srgbClr val="000099"/>
                              </a:solidFill>
                              <a:latin typeface="Cambria Math"/>
                              <a:ea typeface="Cambria Math" panose="02040503050406030204" pitchFamily="18" charset="0"/>
                            </a:rPr>
                            <m:t>𝑟</m:t>
                          </m:r>
                        </m:sub>
                      </m:sSub>
                      <m:r>
                        <a:rPr lang="en-CA" sz="1400" i="1">
                          <a:solidFill>
                            <a:srgbClr val="000099"/>
                          </a:solidFill>
                          <a:latin typeface="Cambria Math"/>
                          <a:ea typeface="Cambria Math" panose="02040503050406030204" pitchFamily="18" charset="0"/>
                        </a:rPr>
                        <m:t>=</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a:rPr>
                            <m:t>𝜙</m:t>
                          </m:r>
                        </m:e>
                        <m:sub>
                          <m:r>
                            <a:rPr lang="fr-CA" sz="1400" i="1">
                              <a:solidFill>
                                <a:srgbClr val="000099"/>
                              </a:solidFill>
                              <a:latin typeface="Cambria Math"/>
                              <a:ea typeface="Cambria Math"/>
                            </a:rPr>
                            <m:t>𝑓</m:t>
                          </m:r>
                        </m:sub>
                      </m:sSub>
                      <m:r>
                        <a:rPr lang="en-CA" sz="1400" i="1">
                          <a:solidFill>
                            <a:srgbClr val="000099"/>
                          </a:solidFill>
                          <a:latin typeface="Cambria Math"/>
                          <a:ea typeface="Cambria Math" panose="02040503050406030204" pitchFamily="18" charset="0"/>
                        </a:rPr>
                        <m:t> </m:t>
                      </m:r>
                      <m:r>
                        <a:rPr lang="fr-CA" sz="1400" i="1">
                          <a:solidFill>
                            <a:srgbClr val="000099"/>
                          </a:solidFill>
                          <a:latin typeface="Cambria Math"/>
                          <a:ea typeface="Cambria Math" panose="02040503050406030204" pitchFamily="18" charset="0"/>
                        </a:rPr>
                        <m:t> </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panose="02040503050406030204" pitchFamily="18" charset="0"/>
                            </a:rPr>
                            <m:t>𝐴</m:t>
                          </m:r>
                        </m:e>
                        <m:sub>
                          <m:r>
                            <a:rPr lang="fr-CA" sz="1400" i="1">
                              <a:solidFill>
                                <a:srgbClr val="000099"/>
                              </a:solidFill>
                              <a:latin typeface="Cambria Math"/>
                              <a:ea typeface="Cambria Math" panose="02040503050406030204" pitchFamily="18" charset="0"/>
                            </a:rPr>
                            <m:t>𝑏</m:t>
                          </m:r>
                        </m:sub>
                      </m:sSub>
                      <m:r>
                        <a:rPr lang="en-CA" sz="1400" i="1">
                          <a:solidFill>
                            <a:srgbClr val="000099"/>
                          </a:solidFill>
                          <a:latin typeface="Cambria Math"/>
                          <a:ea typeface="Cambria Math" panose="02040503050406030204" pitchFamily="18" charset="0"/>
                        </a:rPr>
                        <m:t> </m:t>
                      </m:r>
                      <m:sSub>
                        <m:sSubPr>
                          <m:ctrlPr>
                            <a:rPr lang="en-CA" sz="1400" i="1">
                              <a:solidFill>
                                <a:srgbClr val="000099"/>
                              </a:solidFill>
                              <a:latin typeface="Cambria Math" panose="02040503050406030204" pitchFamily="18" charset="0"/>
                              <a:ea typeface="Cambria Math" panose="02040503050406030204" pitchFamily="18" charset="0"/>
                            </a:rPr>
                          </m:ctrlPr>
                        </m:sSubPr>
                        <m:e>
                          <m:r>
                            <a:rPr lang="en-CA" sz="1400" i="1">
                              <a:solidFill>
                                <a:srgbClr val="000099"/>
                              </a:solidFill>
                              <a:latin typeface="Cambria Math"/>
                              <a:ea typeface="Cambria Math" panose="02040503050406030204" pitchFamily="18" charset="0"/>
                            </a:rPr>
                            <m:t>𝐹</m:t>
                          </m:r>
                        </m:e>
                        <m:sub>
                          <m:r>
                            <a:rPr lang="fr-CA" sz="1400" i="1">
                              <a:solidFill>
                                <a:srgbClr val="000099"/>
                              </a:solidFill>
                              <a:latin typeface="Cambria Math"/>
                              <a:ea typeface="Cambria Math" panose="02040503050406030204" pitchFamily="18" charset="0"/>
                            </a:rPr>
                            <m:t>𝑦𝑏</m:t>
                          </m:r>
                        </m:sub>
                      </m:sSub>
                    </m:oMath>
                  </m:oMathPara>
                </a14:m>
                <a:endParaRPr lang="fr-CA" sz="1400" i="1" dirty="0">
                  <a:solidFill>
                    <a:srgbClr val="000099"/>
                  </a:solidFill>
                  <a:latin typeface="Cambria Math"/>
                  <a:ea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4195A510-F0A0-4A07-AD1B-78F2085E1393}"/>
                  </a:ext>
                </a:extLst>
              </p:cNvPr>
              <p:cNvSpPr>
                <a:spLocks noRot="1" noChangeAspect="1" noMove="1" noResize="1" noEditPoints="1" noAdjustHandles="1" noChangeArrowheads="1" noChangeShapeType="1" noTextEdit="1"/>
              </p:cNvSpPr>
              <p:nvPr/>
            </p:nvSpPr>
            <p:spPr>
              <a:xfrm rot="16200000">
                <a:off x="5788062" y="2631838"/>
                <a:ext cx="1414298" cy="325025"/>
              </a:xfrm>
              <a:prstGeom prst="rect">
                <a:avLst/>
              </a:prstGeom>
              <a:blipFill>
                <a:blip r:embed="rId5"/>
                <a:stretch>
                  <a:fillRect r="-3774"/>
                </a:stretch>
              </a:blipFill>
            </p:spPr>
            <p:txBody>
              <a:bodyPr/>
              <a:lstStyle/>
              <a:p>
                <a:r>
                  <a:rPr lang="fr-CA">
                    <a:noFill/>
                  </a:rPr>
                  <a:t> </a:t>
                </a:r>
              </a:p>
            </p:txBody>
          </p:sp>
        </mc:Fallback>
      </mc:AlternateContent>
      <p:sp>
        <p:nvSpPr>
          <p:cNvPr id="14" name="Rectangle 13"/>
          <p:cNvSpPr/>
          <p:nvPr/>
        </p:nvSpPr>
        <p:spPr>
          <a:xfrm>
            <a:off x="2815752" y="5816448"/>
            <a:ext cx="6194205" cy="307777"/>
          </a:xfrm>
          <a:prstGeom prst="rect">
            <a:avLst/>
          </a:prstGeom>
        </p:spPr>
        <p:txBody>
          <a:bodyPr wrap="square">
            <a:spAutoFit/>
          </a:bodyPr>
          <a:lstStyle/>
          <a:p>
            <a:r>
              <a:rPr lang="fr-FR" sz="1400" dirty="0">
                <a:latin typeface="Univers Condensed"/>
              </a:rPr>
              <a:t>Résistance pondérée en traction et en cisaillement des boulons et des rivets </a:t>
            </a:r>
          </a:p>
        </p:txBody>
      </p:sp>
      <p:sp>
        <p:nvSpPr>
          <p:cNvPr id="10" name="Rectangle 9">
            <a:extLst>
              <a:ext uri="{FF2B5EF4-FFF2-40B4-BE49-F238E27FC236}">
                <a16:creationId xmlns:a16="http://schemas.microsoft.com/office/drawing/2014/main" id="{084748F6-9ADA-884C-99BC-7779641C5687}"/>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504301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boulons et des rivets</a:t>
            </a:r>
          </a:p>
        </p:txBody>
      </p:sp>
      <p:sp>
        <p:nvSpPr>
          <p:cNvPr id="3" name="Espace réservé du texte 2"/>
          <p:cNvSpPr>
            <a:spLocks noGrp="1"/>
          </p:cNvSpPr>
          <p:nvPr>
            <p:ph type="body" idx="1"/>
          </p:nvPr>
        </p:nvSpPr>
        <p:spPr/>
        <p:txBody>
          <a:bodyPr/>
          <a:lstStyle/>
          <a:p>
            <a:r>
              <a:rPr lang="fr-FR" dirty="0"/>
              <a:t>Traction et cisaillement combinés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41</a:t>
            </a:fld>
            <a:endParaRPr lang="fr-FR"/>
          </a:p>
        </p:txBody>
      </p:sp>
    </p:spTree>
    <p:extLst>
      <p:ext uri="{BB962C8B-B14F-4D97-AF65-F5344CB8AC3E}">
        <p14:creationId xmlns:p14="http://schemas.microsoft.com/office/powerpoint/2010/main" val="229951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Dispositions constructives </a:t>
            </a:r>
            <a:endParaRPr lang="fr-CA" dirty="0">
              <a:solidFill>
                <a:schemeClr val="accent2"/>
              </a:solidFill>
            </a:endParaRPr>
          </a:p>
        </p:txBody>
      </p:sp>
      <p:sp>
        <p:nvSpPr>
          <p:cNvPr id="11" name="Rectangle 1027"/>
          <p:cNvSpPr txBox="1">
            <a:spLocks noChangeArrowheads="1"/>
          </p:cNvSpPr>
          <p:nvPr/>
        </p:nvSpPr>
        <p:spPr bwMode="auto">
          <a:xfrm>
            <a:off x="838199" y="569218"/>
            <a:ext cx="9821449" cy="58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Courbe théorique de l’</a:t>
            </a:r>
            <a:r>
              <a:rPr lang="fr-CA" sz="2000" dirty="0">
                <a:latin typeface="Univers Condensed"/>
              </a:rPr>
              <a:t>équation d’interaction</a:t>
            </a:r>
            <a:endParaRPr lang="fr-FR" sz="2000" dirty="0">
              <a:latin typeface="Univers Condensed"/>
              <a:ea typeface="Cambria Math" panose="02040503050406030204" pitchFamily="18" charset="0"/>
            </a:endParaRPr>
          </a:p>
        </p:txBody>
      </p:sp>
      <p:cxnSp>
        <p:nvCxnSpPr>
          <p:cNvPr id="12" name="Connecteur droit 11"/>
          <p:cNvCxnSpPr/>
          <p:nvPr/>
        </p:nvCxnSpPr>
        <p:spPr>
          <a:xfrm>
            <a:off x="2367127" y="1851353"/>
            <a:ext cx="37268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778816" y="2885308"/>
            <a:ext cx="0" cy="37264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2739813" y="1851353"/>
            <a:ext cx="1033956" cy="103395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BB112375-92AC-41A3-A89B-9E35D24BCFFD}"/>
              </a:ext>
            </a:extLst>
          </p:cNvPr>
          <p:cNvGrpSpPr/>
          <p:nvPr/>
        </p:nvGrpSpPr>
        <p:grpSpPr>
          <a:xfrm>
            <a:off x="2099931" y="1052741"/>
            <a:ext cx="3390724" cy="2555557"/>
            <a:chOff x="575931" y="1052740"/>
            <a:chExt cx="3390724" cy="2555557"/>
          </a:xfrm>
        </p:grpSpPr>
        <p:grpSp>
          <p:nvGrpSpPr>
            <p:cNvPr id="16" name="Groupe 15"/>
            <p:cNvGrpSpPr>
              <a:grpSpLocks noChangeAspect="1"/>
            </p:cNvGrpSpPr>
            <p:nvPr/>
          </p:nvGrpSpPr>
          <p:grpSpPr>
            <a:xfrm>
              <a:off x="576923" y="1052740"/>
              <a:ext cx="3389732" cy="2555557"/>
              <a:chOff x="467544" y="1052736"/>
              <a:chExt cx="4584599" cy="3456384"/>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52736"/>
                <a:ext cx="458459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19"/>
              <p:cNvCxnSpPr/>
              <p:nvPr/>
            </p:nvCxnSpPr>
            <p:spPr>
              <a:xfrm>
                <a:off x="827584" y="2132856"/>
                <a:ext cx="50405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2736887" y="3531278"/>
                <a:ext cx="0" cy="504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331640" y="2132856"/>
                <a:ext cx="1398422" cy="139842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D7B8184-481E-475D-BD53-D4875F9118A9}"/>
                    </a:ext>
                  </a:extLst>
                </p:cNvPr>
                <p:cNvSpPr/>
                <p:nvPr/>
              </p:nvSpPr>
              <p:spPr>
                <a:xfrm>
                  <a:off x="575931" y="1326122"/>
                  <a:ext cx="362022" cy="338554"/>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fr-CA" sz="1600" i="1">
                            <a:solidFill>
                              <a:schemeClr val="accent6">
                                <a:lumMod val="75000"/>
                              </a:schemeClr>
                            </a:solidFill>
                            <a:latin typeface="Cambria Math" panose="02040503050406030204" pitchFamily="18" charset="0"/>
                          </a:rPr>
                          <m:t>𝐶</m:t>
                        </m:r>
                      </m:oMath>
                    </m:oMathPara>
                  </a14:m>
                  <a:endParaRPr lang="fr-CA" sz="1400" dirty="0">
                    <a:solidFill>
                      <a:schemeClr val="accent6">
                        <a:lumMod val="75000"/>
                      </a:schemeClr>
                    </a:solidFill>
                  </a:endParaRPr>
                </a:p>
              </p:txBody>
            </p:sp>
          </mc:Choice>
          <mc:Fallback xmlns="">
            <p:sp>
              <p:nvSpPr>
                <p:cNvPr id="9" name="Rectangle 8">
                  <a:extLst>
                    <a:ext uri="{FF2B5EF4-FFF2-40B4-BE49-F238E27FC236}">
                      <a16:creationId xmlns:a16="http://schemas.microsoft.com/office/drawing/2014/main" id="{DD7B8184-481E-475D-BD53-D4875F9118A9}"/>
                    </a:ext>
                  </a:extLst>
                </p:cNvPr>
                <p:cNvSpPr>
                  <a:spLocks noRot="1" noChangeAspect="1" noMove="1" noResize="1" noEditPoints="1" noAdjustHandles="1" noChangeArrowheads="1" noChangeShapeType="1" noTextEdit="1"/>
                </p:cNvSpPr>
                <p:nvPr/>
              </p:nvSpPr>
              <p:spPr>
                <a:xfrm>
                  <a:off x="575931" y="1326122"/>
                  <a:ext cx="362022" cy="338554"/>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44D3B07-5A7A-469E-98E1-B3D34CB80BE5}"/>
                    </a:ext>
                  </a:extLst>
                </p:cNvPr>
                <p:cNvSpPr/>
                <p:nvPr/>
              </p:nvSpPr>
              <p:spPr>
                <a:xfrm>
                  <a:off x="866440" y="2672976"/>
                  <a:ext cx="743217" cy="54000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fr-CA" sz="1400" i="1">
                            <a:solidFill>
                              <a:schemeClr val="accent2">
                                <a:lumMod val="75000"/>
                              </a:schemeClr>
                            </a:solidFill>
                            <a:latin typeface="Cambria Math"/>
                          </a:rPr>
                          <m:t>𝑅</m:t>
                        </m:r>
                        <m:r>
                          <a:rPr lang="fr-CA" sz="1400" i="1">
                            <a:solidFill>
                              <a:schemeClr val="accent2">
                                <a:lumMod val="75000"/>
                              </a:schemeClr>
                            </a:solidFill>
                            <a:latin typeface="Cambria Math" panose="02040503050406030204" pitchFamily="18" charset="0"/>
                            <a:ea typeface="Cambria Math" panose="02040503050406030204" pitchFamily="18" charset="0"/>
                          </a:rPr>
                          <m:t>≈</m:t>
                        </m:r>
                        <m:f>
                          <m:fPr>
                            <m:ctrlPr>
                              <a:rPr lang="fr-CA" sz="1400" i="1">
                                <a:solidFill>
                                  <a:schemeClr val="accent2">
                                    <a:lumMod val="75000"/>
                                  </a:schemeClr>
                                </a:solidFill>
                                <a:latin typeface="Cambria Math" panose="02040503050406030204" pitchFamily="18" charset="0"/>
                                <a:ea typeface="Cambria Math" panose="02040503050406030204" pitchFamily="18" charset="0"/>
                              </a:rPr>
                            </m:ctrlPr>
                          </m:fPr>
                          <m:num>
                            <m:sSub>
                              <m:sSubPr>
                                <m:ctrlPr>
                                  <a:rPr lang="fr-CA" sz="1400" i="1">
                                    <a:solidFill>
                                      <a:schemeClr val="accent2">
                                        <a:lumMod val="75000"/>
                                      </a:schemeClr>
                                    </a:solidFill>
                                    <a:latin typeface="Cambria Math" panose="02040503050406030204" pitchFamily="18" charset="0"/>
                                  </a:rPr>
                                </m:ctrlPr>
                              </m:sSubPr>
                              <m:e>
                                <m:r>
                                  <a:rPr lang="fr-CA" sz="1400" i="1">
                                    <a:solidFill>
                                      <a:schemeClr val="accent2">
                                        <a:lumMod val="75000"/>
                                      </a:schemeClr>
                                    </a:solidFill>
                                    <a:latin typeface="Cambria Math"/>
                                  </a:rPr>
                                  <m:t>𝑇</m:t>
                                </m:r>
                              </m:e>
                              <m:sub>
                                <m:r>
                                  <a:rPr lang="fr-CA" sz="1400" i="1">
                                    <a:solidFill>
                                      <a:schemeClr val="accent2">
                                        <a:lumMod val="75000"/>
                                      </a:schemeClr>
                                    </a:solidFill>
                                    <a:latin typeface="Cambria Math"/>
                                  </a:rPr>
                                  <m:t>𝑟</m:t>
                                </m:r>
                              </m:sub>
                            </m:sSub>
                          </m:num>
                          <m:den>
                            <m:sSub>
                              <m:sSubPr>
                                <m:ctrlPr>
                                  <a:rPr lang="fr-CA" sz="1400" i="1">
                                    <a:solidFill>
                                      <a:schemeClr val="accent2">
                                        <a:lumMod val="75000"/>
                                      </a:schemeClr>
                                    </a:solidFill>
                                    <a:latin typeface="Cambria Math" panose="02040503050406030204" pitchFamily="18" charset="0"/>
                                  </a:rPr>
                                </m:ctrlPr>
                              </m:sSubPr>
                              <m:e>
                                <m:r>
                                  <a:rPr lang="fr-CA" sz="1400" i="1">
                                    <a:solidFill>
                                      <a:schemeClr val="accent2">
                                        <a:lumMod val="75000"/>
                                      </a:schemeClr>
                                    </a:solidFill>
                                    <a:latin typeface="Cambria Math" panose="02040503050406030204" pitchFamily="18" charset="0"/>
                                  </a:rPr>
                                  <m:t>𝑉</m:t>
                                </m:r>
                              </m:e>
                              <m:sub>
                                <m:r>
                                  <a:rPr lang="fr-CA" sz="1400" i="1">
                                    <a:solidFill>
                                      <a:schemeClr val="accent2">
                                        <a:lumMod val="75000"/>
                                      </a:schemeClr>
                                    </a:solidFill>
                                    <a:latin typeface="Cambria Math" panose="02040503050406030204" pitchFamily="18" charset="0"/>
                                  </a:rPr>
                                  <m:t>𝑟</m:t>
                                </m:r>
                              </m:sub>
                            </m:sSub>
                          </m:den>
                        </m:f>
                      </m:oMath>
                    </m:oMathPara>
                  </a14:m>
                  <a:endParaRPr lang="fr-CA" sz="1400" dirty="0"/>
                </a:p>
              </p:txBody>
            </p:sp>
          </mc:Choice>
          <mc:Fallback xmlns="">
            <p:sp>
              <p:nvSpPr>
                <p:cNvPr id="10" name="Rectangle 9">
                  <a:extLst>
                    <a:ext uri="{FF2B5EF4-FFF2-40B4-BE49-F238E27FC236}">
                      <a16:creationId xmlns:a16="http://schemas.microsoft.com/office/drawing/2014/main" id="{444D3B07-5A7A-469E-98E1-B3D34CB80BE5}"/>
                    </a:ext>
                  </a:extLst>
                </p:cNvPr>
                <p:cNvSpPr>
                  <a:spLocks noRot="1" noChangeAspect="1" noMove="1" noResize="1" noEditPoints="1" noAdjustHandles="1" noChangeArrowheads="1" noChangeShapeType="1" noTextEdit="1"/>
                </p:cNvSpPr>
                <p:nvPr/>
              </p:nvSpPr>
              <p:spPr>
                <a:xfrm>
                  <a:off x="866440" y="2672976"/>
                  <a:ext cx="743217" cy="540000"/>
                </a:xfrm>
                <a:prstGeom prst="rect">
                  <a:avLst/>
                </a:prstGeom>
                <a:blipFill>
                  <a:blip r:embed="rId8"/>
                  <a:stretch>
                    <a:fillRect/>
                  </a:stretch>
                </a:blipFill>
              </p:spPr>
              <p:txBody>
                <a:bodyPr/>
                <a:lstStyle/>
                <a:p>
                  <a:r>
                    <a:rPr lang="fr-CA">
                      <a:noFill/>
                    </a:rPr>
                    <a:t> </a:t>
                  </a:r>
                </a:p>
              </p:txBody>
            </p:sp>
          </mc:Fallback>
        </mc:AlternateContent>
      </p:grpSp>
      <p:sp>
        <p:nvSpPr>
          <p:cNvPr id="23" name="Rectangle 22"/>
          <p:cNvSpPr/>
          <p:nvPr/>
        </p:nvSpPr>
        <p:spPr>
          <a:xfrm>
            <a:off x="1763848" y="3651307"/>
            <a:ext cx="4029936" cy="307777"/>
          </a:xfrm>
          <a:prstGeom prst="rect">
            <a:avLst/>
          </a:prstGeom>
        </p:spPr>
        <p:txBody>
          <a:bodyPr wrap="square">
            <a:spAutoFit/>
          </a:bodyPr>
          <a:lstStyle/>
          <a:p>
            <a:r>
              <a:rPr lang="fr-FR" sz="1400" dirty="0">
                <a:latin typeface="Univers Condensed"/>
              </a:rPr>
              <a:t>Interaction traction-cisaillement pour les boulons</a:t>
            </a:r>
          </a:p>
        </p:txBody>
      </p:sp>
      <p:pic>
        <p:nvPicPr>
          <p:cNvPr id="24" name="Image 23">
            <a:extLst>
              <a:ext uri="{FF2B5EF4-FFF2-40B4-BE49-F238E27FC236}">
                <a16:creationId xmlns:a16="http://schemas.microsoft.com/office/drawing/2014/main" id="{84F0D0B9-37D4-4A61-A3F0-CE490F421414}"/>
              </a:ext>
            </a:extLst>
          </p:cNvPr>
          <p:cNvPicPr>
            <a:picLocks noChangeAspect="1"/>
          </p:cNvPicPr>
          <p:nvPr/>
        </p:nvPicPr>
        <p:blipFill>
          <a:blip r:embed="rId9"/>
          <a:stretch>
            <a:fillRect/>
          </a:stretch>
        </p:blipFill>
        <p:spPr>
          <a:xfrm>
            <a:off x="8376742" y="392023"/>
            <a:ext cx="1739870" cy="1548544"/>
          </a:xfrm>
          <a:prstGeom prst="rect">
            <a:avLst/>
          </a:prstGeom>
        </p:spPr>
      </p:pic>
      <p:pic>
        <p:nvPicPr>
          <p:cNvPr id="25" name="Image 24">
            <a:extLst>
              <a:ext uri="{FF2B5EF4-FFF2-40B4-BE49-F238E27FC236}">
                <a16:creationId xmlns:a16="http://schemas.microsoft.com/office/drawing/2014/main" id="{14771CD4-326B-405A-B070-B03C989A2DF6}"/>
              </a:ext>
            </a:extLst>
          </p:cNvPr>
          <p:cNvPicPr>
            <a:picLocks noChangeAspect="1"/>
          </p:cNvPicPr>
          <p:nvPr/>
        </p:nvPicPr>
        <p:blipFill>
          <a:blip r:embed="rId10"/>
          <a:stretch>
            <a:fillRect/>
          </a:stretch>
        </p:blipFill>
        <p:spPr>
          <a:xfrm>
            <a:off x="8347912" y="2408254"/>
            <a:ext cx="1721932" cy="1674101"/>
          </a:xfrm>
          <a:prstGeom prst="rect">
            <a:avLst/>
          </a:prstGeom>
        </p:spPr>
      </p:pic>
      <p:sp>
        <p:nvSpPr>
          <p:cNvPr id="26" name="Rectangle 25">
            <a:extLst>
              <a:ext uri="{FF2B5EF4-FFF2-40B4-BE49-F238E27FC236}">
                <a16:creationId xmlns:a16="http://schemas.microsoft.com/office/drawing/2014/main" id="{12C34FE9-7F3D-4F41-8B91-992DCD078726}"/>
              </a:ext>
            </a:extLst>
          </p:cNvPr>
          <p:cNvSpPr/>
          <p:nvPr/>
        </p:nvSpPr>
        <p:spPr>
          <a:xfrm>
            <a:off x="6811238" y="2408254"/>
            <a:ext cx="1536674" cy="954107"/>
          </a:xfrm>
          <a:prstGeom prst="rect">
            <a:avLst/>
          </a:prstGeom>
        </p:spPr>
        <p:txBody>
          <a:bodyPr wrap="square">
            <a:spAutoFit/>
          </a:bodyPr>
          <a:lstStyle/>
          <a:p>
            <a:r>
              <a:rPr lang="fr-FR" sz="1400" dirty="0">
                <a:latin typeface="Univers Condensed" panose="020B0506020202050204"/>
              </a:rPr>
              <a:t>Assemblages sollicités en traction et cisaillement</a:t>
            </a:r>
          </a:p>
        </p:txBody>
      </p:sp>
      <mc:AlternateContent xmlns:mc="http://schemas.openxmlformats.org/markup-compatibility/2006" xmlns:a14="http://schemas.microsoft.com/office/drawing/2010/main">
        <mc:Choice Requires="a14">
          <p:sp>
            <p:nvSpPr>
              <p:cNvPr id="27" name="Rectangle 1027"/>
              <p:cNvSpPr txBox="1">
                <a:spLocks noChangeArrowheads="1"/>
              </p:cNvSpPr>
              <p:nvPr/>
            </p:nvSpPr>
            <p:spPr bwMode="auto">
              <a:xfrm>
                <a:off x="838199" y="4164516"/>
                <a:ext cx="10117668" cy="22944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Approximation linéaire </a:t>
                </a:r>
                <a14:m>
                  <m:oMath xmlns:m="http://schemas.openxmlformats.org/officeDocument/2006/math">
                    <m:r>
                      <a:rPr lang="fr-FR" sz="1600" i="1">
                        <a:solidFill>
                          <a:schemeClr val="tx1"/>
                        </a:solidFill>
                        <a:latin typeface="Cambria Math"/>
                        <a:ea typeface="Cambria Math"/>
                      </a:rPr>
                      <m:t>→</m:t>
                    </m:r>
                  </m:oMath>
                </a14:m>
                <a:r>
                  <a:rPr lang="fr-FR" sz="1600" dirty="0">
                    <a:solidFill>
                      <a:schemeClr val="tx1"/>
                    </a:solidFill>
                    <a:latin typeface="Univers Condensed" panose="020B0506020202050204"/>
                    <a:ea typeface="Cambria Math" panose="02040503050406030204" pitchFamily="18" charset="0"/>
                  </a:rPr>
                  <a:t> </a:t>
                </a:r>
                <a:r>
                  <a:rPr lang="fr-CA" sz="1600" dirty="0">
                    <a:solidFill>
                      <a:schemeClr val="tx1"/>
                    </a:solidFill>
                    <a:latin typeface="Univers Condensed" panose="020B0506020202050204"/>
                  </a:rPr>
                  <a:t>la résistance pondérée en traction réduite (</a:t>
                </a:r>
                <a14:m>
                  <m:oMath xmlns:m="http://schemas.openxmlformats.org/officeDocument/2006/math">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𝑟</m:t>
                        </m:r>
                      </m:sub>
                      <m:sup>
                        <m:r>
                          <a:rPr lang="fr-FR" sz="1600" i="1">
                            <a:solidFill>
                              <a:schemeClr val="tx1"/>
                            </a:solidFill>
                            <a:latin typeface="Cambria Math" panose="02040503050406030204" pitchFamily="18" charset="0"/>
                          </a:rPr>
                          <m:t>′</m:t>
                        </m:r>
                      </m:sup>
                    </m:sSubSup>
                  </m:oMath>
                </a14:m>
                <a:r>
                  <a:rPr lang="fr-FR" sz="1600" dirty="0">
                    <a:solidFill>
                      <a:schemeClr val="tx1"/>
                    </a:solidFill>
                    <a:latin typeface="Univers Condensed" panose="020B0506020202050204"/>
                    <a:ea typeface="Cambria Math" panose="02040503050406030204" pitchFamily="18" charset="0"/>
                  </a:rPr>
                  <a:t>)</a:t>
                </a:r>
              </a:p>
              <a:p>
                <a:pPr marL="363538" lvl="1" indent="-363538" eaLnBrk="1" hangingPunct="1">
                  <a:buFont typeface="Arial" panose="020B060402020202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𝑇</m:t>
                          </m:r>
                        </m:e>
                        <m:sub>
                          <m:r>
                            <a:rPr lang="fr-FR" sz="1600" i="1">
                              <a:solidFill>
                                <a:schemeClr val="tx1"/>
                              </a:solidFill>
                              <a:latin typeface="Cambria Math" panose="02040503050406030204" pitchFamily="18" charset="0"/>
                            </a:rPr>
                            <m:t>𝑟</m:t>
                          </m:r>
                        </m:sub>
                        <m:sup>
                          <m:r>
                            <a:rPr lang="fr-FR" sz="1600" i="1">
                              <a:solidFill>
                                <a:schemeClr val="tx1"/>
                              </a:solidFill>
                              <a:latin typeface="Cambria Math" panose="02040503050406030204" pitchFamily="18" charset="0"/>
                            </a:rPr>
                            <m:t>′</m:t>
                          </m:r>
                        </m:sup>
                      </m:sSubSup>
                      <m:r>
                        <a:rPr lang="fr-CA" sz="1600" i="1">
                          <a:solidFill>
                            <a:schemeClr val="tx1"/>
                          </a:solidFill>
                          <a:latin typeface="Cambria Math"/>
                        </a:rPr>
                        <m:t>=</m:t>
                      </m:r>
                      <m:r>
                        <a:rPr lang="fr-CA" sz="1600" i="1">
                          <a:solidFill>
                            <a:schemeClr val="tx1"/>
                          </a:solidFill>
                          <a:latin typeface="Cambria Math" panose="02040503050406030204" pitchFamily="18" charset="0"/>
                        </a:rPr>
                        <m:t>𝐶</m:t>
                      </m:r>
                      <m:r>
                        <a:rPr lang="fr-CA" sz="1600" i="1">
                          <a:solidFill>
                            <a:schemeClr val="tx1"/>
                          </a:solidFill>
                          <a:latin typeface="Cambria Math"/>
                        </a:rPr>
                        <m:t>−</m:t>
                      </m:r>
                      <m:r>
                        <a:rPr lang="fr-CA" sz="1600" i="1">
                          <a:solidFill>
                            <a:schemeClr val="tx1"/>
                          </a:solidFill>
                          <a:latin typeface="Cambria Math"/>
                        </a:rPr>
                        <m:t>𝑅</m:t>
                      </m:r>
                      <m:r>
                        <a:rPr lang="fr-CA" sz="1600" i="1">
                          <a:solidFill>
                            <a:schemeClr val="tx1"/>
                          </a:solidFill>
                          <a:latin typeface="Cambria Math"/>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𝑉</m:t>
                          </m:r>
                        </m:e>
                        <m:sub>
                          <m:r>
                            <a:rPr lang="fr-CA" sz="1600" i="1">
                              <a:solidFill>
                                <a:schemeClr val="tx1"/>
                              </a:solidFill>
                              <a:latin typeface="Cambria Math"/>
                            </a:rPr>
                            <m:t>𝑓</m:t>
                          </m:r>
                        </m:sub>
                      </m:sSub>
                      <m:r>
                        <a:rPr lang="fr-CA" sz="1600" i="1">
                          <a:solidFill>
                            <a:schemeClr val="tx1"/>
                          </a:solidFill>
                          <a:latin typeface="Cambria Math" panose="02040503050406030204" pitchFamily="18" charset="0"/>
                        </a:rPr>
                        <m:t>=</m:t>
                      </m:r>
                      <m:r>
                        <a:rPr lang="fr-CA" sz="1600" i="1">
                          <a:solidFill>
                            <a:schemeClr val="tx1"/>
                          </a:solidFill>
                          <a:latin typeface="Cambria Math"/>
                        </a:rPr>
                        <m:t>1,25 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𝑇</m:t>
                          </m:r>
                        </m:e>
                        <m:sub>
                          <m:r>
                            <a:rPr lang="fr-CA" sz="1600" i="1">
                              <a:solidFill>
                                <a:schemeClr val="tx1"/>
                              </a:solidFill>
                              <a:latin typeface="Cambria Math"/>
                            </a:rPr>
                            <m:t>𝑟</m:t>
                          </m:r>
                        </m:sub>
                      </m:sSub>
                      <m:r>
                        <a:rPr lang="fr-CA" sz="1600" i="1">
                          <a:solidFill>
                            <a:schemeClr val="tx1"/>
                          </a:solidFill>
                          <a:latin typeface="Cambria Math"/>
                        </a:rPr>
                        <m:t>−</m:t>
                      </m:r>
                      <m:r>
                        <a:rPr lang="fr-CA" sz="1600" i="1">
                          <a:solidFill>
                            <a:schemeClr val="tx1"/>
                          </a:solidFill>
                          <a:latin typeface="Cambria Math"/>
                        </a:rPr>
                        <m:t>𝑅</m:t>
                      </m:r>
                      <m:r>
                        <a:rPr lang="fr-CA" sz="1600" i="1">
                          <a:solidFill>
                            <a:schemeClr val="tx1"/>
                          </a:solidFill>
                          <a:latin typeface="Cambria Math"/>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𝑉</m:t>
                          </m:r>
                        </m:e>
                        <m:sub>
                          <m:r>
                            <a:rPr lang="fr-CA" sz="1600" i="1">
                              <a:solidFill>
                                <a:schemeClr val="tx1"/>
                              </a:solidFill>
                              <a:latin typeface="Cambria Math"/>
                            </a:rPr>
                            <m:t>𝑓</m:t>
                          </m:r>
                        </m:sub>
                      </m:sSub>
                      <m:r>
                        <a:rPr lang="en-CA" sz="1600" i="1">
                          <a:solidFill>
                            <a:schemeClr val="tx1"/>
                          </a:solidFill>
                          <a:latin typeface="Cambria Math"/>
                          <a:ea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𝑇</m:t>
                          </m:r>
                        </m:e>
                        <m:sub>
                          <m:r>
                            <a:rPr lang="fr-CA" sz="1600" i="1">
                              <a:solidFill>
                                <a:schemeClr val="tx1"/>
                              </a:solidFill>
                              <a:latin typeface="Cambria Math"/>
                            </a:rPr>
                            <m:t>𝑟</m:t>
                          </m:r>
                        </m:sub>
                      </m:sSub>
                      <m:r>
                        <a:rPr lang="fr-CA" sz="1600" i="1">
                          <a:solidFill>
                            <a:schemeClr val="tx1"/>
                          </a:solidFill>
                          <a:latin typeface="Cambria Math" panose="02040503050406030204" pitchFamily="18" charset="0"/>
                        </a:rPr>
                        <m:t>,         </m:t>
                      </m:r>
                      <m:r>
                        <a:rPr lang="fr-CA" sz="1600" i="1">
                          <a:solidFill>
                            <a:schemeClr val="tx1"/>
                          </a:solidFill>
                          <a:latin typeface="Cambria Math"/>
                        </a:rPr>
                        <m:t>𝑅</m:t>
                      </m:r>
                      <m:r>
                        <a:rPr lang="fr-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𝑇</m:t>
                              </m:r>
                            </m:e>
                            <m:sub>
                              <m:r>
                                <a:rPr lang="fr-CA" sz="1600" i="1">
                                  <a:solidFill>
                                    <a:schemeClr val="tx1"/>
                                  </a:solidFill>
                                  <a:latin typeface="Cambria Math"/>
                                </a:rPr>
                                <m:t>𝑟</m:t>
                              </m:r>
                            </m:sub>
                          </m:sSub>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𝑟</m:t>
                              </m:r>
                            </m:sub>
                          </m:sSub>
                        </m:den>
                      </m:f>
                    </m:oMath>
                  </m:oMathPara>
                </a14:m>
                <a:endParaRPr lang="fr-CA" sz="1600" i="1"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𝑉</m:t>
                        </m:r>
                      </m:e>
                      <m:sub>
                        <m:r>
                          <a:rPr lang="fr-CA" sz="1600" i="1">
                            <a:solidFill>
                              <a:schemeClr val="tx1"/>
                            </a:solidFill>
                            <a:latin typeface="Cambria Math"/>
                          </a:rPr>
                          <m:t>𝑓</m:t>
                        </m:r>
                      </m:sub>
                    </m:sSub>
                  </m:oMath>
                </a14:m>
                <a:r>
                  <a:rPr lang="fr-CA" sz="1600" dirty="0">
                    <a:solidFill>
                      <a:schemeClr val="tx1"/>
                    </a:solidFill>
                    <a:latin typeface="Univers Condensed" panose="020B0506020202050204"/>
                  </a:rPr>
                  <a: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𝑇</m:t>
                        </m:r>
                      </m:e>
                      <m:sub>
                        <m:r>
                          <a:rPr lang="fr-CA" sz="1600" i="1">
                            <a:solidFill>
                              <a:schemeClr val="tx1"/>
                            </a:solidFill>
                            <a:latin typeface="Cambria Math"/>
                          </a:rPr>
                          <m:t>𝑟</m:t>
                        </m:r>
                      </m:sub>
                    </m:sSub>
                  </m:oMath>
                </a14:m>
                <a:r>
                  <a:rPr lang="fr-CA" sz="1600" dirty="0">
                    <a:solidFill>
                      <a:schemeClr val="tx1"/>
                    </a:solidFill>
                    <a:latin typeface="Univers Condensed" panose="020B0506020202050204"/>
                  </a:rPr>
                  <a:t> : effort tranchant et effort de traction sollicitant un boulon</a:t>
                </a:r>
              </a:p>
              <a:p>
                <a:pPr marL="857250" lvl="3" indent="0" eaLnBrk="1" hangingPunct="1">
                  <a:buNone/>
                  <a:defRPr/>
                </a:pPr>
                <a:endParaRPr lang="fr-CA" sz="1600" i="1"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r>
                      <a:rPr lang="fr-FR" sz="1600" i="1" dirty="0">
                        <a:solidFill>
                          <a:schemeClr val="tx1"/>
                        </a:solidFill>
                        <a:latin typeface="Cambria Math"/>
                        <a:ea typeface="Cambria Math" panose="02040503050406030204" pitchFamily="18" charset="0"/>
                      </a:rPr>
                      <m:t>𝑅</m:t>
                    </m:r>
                    <m:r>
                      <a:rPr lang="fr-FR" sz="1600" i="1" dirty="0">
                        <a:solidFill>
                          <a:schemeClr val="tx1"/>
                        </a:solidFill>
                        <a:latin typeface="Cambria Math"/>
                        <a:ea typeface="Cambria Math" panose="02040503050406030204" pitchFamily="18" charset="0"/>
                      </a:rPr>
                      <m:t> = 1,4 </m:t>
                    </m:r>
                  </m:oMath>
                </a14:m>
                <a:r>
                  <a:rPr lang="fr-FR" sz="1600" dirty="0">
                    <a:solidFill>
                      <a:schemeClr val="tx1"/>
                    </a:solidFill>
                    <a:latin typeface="Univers Condensed" panose="020B0506020202050204"/>
                    <a:ea typeface="Cambria Math" panose="02040503050406030204" pitchFamily="18" charset="0"/>
                  </a:rPr>
                  <a:t>lorsque les filets sont exclus des plans de cisaillement,</a:t>
                </a:r>
              </a:p>
              <a:p>
                <a:pPr marL="857250" lvl="3" indent="0" eaLnBrk="1" hangingPunct="1">
                  <a:buNone/>
                  <a:defRPr/>
                </a:pPr>
                <a14:m>
                  <m:oMath xmlns:m="http://schemas.openxmlformats.org/officeDocument/2006/math">
                    <m:r>
                      <a:rPr lang="fr-FR" sz="1600" i="1" dirty="0">
                        <a:solidFill>
                          <a:schemeClr val="tx1"/>
                        </a:solidFill>
                        <a:latin typeface="Cambria Math"/>
                        <a:ea typeface="Cambria Math" panose="02040503050406030204" pitchFamily="18" charset="0"/>
                      </a:rPr>
                      <m:t>𝑅</m:t>
                    </m:r>
                    <m:r>
                      <a:rPr lang="fr-FR" sz="1600" i="1" dirty="0">
                        <a:solidFill>
                          <a:schemeClr val="tx1"/>
                        </a:solidFill>
                        <a:latin typeface="Cambria Math"/>
                        <a:ea typeface="Cambria Math" panose="02040503050406030204" pitchFamily="18" charset="0"/>
                      </a:rPr>
                      <m:t> = 1,8</m:t>
                    </m:r>
                  </m:oMath>
                </a14:m>
                <a:r>
                  <a:rPr lang="fr-FR" sz="1600" dirty="0">
                    <a:solidFill>
                      <a:schemeClr val="tx1"/>
                    </a:solidFill>
                    <a:latin typeface="Univers Condensed" panose="020B0506020202050204"/>
                    <a:ea typeface="Cambria Math" panose="02040503050406030204" pitchFamily="18" charset="0"/>
                  </a:rPr>
                  <a:t> lorsque les filets sont inclus des plans de cisaillement</a:t>
                </a:r>
              </a:p>
            </p:txBody>
          </p:sp>
        </mc:Choice>
        <mc:Fallback xmlns="">
          <p:sp>
            <p:nvSpPr>
              <p:cNvPr id="27" name="Rectangle 1027"/>
              <p:cNvSpPr txBox="1">
                <a:spLocks noRot="1" noChangeAspect="1" noMove="1" noResize="1" noEditPoints="1" noAdjustHandles="1" noChangeArrowheads="1" noChangeShapeType="1" noTextEdit="1"/>
              </p:cNvSpPr>
              <p:nvPr/>
            </p:nvSpPr>
            <p:spPr bwMode="auto">
              <a:xfrm>
                <a:off x="838199" y="4164516"/>
                <a:ext cx="10117668" cy="2294407"/>
              </a:xfrm>
              <a:prstGeom prst="rect">
                <a:avLst/>
              </a:prstGeom>
              <a:blipFill>
                <a:blip r:embed="rId11"/>
                <a:stretch>
                  <a:fillRect l="-181" t="-796" b="-45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9" name="Rectangle 28">
            <a:extLst>
              <a:ext uri="{FF2B5EF4-FFF2-40B4-BE49-F238E27FC236}">
                <a16:creationId xmlns:a16="http://schemas.microsoft.com/office/drawing/2014/main" id="{11E9F224-1BD2-A24A-B953-9332DD79B89E}"/>
              </a:ext>
            </a:extLst>
          </p:cNvPr>
          <p:cNvSpPr/>
          <p:nvPr/>
        </p:nvSpPr>
        <p:spPr>
          <a:xfrm>
            <a:off x="6666295"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5077030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Résistance au glissement (pour les assemblages anti-glissement)</a:t>
            </a:r>
          </a:p>
          <a:p>
            <a:r>
              <a:rPr lang="fr-FR" sz="2400" dirty="0"/>
              <a:t>E – Résistance des pièces de transfert</a:t>
            </a:r>
            <a:endParaRPr lang="fr-CA" sz="2400" dirty="0"/>
          </a:p>
          <a:p>
            <a:r>
              <a:rPr lang="fr-FR" sz="2400" dirty="0"/>
              <a:t>F – Assemblages concentriques en cisaillement</a:t>
            </a:r>
            <a:endParaRPr lang="fr-CA" sz="2400" dirty="0"/>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572025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au glissement (pour les assemblages anti-glissement)</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Serrage contrôlé des boulons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44</a:t>
            </a:fld>
            <a:endParaRPr lang="fr-FR"/>
          </a:p>
        </p:txBody>
      </p:sp>
    </p:spTree>
    <p:extLst>
      <p:ext uri="{BB962C8B-B14F-4D97-AF65-F5344CB8AC3E}">
        <p14:creationId xmlns:p14="http://schemas.microsoft.com/office/powerpoint/2010/main" val="2150743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721960"/>
                <a:ext cx="9821449" cy="35791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1600" dirty="0">
                  <a:solidFill>
                    <a:schemeClr val="tx1"/>
                  </a:solidFill>
                  <a:latin typeface="Univers Condensed"/>
                </a:endParaRPr>
              </a:p>
              <a:p>
                <a:pPr marL="342900" lvl="1" indent="-342900" eaLnBrk="1" hangingPunct="1">
                  <a:buFont typeface="Arial" panose="020B0604020202020204" pitchFamily="34" charset="0"/>
                  <a:buChar char="•"/>
                  <a:defRPr/>
                </a:pPr>
                <a:r>
                  <a:rPr lang="fr-FR" sz="1600" u="sng" dirty="0">
                    <a:solidFill>
                      <a:schemeClr val="tx1"/>
                    </a:solidFill>
                    <a:latin typeface="Univers Condensed"/>
                    <a:ea typeface="Cambria Math" panose="02040503050406030204" pitchFamily="18" charset="0"/>
                  </a:rPr>
                  <a:t>Serrage contrôlé</a:t>
                </a:r>
                <a:r>
                  <a:rPr lang="fr-FR" sz="1600" dirty="0">
                    <a:solidFill>
                      <a:schemeClr val="tx1"/>
                    </a:solidFill>
                    <a:latin typeface="Univers Condensed"/>
                    <a:ea typeface="Cambria Math" panose="02040503050406030204" pitchFamily="18" charset="0"/>
                  </a:rPr>
                  <a:t> des boulons requis pour,</a:t>
                </a:r>
              </a:p>
              <a:p>
                <a:pPr marL="742950" lvl="2" indent="-342900" eaLnBrk="1" hangingPunct="1">
                  <a:defRPr/>
                </a:pPr>
                <a:endParaRPr lang="fr-FR" sz="1600" dirty="0">
                  <a:solidFill>
                    <a:schemeClr val="tx1"/>
                  </a:solidFill>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les assemblages </a:t>
                </a:r>
                <a:r>
                  <a:rPr lang="fr-FR" sz="1600" u="sng" dirty="0">
                    <a:solidFill>
                      <a:schemeClr val="tx1"/>
                    </a:solidFill>
                    <a:latin typeface="Univers Condensed"/>
                    <a:ea typeface="Cambria Math" panose="02040503050406030204" pitchFamily="18" charset="0"/>
                  </a:rPr>
                  <a:t>soumis à un effort de traction</a:t>
                </a:r>
                <a:endParaRPr lang="fr-FR" sz="1600" dirty="0">
                  <a:solidFill>
                    <a:schemeClr val="tx1"/>
                  </a:solidFill>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les assemblages résistant à des charges dynamiques ou répétitives où la fatigue des matériaux devient une considération importante</a:t>
                </a:r>
              </a:p>
              <a:p>
                <a:pPr marL="1200150" lvl="3"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les assemblages soumis à des vibrations</a:t>
                </a:r>
              </a:p>
              <a:p>
                <a:pPr marL="1084263" lvl="3" indent="-227013" eaLnBrk="1" hangingPunct="1">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Force de serrage </a:t>
                </a:r>
                <a:r>
                  <a:rPr lang="fr-FR" sz="1600" b="1" u="sng" dirty="0">
                    <a:solidFill>
                      <a:schemeClr val="tx1"/>
                    </a:solidFill>
                    <a:latin typeface="Univers Condensed"/>
                    <a:ea typeface="Cambria Math" panose="02040503050406030204" pitchFamily="18" charset="0"/>
                  </a:rPr>
                  <a:t>minimale</a:t>
                </a:r>
                <a:r>
                  <a:rPr lang="fr-FR" sz="1600" dirty="0">
                    <a:solidFill>
                      <a:schemeClr val="tx1"/>
                    </a:solidFill>
                    <a:latin typeface="Univers Condensed"/>
                    <a:ea typeface="Cambria Math" panose="02040503050406030204" pitchFamily="18" charset="0"/>
                  </a:rPr>
                  <a:t> (</a:t>
                </a:r>
                <a14:m>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CA" sz="1600" i="1">
                            <a:solidFill>
                              <a:schemeClr val="tx1"/>
                            </a:solidFill>
                            <a:latin typeface="Cambria Math" panose="02040503050406030204" pitchFamily="18" charset="0"/>
                          </a:rPr>
                          <m:t>𝑜</m:t>
                        </m:r>
                      </m:sub>
                    </m:sSub>
                  </m:oMath>
                </a14:m>
                <a:r>
                  <a:rPr lang="fr-FR" sz="1600" dirty="0">
                    <a:solidFill>
                      <a:schemeClr val="tx1"/>
                    </a:solidFill>
                    <a:latin typeface="Univers Condensed"/>
                    <a:ea typeface="Cambria Math" panose="02040503050406030204" pitchFamily="18" charset="0"/>
                  </a:rPr>
                  <a:t>) (dite aussi </a:t>
                </a:r>
                <a:r>
                  <a:rPr lang="fr-CA" sz="1600" u="sng" dirty="0">
                    <a:solidFill>
                      <a:schemeClr val="tx1"/>
                    </a:solidFill>
                    <a:latin typeface="Univers Condensed"/>
                  </a:rPr>
                  <a:t>pré-tension ou effort de précontrainte)</a:t>
                </a:r>
                <a:r>
                  <a:rPr lang="fr-FR" sz="1600" dirty="0">
                    <a:solidFill>
                      <a:schemeClr val="tx1"/>
                    </a:solidFill>
                    <a:latin typeface="Univers Condensed"/>
                    <a:ea typeface="Cambria Math" panose="02040503050406030204" pitchFamily="18" charset="0"/>
                  </a:rPr>
                  <a:t> d’un boulon en acier à haute résistance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A</m:t>
                    </m:r>
                    <m:r>
                      <a:rPr lang="fr-FR" sz="1600" dirty="0">
                        <a:solidFill>
                          <a:schemeClr val="tx1"/>
                        </a:solidFill>
                        <a:latin typeface="Cambria Math" panose="02040503050406030204" pitchFamily="18" charset="0"/>
                        <a:ea typeface="Cambria Math" panose="02040503050406030204" pitchFamily="18" charset="0"/>
                      </a:rPr>
                      <m:t>325 </m:t>
                    </m:r>
                  </m:oMath>
                </a14:m>
                <a:r>
                  <a:rPr lang="fr-FR" sz="1600" dirty="0">
                    <a:solidFill>
                      <a:schemeClr val="tx1"/>
                    </a:solidFill>
                    <a:latin typeface="Univers Condensed"/>
                    <a:ea typeface="Cambria Math" panose="02040503050406030204" pitchFamily="18" charset="0"/>
                  </a:rPr>
                  <a:t>ou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A</m:t>
                    </m:r>
                    <m:r>
                      <a:rPr lang="fr-FR" sz="1600" dirty="0">
                        <a:solidFill>
                          <a:schemeClr val="tx1"/>
                        </a:solidFill>
                        <a:latin typeface="Cambria Math" panose="02040503050406030204" pitchFamily="18" charset="0"/>
                        <a:ea typeface="Cambria Math" panose="02040503050406030204" pitchFamily="18" charset="0"/>
                      </a:rPr>
                      <m:t>325</m:t>
                    </m:r>
                    <m:r>
                      <m:rPr>
                        <m:sty m:val="p"/>
                      </m:rPr>
                      <a:rPr lang="fr-FR" sz="1600" dirty="0">
                        <a:solidFill>
                          <a:schemeClr val="tx1"/>
                        </a:solidFill>
                        <a:latin typeface="Cambria Math" panose="02040503050406030204" pitchFamily="18" charset="0"/>
                        <a:ea typeface="Cambria Math" panose="02040503050406030204" pitchFamily="18" charset="0"/>
                      </a:rPr>
                      <m:t>M</m:t>
                    </m:r>
                  </m:oMath>
                </a14:m>
                <a:r>
                  <a:rPr lang="fr-FR" sz="1600" dirty="0">
                    <a:solidFill>
                      <a:schemeClr val="tx1"/>
                    </a:solidFill>
                    <a:latin typeface="Univers Condensed"/>
                    <a:ea typeface="Cambria Math" panose="02040503050406030204" pitchFamily="18" charset="0"/>
                  </a:rPr>
                  <a:t>) à serrage contrôlé (</a:t>
                </a:r>
                <a:r>
                  <a:rPr lang="fr-CA" sz="1600" b="1" dirty="0">
                    <a:solidFill>
                      <a:schemeClr val="tx1"/>
                    </a:solidFill>
                    <a:latin typeface="Univers Condensed"/>
                    <a:ea typeface="Cambria Math" panose="02040503050406030204" pitchFamily="18" charset="0"/>
                  </a:rPr>
                  <a:t>pré-tension ou effort de précontrainte</a:t>
                </a:r>
                <a:r>
                  <a:rPr lang="fr-CA" sz="1600" dirty="0">
                    <a:solidFill>
                      <a:schemeClr val="tx1"/>
                    </a:solidFill>
                    <a:latin typeface="Univers Condensed"/>
                    <a:ea typeface="Cambria Math" panose="02040503050406030204" pitchFamily="18" charset="0"/>
                  </a:rPr>
                  <a:t>)</a:t>
                </a: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=0,70 </m:t>
                      </m:r>
                      <m:d>
                        <m:dPr>
                          <m:ctrlPr>
                            <a:rPr lang="fr-CA" sz="1600" i="1">
                              <a:solidFill>
                                <a:schemeClr val="tx1"/>
                              </a:solidFill>
                              <a:latin typeface="Cambria Math" panose="02040503050406030204" pitchFamily="18" charset="0"/>
                            </a:rPr>
                          </m:ctrlPr>
                        </m:dPr>
                        <m:e>
                          <m:r>
                            <a:rPr lang="fr-CA" sz="1600" i="1">
                              <a:solidFill>
                                <a:schemeClr val="tx1"/>
                              </a:solidFill>
                              <a:latin typeface="Cambria Math" panose="02040503050406030204" pitchFamily="18" charset="0"/>
                            </a:rPr>
                            <m:t>0,75 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e>
                      </m:d>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r>
                        <a:rPr lang="fr-CA" sz="1600" i="1">
                          <a:solidFill>
                            <a:schemeClr val="tx1"/>
                          </a:solidFill>
                          <a:latin typeface="Cambria Math" panose="02040503050406030204" pitchFamily="18" charset="0"/>
                        </a:rPr>
                        <m:t>=0,525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oMath>
                  </m:oMathPara>
                </a14:m>
                <a:endParaRPr lang="fr-CA" sz="1600" i="1" dirty="0">
                  <a:solidFill>
                    <a:schemeClr val="tx1"/>
                  </a:solidFill>
                  <a:latin typeface="Univers Condensed"/>
                  <a:ea typeface="Cambria Math" panose="02040503050406030204" pitchFamily="18" charset="0"/>
                </a:endParaRPr>
              </a:p>
              <a:p>
                <a:pPr marL="400050" lvl="2" indent="0" eaLnBrk="1" hangingPunct="1">
                  <a:buNone/>
                  <a:defRPr/>
                </a:pPr>
                <a:endParaRPr lang="fr-FR" sz="16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721960"/>
                <a:ext cx="9821449" cy="3579108"/>
              </a:xfrm>
              <a:prstGeom prst="rect">
                <a:avLst/>
              </a:prstGeom>
              <a:blipFill>
                <a:blip r:embed="rId3"/>
                <a:stretch>
                  <a:fillRect l="-186" r="-8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1027">
                <a:extLst>
                  <a:ext uri="{FF2B5EF4-FFF2-40B4-BE49-F238E27FC236}">
                    <a16:creationId xmlns:a16="http://schemas.microsoft.com/office/drawing/2014/main" id="{945626BB-A76E-49AA-B8B9-D6D3ABFC3245}"/>
                  </a:ext>
                </a:extLst>
              </p:cNvPr>
              <p:cNvSpPr txBox="1">
                <a:spLocks noChangeArrowheads="1"/>
              </p:cNvSpPr>
              <p:nvPr/>
            </p:nvSpPr>
            <p:spPr bwMode="auto">
              <a:xfrm>
                <a:off x="838197" y="4301068"/>
                <a:ext cx="9821451" cy="8297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r>
                  <a:rPr lang="fr-FR" sz="1600" dirty="0">
                    <a:latin typeface="Univers Condensed"/>
                    <a:ea typeface="Cambria Math" panose="02040503050406030204" pitchFamily="18" charset="0"/>
                  </a:rPr>
                  <a:t>Note : Tenir compte de la perte de précontrainte due à la relaxation dans les calculs (</a:t>
                </a:r>
                <a14:m>
                  <m:oMath xmlns:m="http://schemas.openxmlformats.org/officeDocument/2006/math">
                    <m:r>
                      <a:rPr lang="fr-FR" sz="1600" i="1" dirty="0">
                        <a:latin typeface="Cambria Math" panose="02040503050406030204" pitchFamily="18" charset="0"/>
                        <a:ea typeface="Cambria Math" panose="02040503050406030204" pitchFamily="18" charset="0"/>
                      </a:rPr>
                      <m:t>∼5 % </m:t>
                    </m:r>
                  </m:oMath>
                </a14:m>
                <a:r>
                  <a:rPr lang="fr-FR" sz="1600" dirty="0">
                    <a:latin typeface="Univers Condensed"/>
                    <a:ea typeface="Cambria Math" panose="02040503050406030204" pitchFamily="18" charset="0"/>
                  </a:rPr>
                  <a:t>pour l’acier inoxydable et </a:t>
                </a:r>
                <a14:m>
                  <m:oMath xmlns:m="http://schemas.openxmlformats.org/officeDocument/2006/math">
                    <m:r>
                      <a:rPr lang="fr-FR" sz="1600" i="1" dirty="0">
                        <a:latin typeface="Cambria Math" panose="02040503050406030204" pitchFamily="18" charset="0"/>
                        <a:ea typeface="Cambria Math" panose="02040503050406030204" pitchFamily="18" charset="0"/>
                      </a:rPr>
                      <m:t>∼10 % </m:t>
                    </m:r>
                  </m:oMath>
                </a14:m>
                <a:r>
                  <a:rPr lang="fr-FR" sz="1600" dirty="0">
                    <a:latin typeface="Univers Condensed"/>
                    <a:ea typeface="Cambria Math" panose="02040503050406030204" pitchFamily="18" charset="0"/>
                  </a:rPr>
                  <a:t>pour l’acier galvanisé) ou resserrer les boulons </a:t>
                </a:r>
                <a14:m>
                  <m:oMath xmlns:m="http://schemas.openxmlformats.org/officeDocument/2006/math">
                    <m:r>
                      <a:rPr lang="fr-FR" sz="1600" i="1" dirty="0">
                        <a:latin typeface="Cambria Math" panose="02040503050406030204" pitchFamily="18" charset="0"/>
                        <a:ea typeface="Cambria Math" panose="02040503050406030204" pitchFamily="18" charset="0"/>
                      </a:rPr>
                      <m:t>24 </m:t>
                    </m:r>
                  </m:oMath>
                </a14:m>
                <a:r>
                  <a:rPr lang="fr-FR" sz="1600" dirty="0">
                    <a:latin typeface="Univers Condensed"/>
                    <a:ea typeface="Cambria Math" panose="02040503050406030204" pitchFamily="18" charset="0"/>
                  </a:rPr>
                  <a:t>heures après leur installation.</a:t>
                </a:r>
              </a:p>
            </p:txBody>
          </p:sp>
        </mc:Choice>
        <mc:Fallback xmlns="">
          <p:sp>
            <p:nvSpPr>
              <p:cNvPr id="6" name="Rectangle 1027">
                <a:extLst>
                  <a:ext uri="{FF2B5EF4-FFF2-40B4-BE49-F238E27FC236}">
                    <a16:creationId xmlns:a16="http://schemas.microsoft.com/office/drawing/2014/main" id="{945626BB-A76E-49AA-B8B9-D6D3ABFC3245}"/>
                  </a:ext>
                </a:extLst>
              </p:cNvPr>
              <p:cNvSpPr txBox="1">
                <a:spLocks noRot="1" noChangeAspect="1" noMove="1" noResize="1" noEditPoints="1" noAdjustHandles="1" noChangeArrowheads="1" noChangeShapeType="1" noTextEdit="1"/>
              </p:cNvSpPr>
              <p:nvPr/>
            </p:nvSpPr>
            <p:spPr bwMode="auto">
              <a:xfrm>
                <a:off x="838197" y="4301068"/>
                <a:ext cx="9821451" cy="829732"/>
              </a:xfrm>
              <a:prstGeom prst="rect">
                <a:avLst/>
              </a:prstGeom>
              <a:blipFill>
                <a:blip r:embed="rId4"/>
                <a:stretch>
                  <a:fillRect t="-2206" r="-6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1027">
                <a:extLst>
                  <a:ext uri="{FF2B5EF4-FFF2-40B4-BE49-F238E27FC236}">
                    <a16:creationId xmlns:a16="http://schemas.microsoft.com/office/drawing/2014/main" id="{EDF19A38-2071-4090-86F4-75FE07C5607E}"/>
                  </a:ext>
                </a:extLst>
              </p:cNvPr>
              <p:cNvSpPr txBox="1">
                <a:spLocks noChangeArrowheads="1"/>
              </p:cNvSpPr>
              <p:nvPr/>
            </p:nvSpPr>
            <p:spPr bwMode="auto">
              <a:xfrm>
                <a:off x="838197" y="5244938"/>
                <a:ext cx="9821452" cy="9972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La pré-tension doit être au moins égale à 70 % de la charge de rupture en traction (</a:t>
                </a:r>
                <a14:m>
                  <m:oMath xmlns:m="http://schemas.openxmlformats.org/officeDocument/2006/math">
                    <m:r>
                      <a:rPr lang="fr-CA" sz="1600">
                        <a:latin typeface="Cambria Math" panose="02040503050406030204" pitchFamily="18" charset="0"/>
                      </a:rPr>
                      <m:t>=</m:t>
                    </m:r>
                    <m:r>
                      <a:rPr lang="fr-CA" sz="1600" i="1">
                        <a:latin typeface="Cambria Math" panose="02040503050406030204" pitchFamily="18" charset="0"/>
                      </a:rPr>
                      <m:t>0,75 </m:t>
                    </m:r>
                    <m:sSub>
                      <m:sSubPr>
                        <m:ctrlPr>
                          <a:rPr lang="fr-CA" sz="1600" i="1">
                            <a:latin typeface="Cambria Math" panose="02040503050406030204" pitchFamily="18" charset="0"/>
                          </a:rPr>
                        </m:ctrlPr>
                      </m:sSubPr>
                      <m:e>
                        <m:r>
                          <a:rPr lang="fr-CA" sz="1600" i="1">
                            <a:latin typeface="Cambria Math" panose="02040503050406030204" pitchFamily="18" charset="0"/>
                          </a:rPr>
                          <m:t>𝐴</m:t>
                        </m:r>
                      </m:e>
                      <m:sub>
                        <m:r>
                          <a:rPr lang="fr-CA" sz="1600" i="1">
                            <a:latin typeface="Cambria Math" panose="02040503050406030204" pitchFamily="18" charset="0"/>
                          </a:rPr>
                          <m:t>𝑏</m:t>
                        </m:r>
                      </m:sub>
                    </m:sSub>
                    <m:r>
                      <a:rPr lang="fr-CA" sz="1600" i="1">
                        <a:latin typeface="Cambria Math" panose="02040503050406030204" pitchFamily="18" charset="0"/>
                      </a:rPr>
                      <m:t> </m:t>
                    </m:r>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𝑢𝑏</m:t>
                        </m:r>
                      </m:sub>
                    </m:sSub>
                  </m:oMath>
                </a14:m>
                <a:r>
                  <a:rPr lang="fr-FR" sz="1600" dirty="0">
                    <a:latin typeface="Univers Condensed"/>
                  </a:rPr>
                  <a:t>)</a:t>
                </a:r>
              </a:p>
              <a:p>
                <a:pPr marL="179388" lvl="1" indent="-179388"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Dans les assemblages </a:t>
                </a:r>
                <a:r>
                  <a:rPr lang="fr-FR" sz="1600" dirty="0" err="1">
                    <a:latin typeface="Univers Condensed"/>
                  </a:rPr>
                  <a:t>antiglissement</a:t>
                </a:r>
                <a:r>
                  <a:rPr lang="fr-FR" sz="1600" dirty="0">
                    <a:latin typeface="Univers Condensed"/>
                  </a:rPr>
                  <a:t> il faut utiliser des boulons en acier à haute résistance de type A325 ou A325M</a:t>
                </a:r>
              </a:p>
            </p:txBody>
          </p:sp>
        </mc:Choice>
        <mc:Fallback xmlns="">
          <p:sp>
            <p:nvSpPr>
              <p:cNvPr id="7" name="Rectangle 1027">
                <a:extLst>
                  <a:ext uri="{FF2B5EF4-FFF2-40B4-BE49-F238E27FC236}">
                    <a16:creationId xmlns:a16="http://schemas.microsoft.com/office/drawing/2014/main" id="{EDF19A38-2071-4090-86F4-75FE07C5607E}"/>
                  </a:ext>
                </a:extLst>
              </p:cNvPr>
              <p:cNvSpPr txBox="1">
                <a:spLocks noRot="1" noChangeAspect="1" noMove="1" noResize="1" noEditPoints="1" noAdjustHandles="1" noChangeArrowheads="1" noChangeShapeType="1" noTextEdit="1"/>
              </p:cNvSpPr>
              <p:nvPr/>
            </p:nvSpPr>
            <p:spPr bwMode="auto">
              <a:xfrm>
                <a:off x="838197" y="5244938"/>
                <a:ext cx="9821452" cy="997274"/>
              </a:xfrm>
              <a:prstGeom prst="rect">
                <a:avLst/>
              </a:prstGeom>
              <a:blipFill>
                <a:blip r:embed="rId5"/>
                <a:stretch>
                  <a:fillRect t="-18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8980366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p:sp>
        <p:nvSpPr>
          <p:cNvPr id="8" name="Rectangle 1027"/>
          <p:cNvSpPr txBox="1">
            <a:spLocks noChangeArrowheads="1"/>
          </p:cNvSpPr>
          <p:nvPr/>
        </p:nvSpPr>
        <p:spPr bwMode="auto">
          <a:xfrm>
            <a:off x="838199" y="764300"/>
            <a:ext cx="9821449"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2000" dirty="0">
                <a:latin typeface="Univers Condensed"/>
                <a:ea typeface="Cambria Math" panose="02040503050406030204" pitchFamily="18" charset="0"/>
              </a:rPr>
              <a:t>Serrage contrôlé des boulons à haute résistance : Méthode du tour d’écrou</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069" y="1452456"/>
            <a:ext cx="3837798" cy="331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a:extLst>
              <a:ext uri="{FF2B5EF4-FFF2-40B4-BE49-F238E27FC236}">
                <a16:creationId xmlns:a16="http://schemas.microsoft.com/office/drawing/2014/main" id="{FC055F36-0568-41F0-AF25-18F017D15018}"/>
              </a:ext>
            </a:extLst>
          </p:cNvPr>
          <p:cNvSpPr txBox="1"/>
          <p:nvPr/>
        </p:nvSpPr>
        <p:spPr>
          <a:xfrm>
            <a:off x="7078803" y="3414623"/>
            <a:ext cx="3580845" cy="584775"/>
          </a:xfrm>
          <a:prstGeom prst="rect">
            <a:avLst/>
          </a:prstGeom>
          <a:noFill/>
        </p:spPr>
        <p:txBody>
          <a:bodyPr wrap="square">
            <a:spAutoFit/>
          </a:bodyPr>
          <a:lstStyle/>
          <a:p>
            <a:r>
              <a:rPr lang="fr-CA" sz="1600" dirty="0">
                <a:solidFill>
                  <a:schemeClr val="tx1">
                    <a:lumMod val="75000"/>
                    <a:lumOff val="25000"/>
                  </a:schemeClr>
                </a:solidFill>
                <a:latin typeface="Univers Condensed"/>
              </a:rPr>
              <a:t>(obtenue par l’effort maximal d’un opérateur)</a:t>
            </a:r>
            <a:endParaRPr lang="en-CA" sz="1600" dirty="0">
              <a:solidFill>
                <a:schemeClr val="tx1">
                  <a:lumMod val="75000"/>
                  <a:lumOff val="25000"/>
                </a:schemeClr>
              </a:solidFill>
              <a:latin typeface="Univers Condensed"/>
            </a:endParaRPr>
          </a:p>
        </p:txBody>
      </p:sp>
      <p:sp>
        <p:nvSpPr>
          <p:cNvPr id="12" name="Rectangle 11"/>
          <p:cNvSpPr/>
          <p:nvPr/>
        </p:nvSpPr>
        <p:spPr>
          <a:xfrm>
            <a:off x="838201" y="3099533"/>
            <a:ext cx="2616200" cy="744333"/>
          </a:xfrm>
          <a:prstGeom prst="rect">
            <a:avLst/>
          </a:prstGeom>
        </p:spPr>
        <p:txBody>
          <a:bodyPr wrap="square">
            <a:spAutoFit/>
          </a:bodyPr>
          <a:lstStyle/>
          <a:p>
            <a:r>
              <a:rPr lang="fr-FR" sz="1400" dirty="0">
                <a:latin typeface="Univers Condensed"/>
              </a:rPr>
              <a:t>Faible influence de l'imprécision du serrage initial sur la force de serrage finale</a:t>
            </a: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199" y="5121075"/>
                <a:ext cx="9821449" cy="6853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r>
                  <a:rPr lang="fr-FR" sz="1600" dirty="0">
                    <a:latin typeface="Univers Condensed"/>
                    <a:ea typeface="Cambria Math" panose="02040503050406030204" pitchFamily="18" charset="0"/>
                  </a:rPr>
                  <a:t>Note : Tenir compte de la perte de précontrainte due à la relaxation dans les calculs (</a:t>
                </a:r>
                <a14:m>
                  <m:oMath xmlns:m="http://schemas.openxmlformats.org/officeDocument/2006/math">
                    <m:r>
                      <a:rPr lang="fr-FR" sz="1600" i="1" dirty="0">
                        <a:latin typeface="Cambria Math" panose="02040503050406030204" pitchFamily="18" charset="0"/>
                        <a:ea typeface="Cambria Math" panose="02040503050406030204" pitchFamily="18" charset="0"/>
                      </a:rPr>
                      <m:t>∼5 % </m:t>
                    </m:r>
                  </m:oMath>
                </a14:m>
                <a:r>
                  <a:rPr lang="fr-FR" sz="1600" dirty="0">
                    <a:latin typeface="Univers Condensed"/>
                    <a:ea typeface="Cambria Math" panose="02040503050406030204" pitchFamily="18" charset="0"/>
                  </a:rPr>
                  <a:t>pour l’acier inoxydable et </a:t>
                </a:r>
                <a14:m>
                  <m:oMath xmlns:m="http://schemas.openxmlformats.org/officeDocument/2006/math">
                    <m:r>
                      <a:rPr lang="fr-FR" sz="1600" i="1" dirty="0">
                        <a:latin typeface="Cambria Math" panose="02040503050406030204" pitchFamily="18" charset="0"/>
                        <a:ea typeface="Cambria Math" panose="02040503050406030204" pitchFamily="18" charset="0"/>
                      </a:rPr>
                      <m:t>∼10 % </m:t>
                    </m:r>
                  </m:oMath>
                </a14:m>
                <a:r>
                  <a:rPr lang="fr-FR" sz="1600" dirty="0">
                    <a:latin typeface="Univers Condensed"/>
                    <a:ea typeface="Cambria Math" panose="02040503050406030204" pitchFamily="18" charset="0"/>
                  </a:rPr>
                  <a:t>pour l’acier galvanisé) ou resserrer les boulons </a:t>
                </a:r>
                <a14:m>
                  <m:oMath xmlns:m="http://schemas.openxmlformats.org/officeDocument/2006/math">
                    <m:r>
                      <a:rPr lang="fr-FR" sz="1600" i="1" dirty="0">
                        <a:latin typeface="Cambria Math" panose="02040503050406030204" pitchFamily="18" charset="0"/>
                        <a:ea typeface="Cambria Math" panose="02040503050406030204" pitchFamily="18" charset="0"/>
                      </a:rPr>
                      <m:t>24 </m:t>
                    </m:r>
                  </m:oMath>
                </a14:m>
                <a:r>
                  <a:rPr lang="fr-FR" sz="1600" dirty="0">
                    <a:latin typeface="Univers Condensed"/>
                    <a:ea typeface="Cambria Math" panose="02040503050406030204" pitchFamily="18" charset="0"/>
                  </a:rPr>
                  <a:t>heures après leur installation.</a:t>
                </a: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199" y="5121075"/>
                <a:ext cx="9821449" cy="685335"/>
              </a:xfrm>
              <a:prstGeom prst="rect">
                <a:avLst/>
              </a:prstGeom>
              <a:blipFill>
                <a:blip r:embed="rId4"/>
                <a:stretch>
                  <a:fillRect t="-2679" r="-6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027">
                <a:extLst>
                  <a:ext uri="{FF2B5EF4-FFF2-40B4-BE49-F238E27FC236}">
                    <a16:creationId xmlns:a16="http://schemas.microsoft.com/office/drawing/2014/main" id="{94B80721-4B32-414F-9E52-064C3B4B93DF}"/>
                  </a:ext>
                </a:extLst>
              </p:cNvPr>
              <p:cNvSpPr txBox="1">
                <a:spLocks noChangeArrowheads="1"/>
              </p:cNvSpPr>
              <p:nvPr/>
            </p:nvSpPr>
            <p:spPr bwMode="auto">
              <a:xfrm>
                <a:off x="838201" y="5893946"/>
                <a:ext cx="9821449" cy="5732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a:t>
                </a:r>
                <a:r>
                  <a:rPr lang="fr-CA" sz="1600" dirty="0">
                    <a:latin typeface="Univers Condensed"/>
                  </a:rPr>
                  <a:t>La méthode du tour d’écrou est la méthode la plus fiable et la plus utilisée pour le serrage contrôlé des boulons à haute résistance (comparativement </a:t>
                </a:r>
                <a:r>
                  <a:rPr lang="fr-FR" sz="1600" dirty="0">
                    <a:latin typeface="Univers Condensed"/>
                  </a:rPr>
                  <a:t>à la méthode du couple contrôlé)</a:t>
                </a:r>
              </a:p>
            </p:txBody>
          </p:sp>
        </mc:Choice>
        <mc:Fallback xmlns="">
          <p:sp>
            <p:nvSpPr>
              <p:cNvPr id="14" name="Rectangle 1027">
                <a:extLst>
                  <a:ext uri="{FF2B5EF4-FFF2-40B4-BE49-F238E27FC236}">
                    <a16:creationId xmlns:a16="http://schemas.microsoft.com/office/drawing/2014/main" id="{94B80721-4B32-414F-9E52-064C3B4B93DF}"/>
                  </a:ext>
                </a:extLst>
              </p:cNvPr>
              <p:cNvSpPr txBox="1">
                <a:spLocks noRot="1" noChangeAspect="1" noMove="1" noResize="1" noEditPoints="1" noAdjustHandles="1" noChangeArrowheads="1" noChangeShapeType="1" noTextEdit="1"/>
              </p:cNvSpPr>
              <p:nvPr/>
            </p:nvSpPr>
            <p:spPr bwMode="auto">
              <a:xfrm>
                <a:off x="838201" y="5893946"/>
                <a:ext cx="9821449" cy="573294"/>
              </a:xfrm>
              <a:prstGeom prst="rect">
                <a:avLst/>
              </a:prstGeom>
              <a:blipFill>
                <a:blip r:embed="rId5"/>
                <a:stretch>
                  <a:fillRect t="-3191" b="-148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6" name="Rectangle 15">
            <a:extLst>
              <a:ext uri="{FF2B5EF4-FFF2-40B4-BE49-F238E27FC236}">
                <a16:creationId xmlns:a16="http://schemas.microsoft.com/office/drawing/2014/main" id="{F346B53C-32AD-3F4F-A765-07477A708A3E}"/>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254302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p:pic>
        <p:nvPicPr>
          <p:cNvPr id="15" name="Image 14">
            <a:extLst>
              <a:ext uri="{FF2B5EF4-FFF2-40B4-BE49-F238E27FC236}">
                <a16:creationId xmlns:a16="http://schemas.microsoft.com/office/drawing/2014/main" id="{1D9B57F0-78BB-442B-80CA-969804E31977}"/>
              </a:ext>
            </a:extLst>
          </p:cNvPr>
          <p:cNvPicPr>
            <a:picLocks noChangeAspect="1"/>
          </p:cNvPicPr>
          <p:nvPr/>
        </p:nvPicPr>
        <p:blipFill>
          <a:blip r:embed="rId3"/>
          <a:stretch>
            <a:fillRect/>
          </a:stretch>
        </p:blipFill>
        <p:spPr>
          <a:xfrm>
            <a:off x="1744304" y="983284"/>
            <a:ext cx="8271933" cy="3328727"/>
          </a:xfrm>
          <a:prstGeom prst="rect">
            <a:avLst/>
          </a:prstGeom>
        </p:spPr>
      </p:pic>
      <p:pic>
        <p:nvPicPr>
          <p:cNvPr id="16" name="Image 15">
            <a:extLst>
              <a:ext uri="{FF2B5EF4-FFF2-40B4-BE49-F238E27FC236}">
                <a16:creationId xmlns:a16="http://schemas.microsoft.com/office/drawing/2014/main" id="{8AD1D187-22DA-416E-BD78-75CC1FBE0CA0}"/>
              </a:ext>
            </a:extLst>
          </p:cNvPr>
          <p:cNvPicPr>
            <a:picLocks noChangeAspect="1"/>
          </p:cNvPicPr>
          <p:nvPr/>
        </p:nvPicPr>
        <p:blipFill>
          <a:blip r:embed="rId4"/>
          <a:stretch>
            <a:fillRect/>
          </a:stretch>
        </p:blipFill>
        <p:spPr>
          <a:xfrm>
            <a:off x="4567180" y="4542660"/>
            <a:ext cx="2626180" cy="1996252"/>
          </a:xfrm>
          <a:prstGeom prst="rect">
            <a:avLst/>
          </a:prstGeom>
        </p:spPr>
      </p:pic>
      <p:sp>
        <p:nvSpPr>
          <p:cNvPr id="17" name="Rectangle 16">
            <a:extLst>
              <a:ext uri="{FF2B5EF4-FFF2-40B4-BE49-F238E27FC236}">
                <a16:creationId xmlns:a16="http://schemas.microsoft.com/office/drawing/2014/main" id="{9ABA4055-FF0D-40D2-AE2C-C865D6F1E8DF}"/>
              </a:ext>
            </a:extLst>
          </p:cNvPr>
          <p:cNvSpPr/>
          <p:nvPr/>
        </p:nvSpPr>
        <p:spPr>
          <a:xfrm>
            <a:off x="7486804" y="5305706"/>
            <a:ext cx="2334529" cy="523220"/>
          </a:xfrm>
          <a:prstGeom prst="rect">
            <a:avLst/>
          </a:prstGeom>
        </p:spPr>
        <p:txBody>
          <a:bodyPr wrap="square">
            <a:spAutoFit/>
          </a:bodyPr>
          <a:lstStyle/>
          <a:p>
            <a:r>
              <a:rPr lang="fr-FR" sz="1400" dirty="0">
                <a:latin typeface="Univers Condensed"/>
              </a:rPr>
              <a:t>Propriétés géométriques d’un boulon</a:t>
            </a:r>
          </a:p>
        </p:txBody>
      </p:sp>
      <p:sp>
        <p:nvSpPr>
          <p:cNvPr id="8" name="Rectangle 7">
            <a:extLst>
              <a:ext uri="{FF2B5EF4-FFF2-40B4-BE49-F238E27FC236}">
                <a16:creationId xmlns:a16="http://schemas.microsoft.com/office/drawing/2014/main" id="{3B5C3B0A-C655-394F-8C87-BC5F5957EAA6}"/>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060063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au glissement (pour les assemblages anti-glissement)</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Définition des états limites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48</a:t>
            </a:fld>
            <a:endParaRPr lang="fr-FR"/>
          </a:p>
        </p:txBody>
      </p:sp>
    </p:spTree>
    <p:extLst>
      <p:ext uri="{BB962C8B-B14F-4D97-AF65-F5344CB8AC3E}">
        <p14:creationId xmlns:p14="http://schemas.microsoft.com/office/powerpoint/2010/main" val="1560906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519821"/>
                <a:ext cx="9821450" cy="56492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Deux catégories d’états limites à vérifier</a:t>
                </a:r>
              </a:p>
              <a:p>
                <a:pPr marL="763588" lvl="2" indent="-363538" eaLnBrk="1" hangingPunct="1">
                  <a:defRPr/>
                </a:pPr>
                <a:endParaRPr lang="fr-FR" sz="2000" dirty="0">
                  <a:solidFill>
                    <a:schemeClr val="tx1"/>
                  </a:solidFill>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solidFill>
                      <a:schemeClr val="tx1"/>
                    </a:solidFill>
                    <a:latin typeface="Univers Condensed"/>
                  </a:rPr>
                  <a:t>ELU: Résistance pondérée de l’assemblage</a:t>
                </a:r>
                <a14:m>
                  <m:oMath xmlns:m="http://schemas.openxmlformats.org/officeDocument/2006/math">
                    <m:r>
                      <a:rPr lang="fr-FR" i="1" dirty="0">
                        <a:solidFill>
                          <a:schemeClr val="tx1"/>
                        </a:solidFill>
                        <a:latin typeface="Cambria Math" panose="02040503050406030204" pitchFamily="18" charset="0"/>
                      </a:rPr>
                      <m:t> </m:t>
                    </m:r>
                    <m:r>
                      <a:rPr lang="fr-FR" i="1" dirty="0">
                        <a:solidFill>
                          <a:schemeClr val="tx1"/>
                        </a:solidFill>
                        <a:latin typeface="Cambria Math" panose="02040503050406030204" pitchFamily="18" charset="0"/>
                        <a:ea typeface="Cambria Math"/>
                      </a:rPr>
                      <m:t>≥</m:t>
                    </m:r>
                    <m:r>
                      <a:rPr lang="fr-FR" i="1" dirty="0">
                        <a:solidFill>
                          <a:schemeClr val="tx1"/>
                        </a:solidFill>
                        <a:latin typeface="Cambria Math" panose="02040503050406030204" pitchFamily="18" charset="0"/>
                      </a:rPr>
                      <m:t> </m:t>
                    </m:r>
                  </m:oMath>
                </a14:m>
                <a:r>
                  <a:rPr lang="fr-FR" dirty="0">
                    <a:solidFill>
                      <a:schemeClr val="tx1"/>
                    </a:solidFill>
                    <a:latin typeface="Univers Condensed"/>
                  </a:rPr>
                  <a:t>efforts produits par les charges pondérées</a:t>
                </a:r>
              </a:p>
              <a:p>
                <a:pPr marL="1220788" lvl="3" indent="-363538" eaLnBrk="1" hangingPunct="1">
                  <a:defRPr/>
                </a:pPr>
                <a:endParaRPr lang="fr-FR" dirty="0">
                  <a:solidFill>
                    <a:schemeClr val="tx1"/>
                  </a:solidFill>
                  <a:latin typeface="Univers Condensed"/>
                </a:endParaRPr>
              </a:p>
              <a:p>
                <a:pPr marL="1771650" lvl="5" indent="0">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𝑇</m:t>
                          </m:r>
                        </m:e>
                        <m:sub>
                          <m:r>
                            <a:rPr lang="fr-CA" i="1">
                              <a:solidFill>
                                <a:schemeClr val="tx1"/>
                              </a:solidFill>
                              <a:latin typeface="Cambria Math" panose="02040503050406030204" pitchFamily="18" charset="0"/>
                              <a:ea typeface="Cambria Math" panose="02040503050406030204" pitchFamily="18" charset="0"/>
                            </a:rPr>
                            <m:t>𝑓</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𝑇</m:t>
                          </m:r>
                        </m:e>
                        <m:sub>
                          <m:r>
                            <a:rPr lang="en-CA" i="1">
                              <a:solidFill>
                                <a:schemeClr val="tx1"/>
                              </a:solidFill>
                              <a:latin typeface="Cambria Math" panose="02040503050406030204" pitchFamily="18" charset="0"/>
                              <a:ea typeface="Cambria Math" panose="02040503050406030204" pitchFamily="18" charset="0"/>
                            </a:rPr>
                            <m:t>𝑟</m:t>
                          </m:r>
                        </m:sub>
                      </m:sSub>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𝑉</m:t>
                          </m:r>
                        </m:e>
                        <m:sub>
                          <m:r>
                            <a:rPr lang="fr-CA" i="1">
                              <a:solidFill>
                                <a:schemeClr val="tx1"/>
                              </a:solidFill>
                              <a:latin typeface="Cambria Math" panose="02040503050406030204" pitchFamily="18" charset="0"/>
                              <a:ea typeface="Cambria Math" panose="02040503050406030204" pitchFamily="18" charset="0"/>
                            </a:rPr>
                            <m:t>𝑓</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𝑉</m:t>
                          </m:r>
                        </m:e>
                        <m:sub>
                          <m:r>
                            <a:rPr lang="en-CA" i="1">
                              <a:solidFill>
                                <a:schemeClr val="tx1"/>
                              </a:solidFill>
                              <a:latin typeface="Cambria Math" panose="02040503050406030204" pitchFamily="18" charset="0"/>
                              <a:ea typeface="Cambria Math" panose="02040503050406030204" pitchFamily="18" charset="0"/>
                            </a:rPr>
                            <m:t>𝑟</m:t>
                          </m:r>
                        </m:sub>
                      </m:sSub>
                      <m:r>
                        <a:rPr lang="fr-CA" i="1">
                          <a:solidFill>
                            <a:schemeClr val="tx1"/>
                          </a:solidFill>
                          <a:latin typeface="Cambria Math" panose="02040503050406030204" pitchFamily="18" charset="0"/>
                          <a:ea typeface="Cambria Math" panose="02040503050406030204" pitchFamily="18" charset="0"/>
                        </a:rPr>
                        <m:t> </m:t>
                      </m:r>
                    </m:oMath>
                  </m:oMathPara>
                </a14:m>
                <a:endParaRPr lang="fr-FR" dirty="0">
                  <a:solidFill>
                    <a:schemeClr val="tx1"/>
                  </a:solidFill>
                  <a:latin typeface="Univers Condensed"/>
                </a:endParaRPr>
              </a:p>
              <a:p>
                <a:pPr marL="1220788" lvl="3" indent="-363538" eaLnBrk="1" hangingPunct="1">
                  <a:defRPr/>
                </a:pPr>
                <a:endParaRPr lang="en-CA" dirty="0">
                  <a:solidFill>
                    <a:schemeClr val="tx1"/>
                  </a:solidFill>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dirty="0">
                    <a:solidFill>
                      <a:schemeClr val="tx1"/>
                    </a:solidFill>
                    <a:latin typeface="Univers Condensed"/>
                    <a:ea typeface="Cambria Math" panose="02040503050406030204" pitchFamily="18" charset="0"/>
                  </a:rPr>
                  <a:t>ELS: Résistance au </a:t>
                </a:r>
                <a:r>
                  <a:rPr lang="fr-FR" u="sng" dirty="0">
                    <a:solidFill>
                      <a:schemeClr val="tx1"/>
                    </a:solidFill>
                    <a:latin typeface="Univers Condensed"/>
                    <a:ea typeface="Cambria Math" panose="02040503050406030204" pitchFamily="18" charset="0"/>
                  </a:rPr>
                  <a:t>glissement</a:t>
                </a:r>
                <a:r>
                  <a:rPr lang="fr-FR" dirty="0">
                    <a:solidFill>
                      <a:schemeClr val="tx1"/>
                    </a:solidFill>
                    <a:latin typeface="Univers Condensed"/>
                    <a:ea typeface="Cambria Math" panose="02040503050406030204" pitchFamily="18" charset="0"/>
                  </a:rPr>
                  <a:t>  </a:t>
                </a:r>
                <a14:m>
                  <m:oMath xmlns:m="http://schemas.openxmlformats.org/officeDocument/2006/math">
                    <m:r>
                      <a:rPr lang="fr-FR" i="1" dirty="0">
                        <a:solidFill>
                          <a:schemeClr val="tx1"/>
                        </a:solidFill>
                        <a:latin typeface="Cambria Math" panose="02040503050406030204" pitchFamily="18" charset="0"/>
                        <a:ea typeface="Cambria Math"/>
                      </a:rPr>
                      <m:t>≥</m:t>
                    </m:r>
                  </m:oMath>
                </a14:m>
                <a:r>
                  <a:rPr lang="fr-FR" dirty="0">
                    <a:solidFill>
                      <a:schemeClr val="tx1"/>
                    </a:solidFill>
                    <a:latin typeface="Univers Condensed"/>
                    <a:ea typeface="Cambria Math" panose="02040503050406030204" pitchFamily="18" charset="0"/>
                  </a:rPr>
                  <a:t> efforts produits par les charges d’utilisation</a:t>
                </a:r>
              </a:p>
              <a:p>
                <a:pPr marL="1252538" lvl="4" indent="0" eaLnBrk="1" hangingPunct="1">
                  <a:buNone/>
                  <a:defRPr/>
                </a:pPr>
                <a:r>
                  <a:rPr lang="fr-CA" dirty="0">
                    <a:solidFill>
                      <a:schemeClr val="tx1"/>
                    </a:solidFill>
                    <a:latin typeface="Univers Condensed"/>
                  </a:rPr>
                  <a:t>(le glissement n’est pas toléré à l’état limite d’utilisation)</a:t>
                </a:r>
              </a:p>
              <a:p>
                <a:pPr marL="1252538" lvl="4" indent="0" eaLnBrk="1" hangingPunct="1">
                  <a:buNone/>
                  <a:defRPr/>
                </a:pPr>
                <a:endParaRPr lang="fr-CA" dirty="0">
                  <a:solidFill>
                    <a:schemeClr val="tx1"/>
                  </a:solidFill>
                  <a:latin typeface="Univers Condensed"/>
                </a:endParaRPr>
              </a:p>
              <a:p>
                <a:pPr marL="1709738" lvl="5" indent="0">
                  <a:buNone/>
                  <a:defRPr/>
                </a:pPr>
                <a14:m>
                  <m:oMathPara xmlns:m="http://schemas.openxmlformats.org/officeDocument/2006/math">
                    <m:oMathParaPr>
                      <m:jc m:val="left"/>
                    </m:oMathParaPr>
                    <m:oMath xmlns:m="http://schemas.openxmlformats.org/officeDocument/2006/math">
                      <m:r>
                        <a:rPr lang="fr-CA" i="1">
                          <a:solidFill>
                            <a:schemeClr val="tx1"/>
                          </a:solidFill>
                          <a:latin typeface="Cambria Math" panose="02040503050406030204" pitchFamily="18" charset="0"/>
                          <a:ea typeface="Cambria Math" panose="02040503050406030204" pitchFamily="18" charset="0"/>
                        </a:rPr>
                        <m:t>𝑉</m:t>
                      </m:r>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𝑉</m:t>
                          </m:r>
                        </m:e>
                        <m:sub>
                          <m:r>
                            <a:rPr lang="fr-CA" i="1">
                              <a:solidFill>
                                <a:schemeClr val="tx1"/>
                              </a:solidFill>
                              <a:latin typeface="Cambria Math" panose="02040503050406030204" pitchFamily="18" charset="0"/>
                              <a:ea typeface="Cambria Math" panose="02040503050406030204" pitchFamily="18" charset="0"/>
                            </a:rPr>
                            <m:t>𝑠</m:t>
                          </m:r>
                        </m:sub>
                      </m:sSub>
                    </m:oMath>
                  </m:oMathPara>
                </a14:m>
                <a:endParaRPr lang="fr-FR" dirty="0">
                  <a:solidFill>
                    <a:schemeClr val="tx1"/>
                  </a:solidFill>
                  <a:latin typeface="Univers Condensed"/>
                </a:endParaRPr>
              </a:p>
              <a:p>
                <a:pPr marL="1709738" lvl="5" indent="0">
                  <a:buNone/>
                  <a:defRPr/>
                </a:pPr>
                <a:endParaRPr lang="fr-FR" dirty="0">
                  <a:solidFill>
                    <a:schemeClr val="tx1"/>
                  </a:solidFill>
                  <a:latin typeface="Univers Condensed"/>
                </a:endParaRPr>
              </a:p>
              <a:p>
                <a:pPr marL="1709738" lvl="5" indent="0">
                  <a:buNone/>
                  <a:defRPr/>
                </a:pPr>
                <a14:m>
                  <m:oMath xmlns:m="http://schemas.openxmlformats.org/officeDocument/2006/math">
                    <m:r>
                      <a:rPr lang="fr-CA" i="1" dirty="0">
                        <a:solidFill>
                          <a:schemeClr val="tx1"/>
                        </a:solidFill>
                        <a:latin typeface="Cambria Math" panose="02040503050406030204" pitchFamily="18" charset="0"/>
                      </a:rPr>
                      <m:t>𝑉</m:t>
                    </m:r>
                  </m:oMath>
                </a14:m>
                <a:r>
                  <a:rPr lang="fr-CA" dirty="0">
                    <a:solidFill>
                      <a:schemeClr val="tx1"/>
                    </a:solidFill>
                    <a:latin typeface="Univers Condensed"/>
                  </a:rPr>
                  <a:t>: effort tranchant et effort de traction dans un boulon dus aux charges d’utilisation.</a:t>
                </a:r>
                <a:endParaRPr lang="fr-FR" dirty="0">
                  <a:solidFill>
                    <a:schemeClr val="tx1"/>
                  </a:solidFill>
                  <a:latin typeface="Univers Condensed"/>
                </a:endParaRPr>
              </a:p>
              <a:p>
                <a:pPr marL="1252538" lvl="4" indent="0" eaLnBrk="1" hangingPunct="1">
                  <a:buNone/>
                  <a:defRPr/>
                </a:pPr>
                <a:endParaRPr lang="fr-FR" dirty="0">
                  <a:solidFill>
                    <a:schemeClr val="tx1"/>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519821"/>
                <a:ext cx="9821450" cy="5649282"/>
              </a:xfrm>
              <a:prstGeom prst="rect">
                <a:avLst/>
              </a:prstGeom>
              <a:blipFill>
                <a:blip r:embed="rId3"/>
                <a:stretch>
                  <a:fillRect l="-559" r="-1241" b="-11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2250882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sp>
        <p:nvSpPr>
          <p:cNvPr id="12" name="Rectangle 1027"/>
          <p:cNvSpPr txBox="1">
            <a:spLocks noChangeArrowheads="1"/>
          </p:cNvSpPr>
          <p:nvPr/>
        </p:nvSpPr>
        <p:spPr bwMode="auto">
          <a:xfrm>
            <a:off x="838200" y="1374305"/>
            <a:ext cx="9821449" cy="387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342900" lvl="1" indent="-342900" eaLnBrk="1" hangingPunct="1">
              <a:buFont typeface="Calibri" panose="020F0502020204030204" pitchFamily="34" charset="0"/>
              <a:buChar char="‒"/>
              <a:defRPr/>
            </a:pPr>
            <a:endParaRPr lang="el-GR" sz="2000" dirty="0">
              <a:solidFill>
                <a:srgbClr val="000099"/>
              </a:solidFill>
              <a:latin typeface="Univers Condensed"/>
            </a:endParaRPr>
          </a:p>
          <a:p>
            <a:pPr marL="627063" lvl="2" indent="-227013" eaLnBrk="1" hangingPunct="1">
              <a:defRPr/>
            </a:pPr>
            <a:r>
              <a:rPr lang="fr-FR" sz="2000" dirty="0">
                <a:latin typeface="Univers Condensed"/>
                <a:ea typeface="Cambria Math" panose="02040503050406030204" pitchFamily="18" charset="0"/>
              </a:rPr>
              <a:t>Le calcul s’apparente à celui des assemblages d’acier, quoique différent</a:t>
            </a:r>
          </a:p>
          <a:p>
            <a:pPr marL="627063" lvl="2" indent="-227013" eaLnBrk="1" hangingPunct="1">
              <a:defRPr/>
            </a:pPr>
            <a:endParaRPr lang="fr-FR" sz="2000" dirty="0">
              <a:latin typeface="Univers Condensed"/>
              <a:ea typeface="Cambria Math" panose="02040503050406030204" pitchFamily="18" charset="0"/>
            </a:endParaRPr>
          </a:p>
          <a:p>
            <a:pPr marL="627063" lvl="2" indent="-227013" eaLnBrk="1" hangingPunct="1">
              <a:defRPr/>
            </a:pPr>
            <a:r>
              <a:rPr lang="fr-FR" sz="2000" dirty="0">
                <a:latin typeface="Univers Condensed"/>
                <a:ea typeface="Cambria Math" panose="02040503050406030204" pitchFamily="18" charset="0"/>
              </a:rPr>
              <a:t>En principe, les assemblages mécaniques sont préférables aux assemblages soudés</a:t>
            </a:r>
          </a:p>
          <a:p>
            <a:pPr marL="627063" lvl="2" indent="-227013" eaLnBrk="1" hangingPunct="1">
              <a:defRPr/>
            </a:pPr>
            <a:endParaRPr lang="fr-FR" sz="2000" dirty="0">
              <a:latin typeface="Univers Condensed"/>
              <a:ea typeface="Cambria Math" panose="02040503050406030204" pitchFamily="18" charset="0"/>
            </a:endParaRPr>
          </a:p>
          <a:p>
            <a:pPr marL="627063" lvl="2" indent="-227013" eaLnBrk="1" hangingPunct="1">
              <a:defRPr/>
            </a:pPr>
            <a:r>
              <a:rPr lang="fr-FR" sz="2000" dirty="0">
                <a:latin typeface="Univers Condensed"/>
                <a:ea typeface="Cambria Math" panose="02040503050406030204" pitchFamily="18" charset="0"/>
              </a:rPr>
              <a:t>La fabrication est généralement plus facile à réaliser que pour l’acier (métal plus léger, moins dur et assemblages plus simples)</a:t>
            </a:r>
          </a:p>
        </p:txBody>
      </p:sp>
    </p:spTree>
    <p:extLst>
      <p:ext uri="{BB962C8B-B14F-4D97-AF65-F5344CB8AC3E}">
        <p14:creationId xmlns:p14="http://schemas.microsoft.com/office/powerpoint/2010/main" val="376108297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au glissement (pour les assemblages anti-glissement)</a:t>
            </a:r>
          </a:p>
        </p:txBody>
      </p:sp>
      <p:sp>
        <p:nvSpPr>
          <p:cNvPr id="3" name="Espace réservé du texte 2"/>
          <p:cNvSpPr>
            <a:spLocks noGrp="1"/>
          </p:cNvSpPr>
          <p:nvPr>
            <p:ph type="body" idx="1"/>
          </p:nvPr>
        </p:nvSpPr>
        <p:spPr/>
        <p:txBody>
          <a:bodyPr>
            <a:normAutofit fontScale="92500" lnSpcReduction="10000"/>
          </a:bodyPr>
          <a:lstStyle/>
          <a:p>
            <a:r>
              <a:rPr lang="fr-FR" dirty="0">
                <a:latin typeface="Univers Condensed"/>
                <a:ea typeface="Cambria Math" panose="02040503050406030204" pitchFamily="18" charset="0"/>
              </a:rPr>
              <a:t>Recommandations pour le calcul de la résistance au glissement produite par le serrage contrôlé (pour les assemblages </a:t>
            </a:r>
            <a:r>
              <a:rPr lang="fr-FR" b="1" dirty="0" err="1">
                <a:latin typeface="Univers Condensed"/>
                <a:ea typeface="Cambria Math" panose="02040503050406030204" pitchFamily="18" charset="0"/>
              </a:rPr>
              <a:t>antiglissement</a:t>
            </a:r>
            <a:r>
              <a:rPr lang="fr-FR" b="1" dirty="0">
                <a:latin typeface="Univers Condensed"/>
                <a:ea typeface="Cambria Math" panose="02040503050406030204" pitchFamily="18" charset="0"/>
              </a:rPr>
              <a:t> </a:t>
            </a:r>
            <a:r>
              <a:rPr lang="fr-CA" dirty="0">
                <a:latin typeface="Univers Condensed"/>
              </a:rPr>
              <a:t>en aluminium</a:t>
            </a:r>
            <a:r>
              <a:rPr lang="fr-FR" dirty="0">
                <a:latin typeface="Univers Condensed"/>
                <a:ea typeface="Cambria Math" panose="02040503050406030204" pitchFamily="18" charset="0"/>
              </a:rPr>
              <a: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50</a:t>
            </a:fld>
            <a:endParaRPr lang="fr-FR"/>
          </a:p>
        </p:txBody>
      </p:sp>
    </p:spTree>
    <p:extLst>
      <p:ext uri="{BB962C8B-B14F-4D97-AF65-F5344CB8AC3E}">
        <p14:creationId xmlns:p14="http://schemas.microsoft.com/office/powerpoint/2010/main" val="412633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654225"/>
                <a:ext cx="9821449" cy="6203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1600" dirty="0">
                  <a:solidFill>
                    <a:schemeClr val="tx1"/>
                  </a:solidFill>
                  <a:latin typeface="Univers Condensed"/>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Norme canadienne</a:t>
                </a:r>
              </a:p>
              <a:p>
                <a:pPr marL="763588" lvl="2" indent="-363538" eaLnBrk="1" hangingPunct="1">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𝑠</m:t>
                          </m:r>
                        </m:sub>
                      </m:sSub>
                      <m:r>
                        <a:rPr lang="fr-CA" sz="1600" i="1">
                          <a:solidFill>
                            <a:schemeClr val="tx1"/>
                          </a:solidFill>
                          <a:latin typeface="Cambria Math" panose="02040503050406030204" pitchFamily="18" charset="0"/>
                        </a:rPr>
                        <m:t>=</m:t>
                      </m:r>
                      <m:r>
                        <a:rPr lang="en-CA" sz="1600" i="1">
                          <a:solidFill>
                            <a:schemeClr val="tx1"/>
                          </a:solidFill>
                          <a:latin typeface="Cambria Math" panose="02040503050406030204" pitchFamily="18" charset="0"/>
                        </a:rPr>
                        <m:t>0,3 </m:t>
                      </m:r>
                      <m:r>
                        <a:rPr lang="fr-CA" sz="1600" i="1">
                          <a:solidFill>
                            <a:schemeClr val="tx1"/>
                          </a:solidFill>
                          <a:latin typeface="Cambria Math" panose="02040503050406030204" pitchFamily="18" charset="0"/>
                        </a:rPr>
                        <m:t>𝑚</m:t>
                      </m:r>
                      <m:r>
                        <a:rPr lang="en-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𝑇</m:t>
                          </m:r>
                        </m:e>
                        <m:sub>
                          <m:r>
                            <a:rPr lang="fr-CA" sz="1600" i="1">
                              <a:solidFill>
                                <a:schemeClr val="tx1"/>
                              </a:solidFill>
                              <a:latin typeface="Cambria Math" panose="02040503050406030204" pitchFamily="18" charset="0"/>
                            </a:rPr>
                            <m:t>𝑜</m:t>
                          </m:r>
                        </m:sub>
                      </m:sSub>
                      <m:r>
                        <a:rPr lang="en-CA" sz="1600" i="1">
                          <a:solidFill>
                            <a:schemeClr val="tx1"/>
                          </a:solidFill>
                          <a:latin typeface="Cambria Math" panose="02040503050406030204" pitchFamily="18" charset="0"/>
                        </a:rPr>
                        <m:t>=</m:t>
                      </m:r>
                      <m:r>
                        <a:rPr lang="fr-CA" sz="1600" i="1">
                          <a:solidFill>
                            <a:schemeClr val="tx1"/>
                          </a:solidFill>
                          <a:latin typeface="Cambria Math" panose="02040503050406030204" pitchFamily="18" charset="0"/>
                        </a:rPr>
                        <m:t>0,15 </m:t>
                      </m:r>
                      <m:r>
                        <a:rPr lang="fr-CA" sz="1600" i="1">
                          <a:solidFill>
                            <a:schemeClr val="tx1"/>
                          </a:solidFill>
                          <a:latin typeface="Cambria Math" panose="02040503050406030204" pitchFamily="18" charset="0"/>
                        </a:rPr>
                        <m:t>𝑚</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oMath>
                  </m:oMathPara>
                </a14:m>
                <a:endParaRPr lang="fr-CA" sz="1600" dirty="0">
                  <a:solidFill>
                    <a:schemeClr val="tx1"/>
                  </a:solidFill>
                  <a:latin typeface="Univers Condensed"/>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r>
                  <a:rPr lang="fr-FR" sz="1600" dirty="0">
                    <a:solidFill>
                      <a:schemeClr val="tx1"/>
                    </a:solidFill>
                    <a:latin typeface="Univers Condensed"/>
                    <a:ea typeface="Cambria Math" panose="02040503050406030204" pitchFamily="18" charset="0"/>
                  </a:rPr>
                  <a:t>cette équation considère un coefficient de friction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𝜇</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égal à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0,3</m:t>
                    </m:r>
                  </m:oMath>
                </a14:m>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surfaces traitées au jet de sable ou à tout autre traitement équivalent)</a:t>
                </a: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CA" sz="1600" i="1" dirty="0">
                        <a:solidFill>
                          <a:schemeClr val="tx1"/>
                        </a:solidFill>
                        <a:latin typeface="Cambria Math" panose="02040503050406030204" pitchFamily="18" charset="0"/>
                      </a:rPr>
                      <m:t>𝑚</m:t>
                    </m:r>
                  </m:oMath>
                </a14:m>
                <a:r>
                  <a:rPr lang="fr-CA" sz="1600" dirty="0">
                    <a:solidFill>
                      <a:schemeClr val="tx1"/>
                    </a:solidFill>
                    <a:latin typeface="Univers Condensed"/>
                  </a:rPr>
                  <a:t> : nombre de plans de cisaillement</a:t>
                </a:r>
                <a:endParaRPr lang="fr-FR" sz="1600" dirty="0">
                  <a:solidFill>
                    <a:schemeClr val="tx1"/>
                  </a:solidFill>
                  <a:latin typeface="Univers Condensed"/>
                  <a:ea typeface="Cambria Math" panose="02040503050406030204" pitchFamily="18" charset="0"/>
                </a:endParaRPr>
              </a:p>
              <a:p>
                <a:pPr marL="763588" lvl="2" indent="-363538" eaLnBrk="1" hangingPunct="1">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Résultats d’une étude</a:t>
                </a:r>
              </a:p>
              <a:p>
                <a:pPr marL="627063" lvl="2" indent="-263525" eaLnBrk="1" hangingPunct="1">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𝑠</m:t>
                          </m:r>
                        </m:sub>
                      </m:sSub>
                      <m:r>
                        <a:rPr lang="fr-CA" sz="1600" i="1">
                          <a:solidFill>
                            <a:schemeClr val="tx1"/>
                          </a:solidFill>
                          <a:latin typeface="Cambria Math" panose="02040503050406030204" pitchFamily="18" charset="0"/>
                        </a:rPr>
                        <m:t>=</m:t>
                      </m:r>
                      <m:r>
                        <a:rPr lang="fr-CA" sz="1600" i="1">
                          <a:solidFill>
                            <a:schemeClr val="tx1"/>
                          </a:solidFill>
                          <a:latin typeface="Cambria Math" panose="02040503050406030204" pitchFamily="18" charset="0"/>
                          <a:ea typeface="Cambria Math"/>
                        </a:rPr>
                        <m:t>𝜇</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rPr>
                        <m:t>𝑚</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𝑇</m:t>
                          </m:r>
                        </m:e>
                        <m:sub>
                          <m:r>
                            <a:rPr lang="fr-CA" sz="1600" i="1">
                              <a:solidFill>
                                <a:schemeClr val="tx1"/>
                              </a:solidFill>
                              <a:latin typeface="Cambria Math" panose="02040503050406030204" pitchFamily="18" charset="0"/>
                            </a:rPr>
                            <m:t>𝑜</m:t>
                          </m:r>
                        </m:sub>
                      </m:sSub>
                    </m:oMath>
                  </m:oMathPara>
                </a14:m>
                <a:endParaRPr lang="fr-CA" sz="1600" dirty="0">
                  <a:solidFill>
                    <a:schemeClr val="tx1"/>
                  </a:solidFill>
                  <a:latin typeface="Univers Condensed"/>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𝜇</m:t>
                    </m:r>
                    <m:r>
                      <a:rPr lang="fr-CA" sz="1600" dirty="0">
                        <a:solidFill>
                          <a:schemeClr val="tx1"/>
                        </a:solidFill>
                        <a:latin typeface="Cambria Math" panose="02040503050406030204" pitchFamily="18" charset="0"/>
                        <a:ea typeface="Cambria Math" panose="02040503050406030204" pitchFamily="18" charset="0"/>
                      </a:rPr>
                      <m:t>=0,5</m:t>
                    </m:r>
                  </m:oMath>
                </a14:m>
                <a:r>
                  <a:rPr lang="fr-FR" sz="1600" dirty="0">
                    <a:solidFill>
                      <a:schemeClr val="tx1"/>
                    </a:solidFill>
                    <a:latin typeface="Univers Condensed"/>
                    <a:ea typeface="Cambria Math" panose="02040503050406030204" pitchFamily="18" charset="0"/>
                  </a:rPr>
                  <a:t> pour surfaces traitées au jet de sable (rugosité moyenne de </a:t>
                </a:r>
                <a14:m>
                  <m:oMath xmlns:m="http://schemas.openxmlformats.org/officeDocument/2006/math">
                    <m:r>
                      <a:rPr lang="fr-FR" sz="1600" dirty="0">
                        <a:solidFill>
                          <a:schemeClr val="tx1"/>
                        </a:solidFill>
                        <a:latin typeface="Cambria Math" panose="02040503050406030204" pitchFamily="18" charset="0"/>
                        <a:ea typeface="Cambria Math" panose="02040503050406030204" pitchFamily="18" charset="0"/>
                      </a:rPr>
                      <m:t>2,0 </m:t>
                    </m:r>
                    <m:r>
                      <m:rPr>
                        <m:sty m:val="p"/>
                      </m:rPr>
                      <a:rPr lang="fr-FR" sz="1600" dirty="0">
                        <a:solidFill>
                          <a:schemeClr val="tx1"/>
                        </a:solidFill>
                        <a:latin typeface="Cambria Math" panose="02040503050406030204" pitchFamily="18" charset="0"/>
                        <a:ea typeface="Cambria Math" panose="02040503050406030204" pitchFamily="18" charset="0"/>
                      </a:rPr>
                      <m:t>mils</m:t>
                    </m:r>
                  </m:oMath>
                </a14:m>
                <a:r>
                  <a:rPr lang="fr-FR" sz="1600" dirty="0">
                    <a:solidFill>
                      <a:schemeClr val="tx1"/>
                    </a:solidFill>
                    <a:latin typeface="Univers Condensed"/>
                    <a:ea typeface="Cambria Math" panose="02040503050406030204" pitchFamily="18" charset="0"/>
                  </a:rPr>
                  <a:t>)</a:t>
                </a:r>
              </a:p>
              <a:p>
                <a:pPr marL="1314450" lvl="4"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𝜇</m:t>
                    </m:r>
                    <m:r>
                      <a:rPr lang="fr-FR" sz="1600" i="1" dirty="0">
                        <a:solidFill>
                          <a:schemeClr val="tx1"/>
                        </a:solidFill>
                        <a:latin typeface="Cambria Math" panose="02040503050406030204" pitchFamily="18" charset="0"/>
                        <a:ea typeface="Cambria Math" panose="02040503050406030204" pitchFamily="18" charset="0"/>
                      </a:rPr>
                      <m:t> = 0,35 </m:t>
                    </m:r>
                  </m:oMath>
                </a14:m>
                <a:r>
                  <a:rPr lang="fr-FR" sz="1600" dirty="0">
                    <a:solidFill>
                      <a:schemeClr val="tx1"/>
                    </a:solidFill>
                    <a:latin typeface="Univers Condensed"/>
                    <a:ea typeface="Cambria Math" panose="02040503050406030204" pitchFamily="18" charset="0"/>
                  </a:rPr>
                  <a:t>pour rugosité moyenne de </a:t>
                </a:r>
                <a14:m>
                  <m:oMath xmlns:m="http://schemas.openxmlformats.org/officeDocument/2006/math">
                    <m:r>
                      <a:rPr lang="fr-FR" sz="1600" dirty="0">
                        <a:solidFill>
                          <a:schemeClr val="tx1"/>
                        </a:solidFill>
                        <a:latin typeface="Cambria Math" panose="02040503050406030204" pitchFamily="18" charset="0"/>
                        <a:ea typeface="Cambria Math" panose="02040503050406030204" pitchFamily="18" charset="0"/>
                      </a:rPr>
                      <m:t>1,5 </m:t>
                    </m:r>
                    <m:r>
                      <m:rPr>
                        <m:sty m:val="p"/>
                      </m:rPr>
                      <a:rPr lang="fr-FR" sz="1600" dirty="0">
                        <a:solidFill>
                          <a:schemeClr val="tx1"/>
                        </a:solidFill>
                        <a:latin typeface="Cambria Math" panose="02040503050406030204" pitchFamily="18" charset="0"/>
                        <a:ea typeface="Cambria Math" panose="02040503050406030204" pitchFamily="18" charset="0"/>
                      </a:rPr>
                      <m:t>mils</m:t>
                    </m:r>
                  </m:oMath>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r>
                  <a:rPr lang="fr-FR" sz="1600" dirty="0">
                    <a:solidFill>
                      <a:schemeClr val="tx1"/>
                    </a:solidFill>
                    <a:latin typeface="Univers Condensed"/>
                    <a:ea typeface="Cambria Math" panose="02040503050406030204" pitchFamily="18" charset="0"/>
                  </a:rPr>
                  <a:t>Sinon, évaluation expérimentale de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𝜇</m:t>
                    </m:r>
                  </m:oMath>
                </a14:m>
                <a:endParaRPr lang="fr-FR" sz="1600" dirty="0">
                  <a:solidFill>
                    <a:schemeClr val="tx1"/>
                  </a:solidFill>
                  <a:latin typeface="Univers Condensed"/>
                  <a:ea typeface="Cambria Math" panose="02040503050406030204" pitchFamily="18" charset="0"/>
                </a:endParaRP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𝜇</m:t>
                      </m:r>
                      <m:r>
                        <a:rPr lang="fr-CA" sz="1600" i="1">
                          <a:solidFill>
                            <a:schemeClr val="tx1"/>
                          </a:solidFill>
                          <a:latin typeface="Cambria Math" panose="02040503050406030204" pitchFamily="18" charset="0"/>
                          <a:ea typeface="Cambria Math"/>
                        </a:rPr>
                        <m:t>=</m:t>
                      </m:r>
                      <m:acc>
                        <m:accPr>
                          <m:chr m:val="̅"/>
                          <m:ctrlPr>
                            <a:rPr lang="fr-CA" sz="1600" i="1">
                              <a:solidFill>
                                <a:schemeClr val="tx1"/>
                              </a:solidFill>
                              <a:latin typeface="Cambria Math" panose="02040503050406030204" pitchFamily="18" charset="0"/>
                              <a:ea typeface="Cambria Math"/>
                            </a:rPr>
                          </m:ctrlPr>
                        </m:accPr>
                        <m:e>
                          <m:r>
                            <a:rPr lang="fr-CA" sz="1600" i="1">
                              <a:solidFill>
                                <a:schemeClr val="tx1"/>
                              </a:solidFill>
                              <a:latin typeface="Cambria Math" panose="02040503050406030204" pitchFamily="18" charset="0"/>
                              <a:ea typeface="Cambria Math"/>
                            </a:rPr>
                            <m:t>𝜇</m:t>
                          </m:r>
                        </m:e>
                      </m:acc>
                      <m:r>
                        <a:rPr lang="fr-CA" sz="1600" i="1">
                          <a:solidFill>
                            <a:schemeClr val="tx1"/>
                          </a:solidFill>
                          <a:latin typeface="Cambria Math" panose="02040503050406030204" pitchFamily="18" charset="0"/>
                          <a:ea typeface="Cambria Math"/>
                        </a:rPr>
                        <m:t>−1,645 </m:t>
                      </m:r>
                      <m:r>
                        <a:rPr lang="el-GR" sz="1600" i="1">
                          <a:solidFill>
                            <a:schemeClr val="tx1"/>
                          </a:solidFill>
                          <a:latin typeface="Cambria Math" panose="02040503050406030204" pitchFamily="18" charset="0"/>
                          <a:ea typeface="Cambria Math"/>
                        </a:rPr>
                        <m:t>𝜎</m:t>
                      </m:r>
                    </m:oMath>
                  </m:oMathPara>
                </a14:m>
                <a:endParaRPr lang="fr-CA" sz="1600" dirty="0">
                  <a:solidFill>
                    <a:schemeClr val="tx1"/>
                  </a:solidFill>
                  <a:latin typeface="Univers Condensed"/>
                </a:endParaRPr>
              </a:p>
              <a:p>
                <a:pPr marL="1771650" lvl="5" indent="0">
                  <a:buNone/>
                  <a:defRPr/>
                </a:pPr>
                <a:endParaRPr lang="fr-CA" sz="1600" dirty="0">
                  <a:solidFill>
                    <a:schemeClr val="tx1"/>
                  </a:solidFill>
                  <a:latin typeface="Univers Condensed"/>
                </a:endParaRPr>
              </a:p>
              <a:p>
                <a:pPr marL="1771650" lvl="5" indent="0">
                  <a:buNone/>
                  <a:defRPr/>
                </a:pPr>
                <a14:m>
                  <m:oMath xmlns:m="http://schemas.openxmlformats.org/officeDocument/2006/math">
                    <m:acc>
                      <m:accPr>
                        <m:chr m:val="̅"/>
                        <m:ctrlPr>
                          <a:rPr lang="fr-CA" sz="1600" i="1">
                            <a:solidFill>
                              <a:schemeClr val="tx1"/>
                            </a:solidFill>
                            <a:latin typeface="Cambria Math" panose="02040503050406030204" pitchFamily="18" charset="0"/>
                            <a:ea typeface="Cambria Math"/>
                          </a:rPr>
                        </m:ctrlPr>
                      </m:accPr>
                      <m:e>
                        <m:r>
                          <a:rPr lang="fr-CA" sz="1600" i="1">
                            <a:solidFill>
                              <a:schemeClr val="tx1"/>
                            </a:solidFill>
                            <a:latin typeface="Cambria Math" panose="02040503050406030204" pitchFamily="18" charset="0"/>
                            <a:ea typeface="Cambria Math"/>
                          </a:rPr>
                          <m:t>𝜇</m:t>
                        </m:r>
                      </m:e>
                    </m:acc>
                  </m:oMath>
                </a14:m>
                <a:r>
                  <a:rPr lang="fr-CA" sz="1600" dirty="0">
                    <a:solidFill>
                      <a:schemeClr val="tx1"/>
                    </a:solidFill>
                    <a:latin typeface="Univers Condensed"/>
                  </a:rPr>
                  <a:t> et</a:t>
                </a:r>
                <a14:m>
                  <m:oMath xmlns:m="http://schemas.openxmlformats.org/officeDocument/2006/math">
                    <m:r>
                      <a:rPr lang="fr-CA" sz="1600" i="1">
                        <a:solidFill>
                          <a:schemeClr val="tx1"/>
                        </a:solidFill>
                        <a:latin typeface="Cambria Math" panose="02040503050406030204" pitchFamily="18" charset="0"/>
                        <a:ea typeface="Cambria Math"/>
                      </a:rPr>
                      <m:t> </m:t>
                    </m:r>
                    <m:r>
                      <a:rPr lang="el-GR" sz="1600" i="1">
                        <a:solidFill>
                          <a:schemeClr val="tx1"/>
                        </a:solidFill>
                        <a:latin typeface="Cambria Math" panose="02040503050406030204" pitchFamily="18" charset="0"/>
                        <a:ea typeface="Cambria Math"/>
                      </a:rPr>
                      <m:t>𝜎</m:t>
                    </m:r>
                  </m:oMath>
                </a14:m>
                <a:r>
                  <a:rPr lang="fr-CA" sz="1600" dirty="0">
                    <a:solidFill>
                      <a:schemeClr val="tx1"/>
                    </a:solidFill>
                    <a:latin typeface="Univers Condensed"/>
                  </a:rPr>
                  <a:t> sont respectivement la moyenne et l’écart type des résultats obtenus des essais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654225"/>
                <a:ext cx="9821449" cy="6203775"/>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8280184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au glissement (pour les assemblages anti-glissement)</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Traction et cisaillement combinée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52</a:t>
            </a:fld>
            <a:endParaRPr lang="fr-FR"/>
          </a:p>
        </p:txBody>
      </p:sp>
    </p:spTree>
    <p:extLst>
      <p:ext uri="{BB962C8B-B14F-4D97-AF65-F5344CB8AC3E}">
        <p14:creationId xmlns:p14="http://schemas.microsoft.com/office/powerpoint/2010/main" val="2638807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Résistance au glissement (pour les assemblages anti-glissement)</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86037"/>
                <a:ext cx="9821449" cy="28837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342900" lvl="1" indent="-342900" eaLnBrk="1" hangingPunct="1">
                  <a:buClr>
                    <a:schemeClr val="tx1"/>
                  </a:buClr>
                  <a:buFont typeface="Arial" panose="020B0604020202020204" pitchFamily="34" charset="0"/>
                  <a:buChar char="•"/>
                  <a:defRPr/>
                </a:pPr>
                <a:r>
                  <a:rPr lang="fr-CA" sz="1600" dirty="0">
                    <a:solidFill>
                      <a:schemeClr val="tx1"/>
                    </a:solidFill>
                    <a:latin typeface="Univers Condensed"/>
                  </a:rPr>
                  <a:t>l’équation d’interaction pour le calcul de la résistance au glissement par boulon est dans ce cas</a:t>
                </a:r>
              </a:p>
              <a:p>
                <a:pPr marL="671513" lvl="2" indent="-271463" eaLnBrk="1" hangingPunct="1">
                  <a:buClr>
                    <a:schemeClr val="tx1"/>
                  </a:buClr>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d>
                        <m:dPr>
                          <m:begChr m:val="{"/>
                          <m:endChr m:val=""/>
                          <m:ctrlPr>
                            <a:rPr lang="fr-FR" sz="1600" i="1">
                              <a:solidFill>
                                <a:schemeClr val="tx1"/>
                              </a:solidFill>
                              <a:latin typeface="Cambria Math" panose="02040503050406030204" pitchFamily="18" charset="0"/>
                            </a:rPr>
                          </m:ctrlPr>
                        </m:dPr>
                        <m:e>
                          <m:m>
                            <m:mPr>
                              <m:mcs>
                                <m:mc>
                                  <m:mcPr>
                                    <m:count m:val="1"/>
                                    <m:mcJc m:val="center"/>
                                  </m:mcPr>
                                </m:mc>
                              </m:mcs>
                              <m:ctrlPr>
                                <a:rPr lang="fr-FR" sz="1600" i="1">
                                  <a:solidFill>
                                    <a:schemeClr val="tx1"/>
                                  </a:solidFill>
                                  <a:latin typeface="Cambria Math" panose="02040503050406030204" pitchFamily="18" charset="0"/>
                                </a:rPr>
                              </m:ctrlPr>
                            </m:mPr>
                            <m:mr>
                              <m:e>
                                <m:f>
                                  <m:fPr>
                                    <m:ctrlPr>
                                      <a:rPr lang="fr-FR" sz="1600" i="1">
                                        <a:latin typeface="Cambria Math" panose="02040503050406030204" pitchFamily="18" charset="0"/>
                                      </a:rPr>
                                    </m:ctrlPr>
                                  </m:fPr>
                                  <m:num>
                                    <m:r>
                                      <a:rPr lang="fr-CA" sz="1600" i="1">
                                        <a:latin typeface="Cambria Math" panose="02040503050406030204" pitchFamily="18" charset="0"/>
                                      </a:rPr>
                                      <m:t>𝑉</m:t>
                                    </m:r>
                                  </m:num>
                                  <m:den>
                                    <m:sSub>
                                      <m:sSubPr>
                                        <m:ctrlPr>
                                          <a:rPr lang="fr-CA" sz="1600" i="1">
                                            <a:latin typeface="Cambria Math" panose="02040503050406030204" pitchFamily="18" charset="0"/>
                                          </a:rPr>
                                        </m:ctrlPr>
                                      </m:sSubPr>
                                      <m:e>
                                        <m:r>
                                          <a:rPr lang="fr-CA" sz="1600" i="1">
                                            <a:latin typeface="Cambria Math" panose="02040503050406030204" pitchFamily="18" charset="0"/>
                                          </a:rPr>
                                          <m:t>𝑉</m:t>
                                        </m:r>
                                      </m:e>
                                      <m:sub>
                                        <m:r>
                                          <a:rPr lang="fr-CA" sz="1600" i="1">
                                            <a:latin typeface="Cambria Math" panose="02040503050406030204" pitchFamily="18" charset="0"/>
                                          </a:rPr>
                                          <m:t>𝑠</m:t>
                                        </m:r>
                                      </m:sub>
                                    </m:sSub>
                                  </m:den>
                                </m:f>
                                <m:r>
                                  <a:rPr lang="fr-CA" sz="1600" i="1">
                                    <a:latin typeface="Cambria Math" panose="02040503050406030204" pitchFamily="18" charset="0"/>
                                  </a:rPr>
                                  <m:t>+</m:t>
                                </m:r>
                                <m:f>
                                  <m:fPr>
                                    <m:ctrlPr>
                                      <a:rPr lang="fr-CA" sz="1600" i="1">
                                        <a:latin typeface="Cambria Math" panose="02040503050406030204" pitchFamily="18" charset="0"/>
                                      </a:rPr>
                                    </m:ctrlPr>
                                  </m:fPr>
                                  <m:num>
                                    <m:r>
                                      <a:rPr lang="fr-CA" sz="1600" i="1">
                                        <a:latin typeface="Cambria Math" panose="02040503050406030204" pitchFamily="18" charset="0"/>
                                      </a:rPr>
                                      <m:t>𝑇</m:t>
                                    </m:r>
                                  </m:num>
                                  <m:den>
                                    <m:sSub>
                                      <m:sSubPr>
                                        <m:ctrlPr>
                                          <a:rPr lang="fr-CA" sz="1600" i="1">
                                            <a:latin typeface="Cambria Math" panose="02040503050406030204" pitchFamily="18" charset="0"/>
                                          </a:rPr>
                                        </m:ctrlPr>
                                      </m:sSubPr>
                                      <m:e>
                                        <m:r>
                                          <a:rPr lang="fr-CA" sz="1600" i="1">
                                            <a:latin typeface="Cambria Math" panose="02040503050406030204" pitchFamily="18" charset="0"/>
                                          </a:rPr>
                                          <m:t>𝑇</m:t>
                                        </m:r>
                                      </m:e>
                                      <m:sub>
                                        <m:r>
                                          <a:rPr lang="fr-CA" sz="1600" i="1">
                                            <a:latin typeface="Cambria Math" panose="02040503050406030204" pitchFamily="18" charset="0"/>
                                          </a:rPr>
                                          <m:t>𝑜</m:t>
                                        </m:r>
                                      </m:sub>
                                    </m:sSub>
                                    <m:r>
                                      <a:rPr lang="fr-CA" sz="1600" i="1">
                                        <a:latin typeface="Cambria Math" panose="02040503050406030204" pitchFamily="18" charset="0"/>
                                      </a:rPr>
                                      <m:t> </m:t>
                                    </m:r>
                                  </m:den>
                                </m:f>
                                <m:r>
                                  <a:rPr lang="fr-CA" sz="1600" i="1">
                                    <a:latin typeface="Cambria Math" panose="02040503050406030204" pitchFamily="18" charset="0"/>
                                    <a:ea typeface="Cambria Math"/>
                                  </a:rPr>
                                  <m:t>≤1</m:t>
                                </m:r>
                              </m:e>
                            </m:mr>
                            <m:m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𝑇</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=0,525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e>
                            </m:mr>
                          </m:m>
                        </m:e>
                      </m:d>
                      <m:r>
                        <a:rPr lang="fr-FR"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   </m:t>
                      </m:r>
                      <m:f>
                        <m:fPr>
                          <m:ctrlPr>
                            <a:rPr lang="fr-FR"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𝑉</m:t>
                          </m:r>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𝑠</m:t>
                              </m:r>
                            </m:sub>
                          </m:sSub>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1,9 </m:t>
                          </m:r>
                          <m:r>
                            <a:rPr lang="fr-CA" sz="1600" i="1">
                              <a:solidFill>
                                <a:schemeClr val="tx1"/>
                              </a:solidFill>
                              <a:latin typeface="Cambria Math" panose="02040503050406030204" pitchFamily="18" charset="0"/>
                            </a:rPr>
                            <m:t>𝑇</m:t>
                          </m:r>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den>
                      </m:f>
                      <m:r>
                        <a:rPr lang="fr-CA" sz="1600" i="1">
                          <a:solidFill>
                            <a:schemeClr val="tx1"/>
                          </a:solidFill>
                          <a:latin typeface="Cambria Math" panose="02040503050406030204" pitchFamily="18" charset="0"/>
                          <a:ea typeface="Cambria Math"/>
                        </a:rPr>
                        <m:t>≤1</m:t>
                      </m:r>
                    </m:oMath>
                  </m:oMathPara>
                </a14:m>
                <a:endParaRPr lang="fr-CA" sz="1600" dirty="0">
                  <a:solidFill>
                    <a:schemeClr val="tx1"/>
                  </a:solidFill>
                  <a:latin typeface="Univers Condensed"/>
                </a:endParaRPr>
              </a:p>
              <a:p>
                <a:pPr marL="1314450" lvl="4" indent="0" eaLnBrk="1" hangingPunct="1">
                  <a:buNone/>
                  <a:defRPr/>
                </a:pPr>
                <a:endParaRPr lang="fr-CA" sz="1600" dirty="0">
                  <a:solidFill>
                    <a:schemeClr val="tx1"/>
                  </a:solidFill>
                  <a:latin typeface="Univers Condensed"/>
                </a:endParaRPr>
              </a:p>
              <a:p>
                <a:pPr marL="1314450" lvl="4" indent="0" eaLnBrk="1" hangingPunct="1">
                  <a:buNone/>
                  <a:defRPr/>
                </a:pPr>
                <a14:m>
                  <m:oMath xmlns:m="http://schemas.openxmlformats.org/officeDocument/2006/math">
                    <m:r>
                      <a:rPr lang="fr-CA" sz="1600" i="1" dirty="0">
                        <a:solidFill>
                          <a:schemeClr val="tx1"/>
                        </a:solidFill>
                        <a:latin typeface="Cambria Math" panose="02040503050406030204" pitchFamily="18" charset="0"/>
                      </a:rPr>
                      <m:t>𝑉</m:t>
                    </m:r>
                  </m:oMath>
                </a14:m>
                <a:r>
                  <a:rPr lang="fr-CA" sz="1600" dirty="0">
                    <a:solidFill>
                      <a:schemeClr val="tx1"/>
                    </a:solidFill>
                    <a:latin typeface="Univers Condensed"/>
                  </a:rPr>
                  <a:t>, </a:t>
                </a:r>
                <a14:m>
                  <m:oMath xmlns:m="http://schemas.openxmlformats.org/officeDocument/2006/math">
                    <m:r>
                      <a:rPr lang="fr-CA" sz="1600" i="1" dirty="0">
                        <a:solidFill>
                          <a:schemeClr val="tx1"/>
                        </a:solidFill>
                        <a:latin typeface="Cambria Math" panose="02040503050406030204" pitchFamily="18" charset="0"/>
                      </a:rPr>
                      <m:t>𝑇</m:t>
                    </m:r>
                  </m:oMath>
                </a14:m>
                <a:r>
                  <a:rPr lang="fr-CA" sz="1600" dirty="0">
                    <a:solidFill>
                      <a:schemeClr val="tx1"/>
                    </a:solidFill>
                    <a:latin typeface="Univers Condensed"/>
                  </a:rPr>
                  <a:t> : effort tranchant et effort de traction dans un boulon </a:t>
                </a:r>
                <a:r>
                  <a:rPr lang="fr-CA" sz="1600" u="sng" dirty="0">
                    <a:solidFill>
                      <a:schemeClr val="tx1"/>
                    </a:solidFill>
                    <a:latin typeface="Univers Condensed"/>
                  </a:rPr>
                  <a:t>dus aux charges d’utilisation</a:t>
                </a:r>
                <a:endParaRPr lang="fr-CA" sz="1600" dirty="0">
                  <a:solidFill>
                    <a:schemeClr val="tx1"/>
                  </a:solidFill>
                  <a:latin typeface="Univers Condensed"/>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86037"/>
                <a:ext cx="9821449" cy="2883779"/>
              </a:xfrm>
              <a:prstGeom prst="rect">
                <a:avLst/>
              </a:prstGeom>
              <a:blipFill>
                <a:blip r:embed="rId4"/>
                <a:stretch>
                  <a:fillRect l="-2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7" name="Groupe 6">
            <a:extLst>
              <a:ext uri="{FF2B5EF4-FFF2-40B4-BE49-F238E27FC236}">
                <a16:creationId xmlns:a16="http://schemas.microsoft.com/office/drawing/2014/main" id="{6E2C2263-CB6F-4E6C-87E3-158B99F79B31}"/>
              </a:ext>
            </a:extLst>
          </p:cNvPr>
          <p:cNvGrpSpPr/>
          <p:nvPr/>
        </p:nvGrpSpPr>
        <p:grpSpPr>
          <a:xfrm>
            <a:off x="4266602" y="3680373"/>
            <a:ext cx="2964643" cy="2718125"/>
            <a:chOff x="5239642" y="3140968"/>
            <a:chExt cx="3815111" cy="3276600"/>
          </a:xfrm>
        </p:grpSpPr>
        <p:pic>
          <p:nvPicPr>
            <p:cNvPr id="8" name="Picture 2">
              <a:extLst>
                <a:ext uri="{FF2B5EF4-FFF2-40B4-BE49-F238E27FC236}">
                  <a16:creationId xmlns:a16="http://schemas.microsoft.com/office/drawing/2014/main" id="{24473F6D-C44C-4091-A1A6-E2D5225118FD}"/>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239642" y="3140968"/>
              <a:ext cx="36528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A0914D5-1577-4AE2-A534-4AF4C940D878}"/>
                    </a:ext>
                  </a:extLst>
                </p:cNvPr>
                <p:cNvSpPr/>
                <p:nvPr/>
              </p:nvSpPr>
              <p:spPr>
                <a:xfrm>
                  <a:off x="6700211" y="3918737"/>
                  <a:ext cx="2049537" cy="875442"/>
                </a:xfrm>
                <a:prstGeom prst="rect">
                  <a:avLst/>
                </a:prstGeom>
              </p:spPr>
              <p:txBody>
                <a:bodyPr wrap="none">
                  <a:spAutoFit/>
                </a:bodyPr>
                <a:lstStyle/>
                <a:p>
                  <a:pPr indent="-114300">
                    <a:spcAft>
                      <a:spcPts val="600"/>
                    </a:spcAft>
                  </a:pPr>
                  <a14:m>
                    <m:oMathPara xmlns:m="http://schemas.openxmlformats.org/officeDocument/2006/math">
                      <m:oMathParaPr>
                        <m:jc m:val="left"/>
                      </m:oMathParaPr>
                      <m:oMath xmlns:m="http://schemas.openxmlformats.org/officeDocument/2006/math">
                        <m:f>
                          <m:fPr>
                            <m:ctrlPr>
                              <a:rPr lang="fr-CA" i="1">
                                <a:latin typeface="Cambria Math" panose="02040503050406030204" pitchFamily="18" charset="0"/>
                              </a:rPr>
                            </m:ctrlPr>
                          </m:fPr>
                          <m:num>
                            <m:r>
                              <a:rPr lang="fr-CA" i="1">
                                <a:latin typeface="Cambria Math" panose="02040503050406030204" pitchFamily="18" charset="0"/>
                              </a:rPr>
                              <m:t>𝑉</m:t>
                            </m:r>
                          </m:num>
                          <m:den>
                            <m:sSub>
                              <m:sSubPr>
                                <m:ctrlPr>
                                  <a:rPr lang="fr-CA" i="1">
                                    <a:latin typeface="Cambria Math" panose="02040503050406030204" pitchFamily="18" charset="0"/>
                                  </a:rPr>
                                </m:ctrlPr>
                              </m:sSubPr>
                              <m:e>
                                <m:r>
                                  <a:rPr lang="fr-CA" i="1">
                                    <a:latin typeface="Cambria Math"/>
                                  </a:rPr>
                                  <m:t>𝑉</m:t>
                                </m:r>
                              </m:e>
                              <m:sub>
                                <m:r>
                                  <a:rPr lang="fr-CA" i="1">
                                    <a:latin typeface="Cambria Math" panose="02040503050406030204" pitchFamily="18" charset="0"/>
                                  </a:rPr>
                                  <m:t>𝑠</m:t>
                                </m:r>
                              </m:sub>
                            </m:sSub>
                          </m:den>
                        </m:f>
                        <m:r>
                          <a:rPr lang="fr-CA" sz="2400" i="1">
                            <a:latin typeface="Cambria Math"/>
                          </a:rPr>
                          <m:t>+</m:t>
                        </m:r>
                        <m:f>
                          <m:fPr>
                            <m:ctrlPr>
                              <a:rPr lang="fr-CA" sz="2400" i="1">
                                <a:latin typeface="Cambria Math" panose="02040503050406030204" pitchFamily="18" charset="0"/>
                              </a:rPr>
                            </m:ctrlPr>
                          </m:fPr>
                          <m:num>
                            <m:r>
                              <a:rPr lang="fr-CA" sz="2400" i="1">
                                <a:latin typeface="Cambria Math" panose="02040503050406030204" pitchFamily="18" charset="0"/>
                              </a:rPr>
                              <m:t>𝑇</m:t>
                            </m:r>
                          </m:num>
                          <m:den>
                            <m:sSub>
                              <m:sSubPr>
                                <m:ctrlPr>
                                  <a:rPr lang="fr-CA" sz="2400" i="1">
                                    <a:latin typeface="Cambria Math" panose="02040503050406030204" pitchFamily="18" charset="0"/>
                                  </a:rPr>
                                </m:ctrlPr>
                              </m:sSubPr>
                              <m:e>
                                <m:r>
                                  <a:rPr lang="fr-CA" sz="2400" i="1">
                                    <a:latin typeface="Cambria Math"/>
                                  </a:rPr>
                                  <m:t>𝑇</m:t>
                                </m:r>
                              </m:e>
                              <m:sub>
                                <m:r>
                                  <a:rPr lang="fr-CA" sz="2400" i="1">
                                    <a:latin typeface="Cambria Math" panose="02040503050406030204" pitchFamily="18" charset="0"/>
                                  </a:rPr>
                                  <m:t>𝑜</m:t>
                                </m:r>
                              </m:sub>
                            </m:sSub>
                          </m:den>
                        </m:f>
                        <m:r>
                          <a:rPr lang="fr-CA" sz="2400" i="1">
                            <a:latin typeface="Cambria Math"/>
                          </a:rPr>
                          <m:t>≤1</m:t>
                        </m:r>
                      </m:oMath>
                    </m:oMathPara>
                  </a14:m>
                  <a:endParaRPr lang="fr-CA" sz="2400" dirty="0"/>
                </a:p>
              </p:txBody>
            </p:sp>
          </mc:Choice>
          <mc:Fallback xmlns="">
            <p:sp>
              <p:nvSpPr>
                <p:cNvPr id="5" name="Rectangle 4">
                  <a:extLst>
                    <a:ext uri="{FF2B5EF4-FFF2-40B4-BE49-F238E27FC236}">
                      <a16:creationId xmlns:a16="http://schemas.microsoft.com/office/drawing/2014/main" id="{9A0914D5-1577-4AE2-A534-4AF4C940D878}"/>
                    </a:ext>
                  </a:extLst>
                </p:cNvPr>
                <p:cNvSpPr>
                  <a:spLocks noRot="1" noChangeAspect="1" noMove="1" noResize="1" noEditPoints="1" noAdjustHandles="1" noChangeArrowheads="1" noChangeShapeType="1" noTextEdit="1"/>
                </p:cNvSpPr>
                <p:nvPr/>
              </p:nvSpPr>
              <p:spPr>
                <a:xfrm>
                  <a:off x="6700211" y="3918737"/>
                  <a:ext cx="2049537" cy="875442"/>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5A3F60AC-0E2D-4628-81B2-A884DEAAD520}"/>
                    </a:ext>
                  </a:extLst>
                </p:cNvPr>
                <p:cNvSpPr txBox="1"/>
                <p:nvPr/>
              </p:nvSpPr>
              <p:spPr>
                <a:xfrm>
                  <a:off x="8318846" y="5652333"/>
                  <a:ext cx="735907" cy="4334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lin"/>
                            <m:ctrlPr>
                              <a:rPr lang="fr-CA" sz="2000" i="1">
                                <a:latin typeface="Cambria Math" panose="02040503050406030204" pitchFamily="18" charset="0"/>
                              </a:rPr>
                            </m:ctrlPr>
                          </m:fPr>
                          <m:num>
                            <m:r>
                              <a:rPr lang="fr-CA" sz="2000" i="1">
                                <a:latin typeface="Cambria Math" panose="02040503050406030204" pitchFamily="18" charset="0"/>
                              </a:rPr>
                              <m:t>𝑉</m:t>
                            </m:r>
                          </m:num>
                          <m:den>
                            <m:sSub>
                              <m:sSubPr>
                                <m:ctrlPr>
                                  <a:rPr lang="fr-CA" sz="2000" i="1">
                                    <a:latin typeface="Cambria Math" panose="02040503050406030204" pitchFamily="18" charset="0"/>
                                  </a:rPr>
                                </m:ctrlPr>
                              </m:sSubPr>
                              <m:e>
                                <m:r>
                                  <a:rPr lang="fr-CA" sz="2000" i="1">
                                    <a:latin typeface="Cambria Math"/>
                                  </a:rPr>
                                  <m:t>𝑉</m:t>
                                </m:r>
                              </m:e>
                              <m:sub>
                                <m:r>
                                  <a:rPr lang="fr-CA" sz="2000" i="1">
                                    <a:latin typeface="Cambria Math" panose="02040503050406030204" pitchFamily="18" charset="0"/>
                                  </a:rPr>
                                  <m:t>𝑠</m:t>
                                </m:r>
                              </m:sub>
                            </m:sSub>
                          </m:den>
                        </m:f>
                      </m:oMath>
                    </m:oMathPara>
                  </a14:m>
                  <a:endParaRPr lang="en-CA" sz="2000" dirty="0"/>
                </a:p>
              </p:txBody>
            </p:sp>
          </mc:Choice>
          <mc:Fallback xmlns="">
            <p:sp>
              <p:nvSpPr>
                <p:cNvPr id="7" name="ZoneTexte 6">
                  <a:extLst>
                    <a:ext uri="{FF2B5EF4-FFF2-40B4-BE49-F238E27FC236}">
                      <a16:creationId xmlns:a16="http://schemas.microsoft.com/office/drawing/2014/main" id="{5A3F60AC-0E2D-4628-81B2-A884DEAAD520}"/>
                    </a:ext>
                  </a:extLst>
                </p:cNvPr>
                <p:cNvSpPr txBox="1">
                  <a:spLocks noRot="1" noChangeAspect="1" noMove="1" noResize="1" noEditPoints="1" noAdjustHandles="1" noChangeArrowheads="1" noChangeShapeType="1" noTextEdit="1"/>
                </p:cNvSpPr>
                <p:nvPr/>
              </p:nvSpPr>
              <p:spPr>
                <a:xfrm>
                  <a:off x="8318846" y="5652333"/>
                  <a:ext cx="735907" cy="433484"/>
                </a:xfrm>
                <a:prstGeom prst="rect">
                  <a:avLst/>
                </a:prstGeom>
                <a:blipFill>
                  <a:blip r:embed="rId7"/>
                  <a:stretch>
                    <a:fillRect l="-32653" t="-118462" r="-88776" b="-18153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0EB7792-8EF2-4027-92A3-76D0F1A0F1D8}"/>
                    </a:ext>
                  </a:extLst>
                </p:cNvPr>
                <p:cNvSpPr txBox="1"/>
                <p:nvPr/>
              </p:nvSpPr>
              <p:spPr>
                <a:xfrm>
                  <a:off x="5508104" y="3340829"/>
                  <a:ext cx="705288" cy="4334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type m:val="lin"/>
                            <m:ctrlPr>
                              <a:rPr lang="fr-CA" sz="2000" i="1">
                                <a:latin typeface="Cambria Math" panose="02040503050406030204" pitchFamily="18" charset="0"/>
                              </a:rPr>
                            </m:ctrlPr>
                          </m:fPr>
                          <m:num>
                            <m:r>
                              <a:rPr lang="fr-CA" sz="2000" i="1">
                                <a:latin typeface="Cambria Math" panose="02040503050406030204" pitchFamily="18" charset="0"/>
                              </a:rPr>
                              <m:t>𝑇</m:t>
                            </m:r>
                          </m:num>
                          <m:den>
                            <m:sSub>
                              <m:sSubPr>
                                <m:ctrlPr>
                                  <a:rPr lang="fr-CA" sz="2000" i="1">
                                    <a:latin typeface="Cambria Math" panose="02040503050406030204" pitchFamily="18" charset="0"/>
                                  </a:rPr>
                                </m:ctrlPr>
                              </m:sSubPr>
                              <m:e>
                                <m:r>
                                  <a:rPr lang="fr-CA" sz="2000" i="1">
                                    <a:latin typeface="Cambria Math" panose="02040503050406030204" pitchFamily="18" charset="0"/>
                                  </a:rPr>
                                  <m:t>𝑇</m:t>
                                </m:r>
                              </m:e>
                              <m:sub>
                                <m:r>
                                  <a:rPr lang="fr-CA" sz="2000" i="1">
                                    <a:latin typeface="Cambria Math" panose="02040503050406030204" pitchFamily="18" charset="0"/>
                                  </a:rPr>
                                  <m:t>𝑜</m:t>
                                </m:r>
                              </m:sub>
                            </m:sSub>
                          </m:den>
                        </m:f>
                      </m:oMath>
                    </m:oMathPara>
                  </a14:m>
                  <a:endParaRPr lang="en-CA" sz="2000" dirty="0"/>
                </a:p>
              </p:txBody>
            </p:sp>
          </mc:Choice>
          <mc:Fallback xmlns="">
            <p:sp>
              <p:nvSpPr>
                <p:cNvPr id="9" name="ZoneTexte 8">
                  <a:extLst>
                    <a:ext uri="{FF2B5EF4-FFF2-40B4-BE49-F238E27FC236}">
                      <a16:creationId xmlns:a16="http://schemas.microsoft.com/office/drawing/2014/main" id="{90EB7792-8EF2-4027-92A3-76D0F1A0F1D8}"/>
                    </a:ext>
                  </a:extLst>
                </p:cNvPr>
                <p:cNvSpPr txBox="1">
                  <a:spLocks noRot="1" noChangeAspect="1" noMove="1" noResize="1" noEditPoints="1" noAdjustHandles="1" noChangeArrowheads="1" noChangeShapeType="1" noTextEdit="1"/>
                </p:cNvSpPr>
                <p:nvPr/>
              </p:nvSpPr>
              <p:spPr>
                <a:xfrm>
                  <a:off x="5508104" y="3340829"/>
                  <a:ext cx="705288" cy="433484"/>
                </a:xfrm>
                <a:prstGeom prst="rect">
                  <a:avLst/>
                </a:prstGeom>
                <a:blipFill>
                  <a:blip r:embed="rId8"/>
                  <a:stretch>
                    <a:fillRect l="-36170" t="-118462" r="-90426" b="-181538"/>
                  </a:stretch>
                </a:blipFill>
              </p:spPr>
              <p:txBody>
                <a:bodyPr/>
                <a:lstStyle/>
                <a:p>
                  <a:r>
                    <a:rPr lang="en-CA">
                      <a:noFill/>
                    </a:rPr>
                    <a:t> </a:t>
                  </a:r>
                </a:p>
              </p:txBody>
            </p:sp>
          </mc:Fallback>
        </mc:AlternateContent>
      </p:grpSp>
      <p:sp>
        <p:nvSpPr>
          <p:cNvPr id="3" name="ZoneTexte 2"/>
          <p:cNvSpPr txBox="1"/>
          <p:nvPr/>
        </p:nvSpPr>
        <p:spPr>
          <a:xfrm>
            <a:off x="838200" y="6510671"/>
            <a:ext cx="3693695" cy="276999"/>
          </a:xfrm>
          <a:prstGeom prst="rect">
            <a:avLst/>
          </a:prstGeom>
          <a:noFill/>
        </p:spPr>
        <p:txBody>
          <a:bodyPr wrap="square" rtlCol="0">
            <a:spAutoFit/>
          </a:bodyPr>
          <a:lstStyle/>
          <a:p>
            <a:r>
              <a:rPr lang="fr-CA" sz="1200" dirty="0"/>
              <a:t>Source :   Manfred A. Hirt, Rolf </a:t>
            </a:r>
            <a:r>
              <a:rPr lang="fr-CA" sz="1200" dirty="0" err="1"/>
              <a:t>Bez</a:t>
            </a:r>
            <a:r>
              <a:rPr lang="fr-CA" sz="1200" dirty="0"/>
              <a:t> et Alain Nussbaumer</a:t>
            </a:r>
          </a:p>
        </p:txBody>
      </p:sp>
    </p:spTree>
    <p:extLst>
      <p:ext uri="{BB962C8B-B14F-4D97-AF65-F5344CB8AC3E}">
        <p14:creationId xmlns:p14="http://schemas.microsoft.com/office/powerpoint/2010/main" val="33503167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Résistance des pièces de transfert</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F – Assemblages concentriques en cisaillement</a:t>
            </a:r>
            <a:endParaRPr lang="fr-CA" sz="2400" dirty="0"/>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563151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pièces</a:t>
            </a:r>
            <a:r>
              <a:rPr lang="fr-FR" dirty="0"/>
              <a:t> de transfert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Résistance à la pression diamétrale (pression de contact)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55</a:t>
            </a:fld>
            <a:endParaRPr lang="fr-FR"/>
          </a:p>
        </p:txBody>
      </p:sp>
    </p:spTree>
    <p:extLst>
      <p:ext uri="{BB962C8B-B14F-4D97-AF65-F5344CB8AC3E}">
        <p14:creationId xmlns:p14="http://schemas.microsoft.com/office/powerpoint/2010/main" val="3032260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Résistance des pièces de transfert</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05" y="1438846"/>
            <a:ext cx="843274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199466" y="5593010"/>
            <a:ext cx="3048827" cy="307777"/>
          </a:xfrm>
          <a:prstGeom prst="rect">
            <a:avLst/>
          </a:prstGeom>
        </p:spPr>
        <p:txBody>
          <a:bodyPr wrap="square">
            <a:spAutoFit/>
          </a:bodyPr>
          <a:lstStyle/>
          <a:p>
            <a:r>
              <a:rPr lang="fr-FR" sz="1400" dirty="0">
                <a:latin typeface="Univers Condensed"/>
              </a:rPr>
              <a:t>Résistance à la pression diamétrale</a:t>
            </a:r>
          </a:p>
        </p:txBody>
      </p:sp>
      <p:sp>
        <p:nvSpPr>
          <p:cNvPr id="7" name="Rectangle 6">
            <a:extLst>
              <a:ext uri="{FF2B5EF4-FFF2-40B4-BE49-F238E27FC236}">
                <a16:creationId xmlns:a16="http://schemas.microsoft.com/office/drawing/2014/main" id="{9DBD74C8-DF39-E542-B650-98809C746681}"/>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2667760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Résistance des pièces de transfert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53168"/>
                <a:ext cx="9821450" cy="60683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6388" lvl="1" indent="-30638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le calcul de la résistance pondérée à la pression diamétrale (</a:t>
                </a:r>
                <a14:m>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oMath>
                </a14:m>
                <a:r>
                  <a:rPr lang="fr-FR" sz="1600" dirty="0">
                    <a:solidFill>
                      <a:schemeClr val="tx1"/>
                    </a:solidFill>
                    <a:latin typeface="Univers Condensed"/>
                    <a:ea typeface="Cambria Math" panose="02040503050406030204" pitchFamily="18" charset="0"/>
                  </a:rPr>
                  <a:t>) des assemblages à </a:t>
                </a:r>
                <a:r>
                  <a:rPr lang="fr-FR" sz="1600" b="1" dirty="0">
                    <a:solidFill>
                      <a:schemeClr val="tx1"/>
                    </a:solidFill>
                    <a:latin typeface="Univers Condensed"/>
                    <a:ea typeface="Cambria Math" panose="02040503050406030204" pitchFamily="18" charset="0"/>
                  </a:rPr>
                  <a:t>recouvrements </a:t>
                </a:r>
                <a:r>
                  <a:rPr lang="fr-FR" sz="1600" b="1" u="sng" dirty="0">
                    <a:solidFill>
                      <a:schemeClr val="tx1"/>
                    </a:solidFill>
                    <a:latin typeface="Univers Condensed"/>
                    <a:ea typeface="Cambria Math" panose="02040503050406030204" pitchFamily="18" charset="0"/>
                  </a:rPr>
                  <a:t>raidis</a:t>
                </a:r>
                <a:r>
                  <a:rPr lang="fr-FR" sz="1600" b="1"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2</m:t>
                        </m:r>
                      </m:sub>
                    </m:sSub>
                    <m:r>
                      <a:rPr lang="fr-CA" sz="1600" i="1" dirty="0">
                        <a:solidFill>
                          <a:schemeClr val="tx1"/>
                        </a:solidFill>
                        <a:latin typeface="Cambria Math" panose="02040503050406030204" pitchFamily="18" charset="0"/>
                        <a:ea typeface="Cambria Math" panose="02040503050406030204" pitchFamily="18" charset="0"/>
                      </a:rPr>
                      <m:t>≥3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oMath>
                </a14:m>
                <a:r>
                  <a:rPr lang="fr-FR" sz="1600" dirty="0">
                    <a:solidFill>
                      <a:schemeClr val="tx1"/>
                    </a:solidFill>
                    <a:latin typeface="Univers Condensed"/>
                    <a:ea typeface="Cambria Math" panose="02040503050406030204" pitchFamily="18" charset="0"/>
                  </a:rPr>
                  <a:t>), on retient </a:t>
                </a:r>
                <a:r>
                  <a:rPr lang="fr-FR" sz="1600" i="1" u="sng" dirty="0">
                    <a:solidFill>
                      <a:schemeClr val="tx1"/>
                    </a:solidFill>
                    <a:latin typeface="Univers Condensed"/>
                    <a:ea typeface="Cambria Math" panose="02040503050406030204" pitchFamily="18" charset="0"/>
                  </a:rPr>
                  <a:t>la plus petite des valeurs suivantes</a:t>
                </a:r>
                <a:r>
                  <a:rPr lang="fr-FR" sz="1600" i="1"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basées sur le critère de rupture de </a:t>
                </a:r>
                <a:r>
                  <a:rPr lang="fr-FR" sz="1600" dirty="0" err="1">
                    <a:solidFill>
                      <a:schemeClr val="tx1"/>
                    </a:solidFill>
                    <a:latin typeface="Univers Condensed"/>
                    <a:ea typeface="Cambria Math" panose="02040503050406030204" pitchFamily="18" charset="0"/>
                  </a:rPr>
                  <a:t>Tresca</a:t>
                </a:r>
                <a:r>
                  <a:rPr lang="fr-FR" sz="1600" dirty="0">
                    <a:solidFill>
                      <a:schemeClr val="tx1"/>
                    </a:solidFill>
                    <a:latin typeface="Univers Condensed"/>
                    <a:ea typeface="Cambria Math" panose="02040503050406030204" pitchFamily="18" charset="0"/>
                  </a:rPr>
                  <a: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𝑠𝑢</m:t>
                        </m:r>
                      </m:sub>
                    </m:sSub>
                    <m:r>
                      <a:rPr lang="fr-CA" sz="1600" i="1">
                        <a:solidFill>
                          <a:schemeClr val="tx1"/>
                        </a:solidFill>
                        <a:latin typeface="Cambria Math" panose="02040503050406030204" pitchFamily="18" charset="0"/>
                      </a:rPr>
                      <m:t>=</m:t>
                    </m:r>
                    <m:f>
                      <m:fPr>
                        <m:type m:val="lin"/>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num>
                      <m:den>
                        <m:r>
                          <a:rPr lang="fr-CA" sz="1600" i="1">
                            <a:solidFill>
                              <a:schemeClr val="tx1"/>
                            </a:solidFill>
                            <a:latin typeface="Cambria Math" panose="02040503050406030204" pitchFamily="18" charset="0"/>
                          </a:rPr>
                          <m:t>2</m:t>
                        </m:r>
                      </m:den>
                    </m:f>
                  </m:oMath>
                </a14:m>
                <a:r>
                  <a:rPr lang="fr-FR" sz="1600" dirty="0">
                    <a:solidFill>
                      <a:schemeClr val="tx1"/>
                    </a:solidFill>
                    <a:latin typeface="Univers Condensed"/>
                    <a:ea typeface="Cambria Math" panose="02040503050406030204" pitchFamily="18" charset="0"/>
                  </a:rPr>
                  <a:t>) :</a:t>
                </a:r>
              </a:p>
              <a:p>
                <a:pPr marL="306388"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𝑢</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𝑡</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oMath>
                  </m:oMathPara>
                </a14:m>
                <a:endParaRPr lang="fr-CA" sz="16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𝑢</m:t>
                          </m:r>
                        </m:sub>
                      </m:sSub>
                      <m:r>
                        <a:rPr lang="fr-CA" sz="1600" i="1">
                          <a:solidFill>
                            <a:schemeClr val="tx1"/>
                          </a:solidFill>
                          <a:latin typeface="Cambria Math" panose="02040503050406030204" pitchFamily="18" charset="0"/>
                        </a:rPr>
                        <m:t> 2 </m:t>
                      </m:r>
                      <m:r>
                        <a:rPr lang="fr-CA" sz="1600" i="1">
                          <a:solidFill>
                            <a:schemeClr val="tx1"/>
                          </a:solidFill>
                          <a:latin typeface="Cambria Math" panose="02040503050406030204" pitchFamily="18" charset="0"/>
                        </a:rPr>
                        <m:t>𝑑</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𝑡</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𝑢</m:t>
                          </m:r>
                        </m:sub>
                      </m:sSub>
                      <m:r>
                        <a:rPr lang="fr-CA" sz="1600" i="1">
                          <a:solidFill>
                            <a:schemeClr val="tx1"/>
                          </a:solidFill>
                          <a:latin typeface="Cambria Math" panose="02040503050406030204" pitchFamily="18" charset="0"/>
                        </a:rPr>
                        <m:t>=0,75</m:t>
                      </m:r>
                    </m:oMath>
                  </m:oMathPara>
                </a14:m>
                <a:endParaRPr lang="fr-CA" sz="1600" dirty="0">
                  <a:solidFill>
                    <a:schemeClr val="tx1"/>
                  </a:solidFill>
                  <a:latin typeface="Univers Condensed"/>
                </a:endParaRPr>
              </a:p>
              <a:p>
                <a:pPr marL="857250" lvl="3" indent="0" eaLnBrk="1" hangingPunct="1">
                  <a:buNone/>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oMath>
                </a14:m>
                <a:r>
                  <a:rPr lang="fr-CA" sz="1600" dirty="0">
                    <a:solidFill>
                      <a:schemeClr val="tx1"/>
                    </a:solidFill>
                    <a:latin typeface="Univers Condensed"/>
                  </a:rPr>
                  <a:t>: la résistance ultime des éléments assemblés </a:t>
                </a:r>
              </a:p>
              <a:p>
                <a:pPr marL="857250" lvl="3" indent="0" eaLnBrk="1" hangingPunct="1">
                  <a:buNone/>
                  <a:defRPr/>
                </a:pPr>
                <a14:m>
                  <m:oMath xmlns:m="http://schemas.openxmlformats.org/officeDocument/2006/math">
                    <m:r>
                      <a:rPr lang="fr-CA" sz="1600" i="1">
                        <a:latin typeface="Cambria Math" panose="02040503050406030204" pitchFamily="18" charset="0"/>
                      </a:rPr>
                      <m:t>𝑡</m:t>
                    </m:r>
                    <m:r>
                      <a:rPr lang="fr-FR" sz="1600" b="0" i="1" smtClean="0">
                        <a:latin typeface="Cambria Math" panose="02040503050406030204" pitchFamily="18" charset="0"/>
                      </a:rPr>
                      <m:t>=</m:t>
                    </m:r>
                    <m:r>
                      <m:rPr>
                        <m:sty m:val="p"/>
                      </m:rPr>
                      <a:rPr lang="fr-FR" sz="1600" b="0" i="0" smtClean="0">
                        <a:latin typeface="Cambria Math" panose="02040503050406030204" pitchFamily="18" charset="0"/>
                      </a:rPr>
                      <m:t>min</m:t>
                    </m:r>
                    <m:r>
                      <a:rPr lang="fr-FR" sz="1600" b="0" i="1" smtClean="0">
                        <a:latin typeface="Cambria Math" panose="02040503050406030204" pitchFamily="18" charset="0"/>
                      </a:rPr>
                      <m:t>⁡(</m:t>
                    </m:r>
                    <m:sSub>
                      <m:sSubPr>
                        <m:ctrlPr>
                          <a:rPr lang="fr-CA" sz="1600" i="1">
                            <a:latin typeface="Cambria Math" panose="02040503050406030204" pitchFamily="18" charset="0"/>
                          </a:rPr>
                        </m:ctrlPr>
                      </m:sSubPr>
                      <m:e>
                        <m:r>
                          <a:rPr lang="fr-CA" sz="1600" i="1">
                            <a:latin typeface="Cambria Math" panose="02040503050406030204" pitchFamily="18" charset="0"/>
                          </a:rPr>
                          <m:t>𝑡</m:t>
                        </m:r>
                      </m:e>
                      <m:sub>
                        <m:r>
                          <a:rPr lang="fr-CA" sz="1600" i="1">
                            <a:latin typeface="Cambria Math" panose="02040503050406030204" pitchFamily="18" charset="0"/>
                          </a:rPr>
                          <m:t>1</m:t>
                        </m:r>
                      </m:sub>
                    </m:sSub>
                    <m:r>
                      <a:rPr lang="fr-CA" sz="1600" i="1">
                        <a:latin typeface="Cambria Math" panose="02040503050406030204" pitchFamily="18" charset="0"/>
                      </a:rPr>
                      <m:t>,</m:t>
                    </m:r>
                    <m:sSub>
                      <m:sSubPr>
                        <m:ctrlPr>
                          <a:rPr lang="fr-CA" sz="1600" i="1">
                            <a:latin typeface="Cambria Math" panose="02040503050406030204" pitchFamily="18" charset="0"/>
                          </a:rPr>
                        </m:ctrlPr>
                      </m:sSubPr>
                      <m:e>
                        <m:r>
                          <a:rPr lang="fr-CA" sz="1600" i="1">
                            <a:latin typeface="Cambria Math" panose="02040503050406030204" pitchFamily="18" charset="0"/>
                          </a:rPr>
                          <m:t>𝑡</m:t>
                        </m:r>
                      </m:e>
                      <m:sub>
                        <m:r>
                          <a:rPr lang="fr-CA" sz="1600" i="1">
                            <a:latin typeface="Cambria Math" panose="02040503050406030204" pitchFamily="18" charset="0"/>
                          </a:rPr>
                          <m:t>2</m:t>
                        </m:r>
                      </m:sub>
                    </m:sSub>
                    <m:r>
                      <a:rPr lang="fr-FR" sz="1600" b="0" i="1" smtClean="0">
                        <a:latin typeface="Cambria Math" panose="02040503050406030204" pitchFamily="18" charset="0"/>
                      </a:rPr>
                      <m:t>)</m:t>
                    </m:r>
                  </m:oMath>
                </a14:m>
                <a:r>
                  <a:rPr lang="fr-CA" sz="1600" dirty="0">
                    <a:solidFill>
                      <a:schemeClr val="tx1"/>
                    </a:solidFill>
                    <a:latin typeface="Univers Condensed"/>
                  </a:rPr>
                  <a:t> (voir figure précédente)</a:t>
                </a:r>
              </a:p>
              <a:p>
                <a:pPr marL="857250" lvl="3" indent="0" eaLnBrk="1" hangingPunct="1">
                  <a:buNone/>
                  <a:defRPr/>
                </a:pPr>
                <a:endParaRPr lang="fr-CA" sz="1600" dirty="0">
                  <a:solidFill>
                    <a:schemeClr val="tx1"/>
                  </a:solidFill>
                  <a:latin typeface="Univers Condensed"/>
                </a:endParaRPr>
              </a:p>
              <a:p>
                <a:pPr marL="306388" lvl="1" indent="-306388"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On doit vérifier que </a:t>
                </a:r>
                <a:r>
                  <a:rPr lang="fr-FR" sz="1600" dirty="0">
                    <a:solidFill>
                      <a:schemeClr val="tx1"/>
                    </a:solidFill>
                    <a:latin typeface="Univers Condensed"/>
                  </a:rPr>
                  <a:t>:</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𝑓</m:t>
                          </m:r>
                        </m:sub>
                      </m:sSub>
                      <m:r>
                        <a:rPr lang="en-CA" sz="1600" i="1">
                          <a:solidFill>
                            <a:schemeClr val="tx1"/>
                          </a:solidFill>
                          <a:latin typeface="Cambria Math" panose="02040503050406030204" pitchFamily="18" charset="0"/>
                        </a:rPr>
                        <m:t>≤</m:t>
                      </m:r>
                      <m:sSub>
                        <m:sSubPr>
                          <m:ctrlPr>
                            <a:rPr lang="en-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en-CA" sz="1600" i="1">
                              <a:solidFill>
                                <a:schemeClr val="tx1"/>
                              </a:solidFill>
                              <a:latin typeface="Cambria Math" panose="02040503050406030204" pitchFamily="18" charset="0"/>
                            </a:rPr>
                            <m:t>𝑟</m:t>
                          </m:r>
                        </m:sub>
                      </m:sSub>
                    </m:oMath>
                  </m:oMathPara>
                </a14:m>
                <a:endParaRPr lang="fr-CA" sz="1600" i="1" dirty="0">
                  <a:solidFill>
                    <a:schemeClr val="tx1"/>
                  </a:solidFill>
                  <a:latin typeface="Univers Condensed"/>
                </a:endParaRPr>
              </a:p>
              <a:p>
                <a:pPr marL="857250" lvl="3" indent="0" eaLnBrk="1" hangingPunct="1">
                  <a:buNone/>
                  <a:defRPr/>
                </a:pPr>
                <a:endParaRPr lang="fr-FR" sz="1600" i="1" dirty="0">
                  <a:solidFill>
                    <a:schemeClr val="tx1"/>
                  </a:solidFill>
                  <a:latin typeface="Univers Condensed"/>
                </a:endParaRPr>
              </a:p>
              <a:p>
                <a:pPr marL="306388" lvl="1" indent="-30638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En posant </a:t>
                </a:r>
                <a14:m>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r>
                      <a:rPr lang="fr-FR" sz="1600" i="1" dirty="0">
                        <a:solidFill>
                          <a:schemeClr val="tx1"/>
                        </a:solidFill>
                        <a:latin typeface="Cambria Math" panose="02040503050406030204" pitchFamily="18" charset="0"/>
                        <a:ea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𝑟</m:t>
                        </m:r>
                      </m:sub>
                    </m:sSub>
                  </m:oMath>
                </a14:m>
                <a:r>
                  <a:rPr lang="fr-FR" sz="1600" dirty="0">
                    <a:solidFill>
                      <a:schemeClr val="tx1"/>
                    </a:solidFill>
                    <a:latin typeface="Univers Condensed"/>
                    <a:ea typeface="Cambria Math" panose="02040503050406030204" pitchFamily="18" charset="0"/>
                  </a:rPr>
                  <a:t> et en considérant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𝑒</m:t>
                    </m:r>
                    <m:r>
                      <a:rPr lang="fr-FR" sz="1600" i="1" dirty="0">
                        <a:solidFill>
                          <a:schemeClr val="tx1"/>
                        </a:solidFill>
                        <a:latin typeface="Cambria Math" panose="02040503050406030204" pitchFamily="18" charset="0"/>
                        <a:ea typeface="Cambria Math" panose="02040503050406030204" pitchFamily="18" charset="0"/>
                      </a:rPr>
                      <m:t> ≤2 </m:t>
                    </m:r>
                    <m:r>
                      <a:rPr lang="fr-FR" sz="1600" i="1" dirty="0">
                        <a:solidFill>
                          <a:schemeClr val="tx1"/>
                        </a:solidFill>
                        <a:latin typeface="Cambria Math" panose="02040503050406030204" pitchFamily="18" charset="0"/>
                        <a:ea typeface="Cambria Math" panose="02040503050406030204" pitchFamily="18" charset="0"/>
                      </a:rPr>
                      <m:t>𝑑</m:t>
                    </m:r>
                  </m:oMath>
                </a14:m>
                <a:r>
                  <a:rPr lang="fr-FR" sz="1600" dirty="0">
                    <a:solidFill>
                      <a:schemeClr val="tx1"/>
                    </a:solidFill>
                    <a:latin typeface="Univers Condensed"/>
                    <a:ea typeface="Cambria Math" panose="02040503050406030204" pitchFamily="18" charset="0"/>
                  </a:rPr>
                  <a:t>, on obtient pour </a:t>
                </a:r>
                <a:r>
                  <a:rPr lang="fr-FR" sz="1600" u="sng" dirty="0">
                    <a:solidFill>
                      <a:schemeClr val="tx1"/>
                    </a:solidFill>
                    <a:latin typeface="Univers Condensed"/>
                    <a:ea typeface="Cambria Math" panose="02040503050406030204" pitchFamily="18" charset="0"/>
                  </a:rPr>
                  <a:t>filets exclus </a:t>
                </a:r>
                <a:r>
                  <a:rPr lang="fr-FR" sz="1600" dirty="0">
                    <a:solidFill>
                      <a:schemeClr val="tx1"/>
                    </a:solidFill>
                    <a:latin typeface="Univers Condensed"/>
                    <a:ea typeface="Cambria Math" panose="02040503050406030204" pitchFamily="18" charset="0"/>
                  </a:rPr>
                  <a:t>:</a:t>
                </a:r>
              </a:p>
              <a:p>
                <a:pPr marL="306388" lvl="1" indent="-306388"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rPr>
                        <m:t>𝑡</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rPr>
                            <m:t> 0,6 </m:t>
                          </m:r>
                          <m:r>
                            <a:rPr lang="fr-CA" sz="1600" i="1">
                              <a:solidFill>
                                <a:schemeClr val="tx1"/>
                              </a:solidFill>
                              <a:latin typeface="Cambria Math" panose="02040503050406030204" pitchFamily="18" charset="0"/>
                            </a:rPr>
                            <m:t>𝑚</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𝑢𝑏</m:t>
                              </m:r>
                            </m:sub>
                          </m:sSub>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𝑢</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den>
                      </m:f>
                    </m:oMath>
                  </m:oMathPara>
                </a14:m>
                <a:endParaRPr lang="en-CA" sz="1600" dirty="0">
                  <a:solidFill>
                    <a:schemeClr val="tx1"/>
                  </a:solidFill>
                  <a:latin typeface="Univers Condensed"/>
                </a:endParaRPr>
              </a:p>
              <a:p>
                <a:pPr marL="1314450" lvl="4" indent="0" eaLnBrk="1" hangingPunct="1">
                  <a:buNone/>
                  <a:defRPr/>
                </a:pPr>
                <a:endParaRPr lang="fr-CA" sz="1600" dirty="0">
                  <a:solidFill>
                    <a:schemeClr val="tx1"/>
                  </a:solidFill>
                  <a:latin typeface="Univers Condensed"/>
                </a:endParaRPr>
              </a:p>
              <a:p>
                <a:pPr marL="1314450" lvl="4" indent="0" eaLnBrk="1" hangingPunct="1">
                  <a:buNone/>
                  <a:defRPr/>
                </a:pPr>
                <a:r>
                  <a:rPr lang="fr-CA" sz="1600" dirty="0">
                    <a:solidFill>
                      <a:schemeClr val="tx1"/>
                    </a:solidFill>
                    <a:latin typeface="Univers Condensed"/>
                  </a:rPr>
                  <a:t>Si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𝑒</m:t>
                    </m:r>
                    <m:r>
                      <a:rPr lang="fr-FR" sz="1600" i="1" dirty="0">
                        <a:solidFill>
                          <a:schemeClr val="tx1"/>
                        </a:solidFill>
                        <a:latin typeface="Cambria Math" panose="02040503050406030204" pitchFamily="18" charset="0"/>
                        <a:ea typeface="Cambria Math" panose="02040503050406030204" pitchFamily="18" charset="0"/>
                      </a:rPr>
                      <m:t> &gt;2 </m:t>
                    </m:r>
                    <m:r>
                      <a:rPr lang="fr-FR" sz="1600" i="1" dirty="0">
                        <a:solidFill>
                          <a:schemeClr val="tx1"/>
                        </a:solidFill>
                        <a:latin typeface="Cambria Math" panose="02040503050406030204" pitchFamily="18" charset="0"/>
                        <a:ea typeface="Cambria Math" panose="02040503050406030204" pitchFamily="18" charset="0"/>
                      </a:rPr>
                      <m:t>𝑑</m:t>
                    </m:r>
                  </m:oMath>
                </a14:m>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on remplace </a:t>
                </a:r>
                <a14:m>
                  <m:oMath xmlns:m="http://schemas.openxmlformats.org/officeDocument/2006/math">
                    <m:r>
                      <a:rPr lang="fr-CA" sz="1600" i="1" dirty="0">
                        <a:solidFill>
                          <a:schemeClr val="tx1"/>
                        </a:solidFill>
                        <a:latin typeface="Cambria Math" panose="02040503050406030204" pitchFamily="18" charset="0"/>
                      </a:rPr>
                      <m:t>𝑒</m:t>
                    </m:r>
                    <m:r>
                      <a:rPr lang="fr-CA" sz="1600" i="1" dirty="0">
                        <a:solidFill>
                          <a:schemeClr val="tx1"/>
                        </a:solidFill>
                        <a:latin typeface="Cambria Math" panose="02040503050406030204" pitchFamily="18" charset="0"/>
                      </a:rPr>
                      <m:t> </m:t>
                    </m:r>
                  </m:oMath>
                </a14:m>
                <a:r>
                  <a:rPr lang="fr-CA" sz="1600" dirty="0">
                    <a:solidFill>
                      <a:schemeClr val="tx1"/>
                    </a:solidFill>
                    <a:latin typeface="Univers Condensed"/>
                  </a:rPr>
                  <a:t>par </a:t>
                </a:r>
                <a14:m>
                  <m:oMath xmlns:m="http://schemas.openxmlformats.org/officeDocument/2006/math">
                    <m:r>
                      <a:rPr lang="fr-CA" sz="1600" i="1" dirty="0">
                        <a:solidFill>
                          <a:schemeClr val="tx1"/>
                        </a:solidFill>
                        <a:latin typeface="Cambria Math" panose="02040503050406030204" pitchFamily="18" charset="0"/>
                      </a:rPr>
                      <m:t>2</m:t>
                    </m:r>
                    <m:r>
                      <a:rPr lang="fr-CA" sz="1600" i="1" dirty="0">
                        <a:solidFill>
                          <a:schemeClr val="tx1"/>
                        </a:solidFill>
                        <a:latin typeface="Cambria Math" panose="02040503050406030204" pitchFamily="18" charset="0"/>
                      </a:rPr>
                      <m:t>𝑑</m:t>
                    </m:r>
                    <m:r>
                      <a:rPr lang="fr-CA" sz="1600" i="1" dirty="0">
                        <a:solidFill>
                          <a:schemeClr val="tx1"/>
                        </a:solidFill>
                        <a:latin typeface="Cambria Math" panose="02040503050406030204" pitchFamily="18" charset="0"/>
                      </a:rPr>
                      <m:t> </m:t>
                    </m:r>
                  </m:oMath>
                </a14:m>
                <a:r>
                  <a:rPr lang="fr-CA" sz="1600" dirty="0">
                    <a:solidFill>
                      <a:schemeClr val="tx1"/>
                    </a:solidFill>
                    <a:latin typeface="Univers Condensed"/>
                  </a:rPr>
                  <a:t>dans l’équation</a:t>
                </a:r>
              </a:p>
              <a:p>
                <a:pPr marL="1314450" lvl="4" indent="0" eaLnBrk="1" hangingPunct="1">
                  <a:buNone/>
                  <a:defRPr/>
                </a:pPr>
                <a:r>
                  <a:rPr lang="fr-CA" sz="1600" u="sng" dirty="0">
                    <a:solidFill>
                      <a:schemeClr val="tx1"/>
                    </a:solidFill>
                    <a:latin typeface="Univers Condensed"/>
                  </a:rPr>
                  <a:t>Si les filets sont inclus</a:t>
                </a:r>
                <a:r>
                  <a:rPr lang="fr-CA" sz="1600" dirty="0">
                    <a:solidFill>
                      <a:schemeClr val="tx1"/>
                    </a:solidFill>
                    <a:latin typeface="Univers Condensed"/>
                  </a:rPr>
                  <a:t> dans les plans de cisaillement, on remplace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oMath>
                </a14:m>
                <a:r>
                  <a:rPr lang="fr-CA" sz="1600" dirty="0">
                    <a:solidFill>
                      <a:schemeClr val="tx1"/>
                    </a:solidFill>
                    <a:latin typeface="Univers Condensed"/>
                  </a:rPr>
                  <a:t> par </a:t>
                </a:r>
                <a14:m>
                  <m:oMath xmlns:m="http://schemas.openxmlformats.org/officeDocument/2006/math">
                    <m:r>
                      <a:rPr lang="fr-CA" sz="1600" i="1" dirty="0">
                        <a:solidFill>
                          <a:schemeClr val="tx1"/>
                        </a:solidFill>
                        <a:latin typeface="Cambria Math" panose="02040503050406030204" pitchFamily="18" charset="0"/>
                      </a:rPr>
                      <m:t>0,7</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𝐴</m:t>
                        </m:r>
                      </m:e>
                      <m:sub>
                        <m:r>
                          <a:rPr lang="fr-CA" sz="1600" i="1">
                            <a:solidFill>
                              <a:schemeClr val="tx1"/>
                            </a:solidFill>
                            <a:latin typeface="Cambria Math" panose="02040503050406030204" pitchFamily="18" charset="0"/>
                          </a:rPr>
                          <m:t>𝑏</m:t>
                        </m:r>
                      </m:sub>
                    </m:sSub>
                  </m:oMath>
                </a14:m>
                <a:r>
                  <a:rPr lang="fr-CA" sz="1600" dirty="0">
                    <a:solidFill>
                      <a:schemeClr val="tx1"/>
                    </a:solidFill>
                    <a:latin typeface="Univers Condensed"/>
                  </a:rPr>
                  <a:t>. Donc la constante </a:t>
                </a:r>
                <a14:m>
                  <m:oMath xmlns:m="http://schemas.openxmlformats.org/officeDocument/2006/math">
                    <m:r>
                      <a:rPr lang="fr-CA" sz="1600" i="1" dirty="0">
                        <a:solidFill>
                          <a:schemeClr val="tx1"/>
                        </a:solidFill>
                        <a:latin typeface="Cambria Math" panose="02040503050406030204" pitchFamily="18" charset="0"/>
                      </a:rPr>
                      <m:t>0,6 </m:t>
                    </m:r>
                  </m:oMath>
                </a14:m>
                <a:r>
                  <a:rPr lang="fr-CA" sz="1600" dirty="0">
                    <a:solidFill>
                      <a:schemeClr val="tx1"/>
                    </a:solidFill>
                    <a:latin typeface="Univers Condensed"/>
                  </a:rPr>
                  <a:t>est remplacée par </a:t>
                </a:r>
                <a14:m>
                  <m:oMath xmlns:m="http://schemas.openxmlformats.org/officeDocument/2006/math">
                    <m:r>
                      <a:rPr lang="fr-CA" sz="1600" i="1" dirty="0">
                        <a:solidFill>
                          <a:schemeClr val="tx1"/>
                        </a:solidFill>
                        <a:latin typeface="Cambria Math" panose="02040503050406030204" pitchFamily="18" charset="0"/>
                      </a:rPr>
                      <m:t>0,42 (0,6 </m:t>
                    </m:r>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rPr>
                      <m:t> 0,7)</m:t>
                    </m:r>
                  </m:oMath>
                </a14:m>
                <a:endParaRPr lang="fr-CA" sz="1600" dirty="0">
                  <a:solidFill>
                    <a:schemeClr val="tx1"/>
                  </a:solidFill>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53168"/>
                <a:ext cx="9821450" cy="6068307"/>
              </a:xfrm>
              <a:prstGeom prst="rect">
                <a:avLst/>
              </a:prstGeom>
              <a:blipFill>
                <a:blip r:embed="rId3"/>
                <a:stretch>
                  <a:fillRect l="-186" t="-301" b="-15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03456186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pièces</a:t>
            </a:r>
            <a:r>
              <a:rPr lang="fr-FR" dirty="0"/>
              <a:t> de transfert</a:t>
            </a:r>
            <a:endParaRPr lang="fr-CA" dirty="0"/>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Assemblages à recouvrements </a:t>
                </a:r>
                <a:r>
                  <a:rPr lang="fr-FR" u="sng" dirty="0">
                    <a:solidFill>
                      <a:schemeClr val="accent2"/>
                    </a:solidFill>
                    <a:ea typeface="Cambria Math" panose="02040503050406030204" pitchFamily="18" charset="0"/>
                  </a:rPr>
                  <a:t>non raidis</a:t>
                </a:r>
                <a:r>
                  <a:rPr lang="fr-FR" dirty="0">
                    <a:solidFill>
                      <a:schemeClr val="accent2"/>
                    </a:solidFill>
                    <a:ea typeface="Cambria Math" panose="02040503050406030204" pitchFamily="18" charset="0"/>
                  </a:rPr>
                  <a:t> (</a:t>
                </a:r>
                <a14:m>
                  <m:oMath xmlns:m="http://schemas.openxmlformats.org/officeDocument/2006/math">
                    <m:sSub>
                      <m:sSubPr>
                        <m:ctrlPr>
                          <a:rPr lang="fr-FR" i="1" dirty="0">
                            <a:solidFill>
                              <a:schemeClr val="accent2"/>
                            </a:solidFill>
                            <a:latin typeface="Cambria Math" panose="02040503050406030204" pitchFamily="18" charset="0"/>
                            <a:ea typeface="Cambria Math" panose="02040503050406030204" pitchFamily="18" charset="0"/>
                          </a:rPr>
                        </m:ctrlPr>
                      </m:sSubPr>
                      <m:e>
                        <m:r>
                          <a:rPr lang="fr-CA" b="0" i="1" dirty="0">
                            <a:solidFill>
                              <a:schemeClr val="accent2"/>
                            </a:solidFill>
                            <a:latin typeface="Cambria Math"/>
                            <a:ea typeface="Cambria Math" panose="02040503050406030204" pitchFamily="18" charset="0"/>
                          </a:rPr>
                          <m:t>𝑡</m:t>
                        </m:r>
                      </m:e>
                      <m:sub>
                        <m:r>
                          <a:rPr lang="fr-CA" b="0" i="1" dirty="0">
                            <a:solidFill>
                              <a:schemeClr val="accent2"/>
                            </a:solidFill>
                            <a:latin typeface="Cambria Math" panose="02040503050406030204" pitchFamily="18" charset="0"/>
                            <a:ea typeface="Cambria Math" panose="02040503050406030204" pitchFamily="18" charset="0"/>
                          </a:rPr>
                          <m:t>2</m:t>
                        </m:r>
                      </m:sub>
                    </m:sSub>
                    <m:r>
                      <a:rPr lang="fr-CA" b="0" i="1" dirty="0">
                        <a:solidFill>
                          <a:schemeClr val="accent2"/>
                        </a:solidFill>
                        <a:latin typeface="Cambria Math" panose="02040503050406030204" pitchFamily="18" charset="0"/>
                        <a:ea typeface="Cambria Math" panose="02040503050406030204" pitchFamily="18" charset="0"/>
                      </a:rPr>
                      <m:t>≤</m:t>
                    </m:r>
                    <m:r>
                      <a:rPr lang="fr-CA" b="0" i="1" dirty="0">
                        <a:solidFill>
                          <a:schemeClr val="accent2"/>
                        </a:solidFill>
                        <a:latin typeface="Cambria Math"/>
                        <a:ea typeface="Cambria Math" panose="02040503050406030204" pitchFamily="18" charset="0"/>
                      </a:rPr>
                      <m:t>3 </m:t>
                    </m:r>
                    <m:sSub>
                      <m:sSubPr>
                        <m:ctrlPr>
                          <a:rPr lang="fr-FR" i="1" dirty="0">
                            <a:solidFill>
                              <a:schemeClr val="accent2"/>
                            </a:solidFill>
                            <a:latin typeface="Cambria Math" panose="02040503050406030204" pitchFamily="18" charset="0"/>
                            <a:ea typeface="Cambria Math" panose="02040503050406030204" pitchFamily="18" charset="0"/>
                          </a:rPr>
                        </m:ctrlPr>
                      </m:sSubPr>
                      <m:e>
                        <m:r>
                          <a:rPr lang="fr-CA" b="0" i="1" dirty="0">
                            <a:solidFill>
                              <a:schemeClr val="accent2"/>
                            </a:solidFill>
                            <a:latin typeface="Cambria Math"/>
                            <a:ea typeface="Cambria Math" panose="02040503050406030204" pitchFamily="18" charset="0"/>
                          </a:rPr>
                          <m:t>𝑡</m:t>
                        </m:r>
                      </m:e>
                      <m:sub>
                        <m:r>
                          <a:rPr lang="fr-CA" b="0" i="1" dirty="0">
                            <a:solidFill>
                              <a:schemeClr val="accent2"/>
                            </a:solidFill>
                            <a:latin typeface="Cambria Math" panose="02040503050406030204" pitchFamily="18" charset="0"/>
                            <a:ea typeface="Cambria Math" panose="02040503050406030204" pitchFamily="18" charset="0"/>
                          </a:rPr>
                          <m:t>1</m:t>
                        </m:r>
                      </m:sub>
                    </m:sSub>
                  </m:oMath>
                </a14:m>
                <a:r>
                  <a:rPr lang="fr-FR" dirty="0">
                    <a:solidFill>
                      <a:schemeClr val="accent2"/>
                    </a:solidFill>
                    <a:ea typeface="Cambria Math" panose="02040503050406030204" pitchFamily="18" charset="0"/>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2"/>
                <a:stretch>
                  <a:fillRect l="-5141" t="-8097" r="-498"/>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58</a:t>
            </a:fld>
            <a:endParaRPr lang="fr-FR"/>
          </a:p>
        </p:txBody>
      </p:sp>
    </p:spTree>
    <p:extLst>
      <p:ext uri="{BB962C8B-B14F-4D97-AF65-F5344CB8AC3E}">
        <p14:creationId xmlns:p14="http://schemas.microsoft.com/office/powerpoint/2010/main" val="2118145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Résistance des pièces de transfert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28" y="686037"/>
            <a:ext cx="7488832" cy="298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325557" y="3839568"/>
            <a:ext cx="3209776" cy="307777"/>
          </a:xfrm>
          <a:prstGeom prst="rect">
            <a:avLst/>
          </a:prstGeom>
        </p:spPr>
        <p:txBody>
          <a:bodyPr wrap="square">
            <a:spAutoFit/>
          </a:bodyPr>
          <a:lstStyle/>
          <a:p>
            <a:r>
              <a:rPr lang="fr-FR" sz="1400" dirty="0">
                <a:latin typeface="Univers Condensed"/>
              </a:rPr>
              <a:t>Assemblages à simple recouvrement</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4241388"/>
                <a:ext cx="9821449" cy="12509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a:rPr>
                  <a:t>Pour le calcul de (</a:t>
                </a:r>
                <a14:m>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oMath>
                </a14:m>
                <a:r>
                  <a:rPr lang="fr-FR" sz="1600" dirty="0">
                    <a:solidFill>
                      <a:schemeClr val="tx1"/>
                    </a:solidFill>
                    <a:latin typeface="Univers Condensed"/>
                    <a:ea typeface="Cambria Math" panose="02040503050406030204" pitchFamily="18" charset="0"/>
                  </a:rPr>
                  <a:t>), on </a:t>
                </a:r>
                <a:r>
                  <a:rPr lang="fr-FR" sz="1600" dirty="0">
                    <a:solidFill>
                      <a:schemeClr val="tx1"/>
                    </a:solidFill>
                    <a:latin typeface="Univers Condensed"/>
                  </a:rPr>
                  <a:t>retient </a:t>
                </a:r>
                <a:r>
                  <a:rPr lang="fr-FR" sz="1600" i="1" u="sng" dirty="0">
                    <a:solidFill>
                      <a:schemeClr val="tx1"/>
                    </a:solidFill>
                    <a:latin typeface="Univers Condensed"/>
                  </a:rPr>
                  <a:t>la plus petite des valeurs</a:t>
                </a:r>
                <a:r>
                  <a:rPr lang="fr-FR" sz="1600" dirty="0">
                    <a:solidFill>
                      <a:schemeClr val="tx1"/>
                    </a:solidFill>
                    <a:latin typeface="Univers Condensed"/>
                  </a:rPr>
                  <a:t> suivantes :</a:t>
                </a:r>
                <a:endParaRPr lang="fr-FR"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d>
                            <m:dPr>
                              <m:ctrlPr>
                                <a:rPr lang="fr-CA" sz="1600" i="1">
                                  <a:solidFill>
                                    <a:schemeClr val="tx1"/>
                                  </a:solidFill>
                                  <a:latin typeface="Cambria Math" panose="02040503050406030204" pitchFamily="18" charset="0"/>
                                  <a:ea typeface="Cambria Math"/>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2</m:t>
                                  </m:r>
                                </m:sub>
                              </m:sSub>
                            </m:e>
                          </m:d>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num>
                        <m:den>
                          <m:r>
                            <a:rPr lang="fr-CA" sz="1600" i="1">
                              <a:solidFill>
                                <a:schemeClr val="tx1"/>
                              </a:solidFill>
                              <a:latin typeface="Cambria Math" panose="02040503050406030204" pitchFamily="18" charset="0"/>
                            </a:rPr>
                            <m:t>4</m:t>
                          </m:r>
                        </m:den>
                      </m:f>
                      <m:r>
                        <a:rPr lang="fr-CA" sz="1600" i="1">
                          <a:solidFill>
                            <a:schemeClr val="tx1"/>
                          </a:solidFill>
                          <a:latin typeface="Cambria Math" panose="02040503050406030204" pitchFamily="18" charset="0"/>
                        </a:rPr>
                        <m:t>,        </m:t>
                      </m:r>
                      <m:sSub>
                        <m:sSubPr>
                          <m:ctrlPr>
                            <a:rPr lang="fr-FR"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𝐵</m:t>
                          </m:r>
                        </m:e>
                        <m:sub>
                          <m:r>
                            <a:rPr lang="fr-CA" sz="1600" i="1">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d>
                            <m:dPr>
                              <m:ctrlPr>
                                <a:rPr lang="fr-CA" sz="1600" i="1">
                                  <a:solidFill>
                                    <a:schemeClr val="tx1"/>
                                  </a:solidFill>
                                  <a:latin typeface="Cambria Math" panose="02040503050406030204" pitchFamily="18" charset="0"/>
                                  <a:ea typeface="Cambria Math"/>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2</m:t>
                                  </m:r>
                                </m:sub>
                              </m:sSub>
                            </m:e>
                          </m:d>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𝑑</m:t>
                          </m:r>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𝑢</m:t>
                              </m:r>
                            </m:sub>
                          </m:sSub>
                        </m:num>
                        <m:den>
                          <m:r>
                            <a:rPr lang="fr-CA" sz="1600" i="1">
                              <a:solidFill>
                                <a:schemeClr val="tx1"/>
                              </a:solidFill>
                              <a:latin typeface="Cambria Math" panose="02040503050406030204" pitchFamily="18" charset="0"/>
                            </a:rPr>
                            <m:t>2</m:t>
                          </m:r>
                        </m:den>
                      </m:f>
                    </m:oMath>
                  </m:oMathPara>
                </a14:m>
                <a:endParaRPr lang="fr-CA" sz="1600" dirty="0">
                  <a:solidFill>
                    <a:schemeClr val="tx1"/>
                  </a:solidFill>
                  <a:latin typeface="Univers Condensed"/>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4241388"/>
                <a:ext cx="9821449" cy="1250949"/>
              </a:xfrm>
              <a:prstGeom prst="rect">
                <a:avLst/>
              </a:prstGeom>
              <a:blipFill>
                <a:blip r:embed="rId4"/>
                <a:stretch>
                  <a:fillRect l="-310" t="-14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10D14F51-F9E0-440F-9DCE-4B513870BEBA}"/>
                  </a:ext>
                </a:extLst>
              </p:cNvPr>
              <p:cNvSpPr txBox="1">
                <a:spLocks noChangeArrowheads="1"/>
              </p:cNvSpPr>
              <p:nvPr/>
            </p:nvSpPr>
            <p:spPr bwMode="auto">
              <a:xfrm>
                <a:off x="838200" y="5637696"/>
                <a:ext cx="9821448" cy="5732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L</a:t>
                </a:r>
                <a:r>
                  <a:rPr lang="fr-FR" sz="1600" dirty="0">
                    <a:latin typeface="Univers Condensed"/>
                    <a:ea typeface="Cambria Math" panose="02040503050406030204" pitchFamily="18" charset="0"/>
                  </a:rPr>
                  <a:t>orsque les plaques sont d’égale épaisseur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𝑡</m:t>
                        </m:r>
                      </m:e>
                      <m:sub>
                        <m:r>
                          <a:rPr lang="fr-CA" sz="1600" i="1" dirty="0">
                            <a:latin typeface="Cambria Math" panose="02040503050406030204" pitchFamily="18" charset="0"/>
                            <a:ea typeface="Cambria Math" panose="02040503050406030204" pitchFamily="18" charset="0"/>
                          </a:rPr>
                          <m:t>1</m:t>
                        </m:r>
                      </m:sub>
                    </m:sSub>
                    <m:r>
                      <a:rPr lang="fr-CA" sz="1600" i="1" dirty="0">
                        <a:latin typeface="Cambria Math" panose="02040503050406030204" pitchFamily="18" charset="0"/>
                        <a:ea typeface="Cambria Math" panose="02040503050406030204" pitchFamily="18" charset="0"/>
                      </a:rPr>
                      <m:t>=</m:t>
                    </m:r>
                    <m:sSub>
                      <m:sSubPr>
                        <m:ctrlPr>
                          <a:rPr lang="fr-FR"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𝑡</m:t>
                        </m:r>
                      </m:e>
                      <m:sub>
                        <m:r>
                          <a:rPr lang="fr-CA" sz="1600" i="1" dirty="0">
                            <a:latin typeface="Cambria Math" panose="02040503050406030204" pitchFamily="18" charset="0"/>
                            <a:ea typeface="Cambria Math" panose="02040503050406030204" pitchFamily="18" charset="0"/>
                          </a:rPr>
                          <m:t>2</m:t>
                        </m:r>
                      </m:sub>
                    </m:sSub>
                  </m:oMath>
                </a14:m>
                <a:r>
                  <a:rPr lang="fr-FR" sz="1600" dirty="0">
                    <a:latin typeface="Univers Condensed"/>
                    <a:ea typeface="Cambria Math" panose="02040503050406030204" pitchFamily="18" charset="0"/>
                  </a:rPr>
                  <a:t>), </a:t>
                </a:r>
                <a14:m>
                  <m:oMath xmlns:m="http://schemas.openxmlformats.org/officeDocument/2006/math">
                    <m:sSub>
                      <m:sSubPr>
                        <m:ctrlPr>
                          <a:rPr lang="fr-FR" sz="1600" i="1">
                            <a:latin typeface="Cambria Math" panose="02040503050406030204" pitchFamily="18" charset="0"/>
                          </a:rPr>
                        </m:ctrlPr>
                      </m:sSubPr>
                      <m:e>
                        <m:r>
                          <a:rPr lang="fr-CA" sz="1600" i="1">
                            <a:latin typeface="Cambria Math" panose="02040503050406030204" pitchFamily="18" charset="0"/>
                          </a:rPr>
                          <m:t>𝐵</m:t>
                        </m:r>
                      </m:e>
                      <m:sub>
                        <m:r>
                          <a:rPr lang="fr-CA" sz="1600" i="1">
                            <a:latin typeface="Cambria Math" panose="02040503050406030204" pitchFamily="18" charset="0"/>
                          </a:rPr>
                          <m:t>𝑟</m:t>
                        </m:r>
                      </m:sub>
                    </m:sSub>
                  </m:oMath>
                </a14:m>
                <a:r>
                  <a:rPr lang="fr-FR" sz="1600" dirty="0">
                    <a:latin typeface="Univers Condensed"/>
                    <a:ea typeface="Cambria Math" panose="02040503050406030204" pitchFamily="18" charset="0"/>
                  </a:rPr>
                  <a:t> est réduite de moitié (par rapport à celle assemblages à recouvrements raidis) </a:t>
                </a:r>
              </a:p>
            </p:txBody>
          </p:sp>
        </mc:Choice>
        <mc:Fallback xmlns="">
          <p:sp>
            <p:nvSpPr>
              <p:cNvPr id="10" name="Rectangle 1027">
                <a:extLst>
                  <a:ext uri="{FF2B5EF4-FFF2-40B4-BE49-F238E27FC236}">
                    <a16:creationId xmlns:a16="http://schemas.microsoft.com/office/drawing/2014/main" id="{10D14F51-F9E0-440F-9DCE-4B513870BEBA}"/>
                  </a:ext>
                </a:extLst>
              </p:cNvPr>
              <p:cNvSpPr txBox="1">
                <a:spLocks noRot="1" noChangeAspect="1" noMove="1" noResize="1" noEditPoints="1" noAdjustHandles="1" noChangeArrowheads="1" noChangeShapeType="1" noTextEdit="1"/>
              </p:cNvSpPr>
              <p:nvPr/>
            </p:nvSpPr>
            <p:spPr bwMode="auto">
              <a:xfrm>
                <a:off x="838200" y="5637696"/>
                <a:ext cx="9821448" cy="573294"/>
              </a:xfrm>
              <a:prstGeom prst="rect">
                <a:avLst/>
              </a:prstGeom>
              <a:blipFill>
                <a:blip r:embed="rId5"/>
                <a:stretch>
                  <a:fillRect t="-3191" b="-148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a:extLst>
              <a:ext uri="{FF2B5EF4-FFF2-40B4-BE49-F238E27FC236}">
                <a16:creationId xmlns:a16="http://schemas.microsoft.com/office/drawing/2014/main" id="{4C99A4FF-A078-BF47-8C69-7A929F0F2CC1}"/>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236377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Classification des assemblages</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a:t>
            </a:fld>
            <a:endParaRPr lang="fr-FR"/>
          </a:p>
        </p:txBody>
      </p:sp>
    </p:spTree>
    <p:extLst>
      <p:ext uri="{BB962C8B-B14F-4D97-AF65-F5344CB8AC3E}">
        <p14:creationId xmlns:p14="http://schemas.microsoft.com/office/powerpoint/2010/main" val="22714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pièces</a:t>
            </a:r>
            <a:r>
              <a:rPr lang="fr-FR" dirty="0"/>
              <a:t> de transfert</a:t>
            </a:r>
            <a:endParaRPr lang="fr-CA" dirty="0"/>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Bords obliques</a:t>
            </a:r>
            <a:endParaRPr lang="fr-FR"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60</a:t>
            </a:fld>
            <a:endParaRPr lang="fr-FR"/>
          </a:p>
        </p:txBody>
      </p:sp>
    </p:spTree>
    <p:extLst>
      <p:ext uri="{BB962C8B-B14F-4D97-AF65-F5344CB8AC3E}">
        <p14:creationId xmlns:p14="http://schemas.microsoft.com/office/powerpoint/2010/main" val="2684312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Résistance des pièces de transfert</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1238673"/>
            <a:ext cx="59912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500951" y="3277068"/>
            <a:ext cx="2814250" cy="307777"/>
          </a:xfrm>
          <a:prstGeom prst="rect">
            <a:avLst/>
          </a:prstGeom>
        </p:spPr>
        <p:txBody>
          <a:bodyPr wrap="square">
            <a:spAutoFit/>
          </a:bodyPr>
          <a:lstStyle/>
          <a:p>
            <a:r>
              <a:rPr lang="fr-FR" sz="1400" dirty="0">
                <a:latin typeface="Univers Condensed"/>
              </a:rPr>
              <a:t>Pièce en traction à bord oblique</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4004569"/>
                <a:ext cx="9821449" cy="10801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tx1"/>
                    </a:solidFill>
                    <a:latin typeface="Univers Condensed"/>
                  </a:rPr>
                  <a:t>On retient </a:t>
                </a:r>
                <a:r>
                  <a:rPr lang="fr-FR" sz="2000" i="1" u="sng" dirty="0">
                    <a:solidFill>
                      <a:schemeClr val="tx1"/>
                    </a:solidFill>
                    <a:latin typeface="Univers Condensed"/>
                  </a:rPr>
                  <a:t>la plus petite des valeurs</a:t>
                </a:r>
                <a:r>
                  <a:rPr lang="fr-FR" sz="2000" dirty="0">
                    <a:solidFill>
                      <a:schemeClr val="tx1"/>
                    </a:solidFill>
                    <a:latin typeface="Univers Condensed"/>
                  </a:rPr>
                  <a:t> suivantes :</a:t>
                </a:r>
              </a:p>
              <a:p>
                <a:pPr marL="742950" lvl="2" indent="-342900" eaLnBrk="1" hangingPunct="1">
                  <a:buFont typeface="Calibri" panose="020F050202020403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𝐵</m:t>
                          </m:r>
                        </m:e>
                        <m:sub>
                          <m:r>
                            <a:rPr lang="fr-CA" i="1">
                              <a:solidFill>
                                <a:schemeClr val="tx1"/>
                              </a:solidFill>
                              <a:latin typeface="Cambria Math" panose="02040503050406030204" pitchFamily="18" charset="0"/>
                            </a:rPr>
                            <m:t>𝑟</m:t>
                          </m:r>
                        </m:sub>
                      </m:sSub>
                      <m:r>
                        <a:rPr lang="fr-CA" i="1">
                          <a:solidFill>
                            <a:schemeClr val="tx1"/>
                          </a:solidFill>
                          <a:latin typeface="Cambria Math" panose="02040503050406030204" pitchFamily="18" charset="0"/>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𝑢</m:t>
                          </m:r>
                        </m:sub>
                      </m:sSub>
                      <m:r>
                        <a:rPr lang="fr-CA" i="1">
                          <a:solidFill>
                            <a:schemeClr val="tx1"/>
                          </a:solidFill>
                          <a:latin typeface="Cambria Math" panose="02040503050406030204" pitchFamily="18" charset="0"/>
                          <a:ea typeface="Cambria Math"/>
                        </a:rPr>
                        <m:t>2 </m:t>
                      </m:r>
                      <m:r>
                        <a:rPr lang="fr-CA" i="1">
                          <a:solidFill>
                            <a:schemeClr val="tx1"/>
                          </a:solidFill>
                          <a:latin typeface="Cambria Math" panose="02040503050406030204" pitchFamily="18" charset="0"/>
                          <a:ea typeface="Cambria Math"/>
                        </a:rPr>
                        <m:t>𝑑</m:t>
                      </m:r>
                      <m:r>
                        <a:rPr lang="fr-CA" i="1">
                          <a:solidFill>
                            <a:schemeClr val="tx1"/>
                          </a:solidFill>
                          <a:latin typeface="Cambria Math" panose="02040503050406030204" pitchFamily="18" charset="0"/>
                          <a:ea typeface="Cambria Math"/>
                        </a:rPr>
                        <m:t> </m:t>
                      </m:r>
                      <m:r>
                        <a:rPr lang="fr-CA" i="1">
                          <a:solidFill>
                            <a:schemeClr val="tx1"/>
                          </a:solidFill>
                          <a:latin typeface="Cambria Math" panose="02040503050406030204" pitchFamily="18" charset="0"/>
                          <a:ea typeface="Cambria Math"/>
                        </a:rPr>
                        <m:t>𝑡</m:t>
                      </m:r>
                      <m:r>
                        <a:rPr lang="fr-CA" i="1">
                          <a:solidFill>
                            <a:schemeClr val="tx1"/>
                          </a:solidFill>
                          <a:latin typeface="Cambria Math" panose="02040503050406030204" pitchFamily="18" charset="0"/>
                          <a:ea typeface="Cambria Math"/>
                        </a:rPr>
                        <m:t> </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𝐹</m:t>
                          </m:r>
                        </m:e>
                        <m:sub>
                          <m:r>
                            <a:rPr lang="fr-CA" i="1">
                              <a:solidFill>
                                <a:schemeClr val="tx1"/>
                              </a:solidFill>
                              <a:latin typeface="Cambria Math" panose="02040503050406030204" pitchFamily="18" charset="0"/>
                            </a:rPr>
                            <m:t>𝑢</m:t>
                          </m:r>
                        </m:sub>
                      </m:sSub>
                      <m:r>
                        <a:rPr lang="fr-CA">
                          <a:solidFill>
                            <a:schemeClr val="tx1"/>
                          </a:solidFill>
                          <a:latin typeface="Cambria Math" panose="02040503050406030204" pitchFamily="18" charset="0"/>
                        </a:rPr>
                        <m:t>    </m:t>
                      </m:r>
                      <m:r>
                        <m:rPr>
                          <m:sty m:val="p"/>
                        </m:rPr>
                        <a:rPr lang="fr-CA">
                          <a:solidFill>
                            <a:schemeClr val="tx1"/>
                          </a:solidFill>
                          <a:latin typeface="Cambria Math" panose="02040503050406030204" pitchFamily="18" charset="0"/>
                        </a:rPr>
                        <m:t>et</m:t>
                      </m:r>
                      <m:r>
                        <a:rPr lang="fr-CA" i="1">
                          <a:solidFill>
                            <a:schemeClr val="tx1"/>
                          </a:solidFill>
                          <a:latin typeface="Cambria Math" panose="02040503050406030204" pitchFamily="18" charset="0"/>
                        </a:rPr>
                        <m:t>        </m:t>
                      </m:r>
                      <m:sSub>
                        <m:sSubPr>
                          <m:ctrlPr>
                            <a:rPr lang="fr-FR"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𝐵</m:t>
                          </m:r>
                        </m:e>
                        <m:sub>
                          <m:r>
                            <a:rPr lang="fr-CA" i="1">
                              <a:solidFill>
                                <a:schemeClr val="tx1"/>
                              </a:solidFill>
                              <a:latin typeface="Cambria Math" panose="02040503050406030204" pitchFamily="18" charset="0"/>
                            </a:rPr>
                            <m:t>𝑟</m:t>
                          </m:r>
                        </m:sub>
                      </m:sSub>
                      <m:r>
                        <a:rPr lang="fr-CA" i="1">
                          <a:solidFill>
                            <a:schemeClr val="tx1"/>
                          </a:solidFill>
                          <a:latin typeface="Cambria Math" panose="02040503050406030204" pitchFamily="18" charset="0"/>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𝑢</m:t>
                          </m:r>
                        </m:sub>
                      </m:sSub>
                      <m:d>
                        <m:dPr>
                          <m:begChr m:val="["/>
                          <m:endChr m:val="]"/>
                          <m:ctrlPr>
                            <a:rPr lang="fr-CA" i="1">
                              <a:solidFill>
                                <a:schemeClr val="tx1"/>
                              </a:solidFill>
                              <a:latin typeface="Cambria Math" panose="02040503050406030204" pitchFamily="18" charset="0"/>
                              <a:ea typeface="Cambria Math"/>
                            </a:rPr>
                          </m:ctrlPr>
                        </m:dPr>
                        <m:e>
                          <m:r>
                            <a:rPr lang="fr-CA" i="1">
                              <a:solidFill>
                                <a:schemeClr val="tx1"/>
                              </a:solidFill>
                              <a:latin typeface="Cambria Math" panose="02040503050406030204" pitchFamily="18" charset="0"/>
                              <a:ea typeface="Cambria Math"/>
                            </a:rPr>
                            <m:t>𝑒</m:t>
                          </m:r>
                          <m:r>
                            <a:rPr lang="fr-CA" i="1">
                              <a:solidFill>
                                <a:schemeClr val="tx1"/>
                              </a:solidFill>
                              <a:latin typeface="Cambria Math" panose="02040503050406030204" pitchFamily="18" charset="0"/>
                              <a:ea typeface="Cambria Math"/>
                            </a:rPr>
                            <m:t>+</m:t>
                          </m:r>
                          <m:d>
                            <m:dPr>
                              <m:ctrlPr>
                                <a:rPr lang="fr-CA" i="1">
                                  <a:solidFill>
                                    <a:schemeClr val="tx1"/>
                                  </a:solidFill>
                                  <a:latin typeface="Cambria Math" panose="02040503050406030204" pitchFamily="18" charset="0"/>
                                  <a:ea typeface="Cambria Math"/>
                                </a:rPr>
                              </m:ctrlPr>
                            </m:dPr>
                            <m:e>
                              <m:r>
                                <a:rPr lang="fr-CA" i="1">
                                  <a:solidFill>
                                    <a:schemeClr val="tx1"/>
                                  </a:solidFill>
                                  <a:latin typeface="Cambria Math" panose="02040503050406030204" pitchFamily="18" charset="0"/>
                                  <a:ea typeface="Cambria Math"/>
                                </a:rPr>
                                <m:t>𝑒</m:t>
                              </m:r>
                              <m:r>
                                <a:rPr lang="fr-CA" i="1">
                                  <a:solidFill>
                                    <a:schemeClr val="tx1"/>
                                  </a:solidFill>
                                  <a:latin typeface="Cambria Math" panose="02040503050406030204" pitchFamily="18" charset="0"/>
                                  <a:ea typeface="Cambria Math"/>
                                </a:rPr>
                                <m:t>−</m:t>
                              </m:r>
                              <m:r>
                                <a:rPr lang="fr-CA" i="1">
                                  <a:solidFill>
                                    <a:schemeClr val="tx1"/>
                                  </a:solidFill>
                                  <a:latin typeface="Cambria Math" panose="02040503050406030204" pitchFamily="18" charset="0"/>
                                  <a:ea typeface="Cambria Math"/>
                                </a:rPr>
                                <m:t>𝑑</m:t>
                              </m:r>
                            </m:e>
                          </m:d>
                          <m:func>
                            <m:funcPr>
                              <m:ctrlPr>
                                <a:rPr lang="fr-CA" i="1">
                                  <a:solidFill>
                                    <a:schemeClr val="tx1"/>
                                  </a:solidFill>
                                  <a:latin typeface="Cambria Math" panose="02040503050406030204" pitchFamily="18" charset="0"/>
                                  <a:ea typeface="Cambria Math"/>
                                </a:rPr>
                              </m:ctrlPr>
                            </m:funcPr>
                            <m:fName>
                              <m:sSup>
                                <m:sSupPr>
                                  <m:ctrlPr>
                                    <a:rPr lang="fr-CA" i="1">
                                      <a:solidFill>
                                        <a:schemeClr val="tx1"/>
                                      </a:solidFill>
                                      <a:latin typeface="Cambria Math" panose="02040503050406030204" pitchFamily="18" charset="0"/>
                                      <a:ea typeface="Cambria Math"/>
                                    </a:rPr>
                                  </m:ctrlPr>
                                </m:sSupPr>
                                <m:e>
                                  <m:r>
                                    <m:rPr>
                                      <m:sty m:val="p"/>
                                    </m:rPr>
                                    <a:rPr lang="fr-CA">
                                      <a:solidFill>
                                        <a:schemeClr val="tx1"/>
                                      </a:solidFill>
                                      <a:latin typeface="Cambria Math" panose="02040503050406030204" pitchFamily="18" charset="0"/>
                                      <a:ea typeface="Cambria Math"/>
                                    </a:rPr>
                                    <m:t>cos</m:t>
                                  </m:r>
                                </m:e>
                                <m:sup>
                                  <m:r>
                                    <a:rPr lang="fr-CA" i="1">
                                      <a:solidFill>
                                        <a:schemeClr val="tx1"/>
                                      </a:solidFill>
                                      <a:latin typeface="Cambria Math" panose="02040503050406030204" pitchFamily="18" charset="0"/>
                                      <a:ea typeface="Cambria Math"/>
                                    </a:rPr>
                                    <m:t>2</m:t>
                                  </m:r>
                                </m:sup>
                              </m:sSup>
                            </m:fName>
                            <m:e>
                              <m:r>
                                <a:rPr lang="fr-CA" i="1">
                                  <a:solidFill>
                                    <a:schemeClr val="tx1"/>
                                  </a:solidFill>
                                  <a:latin typeface="Cambria Math" panose="02040503050406030204" pitchFamily="18" charset="0"/>
                                  <a:ea typeface="Cambria Math"/>
                                </a:rPr>
                                <m:t>𝜃</m:t>
                              </m:r>
                            </m:e>
                          </m:func>
                        </m:e>
                      </m:d>
                      <m:r>
                        <a:rPr lang="fr-CA" i="1">
                          <a:solidFill>
                            <a:schemeClr val="tx1"/>
                          </a:solidFill>
                          <a:latin typeface="Cambria Math" panose="02040503050406030204" pitchFamily="18" charset="0"/>
                          <a:ea typeface="Cambria Math"/>
                        </a:rPr>
                        <m:t> </m:t>
                      </m:r>
                      <m:r>
                        <a:rPr lang="fr-CA" i="1">
                          <a:solidFill>
                            <a:schemeClr val="tx1"/>
                          </a:solidFill>
                          <a:latin typeface="Cambria Math" panose="02040503050406030204" pitchFamily="18" charset="0"/>
                          <a:ea typeface="Cambria Math"/>
                        </a:rPr>
                        <m:t>𝑡</m:t>
                      </m:r>
                      <m:r>
                        <a:rPr lang="fr-CA" i="1">
                          <a:solidFill>
                            <a:schemeClr val="tx1"/>
                          </a:solidFill>
                          <a:latin typeface="Cambria Math" panose="02040503050406030204" pitchFamily="18" charset="0"/>
                          <a:ea typeface="Cambria Math"/>
                        </a:rPr>
                        <m:t> </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𝐹</m:t>
                          </m:r>
                        </m:e>
                        <m:sub>
                          <m:r>
                            <a:rPr lang="fr-CA" i="1">
                              <a:solidFill>
                                <a:schemeClr val="tx1"/>
                              </a:solidFill>
                              <a:latin typeface="Cambria Math" panose="02040503050406030204" pitchFamily="18" charset="0"/>
                            </a:rPr>
                            <m:t>𝑢</m:t>
                          </m:r>
                        </m:sub>
                      </m:sSub>
                      <m:r>
                        <a:rPr lang="fr-CA" i="1">
                          <a:solidFill>
                            <a:schemeClr val="tx1"/>
                          </a:solidFill>
                          <a:latin typeface="Cambria Math" panose="02040503050406030204" pitchFamily="18" charset="0"/>
                        </a:rPr>
                        <m:t>  </m:t>
                      </m:r>
                    </m:oMath>
                  </m:oMathPara>
                </a14:m>
                <a:endParaRPr lang="fr-CA" i="1" dirty="0">
                  <a:solidFill>
                    <a:schemeClr val="tx1"/>
                  </a:solidFill>
                  <a:latin typeface="Univers Condensed"/>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4004569"/>
                <a:ext cx="9821449" cy="1080120"/>
              </a:xfrm>
              <a:prstGeom prst="rect">
                <a:avLst/>
              </a:prstGeom>
              <a:blipFill>
                <a:blip r:embed="rId4"/>
                <a:stretch>
                  <a:fillRect l="-620" t="-2825" b="-62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a:extLst>
              <a:ext uri="{FF2B5EF4-FFF2-40B4-BE49-F238E27FC236}">
                <a16:creationId xmlns:a16="http://schemas.microsoft.com/office/drawing/2014/main" id="{90FDFC79-C18D-2745-AC7D-DA8ABDE4C770}"/>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3839931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pièces</a:t>
            </a:r>
            <a:r>
              <a:rPr lang="fr-FR" dirty="0"/>
              <a:t> de transfert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Rupture sur la section nette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62</a:t>
            </a:fld>
            <a:endParaRPr lang="fr-FR"/>
          </a:p>
        </p:txBody>
      </p:sp>
    </p:spTree>
    <p:extLst>
      <p:ext uri="{BB962C8B-B14F-4D97-AF65-F5344CB8AC3E}">
        <p14:creationId xmlns:p14="http://schemas.microsoft.com/office/powerpoint/2010/main" val="2543316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Résistance des pièces de transfert</a:t>
            </a:r>
          </a:p>
        </p:txBody>
      </p:sp>
      <p:sp>
        <p:nvSpPr>
          <p:cNvPr id="8" name="Rectangle 7"/>
          <p:cNvSpPr/>
          <p:nvPr/>
        </p:nvSpPr>
        <p:spPr>
          <a:xfrm>
            <a:off x="838199" y="771111"/>
            <a:ext cx="9821449" cy="1015663"/>
          </a:xfrm>
          <a:prstGeom prst="rect">
            <a:avLst/>
          </a:prstGeom>
        </p:spPr>
        <p:txBody>
          <a:bodyPr wrap="square">
            <a:spAutoFit/>
          </a:bodyPr>
          <a:lstStyle/>
          <a:p>
            <a:pPr marL="306388" lvl="1" indent="-306388">
              <a:buFont typeface="Arial" panose="020B0604020202020204" pitchFamily="34" charset="0"/>
              <a:buChar char="•"/>
              <a:defRPr/>
            </a:pPr>
            <a:r>
              <a:rPr lang="fr-FR" sz="2000" dirty="0">
                <a:latin typeface="Univers Condensed"/>
                <a:ea typeface="Cambria Math" panose="02040503050406030204" pitchFamily="18" charset="0"/>
              </a:rPr>
              <a:t>On doit tenir compte de tous les plans possibles de rupture en traction ou en cisaillement ainsi que l’effet des excentricités (pièces principales + pièces de transfert dans les assemblages boulonnés)</a:t>
            </a:r>
            <a:endParaRPr lang="fr-CA" dirty="0">
              <a:latin typeface="Univers Condensed"/>
            </a:endParaRPr>
          </a:p>
        </p:txBody>
      </p:sp>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3797"/>
          <a:stretch/>
        </p:blipFill>
        <p:spPr bwMode="auto">
          <a:xfrm>
            <a:off x="6074526" y="2714817"/>
            <a:ext cx="5052072" cy="224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3614411" y="5389200"/>
                <a:ext cx="4139167" cy="307777"/>
              </a:xfrm>
              <a:prstGeom prst="rect">
                <a:avLst/>
              </a:prstGeom>
            </p:spPr>
            <p:txBody>
              <a:bodyPr wrap="square">
                <a:spAutoFit/>
              </a:bodyPr>
              <a:lstStyle/>
              <a:p>
                <a:r>
                  <a:rPr lang="fr-FR" sz="1400" dirty="0">
                    <a:solidFill>
                      <a:schemeClr val="tx1"/>
                    </a:solidFill>
                    <a:latin typeface="Univers Condensed"/>
                  </a:rPr>
                  <a:t>Ruptures sur la section nette (voir le chapitre </a:t>
                </a:r>
                <a14:m>
                  <m:oMath xmlns:m="http://schemas.openxmlformats.org/officeDocument/2006/math">
                    <m:r>
                      <a:rPr lang="fr-FR" sz="1400" i="1" dirty="0">
                        <a:solidFill>
                          <a:schemeClr val="tx1"/>
                        </a:solidFill>
                        <a:latin typeface="Cambria Math" panose="02040503050406030204" pitchFamily="18" charset="0"/>
                      </a:rPr>
                      <m:t>𝐼𝑉</m:t>
                    </m:r>
                  </m:oMath>
                </a14:m>
                <a:r>
                  <a:rPr lang="fr-FR" sz="1400" dirty="0">
                    <a:solidFill>
                      <a:schemeClr val="tx1"/>
                    </a:solidFill>
                    <a:latin typeface="Univers Condensed"/>
                  </a:rPr>
                  <a:t>)</a:t>
                </a:r>
              </a:p>
            </p:txBody>
          </p:sp>
        </mc:Choice>
        <mc:Fallback xmlns="">
          <p:sp>
            <p:nvSpPr>
              <p:cNvPr id="11" name="Rectangle 10"/>
              <p:cNvSpPr>
                <a:spLocks noRot="1" noChangeAspect="1" noMove="1" noResize="1" noEditPoints="1" noAdjustHandles="1" noChangeArrowheads="1" noChangeShapeType="1" noTextEdit="1"/>
              </p:cNvSpPr>
              <p:nvPr/>
            </p:nvSpPr>
            <p:spPr>
              <a:xfrm>
                <a:off x="3614411" y="5389200"/>
                <a:ext cx="4139167" cy="307777"/>
              </a:xfrm>
              <a:prstGeom prst="rect">
                <a:avLst/>
              </a:prstGeom>
              <a:blipFill>
                <a:blip r:embed="rId4"/>
                <a:stretch>
                  <a:fillRect l="-442" t="-3922" b="-19608"/>
                </a:stretch>
              </a:blipFill>
            </p:spPr>
            <p:txBody>
              <a:bodyPr/>
              <a:lstStyle/>
              <a:p>
                <a:r>
                  <a:rPr lang="fr-CA">
                    <a:noFill/>
                  </a:rPr>
                  <a:t> </a:t>
                </a:r>
              </a:p>
            </p:txBody>
          </p:sp>
        </mc:Fallback>
      </mc:AlternateContent>
      <p:pic>
        <p:nvPicPr>
          <p:cNvPr id="1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44776"/>
          <a:stretch/>
        </p:blipFill>
        <p:spPr bwMode="auto">
          <a:xfrm>
            <a:off x="838200" y="2446146"/>
            <a:ext cx="5236326" cy="278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D236B24E-3140-CB47-B954-0639CB144BB5}"/>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8106809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Assemblages concentriques en cisaillement</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G – Assemblages excentriques en cisaillement</a:t>
            </a:r>
            <a:endParaRPr lang="fr-CA" sz="2400" dirty="0"/>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608734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65</a:t>
            </a:fld>
            <a:endParaRPr lang="fr-FR"/>
          </a:p>
        </p:txBody>
      </p:sp>
    </p:spTree>
    <p:extLst>
      <p:ext uri="{BB962C8B-B14F-4D97-AF65-F5344CB8AC3E}">
        <p14:creationId xmlns:p14="http://schemas.microsoft.com/office/powerpoint/2010/main" val="1269817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cisaillement</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947199"/>
                <a:ext cx="9821449" cy="446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rPr>
                  <a:t>L’inconnue est en générale le nombre de boulons ou de rivets, dénoté </a:t>
                </a:r>
                <a14:m>
                  <m:oMath xmlns:m="http://schemas.openxmlformats.org/officeDocument/2006/math">
                    <m:r>
                      <a:rPr lang="fr-CA" sz="2000" i="1" dirty="0">
                        <a:latin typeface="Cambria Math" panose="02040503050406030204" pitchFamily="18" charset="0"/>
                      </a:rPr>
                      <m:t>𝑛</m:t>
                    </m:r>
                  </m:oMath>
                </a14:m>
                <a:endParaRPr lang="fr-FR" sz="2000" dirty="0">
                  <a:solidFill>
                    <a:srgbClr val="FF0000"/>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947199"/>
                <a:ext cx="9821449" cy="446441"/>
              </a:xfrm>
              <a:prstGeom prst="rect">
                <a:avLst/>
              </a:prstGeom>
              <a:blipFill>
                <a:blip r:embed="rId3"/>
                <a:stretch>
                  <a:fillRect l="-620" t="-5405" b="-135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012" y="2174752"/>
            <a:ext cx="827722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70572" y="4857104"/>
            <a:ext cx="4414104" cy="307777"/>
          </a:xfrm>
          <a:prstGeom prst="rect">
            <a:avLst/>
          </a:prstGeom>
        </p:spPr>
        <p:txBody>
          <a:bodyPr wrap="square">
            <a:spAutoFit/>
          </a:bodyPr>
          <a:lstStyle/>
          <a:p>
            <a:r>
              <a:rPr lang="fr-FR" sz="1400" dirty="0">
                <a:latin typeface="Univers Condensed"/>
              </a:rPr>
              <a:t>Exemple d'assemblage concentrique en cisaillement</a:t>
            </a:r>
          </a:p>
        </p:txBody>
      </p:sp>
      <p:sp>
        <p:nvSpPr>
          <p:cNvPr id="8" name="Rectangle 7">
            <a:extLst>
              <a:ext uri="{FF2B5EF4-FFF2-40B4-BE49-F238E27FC236}">
                <a16:creationId xmlns:a16="http://schemas.microsoft.com/office/drawing/2014/main" id="{260FBF55-EA55-AA48-921E-33E024F6F495}"/>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5640455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cisaillement</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772760"/>
                <a:ext cx="9821449" cy="59487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Assemblage </a:t>
                </a:r>
                <a:r>
                  <a:rPr lang="fr-FR" sz="1600" b="1" dirty="0">
                    <a:solidFill>
                      <a:schemeClr val="accent1"/>
                    </a:solidFill>
                    <a:latin typeface="Univers Condensed"/>
                    <a:ea typeface="Cambria Math" panose="02040503050406030204" pitchFamily="18" charset="0"/>
                  </a:rPr>
                  <a:t>par contact</a:t>
                </a:r>
              </a:p>
              <a:p>
                <a:pPr marL="271463" lvl="1" indent="-271463" eaLnBrk="1" hangingPunct="1">
                  <a:buClr>
                    <a:srgbClr val="FF0000"/>
                  </a:buClr>
                  <a:buFont typeface="Arial" panose="020B0604020202020204" pitchFamily="34" charset="0"/>
                  <a:buChar char="•"/>
                  <a:defRPr/>
                </a:pPr>
                <a:endParaRPr lang="fr-CA" sz="1600" dirty="0">
                  <a:solidFill>
                    <a:srgbClr val="000099"/>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smtClean="0">
                          <a:solidFill>
                            <a:schemeClr val="tx1"/>
                          </a:solidFill>
                          <a:latin typeface="Cambria Math" panose="02040503050406030204" pitchFamily="18" charset="0"/>
                          <a:ea typeface="Cambria Math" panose="02040503050406030204" pitchFamily="18" charset="0"/>
                        </a:rPr>
                        <m:t>𝑛</m:t>
                      </m:r>
                      <m:r>
                        <a:rPr lang="fr-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num>
                        <m:den>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𝑉</m:t>
                              </m:r>
                            </m:e>
                            <m:sub>
                              <m:r>
                                <a:rPr lang="fr-CA" sz="1600" i="1">
                                  <a:solidFill>
                                    <a:schemeClr val="tx1"/>
                                  </a:solidFill>
                                  <a:latin typeface="Cambria Math" panose="02040503050406030204" pitchFamily="18" charset="0"/>
                                  <a:ea typeface="Cambria Math" panose="02040503050406030204" pitchFamily="18" charset="0"/>
                                </a:rPr>
                                <m:t>𝑟</m:t>
                              </m:r>
                            </m:sub>
                          </m:sSub>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𝑛</m:t>
                      </m:r>
                      <m:r>
                        <a:rPr lang="fr-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num>
                        <m:den>
                          <m:r>
                            <a:rPr lang="fr-CA" sz="1600" i="1">
                              <a:solidFill>
                                <a:schemeClr val="tx1"/>
                              </a:solidFill>
                              <a:latin typeface="Cambria Math" panose="02040503050406030204" pitchFamily="18" charset="0"/>
                              <a:ea typeface="Cambria Math" panose="02040503050406030204" pitchFamily="18" charset="0"/>
                            </a:rPr>
                            <m:t>𝑚</m:t>
                          </m:r>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𝐵</m:t>
                              </m:r>
                            </m:e>
                            <m:sub>
                              <m:r>
                                <a:rPr lang="fr-CA" sz="1600" i="1">
                                  <a:solidFill>
                                    <a:schemeClr val="tx1"/>
                                  </a:solidFill>
                                  <a:latin typeface="Cambria Math" panose="02040503050406030204" pitchFamily="18" charset="0"/>
                                  <a:ea typeface="Cambria Math" panose="02040503050406030204" pitchFamily="18" charset="0"/>
                                </a:rPr>
                                <m:t>𝑟</m:t>
                              </m:r>
                            </m:sub>
                          </m:sSub>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rgbClr val="000099"/>
                  </a:solidFill>
                  <a:latin typeface="Univers Condensed"/>
                  <a:ea typeface="Cambria Math" panose="02040503050406030204" pitchFamily="18" charset="0"/>
                </a:endParaRPr>
              </a:p>
              <a:p>
                <a:pPr marL="857250" lvl="3" indent="0" eaLnBrk="1" hangingPunct="1">
                  <a:buNone/>
                  <a:defRPr/>
                </a:pPr>
                <a:r>
                  <a:rPr lang="fr-CA" sz="1600" dirty="0">
                    <a:latin typeface="Univers Condensed"/>
                  </a:rPr>
                  <a:t>On choisit la plus grande valeur de </a:t>
                </a:r>
                <a14:m>
                  <m:oMath xmlns:m="http://schemas.openxmlformats.org/officeDocument/2006/math">
                    <m:r>
                      <a:rPr lang="fr-CA" sz="1600" i="1" dirty="0">
                        <a:latin typeface="Cambria Math" panose="02040503050406030204" pitchFamily="18" charset="0"/>
                      </a:rPr>
                      <m:t>𝑛</m:t>
                    </m:r>
                  </m:oMath>
                </a14:m>
                <a:r>
                  <a:rPr lang="fr-FR" sz="1600" dirty="0">
                    <a:solidFill>
                      <a:srgbClr val="000099"/>
                    </a:solidFill>
                    <a:latin typeface="Univers Condensed"/>
                    <a:ea typeface="Cambria Math" panose="02040503050406030204" pitchFamily="18" charset="0"/>
                  </a:rPr>
                  <a:t> </a:t>
                </a:r>
                <a:r>
                  <a:rPr lang="fr-FR" sz="1600" dirty="0">
                    <a:latin typeface="Univers Condensed"/>
                    <a:ea typeface="Cambria Math" panose="02040503050406030204" pitchFamily="18" charset="0"/>
                  </a:rPr>
                  <a:t>(nombre de connecteurs). </a:t>
                </a:r>
                <a14:m>
                  <m:oMath xmlns:m="http://schemas.openxmlformats.org/officeDocument/2006/math">
                    <m:r>
                      <a:rPr lang="fr-FR" sz="1600" i="1" dirty="0">
                        <a:latin typeface="Cambria Math" panose="02040503050406030204" pitchFamily="18" charset="0"/>
                        <a:ea typeface="Cambria Math" panose="02040503050406030204" pitchFamily="18" charset="0"/>
                      </a:rPr>
                      <m:t>𝑚</m:t>
                    </m:r>
                  </m:oMath>
                </a14:m>
                <a:r>
                  <a:rPr lang="fr-FR" sz="1600" dirty="0">
                    <a:latin typeface="Univers Condensed"/>
                    <a:ea typeface="Cambria Math" panose="02040503050406030204" pitchFamily="18" charset="0"/>
                  </a:rPr>
                  <a:t> étant le </a:t>
                </a:r>
                <a:r>
                  <a:rPr lang="fr-CA" sz="1600" dirty="0">
                    <a:latin typeface="Univers Condensed"/>
                  </a:rPr>
                  <a:t>nombre de plans de cisaillement et </a:t>
                </a:r>
                <a14:m>
                  <m:oMath xmlns:m="http://schemas.openxmlformats.org/officeDocument/2006/math">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𝑃</m:t>
                        </m:r>
                      </m:e>
                      <m:sub>
                        <m:r>
                          <a:rPr lang="fr-CA" sz="1600" i="1">
                            <a:latin typeface="Cambria Math" panose="02040503050406030204" pitchFamily="18" charset="0"/>
                            <a:ea typeface="Cambria Math" panose="02040503050406030204" pitchFamily="18" charset="0"/>
                          </a:rPr>
                          <m:t>𝑓</m:t>
                        </m:r>
                      </m:sub>
                    </m:sSub>
                  </m:oMath>
                </a14:m>
                <a:r>
                  <a:rPr lang="fr-CA" sz="1600" dirty="0">
                    <a:latin typeface="Univers Condensed"/>
                  </a:rPr>
                  <a:t> l’effort pondéré total sollicitant l’assemblage (</a:t>
                </a:r>
                <a14:m>
                  <m:oMath xmlns:m="http://schemas.openxmlformats.org/officeDocument/2006/math">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𝑃</m:t>
                        </m:r>
                      </m:e>
                      <m:sub>
                        <m:r>
                          <a:rPr lang="fr-CA" sz="1600" i="1">
                            <a:latin typeface="Cambria Math" panose="02040503050406030204" pitchFamily="18" charset="0"/>
                            <a:ea typeface="Cambria Math" panose="02040503050406030204" pitchFamily="18" charset="0"/>
                          </a:rPr>
                          <m:t>𝑓</m:t>
                        </m:r>
                      </m:sub>
                    </m:sSub>
                    <m:r>
                      <a:rPr lang="fr-CA" sz="1600" i="1">
                        <a:latin typeface="Cambria Math" panose="02040503050406030204" pitchFamily="18" charset="0"/>
                        <a:ea typeface="Cambria Math" panose="02040503050406030204" pitchFamily="18" charset="0"/>
                      </a:rPr>
                      <m:t>=</m:t>
                    </m:r>
                    <m:f>
                      <m:fPr>
                        <m:type m:val="lin"/>
                        <m:ctrlPr>
                          <a:rPr lang="fr-CA" sz="1600" i="1">
                            <a:latin typeface="Cambria Math" panose="02040503050406030204" pitchFamily="18" charset="0"/>
                            <a:ea typeface="Cambria Math" panose="02040503050406030204" pitchFamily="18" charset="0"/>
                          </a:rPr>
                        </m:ctrlPr>
                      </m:fPr>
                      <m:num>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𝑇</m:t>
                            </m:r>
                          </m:e>
                          <m:sub>
                            <m:r>
                              <a:rPr lang="fr-CA" sz="1600" i="1">
                                <a:latin typeface="Cambria Math" panose="02040503050406030204" pitchFamily="18" charset="0"/>
                                <a:ea typeface="Cambria Math" panose="02040503050406030204" pitchFamily="18" charset="0"/>
                              </a:rPr>
                              <m:t>𝑓</m:t>
                            </m:r>
                          </m:sub>
                        </m:sSub>
                      </m:num>
                      <m:den>
                        <m:r>
                          <a:rPr lang="fr-CA" sz="1600" i="1">
                            <a:latin typeface="Cambria Math" panose="02040503050406030204" pitchFamily="18" charset="0"/>
                            <a:ea typeface="Cambria Math" panose="02040503050406030204" pitchFamily="18" charset="0"/>
                          </a:rPr>
                          <m:t>𝑛</m:t>
                        </m:r>
                      </m:den>
                    </m:f>
                  </m:oMath>
                </a14:m>
                <a:r>
                  <a:rPr lang="fr-CA" sz="1600" dirty="0">
                    <a:latin typeface="Univers Condensed"/>
                    <a:ea typeface="Cambria Math" panose="02040503050406030204" pitchFamily="18" charset="0"/>
                  </a:rPr>
                  <a:t>)</a:t>
                </a:r>
              </a:p>
              <a:p>
                <a:pPr marL="857250" lvl="3" indent="0" eaLnBrk="1" hangingPunct="1">
                  <a:buNone/>
                  <a:defRPr/>
                </a:pPr>
                <a:endParaRPr lang="fr-FR" sz="1600" dirty="0">
                  <a:latin typeface="Univers Condensed"/>
                  <a:ea typeface="Cambria Math" panose="02040503050406030204" pitchFamily="18" charset="0"/>
                </a:endParaRPr>
              </a:p>
              <a:p>
                <a:pPr marL="857250" lvl="3" indent="0" eaLnBrk="1" hangingPunct="1">
                  <a:buNone/>
                  <a:defRPr/>
                </a:pPr>
                <a:r>
                  <a:rPr lang="fr-FR" sz="1600" dirty="0">
                    <a:latin typeface="Univers Condensed"/>
                    <a:ea typeface="Cambria Math" panose="02040503050406030204" pitchFamily="18" charset="0"/>
                  </a:rPr>
                  <a:t> </a:t>
                </a:r>
              </a:p>
              <a:p>
                <a:pPr marL="857250" lvl="3" indent="0" eaLnBrk="1" hangingPunct="1">
                  <a:buNone/>
                  <a:defRPr/>
                </a:pPr>
                <a:endParaRPr lang="fr-CA" sz="1600" i="1" dirty="0">
                  <a:solidFill>
                    <a:srgbClr val="000099"/>
                  </a:solidFill>
                  <a:latin typeface="Univers Condensed"/>
                  <a:ea typeface="Cambria Math" panose="02040503050406030204" pitchFamily="18" charset="0"/>
                </a:endParaRPr>
              </a:p>
              <a:p>
                <a:pPr marL="271463" lvl="1" indent="-271463"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Assemblage </a:t>
                </a:r>
                <a:r>
                  <a:rPr lang="fr-FR" sz="1600" b="1" dirty="0">
                    <a:solidFill>
                      <a:schemeClr val="accent1"/>
                    </a:solidFill>
                    <a:latin typeface="Univers Condensed"/>
                    <a:ea typeface="Cambria Math" panose="02040503050406030204" pitchFamily="18" charset="0"/>
                  </a:rPr>
                  <a:t>par </a:t>
                </a:r>
                <a:r>
                  <a:rPr lang="fr-FR" sz="1600" b="1" dirty="0" err="1">
                    <a:solidFill>
                      <a:schemeClr val="accent1"/>
                    </a:solidFill>
                    <a:latin typeface="Univers Condensed"/>
                    <a:ea typeface="Cambria Math" panose="02040503050406030204" pitchFamily="18" charset="0"/>
                  </a:rPr>
                  <a:t>antiglissement</a:t>
                </a:r>
                <a:endParaRPr lang="fr-FR" sz="1600" b="1" dirty="0">
                  <a:solidFill>
                    <a:schemeClr val="accent1"/>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CA" sz="1600" dirty="0">
                  <a:solidFill>
                    <a:srgbClr val="000099"/>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smtClean="0">
                          <a:solidFill>
                            <a:schemeClr val="tx1"/>
                          </a:solidFill>
                          <a:latin typeface="Cambria Math" panose="02040503050406030204" pitchFamily="18" charset="0"/>
                          <a:ea typeface="Cambria Math" panose="02040503050406030204" pitchFamily="18" charset="0"/>
                        </a:rPr>
                        <m:t>𝑛</m:t>
                      </m:r>
                      <m:r>
                        <a:rPr lang="fr-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𝑠</m:t>
                              </m:r>
                            </m:sub>
                          </m:sSub>
                        </m:num>
                        <m:den>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𝑉</m:t>
                              </m:r>
                            </m:e>
                            <m:sub>
                              <m:r>
                                <a:rPr lang="fr-CA" sz="1600" i="1">
                                  <a:solidFill>
                                    <a:schemeClr val="tx1"/>
                                  </a:solidFill>
                                  <a:latin typeface="Cambria Math" panose="02040503050406030204" pitchFamily="18" charset="0"/>
                                  <a:ea typeface="Cambria Math" panose="02040503050406030204" pitchFamily="18" charset="0"/>
                                </a:rPr>
                                <m:t>𝑠</m:t>
                              </m:r>
                            </m:sub>
                          </m:sSub>
                        </m:den>
                      </m:f>
                    </m:oMath>
                  </m:oMathPara>
                </a14:m>
                <a:endParaRPr lang="fr-CA" sz="1600" i="1" dirty="0">
                  <a:solidFill>
                    <a:srgbClr val="000099"/>
                  </a:solidFill>
                  <a:latin typeface="Univers Condensed"/>
                  <a:ea typeface="Cambria Math" panose="02040503050406030204" pitchFamily="18" charset="0"/>
                </a:endParaRPr>
              </a:p>
              <a:p>
                <a:pPr marL="857250" lvl="3" indent="0" eaLnBrk="1" hangingPunct="1">
                  <a:buNone/>
                  <a:defRPr/>
                </a:pPr>
                <a:endParaRPr lang="fr-CA" sz="1600" i="1" dirty="0">
                  <a:solidFill>
                    <a:srgbClr val="000099"/>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𝑃</m:t>
                        </m:r>
                      </m:e>
                      <m:sub>
                        <m:r>
                          <a:rPr lang="fr-CA" sz="1600" i="1">
                            <a:latin typeface="Cambria Math" panose="02040503050406030204" pitchFamily="18" charset="0"/>
                            <a:ea typeface="Cambria Math" panose="02040503050406030204" pitchFamily="18" charset="0"/>
                          </a:rPr>
                          <m:t>𝑠</m:t>
                        </m:r>
                      </m:sub>
                    </m:sSub>
                  </m:oMath>
                </a14:m>
                <a:r>
                  <a:rPr lang="fr-CA" sz="1600" dirty="0">
                    <a:latin typeface="Univers Condensed"/>
                  </a:rPr>
                  <a:t> étant l’effort total </a:t>
                </a:r>
                <a:r>
                  <a:rPr lang="fr-CA" sz="1600" u="sng" dirty="0">
                    <a:latin typeface="Univers Condensed"/>
                  </a:rPr>
                  <a:t>d’utilisation</a:t>
                </a:r>
                <a:r>
                  <a:rPr lang="fr-CA" sz="1600" dirty="0">
                    <a:latin typeface="Univers Condensed"/>
                  </a:rPr>
                  <a:t> sollicitant l’assemblage (</a:t>
                </a:r>
                <a14:m>
                  <m:oMath xmlns:m="http://schemas.openxmlformats.org/officeDocument/2006/math">
                    <m:sSub>
                      <m:sSubPr>
                        <m:ctrlPr>
                          <a:rPr lang="en-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𝑃</m:t>
                        </m:r>
                      </m:e>
                      <m:sub>
                        <m:r>
                          <a:rPr lang="fr-CA" sz="1600" i="1">
                            <a:latin typeface="Cambria Math" panose="02040503050406030204" pitchFamily="18" charset="0"/>
                            <a:ea typeface="Cambria Math" panose="02040503050406030204" pitchFamily="18" charset="0"/>
                          </a:rPr>
                          <m:t>𝑠</m:t>
                        </m:r>
                      </m:sub>
                    </m:sSub>
                    <m:r>
                      <a:rPr lang="fr-CA" sz="1600" i="1">
                        <a:latin typeface="Cambria Math" panose="02040503050406030204" pitchFamily="18" charset="0"/>
                        <a:ea typeface="Cambria Math" panose="02040503050406030204" pitchFamily="18" charset="0"/>
                      </a:rPr>
                      <m:t>=</m:t>
                    </m:r>
                    <m:f>
                      <m:fPr>
                        <m:type m:val="lin"/>
                        <m:ctrlPr>
                          <a:rPr lang="fr-CA" sz="1600" i="1">
                            <a:latin typeface="Cambria Math" panose="02040503050406030204" pitchFamily="18" charset="0"/>
                            <a:ea typeface="Cambria Math" panose="02040503050406030204" pitchFamily="18" charset="0"/>
                          </a:rPr>
                        </m:ctrlPr>
                      </m:fPr>
                      <m:num>
                        <m:r>
                          <a:rPr lang="fr-CA" sz="1600" i="1">
                            <a:latin typeface="Cambria Math" panose="02040503050406030204" pitchFamily="18" charset="0"/>
                            <a:ea typeface="Cambria Math" panose="02040503050406030204" pitchFamily="18" charset="0"/>
                          </a:rPr>
                          <m:t>𝑇</m:t>
                        </m:r>
                      </m:num>
                      <m:den>
                        <m:r>
                          <a:rPr lang="fr-CA" sz="1600" i="1">
                            <a:latin typeface="Cambria Math" panose="02040503050406030204" pitchFamily="18" charset="0"/>
                            <a:ea typeface="Cambria Math" panose="02040503050406030204" pitchFamily="18" charset="0"/>
                          </a:rPr>
                          <m:t>𝑛</m:t>
                        </m:r>
                      </m:den>
                    </m:f>
                  </m:oMath>
                </a14:m>
                <a:r>
                  <a:rPr lang="fr-CA" sz="1600" dirty="0">
                    <a:latin typeface="Univers Condensed"/>
                    <a:ea typeface="Cambria Math" panose="02040503050406030204" pitchFamily="18" charset="0"/>
                  </a:rPr>
                  <a:t>)</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772760"/>
                <a:ext cx="9821449" cy="5948716"/>
              </a:xfrm>
              <a:prstGeom prst="rect">
                <a:avLst/>
              </a:prstGeom>
              <a:blipFill>
                <a:blip r:embed="rId3"/>
                <a:stretch>
                  <a:fillRect l="-186" t="-3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4799910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cisaillement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734" y="857754"/>
            <a:ext cx="6130730" cy="507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27848" y="6198521"/>
            <a:ext cx="2376264" cy="315657"/>
          </a:xfrm>
          <a:prstGeom prst="rect">
            <a:avLst/>
          </a:prstGeom>
        </p:spPr>
        <p:txBody>
          <a:bodyPr wrap="square">
            <a:spAutoFit/>
          </a:bodyPr>
          <a:lstStyle/>
          <a:p>
            <a:r>
              <a:rPr lang="fr-FR" sz="1400" dirty="0">
                <a:latin typeface="Univers Condensed"/>
              </a:rPr>
              <a:t>Exemples de joints simples</a:t>
            </a:r>
            <a:endParaRPr lang="fr-CA" sz="1400" dirty="0">
              <a:latin typeface="Univers Condensed"/>
            </a:endParaRPr>
          </a:p>
        </p:txBody>
      </p:sp>
      <p:sp>
        <p:nvSpPr>
          <p:cNvPr id="8" name="Rectangle 7">
            <a:extLst>
              <a:ext uri="{FF2B5EF4-FFF2-40B4-BE49-F238E27FC236}">
                <a16:creationId xmlns:a16="http://schemas.microsoft.com/office/drawing/2014/main" id="{4E9259D2-55F1-8742-AFDE-B0447C8A4847}"/>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3517564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dirty="0">
                <a:effectLst/>
              </a:rPr>
              <a:t>F – Assemblages concentriques en cisaillement</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Assemblages excentriques en cisaillement</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78933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sp>
        <p:nvSpPr>
          <p:cNvPr id="5" name="Rectangle 1027"/>
          <p:cNvSpPr txBox="1">
            <a:spLocks noChangeArrowheads="1"/>
          </p:cNvSpPr>
          <p:nvPr/>
        </p:nvSpPr>
        <p:spPr bwMode="auto">
          <a:xfrm>
            <a:off x="838199" y="654224"/>
            <a:ext cx="9821449" cy="64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b="1" dirty="0">
                <a:latin typeface="Univers Condensed"/>
                <a:ea typeface="Cambria Math" panose="02040503050406030204" pitchFamily="18" charset="0"/>
              </a:rPr>
              <a:t>Classification selon le type d’application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237" y="1112863"/>
            <a:ext cx="5599371" cy="435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631729" y="5560427"/>
            <a:ext cx="6224404" cy="338554"/>
          </a:xfrm>
          <a:prstGeom prst="rect">
            <a:avLst/>
          </a:prstGeom>
        </p:spPr>
        <p:txBody>
          <a:bodyPr wrap="square">
            <a:spAutoFit/>
          </a:bodyPr>
          <a:lstStyle/>
          <a:p>
            <a:r>
              <a:rPr lang="fr-FR" sz="1400" dirty="0">
                <a:latin typeface="Univers Condensed"/>
              </a:rPr>
              <a:t>Exemples de connecteurs mécaniques utilisés pour la </a:t>
            </a:r>
            <a:r>
              <a:rPr lang="fr-FR" sz="1600" b="1" dirty="0">
                <a:latin typeface="Univers Condensed"/>
              </a:rPr>
              <a:t>construction civil</a:t>
            </a:r>
            <a:endParaRPr lang="fr-CA" sz="1400" b="1" dirty="0">
              <a:latin typeface="Univers Condensed"/>
            </a:endParaRPr>
          </a:p>
        </p:txBody>
      </p:sp>
      <p:sp>
        <p:nvSpPr>
          <p:cNvPr id="8" name="Rectangle 7"/>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0038049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70</a:t>
            </a:fld>
            <a:endParaRPr lang="fr-FR"/>
          </a:p>
        </p:txBody>
      </p:sp>
    </p:spTree>
    <p:extLst>
      <p:ext uri="{BB962C8B-B14F-4D97-AF65-F5344CB8AC3E}">
        <p14:creationId xmlns:p14="http://schemas.microsoft.com/office/powerpoint/2010/main" val="3235594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p:sp>
        <p:nvSpPr>
          <p:cNvPr id="8" name="Rectangle 1027"/>
          <p:cNvSpPr txBox="1">
            <a:spLocks noChangeArrowheads="1"/>
          </p:cNvSpPr>
          <p:nvPr/>
        </p:nvSpPr>
        <p:spPr bwMode="auto">
          <a:xfrm>
            <a:off x="838199" y="983284"/>
            <a:ext cx="9821449"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2000" dirty="0">
              <a:solidFill>
                <a:srgbClr val="000099"/>
              </a:solidFill>
              <a:latin typeface="Univers Condensed"/>
              <a:ea typeface="Cambria Math" panose="02040503050406030204" pitchFamily="18" charset="0"/>
            </a:endParaRPr>
          </a:p>
          <a:p>
            <a:pPr marL="263525" lvl="1" indent="-263525" eaLnBrk="1" hangingPunct="1">
              <a:buFont typeface="Arial" panose="020B0604020202020204" pitchFamily="34" charset="0"/>
              <a:buChar char="•"/>
              <a:defRPr/>
            </a:pPr>
            <a:r>
              <a:rPr lang="fr-CA" sz="2000" dirty="0">
                <a:latin typeface="Univers Condensed"/>
                <a:ea typeface="Cambria Math" panose="02040503050406030204" pitchFamily="18" charset="0"/>
              </a:rPr>
              <a:t>Trois type d’analyse qu’on </a:t>
            </a:r>
            <a:r>
              <a:rPr lang="fr-CA" sz="2000" dirty="0">
                <a:latin typeface="Univers Condensed"/>
              </a:rPr>
              <a:t>peut utilisé pour le calcul de la résistance pondérée</a:t>
            </a:r>
            <a:endParaRPr lang="fr-CA" sz="2000" dirty="0">
              <a:latin typeface="Univers Condensed"/>
              <a:ea typeface="Cambria Math" panose="02040503050406030204" pitchFamily="18" charset="0"/>
            </a:endParaRPr>
          </a:p>
          <a:p>
            <a:pPr marL="671513" lvl="2" indent="-271463" eaLnBrk="1" hangingPunct="1">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rPr>
              <a:t>analyse élastique classique (sécuritaire)</a:t>
            </a:r>
          </a:p>
          <a:p>
            <a:pPr marL="1200150" lvl="3" indent="-342900" eaLnBrk="1" hangingPunct="1">
              <a:buFont typeface="Calibri" panose="020F0502020204030204" pitchFamily="34" charset="0"/>
              <a:buChar char="−"/>
              <a:defRPr/>
            </a:pPr>
            <a:endParaRPr lang="fr-FR" dirty="0">
              <a:latin typeface="Univers Condensed"/>
            </a:endParaRPr>
          </a:p>
          <a:p>
            <a:pPr marL="742950" lvl="2" indent="-342900" eaLnBrk="1" hangingPunct="1">
              <a:buFont typeface="Wingdings" panose="05000000000000000000" pitchFamily="2" charset="2"/>
              <a:buChar char="Ø"/>
              <a:defRPr/>
            </a:pPr>
            <a:r>
              <a:rPr lang="fr-FR" sz="2000" dirty="0">
                <a:latin typeface="Univers Condensed"/>
              </a:rPr>
              <a:t>analyse élastique (adaptée)</a:t>
            </a:r>
          </a:p>
          <a:p>
            <a:pPr marL="1200150" lvl="3" indent="-342900" eaLnBrk="1" hangingPunct="1">
              <a:buFont typeface="Calibri" panose="020F0502020204030204" pitchFamily="34" charset="0"/>
              <a:buChar char="−"/>
              <a:defRPr/>
            </a:pPr>
            <a:endParaRPr lang="fr-FR" dirty="0">
              <a:latin typeface="Univers Condensed"/>
            </a:endParaRPr>
          </a:p>
          <a:p>
            <a:pPr marL="742950" lvl="2" indent="-342900" eaLnBrk="1" hangingPunct="1">
              <a:buFont typeface="Wingdings" panose="05000000000000000000" pitchFamily="2" charset="2"/>
              <a:buChar char="Ø"/>
              <a:defRPr/>
            </a:pPr>
            <a:r>
              <a:rPr lang="fr-FR" sz="2000" dirty="0">
                <a:latin typeface="Univers Condensed"/>
              </a:rPr>
              <a:t>analyse à l’état limite ultime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22" y="3332015"/>
            <a:ext cx="22764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586576" y="5859506"/>
            <a:ext cx="3429661" cy="523220"/>
          </a:xfrm>
          <a:prstGeom prst="rect">
            <a:avLst/>
          </a:prstGeom>
        </p:spPr>
        <p:txBody>
          <a:bodyPr wrap="square">
            <a:spAutoFit/>
          </a:bodyPr>
          <a:lstStyle/>
          <a:p>
            <a:r>
              <a:rPr lang="fr-FR" sz="1400" dirty="0">
                <a:latin typeface="Univers Condensed"/>
              </a:rPr>
              <a:t>Assemblage excentrique en cisaillement (effort tranchant + moment de torsion)</a:t>
            </a:r>
            <a:endParaRPr lang="fr-CA" sz="1400" dirty="0">
              <a:latin typeface="Univers Condensed"/>
            </a:endParaRPr>
          </a:p>
        </p:txBody>
      </p:sp>
      <p:sp>
        <p:nvSpPr>
          <p:cNvPr id="13" name="Rectangle 12">
            <a:extLst>
              <a:ext uri="{FF2B5EF4-FFF2-40B4-BE49-F238E27FC236}">
                <a16:creationId xmlns:a16="http://schemas.microsoft.com/office/drawing/2014/main" id="{829C8A56-0D51-2246-856A-ABD7B6023164}"/>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1034187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Analyse élastique classique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72</a:t>
            </a:fld>
            <a:endParaRPr lang="fr-FR"/>
          </a:p>
        </p:txBody>
      </p:sp>
    </p:spTree>
    <p:extLst>
      <p:ext uri="{BB962C8B-B14F-4D97-AF65-F5344CB8AC3E}">
        <p14:creationId xmlns:p14="http://schemas.microsoft.com/office/powerpoint/2010/main" val="3529657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867" y="983284"/>
            <a:ext cx="5350933" cy="508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166533" y="6092858"/>
            <a:ext cx="6097819" cy="307777"/>
          </a:xfrm>
          <a:prstGeom prst="rect">
            <a:avLst/>
          </a:prstGeom>
        </p:spPr>
        <p:txBody>
          <a:bodyPr wrap="square">
            <a:spAutoFit/>
          </a:bodyPr>
          <a:lstStyle/>
          <a:p>
            <a:r>
              <a:rPr lang="fr-FR" sz="1400" dirty="0">
                <a:latin typeface="Univers Condensed"/>
              </a:rPr>
              <a:t>Analyse élastique classique d'un assemblage excentrique en cisaillement</a:t>
            </a:r>
            <a:endParaRPr lang="fr-CA" sz="1400" dirty="0">
              <a:latin typeface="Univers Condensed"/>
            </a:endParaRPr>
          </a:p>
        </p:txBody>
      </p:sp>
      <p:sp>
        <p:nvSpPr>
          <p:cNvPr id="7" name="Rectangle 6">
            <a:extLst>
              <a:ext uri="{FF2B5EF4-FFF2-40B4-BE49-F238E27FC236}">
                <a16:creationId xmlns:a16="http://schemas.microsoft.com/office/drawing/2014/main" id="{9B438755-FCC7-794D-B4A1-5E22D99933A3}"/>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6554458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941944"/>
                <a:ext cx="9821449" cy="51125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Couple de torsion auquel </a:t>
                </a:r>
                <a:r>
                  <a:rPr lang="fr-FR" sz="1600" dirty="0">
                    <a:solidFill>
                      <a:schemeClr val="tx1"/>
                    </a:solidFill>
                    <a:latin typeface="Univers Condensed"/>
                    <a:ea typeface="Cambria Math" panose="02040503050406030204" pitchFamily="18" charset="0"/>
                  </a:rPr>
                  <a:t>est soumis le groupe de connecteurs </a:t>
                </a:r>
                <a:endParaRPr lang="fr-CA" sz="1600" dirty="0">
                  <a:solidFill>
                    <a:schemeClr val="tx1"/>
                  </a:solidFill>
                  <a:latin typeface="Univers Condensed"/>
                  <a:ea typeface="Cambria Math" panose="02040503050406030204" pitchFamily="18" charset="0"/>
                </a:endParaRP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𝑓</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𝑓</m:t>
                          </m:r>
                        </m:sub>
                      </m:sSub>
                      <m:d>
                        <m:dPr>
                          <m:ctrlPr>
                            <a:rPr lang="fr-CA" sz="1600" i="1">
                              <a:solidFill>
                                <a:schemeClr val="tx1"/>
                              </a:solidFill>
                              <a:latin typeface="Cambria Math" panose="02040503050406030204" pitchFamily="18" charset="0"/>
                            </a:rPr>
                          </m:ctrlPr>
                        </m:dPr>
                        <m:e>
                          <m:r>
                            <a:rPr lang="fr-CA" sz="1600" i="1">
                              <a:solidFill>
                                <a:schemeClr val="tx1"/>
                              </a:solidFill>
                              <a:latin typeface="Cambria Math" panose="02040503050406030204" pitchFamily="18" charset="0"/>
                            </a:rPr>
                            <m:t>𝐿</m:t>
                          </m:r>
                          <m:r>
                            <a:rPr lang="fr-CA" sz="1600" i="1">
                              <a:solidFill>
                                <a:schemeClr val="tx1"/>
                              </a:solidFill>
                              <a:latin typeface="Cambria Math" panose="02040503050406030204" pitchFamily="18" charset="0"/>
                            </a:rPr>
                            <m:t> </m:t>
                          </m:r>
                          <m:func>
                            <m:funcPr>
                              <m:ctrlPr>
                                <a:rPr lang="fr-CA" sz="1600" i="1">
                                  <a:solidFill>
                                    <a:schemeClr val="tx1"/>
                                  </a:solidFill>
                                  <a:latin typeface="Cambria Math" panose="02040503050406030204" pitchFamily="18" charset="0"/>
                                </a:rPr>
                              </m:ctrlPr>
                            </m:funcPr>
                            <m:fName>
                              <m:r>
                                <m:rPr>
                                  <m:sty m:val="p"/>
                                </m:rPr>
                                <a:rPr lang="fr-CA" sz="1600">
                                  <a:solidFill>
                                    <a:schemeClr val="tx1"/>
                                  </a:solidFill>
                                  <a:latin typeface="Cambria Math" panose="02040503050406030204" pitchFamily="18" charset="0"/>
                                </a:rPr>
                                <m:t>cos</m:t>
                              </m:r>
                            </m:fName>
                            <m:e>
                              <m:r>
                                <a:rPr lang="fr-CA" sz="1600" i="1">
                                  <a:solidFill>
                                    <a:schemeClr val="tx1"/>
                                  </a:solidFill>
                                  <a:latin typeface="Cambria Math" panose="02040503050406030204" pitchFamily="18" charset="0"/>
                                  <a:ea typeface="Cambria Math"/>
                                </a:rPr>
                                <m:t>𝜃</m:t>
                              </m:r>
                            </m:e>
                          </m:func>
                          <m:r>
                            <a:rPr lang="fr-CA" sz="1600" i="1">
                              <a:solidFill>
                                <a:schemeClr val="tx1"/>
                              </a:solidFill>
                              <a:latin typeface="Cambria Math" panose="02040503050406030204" pitchFamily="18" charset="0"/>
                            </a:rPr>
                            <m:t>+</m:t>
                          </m:r>
                          <m:r>
                            <a:rPr lang="fr-CA" sz="1600" i="1">
                              <a:solidFill>
                                <a:schemeClr val="tx1"/>
                              </a:solidFill>
                              <a:latin typeface="Cambria Math" panose="02040503050406030204" pitchFamily="18" charset="0"/>
                            </a:rPr>
                            <m:t>𝐻</m:t>
                          </m:r>
                          <m:r>
                            <a:rPr lang="fr-CA" sz="1600" i="1">
                              <a:solidFill>
                                <a:schemeClr val="tx1"/>
                              </a:solidFill>
                              <a:latin typeface="Cambria Math" panose="02040503050406030204" pitchFamily="18" charset="0"/>
                            </a:rPr>
                            <m:t> </m:t>
                          </m:r>
                          <m:func>
                            <m:funcPr>
                              <m:ctrlPr>
                                <a:rPr lang="fr-CA" sz="1600" i="1">
                                  <a:solidFill>
                                    <a:schemeClr val="tx1"/>
                                  </a:solidFill>
                                  <a:latin typeface="Cambria Math" panose="02040503050406030204" pitchFamily="18" charset="0"/>
                                </a:rPr>
                              </m:ctrlPr>
                            </m:funcPr>
                            <m:fName>
                              <m:r>
                                <m:rPr>
                                  <m:sty m:val="p"/>
                                </m:rPr>
                                <a:rPr lang="fr-CA" sz="1600">
                                  <a:solidFill>
                                    <a:schemeClr val="tx1"/>
                                  </a:solidFill>
                                  <a:latin typeface="Cambria Math" panose="02040503050406030204" pitchFamily="18" charset="0"/>
                                </a:rPr>
                                <m:t>sin</m:t>
                              </m:r>
                            </m:fName>
                            <m:e>
                              <m:r>
                                <a:rPr lang="fr-CA" sz="1600" i="1">
                                  <a:solidFill>
                                    <a:schemeClr val="tx1"/>
                                  </a:solidFill>
                                  <a:latin typeface="Cambria Math" panose="02040503050406030204" pitchFamily="18" charset="0"/>
                                  <a:ea typeface="Cambria Math"/>
                                </a:rPr>
                                <m:t>𝜃</m:t>
                              </m:r>
                            </m:e>
                          </m:func>
                        </m:e>
                      </m:d>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ea typeface="Cambria Math"/>
                            </a:rPr>
                            <m:t>𝑣</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𝐿</m:t>
                      </m:r>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h</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𝐻</m:t>
                      </m:r>
                    </m:oMath>
                  </m:oMathPara>
                </a14:m>
                <a:endParaRPr lang="fr-CA" sz="1600" i="1"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600" dirty="0">
                  <a:solidFill>
                    <a:schemeClr val="tx1"/>
                  </a:solidFill>
                  <a:latin typeface="Univers Condensed"/>
                </a:endParaRPr>
              </a:p>
              <a:p>
                <a:pPr marL="263525" lvl="1" indent="-263525"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Hypothèses de l’analyse élastique classique</a:t>
                </a: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ea typeface="Cambria Math"/>
                          </a:rPr>
                          <m:t>𝑣</m:t>
                        </m:r>
                      </m:sub>
                    </m:sSub>
                  </m:oMath>
                </a14:m>
                <a:r>
                  <a:rPr lang="fr-FR" sz="1600" dirty="0">
                    <a:solidFill>
                      <a:schemeClr val="tx1"/>
                    </a:solidFill>
                    <a:latin typeface="Univers Condensed"/>
                  </a:rPr>
                  <a:t> et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h</m:t>
                        </m:r>
                      </m:sub>
                    </m:sSub>
                  </m:oMath>
                </a14:m>
                <a:r>
                  <a:rPr lang="fr-FR" sz="1600" dirty="0">
                    <a:solidFill>
                      <a:schemeClr val="tx1"/>
                    </a:solidFill>
                    <a:latin typeface="Univers Condensed"/>
                  </a:rPr>
                  <a:t> répartis uniformément</a:t>
                </a: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FR" sz="1600" b="1" dirty="0">
                    <a:solidFill>
                      <a:schemeClr val="tx1"/>
                    </a:solidFill>
                    <a:latin typeface="Univers Condensed"/>
                  </a:rPr>
                  <a:t>centre de rotation de l’assemblage = centre de gravité des connecteurs</a:t>
                </a: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685800" lvl="2" indent="-285750" eaLnBrk="1" hangingPunct="1">
                  <a:buFont typeface="Wingdings" panose="05000000000000000000" pitchFamily="2" charset="2"/>
                  <a:buChar char="Ø"/>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𝑓</m:t>
                        </m:r>
                      </m:sub>
                    </m:sSub>
                  </m:oMath>
                </a14:m>
                <a:r>
                  <a:rPr lang="fr-FR" sz="1600" dirty="0">
                    <a:solidFill>
                      <a:schemeClr val="tx1"/>
                    </a:solidFill>
                    <a:latin typeface="Univers Condensed"/>
                  </a:rPr>
                  <a:t> produit un effort de cisaillement proportionnel à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𝑖</m:t>
                        </m:r>
                      </m:sub>
                    </m:sSub>
                  </m:oMath>
                </a14:m>
                <a:r>
                  <a:rPr lang="fr-FR" sz="1600" dirty="0">
                    <a:solidFill>
                      <a:schemeClr val="tx1"/>
                    </a:solidFill>
                    <a:latin typeface="Univers Condensed"/>
                  </a:rPr>
                  <a:t> et perpendiculaire au rayon vecteur reliant le connecteur au centre de gravité des connecteurs</a:t>
                </a: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685800" lvl="2" indent="-285750" eaLnBrk="1" hangingPunct="1">
                  <a:buFont typeface="Wingdings" panose="05000000000000000000" pitchFamily="2" charset="2"/>
                  <a:buChar char="Ø"/>
                  <a:defRPr/>
                </a:pPr>
                <a14:m>
                  <m:oMath xmlns:m="http://schemas.openxmlformats.org/officeDocument/2006/math">
                    <m:sSub>
                      <m:sSubPr>
                        <m:ctrlPr>
                          <a:rPr lang="fr-CA" sz="1600" i="1" u="sng">
                            <a:solidFill>
                              <a:schemeClr val="tx1"/>
                            </a:solidFill>
                            <a:latin typeface="Cambria Math" panose="02040503050406030204" pitchFamily="18" charset="0"/>
                          </a:rPr>
                        </m:ctrlPr>
                      </m:sSubPr>
                      <m:e>
                        <m:r>
                          <a:rPr lang="fr-CA" sz="1600" i="1" u="sng">
                            <a:solidFill>
                              <a:schemeClr val="tx1"/>
                            </a:solidFill>
                            <a:latin typeface="Cambria Math" panose="02040503050406030204" pitchFamily="18" charset="0"/>
                          </a:rPr>
                          <m:t>𝑉</m:t>
                        </m:r>
                      </m:e>
                      <m:sub>
                        <m:r>
                          <a:rPr lang="fr-CA" sz="1600" i="1" u="sng">
                            <a:solidFill>
                              <a:schemeClr val="tx1"/>
                            </a:solidFill>
                            <a:latin typeface="Cambria Math" panose="02040503050406030204" pitchFamily="18" charset="0"/>
                          </a:rPr>
                          <m:t>𝑓</m:t>
                        </m:r>
                      </m:sub>
                    </m:sSub>
                  </m:oMath>
                </a14:m>
                <a:r>
                  <a:rPr lang="fr-FR" sz="1600" u="sng" dirty="0">
                    <a:solidFill>
                      <a:schemeClr val="tx1"/>
                    </a:solidFill>
                    <a:latin typeface="Univers Condensed"/>
                  </a:rPr>
                  <a:t> sur chaque connecteur </a:t>
                </a:r>
                <a:r>
                  <a:rPr lang="fr-FR" sz="1600" dirty="0">
                    <a:solidFill>
                      <a:schemeClr val="tx1"/>
                    </a:solidFill>
                    <a:latin typeface="Univers Condensed"/>
                  </a:rPr>
                  <a:t>est obtenu par addition vectorielle des efforts de cisaillement résultant de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ea typeface="Cambria Math"/>
                          </a:rPr>
                          <m:t>𝑣</m:t>
                        </m:r>
                      </m:sub>
                    </m:sSub>
                  </m:oMath>
                </a14:m>
                <a:r>
                  <a:rPr lang="fr-FR" sz="1600" dirty="0">
                    <a:solidFill>
                      <a:schemeClr val="tx1"/>
                    </a:solidFill>
                    <a:latin typeface="Univers Condensed"/>
                  </a:rPr>
                  <a: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h</m:t>
                        </m:r>
                      </m:sub>
                    </m:sSub>
                  </m:oMath>
                </a14:m>
                <a:r>
                  <a:rPr lang="fr-FR" sz="1600" dirty="0">
                    <a:solidFill>
                      <a:schemeClr val="tx1"/>
                    </a:solidFill>
                    <a:latin typeface="Univers Condensed"/>
                  </a:rPr>
                  <a:t> et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𝑓</m:t>
                        </m:r>
                      </m:sub>
                    </m:sSub>
                  </m:oMath>
                </a14:m>
                <a:endParaRPr lang="fr-FR" sz="1600" dirty="0">
                  <a:solidFill>
                    <a:schemeClr val="tx1"/>
                  </a:solidFill>
                  <a:latin typeface="Univers Condensed"/>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a:rPr>
                  <a:t>la résistance de l’assemblage est atteinte </a:t>
                </a:r>
                <a:r>
                  <a:rPr lang="fr-FR" sz="1600" u="sng" dirty="0">
                    <a:solidFill>
                      <a:schemeClr val="tx1"/>
                    </a:solidFill>
                    <a:latin typeface="Univers Condensed"/>
                  </a:rPr>
                  <a:t>lorsque </a:t>
                </a:r>
                <a14:m>
                  <m:oMath xmlns:m="http://schemas.openxmlformats.org/officeDocument/2006/math">
                    <m:sSub>
                      <m:sSubPr>
                        <m:ctrlPr>
                          <a:rPr lang="fr-CA" sz="1600" i="1" u="sng">
                            <a:solidFill>
                              <a:schemeClr val="tx1"/>
                            </a:solidFill>
                            <a:latin typeface="Cambria Math" panose="02040503050406030204" pitchFamily="18" charset="0"/>
                          </a:rPr>
                        </m:ctrlPr>
                      </m:sSubPr>
                      <m:e>
                        <m:r>
                          <a:rPr lang="fr-CA" sz="1600" i="1" u="sng">
                            <a:solidFill>
                              <a:schemeClr val="tx1"/>
                            </a:solidFill>
                            <a:latin typeface="Cambria Math" panose="02040503050406030204" pitchFamily="18" charset="0"/>
                          </a:rPr>
                          <m:t>𝑉</m:t>
                        </m:r>
                      </m:e>
                      <m:sub>
                        <m:r>
                          <a:rPr lang="fr-CA" sz="1600" i="1" u="sng">
                            <a:solidFill>
                              <a:schemeClr val="tx1"/>
                            </a:solidFill>
                            <a:latin typeface="Cambria Math" panose="02040503050406030204" pitchFamily="18" charset="0"/>
                          </a:rPr>
                          <m:t>𝑓</m:t>
                        </m:r>
                      </m:sub>
                    </m:sSub>
                  </m:oMath>
                </a14:m>
                <a:r>
                  <a:rPr lang="fr-FR" sz="1600" u="sng" dirty="0">
                    <a:solidFill>
                      <a:schemeClr val="tx1"/>
                    </a:solidFill>
                    <a:latin typeface="Univers Condensed"/>
                  </a:rPr>
                  <a:t> est égal à </a:t>
                </a:r>
                <a14:m>
                  <m:oMath xmlns:m="http://schemas.openxmlformats.org/officeDocument/2006/math">
                    <m:sSub>
                      <m:sSubPr>
                        <m:ctrlPr>
                          <a:rPr lang="fr-CA" sz="1600" i="1" u="sng">
                            <a:solidFill>
                              <a:schemeClr val="tx1"/>
                            </a:solidFill>
                            <a:latin typeface="Cambria Math" panose="02040503050406030204" pitchFamily="18" charset="0"/>
                          </a:rPr>
                        </m:ctrlPr>
                      </m:sSubPr>
                      <m:e>
                        <m:r>
                          <a:rPr lang="fr-CA" sz="1600" i="1" u="sng">
                            <a:solidFill>
                              <a:schemeClr val="tx1"/>
                            </a:solidFill>
                            <a:latin typeface="Cambria Math" panose="02040503050406030204" pitchFamily="18" charset="0"/>
                          </a:rPr>
                          <m:t>𝑉</m:t>
                        </m:r>
                      </m:e>
                      <m:sub>
                        <m:r>
                          <a:rPr lang="fr-CA" sz="1600" i="1" u="sng">
                            <a:solidFill>
                              <a:schemeClr val="tx1"/>
                            </a:solidFill>
                            <a:latin typeface="Cambria Math" panose="02040503050406030204" pitchFamily="18" charset="0"/>
                          </a:rPr>
                          <m:t>𝑟</m:t>
                        </m:r>
                      </m:sub>
                    </m:sSub>
                    <m:r>
                      <a:rPr lang="fr-CA" sz="1600" i="1" u="sng">
                        <a:solidFill>
                          <a:schemeClr val="tx1"/>
                        </a:solidFill>
                        <a:latin typeface="Cambria Math" panose="02040503050406030204" pitchFamily="18" charset="0"/>
                      </a:rPr>
                      <m:t> </m:t>
                    </m:r>
                  </m:oMath>
                </a14:m>
                <a:r>
                  <a:rPr lang="fr-FR" sz="1600" dirty="0">
                    <a:solidFill>
                      <a:schemeClr val="tx1"/>
                    </a:solidFill>
                    <a:latin typeface="Univers Condensed"/>
                  </a:rPr>
                  <a:t>du connecteur le plus sollicité</a:t>
                </a:r>
                <a:endParaRPr lang="fr-CA"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941944"/>
                <a:ext cx="9821449" cy="5112567"/>
              </a:xfrm>
              <a:prstGeom prst="rect">
                <a:avLst/>
              </a:prstGeom>
              <a:blipFill>
                <a:blip r:embed="rId3"/>
                <a:stretch>
                  <a:fillRect l="-186" t="-358" r="-7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33252372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20496"/>
                <a:ext cx="9821449" cy="57606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L’effort de cisaillement dans le (ou les) boulon le plus sollicité est donnée par</a:t>
                </a:r>
                <a:endParaRPr lang="fr-CA" sz="1600" dirty="0">
                  <a:solidFill>
                    <a:schemeClr val="tx1"/>
                  </a:solidFill>
                  <a:latin typeface="Univers Condensed"/>
                  <a:ea typeface="Cambria Math" panose="02040503050406030204" pitchFamily="18" charset="0"/>
                </a:endParaRPr>
              </a:p>
              <a:p>
                <a:pPr marL="857250" lvl="3" indent="0">
                  <a:buNone/>
                  <a:defRPr/>
                </a:pPr>
                <a:endParaRPr lang="fr-FR" sz="1600" i="1"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𝑓</m:t>
                          </m:r>
                        </m:sub>
                      </m:sSub>
                      <m:r>
                        <a:rPr lang="fr-CA" sz="1600" i="1">
                          <a:solidFill>
                            <a:schemeClr val="tx1"/>
                          </a:solidFill>
                          <a:latin typeface="Cambria Math" panose="02040503050406030204" pitchFamily="18" charset="0"/>
                        </a:rPr>
                        <m:t>=</m:t>
                      </m:r>
                      <m:rad>
                        <m:radPr>
                          <m:degHide m:val="on"/>
                          <m:ctrlPr>
                            <a:rPr lang="fr-CA" sz="1600" i="1">
                              <a:solidFill>
                                <a:schemeClr val="tx1"/>
                              </a:solidFill>
                              <a:latin typeface="Cambria Math" panose="02040503050406030204" pitchFamily="18" charset="0"/>
                            </a:rPr>
                          </m:ctrlPr>
                        </m:radPr>
                        <m:deg/>
                        <m:e>
                          <m:sSup>
                            <m:sSupPr>
                              <m:ctrlPr>
                                <a:rPr lang="fr-CA" sz="1600" i="1">
                                  <a:solidFill>
                                    <a:schemeClr val="tx1"/>
                                  </a:solidFill>
                                  <a:latin typeface="Cambria Math" panose="02040503050406030204" pitchFamily="18" charset="0"/>
                                </a:rPr>
                              </m:ctrlPr>
                            </m:sSupPr>
                            <m:e>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ea typeface="Cambria Math"/>
                                            </a:rPr>
                                            <m:t>𝑣</m:t>
                                          </m:r>
                                        </m:sub>
                                      </m:sSub>
                                    </m:num>
                                    <m:den>
                                      <m:r>
                                        <a:rPr lang="fr-CA" sz="1600" i="1">
                                          <a:solidFill>
                                            <a:schemeClr val="tx1"/>
                                          </a:solidFill>
                                          <a:latin typeface="Cambria Math" panose="02040503050406030204" pitchFamily="18" charset="0"/>
                                        </a:rPr>
                                        <m:t>𝑛</m:t>
                                      </m:r>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𝑓</m:t>
                                          </m:r>
                                        </m:sub>
                                      </m:sSub>
                                      <m:r>
                                        <a:rPr lang="fr-CA" sz="1600" i="1">
                                          <a:solidFill>
                                            <a:schemeClr val="tx1"/>
                                          </a:solidFill>
                                          <a:latin typeface="Cambria Math" panose="02040503050406030204" pitchFamily="18" charset="0"/>
                                          <a:ea typeface="Cambria Math"/>
                                        </a:rPr>
                                        <m:t> </m:t>
                                      </m:r>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𝑥</m:t>
                                          </m:r>
                                        </m:e>
                                        <m:sub>
                                          <m:r>
                                            <a:rPr lang="fr-CA" sz="1600" i="1">
                                              <a:solidFill>
                                                <a:schemeClr val="tx1"/>
                                              </a:solidFill>
                                              <a:latin typeface="Cambria Math" panose="02040503050406030204" pitchFamily="18" charset="0"/>
                                              <a:ea typeface="Cambria Math"/>
                                            </a:rPr>
                                            <m:t>𝑚</m:t>
                                          </m:r>
                                        </m:sub>
                                      </m:sSub>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den>
                                  </m:f>
                                </m:e>
                              </m:d>
                            </m:e>
                            <m:sup>
                              <m:r>
                                <a:rPr lang="fr-CA" sz="1600" i="1">
                                  <a:solidFill>
                                    <a:schemeClr val="tx1"/>
                                  </a:solidFill>
                                  <a:latin typeface="Cambria Math" panose="02040503050406030204" pitchFamily="18" charset="0"/>
                                </a:rPr>
                                <m:t>2</m:t>
                              </m:r>
                            </m:sup>
                          </m:sSup>
                          <m:r>
                            <a:rPr lang="fr-CA" sz="1600" i="1">
                              <a:solidFill>
                                <a:schemeClr val="tx1"/>
                              </a:solidFill>
                              <a:latin typeface="Cambria Math" panose="02040503050406030204" pitchFamily="18" charset="0"/>
                            </a:rPr>
                            <m:t>+</m:t>
                          </m:r>
                          <m:sSup>
                            <m:sSupPr>
                              <m:ctrlPr>
                                <a:rPr lang="fr-CA" sz="1600" i="1">
                                  <a:solidFill>
                                    <a:schemeClr val="tx1"/>
                                  </a:solidFill>
                                  <a:latin typeface="Cambria Math" panose="02040503050406030204" pitchFamily="18" charset="0"/>
                                </a:rPr>
                              </m:ctrlPr>
                            </m:sSupPr>
                            <m:e>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h</m:t>
                                          </m:r>
                                        </m:sub>
                                      </m:sSub>
                                    </m:num>
                                    <m:den>
                                      <m:r>
                                        <a:rPr lang="fr-CA" sz="1600" i="1">
                                          <a:solidFill>
                                            <a:schemeClr val="tx1"/>
                                          </a:solidFill>
                                          <a:latin typeface="Cambria Math" panose="02040503050406030204" pitchFamily="18" charset="0"/>
                                        </a:rPr>
                                        <m:t>𝑛</m:t>
                                      </m:r>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𝑓</m:t>
                                          </m:r>
                                        </m:sub>
                                      </m:sSub>
                                      <m:r>
                                        <a:rPr lang="fr-CA" sz="1600" i="1">
                                          <a:solidFill>
                                            <a:schemeClr val="tx1"/>
                                          </a:solidFill>
                                          <a:latin typeface="Cambria Math" panose="02040503050406030204" pitchFamily="18" charset="0"/>
                                          <a:ea typeface="Cambria Math"/>
                                        </a:rPr>
                                        <m:t> </m:t>
                                      </m:r>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𝑦</m:t>
                                          </m:r>
                                        </m:e>
                                        <m:sub>
                                          <m:r>
                                            <a:rPr lang="fr-CA" sz="1600" i="1">
                                              <a:solidFill>
                                                <a:schemeClr val="tx1"/>
                                              </a:solidFill>
                                              <a:latin typeface="Cambria Math" panose="02040503050406030204" pitchFamily="18" charset="0"/>
                                              <a:ea typeface="Cambria Math"/>
                                            </a:rPr>
                                            <m:t>𝑚</m:t>
                                          </m:r>
                                        </m:sub>
                                      </m:sSub>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den>
                                  </m:f>
                                </m:e>
                              </m:d>
                            </m:e>
                            <m:sup>
                              <m:r>
                                <a:rPr lang="fr-CA" sz="1600" i="1">
                                  <a:solidFill>
                                    <a:schemeClr val="tx1"/>
                                  </a:solidFill>
                                  <a:latin typeface="Cambria Math" panose="02040503050406030204" pitchFamily="18" charset="0"/>
                                </a:rPr>
                                <m:t>2</m:t>
                              </m:r>
                            </m:sup>
                          </m:sSup>
                        </m:e>
                      </m:rad>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𝑟</m:t>
                          </m:r>
                        </m:sub>
                      </m:sSub>
                    </m:oMath>
                  </m:oMathPara>
                </a14:m>
                <a:endParaRPr lang="fr-CA" sz="1600" i="1" dirty="0">
                  <a:solidFill>
                    <a:schemeClr val="tx1"/>
                  </a:solidFill>
                  <a:latin typeface="Univers Condensed"/>
                </a:endParaRPr>
              </a:p>
              <a:p>
                <a:pPr marL="857250" lvl="3" indent="0">
                  <a:buNone/>
                  <a:defRPr/>
                </a:pPr>
                <a:endParaRPr lang="fr-CA" sz="1600" i="1" dirty="0">
                  <a:solidFill>
                    <a:schemeClr val="tx1"/>
                  </a:solidFill>
                  <a:latin typeface="Univers Condensed"/>
                </a:endParaRPr>
              </a:p>
              <a:p>
                <a:pPr marL="857250" lvl="3" indent="0">
                  <a:buNone/>
                  <a:defRPr/>
                </a:pP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𝑥</m:t>
                        </m:r>
                      </m:e>
                      <m:sub>
                        <m:r>
                          <a:rPr lang="fr-CA" sz="1600" i="1">
                            <a:solidFill>
                              <a:schemeClr val="tx1"/>
                            </a:solidFill>
                            <a:latin typeface="Cambria Math" panose="02040503050406030204" pitchFamily="18" charset="0"/>
                            <a:ea typeface="Cambria Math"/>
                          </a:rPr>
                          <m:t>𝑚</m:t>
                        </m:r>
                      </m:sub>
                    </m:sSub>
                  </m:oMath>
                </a14:m>
                <a:r>
                  <a:rPr lang="fr-FR" sz="1600" dirty="0">
                    <a:solidFill>
                      <a:schemeClr val="tx1"/>
                    </a:solidFill>
                    <a:latin typeface="Univers Condensed"/>
                  </a:rPr>
                  <a:t>,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𝑦</m:t>
                        </m:r>
                      </m:e>
                      <m:sub>
                        <m:r>
                          <a:rPr lang="fr-CA" sz="1600" i="1">
                            <a:solidFill>
                              <a:schemeClr val="tx1"/>
                            </a:solidFill>
                            <a:latin typeface="Cambria Math" panose="02040503050406030204" pitchFamily="18" charset="0"/>
                            <a:ea typeface="Cambria Math"/>
                          </a:rPr>
                          <m:t>𝑚</m:t>
                        </m:r>
                      </m:sub>
                    </m:sSub>
                    <m:r>
                      <a:rPr lang="fr-CA" sz="1600" i="1">
                        <a:solidFill>
                          <a:schemeClr val="tx1"/>
                        </a:solidFill>
                        <a:latin typeface="Cambria Math" panose="02040503050406030204" pitchFamily="18" charset="0"/>
                        <a:ea typeface="Cambria Math"/>
                      </a:rPr>
                      <m:t> </m:t>
                    </m:r>
                  </m:oMath>
                </a14:m>
                <a:r>
                  <a:rPr lang="fr-FR" sz="1600" dirty="0">
                    <a:solidFill>
                      <a:schemeClr val="tx1"/>
                    </a:solidFill>
                    <a:latin typeface="Univers Condensed"/>
                  </a:rPr>
                  <a:t>: </a:t>
                </a:r>
                <a:r>
                  <a:rPr lang="fr-CA" sz="1600" dirty="0">
                    <a:solidFill>
                      <a:schemeClr val="tx1"/>
                    </a:solidFill>
                    <a:latin typeface="Univers Condensed"/>
                  </a:rPr>
                  <a:t>coordonnées (par rapport au centre</a:t>
                </a:r>
              </a:p>
              <a:p>
                <a:pPr marL="857250" lvl="3" indent="0">
                  <a:buNone/>
                  <a:defRPr/>
                </a:pPr>
                <a:r>
                  <a:rPr lang="fr-CA" sz="1600" dirty="0">
                    <a:solidFill>
                      <a:schemeClr val="tx1"/>
                    </a:solidFill>
                    <a:latin typeface="Univers Condensed"/>
                  </a:rPr>
                  <a:t>               de gravité du groupe des connecteurs)</a:t>
                </a:r>
              </a:p>
              <a:p>
                <a:pPr marL="857250" lvl="3" indent="0">
                  <a:buNone/>
                  <a:defRPr/>
                </a:pPr>
                <a:r>
                  <a:rPr lang="fr-CA" sz="1600" dirty="0">
                    <a:solidFill>
                      <a:schemeClr val="tx1"/>
                    </a:solidFill>
                    <a:latin typeface="Univers Condensed"/>
                  </a:rPr>
                  <a:t>               du connecteur le plus éloigné</a:t>
                </a:r>
              </a:p>
              <a:p>
                <a:pPr marL="857250" lvl="3" indent="0">
                  <a:buNone/>
                  <a:defRPr/>
                </a:pPr>
                <a:endParaRPr lang="fr-CA" sz="1600" dirty="0">
                  <a:solidFill>
                    <a:schemeClr val="tx1"/>
                  </a:solidFill>
                  <a:latin typeface="Univers Condensed"/>
                </a:endParaRPr>
              </a:p>
              <a:p>
                <a:pPr marL="857250" lvl="3" indent="0">
                  <a:buNone/>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oMath>
                </a14:m>
                <a:r>
                  <a:rPr lang="fr-FR" sz="1600" dirty="0">
                    <a:solidFill>
                      <a:schemeClr val="tx1"/>
                    </a:solidFill>
                    <a:latin typeface="Univers Condensed"/>
                  </a:rPr>
                  <a:t> :  constante géométrique de l’assemblage</a:t>
                </a:r>
                <a:endParaRPr lang="fr-CA" sz="1600" dirty="0">
                  <a:solidFill>
                    <a:schemeClr val="tx1"/>
                  </a:solidFill>
                  <a:latin typeface="Univers Condensed"/>
                </a:endParaRPr>
              </a:p>
              <a:p>
                <a:pPr marL="857250" lvl="3" indent="0">
                  <a:buNone/>
                  <a:defRPr/>
                </a:pPr>
                <a:endParaRPr lang="fr-FR"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m:t>
                      </m:r>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e>
                      </m:nary>
                      <m:r>
                        <a:rPr lang="fr-CA" sz="1600" i="1">
                          <a:solidFill>
                            <a:schemeClr val="tx1"/>
                          </a:solidFill>
                          <a:latin typeface="Cambria Math" panose="02040503050406030204" pitchFamily="18" charset="0"/>
                        </a:rPr>
                        <m:t>=</m:t>
                      </m:r>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𝑥</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e>
                      </m:nary>
                    </m:oMath>
                  </m:oMathPara>
                </a14:m>
                <a:endParaRPr lang="fr-CA" sz="1600"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1314450" lvl="4" indent="0">
                  <a:buNone/>
                  <a:defRPr/>
                </a:pPr>
                <a:r>
                  <a:rPr lang="fr-FR" sz="1600" dirty="0">
                    <a:solidFill>
                      <a:schemeClr val="tx1"/>
                    </a:solidFill>
                    <a:latin typeface="Univers Condensed"/>
                  </a:rPr>
                  <a:t>Lorsque </a:t>
                </a:r>
                <a14:m>
                  <m:oMath xmlns:m="http://schemas.openxmlformats.org/officeDocument/2006/math">
                    <m:r>
                      <a:rPr lang="fr-FR" sz="1600" i="1" dirty="0">
                        <a:solidFill>
                          <a:schemeClr val="tx1"/>
                        </a:solidFill>
                        <a:latin typeface="Cambria Math" panose="02040503050406030204" pitchFamily="18" charset="0"/>
                      </a:rPr>
                      <m:t>𝑔</m:t>
                    </m:r>
                    <m:r>
                      <a:rPr lang="fr-FR" sz="1600" i="1" dirty="0">
                        <a:solidFill>
                          <a:schemeClr val="tx1"/>
                        </a:solidFill>
                        <a:latin typeface="Cambria Math" panose="02040503050406030204" pitchFamily="18" charset="0"/>
                      </a:rPr>
                      <m:t> </m:t>
                    </m:r>
                  </m:oMath>
                </a14:m>
                <a:r>
                  <a:rPr lang="fr-FR" sz="1600" dirty="0">
                    <a:solidFill>
                      <a:schemeClr val="tx1"/>
                    </a:solidFill>
                    <a:latin typeface="Univers Condensed"/>
                  </a:rPr>
                  <a:t>et </a:t>
                </a:r>
                <a14:m>
                  <m:oMath xmlns:m="http://schemas.openxmlformats.org/officeDocument/2006/math">
                    <m:r>
                      <a:rPr lang="fr-FR" sz="1600" i="1" dirty="0">
                        <a:solidFill>
                          <a:schemeClr val="tx1"/>
                        </a:solidFill>
                        <a:latin typeface="Cambria Math" panose="02040503050406030204" pitchFamily="18" charset="0"/>
                      </a:rPr>
                      <m:t>𝑠</m:t>
                    </m:r>
                    <m:r>
                      <a:rPr lang="fr-FR" sz="1600" i="1" dirty="0">
                        <a:solidFill>
                          <a:schemeClr val="tx1"/>
                        </a:solidFill>
                        <a:latin typeface="Cambria Math" panose="02040503050406030204" pitchFamily="18" charset="0"/>
                      </a:rPr>
                      <m:t> </m:t>
                    </m:r>
                  </m:oMath>
                </a14:m>
                <a:r>
                  <a:rPr lang="fr-FR" sz="1600" dirty="0">
                    <a:solidFill>
                      <a:schemeClr val="tx1"/>
                    </a:solidFill>
                    <a:latin typeface="Univers Condensed"/>
                  </a:rPr>
                  <a:t>sont constants (voir figure de l’acétate 45),</a:t>
                </a:r>
              </a:p>
              <a:p>
                <a:pPr marL="1314450" lvl="4" indent="0">
                  <a:buNone/>
                  <a:defRPr/>
                </a:pPr>
                <a:endParaRPr lang="fr-FR" sz="1600"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1771650" lvl="5"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𝑛</m:t>
                          </m:r>
                        </m:num>
                        <m:den>
                          <m:r>
                            <a:rPr lang="fr-CA" sz="1600" i="1">
                              <a:solidFill>
                                <a:schemeClr val="tx1"/>
                              </a:solidFill>
                              <a:latin typeface="Cambria Math" panose="02040503050406030204" pitchFamily="18" charset="0"/>
                            </a:rPr>
                            <m:t>12</m:t>
                          </m:r>
                        </m:den>
                      </m:f>
                      <m:d>
                        <m:dPr>
                          <m:begChr m:val="["/>
                          <m:endChr m:val="]"/>
                          <m:ctrlPr>
                            <a:rPr lang="fr-CA" sz="1600" i="1">
                              <a:solidFill>
                                <a:schemeClr val="tx1"/>
                              </a:solidFill>
                              <a:latin typeface="Cambria Math" panose="02040503050406030204" pitchFamily="18" charset="0"/>
                            </a:rPr>
                          </m:ctrlPr>
                        </m:dPr>
                        <m:e>
                          <m:d>
                            <m:dPr>
                              <m:ctrlPr>
                                <a:rPr lang="fr-CA" sz="1600" i="1">
                                  <a:solidFill>
                                    <a:schemeClr val="tx1"/>
                                  </a:solidFill>
                                  <a:latin typeface="Cambria Math" panose="02040503050406030204" pitchFamily="18" charset="0"/>
                                </a:rPr>
                              </m:ctrlPr>
                            </m:dPr>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𝑛</m:t>
                                  </m:r>
                                </m:e>
                                <m:sub>
                                  <m:r>
                                    <a:rPr lang="fr-CA" sz="1600" i="1">
                                      <a:solidFill>
                                        <a:schemeClr val="tx1"/>
                                      </a:solidFill>
                                      <a:latin typeface="Cambria Math" panose="02040503050406030204" pitchFamily="18" charset="0"/>
                                    </a:rPr>
                                    <m:t>𝑦</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−1</m:t>
                              </m:r>
                            </m:e>
                          </m:d>
                          <m:r>
                            <a:rPr lang="fr-CA" sz="1600" i="1">
                              <a:solidFill>
                                <a:schemeClr val="tx1"/>
                              </a:solidFill>
                              <a:latin typeface="Cambria Math" panose="02040503050406030204" pitchFamily="18" charset="0"/>
                            </a:rPr>
                            <m:t> </m:t>
                          </m:r>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𝑔</m:t>
                              </m:r>
                            </m:e>
                            <m:sup>
                              <m:r>
                                <a:rPr lang="fr-CA" sz="1600" i="1">
                                  <a:solidFill>
                                    <a:schemeClr val="tx1"/>
                                  </a:solidFill>
                                  <a:latin typeface="Cambria Math" panose="02040503050406030204" pitchFamily="18" charset="0"/>
                                </a:rPr>
                                <m:t>2</m:t>
                              </m:r>
                            </m:sup>
                          </m:sSup>
                          <m:r>
                            <a:rPr lang="fr-CA" sz="1600" i="1">
                              <a:solidFill>
                                <a:schemeClr val="tx1"/>
                              </a:solidFill>
                              <a:latin typeface="Cambria Math" panose="02040503050406030204" pitchFamily="18" charset="0"/>
                            </a:rPr>
                            <m:t>+</m:t>
                          </m:r>
                          <m:d>
                            <m:dPr>
                              <m:ctrlPr>
                                <a:rPr lang="fr-CA" sz="1600" i="1">
                                  <a:solidFill>
                                    <a:schemeClr val="tx1"/>
                                  </a:solidFill>
                                  <a:latin typeface="Cambria Math" panose="02040503050406030204" pitchFamily="18" charset="0"/>
                                </a:rPr>
                              </m:ctrlPr>
                            </m:dPr>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𝑛</m:t>
                                  </m:r>
                                </m:e>
                                <m:sub>
                                  <m:r>
                                    <a:rPr lang="fr-CA" sz="1600" i="1">
                                      <a:solidFill>
                                        <a:schemeClr val="tx1"/>
                                      </a:solidFill>
                                      <a:latin typeface="Cambria Math" panose="02040503050406030204" pitchFamily="18" charset="0"/>
                                    </a:rPr>
                                    <m:t>𝑦</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−1</m:t>
                              </m:r>
                            </m:e>
                          </m:d>
                          <m:r>
                            <a:rPr lang="fr-CA" sz="1600" i="1">
                              <a:solidFill>
                                <a:schemeClr val="tx1"/>
                              </a:solidFill>
                              <a:latin typeface="Cambria Math" panose="02040503050406030204" pitchFamily="18" charset="0"/>
                            </a:rPr>
                            <m:t> </m:t>
                          </m:r>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𝑠</m:t>
                              </m:r>
                            </m:e>
                            <m:sup>
                              <m:r>
                                <a:rPr lang="fr-CA" sz="1600" i="1">
                                  <a:solidFill>
                                    <a:schemeClr val="tx1"/>
                                  </a:solidFill>
                                  <a:latin typeface="Cambria Math" panose="02040503050406030204" pitchFamily="18" charset="0"/>
                                </a:rPr>
                                <m:t>2</m:t>
                              </m:r>
                            </m:sup>
                          </m:sSup>
                        </m:e>
                      </m:d>
                    </m:oMath>
                  </m:oMathPara>
                </a14:m>
                <a:endParaRPr lang="fr-CA" sz="1600" dirty="0">
                  <a:solidFill>
                    <a:schemeClr val="tx1"/>
                  </a:solidFill>
                  <a:latin typeface="Univers Condensed"/>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20496"/>
                <a:ext cx="9821449" cy="5760639"/>
              </a:xfrm>
              <a:prstGeom prst="rect">
                <a:avLst/>
              </a:prstGeom>
              <a:blipFill>
                <a:blip r:embed="rId3"/>
                <a:stretch>
                  <a:fillRect l="-186" t="-3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Image 5">
            <a:extLst>
              <a:ext uri="{FF2B5EF4-FFF2-40B4-BE49-F238E27FC236}">
                <a16:creationId xmlns:a16="http://schemas.microsoft.com/office/drawing/2014/main" id="{670794B3-750C-410F-9BDA-B52C81BD88E9}"/>
              </a:ext>
            </a:extLst>
          </p:cNvPr>
          <p:cNvPicPr>
            <a:picLocks noChangeAspect="1"/>
          </p:cNvPicPr>
          <p:nvPr/>
        </p:nvPicPr>
        <p:blipFill>
          <a:blip r:embed="rId4"/>
          <a:stretch>
            <a:fillRect/>
          </a:stretch>
        </p:blipFill>
        <p:spPr>
          <a:xfrm>
            <a:off x="7612502" y="1747422"/>
            <a:ext cx="2403735" cy="2376264"/>
          </a:xfrm>
          <a:prstGeom prst="rect">
            <a:avLst/>
          </a:prstGeom>
        </p:spPr>
      </p:pic>
      <p:sp>
        <p:nvSpPr>
          <p:cNvPr id="7" name="Rectangle 6">
            <a:extLst>
              <a:ext uri="{FF2B5EF4-FFF2-40B4-BE49-F238E27FC236}">
                <a16:creationId xmlns:a16="http://schemas.microsoft.com/office/drawing/2014/main" id="{DFABA31D-BB66-7045-8A78-6BE4B74C41BA}"/>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4641391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857426"/>
                <a:ext cx="9821449" cy="47525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2000" dirty="0">
                    <a:solidFill>
                      <a:schemeClr val="tx1"/>
                    </a:solidFill>
                    <a:latin typeface="Univers Condensed"/>
                  </a:rPr>
                  <a:t>Nombre minimum de connecteurs</a:t>
                </a:r>
              </a:p>
              <a:p>
                <a:pPr marL="263525" lvl="1" indent="-263525" eaLnBrk="1" hangingPunct="1">
                  <a:buFont typeface="Arial" panose="020B0604020202020204" pitchFamily="34" charset="0"/>
                  <a:buChar char="•"/>
                  <a:defRPr/>
                </a:pPr>
                <a:endParaRPr lang="fr-FR" sz="2000" i="1"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𝑛</m:t>
                          </m:r>
                        </m:e>
                        <m:sub>
                          <m:r>
                            <a:rPr lang="fr-FR" b="0" i="1" smtClean="0">
                              <a:solidFill>
                                <a:schemeClr val="tx1"/>
                              </a:solidFill>
                              <a:latin typeface="Cambria Math" panose="02040503050406030204" pitchFamily="18" charset="0"/>
                            </a:rPr>
                            <m:t>𝑚𝑖𝑛</m:t>
                          </m:r>
                        </m:sub>
                      </m:sSub>
                      <m:r>
                        <a:rPr lang="fr-FR" b="0" i="1" smtClean="0">
                          <a:solidFill>
                            <a:schemeClr val="tx1"/>
                          </a:solidFill>
                          <a:latin typeface="Cambria Math" panose="02040503050406030204" pitchFamily="18" charset="0"/>
                        </a:rPr>
                        <m:t>=</m:t>
                      </m:r>
                      <m:f>
                        <m:fPr>
                          <m:ctrlPr>
                            <a:rPr lang="fr-FR" b="0" i="1" smtClean="0">
                              <a:solidFill>
                                <a:schemeClr val="tx1"/>
                              </a:solidFill>
                              <a:latin typeface="Cambria Math" panose="02040503050406030204" pitchFamily="18" charset="0"/>
                            </a:rPr>
                          </m:ctrlPr>
                        </m:fPr>
                        <m:num>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𝑃</m:t>
                              </m:r>
                            </m:e>
                            <m:sub>
                              <m:r>
                                <a:rPr lang="fr-FR" b="0" i="1" smtClean="0">
                                  <a:solidFill>
                                    <a:schemeClr val="tx1"/>
                                  </a:solidFill>
                                  <a:latin typeface="Cambria Math" panose="02040503050406030204" pitchFamily="18" charset="0"/>
                                </a:rPr>
                                <m:t>𝑓</m:t>
                              </m:r>
                            </m:sub>
                          </m:sSub>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𝑉</m:t>
                              </m:r>
                            </m:e>
                            <m:sub>
                              <m:r>
                                <a:rPr lang="fr-FR" b="0" i="1" smtClean="0">
                                  <a:solidFill>
                                    <a:schemeClr val="tx1"/>
                                  </a:solidFill>
                                  <a:latin typeface="Cambria Math" panose="02040503050406030204" pitchFamily="18" charset="0"/>
                                </a:rPr>
                                <m:t>𝑟</m:t>
                              </m:r>
                            </m:sub>
                          </m:sSub>
                        </m:den>
                      </m:f>
                    </m:oMath>
                  </m:oMathPara>
                </a14:m>
                <a:endParaRPr lang="fr-CA" i="1" dirty="0">
                  <a:solidFill>
                    <a:schemeClr val="tx1"/>
                  </a:solidFill>
                  <a:latin typeface="Univers Condensed"/>
                </a:endParaRPr>
              </a:p>
              <a:p>
                <a:pPr marL="742950" lvl="2" indent="-342900" eaLnBrk="1" hangingPunct="1">
                  <a:buFont typeface="Calibri" panose="020F0502020204030204" pitchFamily="34" charset="0"/>
                  <a:buChar char="−"/>
                  <a:defRPr/>
                </a:pPr>
                <a:endParaRPr lang="fr-CA" sz="2000" dirty="0">
                  <a:solidFill>
                    <a:schemeClr val="tx1"/>
                  </a:solidFill>
                  <a:latin typeface="Univers Condensed"/>
                </a:endParaRPr>
              </a:p>
              <a:p>
                <a:pPr marL="263525" lvl="1" indent="-263525"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Évaluation plus précise du nombre de connecteurs pour un assemblage excentrique en cisaillement</a:t>
                </a:r>
              </a:p>
              <a:p>
                <a:pPr marL="263525" lvl="1" indent="-263525" eaLnBrk="1" hangingPunct="1">
                  <a:buFont typeface="Arial" panose="020B0604020202020204" pitchFamily="34" charset="0"/>
                  <a:buChar char="•"/>
                  <a:defRPr/>
                </a:pPr>
                <a:endParaRPr lang="fr-FR" sz="2000" i="1"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b="0" i="1" smtClean="0">
                          <a:solidFill>
                            <a:schemeClr val="tx1"/>
                          </a:solidFill>
                          <a:latin typeface="Cambria Math" panose="02040503050406030204" pitchFamily="18" charset="0"/>
                        </a:rPr>
                        <m:t>𝑛</m:t>
                      </m:r>
                      <m:r>
                        <a:rPr lang="fr-FR" b="0" i="1" smtClean="0">
                          <a:solidFill>
                            <a:schemeClr val="tx1"/>
                          </a:solidFill>
                          <a:latin typeface="Cambria Math" panose="02040503050406030204" pitchFamily="18" charset="0"/>
                          <a:ea typeface="Cambria Math" panose="02040503050406030204" pitchFamily="18" charset="0"/>
                        </a:rPr>
                        <m:t>≈</m:t>
                      </m:r>
                      <m:f>
                        <m:fPr>
                          <m:ctrlPr>
                            <a:rPr lang="fr-FR" b="0" i="1" smtClean="0">
                              <a:solidFill>
                                <a:schemeClr val="tx1"/>
                              </a:solidFill>
                              <a:latin typeface="Cambria Math" panose="02040503050406030204" pitchFamily="18" charset="0"/>
                              <a:ea typeface="Cambria Math" panose="02040503050406030204" pitchFamily="18" charset="0"/>
                            </a:rPr>
                          </m:ctrlPr>
                        </m:fPr>
                        <m:num>
                          <m:r>
                            <a:rPr lang="fr-FR" b="0" i="1" smtClean="0">
                              <a:solidFill>
                                <a:schemeClr val="tx1"/>
                              </a:solidFill>
                              <a:latin typeface="Cambria Math" panose="02040503050406030204" pitchFamily="18" charset="0"/>
                              <a:ea typeface="Cambria Math" panose="02040503050406030204" pitchFamily="18" charset="0"/>
                            </a:rPr>
                            <m:t>100</m:t>
                          </m:r>
                          <m:sSub>
                            <m:sSubPr>
                              <m:ctrlPr>
                                <a:rPr lang="fr-FR" b="0"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𝑛</m:t>
                              </m:r>
                            </m:e>
                            <m:sub>
                              <m:r>
                                <a:rPr lang="fr-FR" b="0" i="1" smtClean="0">
                                  <a:solidFill>
                                    <a:schemeClr val="tx1"/>
                                  </a:solidFill>
                                  <a:latin typeface="Cambria Math" panose="02040503050406030204" pitchFamily="18" charset="0"/>
                                  <a:ea typeface="Cambria Math" panose="02040503050406030204" pitchFamily="18" charset="0"/>
                                </a:rPr>
                                <m:t>𝑚𝑖𝑛</m:t>
                              </m:r>
                            </m:sub>
                          </m:sSub>
                        </m:num>
                        <m:den>
                          <m:d>
                            <m:dPr>
                              <m:ctrlPr>
                                <a:rPr lang="fr-FR" b="0" i="1" smtClean="0">
                                  <a:solidFill>
                                    <a:schemeClr val="tx1"/>
                                  </a:solidFill>
                                  <a:latin typeface="Cambria Math" panose="02040503050406030204" pitchFamily="18" charset="0"/>
                                  <a:ea typeface="Cambria Math" panose="02040503050406030204" pitchFamily="18" charset="0"/>
                                </a:rPr>
                              </m:ctrlPr>
                            </m:dPr>
                            <m:e>
                              <m:r>
                                <a:rPr lang="fr-FR" b="0" i="1" smtClean="0">
                                  <a:solidFill>
                                    <a:schemeClr val="tx1"/>
                                  </a:solidFill>
                                  <a:latin typeface="Cambria Math" panose="02040503050406030204" pitchFamily="18" charset="0"/>
                                  <a:ea typeface="Cambria Math" panose="02040503050406030204" pitchFamily="18" charset="0"/>
                                </a:rPr>
                                <m:t>100−</m:t>
                              </m:r>
                              <m:sSub>
                                <m:sSubPr>
                                  <m:ctrlPr>
                                    <a:rPr lang="fr-FR" b="0"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𝑝</m:t>
                                  </m:r>
                                </m:e>
                                <m:sub>
                                  <m:r>
                                    <a:rPr lang="fr-FR" b="0" i="1" smtClean="0">
                                      <a:solidFill>
                                        <a:schemeClr val="tx1"/>
                                      </a:solidFill>
                                      <a:latin typeface="Cambria Math" panose="02040503050406030204" pitchFamily="18" charset="0"/>
                                      <a:ea typeface="Cambria Math" panose="02040503050406030204" pitchFamily="18" charset="0"/>
                                    </a:rPr>
                                    <m:t>𝑟</m:t>
                                  </m:r>
                                </m:sub>
                              </m:sSub>
                            </m:e>
                          </m:d>
                        </m:den>
                      </m:f>
                      <m:r>
                        <a:rPr lang="fr-FR" b="0" i="1" smtClean="0">
                          <a:solidFill>
                            <a:schemeClr val="tx1"/>
                          </a:solidFill>
                          <a:latin typeface="Cambria Math" panose="02040503050406030204" pitchFamily="18" charset="0"/>
                          <a:ea typeface="Cambria Math" panose="02040503050406030204" pitchFamily="18" charset="0"/>
                        </a:rPr>
                        <m:t>=</m:t>
                      </m:r>
                      <m:f>
                        <m:fPr>
                          <m:ctrlPr>
                            <a:rPr lang="fr-FR" i="1">
                              <a:solidFill>
                                <a:schemeClr val="tx1"/>
                              </a:solidFill>
                              <a:latin typeface="Cambria Math" panose="02040503050406030204" pitchFamily="18" charset="0"/>
                              <a:ea typeface="Cambria Math" panose="02040503050406030204" pitchFamily="18" charset="0"/>
                            </a:rPr>
                          </m:ctrlPr>
                        </m:fPr>
                        <m:num>
                          <m:r>
                            <a:rPr lang="fr-FR" i="1">
                              <a:solidFill>
                                <a:schemeClr val="tx1"/>
                              </a:solidFill>
                              <a:latin typeface="Cambria Math" panose="02040503050406030204" pitchFamily="18" charset="0"/>
                              <a:ea typeface="Cambria Math" panose="02040503050406030204" pitchFamily="18" charset="0"/>
                            </a:rPr>
                            <m:t>100</m:t>
                          </m:r>
                          <m:sSub>
                            <m:sSubPr>
                              <m:ctrlPr>
                                <a:rPr lang="fr-FR"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𝑃</m:t>
                              </m:r>
                            </m:e>
                            <m:sub>
                              <m:r>
                                <a:rPr lang="fr-FR" b="0" i="1" smtClean="0">
                                  <a:solidFill>
                                    <a:schemeClr val="tx1"/>
                                  </a:solidFill>
                                  <a:latin typeface="Cambria Math" panose="02040503050406030204" pitchFamily="18" charset="0"/>
                                  <a:ea typeface="Cambria Math" panose="02040503050406030204" pitchFamily="18" charset="0"/>
                                </a:rPr>
                                <m:t>𝑓</m:t>
                              </m:r>
                            </m:sub>
                          </m:sSub>
                        </m:num>
                        <m:den>
                          <m:d>
                            <m:dPr>
                              <m:ctrlPr>
                                <a:rPr lang="fr-FR" i="1">
                                  <a:solidFill>
                                    <a:schemeClr val="tx1"/>
                                  </a:solidFill>
                                  <a:latin typeface="Cambria Math" panose="02040503050406030204" pitchFamily="18" charset="0"/>
                                  <a:ea typeface="Cambria Math" panose="02040503050406030204" pitchFamily="18" charset="0"/>
                                </a:rPr>
                              </m:ctrlPr>
                            </m:dPr>
                            <m:e>
                              <m:r>
                                <a:rPr lang="fr-FR" i="1">
                                  <a:solidFill>
                                    <a:schemeClr val="tx1"/>
                                  </a:solidFill>
                                  <a:latin typeface="Cambria Math" panose="02040503050406030204" pitchFamily="18" charset="0"/>
                                  <a:ea typeface="Cambria Math" panose="02040503050406030204" pitchFamily="18" charset="0"/>
                                </a:rPr>
                                <m:t>100−</m:t>
                              </m:r>
                              <m:sSub>
                                <m:sSubPr>
                                  <m:ctrlPr>
                                    <a:rPr lang="fr-FR"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𝑝</m:t>
                                  </m:r>
                                </m:e>
                                <m:sub>
                                  <m:r>
                                    <a:rPr lang="fr-FR" b="0" i="1" smtClean="0">
                                      <a:solidFill>
                                        <a:schemeClr val="tx1"/>
                                      </a:solidFill>
                                      <a:latin typeface="Cambria Math" panose="02040503050406030204" pitchFamily="18" charset="0"/>
                                      <a:ea typeface="Cambria Math" panose="02040503050406030204" pitchFamily="18" charset="0"/>
                                    </a:rPr>
                                    <m:t>𝑟</m:t>
                                  </m:r>
                                </m:sub>
                              </m:sSub>
                            </m:e>
                          </m:d>
                          <m:sSub>
                            <m:sSubPr>
                              <m:ctrlPr>
                                <a:rPr lang="fr-FR" i="1">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𝑉</m:t>
                              </m:r>
                            </m:e>
                            <m:sub>
                              <m:r>
                                <a:rPr lang="fr-FR" b="0" i="1" smtClean="0">
                                  <a:solidFill>
                                    <a:schemeClr val="tx1"/>
                                  </a:solidFill>
                                  <a:latin typeface="Cambria Math" panose="02040503050406030204" pitchFamily="18" charset="0"/>
                                  <a:ea typeface="Cambria Math" panose="02040503050406030204" pitchFamily="18" charset="0"/>
                                </a:rPr>
                                <m:t>𝑟</m:t>
                              </m:r>
                            </m:sub>
                          </m:sSub>
                        </m:den>
                      </m:f>
                    </m:oMath>
                  </m:oMathPara>
                </a14:m>
                <a:endParaRPr lang="fr-CA" i="1" dirty="0">
                  <a:solidFill>
                    <a:schemeClr val="tx1"/>
                  </a:solidFill>
                  <a:latin typeface="Univers Condensed"/>
                </a:endParaRPr>
              </a:p>
              <a:p>
                <a:pPr marL="857250" lvl="3" indent="0" eaLnBrk="1" hangingPunct="1">
                  <a:buNone/>
                  <a:defRPr/>
                </a:pPr>
                <a:endParaRPr lang="fr-CA" i="1" dirty="0">
                  <a:solidFill>
                    <a:schemeClr val="tx1"/>
                  </a:solidFill>
                  <a:latin typeface="Univers Condensed"/>
                </a:endParaRPr>
              </a:p>
              <a:p>
                <a:pPr marL="857250" lvl="3" indent="0" eaLnBrk="1" hangingPunct="1">
                  <a:buNone/>
                  <a:defRPr/>
                </a:pPr>
                <a14:m>
                  <m:oMath xmlns:m="http://schemas.openxmlformats.org/officeDocument/2006/math">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𝑝</m:t>
                        </m:r>
                      </m:e>
                      <m:sub>
                        <m:r>
                          <a:rPr lang="fr-CA" i="1">
                            <a:solidFill>
                              <a:schemeClr val="tx1"/>
                            </a:solidFill>
                            <a:latin typeface="Cambria Math" panose="02040503050406030204" pitchFamily="18" charset="0"/>
                          </a:rPr>
                          <m:t>𝑟</m:t>
                        </m:r>
                      </m:sub>
                    </m:sSub>
                  </m:oMath>
                </a14:m>
                <a:r>
                  <a:rPr lang="fr-CA" dirty="0">
                    <a:solidFill>
                      <a:schemeClr val="tx1"/>
                    </a:solidFill>
                    <a:latin typeface="Univers Condensed"/>
                  </a:rPr>
                  <a:t>: pourcentage de réduction</a:t>
                </a:r>
                <a:endParaRPr lang="fr-CA" i="1" dirty="0">
                  <a:solidFill>
                    <a:schemeClr val="tx1"/>
                  </a:solidFill>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857426"/>
                <a:ext cx="9821449" cy="4752527"/>
              </a:xfrm>
              <a:prstGeom prst="rect">
                <a:avLst/>
              </a:prstGeom>
              <a:blipFill>
                <a:blip r:embed="rId3"/>
                <a:stretch>
                  <a:fillRect l="-496" t="-6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801" y="3385376"/>
            <a:ext cx="3068872" cy="297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0" y="5589240"/>
            <a:ext cx="4194826" cy="523220"/>
          </a:xfrm>
          <a:prstGeom prst="rect">
            <a:avLst/>
          </a:prstGeom>
        </p:spPr>
        <p:txBody>
          <a:bodyPr wrap="square">
            <a:spAutoFit/>
          </a:bodyPr>
          <a:lstStyle/>
          <a:p>
            <a:r>
              <a:rPr lang="fr-FR" sz="1400" dirty="0">
                <a:latin typeface="Univers Condensed"/>
              </a:rPr>
              <a:t>Effet de l'excentricité sur la capacité d'un assemblage mécanique travaillant en cisaillement</a:t>
            </a:r>
            <a:endParaRPr lang="fr-CA" sz="1400" dirty="0">
              <a:latin typeface="Univers Condensed"/>
            </a:endParaRPr>
          </a:p>
        </p:txBody>
      </p:sp>
      <p:sp>
        <p:nvSpPr>
          <p:cNvPr id="12" name="Rectangle 11">
            <a:extLst>
              <a:ext uri="{FF2B5EF4-FFF2-40B4-BE49-F238E27FC236}">
                <a16:creationId xmlns:a16="http://schemas.microsoft.com/office/drawing/2014/main" id="{CA7FA922-874A-5441-8E27-FEDDAB096AB1}"/>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172746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Analyse élastique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77</a:t>
            </a:fld>
            <a:endParaRPr lang="fr-FR"/>
          </a:p>
        </p:txBody>
      </p:sp>
    </p:spTree>
    <p:extLst>
      <p:ext uri="{BB962C8B-B14F-4D97-AF65-F5344CB8AC3E}">
        <p14:creationId xmlns:p14="http://schemas.microsoft.com/office/powerpoint/2010/main" val="468916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519254"/>
                <a:ext cx="9821449" cy="17281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solidFill>
                      <a:schemeClr val="tx1"/>
                    </a:solidFill>
                    <a:latin typeface="Univers Condensed"/>
                  </a:rPr>
                  <a:t>La position (par rapport au centre </a:t>
                </a:r>
                <a:r>
                  <a:rPr lang="fr-CA" sz="1600" dirty="0">
                    <a:solidFill>
                      <a:schemeClr val="tx1"/>
                    </a:solidFill>
                    <a:latin typeface="Univers Condensed"/>
                  </a:rPr>
                  <a:t>de gravité du groupe de connecteurs) du </a:t>
                </a:r>
                <a:r>
                  <a:rPr lang="fr-FR" sz="1600" dirty="0">
                    <a:solidFill>
                      <a:schemeClr val="tx1"/>
                    </a:solidFill>
                    <a:latin typeface="Univers Condensed"/>
                  </a:rPr>
                  <a:t>centre de rotation effectif (</a:t>
                </a:r>
                <a14:m>
                  <m:oMath xmlns:m="http://schemas.openxmlformats.org/officeDocument/2006/math">
                    <m:r>
                      <a:rPr lang="fr-CA" sz="1600" i="1" dirty="0">
                        <a:solidFill>
                          <a:schemeClr val="tx1"/>
                        </a:solidFill>
                        <a:latin typeface="Cambria Math" panose="02040503050406030204" pitchFamily="18" charset="0"/>
                      </a:rPr>
                      <m:t>𝑐</m:t>
                    </m:r>
                  </m:oMath>
                </a14:m>
                <a:r>
                  <a:rPr lang="fr-CA" sz="1600" dirty="0">
                    <a:solidFill>
                      <a:schemeClr val="tx1"/>
                    </a:solidFill>
                    <a:latin typeface="Univers Condensed"/>
                  </a:rPr>
                  <a:t>) est estimé par  </a:t>
                </a:r>
                <a:endParaRPr lang="fr-FR" sz="1600" dirty="0">
                  <a:solidFill>
                    <a:schemeClr val="tx1"/>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rPr>
                        <m:t>𝑐</m:t>
                      </m:r>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num>
                        <m:den>
                          <m:r>
                            <a:rPr lang="fr-CA" sz="1600" i="1">
                              <a:solidFill>
                                <a:schemeClr val="tx1"/>
                              </a:solidFill>
                              <a:latin typeface="Cambria Math" panose="02040503050406030204" pitchFamily="18" charset="0"/>
                            </a:rPr>
                            <m:t>𝑛</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e>
                          </m:nary>
                        </m:num>
                        <m:den>
                          <m:r>
                            <a:rPr lang="fr-CA" sz="1600" i="1">
                              <a:solidFill>
                                <a:schemeClr val="tx1"/>
                              </a:solidFill>
                              <a:latin typeface="Cambria Math" panose="02040503050406030204" pitchFamily="18" charset="0"/>
                            </a:rPr>
                            <m:t>𝑛</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519254"/>
                <a:ext cx="9821449" cy="1728191"/>
              </a:xfrm>
              <a:prstGeom prst="rect">
                <a:avLst/>
              </a:prstGeom>
              <a:blipFill>
                <a:blip r:embed="rId3"/>
                <a:stretch>
                  <a:fillRect l="-186" r="-3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972" y="1446180"/>
            <a:ext cx="5455927" cy="494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238692" y="3655401"/>
            <a:ext cx="3478280" cy="523220"/>
          </a:xfrm>
          <a:prstGeom prst="rect">
            <a:avLst/>
          </a:prstGeom>
        </p:spPr>
        <p:txBody>
          <a:bodyPr wrap="square">
            <a:spAutoFit/>
          </a:bodyPr>
          <a:lstStyle/>
          <a:p>
            <a:r>
              <a:rPr lang="fr-FR" sz="1400" dirty="0">
                <a:latin typeface="Univers Condensed"/>
              </a:rPr>
              <a:t>Analyse élastique d'un assemblage excentrique en cisaillement</a:t>
            </a:r>
            <a:endParaRPr lang="fr-CA" sz="1400" dirty="0">
              <a:latin typeface="Univers Condensed"/>
            </a:endParaRPr>
          </a:p>
        </p:txBody>
      </p:sp>
      <p:sp>
        <p:nvSpPr>
          <p:cNvPr id="8" name="Rectangle 7">
            <a:extLst>
              <a:ext uri="{FF2B5EF4-FFF2-40B4-BE49-F238E27FC236}">
                <a16:creationId xmlns:a16="http://schemas.microsoft.com/office/drawing/2014/main" id="{51CFE51E-47D4-2B4E-B2EF-E7BDD5140E0C}"/>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3715150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806627"/>
                <a:ext cx="9821449" cy="55497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solidFill>
                      <a:schemeClr val="tx1"/>
                    </a:solidFill>
                    <a:latin typeface="Univers Condensed" panose="020B0506020202050204"/>
                    <a:ea typeface="Cambria Math" panose="02040503050406030204" pitchFamily="18" charset="0"/>
                  </a:rPr>
                  <a:t>Hypothèses</a:t>
                </a:r>
              </a:p>
              <a:p>
                <a:pPr marL="263525" lvl="1" indent="-263525" eaLnBrk="1" hangingPunct="1">
                  <a:buFont typeface="Arial" panose="020B0604020202020204" pitchFamily="34" charset="0"/>
                  <a:buChar char="•"/>
                  <a:defRPr/>
                </a:pPr>
                <a:endParaRPr lang="fr-CA" sz="1600" dirty="0">
                  <a:solidFill>
                    <a:schemeClr val="tx1"/>
                  </a:solidFill>
                  <a:latin typeface="Univers Condensed" panose="020B0506020202050204"/>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rPr>
                  <a:t>rotation du groupe par rapport au centre de rotation effectif (</a:t>
                </a:r>
                <a14:m>
                  <m:oMath xmlns:m="http://schemas.openxmlformats.org/officeDocument/2006/math">
                    <m:r>
                      <a:rPr lang="fr-FR" sz="1600" i="1" dirty="0">
                        <a:solidFill>
                          <a:schemeClr val="tx1"/>
                        </a:solidFill>
                        <a:latin typeface="Cambria Math"/>
                      </a:rPr>
                      <m:t>𝑐</m:t>
                    </m:r>
                  </m:oMath>
                </a14:m>
                <a:r>
                  <a:rPr lang="fr-FR" sz="1600" dirty="0">
                    <a:solidFill>
                      <a:schemeClr val="tx1"/>
                    </a:solidFill>
                    <a:latin typeface="Univers Condensed" panose="020B0506020202050204"/>
                  </a:rPr>
                  <a:t>)</a:t>
                </a:r>
              </a:p>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rPr>
                  <a:t>l’effort sur un connecteur est perpendiculaire au rayon vecteur</a:t>
                </a:r>
              </a:p>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rPr>
                  <a:t>la déformation du connecteur le plus éloigné du centre de rotation est la plus élevée</a:t>
                </a:r>
              </a:p>
              <a:p>
                <a:pPr marL="742950" lvl="2" indent="-342900" eaLnBrk="1" hangingPunct="1">
                  <a:buFont typeface="Wingdings" panose="05000000000000000000" pitchFamily="2" charset="2"/>
                  <a:buChar char="Ø"/>
                  <a:defRPr/>
                </a:pPr>
                <a:r>
                  <a:rPr lang="fr-CA" sz="1600" dirty="0">
                    <a:solidFill>
                      <a:schemeClr val="tx1"/>
                    </a:solidFill>
                    <a:latin typeface="Univers Condensed" panose="020B0506020202050204"/>
                  </a:rPr>
                  <a:t>La résistance ultime de l’assemblage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𝑃</m:t>
                        </m:r>
                      </m:e>
                      <m:sub>
                        <m:r>
                          <a:rPr lang="fr-CA" sz="1600" i="1">
                            <a:solidFill>
                              <a:schemeClr val="tx1"/>
                            </a:solidFill>
                            <a:latin typeface="Cambria Math"/>
                          </a:rPr>
                          <m:t>𝑟</m:t>
                        </m:r>
                      </m:sub>
                    </m:sSub>
                  </m:oMath>
                </a14:m>
                <a:r>
                  <a:rPr lang="fr-FR" sz="1600" dirty="0">
                    <a:solidFill>
                      <a:schemeClr val="tx1"/>
                    </a:solidFill>
                    <a:latin typeface="Univers Condensed" panose="020B0506020202050204"/>
                  </a:rPr>
                  <a:t>) est atteint lorsque le connecteur le plus éloigné du centre de rotation atteint sa résistance ultime en cisaillement</a:t>
                </a:r>
              </a:p>
              <a:p>
                <a:pPr marL="742950" lvl="2" indent="-342900" eaLnBrk="1" hangingPunct="1">
                  <a:buFont typeface="Calibri" panose="020F0502020204030204" pitchFamily="34" charset="0"/>
                  <a:buChar char="−"/>
                  <a:defRPr/>
                </a:pPr>
                <a:endParaRPr lang="fr-CA" sz="1600" i="1" dirty="0">
                  <a:solidFill>
                    <a:schemeClr val="tx1"/>
                  </a:solidFill>
                  <a:latin typeface="Univers Condensed" panose="020B0506020202050204"/>
                </a:endParaRPr>
              </a:p>
              <a:p>
                <a:pPr marL="263525" lvl="1" indent="-263525" eaLnBrk="1" hangingPunct="1">
                  <a:buFont typeface="Arial" panose="020B0604020202020204" pitchFamily="34" charset="0"/>
                  <a:buChar char="•"/>
                  <a:defRPr/>
                </a:pPr>
                <a:r>
                  <a:rPr lang="fr-CA" sz="1600" b="1" dirty="0">
                    <a:solidFill>
                      <a:schemeClr val="tx1"/>
                    </a:solidFill>
                    <a:latin typeface="Univers Condensed" panose="020B0506020202050204"/>
                    <a:ea typeface="Cambria Math" panose="02040503050406030204" pitchFamily="18" charset="0"/>
                  </a:rPr>
                  <a:t>Effort de cisaillement maximal </a:t>
                </a:r>
                <a:r>
                  <a:rPr lang="fr-FR" sz="1600" b="1" dirty="0">
                    <a:solidFill>
                      <a:schemeClr val="tx1"/>
                    </a:solidFill>
                    <a:latin typeface="Univers Condensed" panose="020B0506020202050204"/>
                    <a:ea typeface="Cambria Math" panose="02040503050406030204" pitchFamily="18" charset="0"/>
                  </a:rPr>
                  <a:t>appliqué à </a:t>
                </a:r>
                <a:r>
                  <a:rPr lang="fr-FR" sz="1600" b="1" u="sng" dirty="0">
                    <a:solidFill>
                      <a:schemeClr val="tx1"/>
                    </a:solidFill>
                    <a:latin typeface="Univers Condensed" panose="020B0506020202050204"/>
                    <a:ea typeface="Cambria Math" panose="02040503050406030204" pitchFamily="18" charset="0"/>
                  </a:rPr>
                  <a:t>un</a:t>
                </a:r>
                <a:r>
                  <a:rPr lang="fr-FR" sz="1600" b="1" dirty="0">
                    <a:solidFill>
                      <a:schemeClr val="tx1"/>
                    </a:solidFill>
                    <a:latin typeface="Univers Condensed" panose="020B0506020202050204"/>
                    <a:ea typeface="Cambria Math" panose="02040503050406030204" pitchFamily="18" charset="0"/>
                  </a:rPr>
                  <a:t> connecteur sous l’action de </a:t>
                </a:r>
                <a14:m>
                  <m:oMath xmlns:m="http://schemas.openxmlformats.org/officeDocument/2006/math">
                    <m:sSub>
                      <m:sSubPr>
                        <m:ctrlPr>
                          <a:rPr lang="fr-CA" sz="1600" b="1" i="1">
                            <a:solidFill>
                              <a:schemeClr val="tx1"/>
                            </a:solidFill>
                            <a:latin typeface="Cambria Math" panose="02040503050406030204" pitchFamily="18" charset="0"/>
                          </a:rPr>
                        </m:ctrlPr>
                      </m:sSubPr>
                      <m:e>
                        <m:r>
                          <a:rPr lang="fr-CA" sz="1600" b="1" i="1">
                            <a:solidFill>
                              <a:schemeClr val="tx1"/>
                            </a:solidFill>
                            <a:latin typeface="Cambria Math"/>
                          </a:rPr>
                          <m:t>𝑷</m:t>
                        </m:r>
                      </m:e>
                      <m:sub>
                        <m:r>
                          <a:rPr lang="fr-CA" sz="1600" b="1" i="1">
                            <a:solidFill>
                              <a:schemeClr val="tx1"/>
                            </a:solidFill>
                            <a:latin typeface="Cambria Math"/>
                          </a:rPr>
                          <m:t>𝒇</m:t>
                        </m:r>
                      </m:sub>
                    </m:sSub>
                  </m:oMath>
                </a14:m>
                <a:endParaRPr lang="fr-CA" sz="1600" i="1" dirty="0">
                  <a:solidFill>
                    <a:schemeClr val="tx1"/>
                  </a:solidFill>
                  <a:latin typeface="Univers Condensed" panose="020B0506020202050204"/>
                </a:endParaRPr>
              </a:p>
              <a:p>
                <a:pPr marL="857250" lvl="3" indent="0" eaLnBrk="1" hangingPunct="1">
                  <a:buNone/>
                  <a:defRPr/>
                </a:pPr>
                <a:endParaRPr lang="fr-FR" sz="1600" i="1" dirty="0">
                  <a:solidFill>
                    <a:schemeClr val="tx1"/>
                  </a:solidFill>
                  <a:latin typeface="Univers Condensed" panose="020B0506020202050204"/>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𝑉</m:t>
                          </m:r>
                        </m:e>
                        <m:sub>
                          <m:r>
                            <a:rPr lang="fr-FR" sz="1600" b="0" i="1" smtClean="0">
                              <a:solidFill>
                                <a:schemeClr val="tx1"/>
                              </a:solidFill>
                              <a:latin typeface="Cambria Math" panose="02040503050406030204" pitchFamily="18" charset="0"/>
                            </a:rPr>
                            <m:t>𝑓𝑚</m:t>
                          </m:r>
                        </m:sub>
                      </m:sSub>
                      <m:r>
                        <a:rPr lang="fr-FR" sz="1600" b="0" i="1" smtClean="0">
                          <a:solidFill>
                            <a:schemeClr val="tx1"/>
                          </a:solidFill>
                          <a:latin typeface="Cambria Math" panose="02040503050406030204" pitchFamily="18" charset="0"/>
                        </a:rPr>
                        <m:t>=</m:t>
                      </m:r>
                      <m:f>
                        <m:fPr>
                          <m:ctrlPr>
                            <a:rPr lang="fr-FR" sz="1600" b="0" i="1" smtClean="0">
                              <a:solidFill>
                                <a:schemeClr val="tx1"/>
                              </a:solidFill>
                              <a:latin typeface="Cambria Math" panose="02040503050406030204" pitchFamily="18" charset="0"/>
                            </a:rPr>
                          </m:ctrlPr>
                        </m:fPr>
                        <m:num>
                          <m:sSub>
                            <m:sSubPr>
                              <m:ctrlPr>
                                <a:rPr lang="fr-FR" sz="1600" b="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𝑃</m:t>
                              </m:r>
                            </m:e>
                            <m:sub>
                              <m:r>
                                <a:rPr lang="fr-FR" sz="1600" b="0" i="1" smtClean="0">
                                  <a:solidFill>
                                    <a:schemeClr val="tx1"/>
                                  </a:solidFill>
                                  <a:latin typeface="Cambria Math" panose="02040503050406030204" pitchFamily="18" charset="0"/>
                                </a:rPr>
                                <m:t>𝑓</m:t>
                              </m:r>
                            </m:sub>
                          </m:sSub>
                          <m:sSub>
                            <m:sSubPr>
                              <m:ctrlPr>
                                <a:rPr lang="fr-FR" sz="1600" b="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𝑑</m:t>
                              </m:r>
                            </m:e>
                            <m:sub>
                              <m:r>
                                <a:rPr lang="fr-FR" sz="1600" b="0" i="1" smtClean="0">
                                  <a:solidFill>
                                    <a:schemeClr val="tx1"/>
                                  </a:solidFill>
                                  <a:latin typeface="Cambria Math" panose="02040503050406030204" pitchFamily="18" charset="0"/>
                                </a:rPr>
                                <m:t>𝑚</m:t>
                              </m:r>
                            </m:sub>
                          </m:sSub>
                        </m:num>
                        <m:den>
                          <m:r>
                            <a:rPr lang="fr-FR" sz="1600" b="0" i="1" smtClean="0">
                              <a:solidFill>
                                <a:schemeClr val="tx1"/>
                              </a:solidFill>
                              <a:latin typeface="Cambria Math" panose="02040503050406030204" pitchFamily="18" charset="0"/>
                            </a:rPr>
                            <m:t>𝑛</m:t>
                          </m:r>
                          <m:r>
                            <a:rPr lang="fr-FR" sz="1600" b="0" i="1" smtClean="0">
                              <a:solidFill>
                                <a:schemeClr val="tx1"/>
                              </a:solidFill>
                              <a:latin typeface="Cambria Math" panose="02040503050406030204" pitchFamily="18" charset="0"/>
                            </a:rPr>
                            <m:t> </m:t>
                          </m:r>
                          <m:r>
                            <a:rPr lang="fr-FR" sz="1600" b="0" i="1" smtClean="0">
                              <a:solidFill>
                                <a:schemeClr val="tx1"/>
                              </a:solidFill>
                              <a:latin typeface="Cambria Math" panose="02040503050406030204" pitchFamily="18" charset="0"/>
                            </a:rPr>
                            <m:t>𝑐</m:t>
                          </m:r>
                        </m:den>
                      </m:f>
                      <m:r>
                        <a:rPr lang="fr-FR" sz="1600" b="0" i="1" smtClean="0">
                          <a:solidFill>
                            <a:schemeClr val="tx1"/>
                          </a:solidFill>
                          <a:latin typeface="Cambria Math" panose="02040503050406030204" pitchFamily="18" charset="0"/>
                          <a:ea typeface="Cambria Math" panose="02040503050406030204" pitchFamily="18" charset="0"/>
                        </a:rPr>
                        <m:t>≤</m:t>
                      </m:r>
                      <m:sSub>
                        <m:sSubPr>
                          <m:ctrlPr>
                            <a:rPr lang="fr-FR" sz="1600" b="0" i="1" smtClean="0">
                              <a:solidFill>
                                <a:schemeClr val="tx1"/>
                              </a:solidFill>
                              <a:latin typeface="Cambria Math" panose="02040503050406030204" pitchFamily="18" charset="0"/>
                              <a:ea typeface="Cambria Math" panose="02040503050406030204" pitchFamily="18" charset="0"/>
                            </a:rPr>
                          </m:ctrlPr>
                        </m:sSubPr>
                        <m:e>
                          <m:r>
                            <a:rPr lang="fr-FR" sz="1600" b="0" i="1" smtClean="0">
                              <a:solidFill>
                                <a:schemeClr val="tx1"/>
                              </a:solidFill>
                              <a:latin typeface="Cambria Math" panose="02040503050406030204" pitchFamily="18" charset="0"/>
                              <a:ea typeface="Cambria Math" panose="02040503050406030204" pitchFamily="18" charset="0"/>
                            </a:rPr>
                            <m:t>𝑉</m:t>
                          </m:r>
                        </m:e>
                        <m:sub>
                          <m:r>
                            <a:rPr lang="fr-FR" sz="1600" b="0" i="1" smtClean="0">
                              <a:solidFill>
                                <a:schemeClr val="tx1"/>
                              </a:solidFill>
                              <a:latin typeface="Cambria Math" panose="02040503050406030204" pitchFamily="18" charset="0"/>
                              <a:ea typeface="Cambria Math" panose="02040503050406030204" pitchFamily="18" charset="0"/>
                            </a:rPr>
                            <m:t>𝑟</m:t>
                          </m:r>
                        </m:sub>
                      </m:sSub>
                    </m:oMath>
                  </m:oMathPara>
                </a14:m>
                <a:endParaRPr lang="fr-CA" sz="1600" i="1" dirty="0">
                  <a:solidFill>
                    <a:schemeClr val="tx1"/>
                  </a:solidFill>
                  <a:latin typeface="Univers Condensed" panose="020B0506020202050204"/>
                </a:endParaRPr>
              </a:p>
              <a:p>
                <a:pPr marL="857250" lvl="3" indent="0" eaLnBrk="1" hangingPunct="1">
                  <a:buNone/>
                  <a:defRPr/>
                </a:pPr>
                <a:endParaRPr lang="fr-CA" sz="1600" i="1" dirty="0">
                  <a:solidFill>
                    <a:schemeClr val="tx1"/>
                  </a:solidFill>
                  <a:latin typeface="Univers Condensed" panose="020B0506020202050204"/>
                </a:endParaRPr>
              </a:p>
              <a:p>
                <a:pPr marL="263525" lvl="1" indent="-263525"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Si à la place de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a:rPr>
                          <m:t>𝑃</m:t>
                        </m:r>
                      </m:e>
                      <m:sub>
                        <m:r>
                          <a:rPr lang="fr-CA" sz="1600" i="1">
                            <a:solidFill>
                              <a:schemeClr val="tx1"/>
                            </a:solidFill>
                            <a:latin typeface="Cambria Math"/>
                          </a:rPr>
                          <m:t>𝑓</m:t>
                        </m:r>
                      </m:sub>
                    </m:sSub>
                    <m:r>
                      <a:rPr lang="fr-CA" sz="1600" i="1">
                        <a:solidFill>
                          <a:schemeClr val="tx1"/>
                        </a:solidFill>
                        <a:latin typeface="Cambria Math"/>
                        <a:ea typeface="Cambria Math"/>
                      </a:rPr>
                      <m:t> </m:t>
                    </m:r>
                  </m:oMath>
                </a14:m>
                <a:r>
                  <a:rPr lang="fr-FR" sz="1600" dirty="0">
                    <a:solidFill>
                      <a:schemeClr val="tx1"/>
                    </a:solidFill>
                    <a:latin typeface="Univers Condensed" panose="020B0506020202050204"/>
                    <a:ea typeface="Cambria Math" panose="02040503050406030204" pitchFamily="18" charset="0"/>
                  </a:rPr>
                  <a:t>l’assemblage est sollicité par un couple</a:t>
                </a:r>
                <a14:m>
                  <m:oMath xmlns:m="http://schemas.openxmlformats.org/officeDocument/2006/math">
                    <m:sSub>
                      <m:sSubPr>
                        <m:ctrlPr>
                          <a:rPr lang="fr-FR" sz="1600" i="1">
                            <a:latin typeface="Cambria Math" panose="02040503050406030204" pitchFamily="18" charset="0"/>
                          </a:rPr>
                        </m:ctrlPr>
                      </m:sSubPr>
                      <m:e>
                        <m:r>
                          <a:rPr lang="fr-FR" sz="1600" b="0" i="1" smtClean="0">
                            <a:latin typeface="Cambria Math" panose="02040503050406030204" pitchFamily="18" charset="0"/>
                          </a:rPr>
                          <m:t> </m:t>
                        </m:r>
                        <m:r>
                          <a:rPr lang="fr-FR" sz="1600" i="1">
                            <a:latin typeface="Cambria Math" panose="02040503050406030204" pitchFamily="18" charset="0"/>
                          </a:rPr>
                          <m:t>𝑀</m:t>
                        </m:r>
                      </m:e>
                      <m:sub>
                        <m:r>
                          <a:rPr lang="fr-FR" sz="1600" i="1">
                            <a:latin typeface="Cambria Math" panose="02040503050406030204" pitchFamily="18" charset="0"/>
                          </a:rPr>
                          <m:t>𝑓</m:t>
                        </m:r>
                      </m:sub>
                    </m:sSub>
                  </m:oMath>
                </a14:m>
                <a:r>
                  <a:rPr lang="fr-FR" sz="1600" dirty="0">
                    <a:solidFill>
                      <a:schemeClr val="tx1"/>
                    </a:solidFill>
                    <a:latin typeface="Univers Condensed" panose="020B0506020202050204"/>
                    <a:ea typeface="Cambria Math" panose="02040503050406030204" pitchFamily="18" charset="0"/>
                  </a:rPr>
                  <a:t>, </a:t>
                </a:r>
                <a:r>
                  <a:rPr lang="fr-FR" sz="1600" b="1" dirty="0">
                    <a:solidFill>
                      <a:schemeClr val="tx1"/>
                    </a:solidFill>
                    <a:latin typeface="Univers Condensed" panose="020B0506020202050204"/>
                    <a:ea typeface="Cambria Math" panose="02040503050406030204" pitchFamily="18" charset="0"/>
                  </a:rPr>
                  <a:t>l’effort de cisaillement maximal sous l’action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𝑀</m:t>
                        </m:r>
                      </m:e>
                      <m:sub>
                        <m:r>
                          <a:rPr lang="fr-FR" sz="1600" i="1">
                            <a:latin typeface="Cambria Math" panose="02040503050406030204" pitchFamily="18" charset="0"/>
                          </a:rPr>
                          <m:t>𝑓</m:t>
                        </m:r>
                      </m:sub>
                    </m:sSub>
                  </m:oMath>
                </a14:m>
                <a:r>
                  <a:rPr lang="fr-FR" sz="1600" dirty="0">
                    <a:solidFill>
                      <a:schemeClr val="tx1"/>
                    </a:solidFill>
                    <a:latin typeface="Univers Condensed" panose="020B0506020202050204"/>
                    <a:ea typeface="Cambria Math" panose="02040503050406030204" pitchFamily="18" charset="0"/>
                  </a:rPr>
                  <a:t> (la rotation de l’assemblage se fait par rapport au centre de gravité du groupe de connecteurs) est :</a:t>
                </a:r>
              </a:p>
              <a:p>
                <a:pPr marL="263525" lvl="1" indent="-263525" eaLnBrk="1" hangingPunct="1">
                  <a:buFont typeface="Arial" panose="020B0604020202020204" pitchFamily="34" charset="0"/>
                  <a:buChar char="•"/>
                  <a:defRPr/>
                </a:pPr>
                <a:endParaRPr lang="fr-FR" sz="1600" i="1" dirty="0">
                  <a:solidFill>
                    <a:schemeClr val="tx1"/>
                  </a:solidFill>
                  <a:latin typeface="Univers Condensed" panose="020B0506020202050204"/>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𝑉</m:t>
                          </m:r>
                        </m:e>
                        <m:sub>
                          <m:r>
                            <a:rPr lang="fr-FR" sz="1600" i="1">
                              <a:solidFill>
                                <a:schemeClr val="tx1"/>
                              </a:solidFill>
                              <a:latin typeface="Cambria Math" panose="02040503050406030204" pitchFamily="18" charset="0"/>
                            </a:rPr>
                            <m:t>𝑓𝑚</m:t>
                          </m:r>
                        </m:sub>
                      </m:sSub>
                      <m:r>
                        <a:rPr lang="fr-FR" sz="1600" i="1">
                          <a:solidFill>
                            <a:schemeClr val="tx1"/>
                          </a:solidFill>
                          <a:latin typeface="Cambria Math" panose="02040503050406030204" pitchFamily="18" charset="0"/>
                        </a:rPr>
                        <m:t>=</m:t>
                      </m:r>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𝑀</m:t>
                              </m:r>
                            </m:e>
                            <m:sub>
                              <m:r>
                                <a:rPr lang="fr-FR" sz="1600" i="1">
                                  <a:solidFill>
                                    <a:schemeClr val="tx1"/>
                                  </a:solidFill>
                                  <a:latin typeface="Cambria Math" panose="02040503050406030204" pitchFamily="18" charset="0"/>
                                </a:rPr>
                                <m:t>𝑓</m:t>
                              </m:r>
                            </m:sub>
                          </m:sSub>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𝑑</m:t>
                              </m:r>
                            </m:e>
                            <m:sub>
                              <m:r>
                                <a:rPr lang="fr-FR" sz="1600" i="1">
                                  <a:solidFill>
                                    <a:schemeClr val="tx1"/>
                                  </a:solidFill>
                                  <a:latin typeface="Cambria Math" panose="02040503050406030204" pitchFamily="18" charset="0"/>
                                </a:rPr>
                                <m:t>𝑚</m:t>
                              </m:r>
                            </m:sub>
                          </m:sSub>
                        </m:num>
                        <m:den>
                          <m:sSub>
                            <m:sSubPr>
                              <m:ctrlPr>
                                <a:rPr lang="fr-FR"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𝐼</m:t>
                              </m:r>
                            </m:e>
                            <m:sub>
                              <m:r>
                                <a:rPr lang="fr-FR" sz="1600" b="0" i="1" smtClean="0">
                                  <a:solidFill>
                                    <a:schemeClr val="tx1"/>
                                  </a:solidFill>
                                  <a:latin typeface="Cambria Math" panose="02040503050406030204" pitchFamily="18" charset="0"/>
                                </a:rPr>
                                <m:t>𝑜</m:t>
                              </m:r>
                            </m:sub>
                          </m:sSub>
                        </m:den>
                      </m:f>
                      <m:r>
                        <a:rPr lang="fr-FR" sz="1600" i="1">
                          <a:solidFill>
                            <a:schemeClr val="tx1"/>
                          </a:solidFill>
                          <a:latin typeface="Cambria Math" panose="02040503050406030204" pitchFamily="18" charset="0"/>
                          <a:ea typeface="Cambria Math" panose="02040503050406030204" pitchFamily="18" charset="0"/>
                        </a:rPr>
                        <m:t>≤</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𝑉</m:t>
                          </m:r>
                        </m:e>
                        <m:sub>
                          <m:r>
                            <a:rPr lang="fr-FR" sz="1600" i="1">
                              <a:solidFill>
                                <a:schemeClr val="tx1"/>
                              </a:solidFill>
                              <a:latin typeface="Cambria Math" panose="02040503050406030204" pitchFamily="18" charset="0"/>
                              <a:ea typeface="Cambria Math" panose="02040503050406030204" pitchFamily="18" charset="0"/>
                            </a:rPr>
                            <m:t>𝑟</m:t>
                          </m:r>
                        </m:sub>
                      </m:sSub>
                    </m:oMath>
                  </m:oMathPara>
                </a14:m>
                <a:endParaRPr lang="fr-CA" sz="1600" i="1" dirty="0">
                  <a:solidFill>
                    <a:schemeClr val="tx1"/>
                  </a:solidFill>
                  <a:latin typeface="Univers Condensed" panose="020B0506020202050204"/>
                </a:endParaRPr>
              </a:p>
              <a:p>
                <a:pPr marL="857250" lvl="3" indent="0" eaLnBrk="1" hangingPunct="1">
                  <a:buNone/>
                  <a:defRPr/>
                </a:pPr>
                <a:endParaRPr lang="fr-CA" sz="1600" i="1" dirty="0">
                  <a:solidFill>
                    <a:schemeClr val="tx1"/>
                  </a:solidFill>
                  <a:latin typeface="Univers Condensed" panose="020B0506020202050204"/>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806627"/>
                <a:ext cx="9821449" cy="5549724"/>
              </a:xfrm>
              <a:prstGeom prst="rect">
                <a:avLst/>
              </a:prstGeom>
              <a:blipFill>
                <a:blip r:embed="rId3"/>
                <a:stretch>
                  <a:fillRect l="-186" t="-3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4180645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32" y="644730"/>
            <a:ext cx="5892801" cy="478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484136" y="5694630"/>
            <a:ext cx="6851192" cy="338554"/>
          </a:xfrm>
          <a:prstGeom prst="rect">
            <a:avLst/>
          </a:prstGeom>
        </p:spPr>
        <p:txBody>
          <a:bodyPr wrap="square">
            <a:spAutoFit/>
          </a:bodyPr>
          <a:lstStyle/>
          <a:p>
            <a:r>
              <a:rPr lang="fr-FR" sz="1400" dirty="0">
                <a:latin typeface="Univers Condensed"/>
              </a:rPr>
              <a:t>Exemples de connecteurs mécaniques utilisés pour </a:t>
            </a:r>
            <a:r>
              <a:rPr lang="fr-FR" sz="1600" b="1" dirty="0">
                <a:latin typeface="Univers Condensed"/>
              </a:rPr>
              <a:t>applications mécaniques</a:t>
            </a:r>
            <a:endParaRPr lang="fr-CA" sz="1400" b="1" dirty="0">
              <a:latin typeface="Univers Condensed"/>
            </a:endParaRPr>
          </a:p>
        </p:txBody>
      </p:sp>
      <p:sp>
        <p:nvSpPr>
          <p:cNvPr id="7" name="Rectangle 6">
            <a:extLst>
              <a:ext uri="{FF2B5EF4-FFF2-40B4-BE49-F238E27FC236}">
                <a16:creationId xmlns:a16="http://schemas.microsoft.com/office/drawing/2014/main" id="{6FBAB82F-E79B-5B4A-94CD-241B1FCB2025}"/>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7115749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Analyse à l’état limite ultime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80</a:t>
            </a:fld>
            <a:endParaRPr lang="fr-FR"/>
          </a:p>
        </p:txBody>
      </p:sp>
    </p:spTree>
    <p:extLst>
      <p:ext uri="{BB962C8B-B14F-4D97-AF65-F5344CB8AC3E}">
        <p14:creationId xmlns:p14="http://schemas.microsoft.com/office/powerpoint/2010/main" val="3949781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727251"/>
                <a:ext cx="9821449" cy="56015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rPr>
                  <a:t>Hypothèses simplificatrices</a:t>
                </a: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rPr>
                  <a:t>tous les connecteurs atteignent leur déformation et leur résistance ultime en cisaillement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𝑟</m:t>
                        </m:r>
                      </m:sub>
                    </m:sSub>
                  </m:oMath>
                </a14:m>
                <a:endParaRPr lang="fr-FR" sz="1600" dirty="0">
                  <a:solidFill>
                    <a:schemeClr val="tx1"/>
                  </a:solidFill>
                  <a:latin typeface="Univers Condensed"/>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rPr>
                  <a:t>la valeur de (</a:t>
                </a:r>
                <a14:m>
                  <m:oMath xmlns:m="http://schemas.openxmlformats.org/officeDocument/2006/math">
                    <m:r>
                      <a:rPr lang="fr-FR" sz="1600" i="1" dirty="0">
                        <a:solidFill>
                          <a:schemeClr val="tx1"/>
                        </a:solidFill>
                        <a:latin typeface="Cambria Math" panose="02040503050406030204" pitchFamily="18" charset="0"/>
                      </a:rPr>
                      <m:t>𝑐</m:t>
                    </m:r>
                  </m:oMath>
                </a14:m>
                <a:r>
                  <a:rPr lang="fr-FR" sz="1600" dirty="0">
                    <a:solidFill>
                      <a:schemeClr val="tx1"/>
                    </a:solidFill>
                    <a:latin typeface="Univers Condensed"/>
                  </a:rPr>
                  <a:t>) est la même que pour l’analyse élastique</a:t>
                </a:r>
              </a:p>
              <a:p>
                <a:pPr marL="742950" lvl="2" indent="-342900" eaLnBrk="1" hangingPunct="1">
                  <a:buFont typeface="Calibri" panose="020F0502020204030204" pitchFamily="34" charset="0"/>
                  <a:buChar char="−"/>
                  <a:defRPr/>
                </a:pPr>
                <a:endParaRPr lang="fr-CA" sz="1600" i="1" dirty="0">
                  <a:solidFill>
                    <a:schemeClr val="tx1"/>
                  </a:solidFill>
                  <a:latin typeface="Univers Condensed"/>
                </a:endParaRPr>
              </a:p>
              <a:p>
                <a:pPr marL="263525" lvl="1" indent="-263525"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Charge maximale pondérée pouvant solliciter l’assemblage</a:t>
                </a:r>
                <a:endParaRPr lang="fr-CA" sz="1600" i="1" dirty="0">
                  <a:solidFill>
                    <a:schemeClr val="tx1"/>
                  </a:solidFill>
                  <a:latin typeface="Univers Condensed"/>
                  <a:ea typeface="Cambria Math"/>
                </a:endParaRPr>
              </a:p>
              <a:p>
                <a:pPr marL="857250" lvl="3" indent="0" eaLnBrk="1" hangingPunct="1">
                  <a:buNone/>
                  <a:defRPr/>
                </a:pPr>
                <a:endParaRPr lang="fr-FR" sz="1600" i="1" dirty="0">
                  <a:solidFill>
                    <a:schemeClr val="tx1"/>
                  </a:solidFill>
                  <a:latin typeface="Univers Condensed"/>
                  <a:ea typeface="Cambria Math"/>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smtClean="0">
                              <a:solidFill>
                                <a:schemeClr val="tx1"/>
                              </a:solidFill>
                              <a:latin typeface="Cambria Math" panose="02040503050406030204" pitchFamily="18" charset="0"/>
                              <a:ea typeface="Cambria Math"/>
                            </a:rPr>
                          </m:ctrlPr>
                        </m:sSubPr>
                        <m:e>
                          <m:r>
                            <a:rPr lang="fr-FR" sz="1600" b="0" i="1" smtClean="0">
                              <a:solidFill>
                                <a:schemeClr val="tx1"/>
                              </a:solidFill>
                              <a:latin typeface="Cambria Math" panose="02040503050406030204" pitchFamily="18" charset="0"/>
                              <a:ea typeface="Cambria Math"/>
                            </a:rPr>
                            <m:t>𝑃</m:t>
                          </m:r>
                        </m:e>
                        <m:sub>
                          <m:r>
                            <a:rPr lang="fr-FR" sz="1600" b="0" i="1" smtClean="0">
                              <a:solidFill>
                                <a:schemeClr val="tx1"/>
                              </a:solidFill>
                              <a:latin typeface="Cambria Math" panose="02040503050406030204" pitchFamily="18" charset="0"/>
                              <a:ea typeface="Cambria Math"/>
                            </a:rPr>
                            <m:t>𝑟</m:t>
                          </m:r>
                        </m:sub>
                      </m:sSub>
                      <m:r>
                        <a:rPr lang="fr-FR" sz="1600" b="0" i="1" smtClean="0">
                          <a:solidFill>
                            <a:schemeClr val="tx1"/>
                          </a:solidFill>
                          <a:latin typeface="Cambria Math" panose="02040503050406030204" pitchFamily="18" charset="0"/>
                          <a:ea typeface="Cambria Math"/>
                        </a:rPr>
                        <m:t>=</m:t>
                      </m:r>
                      <m:f>
                        <m:fPr>
                          <m:ctrlPr>
                            <a:rPr lang="fr-FR" sz="1600" b="0" i="1" smtClean="0">
                              <a:solidFill>
                                <a:schemeClr val="tx1"/>
                              </a:solidFill>
                              <a:latin typeface="Cambria Math" panose="02040503050406030204" pitchFamily="18" charset="0"/>
                              <a:ea typeface="Cambria Math"/>
                            </a:rPr>
                          </m:ctrlPr>
                        </m:fPr>
                        <m:num>
                          <m:sSub>
                            <m:sSubPr>
                              <m:ctrlPr>
                                <a:rPr lang="fr-FR" sz="1600" b="0" i="1" smtClean="0">
                                  <a:solidFill>
                                    <a:schemeClr val="tx1"/>
                                  </a:solidFill>
                                  <a:latin typeface="Cambria Math" panose="02040503050406030204" pitchFamily="18" charset="0"/>
                                  <a:ea typeface="Cambria Math"/>
                                </a:rPr>
                              </m:ctrlPr>
                            </m:sSubPr>
                            <m:e>
                              <m:r>
                                <a:rPr lang="fr-FR" sz="1600" b="0" i="1" smtClean="0">
                                  <a:solidFill>
                                    <a:schemeClr val="tx1"/>
                                  </a:solidFill>
                                  <a:latin typeface="Cambria Math" panose="02040503050406030204" pitchFamily="18" charset="0"/>
                                  <a:ea typeface="Cambria Math"/>
                                </a:rPr>
                                <m:t>𝑉</m:t>
                              </m:r>
                            </m:e>
                            <m:sub>
                              <m:r>
                                <a:rPr lang="fr-FR" sz="1600" b="0" i="1" smtClean="0">
                                  <a:solidFill>
                                    <a:schemeClr val="tx1"/>
                                  </a:solidFill>
                                  <a:latin typeface="Cambria Math" panose="02040503050406030204" pitchFamily="18" charset="0"/>
                                  <a:ea typeface="Cambria Math"/>
                                </a:rPr>
                                <m:t>𝑟</m:t>
                              </m:r>
                            </m:sub>
                          </m:sSub>
                          <m:nary>
                            <m:naryPr>
                              <m:chr m:val="∑"/>
                              <m:ctrlPr>
                                <a:rPr lang="fr-FR" sz="1600" b="0" i="1" smtClean="0">
                                  <a:solidFill>
                                    <a:schemeClr val="tx1"/>
                                  </a:solidFill>
                                  <a:latin typeface="Cambria Math" panose="02040503050406030204" pitchFamily="18" charset="0"/>
                                  <a:ea typeface="Cambria Math"/>
                                </a:rPr>
                              </m:ctrlPr>
                            </m:naryPr>
                            <m:sub>
                              <m:r>
                                <m:rPr>
                                  <m:brk m:alnAt="23"/>
                                </m:rPr>
                                <a:rPr lang="fr-FR" sz="1600" b="0" i="1" smtClean="0">
                                  <a:solidFill>
                                    <a:schemeClr val="tx1"/>
                                  </a:solidFill>
                                  <a:latin typeface="Cambria Math" panose="02040503050406030204" pitchFamily="18" charset="0"/>
                                  <a:ea typeface="Cambria Math"/>
                                </a:rPr>
                                <m:t>𝑖</m:t>
                              </m:r>
                              <m:r>
                                <a:rPr lang="fr-FR" sz="1600" b="0" i="1" smtClean="0">
                                  <a:solidFill>
                                    <a:schemeClr val="tx1"/>
                                  </a:solidFill>
                                  <a:latin typeface="Cambria Math" panose="02040503050406030204" pitchFamily="18" charset="0"/>
                                  <a:ea typeface="Cambria Math"/>
                                </a:rPr>
                                <m:t>=1</m:t>
                              </m:r>
                            </m:sub>
                            <m:sup>
                              <m:r>
                                <a:rPr lang="fr-FR" sz="1600" b="0" i="1" smtClean="0">
                                  <a:solidFill>
                                    <a:schemeClr val="tx1"/>
                                  </a:solidFill>
                                  <a:latin typeface="Cambria Math" panose="02040503050406030204" pitchFamily="18" charset="0"/>
                                  <a:ea typeface="Cambria Math"/>
                                </a:rPr>
                                <m:t>𝑛</m:t>
                              </m:r>
                            </m:sup>
                            <m:e>
                              <m:sSub>
                                <m:sSubPr>
                                  <m:ctrlPr>
                                    <a:rPr lang="fr-FR" sz="1600" b="0" i="1" smtClean="0">
                                      <a:solidFill>
                                        <a:schemeClr val="tx1"/>
                                      </a:solidFill>
                                      <a:latin typeface="Cambria Math" panose="02040503050406030204" pitchFamily="18" charset="0"/>
                                      <a:ea typeface="Cambria Math"/>
                                    </a:rPr>
                                  </m:ctrlPr>
                                </m:sSubPr>
                                <m:e>
                                  <m:r>
                                    <a:rPr lang="fr-FR" sz="1600" b="0" i="1" smtClean="0">
                                      <a:solidFill>
                                        <a:schemeClr val="tx1"/>
                                      </a:solidFill>
                                      <a:latin typeface="Cambria Math" panose="02040503050406030204" pitchFamily="18" charset="0"/>
                                      <a:ea typeface="Cambria Math"/>
                                    </a:rPr>
                                    <m:t>𝑑</m:t>
                                  </m:r>
                                </m:e>
                                <m:sub>
                                  <m:r>
                                    <a:rPr lang="fr-FR" sz="1600" b="0" i="1" smtClean="0">
                                      <a:solidFill>
                                        <a:schemeClr val="tx1"/>
                                      </a:solidFill>
                                      <a:latin typeface="Cambria Math" panose="02040503050406030204" pitchFamily="18" charset="0"/>
                                      <a:ea typeface="Cambria Math"/>
                                    </a:rPr>
                                    <m:t>𝑖</m:t>
                                  </m:r>
                                </m:sub>
                              </m:sSub>
                            </m:e>
                          </m:nary>
                        </m:num>
                        <m:den>
                          <m:r>
                            <a:rPr lang="fr-FR" sz="1600" b="0" i="1" smtClean="0">
                              <a:solidFill>
                                <a:schemeClr val="tx1"/>
                              </a:solidFill>
                              <a:latin typeface="Cambria Math" panose="02040503050406030204" pitchFamily="18" charset="0"/>
                              <a:ea typeface="Cambria Math"/>
                            </a:rPr>
                            <m:t>𝑒</m:t>
                          </m:r>
                          <m:r>
                            <a:rPr lang="fr-FR" sz="1600" b="0" i="1" smtClean="0">
                              <a:solidFill>
                                <a:schemeClr val="tx1"/>
                              </a:solidFill>
                              <a:latin typeface="Cambria Math" panose="02040503050406030204" pitchFamily="18" charset="0"/>
                              <a:ea typeface="Cambria Math"/>
                            </a:rPr>
                            <m:t>+</m:t>
                          </m:r>
                          <m:r>
                            <a:rPr lang="fr-FR" sz="1600" b="0" i="1" smtClean="0">
                              <a:solidFill>
                                <a:schemeClr val="tx1"/>
                              </a:solidFill>
                              <a:latin typeface="Cambria Math" panose="02040503050406030204" pitchFamily="18" charset="0"/>
                              <a:ea typeface="Cambria Math"/>
                            </a:rPr>
                            <m:t>𝑐</m:t>
                          </m:r>
                        </m:den>
                      </m:f>
                    </m:oMath>
                  </m:oMathPara>
                </a14:m>
                <a:endParaRPr lang="fr-CA" sz="1600" i="1" dirty="0">
                  <a:solidFill>
                    <a:schemeClr val="tx1"/>
                  </a:solidFill>
                  <a:latin typeface="Univers Condensed"/>
                  <a:ea typeface="Cambria Math"/>
                </a:endParaRPr>
              </a:p>
              <a:p>
                <a:pPr marL="857250" lvl="3" indent="0" eaLnBrk="1" hangingPunct="1">
                  <a:buNone/>
                  <a:defRPr/>
                </a:pPr>
                <a:endParaRPr lang="fr-CA" sz="1600" i="1" dirty="0">
                  <a:solidFill>
                    <a:schemeClr val="tx1"/>
                  </a:solidFill>
                  <a:latin typeface="Univers Condensed"/>
                </a:endParaRPr>
              </a:p>
              <a:p>
                <a:pPr marL="857250" lvl="3" indent="0" eaLnBrk="1" hangingPunct="1">
                  <a:buNone/>
                  <a:defRPr/>
                </a:pPr>
                <a:r>
                  <a:rPr lang="fr-CA" sz="1600" dirty="0">
                    <a:solidFill>
                      <a:schemeClr val="tx1"/>
                    </a:solidFill>
                    <a:latin typeface="Univers Condensed"/>
                  </a:rPr>
                  <a:t>avec</a:t>
                </a:r>
                <a:endParaRPr lang="fr-CA" sz="1600" i="1" dirty="0">
                  <a:solidFill>
                    <a:schemeClr val="tx1"/>
                  </a:solidFill>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𝑑</m:t>
                          </m:r>
                        </m:e>
                        <m:sub>
                          <m:r>
                            <a:rPr lang="fr-FR" sz="1600" b="0" i="1" smtClean="0">
                              <a:solidFill>
                                <a:schemeClr val="tx1"/>
                              </a:solidFill>
                              <a:latin typeface="Cambria Math" panose="02040503050406030204" pitchFamily="18" charset="0"/>
                            </a:rPr>
                            <m:t>𝑖</m:t>
                          </m:r>
                        </m:sub>
                      </m:sSub>
                      <m:r>
                        <a:rPr lang="fr-FR" sz="1600" b="0" i="1" smtClean="0">
                          <a:solidFill>
                            <a:schemeClr val="tx1"/>
                          </a:solidFill>
                          <a:latin typeface="Cambria Math" panose="02040503050406030204" pitchFamily="18" charset="0"/>
                        </a:rPr>
                        <m:t>=</m:t>
                      </m:r>
                      <m:rad>
                        <m:radPr>
                          <m:degHide m:val="on"/>
                          <m:ctrlPr>
                            <a:rPr lang="fr-FR" sz="1600" b="0" i="1" smtClean="0">
                              <a:solidFill>
                                <a:schemeClr val="tx1"/>
                              </a:solidFill>
                              <a:latin typeface="Cambria Math" panose="02040503050406030204" pitchFamily="18" charset="0"/>
                            </a:rPr>
                          </m:ctrlPr>
                        </m:radPr>
                        <m:deg/>
                        <m:e>
                          <m:sSubSup>
                            <m:sSubSupPr>
                              <m:ctrlPr>
                                <a:rPr lang="fr-FR" sz="1600" i="1">
                                  <a:solidFill>
                                    <a:schemeClr val="tx1"/>
                                  </a:solidFill>
                                  <a:latin typeface="Cambria Math" panose="02040503050406030204" pitchFamily="18" charset="0"/>
                                </a:rPr>
                              </m:ctrlPr>
                            </m:sSubSupPr>
                            <m:e>
                              <m:r>
                                <a:rPr lang="fr-FR" sz="1600" b="0" i="1" smtClean="0">
                                  <a:solidFill>
                                    <a:schemeClr val="tx1"/>
                                  </a:solidFill>
                                  <a:latin typeface="Cambria Math" panose="02040503050406030204" pitchFamily="18" charset="0"/>
                                </a:rPr>
                                <m:t>𝑋</m:t>
                              </m:r>
                            </m:e>
                            <m:sub>
                              <m:r>
                                <a:rPr lang="fr-FR" sz="1600" b="0" i="1" smtClean="0">
                                  <a:solidFill>
                                    <a:schemeClr val="tx1"/>
                                  </a:solidFill>
                                  <a:latin typeface="Cambria Math" panose="02040503050406030204" pitchFamily="18" charset="0"/>
                                </a:rPr>
                                <m:t>𝑖</m:t>
                              </m:r>
                            </m:sub>
                            <m:sup>
                              <m:r>
                                <a:rPr lang="fr-FR" sz="1600" b="0" i="1" smtClean="0">
                                  <a:solidFill>
                                    <a:schemeClr val="tx1"/>
                                  </a:solidFill>
                                  <a:latin typeface="Cambria Math" panose="02040503050406030204" pitchFamily="18" charset="0"/>
                                </a:rPr>
                                <m:t>2</m:t>
                              </m:r>
                            </m:sup>
                          </m:sSubSup>
                          <m:r>
                            <a:rPr lang="fr-FR"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FR" sz="1600" b="0" i="1" smtClean="0">
                                  <a:solidFill>
                                    <a:schemeClr val="tx1"/>
                                  </a:solidFill>
                                  <a:latin typeface="Cambria Math" panose="02040503050406030204" pitchFamily="18" charset="0"/>
                                </a:rPr>
                                <m:t>𝑌</m:t>
                              </m:r>
                            </m:e>
                            <m:sub>
                              <m:r>
                                <a:rPr lang="fr-FR" sz="1600" b="0" i="1" smtClean="0">
                                  <a:solidFill>
                                    <a:schemeClr val="tx1"/>
                                  </a:solidFill>
                                  <a:latin typeface="Cambria Math" panose="02040503050406030204" pitchFamily="18" charset="0"/>
                                </a:rPr>
                                <m:t>𝑖</m:t>
                              </m:r>
                            </m:sub>
                            <m:sup>
                              <m:r>
                                <a:rPr lang="fr-FR" sz="1600" b="0" i="1" smtClean="0">
                                  <a:solidFill>
                                    <a:schemeClr val="tx1"/>
                                  </a:solidFill>
                                  <a:latin typeface="Cambria Math" panose="02040503050406030204" pitchFamily="18" charset="0"/>
                                </a:rPr>
                                <m:t>2</m:t>
                              </m:r>
                            </m:sup>
                          </m:sSubSup>
                        </m:e>
                      </m:rad>
                    </m:oMath>
                  </m:oMathPara>
                </a14:m>
                <a:endParaRPr lang="fr-CA" sz="1600" i="1" dirty="0">
                  <a:solidFill>
                    <a:schemeClr val="tx1"/>
                  </a:solidFill>
                  <a:latin typeface="Univers Condensed"/>
                </a:endParaRPr>
              </a:p>
              <a:p>
                <a:pPr marL="1314450" lvl="4" indent="0" eaLnBrk="1" hangingPunct="1">
                  <a:buNone/>
                  <a:defRPr/>
                </a:pPr>
                <a:endParaRPr lang="fr-CA" sz="1600" dirty="0">
                  <a:solidFill>
                    <a:schemeClr val="tx1"/>
                  </a:solidFill>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𝑋</m:t>
                          </m:r>
                        </m:e>
                        <m:sub>
                          <m:r>
                            <a:rPr lang="fr-FR" sz="1600" b="0" i="1" smtClean="0">
                              <a:solidFill>
                                <a:schemeClr val="tx1"/>
                              </a:solidFill>
                              <a:latin typeface="Cambria Math" panose="02040503050406030204" pitchFamily="18" charset="0"/>
                            </a:rPr>
                            <m:t>𝑖</m:t>
                          </m:r>
                        </m:sub>
                      </m:sSub>
                      <m:r>
                        <a:rPr lang="fr-FR" sz="1600" b="0" i="1" smtClean="0">
                          <a:solidFill>
                            <a:schemeClr val="tx1"/>
                          </a:solidFill>
                          <a:latin typeface="Cambria Math" panose="02040503050406030204" pitchFamily="18" charset="0"/>
                        </a:rPr>
                        <m:t>=</m:t>
                      </m:r>
                      <m:sSub>
                        <m:sSubPr>
                          <m:ctrlPr>
                            <a:rPr lang="fr-FR" sz="1600" b="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𝑥</m:t>
                          </m:r>
                        </m:e>
                        <m:sub>
                          <m:r>
                            <a:rPr lang="fr-FR" sz="1600" b="0" i="1" smtClean="0">
                              <a:solidFill>
                                <a:schemeClr val="tx1"/>
                              </a:solidFill>
                              <a:latin typeface="Cambria Math" panose="02040503050406030204" pitchFamily="18" charset="0"/>
                            </a:rPr>
                            <m:t>𝑖</m:t>
                          </m:r>
                        </m:sub>
                      </m:sSub>
                      <m:r>
                        <a:rPr lang="fr-FR" sz="1600" b="0" i="1" smtClean="0">
                          <a:solidFill>
                            <a:schemeClr val="tx1"/>
                          </a:solidFill>
                          <a:latin typeface="Cambria Math" panose="02040503050406030204" pitchFamily="18" charset="0"/>
                        </a:rPr>
                        <m:t>+</m:t>
                      </m:r>
                      <m:r>
                        <a:rPr lang="fr-FR" sz="1600" b="0" i="1" smtClean="0">
                          <a:solidFill>
                            <a:schemeClr val="tx1"/>
                          </a:solidFill>
                          <a:latin typeface="Cambria Math" panose="02040503050406030204" pitchFamily="18" charset="0"/>
                        </a:rPr>
                        <m:t>𝑐</m:t>
                      </m:r>
                      <m:func>
                        <m:funcPr>
                          <m:ctrlPr>
                            <a:rPr lang="fr-FR" sz="1600" b="0" i="1" smtClean="0">
                              <a:solidFill>
                                <a:schemeClr val="tx1"/>
                              </a:solidFill>
                              <a:latin typeface="Cambria Math" panose="02040503050406030204" pitchFamily="18" charset="0"/>
                            </a:rPr>
                          </m:ctrlPr>
                        </m:funcPr>
                        <m:fName>
                          <m:r>
                            <m:rPr>
                              <m:sty m:val="p"/>
                            </m:rPr>
                            <a:rPr lang="fr-FR" sz="1600" b="0" i="0" smtClean="0">
                              <a:solidFill>
                                <a:schemeClr val="tx1"/>
                              </a:solidFill>
                              <a:latin typeface="Cambria Math" panose="02040503050406030204" pitchFamily="18" charset="0"/>
                            </a:rPr>
                            <m:t>cos</m:t>
                          </m:r>
                        </m:fName>
                        <m:e>
                          <m:r>
                            <a:rPr lang="fr-FR" sz="1600" b="0" i="1" smtClean="0">
                              <a:solidFill>
                                <a:schemeClr val="tx1"/>
                              </a:solidFill>
                              <a:latin typeface="Cambria Math" panose="02040503050406030204" pitchFamily="18" charset="0"/>
                              <a:ea typeface="Cambria Math" panose="02040503050406030204" pitchFamily="18" charset="0"/>
                            </a:rPr>
                            <m:t>𝜃</m:t>
                          </m:r>
                        </m:e>
                      </m:func>
                    </m:oMath>
                  </m:oMathPara>
                </a14:m>
                <a:endParaRPr lang="fr-CA" sz="1600" dirty="0">
                  <a:solidFill>
                    <a:schemeClr val="tx1"/>
                  </a:solidFill>
                  <a:latin typeface="Univers Condensed"/>
                </a:endParaRPr>
              </a:p>
              <a:p>
                <a:pPr marL="1314450" lvl="4" indent="0" eaLnBrk="1" hangingPunct="1">
                  <a:buNone/>
                  <a:defRPr/>
                </a:pPr>
                <a:endParaRPr lang="fr-CA" sz="1600" dirty="0">
                  <a:solidFill>
                    <a:schemeClr val="tx1"/>
                  </a:solidFill>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𝑌</m:t>
                          </m:r>
                        </m:e>
                        <m:sub>
                          <m:r>
                            <a:rPr lang="fr-FR" sz="1600" i="1">
                              <a:solidFill>
                                <a:schemeClr val="tx1"/>
                              </a:solidFill>
                              <a:latin typeface="Cambria Math" panose="02040503050406030204" pitchFamily="18" charset="0"/>
                            </a:rPr>
                            <m:t>𝑖</m:t>
                          </m:r>
                        </m:sub>
                      </m:sSub>
                      <m:r>
                        <a:rPr lang="fr-FR" sz="1600" i="1">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𝑖</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𝑐</m:t>
                      </m:r>
                      <m:func>
                        <m:funcPr>
                          <m:ctrlPr>
                            <a:rPr lang="fr-FR" sz="1600" i="1">
                              <a:solidFill>
                                <a:schemeClr val="tx1"/>
                              </a:solidFill>
                              <a:latin typeface="Cambria Math" panose="02040503050406030204" pitchFamily="18" charset="0"/>
                            </a:rPr>
                          </m:ctrlPr>
                        </m:funcPr>
                        <m:fName>
                          <m:r>
                            <m:rPr>
                              <m:sty m:val="p"/>
                            </m:rPr>
                            <a:rPr lang="fr-FR" sz="1600" b="0" i="0" smtClean="0">
                              <a:solidFill>
                                <a:schemeClr val="tx1"/>
                              </a:solidFill>
                              <a:latin typeface="Cambria Math" panose="02040503050406030204" pitchFamily="18" charset="0"/>
                            </a:rPr>
                            <m:t>sin</m:t>
                          </m:r>
                        </m:fName>
                        <m:e>
                          <m:r>
                            <a:rPr lang="fr-FR" sz="1600" i="1">
                              <a:solidFill>
                                <a:schemeClr val="tx1"/>
                              </a:solidFill>
                              <a:latin typeface="Cambria Math" panose="02040503050406030204" pitchFamily="18" charset="0"/>
                              <a:ea typeface="Cambria Math" panose="02040503050406030204" pitchFamily="18" charset="0"/>
                            </a:rPr>
                            <m:t>𝜃</m:t>
                          </m:r>
                        </m:e>
                      </m:func>
                    </m:oMath>
                  </m:oMathPara>
                </a14:m>
                <a:endParaRPr lang="fr-CA" sz="1600" dirty="0">
                  <a:solidFill>
                    <a:schemeClr val="tx1"/>
                  </a:solidFill>
                  <a:latin typeface="Univers Condensed"/>
                </a:endParaRPr>
              </a:p>
              <a:p>
                <a:pPr marL="857250" lvl="3" indent="0" eaLnBrk="1" hangingPunct="1">
                  <a:buNone/>
                  <a:defRPr/>
                </a:pPr>
                <a:endParaRPr lang="fr-CA" sz="1600" i="1" dirty="0">
                  <a:solidFill>
                    <a:schemeClr val="tx1"/>
                  </a:solidFill>
                  <a:latin typeface="Univers Condensed"/>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727251"/>
                <a:ext cx="9821449" cy="5601582"/>
              </a:xfrm>
              <a:prstGeom prst="rect">
                <a:avLst/>
              </a:prstGeom>
              <a:blipFill>
                <a:blip r:embed="rId3"/>
                <a:stretch>
                  <a:fillRect l="-2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726" y="3234668"/>
            <a:ext cx="3446546" cy="3121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21FA600A-33B7-C84B-A352-38F9C49A8230}"/>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9282298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excentriques en cisaillement</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Assemblage (excentriques en cisaillement) </a:t>
            </a:r>
            <a:r>
              <a:rPr lang="fr-FR" dirty="0" err="1">
                <a:ea typeface="Cambria Math" panose="02040503050406030204" pitchFamily="18" charset="0"/>
              </a:rPr>
              <a:t>antiglissement</a:t>
            </a:r>
            <a:endParaRPr lang="fr-FR"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82</a:t>
            </a:fld>
            <a:endParaRPr lang="fr-FR"/>
          </a:p>
        </p:txBody>
      </p:sp>
    </p:spTree>
    <p:extLst>
      <p:ext uri="{BB962C8B-B14F-4D97-AF65-F5344CB8AC3E}">
        <p14:creationId xmlns:p14="http://schemas.microsoft.com/office/powerpoint/2010/main" val="4179180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excentriques en cisaillement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983284"/>
                <a:ext cx="9821450" cy="4994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Hypothèses</a:t>
                </a: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rPr>
                  <a:t>le centre de rotation est distinct du centre de gravité</a:t>
                </a: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rPr>
                  <a:t>l’effort sur un connecteur est perpendiculaire au rayon vecteur</a:t>
                </a: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742950" lvl="2" indent="-342900" eaLnBrk="1" hangingPunct="1">
                  <a:buFont typeface="Wingdings" panose="05000000000000000000" pitchFamily="2" charset="2"/>
                  <a:buChar char="Ø"/>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𝑃</m:t>
                        </m:r>
                      </m:e>
                      <m:sub>
                        <m:r>
                          <a:rPr lang="fr-CA" sz="1600" i="1">
                            <a:solidFill>
                              <a:schemeClr val="tx1"/>
                            </a:solidFill>
                            <a:latin typeface="Cambria Math" panose="02040503050406030204" pitchFamily="18" charset="0"/>
                          </a:rPr>
                          <m:t>𝑠</m:t>
                        </m:r>
                      </m:sub>
                    </m:sSub>
                    <m:r>
                      <a:rPr lang="fr-CA" sz="1600" i="1">
                        <a:solidFill>
                          <a:schemeClr val="tx1"/>
                        </a:solidFill>
                        <a:latin typeface="Cambria Math" panose="02040503050406030204" pitchFamily="18" charset="0"/>
                      </a:rPr>
                      <m:t> </m:t>
                    </m:r>
                  </m:oMath>
                </a14:m>
                <a:r>
                  <a:rPr lang="fr-FR" sz="1600" dirty="0">
                    <a:solidFill>
                      <a:schemeClr val="tx1"/>
                    </a:solidFill>
                    <a:latin typeface="Univers Condensed"/>
                  </a:rPr>
                  <a:t>est atteint lorsque chaque connecteur développe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𝑉</m:t>
                        </m:r>
                      </m:e>
                      <m:sub>
                        <m:r>
                          <a:rPr lang="fr-CA" sz="1600" i="1">
                            <a:solidFill>
                              <a:schemeClr val="tx1"/>
                            </a:solidFill>
                            <a:latin typeface="Cambria Math" panose="02040503050406030204" pitchFamily="18" charset="0"/>
                          </a:rPr>
                          <m:t>𝑠</m:t>
                        </m:r>
                      </m:sub>
                    </m:sSub>
                  </m:oMath>
                </a14:m>
                <a:endParaRPr lang="fr-FR" sz="1600"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600" i="1" dirty="0">
                  <a:solidFill>
                    <a:schemeClr val="tx1"/>
                  </a:solidFill>
                  <a:latin typeface="Univers Condensed"/>
                </a:endParaRPr>
              </a:p>
              <a:p>
                <a:pPr marL="263525" lvl="1" indent="-263525" eaLnBrk="1" hangingPunct="1">
                  <a:buFont typeface="Arial" panose="020B0604020202020204" pitchFamily="34" charset="0"/>
                  <a:buChar char="•"/>
                  <a:defRPr/>
                </a:pPr>
                <a:r>
                  <a:rPr lang="fr-CA" sz="1600" b="1" dirty="0">
                    <a:solidFill>
                      <a:schemeClr val="tx1"/>
                    </a:solidFill>
                    <a:latin typeface="Univers Condensed"/>
                    <a:ea typeface="Cambria Math" panose="02040503050406030204" pitchFamily="18" charset="0"/>
                  </a:rPr>
                  <a:t>Charge limite </a:t>
                </a:r>
                <a:r>
                  <a:rPr lang="fr-CA" sz="1600" b="1" u="sng" dirty="0">
                    <a:solidFill>
                      <a:schemeClr val="tx1"/>
                    </a:solidFill>
                    <a:latin typeface="Univers Condensed"/>
                    <a:ea typeface="Cambria Math" panose="02040503050406030204" pitchFamily="18" charset="0"/>
                  </a:rPr>
                  <a:t>non pondérée</a:t>
                </a:r>
              </a:p>
              <a:p>
                <a:pPr marL="263525" lvl="1" indent="-263525" eaLnBrk="1" hangingPunct="1">
                  <a:buFont typeface="Arial" panose="020B0604020202020204" pitchFamily="34" charset="0"/>
                  <a:buChar char="•"/>
                  <a:defRPr/>
                </a:pPr>
                <a:endParaRPr lang="fr-CA" sz="1600" i="1" dirty="0">
                  <a:solidFill>
                    <a:schemeClr val="tx1"/>
                  </a:solidFill>
                  <a:latin typeface="Univers Condensed"/>
                </a:endParaRPr>
              </a:p>
              <a:p>
                <a:pPr marL="857250" lvl="3" indent="0" eaLnBrk="1" hangingPunct="1">
                  <a:buNone/>
                  <a:defRPr/>
                </a:pPr>
                <a:endParaRPr lang="fr-FR" sz="1600" i="1"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FR" sz="1600" i="1">
                              <a:solidFill>
                                <a:schemeClr val="tx1"/>
                              </a:solidFill>
                              <a:latin typeface="Cambria Math" panose="02040503050406030204" pitchFamily="18" charset="0"/>
                              <a:ea typeface="Cambria Math"/>
                            </a:rPr>
                            <m:t>𝑃</m:t>
                          </m:r>
                        </m:e>
                        <m:sub>
                          <m:r>
                            <a:rPr lang="fr-FR" sz="1600" b="0" i="1" smtClean="0">
                              <a:solidFill>
                                <a:schemeClr val="tx1"/>
                              </a:solidFill>
                              <a:latin typeface="Cambria Math" panose="02040503050406030204" pitchFamily="18" charset="0"/>
                              <a:ea typeface="Cambria Math"/>
                            </a:rPr>
                            <m:t>𝑠</m:t>
                          </m:r>
                        </m:sub>
                      </m:sSub>
                      <m:r>
                        <a:rPr lang="fr-FR" sz="1600" i="1">
                          <a:solidFill>
                            <a:schemeClr val="tx1"/>
                          </a:solidFill>
                          <a:latin typeface="Cambria Math" panose="02040503050406030204" pitchFamily="18" charset="0"/>
                          <a:ea typeface="Cambria Math"/>
                        </a:rPr>
                        <m:t>=</m:t>
                      </m:r>
                      <m:f>
                        <m:fPr>
                          <m:ctrlPr>
                            <a:rPr lang="fr-FR" sz="1600" i="1">
                              <a:solidFill>
                                <a:schemeClr val="tx1"/>
                              </a:solidFill>
                              <a:latin typeface="Cambria Math" panose="02040503050406030204" pitchFamily="18" charset="0"/>
                              <a:ea typeface="Cambria Math"/>
                            </a:rPr>
                          </m:ctrlPr>
                        </m:fPr>
                        <m:num>
                          <m:sSub>
                            <m:sSubPr>
                              <m:ctrlPr>
                                <a:rPr lang="fr-FR" sz="1600" i="1">
                                  <a:solidFill>
                                    <a:schemeClr val="tx1"/>
                                  </a:solidFill>
                                  <a:latin typeface="Cambria Math" panose="02040503050406030204" pitchFamily="18" charset="0"/>
                                  <a:ea typeface="Cambria Math"/>
                                </a:rPr>
                              </m:ctrlPr>
                            </m:sSubPr>
                            <m:e>
                              <m:r>
                                <a:rPr lang="fr-FR" sz="1600" i="1">
                                  <a:solidFill>
                                    <a:schemeClr val="tx1"/>
                                  </a:solidFill>
                                  <a:latin typeface="Cambria Math" panose="02040503050406030204" pitchFamily="18" charset="0"/>
                                  <a:ea typeface="Cambria Math"/>
                                </a:rPr>
                                <m:t>𝑉</m:t>
                              </m:r>
                            </m:e>
                            <m:sub>
                              <m:r>
                                <a:rPr lang="fr-FR" sz="1600" b="0" i="1" smtClean="0">
                                  <a:solidFill>
                                    <a:schemeClr val="tx1"/>
                                  </a:solidFill>
                                  <a:latin typeface="Cambria Math" panose="02040503050406030204" pitchFamily="18" charset="0"/>
                                  <a:ea typeface="Cambria Math"/>
                                </a:rPr>
                                <m:t>𝑠</m:t>
                              </m:r>
                            </m:sub>
                          </m:sSub>
                          <m:nary>
                            <m:naryPr>
                              <m:chr m:val="∑"/>
                              <m:ctrlPr>
                                <a:rPr lang="fr-FR" sz="1600" i="1">
                                  <a:solidFill>
                                    <a:schemeClr val="tx1"/>
                                  </a:solidFill>
                                  <a:latin typeface="Cambria Math" panose="02040503050406030204" pitchFamily="18" charset="0"/>
                                  <a:ea typeface="Cambria Math"/>
                                </a:rPr>
                              </m:ctrlPr>
                            </m:naryPr>
                            <m:sub>
                              <m:r>
                                <m:rPr>
                                  <m:brk m:alnAt="23"/>
                                </m:rPr>
                                <a:rPr lang="fr-FR" sz="1600" i="1">
                                  <a:solidFill>
                                    <a:schemeClr val="tx1"/>
                                  </a:solidFill>
                                  <a:latin typeface="Cambria Math" panose="02040503050406030204" pitchFamily="18" charset="0"/>
                                  <a:ea typeface="Cambria Math"/>
                                </a:rPr>
                                <m:t>𝑖</m:t>
                              </m:r>
                              <m:r>
                                <a:rPr lang="fr-FR" sz="1600" i="1">
                                  <a:solidFill>
                                    <a:schemeClr val="tx1"/>
                                  </a:solidFill>
                                  <a:latin typeface="Cambria Math" panose="02040503050406030204" pitchFamily="18" charset="0"/>
                                  <a:ea typeface="Cambria Math"/>
                                </a:rPr>
                                <m:t>=1</m:t>
                              </m:r>
                            </m:sub>
                            <m:sup>
                              <m:r>
                                <a:rPr lang="fr-FR" sz="1600" i="1">
                                  <a:solidFill>
                                    <a:schemeClr val="tx1"/>
                                  </a:solidFill>
                                  <a:latin typeface="Cambria Math" panose="02040503050406030204" pitchFamily="18" charset="0"/>
                                  <a:ea typeface="Cambria Math"/>
                                </a:rPr>
                                <m:t>𝑛</m:t>
                              </m:r>
                            </m:sup>
                            <m:e>
                              <m:sSub>
                                <m:sSubPr>
                                  <m:ctrlPr>
                                    <a:rPr lang="fr-FR" sz="1600" i="1">
                                      <a:solidFill>
                                        <a:schemeClr val="tx1"/>
                                      </a:solidFill>
                                      <a:latin typeface="Cambria Math" panose="02040503050406030204" pitchFamily="18" charset="0"/>
                                      <a:ea typeface="Cambria Math"/>
                                    </a:rPr>
                                  </m:ctrlPr>
                                </m:sSubPr>
                                <m:e>
                                  <m:r>
                                    <a:rPr lang="fr-FR" sz="1600" i="1">
                                      <a:solidFill>
                                        <a:schemeClr val="tx1"/>
                                      </a:solidFill>
                                      <a:latin typeface="Cambria Math" panose="02040503050406030204" pitchFamily="18" charset="0"/>
                                      <a:ea typeface="Cambria Math"/>
                                    </a:rPr>
                                    <m:t>𝑑</m:t>
                                  </m:r>
                                </m:e>
                                <m:sub>
                                  <m:r>
                                    <a:rPr lang="fr-FR" sz="1600" i="1">
                                      <a:solidFill>
                                        <a:schemeClr val="tx1"/>
                                      </a:solidFill>
                                      <a:latin typeface="Cambria Math" panose="02040503050406030204" pitchFamily="18" charset="0"/>
                                      <a:ea typeface="Cambria Math"/>
                                    </a:rPr>
                                    <m:t>𝑖</m:t>
                                  </m:r>
                                </m:sub>
                              </m:sSub>
                            </m:e>
                          </m:nary>
                        </m:num>
                        <m:den>
                          <m:r>
                            <a:rPr lang="fr-FR" sz="1600" i="1">
                              <a:solidFill>
                                <a:schemeClr val="tx1"/>
                              </a:solidFill>
                              <a:latin typeface="Cambria Math" panose="02040503050406030204" pitchFamily="18" charset="0"/>
                              <a:ea typeface="Cambria Math"/>
                            </a:rPr>
                            <m:t>𝑒</m:t>
                          </m:r>
                          <m:r>
                            <a:rPr lang="fr-FR" sz="1600" i="1">
                              <a:solidFill>
                                <a:schemeClr val="tx1"/>
                              </a:solidFill>
                              <a:latin typeface="Cambria Math" panose="02040503050406030204" pitchFamily="18" charset="0"/>
                              <a:ea typeface="Cambria Math"/>
                            </a:rPr>
                            <m:t>+</m:t>
                          </m:r>
                          <m:r>
                            <a:rPr lang="fr-FR" sz="1600" i="1">
                              <a:solidFill>
                                <a:schemeClr val="tx1"/>
                              </a:solidFill>
                              <a:latin typeface="Cambria Math" panose="02040503050406030204" pitchFamily="18" charset="0"/>
                              <a:ea typeface="Cambria Math"/>
                            </a:rPr>
                            <m:t>𝑐</m:t>
                          </m:r>
                        </m:den>
                      </m:f>
                    </m:oMath>
                  </m:oMathPara>
                </a14:m>
                <a:endParaRPr lang="fr-CA" sz="1600" i="1" dirty="0">
                  <a:solidFill>
                    <a:schemeClr val="tx1"/>
                  </a:solidFill>
                  <a:latin typeface="Univers Condensed"/>
                </a:endParaRP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rPr>
                  <a:t>avec</a:t>
                </a: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rPr>
                        <m:t>𝑐</m:t>
                      </m:r>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num>
                        <m:den>
                          <m:r>
                            <a:rPr lang="fr-CA" sz="1600" i="1">
                              <a:solidFill>
                                <a:schemeClr val="tx1"/>
                              </a:solidFill>
                              <a:latin typeface="Cambria Math" panose="02040503050406030204" pitchFamily="18" charset="0"/>
                            </a:rPr>
                            <m:t>𝑛</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e>
                          </m:nary>
                        </m:num>
                        <m:den>
                          <m:r>
                            <a:rPr lang="fr-CA" sz="1600" i="1">
                              <a:solidFill>
                                <a:schemeClr val="tx1"/>
                              </a:solidFill>
                              <a:latin typeface="Cambria Math" panose="02040503050406030204" pitchFamily="18" charset="0"/>
                            </a:rPr>
                            <m:t>𝑛</m:t>
                          </m:r>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oMath>
                  </m:oMathPara>
                </a14:m>
                <a:endParaRPr lang="fr-CA" sz="1600" i="1" dirty="0">
                  <a:solidFill>
                    <a:schemeClr val="tx1"/>
                  </a:solidFill>
                  <a:latin typeface="Univers Condensed"/>
                </a:endParaRPr>
              </a:p>
              <a:p>
                <a:pPr marL="857250" lvl="3" indent="0" eaLnBrk="1" hangingPunct="1">
                  <a:buNone/>
                  <a:defRPr/>
                </a:pPr>
                <a:endParaRPr lang="fr-CA" sz="1600" i="1" dirty="0">
                  <a:solidFill>
                    <a:schemeClr val="tx1"/>
                  </a:solidFill>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983284"/>
                <a:ext cx="9821450" cy="4994183"/>
              </a:xfrm>
              <a:prstGeom prst="rect">
                <a:avLst/>
              </a:prstGeom>
              <a:blipFill>
                <a:blip r:embed="rId3"/>
                <a:stretch>
                  <a:fillRect l="-186" t="-3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8644320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dirty="0">
                <a:effectLst/>
              </a:rPr>
              <a:t>F – Assemblages concentriques en cisaillement</a:t>
            </a:r>
            <a:endParaRPr lang="fr-CA" sz="2400" dirty="0">
              <a:effectLst/>
            </a:endParaRPr>
          </a:p>
          <a:p>
            <a:r>
              <a:rPr lang="fr-FR" sz="2400" dirty="0">
                <a:effectLst/>
              </a:rPr>
              <a:t>G – Assemblages excentriques en cisaillement</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H – Assemblages concentriques en traction</a:t>
            </a:r>
          </a:p>
          <a:p>
            <a:r>
              <a:rPr lang="fr-FR" sz="2400" dirty="0"/>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230178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Choix des connecteurs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85</a:t>
            </a:fld>
            <a:endParaRPr lang="fr-FR"/>
          </a:p>
        </p:txBody>
      </p:sp>
    </p:spTree>
    <p:extLst>
      <p:ext uri="{BB962C8B-B14F-4D97-AF65-F5344CB8AC3E}">
        <p14:creationId xmlns:p14="http://schemas.microsoft.com/office/powerpoint/2010/main" val="14467211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688092"/>
                <a:ext cx="9821450" cy="16656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Boulons en </a:t>
                </a:r>
                <a:r>
                  <a:rPr lang="fr-FR" sz="1600" u="sng" dirty="0">
                    <a:latin typeface="Univers Condensed"/>
                    <a:ea typeface="Cambria Math" panose="02040503050406030204" pitchFamily="18" charset="0"/>
                  </a:rPr>
                  <a:t>acier à haute résistance à serrage contrôlé seulement</a:t>
                </a:r>
                <a:r>
                  <a:rPr lang="fr-FR" sz="1600" dirty="0">
                    <a:latin typeface="Univers Condensed"/>
                    <a:ea typeface="Cambria Math" panose="02040503050406030204" pitchFamily="18" charset="0"/>
                  </a:rPr>
                  <a:t> (</a:t>
                </a:r>
                <a:r>
                  <a:rPr lang="fr-CA" sz="1600" dirty="0">
                    <a:latin typeface="Univers Condensed"/>
                  </a:rPr>
                  <a:t>adaptés </a:t>
                </a:r>
                <a:r>
                  <a:rPr lang="fr-FR" sz="1600" dirty="0">
                    <a:latin typeface="Univers Condensed"/>
                    <a:ea typeface="Cambria Math" panose="02040503050406030204" pitchFamily="18" charset="0"/>
                  </a:rPr>
                  <a:t>à des sollicitations de nature statique ou dynamique </a:t>
                </a:r>
                <a14:m>
                  <m:oMath xmlns:m="http://schemas.openxmlformats.org/officeDocument/2006/math">
                    <m:r>
                      <a:rPr lang="fr-FR" sz="1600" i="1">
                        <a:latin typeface="Cambria Math" panose="02040503050406030204" pitchFamily="18" charset="0"/>
                        <a:ea typeface="Cambria Math"/>
                      </a:rPr>
                      <m:t>⟹</m:t>
                    </m:r>
                  </m:oMath>
                </a14:m>
                <a:r>
                  <a:rPr lang="fr-FR" sz="1600" dirty="0">
                    <a:latin typeface="Univers Condensed"/>
                    <a:ea typeface="Cambria Math" panose="02040503050406030204" pitchFamily="18" charset="0"/>
                  </a:rPr>
                  <a:t> meilleure résistance à la fatigue</a:t>
                </a:r>
                <a:r>
                  <a:rPr lang="fr-CA" sz="1600" dirty="0">
                    <a:latin typeface="Univers Condensed"/>
                  </a:rPr>
                  <a:t>)</a:t>
                </a:r>
                <a:endParaRPr lang="fr-FR" sz="1600" dirty="0">
                  <a:latin typeface="Univers Condensed"/>
                  <a:ea typeface="Cambria Math" panose="02040503050406030204" pitchFamily="18" charset="0"/>
                </a:endParaRPr>
              </a:p>
              <a:p>
                <a:pPr marL="663575" lvl="2" indent="-263525"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Il faut tenir compte de l’effet de levier</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688092"/>
                <a:ext cx="9821450" cy="1665641"/>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124" y="2353733"/>
            <a:ext cx="21336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013008" y="4887383"/>
            <a:ext cx="3149791" cy="307777"/>
          </a:xfrm>
          <a:prstGeom prst="rect">
            <a:avLst/>
          </a:prstGeom>
        </p:spPr>
        <p:txBody>
          <a:bodyPr wrap="square">
            <a:spAutoFit/>
          </a:bodyPr>
          <a:lstStyle/>
          <a:p>
            <a:r>
              <a:rPr lang="fr-FR" sz="1400" dirty="0">
                <a:latin typeface="Univers Condensed"/>
              </a:rPr>
              <a:t>Assemblage concentrique en traction</a:t>
            </a:r>
            <a:endParaRPr lang="fr-CA" sz="1400" dirty="0">
              <a:latin typeface="Univers Condensed"/>
            </a:endParaRPr>
          </a:p>
        </p:txBody>
      </p:sp>
      <mc:AlternateContent xmlns:mc="http://schemas.openxmlformats.org/markup-compatibility/2006" xmlns:a14="http://schemas.microsoft.com/office/drawing/2010/main">
        <mc:Choice Requires="a14">
          <p:sp>
            <p:nvSpPr>
              <p:cNvPr id="10" name="Rectangle 9"/>
              <p:cNvSpPr/>
              <p:nvPr/>
            </p:nvSpPr>
            <p:spPr>
              <a:xfrm>
                <a:off x="838199" y="5833130"/>
                <a:ext cx="9821449" cy="584775"/>
              </a:xfrm>
              <a:prstGeom prst="rect">
                <a:avLst/>
              </a:prstGeom>
            </p:spPr>
            <p:txBody>
              <a:bodyPr wrap="square">
                <a:spAutoFit/>
              </a:bodyPr>
              <a:lstStyle/>
              <a:p>
                <a:pPr indent="-514350">
                  <a:defRPr/>
                </a:pPr>
                <a14:m>
                  <m:oMath xmlns:m="http://schemas.openxmlformats.org/officeDocument/2006/math">
                    <m:r>
                      <a:rPr lang="fr-FR" sz="1600" i="1">
                        <a:solidFill>
                          <a:srgbClr val="0000FF"/>
                        </a:solidFill>
                        <a:latin typeface="Cambria Math" panose="02040503050406030204" pitchFamily="18" charset="0"/>
                        <a:ea typeface="Cambria Math"/>
                      </a:rPr>
                      <m:t>⨀</m:t>
                    </m:r>
                  </m:oMath>
                </a14:m>
                <a:r>
                  <a:rPr lang="fr-FR" sz="1600" dirty="0">
                    <a:solidFill>
                      <a:srgbClr val="0000FF"/>
                    </a:solidFill>
                    <a:latin typeface="Univers Condensed"/>
                    <a:ea typeface="Cambria Math" panose="02040503050406030204" pitchFamily="18" charset="0"/>
                  </a:rPr>
                  <a:t> </a:t>
                </a:r>
                <a:r>
                  <a:rPr lang="fr-FR" sz="1600" dirty="0">
                    <a:latin typeface="Univers Condensed"/>
                    <a:ea typeface="Cambria Math" panose="02040503050406030204" pitchFamily="18" charset="0"/>
                  </a:rPr>
                  <a:t>L’utilisation des boulons en aluminium n’est pas exclue de façon explicit, mais leur usage devrait être limité aux assemblages sollicités de façon statique</a:t>
                </a:r>
              </a:p>
            </p:txBody>
          </p:sp>
        </mc:Choice>
        <mc:Fallback xmlns="">
          <p:sp>
            <p:nvSpPr>
              <p:cNvPr id="10" name="Rectangle 9"/>
              <p:cNvSpPr>
                <a:spLocks noRot="1" noChangeAspect="1" noMove="1" noResize="1" noEditPoints="1" noAdjustHandles="1" noChangeArrowheads="1" noChangeShapeType="1" noTextEdit="1"/>
              </p:cNvSpPr>
              <p:nvPr/>
            </p:nvSpPr>
            <p:spPr>
              <a:xfrm>
                <a:off x="838199" y="5833130"/>
                <a:ext cx="9821449" cy="584775"/>
              </a:xfrm>
              <a:prstGeom prst="rect">
                <a:avLst/>
              </a:prstGeom>
              <a:blipFill>
                <a:blip r:embed="rId5"/>
                <a:stretch>
                  <a:fillRect l="-310" t="-3125" b="-12500"/>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DDF7DF01-FC56-D846-B271-F307A39971BC}"/>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6336469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Définition de l’effet de levier</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87</a:t>
            </a:fld>
            <a:endParaRPr lang="fr-FR"/>
          </a:p>
        </p:txBody>
      </p:sp>
    </p:spTree>
    <p:extLst>
      <p:ext uri="{BB962C8B-B14F-4D97-AF65-F5344CB8AC3E}">
        <p14:creationId xmlns:p14="http://schemas.microsoft.com/office/powerpoint/2010/main" val="704544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p:sp>
        <p:nvSpPr>
          <p:cNvPr id="12"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199" y="870661"/>
            <a:ext cx="3920067" cy="302400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2" indent="-185738">
              <a:defRPr/>
            </a:pPr>
            <a:r>
              <a:rPr lang="fr-FR" sz="1600" dirty="0">
                <a:latin typeface="Univers Condensed"/>
              </a:rPr>
              <a:t>La déformation hors plan d’une paroi en aluminium peut faire augmenter de façon significative l’effort de traction transmis aux boulons, dans les assemblages concentriques ou excentriques en traction</a:t>
            </a:r>
          </a:p>
          <a:p>
            <a:pPr marL="0" lvl="2" indent="0" eaLnBrk="1" hangingPunct="1">
              <a:buClr>
                <a:srgbClr val="FF0000"/>
              </a:buClr>
              <a:buNone/>
              <a:defRPr/>
            </a:pPr>
            <a:endParaRPr lang="fr-CA" sz="1600" dirty="0">
              <a:latin typeface="Univers Condensed"/>
              <a:ea typeface="Cambria Math" panose="02040503050406030204" pitchFamily="18" charset="0"/>
            </a:endParaRPr>
          </a:p>
          <a:p>
            <a:pPr marL="185738" indent="-185738"/>
            <a:r>
              <a:rPr lang="fr-CA" sz="1600" dirty="0">
                <a:latin typeface="Univers Condensed"/>
              </a:rPr>
              <a:t>Les réactions crées lorsque les bords de l’aile du profilé en T butent contre </a:t>
            </a:r>
            <a:r>
              <a:rPr lang="fr-FR" sz="1600" dirty="0">
                <a:latin typeface="Univers Condensed"/>
              </a:rPr>
              <a:t>la pièce à laquelle elle est assemblée</a:t>
            </a:r>
            <a:r>
              <a:rPr lang="fr-CA" sz="1600" dirty="0">
                <a:latin typeface="Univers Condensed"/>
              </a:rPr>
              <a:t> sont appelées effets de levier</a:t>
            </a:r>
          </a:p>
          <a:p>
            <a:pPr marL="0" indent="0">
              <a:buNone/>
            </a:pPr>
            <a:endParaRPr lang="fr-CA" sz="1600" dirty="0">
              <a:latin typeface="Univers Condensed"/>
            </a:endParaRPr>
          </a:p>
          <a:p>
            <a:pPr marL="0" lvl="2" indent="0" eaLnBrk="1" hangingPunct="1">
              <a:buClr>
                <a:srgbClr val="FF0000"/>
              </a:buClr>
              <a:buNone/>
              <a:defRPr/>
            </a:pPr>
            <a:endParaRPr lang="fr-FR" sz="1600" dirty="0">
              <a:latin typeface="Univers Condensed"/>
              <a:ea typeface="Cambria Math" panose="02040503050406030204" pitchFamily="18"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672" y="870661"/>
            <a:ext cx="5301977" cy="350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4F680EB2-094F-4617-AAF8-558C4BD9C455}"/>
              </a:ext>
            </a:extLst>
          </p:cNvPr>
          <p:cNvSpPr/>
          <p:nvPr/>
        </p:nvSpPr>
        <p:spPr>
          <a:xfrm>
            <a:off x="7599818" y="1878773"/>
            <a:ext cx="1512167" cy="2496585"/>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6783744" y="4582168"/>
            <a:ext cx="1291843" cy="307777"/>
          </a:xfrm>
          <a:prstGeom prst="rect">
            <a:avLst/>
          </a:prstGeom>
        </p:spPr>
        <p:txBody>
          <a:bodyPr wrap="square">
            <a:spAutoFit/>
          </a:bodyPr>
          <a:lstStyle/>
          <a:p>
            <a:r>
              <a:rPr lang="fr-FR" sz="1400" dirty="0">
                <a:latin typeface="Univers Condensed"/>
              </a:rPr>
              <a:t>Effet de levier</a:t>
            </a:r>
            <a:endParaRPr lang="fr-CA" sz="1400" dirty="0">
              <a:latin typeface="Univers Condensed"/>
            </a:endParaRPr>
          </a:p>
        </p:txBody>
      </p:sp>
      <p:sp>
        <p:nvSpPr>
          <p:cNvPr id="16" name="Rectangle 1027"/>
          <p:cNvSpPr txBox="1">
            <a:spLocks noChangeArrowheads="1"/>
          </p:cNvSpPr>
          <p:nvPr/>
        </p:nvSpPr>
        <p:spPr bwMode="auto">
          <a:xfrm>
            <a:off x="838200" y="5133471"/>
            <a:ext cx="9821449" cy="157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latin typeface="Univers Condensed"/>
                <a:ea typeface="Cambria Math" panose="02040503050406030204" pitchFamily="18" charset="0"/>
              </a:rPr>
              <a:t>Étapes de calcul </a:t>
            </a:r>
            <a:r>
              <a:rPr lang="fr-FR" sz="1600" dirty="0">
                <a:latin typeface="Univers Condensed"/>
                <a:ea typeface="Cambria Math" panose="02040503050406030204" pitchFamily="18" charset="0"/>
              </a:rPr>
              <a:t>d’un assemblage où il y a effet de levier</a:t>
            </a:r>
            <a:endParaRPr lang="fr-CA" sz="1600" dirty="0">
              <a:latin typeface="Univers Condensed"/>
              <a:ea typeface="Cambria Math" panose="02040503050406030204" pitchFamily="18" charset="0"/>
            </a:endParaRPr>
          </a:p>
          <a:p>
            <a:pPr marL="263525" lvl="1" indent="-263525"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rPr>
              <a:t>calcul de l’épaisseur de la paroi sollicitée hors de son plan</a:t>
            </a:r>
          </a:p>
          <a:p>
            <a:pPr marL="742950" lvl="2" indent="-342900" eaLnBrk="1" hangingPunct="1">
              <a:buFont typeface="Wingdings" panose="05000000000000000000" pitchFamily="2" charset="2"/>
              <a:buChar char="Ø"/>
              <a:defRPr/>
            </a:pPr>
            <a:r>
              <a:rPr lang="fr-FR" sz="1600" dirty="0">
                <a:latin typeface="Univers Condensed"/>
              </a:rPr>
              <a:t>calcul de l’effet de levier</a:t>
            </a:r>
          </a:p>
          <a:p>
            <a:pPr marL="742950" lvl="2" indent="-342900" eaLnBrk="1" hangingPunct="1">
              <a:buFont typeface="Wingdings" panose="05000000000000000000" pitchFamily="2" charset="2"/>
              <a:buChar char="Ø"/>
              <a:defRPr/>
            </a:pPr>
            <a:r>
              <a:rPr lang="fr-FR" sz="1600" dirty="0">
                <a:latin typeface="Univers Condensed"/>
              </a:rPr>
              <a:t>calcul du nombre de boulons avec prise en compte de l’effet de levier</a:t>
            </a:r>
          </a:p>
        </p:txBody>
      </p:sp>
      <p:sp>
        <p:nvSpPr>
          <p:cNvPr id="10" name="Rectangle 9">
            <a:extLst>
              <a:ext uri="{FF2B5EF4-FFF2-40B4-BE49-F238E27FC236}">
                <a16:creationId xmlns:a16="http://schemas.microsoft.com/office/drawing/2014/main" id="{5155669D-01A7-B34B-A6CC-02F81E9F123B}"/>
              </a:ext>
            </a:extLst>
          </p:cNvPr>
          <p:cNvSpPr/>
          <p:nvPr/>
        </p:nvSpPr>
        <p:spPr>
          <a:xfrm>
            <a:off x="8895329" y="6155311"/>
            <a:ext cx="2241815" cy="646331"/>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6166637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p:sp>
        <p:nvSpPr>
          <p:cNvPr id="10" name="Rectangle 1027"/>
          <p:cNvSpPr txBox="1">
            <a:spLocks noChangeArrowheads="1"/>
          </p:cNvSpPr>
          <p:nvPr/>
        </p:nvSpPr>
        <p:spPr bwMode="auto">
          <a:xfrm>
            <a:off x="838199" y="739640"/>
            <a:ext cx="9821449" cy="58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rPr>
              <a:t>L’importance de l’effet de levier dépend pour beaucoup de la rigidité relative des éléments et de la géométrie des assemblages </a:t>
            </a:r>
            <a:endParaRPr lang="fr-FR" sz="1600" dirty="0">
              <a:latin typeface="Univers Condensed"/>
              <a:ea typeface="Cambria Math" panose="02040503050406030204" pitchFamily="18" charset="0"/>
            </a:endParaRPr>
          </a:p>
        </p:txBody>
      </p:sp>
      <p:sp>
        <p:nvSpPr>
          <p:cNvPr id="11"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199" y="1645605"/>
            <a:ext cx="4055533" cy="324812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lvl="2" indent="-185738">
              <a:defRPr/>
            </a:pPr>
            <a:r>
              <a:rPr lang="fr-FR" sz="1600" dirty="0">
                <a:latin typeface="Univers Condensed"/>
              </a:rPr>
              <a:t>L’effet de levier peut être négligeable lorsque les plaques boulonnées sont épaisses et que les boulons sont de résistance moyenne</a:t>
            </a:r>
          </a:p>
          <a:p>
            <a:pPr marL="185738" lvl="2" indent="-185738">
              <a:defRPr/>
            </a:pPr>
            <a:endParaRPr lang="fr-FR" sz="1600" dirty="0">
              <a:latin typeface="Univers Condensed"/>
            </a:endParaRPr>
          </a:p>
          <a:p>
            <a:pPr marL="185738" lvl="2" indent="-185738">
              <a:defRPr/>
            </a:pPr>
            <a:r>
              <a:rPr lang="fr-FR" sz="1600" dirty="0">
                <a:latin typeface="Univers Condensed"/>
              </a:rPr>
              <a:t>L’effet peut aussi être négligeable lorsque </a:t>
            </a:r>
            <a:r>
              <a:rPr lang="fr-CA" sz="1600" dirty="0">
                <a:latin typeface="Univers Condensed"/>
              </a:rPr>
              <a:t>les plaques sont minces et les boulons sont résistants</a:t>
            </a:r>
          </a:p>
          <a:p>
            <a:pPr marL="185738" lvl="2" indent="-185738">
              <a:defRPr/>
            </a:pPr>
            <a:endParaRPr lang="fr-CA" sz="1600" dirty="0">
              <a:latin typeface="Univers Condensed"/>
            </a:endParaRPr>
          </a:p>
          <a:p>
            <a:pPr marL="185738" lvl="2" indent="-185738">
              <a:defRPr/>
            </a:pPr>
            <a:r>
              <a:rPr lang="fr-FR" sz="1600" dirty="0">
                <a:latin typeface="Univers Condensed"/>
              </a:rPr>
              <a:t>L’effet est plutôt significatif </a:t>
            </a:r>
            <a:r>
              <a:rPr lang="fr-CA" sz="1600" dirty="0">
                <a:latin typeface="Univers Condensed"/>
              </a:rPr>
              <a:t>pour les plaques boulonnées d’épaisseur moyenne</a:t>
            </a: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086" y="1218174"/>
            <a:ext cx="3969755" cy="532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628086" y="5471807"/>
            <a:ext cx="3832201" cy="527202"/>
          </a:xfrm>
          <a:prstGeom prst="rect">
            <a:avLst/>
          </a:prstGeom>
        </p:spPr>
        <p:txBody>
          <a:bodyPr wrap="square">
            <a:spAutoFit/>
          </a:bodyPr>
          <a:lstStyle/>
          <a:p>
            <a:r>
              <a:rPr lang="fr-FR" sz="1400" dirty="0">
                <a:latin typeface="Univers Condensed"/>
              </a:rPr>
              <a:t>Influence de </a:t>
            </a:r>
            <a:r>
              <a:rPr lang="fr-FR" sz="1400" b="1" dirty="0">
                <a:latin typeface="Univers Condensed"/>
              </a:rPr>
              <a:t>la rigidité relative </a:t>
            </a:r>
            <a:r>
              <a:rPr lang="fr-FR" sz="1400" dirty="0">
                <a:latin typeface="Univers Condensed"/>
              </a:rPr>
              <a:t>des éléments sur l'importance de l'effet de levier</a:t>
            </a:r>
            <a:endParaRPr lang="fr-CA" sz="1400" dirty="0">
              <a:latin typeface="Univers Condensed"/>
            </a:endParaRPr>
          </a:p>
        </p:txBody>
      </p:sp>
      <p:sp>
        <p:nvSpPr>
          <p:cNvPr id="12" name="Rectangle 11">
            <a:extLst>
              <a:ext uri="{FF2B5EF4-FFF2-40B4-BE49-F238E27FC236}">
                <a16:creationId xmlns:a16="http://schemas.microsoft.com/office/drawing/2014/main" id="{A19D4F50-A4EC-8942-AB5E-5DCD010F3729}"/>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362063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sp>
        <p:nvSpPr>
          <p:cNvPr id="7" name="Rectangle 1027"/>
          <p:cNvSpPr txBox="1">
            <a:spLocks noChangeArrowheads="1"/>
          </p:cNvSpPr>
          <p:nvPr/>
        </p:nvSpPr>
        <p:spPr bwMode="auto">
          <a:xfrm>
            <a:off x="838200" y="803263"/>
            <a:ext cx="9049562" cy="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b="1" dirty="0">
                <a:latin typeface="Univers Condensed"/>
                <a:ea typeface="Cambria Math" panose="02040503050406030204" pitchFamily="18" charset="0"/>
              </a:rPr>
              <a:t>Classification selon le type d’efforts sollicitant les connecteurs</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373" y="1617179"/>
            <a:ext cx="853440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525626" y="5731624"/>
            <a:ext cx="2789573" cy="307777"/>
          </a:xfrm>
          <a:prstGeom prst="rect">
            <a:avLst/>
          </a:prstGeom>
        </p:spPr>
        <p:txBody>
          <a:bodyPr wrap="square">
            <a:spAutoFit/>
          </a:bodyPr>
          <a:lstStyle/>
          <a:p>
            <a:r>
              <a:rPr lang="fr-FR" sz="1400" dirty="0">
                <a:latin typeface="Univers Condensed"/>
              </a:rPr>
              <a:t>Classification des assemblages</a:t>
            </a:r>
            <a:endParaRPr lang="fr-CA" sz="1400" dirty="0">
              <a:latin typeface="Univers Condensed"/>
            </a:endParaRPr>
          </a:p>
        </p:txBody>
      </p:sp>
      <p:sp>
        <p:nvSpPr>
          <p:cNvPr id="12" name="Rectangle 11">
            <a:extLst>
              <a:ext uri="{FF2B5EF4-FFF2-40B4-BE49-F238E27FC236}">
                <a16:creationId xmlns:a16="http://schemas.microsoft.com/office/drawing/2014/main" id="{7B1210A0-1E50-3D40-92E5-6BFBE97625BF}"/>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65679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Effet de levier dans les assemblages en acier</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90</a:t>
            </a:fld>
            <a:endParaRPr lang="fr-FR"/>
          </a:p>
        </p:txBody>
      </p:sp>
    </p:spTree>
    <p:extLst>
      <p:ext uri="{BB962C8B-B14F-4D97-AF65-F5344CB8AC3E}">
        <p14:creationId xmlns:p14="http://schemas.microsoft.com/office/powerpoint/2010/main" val="37670342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815339"/>
                <a:ext cx="4608512" cy="35703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latin typeface="Univers Condensed"/>
                    <a:ea typeface="Cambria Math" panose="02040503050406030204" pitchFamily="18" charset="0"/>
                  </a:rPr>
                  <a:t>Hypothèses</a:t>
                </a:r>
              </a:p>
              <a:p>
                <a:pPr marL="263525" lvl="1" indent="-263525"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rPr>
                  <a:t>deux files de boulons</a:t>
                </a:r>
              </a:p>
              <a:p>
                <a:pPr marL="742950" lvl="2" indent="-342900" eaLnBrk="1" hangingPunct="1">
                  <a:buFont typeface="Calibri" panose="020F0502020204030204" pitchFamily="34" charset="0"/>
                  <a:buChar char="−"/>
                  <a:defRPr/>
                </a:pPr>
                <a:endParaRPr lang="fr-FR" sz="1600" dirty="0">
                  <a:latin typeface="Univers Condensed"/>
                </a:endParaRPr>
              </a:p>
              <a:p>
                <a:pPr marL="742950" lvl="2" indent="-342900" eaLnBrk="1" hangingPunct="1">
                  <a:buFont typeface="Wingdings" panose="05000000000000000000" pitchFamily="2" charset="2"/>
                  <a:buChar char="Ø"/>
                  <a:defRPr/>
                </a:pPr>
                <a14:m>
                  <m:oMath xmlns:m="http://schemas.openxmlformats.org/officeDocument/2006/math">
                    <m:r>
                      <a:rPr lang="fr-FR" sz="1600" i="1" dirty="0">
                        <a:latin typeface="Cambria Math" panose="02040503050406030204" pitchFamily="18" charset="0"/>
                      </a:rPr>
                      <m:t>𝑄</m:t>
                    </m:r>
                    <m:r>
                      <a:rPr lang="fr-FR" sz="1600" i="1" dirty="0">
                        <a:latin typeface="Cambria Math" panose="02040503050406030204" pitchFamily="18" charset="0"/>
                      </a:rPr>
                      <m:t> </m:t>
                    </m:r>
                  </m:oMath>
                </a14:m>
                <a:r>
                  <a:rPr lang="fr-FR" sz="1600" dirty="0">
                    <a:latin typeface="Univers Condensed"/>
                  </a:rPr>
                  <a:t>concentré aux bords des ailes lorsque </a:t>
                </a:r>
                <a14:m>
                  <m:oMath xmlns:m="http://schemas.openxmlformats.org/officeDocument/2006/math">
                    <m:r>
                      <a:rPr lang="fr-FR" sz="1600" i="1" dirty="0">
                        <a:latin typeface="Cambria Math" panose="02040503050406030204" pitchFamily="18" charset="0"/>
                      </a:rPr>
                      <m:t>𝑎</m:t>
                    </m:r>
                    <m:r>
                      <a:rPr lang="fr-FR" sz="1600" i="1" dirty="0">
                        <a:latin typeface="Cambria Math" panose="02040503050406030204" pitchFamily="18" charset="0"/>
                      </a:rPr>
                      <m:t> ≤ 1,25 </m:t>
                    </m:r>
                    <m:r>
                      <a:rPr lang="fr-FR" sz="1600" i="1" dirty="0">
                        <a:latin typeface="Cambria Math" panose="02040503050406030204" pitchFamily="18" charset="0"/>
                      </a:rPr>
                      <m:t>𝑏</m:t>
                    </m:r>
                  </m:oMath>
                </a14:m>
                <a:endParaRPr lang="fr-FR" sz="1600" dirty="0">
                  <a:latin typeface="Univers Condensed"/>
                </a:endParaRPr>
              </a:p>
              <a:p>
                <a:pPr marL="742950" lvl="2" indent="-342900" eaLnBrk="1" hangingPunct="1">
                  <a:buFont typeface="Calibri" panose="020F0502020204030204" pitchFamily="34" charset="0"/>
                  <a:buChar char="−"/>
                  <a:defRPr/>
                </a:pPr>
                <a:endParaRPr lang="fr-FR" sz="1600" dirty="0">
                  <a:latin typeface="Univers Condensed"/>
                </a:endParaRPr>
              </a:p>
              <a:p>
                <a:pPr marL="742950" lvl="2" indent="-342900" eaLnBrk="1" hangingPunct="1">
                  <a:buFont typeface="Wingdings" panose="05000000000000000000" pitchFamily="2" charset="2"/>
                  <a:buChar char="Ø"/>
                  <a:defRPr/>
                </a:pPr>
                <a14:m>
                  <m:oMath xmlns:m="http://schemas.openxmlformats.org/officeDocument/2006/math">
                    <m:sSub>
                      <m:sSubPr>
                        <m:ctrlPr>
                          <a:rPr lang="fr-FR" sz="1600" i="1" dirty="0">
                            <a:latin typeface="Cambria Math" panose="02040503050406030204" pitchFamily="18" charset="0"/>
                          </a:rPr>
                        </m:ctrlPr>
                      </m:sSubPr>
                      <m:e>
                        <m:r>
                          <a:rPr lang="fr-CA" sz="1600" i="1" dirty="0">
                            <a:latin typeface="Cambria Math" panose="02040503050406030204" pitchFamily="18" charset="0"/>
                          </a:rPr>
                          <m:t>𝑇</m:t>
                        </m:r>
                      </m:e>
                      <m:sub>
                        <m:r>
                          <a:rPr lang="fr-CA" sz="1600" i="1" dirty="0">
                            <a:latin typeface="Cambria Math" panose="02040503050406030204" pitchFamily="18" charset="0"/>
                          </a:rPr>
                          <m:t>𝑓</m:t>
                        </m:r>
                      </m:sub>
                    </m:sSub>
                  </m:oMath>
                </a14:m>
                <a:r>
                  <a:rPr lang="fr-FR" sz="1600" dirty="0">
                    <a:latin typeface="Univers Condensed"/>
                  </a:rPr>
                  <a:t> agit selon l’axe </a:t>
                </a:r>
                <a14:m>
                  <m:oMath xmlns:m="http://schemas.openxmlformats.org/officeDocument/2006/math">
                    <m:r>
                      <a:rPr lang="fr-FR" sz="1600" i="1" dirty="0">
                        <a:latin typeface="Cambria Math" panose="02040503050406030204" pitchFamily="18" charset="0"/>
                      </a:rPr>
                      <m:t>𝑗</m:t>
                    </m:r>
                  </m:oMath>
                </a14:m>
                <a:r>
                  <a:rPr lang="fr-FR" sz="1600" dirty="0">
                    <a:latin typeface="Univers Condensed"/>
                  </a:rPr>
                  <a:t>-</a:t>
                </a:r>
                <a14:m>
                  <m:oMath xmlns:m="http://schemas.openxmlformats.org/officeDocument/2006/math">
                    <m:r>
                      <a:rPr lang="fr-FR" sz="1600" i="1" dirty="0">
                        <a:latin typeface="Cambria Math" panose="02040503050406030204" pitchFamily="18" charset="0"/>
                      </a:rPr>
                      <m:t>𝑗</m:t>
                    </m:r>
                  </m:oMath>
                </a14:m>
                <a:endParaRPr lang="fr-FR" sz="1600" dirty="0">
                  <a:latin typeface="Univers Condensed"/>
                </a:endParaRPr>
              </a:p>
              <a:p>
                <a:pPr marL="742950" lvl="2" indent="-342900" eaLnBrk="1" hangingPunct="1">
                  <a:buFont typeface="Calibri" panose="020F0502020204030204" pitchFamily="34" charset="0"/>
                  <a:buChar char="−"/>
                  <a:defRPr/>
                </a:pPr>
                <a:endParaRPr lang="fr-FR" sz="1600" dirty="0">
                  <a:latin typeface="Univers Condensed"/>
                </a:endParaRPr>
              </a:p>
              <a:p>
                <a:pPr marL="742950" lvl="2" indent="-342900" eaLnBrk="1" hangingPunct="1">
                  <a:buFont typeface="Wingdings" panose="05000000000000000000" pitchFamily="2" charset="2"/>
                  <a:buChar char="Ø"/>
                  <a:defRPr/>
                </a:pPr>
                <a:r>
                  <a:rPr lang="fr-FR" sz="1600" dirty="0">
                    <a:latin typeface="Univers Condensed"/>
                  </a:rPr>
                  <a:t>point d’inflexion dans la déformée de l’aile du profilé en T, entre la face de l’âme et l’axe </a:t>
                </a:r>
                <a14:m>
                  <m:oMath xmlns:m="http://schemas.openxmlformats.org/officeDocument/2006/math">
                    <m:r>
                      <a:rPr lang="fr-FR" sz="1600" i="1" dirty="0">
                        <a:latin typeface="Cambria Math" panose="02040503050406030204" pitchFamily="18" charset="0"/>
                      </a:rPr>
                      <m:t>𝑗</m:t>
                    </m:r>
                  </m:oMath>
                </a14:m>
                <a:r>
                  <a:rPr lang="fr-FR" sz="1600" dirty="0">
                    <a:latin typeface="Univers Condensed"/>
                  </a:rPr>
                  <a:t>-</a:t>
                </a:r>
                <a14:m>
                  <m:oMath xmlns:m="http://schemas.openxmlformats.org/officeDocument/2006/math">
                    <m:r>
                      <a:rPr lang="fr-FR" sz="1600" i="1" dirty="0">
                        <a:latin typeface="Cambria Math" panose="02040503050406030204" pitchFamily="18" charset="0"/>
                      </a:rPr>
                      <m:t>𝑗</m:t>
                    </m:r>
                  </m:oMath>
                </a14:m>
                <a:endParaRPr lang="fr-FR" sz="1600" dirty="0">
                  <a:latin typeface="Univers Condensed"/>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815339"/>
                <a:ext cx="4608512" cy="3570394"/>
              </a:xfrm>
              <a:prstGeom prst="rect">
                <a:avLst/>
              </a:prstGeom>
              <a:blipFill>
                <a:blip r:embed="rId3"/>
                <a:stretch>
                  <a:fillRect l="-530" t="-513" r="-5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973" y="799067"/>
            <a:ext cx="4320479" cy="4820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avec flèche 13">
            <a:extLst>
              <a:ext uri="{FF2B5EF4-FFF2-40B4-BE49-F238E27FC236}">
                <a16:creationId xmlns:a16="http://schemas.microsoft.com/office/drawing/2014/main" id="{75FA315A-005F-40E1-ADB8-CD6506F28798}"/>
              </a:ext>
            </a:extLst>
          </p:cNvPr>
          <p:cNvCxnSpPr>
            <a:cxnSpLocks/>
          </p:cNvCxnSpPr>
          <p:nvPr/>
        </p:nvCxnSpPr>
        <p:spPr>
          <a:xfrm flipV="1">
            <a:off x="5604908" y="3112945"/>
            <a:ext cx="3554752" cy="64945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07386" y="5188220"/>
            <a:ext cx="4042021" cy="307777"/>
          </a:xfrm>
          <a:prstGeom prst="rect">
            <a:avLst/>
          </a:prstGeom>
        </p:spPr>
        <p:txBody>
          <a:bodyPr wrap="square">
            <a:spAutoFit/>
          </a:bodyPr>
          <a:lstStyle/>
          <a:p>
            <a:r>
              <a:rPr lang="fr-FR" sz="1400" dirty="0">
                <a:latin typeface="Univers Condensed"/>
              </a:rPr>
              <a:t>Étude de l'effet de levier : hypothèses et notation</a:t>
            </a:r>
            <a:endParaRPr lang="fr-CA" sz="1400" dirty="0">
              <a:latin typeface="Univers Condensed"/>
            </a:endParaRPr>
          </a:p>
        </p:txBody>
      </p:sp>
      <mc:AlternateContent xmlns:mc="http://schemas.openxmlformats.org/markup-compatibility/2006" xmlns:a14="http://schemas.microsoft.com/office/drawing/2010/main">
        <mc:Choice Requires="a14">
          <p:sp>
            <p:nvSpPr>
              <p:cNvPr id="16" name="Rectangle 15"/>
              <p:cNvSpPr/>
              <p:nvPr/>
            </p:nvSpPr>
            <p:spPr>
              <a:xfrm>
                <a:off x="838200" y="5815551"/>
                <a:ext cx="9821796" cy="854336"/>
              </a:xfrm>
              <a:prstGeom prst="rect">
                <a:avLst/>
              </a:prstGeom>
            </p:spPr>
            <p:txBody>
              <a:bodyPr wrap="square">
                <a:spAutoFit/>
              </a:bodyPr>
              <a:lstStyle/>
              <a:p>
                <a:pPr indent="-514350">
                  <a:defRPr/>
                </a:pPr>
                <a14:m>
                  <m:oMath xmlns:m="http://schemas.openxmlformats.org/officeDocument/2006/math">
                    <m:r>
                      <a:rPr lang="fr-FR" sz="1600" i="1">
                        <a:solidFill>
                          <a:srgbClr val="0000FF"/>
                        </a:solidFill>
                        <a:latin typeface="Cambria Math" panose="02040503050406030204" pitchFamily="18" charset="0"/>
                        <a:ea typeface="Cambria Math"/>
                      </a:rPr>
                      <m:t>⨀</m:t>
                    </m:r>
                  </m:oMath>
                </a14:m>
                <a:r>
                  <a:rPr lang="fr-FR" sz="1600" dirty="0">
                    <a:latin typeface="Univers Condensed"/>
                  </a:rPr>
                  <a:t> </a:t>
                </a:r>
                <a14:m>
                  <m:oMath xmlns:m="http://schemas.openxmlformats.org/officeDocument/2006/math">
                    <m:r>
                      <a:rPr lang="fr-CA" sz="1600" i="1" dirty="0">
                        <a:latin typeface="Cambria Math" panose="02040503050406030204" pitchFamily="18" charset="0"/>
                      </a:rPr>
                      <m:t>2</m:t>
                    </m:r>
                    <m:sSub>
                      <m:sSubPr>
                        <m:ctrlPr>
                          <a:rPr lang="fr-FR" sz="1600" i="1" dirty="0">
                            <a:latin typeface="Cambria Math" panose="02040503050406030204" pitchFamily="18" charset="0"/>
                          </a:rPr>
                        </m:ctrlPr>
                      </m:sSubPr>
                      <m:e>
                        <m:r>
                          <a:rPr lang="fr-CA" sz="1600" i="1" dirty="0">
                            <a:latin typeface="Cambria Math" panose="02040503050406030204" pitchFamily="18" charset="0"/>
                          </a:rPr>
                          <m:t>𝐹</m:t>
                        </m:r>
                      </m:e>
                      <m:sub>
                        <m:r>
                          <a:rPr lang="fr-CA" sz="1600" i="1" dirty="0">
                            <a:latin typeface="Cambria Math" panose="02040503050406030204" pitchFamily="18" charset="0"/>
                          </a:rPr>
                          <m:t>𝑓</m:t>
                        </m:r>
                      </m:sub>
                    </m:sSub>
                    <m:r>
                      <a:rPr lang="fr-CA" sz="1600" i="1" dirty="0">
                        <a:latin typeface="Cambria Math" panose="02040503050406030204" pitchFamily="18" charset="0"/>
                      </a:rPr>
                      <m:t> </m:t>
                    </m:r>
                  </m:oMath>
                </a14:m>
                <a:r>
                  <a:rPr lang="fr-FR" sz="1600" dirty="0">
                    <a:latin typeface="Univers Condensed"/>
                    <a:ea typeface="Cambria Math" panose="02040503050406030204" pitchFamily="18" charset="0"/>
                  </a:rPr>
                  <a:t>est l’effort externe appliqué à deux boulons et </a:t>
                </a:r>
                <a14:m>
                  <m:oMath xmlns:m="http://schemas.openxmlformats.org/officeDocument/2006/math">
                    <m:sSub>
                      <m:sSubPr>
                        <m:ctrlPr>
                          <a:rPr lang="fr-FR" sz="1600" i="1" dirty="0">
                            <a:latin typeface="Cambria Math" panose="02040503050406030204" pitchFamily="18" charset="0"/>
                          </a:rPr>
                        </m:ctrlPr>
                      </m:sSubPr>
                      <m:e>
                        <m:r>
                          <a:rPr lang="fr-CA" sz="1600" i="1" dirty="0">
                            <a:latin typeface="Cambria Math" panose="02040503050406030204" pitchFamily="18" charset="0"/>
                          </a:rPr>
                          <m:t>𝑇</m:t>
                        </m:r>
                      </m:e>
                      <m:sub>
                        <m:r>
                          <a:rPr lang="fr-CA" sz="1600" i="1" dirty="0">
                            <a:latin typeface="Cambria Math" panose="02040503050406030204" pitchFamily="18" charset="0"/>
                          </a:rPr>
                          <m:t>𝑓</m:t>
                        </m:r>
                      </m:sub>
                    </m:sSub>
                  </m:oMath>
                </a14:m>
                <a:r>
                  <a:rPr lang="fr-FR" sz="1600" dirty="0">
                    <a:latin typeface="Univers Condensed"/>
                    <a:ea typeface="Cambria Math" panose="02040503050406030204" pitchFamily="18" charset="0"/>
                  </a:rPr>
                  <a:t> l’effort de traction </a:t>
                </a:r>
                <a:r>
                  <a:rPr lang="fr-FR" sz="1600" u="sng" dirty="0">
                    <a:latin typeface="Univers Condensed"/>
                    <a:ea typeface="Cambria Math" panose="02040503050406030204" pitchFamily="18" charset="0"/>
                  </a:rPr>
                  <a:t>dans un boulon</a:t>
                </a:r>
                <a:r>
                  <a:rPr lang="fr-FR" sz="1600" dirty="0">
                    <a:latin typeface="Univers Condensed"/>
                    <a:ea typeface="Cambria Math" panose="02040503050406030204" pitchFamily="18" charset="0"/>
                  </a:rPr>
                  <a:t> incluant l’effet de levier </a:t>
                </a:r>
                <a14:m>
                  <m:oMath xmlns:m="http://schemas.openxmlformats.org/officeDocument/2006/math">
                    <m:r>
                      <a:rPr lang="fr-FR" sz="1600" i="1" dirty="0">
                        <a:latin typeface="Cambria Math" panose="02040503050406030204" pitchFamily="18" charset="0"/>
                      </a:rPr>
                      <m:t>𝑄</m:t>
                    </m:r>
                  </m:oMath>
                </a14:m>
                <a:endParaRPr lang="fr-CA" sz="1600" i="1" dirty="0">
                  <a:latin typeface="Univers Condensed"/>
                </a:endParaRPr>
              </a:p>
              <a:p>
                <a:pPr marL="0" lvl="2" indent="-514350">
                  <a:defRPr/>
                </a:pPr>
                <a14:m>
                  <m:oMath xmlns:m="http://schemas.openxmlformats.org/officeDocument/2006/math">
                    <m:r>
                      <a:rPr lang="fr-FR" sz="1600" i="1">
                        <a:solidFill>
                          <a:srgbClr val="0000FF"/>
                        </a:solidFill>
                        <a:latin typeface="Cambria Math" panose="02040503050406030204" pitchFamily="18" charset="0"/>
                        <a:ea typeface="Cambria Math"/>
                      </a:rPr>
                      <m:t>⨀</m:t>
                    </m:r>
                  </m:oMath>
                </a14:m>
                <a:r>
                  <a:rPr lang="fr-FR" sz="1600" dirty="0">
                    <a:solidFill>
                      <a:srgbClr val="0000FF"/>
                    </a:solidFill>
                    <a:latin typeface="Univers Condensed"/>
                    <a:ea typeface="Cambria Math" panose="02040503050406030204" pitchFamily="18" charset="0"/>
                  </a:rPr>
                  <a:t> </a:t>
                </a:r>
                <a:r>
                  <a:rPr lang="fr-FR" sz="1600" dirty="0">
                    <a:latin typeface="Univers Condensed"/>
                    <a:ea typeface="Cambria Math" panose="02040503050406030204" pitchFamily="18" charset="0"/>
                  </a:rPr>
                  <a:t>On utilise </a:t>
                </a:r>
                <a14:m>
                  <m:oMath xmlns:m="http://schemas.openxmlformats.org/officeDocument/2006/math">
                    <m:r>
                      <a:rPr lang="fr-FR" sz="1600" i="1" dirty="0">
                        <a:latin typeface="Cambria Math" panose="02040503050406030204" pitchFamily="18" charset="0"/>
                        <a:ea typeface="Cambria Math" panose="02040503050406030204" pitchFamily="18" charset="0"/>
                      </a:rPr>
                      <m:t>𝑎</m:t>
                    </m:r>
                    <m:r>
                      <a:rPr lang="fr-FR" sz="1600" i="1" dirty="0">
                        <a:latin typeface="Cambria Math" panose="02040503050406030204" pitchFamily="18" charset="0"/>
                        <a:ea typeface="Cambria Math" panose="02040503050406030204" pitchFamily="18" charset="0"/>
                      </a:rPr>
                      <m:t> = 1,25 </m:t>
                    </m:r>
                    <m:r>
                      <a:rPr lang="fr-FR" sz="1600" i="1" dirty="0">
                        <a:latin typeface="Cambria Math" panose="02040503050406030204" pitchFamily="18" charset="0"/>
                        <a:ea typeface="Cambria Math" panose="02040503050406030204" pitchFamily="18" charset="0"/>
                      </a:rPr>
                      <m:t>𝑏</m:t>
                    </m:r>
                    <m:r>
                      <a:rPr lang="fr-FR" sz="1600" i="1" dirty="0">
                        <a:latin typeface="Cambria Math" panose="02040503050406030204" pitchFamily="18" charset="0"/>
                        <a:ea typeface="Cambria Math" panose="02040503050406030204" pitchFamily="18" charset="0"/>
                      </a:rPr>
                      <m:t> </m:t>
                    </m:r>
                  </m:oMath>
                </a14:m>
                <a:r>
                  <a:rPr lang="fr-CA" sz="1600" dirty="0">
                    <a:latin typeface="Univers Condensed"/>
                  </a:rPr>
                  <a:t>dans les calculs </a:t>
                </a:r>
                <a:r>
                  <a:rPr lang="fr-FR" sz="1600" dirty="0">
                    <a:latin typeface="Univers Condensed"/>
                    <a:ea typeface="Cambria Math" panose="02040503050406030204" pitchFamily="18" charset="0"/>
                  </a:rPr>
                  <a:t>si </a:t>
                </a:r>
                <a14:m>
                  <m:oMath xmlns:m="http://schemas.openxmlformats.org/officeDocument/2006/math">
                    <m:r>
                      <a:rPr lang="fr-CA" sz="1600" dirty="0">
                        <a:latin typeface="Cambria Math" panose="02040503050406030204" pitchFamily="18" charset="0"/>
                      </a:rPr>
                      <m:t> </m:t>
                    </m:r>
                    <m:r>
                      <a:rPr lang="fr-FR" sz="1600" i="1" dirty="0">
                        <a:latin typeface="Cambria Math" panose="02040503050406030204" pitchFamily="18" charset="0"/>
                      </a:rPr>
                      <m:t>𝑎</m:t>
                    </m:r>
                    <m:r>
                      <a:rPr lang="fr-FR" sz="1600" i="1" dirty="0">
                        <a:latin typeface="Cambria Math" panose="02040503050406030204" pitchFamily="18" charset="0"/>
                      </a:rPr>
                      <m:t> &gt; 1,25 </m:t>
                    </m:r>
                    <m:r>
                      <a:rPr lang="fr-FR" sz="1600" i="1" dirty="0">
                        <a:latin typeface="Cambria Math" panose="02040503050406030204" pitchFamily="18" charset="0"/>
                      </a:rPr>
                      <m:t>𝑏</m:t>
                    </m:r>
                  </m:oMath>
                </a14:m>
                <a:endParaRPr lang="fr-FR" sz="1600" dirty="0">
                  <a:latin typeface="Univers Condensed"/>
                </a:endParaRPr>
              </a:p>
            </p:txBody>
          </p:sp>
        </mc:Choice>
        <mc:Fallback xmlns="">
          <p:sp>
            <p:nvSpPr>
              <p:cNvPr id="16" name="Rectangle 15"/>
              <p:cNvSpPr>
                <a:spLocks noRot="1" noChangeAspect="1" noMove="1" noResize="1" noEditPoints="1" noAdjustHandles="1" noChangeArrowheads="1" noChangeShapeType="1" noTextEdit="1"/>
              </p:cNvSpPr>
              <p:nvPr/>
            </p:nvSpPr>
            <p:spPr>
              <a:xfrm>
                <a:off x="838200" y="5815551"/>
                <a:ext cx="9821796" cy="854336"/>
              </a:xfrm>
              <a:prstGeom prst="rect">
                <a:avLst/>
              </a:prstGeom>
              <a:blipFill>
                <a:blip r:embed="rId5"/>
                <a:stretch>
                  <a:fillRect l="-372" t="-2143" r="-248" b="-8571"/>
                </a:stretch>
              </a:blipFill>
            </p:spPr>
            <p:txBody>
              <a:bodyPr/>
              <a:lstStyle/>
              <a:p>
                <a:r>
                  <a:rPr lang="fr-CA">
                    <a:noFill/>
                  </a:rPr>
                  <a:t> </a:t>
                </a:r>
              </a:p>
            </p:txBody>
          </p:sp>
        </mc:Fallback>
      </mc:AlternateContent>
      <p:sp>
        <p:nvSpPr>
          <p:cNvPr id="17" name="Ellipse 16">
            <a:extLst>
              <a:ext uri="{FF2B5EF4-FFF2-40B4-BE49-F238E27FC236}">
                <a16:creationId xmlns:a16="http://schemas.microsoft.com/office/drawing/2014/main" id="{4DC28A2C-CC0B-4316-8241-3A1D79782D6D}"/>
              </a:ext>
            </a:extLst>
          </p:cNvPr>
          <p:cNvSpPr/>
          <p:nvPr/>
        </p:nvSpPr>
        <p:spPr>
          <a:xfrm>
            <a:off x="9159661" y="2916782"/>
            <a:ext cx="289139" cy="334418"/>
          </a:xfrm>
          <a:prstGeom prst="ellipse">
            <a:avLst/>
          </a:prstGeom>
          <a:no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FCE71F0D-9A9A-D440-8DF4-55FC45B7A458}"/>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4562502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721959"/>
                <a:ext cx="4968552" cy="44596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defRPr/>
                </a:pPr>
                <a:r>
                  <a:rPr lang="fr-CA" sz="1400" dirty="0">
                    <a:solidFill>
                      <a:schemeClr val="tx1"/>
                    </a:solidFill>
                    <a:latin typeface="Univers Condensed"/>
                  </a:rPr>
                  <a:t>Le moment fléchissant à la section </a:t>
                </a:r>
                <a14:m>
                  <m:oMath xmlns:m="http://schemas.openxmlformats.org/officeDocument/2006/math">
                    <m:r>
                      <a:rPr lang="fr-FR" sz="1400" i="1" dirty="0">
                        <a:solidFill>
                          <a:schemeClr val="tx1"/>
                        </a:solidFill>
                        <a:latin typeface="Cambria Math" panose="02040503050406030204" pitchFamily="18" charset="0"/>
                      </a:rPr>
                      <m:t>𝑗</m:t>
                    </m:r>
                  </m:oMath>
                </a14:m>
                <a:r>
                  <a:rPr lang="fr-FR" sz="1400" dirty="0">
                    <a:solidFill>
                      <a:schemeClr val="tx1"/>
                    </a:solidFill>
                    <a:latin typeface="Univers Condensed"/>
                  </a:rPr>
                  <a:t>-</a:t>
                </a:r>
                <a14:m>
                  <m:oMath xmlns:m="http://schemas.openxmlformats.org/officeDocument/2006/math">
                    <m:r>
                      <a:rPr lang="fr-FR" sz="1400" i="1" dirty="0">
                        <a:solidFill>
                          <a:schemeClr val="tx1"/>
                        </a:solidFill>
                        <a:latin typeface="Cambria Math" panose="02040503050406030204" pitchFamily="18" charset="0"/>
                      </a:rPr>
                      <m:t>𝑗</m:t>
                    </m:r>
                  </m:oMath>
                </a14:m>
                <a:r>
                  <a:rPr lang="fr-CA" sz="1400" dirty="0">
                    <a:solidFill>
                      <a:schemeClr val="tx1"/>
                    </a:solidFill>
                    <a:latin typeface="Univers Condensed"/>
                  </a:rPr>
                  <a:t> est égal à </a:t>
                </a:r>
                <a14:m>
                  <m:oMath xmlns:m="http://schemas.openxmlformats.org/officeDocument/2006/math">
                    <m:r>
                      <a:rPr lang="fr-CA" sz="1400" i="1">
                        <a:solidFill>
                          <a:schemeClr val="tx1"/>
                        </a:solidFill>
                        <a:latin typeface="Cambria Math" panose="02040503050406030204" pitchFamily="18" charset="0"/>
                      </a:rPr>
                      <m:t>𝛼𝛿</m:t>
                    </m:r>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rPr>
                          <m:t>𝑀</m:t>
                        </m:r>
                      </m:e>
                      <m:sub>
                        <m:r>
                          <a:rPr lang="fr-CA" sz="1400" i="1">
                            <a:solidFill>
                              <a:schemeClr val="tx1"/>
                            </a:solidFill>
                            <a:latin typeface="Cambria Math" panose="02040503050406030204" pitchFamily="18" charset="0"/>
                          </a:rPr>
                          <m:t>𝑓</m:t>
                        </m:r>
                      </m:sub>
                    </m:sSub>
                  </m:oMath>
                </a14:m>
                <a:r>
                  <a:rPr lang="fr-CA" sz="1400" dirty="0">
                    <a:solidFill>
                      <a:schemeClr val="tx1"/>
                    </a:solidFill>
                    <a:latin typeface="Univers Condensed"/>
                  </a:rPr>
                  <a:t>où le produit </a:t>
                </a:r>
                <a14:m>
                  <m:oMath xmlns:m="http://schemas.openxmlformats.org/officeDocument/2006/math">
                    <m:r>
                      <a:rPr lang="el-GR"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 </m:t>
                    </m:r>
                    <m:r>
                      <a:rPr lang="fr-FR" sz="1400" i="1">
                        <a:solidFill>
                          <a:schemeClr val="tx1"/>
                        </a:solidFill>
                        <a:latin typeface="Cambria Math" panose="02040503050406030204" pitchFamily="18" charset="0"/>
                        <a:ea typeface="Cambria Math"/>
                      </a:rPr>
                      <m:t>𝛿</m:t>
                    </m:r>
                  </m:oMath>
                </a14:m>
                <a:r>
                  <a:rPr lang="fr-CA" sz="1400" dirty="0">
                    <a:solidFill>
                      <a:schemeClr val="tx1"/>
                    </a:solidFill>
                    <a:latin typeface="Univers Condensed"/>
                  </a:rPr>
                  <a:t> dépend de la flexibilité de l’aile</a:t>
                </a:r>
              </a:p>
              <a:p>
                <a:pPr marL="342900" lvl="1" indent="-342900">
                  <a:buFont typeface="Arial" panose="020B0604020202020204" pitchFamily="34" charset="0"/>
                  <a:buChar char="•"/>
                  <a:defRPr/>
                </a:pPr>
                <a:endParaRPr lang="fr-FR" sz="1400"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r>
                        <a:rPr lang="fr-FR" sz="1400" i="1">
                          <a:solidFill>
                            <a:schemeClr val="tx1"/>
                          </a:solidFill>
                          <a:latin typeface="Cambria Math" panose="02040503050406030204" pitchFamily="18" charset="0"/>
                          <a:ea typeface="Cambria Math"/>
                        </a:rPr>
                        <m:t>𝛿</m:t>
                      </m:r>
                      <m:r>
                        <a:rPr lang="fr-CA" sz="1400" i="1">
                          <a:solidFill>
                            <a:schemeClr val="tx1"/>
                          </a:solidFill>
                          <a:latin typeface="Cambria Math" panose="02040503050406030204" pitchFamily="18" charset="0"/>
                          <a:ea typeface="Cambria Math"/>
                        </a:rPr>
                        <m:t>=</m:t>
                      </m:r>
                      <m:f>
                        <m:fPr>
                          <m:ctrlPr>
                            <a:rPr lang="fr-CA" sz="1400" i="1">
                              <a:solidFill>
                                <a:schemeClr val="tx1"/>
                              </a:solidFill>
                              <a:latin typeface="Cambria Math" panose="02040503050406030204" pitchFamily="18" charset="0"/>
                              <a:ea typeface="Cambria Math"/>
                            </a:rPr>
                          </m:ctrlPr>
                        </m:fPr>
                        <m:num>
                          <m:d>
                            <m:dPr>
                              <m:ctrlPr>
                                <a:rPr lang="fr-CA" sz="1400" i="1">
                                  <a:solidFill>
                                    <a:schemeClr val="tx1"/>
                                  </a:solidFill>
                                  <a:latin typeface="Cambria Math" panose="02040503050406030204" pitchFamily="18" charset="0"/>
                                  <a:ea typeface="Cambria Math"/>
                                </a:rPr>
                              </m:ctrlPr>
                            </m:dPr>
                            <m:e>
                              <m:r>
                                <a:rPr lang="fr-CA" sz="1400" i="1">
                                  <a:solidFill>
                                    <a:schemeClr val="tx1"/>
                                  </a:solidFill>
                                  <a:latin typeface="Cambria Math" panose="02040503050406030204" pitchFamily="18" charset="0"/>
                                  <a:ea typeface="Cambria Math"/>
                                </a:rPr>
                                <m:t>𝑠</m:t>
                              </m:r>
                              <m:r>
                                <a:rPr lang="fr-CA" sz="1400" i="1">
                                  <a:solidFill>
                                    <a:schemeClr val="tx1"/>
                                  </a:solidFill>
                                  <a:latin typeface="Cambria Math" panose="02040503050406030204" pitchFamily="18" charset="0"/>
                                  <a:ea typeface="Cambria Math"/>
                                </a:rPr>
                                <m:t>−</m:t>
                              </m:r>
                              <m:sSub>
                                <m:sSubPr>
                                  <m:ctrlPr>
                                    <a:rPr lang="fr-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𝑑</m:t>
                                  </m:r>
                                </m:e>
                                <m:sub>
                                  <m:r>
                                    <a:rPr lang="fr-CA" sz="1400" i="1">
                                      <a:solidFill>
                                        <a:schemeClr val="tx1"/>
                                      </a:solidFill>
                                      <a:latin typeface="Cambria Math" panose="02040503050406030204" pitchFamily="18" charset="0"/>
                                      <a:ea typeface="Cambria Math"/>
                                    </a:rPr>
                                    <m:t>𝑜</m:t>
                                  </m:r>
                                </m:sub>
                              </m:sSub>
                            </m:e>
                          </m:d>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𝑡</m:t>
                          </m:r>
                        </m:num>
                        <m:den>
                          <m:r>
                            <a:rPr lang="fr-CA" sz="1400" i="1">
                              <a:solidFill>
                                <a:schemeClr val="tx1"/>
                              </a:solidFill>
                              <a:latin typeface="Cambria Math" panose="02040503050406030204" pitchFamily="18" charset="0"/>
                              <a:ea typeface="Cambria Math"/>
                            </a:rPr>
                            <m:t>𝑠</m:t>
                          </m:r>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𝑡</m:t>
                          </m:r>
                        </m:den>
                      </m:f>
                      <m:r>
                        <a:rPr lang="fr-CA" sz="1400" i="1">
                          <a:solidFill>
                            <a:schemeClr val="tx1"/>
                          </a:solidFill>
                          <a:latin typeface="Cambria Math" panose="02040503050406030204" pitchFamily="18" charset="0"/>
                          <a:ea typeface="Cambria Math"/>
                        </a:rPr>
                        <m:t>=</m:t>
                      </m:r>
                      <m:f>
                        <m:fPr>
                          <m:ctrlPr>
                            <a:rPr lang="fr-CA" sz="1400" i="1">
                              <a:solidFill>
                                <a:schemeClr val="tx1"/>
                              </a:solidFill>
                              <a:latin typeface="Cambria Math" panose="02040503050406030204" pitchFamily="18" charset="0"/>
                              <a:ea typeface="Cambria Math"/>
                            </a:rPr>
                          </m:ctrlPr>
                        </m:fPr>
                        <m:num>
                          <m:r>
                            <a:rPr lang="fr-CA" sz="1400" i="1">
                              <a:solidFill>
                                <a:schemeClr val="tx1"/>
                              </a:solidFill>
                              <a:latin typeface="Cambria Math" panose="02040503050406030204" pitchFamily="18" charset="0"/>
                              <a:ea typeface="Cambria Math"/>
                            </a:rPr>
                            <m:t>𝑠</m:t>
                          </m:r>
                          <m:r>
                            <a:rPr lang="fr-CA" sz="1400" i="1">
                              <a:solidFill>
                                <a:schemeClr val="tx1"/>
                              </a:solidFill>
                              <a:latin typeface="Cambria Math" panose="02040503050406030204" pitchFamily="18" charset="0"/>
                              <a:ea typeface="Cambria Math"/>
                            </a:rPr>
                            <m:t>−</m:t>
                          </m:r>
                          <m:sSub>
                            <m:sSubPr>
                              <m:ctrlPr>
                                <a:rPr lang="fr-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𝑑</m:t>
                              </m:r>
                            </m:e>
                            <m:sub>
                              <m:r>
                                <a:rPr lang="fr-CA" sz="1400" i="1">
                                  <a:solidFill>
                                    <a:schemeClr val="tx1"/>
                                  </a:solidFill>
                                  <a:latin typeface="Cambria Math" panose="02040503050406030204" pitchFamily="18" charset="0"/>
                                  <a:ea typeface="Cambria Math"/>
                                </a:rPr>
                                <m:t>𝑜</m:t>
                              </m:r>
                            </m:sub>
                          </m:sSub>
                        </m:num>
                        <m:den>
                          <m:r>
                            <a:rPr lang="fr-CA" sz="1400" i="1">
                              <a:solidFill>
                                <a:schemeClr val="tx1"/>
                              </a:solidFill>
                              <a:latin typeface="Cambria Math" panose="02040503050406030204" pitchFamily="18" charset="0"/>
                              <a:ea typeface="Cambria Math"/>
                            </a:rPr>
                            <m:t>𝑠</m:t>
                          </m:r>
                          <m:r>
                            <a:rPr lang="fr-CA" sz="1400" i="1">
                              <a:solidFill>
                                <a:schemeClr val="tx1"/>
                              </a:solidFill>
                              <a:latin typeface="Cambria Math" panose="02040503050406030204" pitchFamily="18" charset="0"/>
                              <a:ea typeface="Cambria Math"/>
                            </a:rPr>
                            <m:t> </m:t>
                          </m:r>
                        </m:den>
                      </m:f>
                    </m:oMath>
                  </m:oMathPara>
                </a14:m>
                <a:endParaRPr lang="fr-CA" sz="1400" i="1"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400" dirty="0">
                  <a:solidFill>
                    <a:schemeClr val="tx1"/>
                  </a:solidFill>
                  <a:latin typeface="Univers Condensed"/>
                </a:endParaRPr>
              </a:p>
              <a:p>
                <a:pPr marL="857250" lvl="3" indent="0" eaLnBrk="1" hangingPunct="1">
                  <a:buNone/>
                  <a:defRPr/>
                </a:pPr>
                <a:r>
                  <a:rPr lang="fr-CA" sz="1400" dirty="0">
                    <a:solidFill>
                      <a:schemeClr val="tx1"/>
                    </a:solidFill>
                    <a:latin typeface="Univers Condensed"/>
                  </a:rPr>
                  <a:t>Effet de levier nul : </a:t>
                </a:r>
                <a14:m>
                  <m:oMath xmlns:m="http://schemas.openxmlformats.org/officeDocument/2006/math">
                    <m:r>
                      <a:rPr lang="el-GR"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=0,0</m:t>
                    </m:r>
                  </m:oMath>
                </a14:m>
                <a:endParaRPr lang="fr-CA" sz="1400" dirty="0">
                  <a:solidFill>
                    <a:schemeClr val="tx1"/>
                  </a:solidFill>
                  <a:latin typeface="Univers Condensed"/>
                </a:endParaRPr>
              </a:p>
              <a:p>
                <a:pPr marL="857250" lvl="3" indent="0" eaLnBrk="1" hangingPunct="1">
                  <a:buNone/>
                  <a:defRPr/>
                </a:pPr>
                <a:r>
                  <a:rPr lang="fr-CA" sz="1400" dirty="0">
                    <a:solidFill>
                      <a:schemeClr val="tx1"/>
                    </a:solidFill>
                    <a:latin typeface="Univers Condensed"/>
                  </a:rPr>
                  <a:t>Effet de levier maximal : </a:t>
                </a:r>
                <a14:m>
                  <m:oMath xmlns:m="http://schemas.openxmlformats.org/officeDocument/2006/math">
                    <m:r>
                      <a:rPr lang="fr-FR"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=1,0</m:t>
                    </m:r>
                  </m:oMath>
                </a14:m>
                <a:endParaRPr lang="fr-FR" sz="1400" dirty="0">
                  <a:solidFill>
                    <a:schemeClr val="tx1"/>
                  </a:solidFill>
                  <a:latin typeface="Univers Condensed"/>
                </a:endParaRPr>
              </a:p>
              <a:p>
                <a:pPr marL="857250" lvl="3" indent="0" eaLnBrk="1" hangingPunct="1">
                  <a:buNone/>
                  <a:defRPr/>
                </a:pPr>
                <a:endParaRPr lang="fr-FR" sz="1400" dirty="0">
                  <a:solidFill>
                    <a:schemeClr val="tx1"/>
                  </a:solidFill>
                  <a:latin typeface="Univers Condensed"/>
                </a:endParaRPr>
              </a:p>
              <a:p>
                <a:pPr marL="400050" lvl="2" indent="0">
                  <a:buNone/>
                  <a:defRPr/>
                </a:pPr>
                <a:r>
                  <a:rPr lang="fr-CA" sz="1400" dirty="0">
                    <a:solidFill>
                      <a:schemeClr val="tx1"/>
                    </a:solidFill>
                    <a:latin typeface="Univers Condensed"/>
                  </a:rPr>
                  <a:t>Des équations d’équilibre: </a:t>
                </a:r>
                <a:endParaRPr lang="fr-CA" sz="1400" dirty="0">
                  <a:latin typeface="Univers Condensed"/>
                </a:endParaRPr>
              </a:p>
              <a:p>
                <a:pPr marL="0" indent="-400050">
                  <a:buNone/>
                  <a:defRPr/>
                </a:pPr>
                <a14:m>
                  <m:oMathPara xmlns:m="http://schemas.openxmlformats.org/officeDocument/2006/math">
                    <m:oMathParaPr>
                      <m:jc m:val="centerGroup"/>
                    </m:oMathParaPr>
                    <m:oMath xmlns:m="http://schemas.openxmlformats.org/officeDocument/2006/math">
                      <m:sSub>
                        <m:sSubPr>
                          <m:ctrlPr>
                            <a:rPr lang="fr-CA" sz="1400" i="1" smtClean="0">
                              <a:solidFill>
                                <a:schemeClr val="tx1"/>
                              </a:solidFill>
                              <a:latin typeface="Cambria Math" panose="02040503050406030204" pitchFamily="18" charset="0"/>
                            </a:rPr>
                          </m:ctrlPr>
                        </m:sSubPr>
                        <m:e>
                          <m:r>
                            <a:rPr lang="fr-FR" sz="1400" b="0" i="1" smtClean="0">
                              <a:solidFill>
                                <a:schemeClr val="tx1"/>
                              </a:solidFill>
                              <a:latin typeface="Cambria Math" panose="02040503050406030204" pitchFamily="18" charset="0"/>
                            </a:rPr>
                            <m:t>𝑀</m:t>
                          </m:r>
                        </m:e>
                        <m:sub>
                          <m:r>
                            <a:rPr lang="fr-FR" sz="1400" b="0" i="1" smtClean="0">
                              <a:solidFill>
                                <a:schemeClr val="tx1"/>
                              </a:solidFill>
                              <a:latin typeface="Cambria Math" panose="02040503050406030204" pitchFamily="18" charset="0"/>
                            </a:rPr>
                            <m:t>𝑓</m:t>
                          </m:r>
                        </m:sub>
                      </m:sSub>
                      <m:r>
                        <a:rPr lang="fr-FR" sz="1400" b="0" i="1" smtClean="0">
                          <a:solidFill>
                            <a:schemeClr val="tx1"/>
                          </a:solidFill>
                          <a:latin typeface="Cambria Math" panose="02040503050406030204" pitchFamily="18" charset="0"/>
                        </a:rPr>
                        <m:t>−</m:t>
                      </m:r>
                      <m:sSub>
                        <m:sSubPr>
                          <m:ctrlPr>
                            <a:rPr lang="fr-FR" sz="1400" b="0" i="1" smtClean="0">
                              <a:solidFill>
                                <a:schemeClr val="tx1"/>
                              </a:solidFill>
                              <a:latin typeface="Cambria Math" panose="02040503050406030204" pitchFamily="18" charset="0"/>
                            </a:rPr>
                          </m:ctrlPr>
                        </m:sSubPr>
                        <m:e>
                          <m:r>
                            <a:rPr lang="fr-FR" sz="1400" b="0" i="1" smtClean="0">
                              <a:solidFill>
                                <a:schemeClr val="tx1"/>
                              </a:solidFill>
                              <a:latin typeface="Cambria Math" panose="02040503050406030204" pitchFamily="18" charset="0"/>
                            </a:rPr>
                            <m:t>𝐹</m:t>
                          </m:r>
                        </m:e>
                        <m:sub>
                          <m:r>
                            <a:rPr lang="fr-FR" sz="1400" b="0" i="1" smtClean="0">
                              <a:solidFill>
                                <a:schemeClr val="tx1"/>
                              </a:solidFill>
                              <a:latin typeface="Cambria Math" panose="02040503050406030204" pitchFamily="18" charset="0"/>
                            </a:rPr>
                            <m:t>𝑓</m:t>
                          </m:r>
                        </m:sub>
                      </m:sSub>
                      <m:sSup>
                        <m:sSupPr>
                          <m:ctrlPr>
                            <a:rPr lang="fr-FR" sz="1400" b="0" i="1" smtClean="0">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𝑏</m:t>
                          </m:r>
                        </m:e>
                        <m:sup>
                          <m:r>
                            <a:rPr lang="fr-FR" sz="1400" b="0" i="1" smtClean="0">
                              <a:solidFill>
                                <a:schemeClr val="tx1"/>
                              </a:solidFill>
                              <a:latin typeface="Cambria Math" panose="02040503050406030204" pitchFamily="18" charset="0"/>
                            </a:rPr>
                            <m:t>′</m:t>
                          </m:r>
                        </m:sup>
                      </m:sSup>
                      <m:r>
                        <a:rPr lang="fr-FR" sz="1400" b="0" i="1" smtClean="0">
                          <a:solidFill>
                            <a:schemeClr val="tx1"/>
                          </a:solidFill>
                          <a:latin typeface="Cambria Math" panose="02040503050406030204" pitchFamily="18" charset="0"/>
                        </a:rPr>
                        <m:t>+</m:t>
                      </m:r>
                      <m:r>
                        <a:rPr lang="fr-FR" sz="1400" b="0" i="1" smtClean="0">
                          <a:solidFill>
                            <a:schemeClr val="tx1"/>
                          </a:solidFill>
                          <a:latin typeface="Cambria Math" panose="02040503050406030204" pitchFamily="18" charset="0"/>
                        </a:rPr>
                        <m:t>𝑄</m:t>
                      </m:r>
                      <m:sSup>
                        <m:sSupPr>
                          <m:ctrlPr>
                            <a:rPr lang="fr-FR" sz="1400" b="0" i="1" smtClean="0">
                              <a:solidFill>
                                <a:schemeClr val="tx1"/>
                              </a:solidFill>
                              <a:latin typeface="Cambria Math" panose="02040503050406030204" pitchFamily="18" charset="0"/>
                            </a:rPr>
                          </m:ctrlPr>
                        </m:sSupPr>
                        <m:e>
                          <m:r>
                            <a:rPr lang="fr-FR" sz="1400" b="0" i="1" smtClean="0">
                              <a:solidFill>
                                <a:schemeClr val="tx1"/>
                              </a:solidFill>
                              <a:latin typeface="Cambria Math" panose="02040503050406030204" pitchFamily="18" charset="0"/>
                            </a:rPr>
                            <m:t>𝑎</m:t>
                          </m:r>
                        </m:e>
                        <m:sup>
                          <m:r>
                            <a:rPr lang="fr-FR" sz="1400" b="0" i="1" smtClean="0">
                              <a:solidFill>
                                <a:schemeClr val="tx1"/>
                              </a:solidFill>
                              <a:latin typeface="Cambria Math" panose="02040503050406030204" pitchFamily="18" charset="0"/>
                            </a:rPr>
                            <m:t>′</m:t>
                          </m:r>
                        </m:sup>
                      </m:sSup>
                      <m:r>
                        <a:rPr lang="fr-FR" sz="1400" b="0" i="1" smtClean="0">
                          <a:solidFill>
                            <a:schemeClr val="tx1"/>
                          </a:solidFill>
                          <a:latin typeface="Cambria Math" panose="02040503050406030204" pitchFamily="18" charset="0"/>
                        </a:rPr>
                        <m:t>=0</m:t>
                      </m:r>
                    </m:oMath>
                  </m:oMathPara>
                </a14:m>
                <a:endParaRPr lang="fr-FR" sz="1400" dirty="0">
                  <a:solidFill>
                    <a:schemeClr val="tx1"/>
                  </a:solidFill>
                  <a:latin typeface="Univers Condensed"/>
                </a:endParaRPr>
              </a:p>
              <a:p>
                <a:pPr marL="857250" lvl="3" indent="0">
                  <a:buNone/>
                  <a:defRPr/>
                </a:pPr>
                <a:r>
                  <a:rPr lang="fr-CA" sz="1400" dirty="0">
                    <a:solidFill>
                      <a:schemeClr val="tx1"/>
                    </a:solidFill>
                    <a:latin typeface="Univers Condensed"/>
                  </a:rPr>
                  <a:t>     </a:t>
                </a:r>
                <a14:m>
                  <m:oMath xmlns:m="http://schemas.openxmlformats.org/officeDocument/2006/math">
                    <m:r>
                      <a:rPr lang="fr-CA" sz="1400" i="1">
                        <a:solidFill>
                          <a:schemeClr val="tx1"/>
                        </a:solidFill>
                        <a:latin typeface="Cambria Math" panose="02040503050406030204" pitchFamily="18" charset="0"/>
                      </a:rPr>
                      <m:t>𝑄</m:t>
                    </m:r>
                    <m:r>
                      <a:rPr lang="fr-CA" sz="1400" i="1">
                        <a:solidFill>
                          <a:schemeClr val="tx1"/>
                        </a:solidFill>
                        <a:latin typeface="Cambria Math" panose="02040503050406030204" pitchFamily="18" charset="0"/>
                      </a:rPr>
                      <m:t> </m:t>
                    </m:r>
                    <m:sSup>
                      <m:sSupPr>
                        <m:ctrlPr>
                          <a:rPr lang="fr-CA" sz="1400" i="1">
                            <a:solidFill>
                              <a:schemeClr val="tx1"/>
                            </a:solidFill>
                            <a:latin typeface="Cambria Math" panose="02040503050406030204" pitchFamily="18" charset="0"/>
                          </a:rPr>
                        </m:ctrlPr>
                      </m:sSupPr>
                      <m:e>
                        <m:r>
                          <a:rPr lang="fr-CA" sz="1400" i="1">
                            <a:solidFill>
                              <a:schemeClr val="tx1"/>
                            </a:solidFill>
                            <a:latin typeface="Cambria Math" panose="02040503050406030204" pitchFamily="18" charset="0"/>
                          </a:rPr>
                          <m:t>𝑎</m:t>
                        </m:r>
                      </m:e>
                      <m:sup>
                        <m:r>
                          <a:rPr lang="fr-CA" sz="1400" i="1">
                            <a:solidFill>
                              <a:schemeClr val="tx1"/>
                            </a:solidFill>
                            <a:latin typeface="Cambria Math" panose="02040503050406030204" pitchFamily="18" charset="0"/>
                          </a:rPr>
                          <m:t>′</m:t>
                        </m:r>
                      </m:sup>
                    </m:sSup>
                    <m:r>
                      <a:rPr lang="fr-CA" sz="1400" i="1">
                        <a:solidFill>
                          <a:schemeClr val="tx1"/>
                        </a:solidFill>
                        <a:latin typeface="Cambria Math" panose="02040503050406030204" pitchFamily="18" charset="0"/>
                      </a:rPr>
                      <m:t>=</m:t>
                    </m:r>
                    <m:r>
                      <a:rPr lang="fr-CA"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𝛿</m:t>
                    </m:r>
                    <m:sSub>
                      <m:sSubPr>
                        <m:ctrlPr>
                          <a:rPr lang="fr-CA"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oMath>
                </a14:m>
                <a:endParaRPr lang="fr-CA" sz="1400" dirty="0">
                  <a:solidFill>
                    <a:schemeClr val="tx1"/>
                  </a:solidFill>
                  <a:latin typeface="Univers Condensed"/>
                </a:endParaRPr>
              </a:p>
              <a:p>
                <a:pPr marL="857250" lvl="3" indent="0">
                  <a:buNone/>
                  <a:defRPr/>
                </a:pPr>
                <a:endParaRPr lang="fr-CA" sz="1400" dirty="0">
                  <a:solidFill>
                    <a:schemeClr val="tx1"/>
                  </a:solidFill>
                  <a:latin typeface="Univers Condensed"/>
                </a:endParaRPr>
              </a:p>
              <a:p>
                <a:pPr marL="400050" lvl="2" indent="0">
                  <a:buNone/>
                  <a:defRPr/>
                </a:pPr>
                <a:r>
                  <a:rPr lang="fr-CA" sz="1400" dirty="0">
                    <a:solidFill>
                      <a:schemeClr val="tx1"/>
                    </a:solidFill>
                    <a:latin typeface="Univers Condensed"/>
                  </a:rPr>
                  <a:t>On déduit</a:t>
                </a:r>
              </a:p>
              <a:p>
                <a:pPr marL="1314450" lvl="4" indent="0">
                  <a:buNone/>
                  <a:defRPr/>
                </a:pPr>
                <a:endParaRPr lang="fr-CA" sz="1400"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r>
                        <a:rPr lang="fr-CA" sz="1400" i="1">
                          <a:solidFill>
                            <a:schemeClr val="tx1"/>
                          </a:solidFill>
                          <a:latin typeface="Cambria Math" panose="02040503050406030204" pitchFamily="18" charset="0"/>
                        </a:rPr>
                        <m:t>=</m:t>
                      </m:r>
                      <m:f>
                        <m:fPr>
                          <m:ctrlPr>
                            <a:rPr lang="fr-CA" sz="1400" i="1">
                              <a:solidFill>
                                <a:schemeClr val="tx1"/>
                              </a:solidFill>
                              <a:latin typeface="Cambria Math" panose="02040503050406030204" pitchFamily="18" charset="0"/>
                            </a:rPr>
                          </m:ctrlPr>
                        </m:fPr>
                        <m:num>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𝐹</m:t>
                              </m:r>
                            </m:e>
                            <m:sub>
                              <m:r>
                                <a:rPr lang="fr-FR" sz="1400" i="1">
                                  <a:solidFill>
                                    <a:schemeClr val="tx1"/>
                                  </a:solidFill>
                                  <a:latin typeface="Cambria Math" panose="02040503050406030204" pitchFamily="18" charset="0"/>
                                </a:rPr>
                                <m:t>𝑓</m:t>
                              </m:r>
                            </m:sub>
                          </m:sSub>
                          <m:sSup>
                            <m:sSupPr>
                              <m:ctrlPr>
                                <a:rPr lang="fr-CA" sz="1400" i="1">
                                  <a:solidFill>
                                    <a:schemeClr val="tx1"/>
                                  </a:solidFill>
                                  <a:latin typeface="Cambria Math" panose="02040503050406030204" pitchFamily="18" charset="0"/>
                                </a:rPr>
                              </m:ctrlPr>
                            </m:sSupPr>
                            <m:e>
                              <m:r>
                                <a:rPr lang="fr-CA" sz="1400" i="1">
                                  <a:solidFill>
                                    <a:schemeClr val="tx1"/>
                                  </a:solidFill>
                                  <a:latin typeface="Cambria Math" panose="02040503050406030204" pitchFamily="18" charset="0"/>
                                </a:rPr>
                                <m:t>𝑏</m:t>
                              </m:r>
                            </m:e>
                            <m:sup>
                              <m:r>
                                <a:rPr lang="fr-CA" sz="1400" i="1">
                                  <a:solidFill>
                                    <a:schemeClr val="tx1"/>
                                  </a:solidFill>
                                  <a:latin typeface="Cambria Math" panose="02040503050406030204" pitchFamily="18" charset="0"/>
                                </a:rPr>
                                <m:t>′</m:t>
                              </m:r>
                            </m:sup>
                          </m:sSup>
                        </m:num>
                        <m:den>
                          <m:r>
                            <a:rPr lang="fr-CA" sz="1400" i="1">
                              <a:solidFill>
                                <a:schemeClr val="tx1"/>
                              </a:solidFill>
                              <a:latin typeface="Cambria Math" panose="02040503050406030204" pitchFamily="18" charset="0"/>
                            </a:rPr>
                            <m:t>(1+</m:t>
                          </m:r>
                          <m:r>
                            <a:rPr lang="fr-CA"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𝛿</m:t>
                          </m:r>
                          <m:r>
                            <a:rPr lang="fr-CA" sz="1400" i="1">
                              <a:solidFill>
                                <a:schemeClr val="tx1"/>
                              </a:solidFill>
                              <a:latin typeface="Cambria Math" panose="02040503050406030204" pitchFamily="18" charset="0"/>
                              <a:ea typeface="Cambria Math"/>
                            </a:rPr>
                            <m:t>)</m:t>
                          </m:r>
                        </m:den>
                      </m:f>
                    </m:oMath>
                  </m:oMathPara>
                </a14:m>
                <a:endParaRPr lang="fr-CA" sz="1400" dirty="0">
                  <a:solidFill>
                    <a:schemeClr val="tx1"/>
                  </a:solidFill>
                  <a:latin typeface="Univers Condensed"/>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721959"/>
                <a:ext cx="4968552" cy="4459641"/>
              </a:xfrm>
              <a:prstGeom prst="rect">
                <a:avLst/>
              </a:prstGeom>
              <a:blipFill>
                <a:blip r:embed="rId3"/>
                <a:stretch>
                  <a:fillRect l="-245" t="-1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199" y="721959"/>
            <a:ext cx="3559939" cy="397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9" name="Rectangle 1027"/>
              <p:cNvSpPr txBox="1">
                <a:spLocks noChangeArrowheads="1"/>
              </p:cNvSpPr>
              <p:nvPr/>
            </p:nvSpPr>
            <p:spPr bwMode="auto">
              <a:xfrm>
                <a:off x="838200" y="5553063"/>
                <a:ext cx="9782938" cy="11684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defRPr/>
                </a:pPr>
                <a:r>
                  <a:rPr lang="fr-CA" sz="1400" dirty="0">
                    <a:solidFill>
                      <a:schemeClr val="tx1"/>
                    </a:solidFill>
                    <a:latin typeface="Univers Condensed"/>
                  </a:rPr>
                  <a:t>La résistance pondéré en flexion (</a:t>
                </a:r>
                <a14:m>
                  <m:oMath xmlns:m="http://schemas.openxmlformats.org/officeDocument/2006/math">
                    <m:sSub>
                      <m:sSubPr>
                        <m:ctrlPr>
                          <a:rPr lang="fr-CA" sz="1400" i="1">
                            <a:latin typeface="Cambria Math" panose="02040503050406030204" pitchFamily="18" charset="0"/>
                          </a:rPr>
                        </m:ctrlPr>
                      </m:sSubPr>
                      <m:e>
                        <m:r>
                          <a:rPr lang="fr-FR" sz="1400" i="1">
                            <a:latin typeface="Cambria Math" panose="02040503050406030204" pitchFamily="18" charset="0"/>
                          </a:rPr>
                          <m:t>𝑀</m:t>
                        </m:r>
                      </m:e>
                      <m:sub>
                        <m:r>
                          <a:rPr lang="fr-FR" sz="1400" i="1">
                            <a:latin typeface="Cambria Math" panose="02040503050406030204" pitchFamily="18" charset="0"/>
                          </a:rPr>
                          <m:t>𝑟</m:t>
                        </m:r>
                      </m:sub>
                    </m:sSub>
                  </m:oMath>
                </a14:m>
                <a:r>
                  <a:rPr lang="fr-CA" sz="1400" dirty="0">
                    <a:solidFill>
                      <a:schemeClr val="tx1"/>
                    </a:solidFill>
                    <a:latin typeface="Univers Condensed"/>
                  </a:rPr>
                  <a:t>) de l’acier (</a:t>
                </a:r>
                <a14:m>
                  <m:oMath xmlns:m="http://schemas.openxmlformats.org/officeDocument/2006/math">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ea typeface="Cambria Math"/>
                          </a:rPr>
                          <m:t>𝜙</m:t>
                        </m:r>
                      </m:e>
                      <m:sub>
                        <m:r>
                          <a:rPr lang="fr-CA" sz="1400" i="1">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rPr>
                      <m:t>=0,9</m:t>
                    </m:r>
                  </m:oMath>
                </a14:m>
                <a:r>
                  <a:rPr lang="fr-CA" sz="1400" dirty="0">
                    <a:solidFill>
                      <a:schemeClr val="tx1"/>
                    </a:solidFill>
                    <a:latin typeface="Univers Condensed"/>
                  </a:rPr>
                  <a:t>)</a:t>
                </a:r>
              </a:p>
              <a:p>
                <a:pPr marL="857250" lvl="3" indent="0">
                  <a:buNone/>
                  <a:defRPr/>
                </a:pPr>
                <a14:m>
                  <m:oMathPara xmlns:m="http://schemas.openxmlformats.org/officeDocument/2006/math">
                    <m:oMathParaPr>
                      <m:jc m:val="left"/>
                    </m:oMathParaPr>
                    <m:oMath xmlns:m="http://schemas.openxmlformats.org/officeDocument/2006/math">
                      <m:sSub>
                        <m:sSubPr>
                          <m:ctrlPr>
                            <a:rPr lang="fr-CA"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b="0" i="1" smtClean="0">
                              <a:solidFill>
                                <a:schemeClr val="tx1"/>
                              </a:solidFill>
                              <a:latin typeface="Cambria Math" panose="02040503050406030204" pitchFamily="18" charset="0"/>
                            </a:rPr>
                            <m:t>𝑟</m:t>
                          </m:r>
                        </m:sub>
                      </m:sSub>
                      <m:r>
                        <a:rPr lang="fr-CA" sz="1400" i="1">
                          <a:solidFill>
                            <a:schemeClr val="tx1"/>
                          </a:solidFill>
                          <a:latin typeface="Cambria Math" panose="02040503050406030204" pitchFamily="18" charset="0"/>
                        </a:rPr>
                        <m:t>=</m:t>
                      </m:r>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ea typeface="Cambria Math"/>
                            </a:rPr>
                            <m:t>𝜙</m:t>
                          </m:r>
                        </m:e>
                        <m:sub>
                          <m:r>
                            <a:rPr lang="fr-CA" sz="1400" i="1">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rPr>
                        <m:t> </m:t>
                      </m:r>
                      <m:r>
                        <a:rPr lang="fr-CA" sz="1400" i="1">
                          <a:solidFill>
                            <a:schemeClr val="tx1"/>
                          </a:solidFill>
                          <a:latin typeface="Cambria Math" panose="02040503050406030204" pitchFamily="18" charset="0"/>
                        </a:rPr>
                        <m:t>𝑍</m:t>
                      </m:r>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𝐹</m:t>
                          </m:r>
                        </m:e>
                        <m:sub>
                          <m:r>
                            <a:rPr lang="fr-FR" sz="1400" b="0" i="1" smtClean="0">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rPr>
                        <m:t>=</m:t>
                      </m:r>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ea typeface="Cambria Math"/>
                            </a:rPr>
                            <m:t>𝜙</m:t>
                          </m:r>
                        </m:e>
                        <m:sub>
                          <m:r>
                            <a:rPr lang="fr-CA" sz="1400" i="1">
                              <a:solidFill>
                                <a:schemeClr val="tx1"/>
                              </a:solidFill>
                              <a:latin typeface="Cambria Math" panose="02040503050406030204" pitchFamily="18" charset="0"/>
                            </a:rPr>
                            <m:t>𝑦</m:t>
                          </m:r>
                        </m:sub>
                      </m:sSub>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 </m:t>
                          </m:r>
                          <m:sSup>
                            <m:sSupPr>
                              <m:ctrlPr>
                                <a:rPr lang="fr-CA" sz="1400" i="1">
                                  <a:solidFill>
                                    <a:schemeClr val="tx1"/>
                                  </a:solidFill>
                                  <a:latin typeface="Cambria Math" panose="02040503050406030204" pitchFamily="18" charset="0"/>
                                </a:rPr>
                              </m:ctrlPr>
                            </m:sSupPr>
                            <m:e>
                              <m:r>
                                <a:rPr lang="fr-CA" sz="1400" i="1">
                                  <a:solidFill>
                                    <a:schemeClr val="tx1"/>
                                  </a:solidFill>
                                  <a:latin typeface="Cambria Math" panose="02040503050406030204" pitchFamily="18" charset="0"/>
                                </a:rPr>
                                <m:t>𝑠</m:t>
                              </m:r>
                              <m:r>
                                <a:rPr lang="fr-CA" sz="1400" i="1">
                                  <a:solidFill>
                                    <a:schemeClr val="tx1"/>
                                  </a:solidFill>
                                  <a:latin typeface="Cambria Math" panose="02040503050406030204" pitchFamily="18" charset="0"/>
                                </a:rPr>
                                <m:t> </m:t>
                              </m:r>
                              <m:r>
                                <a:rPr lang="fr-CA" sz="1400" i="1">
                                  <a:solidFill>
                                    <a:schemeClr val="tx1"/>
                                  </a:solidFill>
                                  <a:latin typeface="Cambria Math" panose="02040503050406030204" pitchFamily="18" charset="0"/>
                                </a:rPr>
                                <m:t>𝑡</m:t>
                              </m:r>
                            </m:e>
                            <m:sup>
                              <m:r>
                                <a:rPr lang="fr-CA" sz="1400" i="1">
                                  <a:solidFill>
                                    <a:schemeClr val="tx1"/>
                                  </a:solidFill>
                                  <a:latin typeface="Cambria Math" panose="02040503050406030204" pitchFamily="18" charset="0"/>
                                </a:rPr>
                                <m:t>2</m:t>
                              </m:r>
                            </m:sup>
                          </m:sSup>
                        </m:num>
                        <m:den>
                          <m:r>
                            <a:rPr lang="fr-CA" sz="1400" i="1">
                              <a:solidFill>
                                <a:schemeClr val="tx1"/>
                              </a:solidFill>
                              <a:latin typeface="Cambria Math" panose="02040503050406030204" pitchFamily="18" charset="0"/>
                            </a:rPr>
                            <m:t>4</m:t>
                          </m:r>
                        </m:den>
                      </m:f>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𝐹</m:t>
                          </m:r>
                        </m:e>
                        <m:sub>
                          <m:r>
                            <a:rPr lang="fr-FR" sz="1400" i="1">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ea typeface="Cambria Math"/>
                        </a:rPr>
                        <m:t>≥</m:t>
                      </m:r>
                      <m:sSub>
                        <m:sSubPr>
                          <m:ctrlPr>
                            <a:rPr lang="fr-CA"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𝑀</m:t>
                          </m:r>
                        </m:e>
                        <m:sub>
                          <m:r>
                            <a:rPr lang="fr-FR" sz="1400" i="1">
                              <a:solidFill>
                                <a:schemeClr val="tx1"/>
                              </a:solidFill>
                              <a:latin typeface="Cambria Math" panose="02040503050406030204" pitchFamily="18" charset="0"/>
                            </a:rPr>
                            <m:t>𝑓</m:t>
                          </m:r>
                        </m:sub>
                      </m:sSub>
                      <m:r>
                        <a:rPr lang="fr-CA" sz="1400" i="1">
                          <a:solidFill>
                            <a:schemeClr val="tx1"/>
                          </a:solidFill>
                          <a:latin typeface="Cambria Math" panose="02040503050406030204" pitchFamily="18" charset="0"/>
                          <a:ea typeface="Cambria Math"/>
                        </a:rPr>
                        <m:t>⟹</m:t>
                      </m:r>
                      <m:r>
                        <a:rPr lang="fr-CA" sz="1400" i="1">
                          <a:solidFill>
                            <a:schemeClr val="tx1"/>
                          </a:solidFill>
                          <a:latin typeface="Cambria Math" panose="02040503050406030204" pitchFamily="18" charset="0"/>
                          <a:ea typeface="Cambria Math"/>
                        </a:rPr>
                        <m:t>𝑡</m:t>
                      </m:r>
                      <m:r>
                        <a:rPr lang="fr-CA" sz="1400" i="1">
                          <a:solidFill>
                            <a:schemeClr val="tx1"/>
                          </a:solidFill>
                          <a:latin typeface="Cambria Math" panose="02040503050406030204" pitchFamily="18" charset="0"/>
                          <a:ea typeface="Cambria Math"/>
                        </a:rPr>
                        <m:t>≥</m:t>
                      </m:r>
                      <m:rad>
                        <m:radPr>
                          <m:degHide m:val="on"/>
                          <m:ctrlPr>
                            <a:rPr lang="fr-CA" sz="1400" i="1">
                              <a:solidFill>
                                <a:schemeClr val="tx1"/>
                              </a:solidFill>
                              <a:latin typeface="Cambria Math" panose="02040503050406030204" pitchFamily="18" charset="0"/>
                              <a:ea typeface="Cambria Math"/>
                            </a:rPr>
                          </m:ctrlPr>
                        </m:radPr>
                        <m:deg/>
                        <m:e>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4</m:t>
                              </m:r>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𝐹</m:t>
                                  </m:r>
                                </m:e>
                                <m:sub>
                                  <m:r>
                                    <a:rPr lang="fr-FR" sz="1400" i="1">
                                      <a:solidFill>
                                        <a:schemeClr val="tx1"/>
                                      </a:solidFill>
                                      <a:latin typeface="Cambria Math" panose="02040503050406030204" pitchFamily="18" charset="0"/>
                                    </a:rPr>
                                    <m:t>𝑓</m:t>
                                  </m:r>
                                </m:sub>
                              </m:sSub>
                              <m:sSup>
                                <m:sSupPr>
                                  <m:ctrlPr>
                                    <a:rPr lang="fr-CA" sz="1400" i="1">
                                      <a:solidFill>
                                        <a:schemeClr val="tx1"/>
                                      </a:solidFill>
                                      <a:latin typeface="Cambria Math" panose="02040503050406030204" pitchFamily="18" charset="0"/>
                                    </a:rPr>
                                  </m:ctrlPr>
                                </m:sSupPr>
                                <m:e>
                                  <m:r>
                                    <a:rPr lang="fr-CA" sz="1400" i="1">
                                      <a:solidFill>
                                        <a:schemeClr val="tx1"/>
                                      </a:solidFill>
                                      <a:latin typeface="Cambria Math" panose="02040503050406030204" pitchFamily="18" charset="0"/>
                                    </a:rPr>
                                    <m:t>𝑏</m:t>
                                  </m:r>
                                </m:e>
                                <m:sup>
                                  <m:r>
                                    <a:rPr lang="fr-CA" sz="1400" i="1">
                                      <a:solidFill>
                                        <a:schemeClr val="tx1"/>
                                      </a:solidFill>
                                      <a:latin typeface="Cambria Math" panose="02040503050406030204" pitchFamily="18" charset="0"/>
                                    </a:rPr>
                                    <m:t>′</m:t>
                                  </m:r>
                                </m:sup>
                              </m:sSup>
                            </m:num>
                            <m:den>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ea typeface="Cambria Math"/>
                                    </a:rPr>
                                    <m:t>𝜙</m:t>
                                  </m:r>
                                </m:e>
                                <m:sub>
                                  <m:r>
                                    <a:rPr lang="fr-CA" sz="1400" i="1">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rPr>
                                <m:t> </m:t>
                              </m:r>
                              <m:r>
                                <a:rPr lang="fr-CA" sz="1400" i="1">
                                  <a:solidFill>
                                    <a:schemeClr val="tx1"/>
                                  </a:solidFill>
                                  <a:latin typeface="Cambria Math" panose="02040503050406030204" pitchFamily="18" charset="0"/>
                                </a:rPr>
                                <m:t>𝑠</m:t>
                              </m:r>
                              <m:r>
                                <a:rPr lang="fr-CA" sz="1400" i="1">
                                  <a:solidFill>
                                    <a:schemeClr val="tx1"/>
                                  </a:solidFill>
                                  <a:latin typeface="Cambria Math" panose="02040503050406030204" pitchFamily="18" charset="0"/>
                                </a:rPr>
                                <m:t> </m:t>
                              </m:r>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ea typeface="Cambria Math"/>
                                    </a:rPr>
                                    <m:t>𝐹</m:t>
                                  </m:r>
                                </m:e>
                                <m:sub>
                                  <m:r>
                                    <a:rPr lang="fr-CA" sz="1400" i="1">
                                      <a:solidFill>
                                        <a:schemeClr val="tx1"/>
                                      </a:solidFill>
                                      <a:latin typeface="Cambria Math" panose="02040503050406030204" pitchFamily="18" charset="0"/>
                                    </a:rPr>
                                    <m:t>𝑦</m:t>
                                  </m:r>
                                </m:sub>
                              </m:sSub>
                              <m:r>
                                <a:rPr lang="fr-CA" sz="1400" i="1">
                                  <a:solidFill>
                                    <a:schemeClr val="tx1"/>
                                  </a:solidFill>
                                  <a:latin typeface="Cambria Math" panose="02040503050406030204" pitchFamily="18" charset="0"/>
                                </a:rPr>
                                <m:t> (1+</m:t>
                              </m:r>
                              <m:r>
                                <a:rPr lang="fr-CA" sz="1400" i="1">
                                  <a:solidFill>
                                    <a:schemeClr val="tx1"/>
                                  </a:solidFill>
                                  <a:latin typeface="Cambria Math" panose="02040503050406030204" pitchFamily="18" charset="0"/>
                                  <a:ea typeface="Cambria Math"/>
                                </a:rPr>
                                <m:t>𝛼</m:t>
                              </m:r>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𝛿</m:t>
                              </m:r>
                              <m:r>
                                <a:rPr lang="fr-CA" sz="1400" i="1">
                                  <a:solidFill>
                                    <a:schemeClr val="tx1"/>
                                  </a:solidFill>
                                  <a:latin typeface="Cambria Math" panose="02040503050406030204" pitchFamily="18" charset="0"/>
                                  <a:ea typeface="Cambria Math"/>
                                </a:rPr>
                                <m:t>)</m:t>
                              </m:r>
                            </m:den>
                          </m:f>
                        </m:e>
                      </m:rad>
                    </m:oMath>
                  </m:oMathPara>
                </a14:m>
                <a:endParaRPr lang="fr-CA" sz="1400" dirty="0">
                  <a:solidFill>
                    <a:schemeClr val="tx1"/>
                  </a:solidFill>
                  <a:latin typeface="Univers Condensed"/>
                </a:endParaRPr>
              </a:p>
            </p:txBody>
          </p:sp>
        </mc:Choice>
        <mc:Fallback xmlns="">
          <p:sp>
            <p:nvSpPr>
              <p:cNvPr id="19" name="Rectangle 1027"/>
              <p:cNvSpPr txBox="1">
                <a:spLocks noRot="1" noChangeAspect="1" noMove="1" noResize="1" noEditPoints="1" noAdjustHandles="1" noChangeArrowheads="1" noChangeShapeType="1" noTextEdit="1"/>
              </p:cNvSpPr>
              <p:nvPr/>
            </p:nvSpPr>
            <p:spPr bwMode="auto">
              <a:xfrm>
                <a:off x="838200" y="5553063"/>
                <a:ext cx="9782938" cy="1168412"/>
              </a:xfrm>
              <a:prstGeom prst="rect">
                <a:avLst/>
              </a:prstGeom>
              <a:blipFill>
                <a:blip r:embed="rId5"/>
                <a:stretch>
                  <a:fillRect l="-125" t="-10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0" name="Rectangle 19"/>
          <p:cNvSpPr/>
          <p:nvPr/>
        </p:nvSpPr>
        <p:spPr>
          <a:xfrm>
            <a:off x="6820157" y="4888733"/>
            <a:ext cx="4042021" cy="307777"/>
          </a:xfrm>
          <a:prstGeom prst="rect">
            <a:avLst/>
          </a:prstGeom>
        </p:spPr>
        <p:txBody>
          <a:bodyPr wrap="square">
            <a:spAutoFit/>
          </a:bodyPr>
          <a:lstStyle/>
          <a:p>
            <a:r>
              <a:rPr lang="fr-FR" sz="1400" dirty="0">
                <a:latin typeface="Univers Condensed"/>
              </a:rPr>
              <a:t>Étude de l'effet de levier : hypothèses et notation</a:t>
            </a:r>
            <a:endParaRPr lang="fr-CA" sz="1400" dirty="0">
              <a:latin typeface="Univers Condensed"/>
            </a:endParaRPr>
          </a:p>
        </p:txBody>
      </p:sp>
      <p:sp>
        <p:nvSpPr>
          <p:cNvPr id="10" name="Rectangle 9">
            <a:extLst>
              <a:ext uri="{FF2B5EF4-FFF2-40B4-BE49-F238E27FC236}">
                <a16:creationId xmlns:a16="http://schemas.microsoft.com/office/drawing/2014/main" id="{075E4CAA-CB3D-1247-96EB-9231C99B8D5B}"/>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9018836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955751"/>
                <a:ext cx="9821449" cy="540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a:buNone/>
                  <a:defRPr/>
                </a:pPr>
                <a14:m>
                  <m:oMathPara xmlns:m="http://schemas.openxmlformats.org/officeDocument/2006/math">
                    <m:oMathParaPr>
                      <m:jc m:val="left"/>
                    </m:oMathParaPr>
                    <m:oMath xmlns:m="http://schemas.openxmlformats.org/officeDocument/2006/math">
                      <m:r>
                        <a:rPr lang="fr-CA" sz="1600" i="1" smtClean="0">
                          <a:solidFill>
                            <a:schemeClr val="tx1"/>
                          </a:solidFill>
                          <a:latin typeface="Cambria Math" panose="02040503050406030204" pitchFamily="18" charset="0"/>
                          <a:ea typeface="Cambria Math"/>
                        </a:rPr>
                        <m:t>𝑡</m:t>
                      </m:r>
                      <m:r>
                        <a:rPr lang="fr-CA" sz="1600" i="1" smtClean="0">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FR" sz="1600" b="0" i="1" smtClean="0">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(1+</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m:t>
                              </m:r>
                            </m:den>
                          </m:f>
                        </m:e>
                      </m:rad>
                    </m:oMath>
                  </m:oMathPara>
                </a14:m>
                <a:endParaRPr lang="fr-CA" sz="1600" i="1"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600" dirty="0">
                  <a:solidFill>
                    <a:schemeClr val="tx1"/>
                  </a:solidFill>
                  <a:latin typeface="Univers Condensed"/>
                </a:endParaRPr>
              </a:p>
              <a:p>
                <a:pPr marL="1200150" lvl="3" indent="-342900" eaLnBrk="1" hangingPunct="1">
                  <a:buFont typeface="Wingdings" panose="05000000000000000000" pitchFamily="2" charset="2"/>
                  <a:buChar char="Ø"/>
                  <a:defRPr/>
                </a:pPr>
                <a:r>
                  <a:rPr lang="fr-CA" sz="1600" dirty="0">
                    <a:solidFill>
                      <a:schemeClr val="tx1"/>
                    </a:solidFill>
                    <a:latin typeface="Univers Condensed"/>
                  </a:rPr>
                  <a:t>Quand  </a:t>
                </a:r>
                <a14:m>
                  <m:oMath xmlns:m="http://schemas.openxmlformats.org/officeDocument/2006/math">
                    <m:r>
                      <a:rPr lang="el-GR"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=1,0</m:t>
                    </m:r>
                  </m:oMath>
                </a14:m>
                <a:r>
                  <a:rPr lang="fr-FR" sz="1600" dirty="0">
                    <a:solidFill>
                      <a:schemeClr val="tx1"/>
                    </a:solidFill>
                    <a:latin typeface="Univers Condensed"/>
                  </a:rPr>
                  <a:t>, </a:t>
                </a:r>
                <a:r>
                  <a:rPr lang="fr-CA" sz="1600" dirty="0">
                    <a:solidFill>
                      <a:schemeClr val="tx1"/>
                    </a:solidFill>
                    <a:latin typeface="Univers Condensed"/>
                  </a:rPr>
                  <a:t>on obtient </a:t>
                </a:r>
                <a:r>
                  <a:rPr lang="fr-CA" sz="1600" u="sng" dirty="0">
                    <a:solidFill>
                      <a:schemeClr val="tx1"/>
                    </a:solidFill>
                    <a:latin typeface="Univers Condensed"/>
                  </a:rPr>
                  <a:t>l’épaisseur minimale de l’aile et l’effet de levier est maximal</a:t>
                </a:r>
                <a:endParaRPr lang="fr-FR" sz="1600" u="sng" dirty="0">
                  <a:solidFill>
                    <a:schemeClr val="tx1"/>
                  </a:solidFill>
                  <a:latin typeface="Univers Condensed"/>
                </a:endParaRPr>
              </a:p>
              <a:p>
                <a:pPr marL="857250" lvl="3" indent="0" eaLnBrk="1" hangingPunct="1">
                  <a:buNone/>
                  <a:defRPr/>
                </a:pPr>
                <a:endParaRPr lang="fr-CA"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min</m:t>
                          </m:r>
                        </m:sub>
                      </m:sSub>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FR"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(1+</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m:t>
                              </m:r>
                            </m:den>
                          </m:f>
                        </m:e>
                      </m:rad>
                    </m:oMath>
                  </m:oMathPara>
                </a14:m>
                <a:endParaRPr lang="fr-CA" sz="1600" i="1" dirty="0">
                  <a:solidFill>
                    <a:schemeClr val="tx1"/>
                  </a:solidFill>
                  <a:latin typeface="Univers Condensed"/>
                </a:endParaRPr>
              </a:p>
              <a:p>
                <a:pPr marL="1314450" lvl="4" indent="0">
                  <a:buNone/>
                  <a:defRPr/>
                </a:pPr>
                <a:endParaRPr lang="fr-CA" sz="1600" i="1" dirty="0">
                  <a:solidFill>
                    <a:schemeClr val="tx1"/>
                  </a:solidFill>
                  <a:latin typeface="Univers Condensed"/>
                </a:endParaRPr>
              </a:p>
              <a:p>
                <a:pPr marL="1314450" lvl="4" indent="0">
                  <a:buNone/>
                  <a:defRPr/>
                </a:pPr>
                <a:r>
                  <a:rPr lang="fr-CA" sz="1600" dirty="0">
                    <a:solidFill>
                      <a:schemeClr val="tx1"/>
                    </a:solidFill>
                    <a:latin typeface="Univers Condensed"/>
                  </a:rPr>
                  <a:t>avec</a:t>
                </a:r>
              </a:p>
              <a:p>
                <a:pPr marL="1314450" lvl="4" indent="0">
                  <a:buNone/>
                  <a:defRPr/>
                </a:pPr>
                <a:endParaRPr lang="fr-CA" sz="1600" dirty="0">
                  <a:solidFill>
                    <a:schemeClr val="tx1"/>
                  </a:solidFill>
                  <a:latin typeface="Univers Condensed"/>
                </a:endParaRPr>
              </a:p>
              <a:p>
                <a:pPr marL="1771650" lvl="5"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𝑑</m:t>
                      </m:r>
                      <m:r>
                        <a:rPr lang="fr-CA" sz="1600" i="1">
                          <a:solidFill>
                            <a:schemeClr val="tx1"/>
                          </a:solidFill>
                          <a:latin typeface="Cambria Math" panose="02040503050406030204" pitchFamily="18" charset="0"/>
                          <a:ea typeface="Cambria Math"/>
                        </a:rPr>
                        <m:t>≤</m:t>
                      </m:r>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r>
                        <a:rPr lang="fr-CA" sz="1600" i="1">
                          <a:solidFill>
                            <a:schemeClr val="tx1"/>
                          </a:solidFill>
                          <a:latin typeface="Cambria Math" panose="02040503050406030204" pitchFamily="18" charset="0"/>
                          <a:ea typeface="Cambria Math"/>
                        </a:rPr>
                        <m:t>≤2 </m:t>
                      </m:r>
                      <m:r>
                        <a:rPr lang="fr-CA" sz="1600" i="1">
                          <a:solidFill>
                            <a:schemeClr val="tx1"/>
                          </a:solidFill>
                          <a:latin typeface="Cambria Math" panose="02040503050406030204" pitchFamily="18" charset="0"/>
                          <a:ea typeface="Cambria Math"/>
                        </a:rPr>
                        <m:t>𝑑</m:t>
                      </m:r>
                      <m:r>
                        <a:rPr lang="fr-CA" sz="1600">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 0,75 ≤</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≤0,85    </m:t>
                      </m:r>
                      <m:r>
                        <m:rPr>
                          <m:sty m:val="p"/>
                        </m:rPr>
                        <a:rPr lang="fr-CA" sz="1600">
                          <a:solidFill>
                            <a:schemeClr val="tx1"/>
                          </a:solidFill>
                          <a:latin typeface="Cambria Math" panose="02040503050406030204" pitchFamily="18" charset="0"/>
                          <a:ea typeface="Cambria Math"/>
                        </a:rPr>
                        <m:t>et</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ea typeface="Cambria Math"/>
                        </a:rPr>
                        <m:t>≈50 </m:t>
                      </m:r>
                      <m:r>
                        <m:rPr>
                          <m:sty m:val="p"/>
                        </m:rPr>
                        <a:rPr lang="fr-CA" sz="1600">
                          <a:solidFill>
                            <a:schemeClr val="tx1"/>
                          </a:solidFill>
                          <a:latin typeface="Cambria Math" panose="02040503050406030204" pitchFamily="18" charset="0"/>
                          <a:ea typeface="Cambria Math"/>
                        </a:rPr>
                        <m:t>mm</m:t>
                      </m:r>
                    </m:oMath>
                  </m:oMathPara>
                </a14:m>
                <a:endParaRPr lang="fr-CA" sz="1600" dirty="0">
                  <a:solidFill>
                    <a:schemeClr val="tx1"/>
                  </a:solidFill>
                  <a:latin typeface="Univers Condensed"/>
                </a:endParaRPr>
              </a:p>
              <a:p>
                <a:pPr marL="1771650" lvl="5" indent="0">
                  <a:buNone/>
                  <a:defRPr/>
                </a:pPr>
                <a:endParaRPr lang="fr-CA" sz="1600" dirty="0">
                  <a:solidFill>
                    <a:schemeClr val="tx1"/>
                  </a:solidFill>
                  <a:latin typeface="Univers Condensed"/>
                </a:endParaRPr>
              </a:p>
              <a:p>
                <a:pPr marL="1200150" lvl="3" indent="-342900" eaLnBrk="1" hangingPunct="1">
                  <a:buFont typeface="Wingdings" panose="05000000000000000000" pitchFamily="2" charset="2"/>
                  <a:buChar char="Ø"/>
                  <a:defRPr/>
                </a:pPr>
                <a:r>
                  <a:rPr lang="fr-CA" sz="1600" dirty="0">
                    <a:solidFill>
                      <a:schemeClr val="tx1"/>
                    </a:solidFill>
                    <a:latin typeface="Univers Condensed"/>
                  </a:rPr>
                  <a:t>Quand  </a:t>
                </a:r>
                <a14:m>
                  <m:oMath xmlns:m="http://schemas.openxmlformats.org/officeDocument/2006/math">
                    <m:r>
                      <a:rPr lang="el-GR"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=0,0</m:t>
                    </m:r>
                  </m:oMath>
                </a14:m>
                <a:r>
                  <a:rPr lang="fr-FR" sz="1600" dirty="0">
                    <a:solidFill>
                      <a:schemeClr val="tx1"/>
                    </a:solidFill>
                    <a:latin typeface="Univers Condensed"/>
                  </a:rPr>
                  <a:t>, </a:t>
                </a:r>
                <a:r>
                  <a:rPr lang="fr-CA" sz="1600" dirty="0">
                    <a:solidFill>
                      <a:schemeClr val="tx1"/>
                    </a:solidFill>
                    <a:latin typeface="Univers Condensed"/>
                  </a:rPr>
                  <a:t>on obtient </a:t>
                </a:r>
                <a:r>
                  <a:rPr lang="fr-CA" sz="1600" u="sng" dirty="0">
                    <a:solidFill>
                      <a:schemeClr val="tx1"/>
                    </a:solidFill>
                    <a:latin typeface="Univers Condensed"/>
                  </a:rPr>
                  <a:t>l’épaisseur maximale de l’aile et l’effet de levier est nul </a:t>
                </a:r>
                <a:endParaRPr lang="fr-FR" sz="1600" u="sng" dirty="0">
                  <a:solidFill>
                    <a:schemeClr val="tx1"/>
                  </a:solidFill>
                  <a:latin typeface="Univers Condensed"/>
                </a:endParaRPr>
              </a:p>
              <a:p>
                <a:pPr marL="1200150" lvl="3" indent="-342900" eaLnBrk="1" hangingPunct="1">
                  <a:defRPr/>
                </a:pPr>
                <a:endParaRPr lang="fr-FR"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max</m:t>
                          </m:r>
                        </m:sub>
                      </m:sSub>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FR"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den>
                          </m:f>
                        </m:e>
                      </m:rad>
                    </m:oMath>
                  </m:oMathPara>
                </a14:m>
                <a:endParaRPr lang="fr-CA" sz="1600" i="1" dirty="0">
                  <a:solidFill>
                    <a:schemeClr val="tx1"/>
                  </a:solidFill>
                  <a:latin typeface="Univers Condensed"/>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955751"/>
                <a:ext cx="9821449" cy="5400599"/>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9776547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983284"/>
                <a:ext cx="9821450" cy="46893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3" indent="-285750" eaLnBrk="1" hangingPunct="1">
                  <a:buFont typeface="Wingdings" panose="05000000000000000000" pitchFamily="2" charset="2"/>
                  <a:buChar char="Ø"/>
                  <a:defRPr/>
                </a:pPr>
                <a:r>
                  <a:rPr lang="fr-CA" sz="1600" dirty="0">
                    <a:solidFill>
                      <a:schemeClr val="tx1"/>
                    </a:solidFill>
                    <a:latin typeface="Univers Condensed"/>
                    <a:ea typeface="Cambria Math"/>
                  </a:rPr>
                  <a:t>Si on note par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a:rPr lang="fr-CA" sz="1600" i="1">
                            <a:solidFill>
                              <a:schemeClr val="tx1"/>
                            </a:solidFill>
                            <a:latin typeface="Cambria Math" panose="02040503050406030204" pitchFamily="18" charset="0"/>
                            <a:ea typeface="Cambria Math"/>
                          </a:rPr>
                          <m:t>𝑟</m:t>
                        </m:r>
                      </m:sub>
                    </m:sSub>
                  </m:oMath>
                </a14:m>
                <a:r>
                  <a:rPr lang="fr-FR" sz="1600" dirty="0">
                    <a:solidFill>
                      <a:schemeClr val="tx1"/>
                    </a:solidFill>
                    <a:latin typeface="Univers Condensed"/>
                  </a:rPr>
                  <a:t> l’épaisseur réelle de la section choisie, on déduit </a:t>
                </a:r>
                <a14:m>
                  <m:oMath xmlns:m="http://schemas.openxmlformats.org/officeDocument/2006/math">
                    <m:r>
                      <a:rPr lang="fr-CA" sz="1600" i="1">
                        <a:solidFill>
                          <a:schemeClr val="tx1"/>
                        </a:solidFill>
                        <a:latin typeface="Cambria Math" panose="02040503050406030204" pitchFamily="18" charset="0"/>
                        <a:ea typeface="Cambria Math"/>
                      </a:rPr>
                      <m:t>𝛼</m:t>
                    </m:r>
                  </m:oMath>
                </a14:m>
                <a:r>
                  <a:rPr lang="fr-FR" sz="1600" dirty="0">
                    <a:solidFill>
                      <a:schemeClr val="tx1"/>
                    </a:solidFill>
                    <a:latin typeface="Univers Condensed"/>
                  </a:rPr>
                  <a:t> et l’effet de levier </a:t>
                </a:r>
                <a14:m>
                  <m:oMath xmlns:m="http://schemas.openxmlformats.org/officeDocument/2006/math">
                    <m:r>
                      <a:rPr lang="fr-FR" sz="1600" i="1" dirty="0">
                        <a:solidFill>
                          <a:schemeClr val="tx1"/>
                        </a:solidFill>
                        <a:latin typeface="Cambria Math" panose="02040503050406030204" pitchFamily="18" charset="0"/>
                      </a:rPr>
                      <m:t>𝑄</m:t>
                    </m:r>
                  </m:oMath>
                </a14:m>
                <a:r>
                  <a:rPr lang="fr-FR" sz="1600" dirty="0">
                    <a:solidFill>
                      <a:schemeClr val="tx1"/>
                    </a:solidFill>
                    <a:latin typeface="Univers Condensed"/>
                  </a:rPr>
                  <a:t> et ainsi calculer</a:t>
                </a:r>
                <a14:m>
                  <m:oMath xmlns:m="http://schemas.openxmlformats.org/officeDocument/2006/math">
                    <m:sSub>
                      <m:sSubPr>
                        <m:ctrlPr>
                          <a:rPr lang="fr-CA" sz="1600" i="1">
                            <a:latin typeface="Cambria Math" panose="02040503050406030204" pitchFamily="18" charset="0"/>
                          </a:rPr>
                        </m:ctrlPr>
                      </m:sSubPr>
                      <m:e>
                        <m:r>
                          <a:rPr lang="fr-FR" sz="1600" b="0" i="1" smtClean="0">
                            <a:latin typeface="Cambria Math" panose="02040503050406030204" pitchFamily="18" charset="0"/>
                          </a:rPr>
                          <m:t> </m:t>
                        </m:r>
                        <m:r>
                          <a:rPr lang="fr-CA" sz="1600" i="1">
                            <a:latin typeface="Cambria Math" panose="02040503050406030204" pitchFamily="18" charset="0"/>
                          </a:rPr>
                          <m:t>𝑇</m:t>
                        </m:r>
                      </m:e>
                      <m:sub>
                        <m:r>
                          <a:rPr lang="fr-CA" sz="1600" i="1">
                            <a:latin typeface="Cambria Math" panose="02040503050406030204" pitchFamily="18" charset="0"/>
                          </a:rPr>
                          <m:t>𝑓</m:t>
                        </m:r>
                      </m:sub>
                    </m:sSub>
                  </m:oMath>
                </a14:m>
                <a:endParaRPr lang="fr-FR" sz="1600" dirty="0">
                  <a:solidFill>
                    <a:schemeClr val="tx1"/>
                  </a:solidFill>
                  <a:latin typeface="Univers Condensed"/>
                </a:endParaRPr>
              </a:p>
              <a:p>
                <a:pPr marL="1200150" lvl="3" indent="-342900" eaLnBrk="1" hangingPunct="1">
                  <a:defRPr/>
                </a:pPr>
                <a:endParaRPr lang="fr-FR"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r>
                        <a:rPr lang="fr-CA" sz="1600" i="1">
                          <a:latin typeface="Cambria Math" panose="02040503050406030204" pitchFamily="18" charset="0"/>
                        </a:rPr>
                        <m:t>𝛼</m:t>
                      </m:r>
                      <m:r>
                        <a:rPr lang="fr-CA" sz="1600" i="1">
                          <a:latin typeface="Cambria Math" panose="02040503050406030204" pitchFamily="18" charset="0"/>
                        </a:rPr>
                        <m:t>=</m:t>
                      </m:r>
                      <m:f>
                        <m:fPr>
                          <m:ctrlPr>
                            <a:rPr lang="fr-CA" sz="1600" i="1">
                              <a:latin typeface="Cambria Math" panose="02040503050406030204" pitchFamily="18" charset="0"/>
                            </a:rPr>
                          </m:ctrlPr>
                        </m:fPr>
                        <m:num>
                          <m:r>
                            <a:rPr lang="fr-CA" sz="1600" i="1">
                              <a:latin typeface="Cambria Math" panose="02040503050406030204" pitchFamily="18" charset="0"/>
                            </a:rPr>
                            <m:t>1</m:t>
                          </m:r>
                        </m:num>
                        <m:den>
                          <m:r>
                            <a:rPr lang="fr-CA" sz="1600" i="1">
                              <a:latin typeface="Cambria Math" panose="02040503050406030204" pitchFamily="18" charset="0"/>
                            </a:rPr>
                            <m:t>𝛿</m:t>
                          </m:r>
                        </m:den>
                      </m:f>
                      <m:d>
                        <m:dPr>
                          <m:begChr m:val="["/>
                          <m:endChr m:val="]"/>
                          <m:ctrlPr>
                            <a:rPr lang="fr-CA" sz="1600" i="1">
                              <a:latin typeface="Cambria Math" panose="02040503050406030204" pitchFamily="18" charset="0"/>
                            </a:rPr>
                          </m:ctrlPr>
                        </m:dPr>
                        <m:e>
                          <m:f>
                            <m:fPr>
                              <m:ctrlPr>
                                <a:rPr lang="fr-CA" sz="1600" i="1">
                                  <a:latin typeface="Cambria Math" panose="02040503050406030204" pitchFamily="18" charset="0"/>
                                </a:rPr>
                              </m:ctrlPr>
                            </m:fPr>
                            <m:num>
                              <m:r>
                                <a:rPr lang="fr-CA" sz="1600" i="1">
                                  <a:latin typeface="Cambria Math" panose="02040503050406030204" pitchFamily="18" charset="0"/>
                                </a:rPr>
                                <m:t>4</m:t>
                              </m:r>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𝑓</m:t>
                                  </m:r>
                                </m:sub>
                              </m:sSub>
                              <m:sSup>
                                <m:sSupPr>
                                  <m:ctrlPr>
                                    <a:rPr lang="fr-CA" sz="1600" i="1">
                                      <a:latin typeface="Cambria Math" panose="02040503050406030204" pitchFamily="18" charset="0"/>
                                    </a:rPr>
                                  </m:ctrlPr>
                                </m:sSupPr>
                                <m:e>
                                  <m:r>
                                    <a:rPr lang="fr-CA" sz="1600" i="1">
                                      <a:latin typeface="Cambria Math" panose="02040503050406030204" pitchFamily="18" charset="0"/>
                                    </a:rPr>
                                    <m:t>𝑏</m:t>
                                  </m:r>
                                </m:e>
                                <m:sup>
                                  <m:r>
                                    <a:rPr lang="fr-CA" sz="1600" i="1">
                                      <a:latin typeface="Cambria Math" panose="02040503050406030204" pitchFamily="18" charset="0"/>
                                    </a:rPr>
                                    <m:t>′</m:t>
                                  </m:r>
                                </m:sup>
                              </m:sSup>
                            </m:num>
                            <m:den>
                              <m:sSub>
                                <m:sSubPr>
                                  <m:ctrlPr>
                                    <a:rPr lang="fr-CA" sz="1600" i="1">
                                      <a:latin typeface="Cambria Math" panose="02040503050406030204" pitchFamily="18" charset="0"/>
                                    </a:rPr>
                                  </m:ctrlPr>
                                </m:sSubPr>
                                <m:e>
                                  <m:r>
                                    <a:rPr lang="fr-CA" sz="1600" i="1">
                                      <a:latin typeface="Cambria Math" panose="02040503050406030204" pitchFamily="18" charset="0"/>
                                    </a:rPr>
                                    <m:t>𝛷</m:t>
                                  </m:r>
                                </m:e>
                                <m:sub>
                                  <m:r>
                                    <a:rPr lang="fr-CA" sz="1600" i="1">
                                      <a:latin typeface="Cambria Math" panose="02040503050406030204" pitchFamily="18" charset="0"/>
                                    </a:rPr>
                                    <m:t>𝑦</m:t>
                                  </m:r>
                                </m:sub>
                              </m:sSub>
                              <m:r>
                                <a:rPr lang="fr-CA" sz="1600" i="1">
                                  <a:latin typeface="Cambria Math" panose="02040503050406030204" pitchFamily="18" charset="0"/>
                                </a:rPr>
                                <m:t>𝑠</m:t>
                              </m:r>
                              <m:sSubSup>
                                <m:sSubSupPr>
                                  <m:ctrlPr>
                                    <a:rPr lang="fr-CA" sz="1600" i="1">
                                      <a:latin typeface="Cambria Math" panose="02040503050406030204" pitchFamily="18" charset="0"/>
                                    </a:rPr>
                                  </m:ctrlPr>
                                </m:sSubSupPr>
                                <m:e>
                                  <m:r>
                                    <a:rPr lang="fr-CA" sz="1600" i="1">
                                      <a:latin typeface="Cambria Math" panose="02040503050406030204" pitchFamily="18" charset="0"/>
                                    </a:rPr>
                                    <m:t>𝑡</m:t>
                                  </m:r>
                                </m:e>
                                <m:sub>
                                  <m:r>
                                    <a:rPr lang="fr-CA" sz="1600" i="1">
                                      <a:latin typeface="Cambria Math" panose="02040503050406030204" pitchFamily="18" charset="0"/>
                                    </a:rPr>
                                    <m:t>𝑟</m:t>
                                  </m:r>
                                </m:sub>
                                <m:sup>
                                  <m:r>
                                    <a:rPr lang="fr-CA" sz="1600" i="1">
                                      <a:latin typeface="Cambria Math" panose="02040503050406030204" pitchFamily="18" charset="0"/>
                                    </a:rPr>
                                    <m:t>2</m:t>
                                  </m:r>
                                </m:sup>
                              </m:sSubSup>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𝑦</m:t>
                                  </m:r>
                                </m:sub>
                              </m:sSub>
                            </m:den>
                          </m:f>
                          <m:r>
                            <a:rPr lang="fr-CA" sz="1600" i="1">
                              <a:latin typeface="Cambria Math" panose="02040503050406030204" pitchFamily="18" charset="0"/>
                            </a:rPr>
                            <m:t>−1</m:t>
                          </m:r>
                        </m:e>
                      </m:d>
                    </m:oMath>
                  </m:oMathPara>
                </a14:m>
                <a:endParaRPr lang="fr-CA" sz="1600" i="1" dirty="0">
                  <a:solidFill>
                    <a:schemeClr val="tx1"/>
                  </a:solidFill>
                  <a:latin typeface="Univers Condensed"/>
                </a:endParaRPr>
              </a:p>
              <a:p>
                <a:pPr marL="1314450" lvl="4" indent="0">
                  <a:buNone/>
                  <a:defRPr/>
                </a:pPr>
                <a:endParaRPr lang="fr-CA" sz="1600" i="1"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r>
                        <a:rPr lang="fr-CA" sz="1600" i="1">
                          <a:latin typeface="Cambria Math" panose="02040503050406030204" pitchFamily="18" charset="0"/>
                        </a:rPr>
                        <m:t>𝑄</m:t>
                      </m:r>
                      <m:r>
                        <a:rPr lang="fr-CA" sz="1600" i="1">
                          <a:latin typeface="Cambria Math" panose="02040503050406030204" pitchFamily="18" charset="0"/>
                        </a:rPr>
                        <m:t>=</m:t>
                      </m:r>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𝑓</m:t>
                          </m:r>
                        </m:sub>
                      </m:sSub>
                      <m:d>
                        <m:dPr>
                          <m:ctrlPr>
                            <a:rPr lang="fr-CA" sz="1600" i="1">
                              <a:latin typeface="Cambria Math" panose="02040503050406030204" pitchFamily="18" charset="0"/>
                            </a:rPr>
                          </m:ctrlPr>
                        </m:dPr>
                        <m:e>
                          <m:f>
                            <m:fPr>
                              <m:ctrlPr>
                                <a:rPr lang="fr-CA" sz="1600" i="1">
                                  <a:latin typeface="Cambria Math" panose="02040503050406030204" pitchFamily="18" charset="0"/>
                                </a:rPr>
                              </m:ctrlPr>
                            </m:fPr>
                            <m:num>
                              <m:r>
                                <a:rPr lang="fr-CA" sz="1600" i="1">
                                  <a:latin typeface="Cambria Math" panose="02040503050406030204" pitchFamily="18" charset="0"/>
                                </a:rPr>
                                <m:t>𝛼𝛿</m:t>
                              </m:r>
                            </m:num>
                            <m:den>
                              <m:r>
                                <a:rPr lang="fr-CA" sz="1600" i="1">
                                  <a:latin typeface="Cambria Math" panose="02040503050406030204" pitchFamily="18" charset="0"/>
                                </a:rPr>
                                <m:t>1+</m:t>
                              </m:r>
                              <m:r>
                                <a:rPr lang="fr-CA" sz="1600" i="1">
                                  <a:latin typeface="Cambria Math" panose="02040503050406030204" pitchFamily="18" charset="0"/>
                                </a:rPr>
                                <m:t>𝛼𝛿</m:t>
                              </m:r>
                            </m:den>
                          </m:f>
                        </m:e>
                      </m:d>
                      <m:d>
                        <m:dPr>
                          <m:ctrlPr>
                            <a:rPr lang="fr-CA" sz="1600" i="1">
                              <a:latin typeface="Cambria Math" panose="02040503050406030204" pitchFamily="18" charset="0"/>
                            </a:rPr>
                          </m:ctrlPr>
                        </m:dPr>
                        <m:e>
                          <m:f>
                            <m:fPr>
                              <m:ctrlPr>
                                <a:rPr lang="fr-CA" sz="1600" i="1">
                                  <a:latin typeface="Cambria Math" panose="02040503050406030204" pitchFamily="18" charset="0"/>
                                </a:rPr>
                              </m:ctrlPr>
                            </m:fPr>
                            <m:num>
                              <m:sSup>
                                <m:sSupPr>
                                  <m:ctrlPr>
                                    <a:rPr lang="fr-CA" sz="1600" i="1">
                                      <a:latin typeface="Cambria Math" panose="02040503050406030204" pitchFamily="18" charset="0"/>
                                    </a:rPr>
                                  </m:ctrlPr>
                                </m:sSupPr>
                                <m:e>
                                  <m:r>
                                    <a:rPr lang="fr-CA" sz="1600" i="1">
                                      <a:latin typeface="Cambria Math" panose="02040503050406030204" pitchFamily="18" charset="0"/>
                                    </a:rPr>
                                    <m:t>𝑏</m:t>
                                  </m:r>
                                </m:e>
                                <m:sup>
                                  <m:r>
                                    <a:rPr lang="fr-CA" sz="1600" i="1">
                                      <a:latin typeface="Cambria Math" panose="02040503050406030204" pitchFamily="18" charset="0"/>
                                    </a:rPr>
                                    <m:t>′</m:t>
                                  </m:r>
                                </m:sup>
                              </m:sSup>
                            </m:num>
                            <m:den>
                              <m:sSup>
                                <m:sSupPr>
                                  <m:ctrlPr>
                                    <a:rPr lang="fr-CA" sz="1600" i="1">
                                      <a:latin typeface="Cambria Math" panose="02040503050406030204" pitchFamily="18" charset="0"/>
                                    </a:rPr>
                                  </m:ctrlPr>
                                </m:sSupPr>
                                <m:e>
                                  <m:r>
                                    <a:rPr lang="fr-CA" sz="1600" i="1">
                                      <a:latin typeface="Cambria Math" panose="02040503050406030204" pitchFamily="18" charset="0"/>
                                    </a:rPr>
                                    <m:t>𝑎</m:t>
                                  </m:r>
                                </m:e>
                                <m:sup>
                                  <m:r>
                                    <a:rPr lang="fr-CA" sz="1600" i="1">
                                      <a:latin typeface="Cambria Math" panose="02040503050406030204" pitchFamily="18" charset="0"/>
                                    </a:rPr>
                                    <m:t>′</m:t>
                                  </m:r>
                                </m:sup>
                              </m:sSup>
                            </m:den>
                          </m:f>
                        </m:e>
                      </m:d>
                    </m:oMath>
                  </m:oMathPara>
                </a14:m>
                <a:endParaRPr lang="fr-CA" sz="1600"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a:latin typeface="Cambria Math" panose="02040503050406030204" pitchFamily="18" charset="0"/>
                            </a:rPr>
                          </m:ctrlPr>
                        </m:sSubPr>
                        <m:e>
                          <m:r>
                            <a:rPr lang="fr-CA" sz="1600" i="1">
                              <a:latin typeface="Cambria Math" panose="02040503050406030204" pitchFamily="18" charset="0"/>
                            </a:rPr>
                            <m:t>𝑇</m:t>
                          </m:r>
                        </m:e>
                        <m:sub>
                          <m:r>
                            <a:rPr lang="fr-CA" sz="1600" i="1">
                              <a:latin typeface="Cambria Math" panose="02040503050406030204" pitchFamily="18" charset="0"/>
                            </a:rPr>
                            <m:t>𝑓</m:t>
                          </m:r>
                        </m:sub>
                      </m:sSub>
                      <m:r>
                        <a:rPr lang="fr-CA" sz="1600" i="1">
                          <a:latin typeface="Cambria Math" panose="02040503050406030204" pitchFamily="18" charset="0"/>
                        </a:rPr>
                        <m:t> = </m:t>
                      </m:r>
                      <m:sSub>
                        <m:sSubPr>
                          <m:ctrlPr>
                            <a:rPr lang="fr-CA" sz="1600" i="1">
                              <a:latin typeface="Cambria Math" panose="02040503050406030204" pitchFamily="18" charset="0"/>
                            </a:rPr>
                          </m:ctrlPr>
                        </m:sSubPr>
                        <m:e>
                          <m:r>
                            <a:rPr lang="fr-CA" sz="1600" i="1">
                              <a:latin typeface="Cambria Math" panose="02040503050406030204" pitchFamily="18" charset="0"/>
                            </a:rPr>
                            <m:t>𝐹</m:t>
                          </m:r>
                        </m:e>
                        <m:sub>
                          <m:r>
                            <a:rPr lang="fr-CA" sz="1600" i="1">
                              <a:latin typeface="Cambria Math" panose="02040503050406030204" pitchFamily="18" charset="0"/>
                            </a:rPr>
                            <m:t>𝑓</m:t>
                          </m:r>
                        </m:sub>
                      </m:sSub>
                      <m:r>
                        <a:rPr lang="fr-CA" sz="1600" i="1">
                          <a:latin typeface="Cambria Math" panose="02040503050406030204" pitchFamily="18" charset="0"/>
                        </a:rPr>
                        <m:t> + </m:t>
                      </m:r>
                      <m:r>
                        <a:rPr lang="fr-CA" sz="1600" i="1">
                          <a:latin typeface="Cambria Math" panose="02040503050406030204" pitchFamily="18" charset="0"/>
                        </a:rPr>
                        <m:t>𝑄</m:t>
                      </m:r>
                    </m:oMath>
                  </m:oMathPara>
                </a14:m>
                <a:endParaRPr lang="fr-CA" sz="1600"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1314450" lvl="4" indent="0">
                  <a:buNone/>
                  <a:defRPr/>
                </a:pPr>
                <a:r>
                  <a:rPr lang="fr-CA" sz="1600" dirty="0">
                    <a:solidFill>
                      <a:schemeClr val="tx1"/>
                    </a:solidFill>
                    <a:latin typeface="Univers Condensed"/>
                  </a:rPr>
                  <a:t>si</a:t>
                </a:r>
                <a14:m>
                  <m:oMath xmlns:m="http://schemas.openxmlformats.org/officeDocument/2006/math">
                    <m:sSub>
                      <m:sSubPr>
                        <m:ctrlPr>
                          <a:rPr lang="fr-CA" sz="1600" i="1">
                            <a:latin typeface="Cambria Math" panose="02040503050406030204" pitchFamily="18" charset="0"/>
                          </a:rPr>
                        </m:ctrlPr>
                      </m:sSubPr>
                      <m:e>
                        <m:r>
                          <a:rPr lang="fr-CA" sz="1600" i="1">
                            <a:latin typeface="Cambria Math" panose="02040503050406030204" pitchFamily="18" charset="0"/>
                          </a:rPr>
                          <m:t>𝑇</m:t>
                        </m:r>
                      </m:e>
                      <m:sub>
                        <m:r>
                          <a:rPr lang="fr-CA" sz="1600" i="1">
                            <a:latin typeface="Cambria Math" panose="02040503050406030204" pitchFamily="18" charset="0"/>
                          </a:rPr>
                          <m:t>𝑓</m:t>
                        </m:r>
                      </m:sub>
                    </m:sSub>
                    <m:r>
                      <a:rPr lang="fr-CA" sz="1600" i="1">
                        <a:solidFill>
                          <a:schemeClr val="tx1"/>
                        </a:solidFill>
                        <a:latin typeface="Cambria Math" panose="02040503050406030204" pitchFamily="18" charset="0"/>
                        <a:ea typeface="Cambria Math"/>
                      </a:rPr>
                      <m:t>≤</m:t>
                    </m:r>
                    <m:sSub>
                      <m:sSubPr>
                        <m:ctrlPr>
                          <a:rPr lang="fr-CA" sz="1600" i="1">
                            <a:latin typeface="Cambria Math" panose="02040503050406030204" pitchFamily="18" charset="0"/>
                          </a:rPr>
                        </m:ctrlPr>
                      </m:sSubPr>
                      <m:e>
                        <m:r>
                          <a:rPr lang="fr-CA" sz="1600" i="1">
                            <a:latin typeface="Cambria Math" panose="02040503050406030204" pitchFamily="18" charset="0"/>
                          </a:rPr>
                          <m:t>𝑇</m:t>
                        </m:r>
                      </m:e>
                      <m:sub>
                        <m:r>
                          <a:rPr lang="fr-CA" sz="1600" i="1">
                            <a:latin typeface="Cambria Math" panose="02040503050406030204" pitchFamily="18" charset="0"/>
                          </a:rPr>
                          <m:t>𝑟</m:t>
                        </m:r>
                      </m:sub>
                    </m:sSub>
                  </m:oMath>
                </a14:m>
                <a:r>
                  <a:rPr lang="fr-CA" sz="1600" dirty="0">
                    <a:solidFill>
                      <a:schemeClr val="tx1"/>
                    </a:solidFill>
                    <a:latin typeface="Univers Condensed"/>
                  </a:rPr>
                  <a:t>, le diamètre du boulon est suffisant, sinon il faut l’augmenter</a:t>
                </a:r>
              </a:p>
              <a:p>
                <a:pPr marL="1314450" lvl="4" indent="0">
                  <a:buNone/>
                  <a:defRPr/>
                </a:pPr>
                <a:endParaRPr lang="fr-CA" sz="1600" dirty="0">
                  <a:solidFill>
                    <a:schemeClr val="tx1"/>
                  </a:solidFill>
                  <a:latin typeface="Univers Condensed"/>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983284"/>
                <a:ext cx="9821450" cy="4689383"/>
              </a:xfrm>
              <a:prstGeom prst="rect">
                <a:avLst/>
              </a:prstGeom>
              <a:blipFill>
                <a:blip r:embed="rId3"/>
                <a:stretch>
                  <a:fillRect t="-3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6371666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Adaptation de la méthode aux assemblages en aluminium</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95</a:t>
            </a:fld>
            <a:endParaRPr lang="fr-FR"/>
          </a:p>
        </p:txBody>
      </p:sp>
    </p:spTree>
    <p:extLst>
      <p:ext uri="{BB962C8B-B14F-4D97-AF65-F5344CB8AC3E}">
        <p14:creationId xmlns:p14="http://schemas.microsoft.com/office/powerpoint/2010/main" val="609061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666155"/>
                <a:ext cx="9821449" cy="61918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Pour l’aluminium (</a:t>
                </a:r>
                <a14:m>
                  <m:oMath xmlns:m="http://schemas.openxmlformats.org/officeDocument/2006/math">
                    <m:sSub>
                      <m:sSubPr>
                        <m:ctrlPr>
                          <a:rPr lang="fr-FR" sz="1600" i="1" dirty="0">
                            <a:solidFill>
                              <a:schemeClr val="tx1"/>
                            </a:solidFill>
                            <a:latin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𝑢</m:t>
                        </m:r>
                      </m:sub>
                    </m:sSub>
                    <m:r>
                      <a:rPr lang="fr-CA" sz="1600" i="1" dirty="0">
                        <a:solidFill>
                          <a:schemeClr val="tx1"/>
                        </a:solidFill>
                        <a:latin typeface="Cambria Math" panose="02040503050406030204" pitchFamily="18" charset="0"/>
                      </a:rPr>
                      <m:t>=0,75</m:t>
                    </m:r>
                  </m:oMath>
                </a14:m>
                <a:r>
                  <a:rPr lang="fr-CA" sz="1600" dirty="0">
                    <a:solidFill>
                      <a:schemeClr val="tx1"/>
                    </a:solidFill>
                    <a:latin typeface="Univers Condensed"/>
                    <a:ea typeface="Cambria Math" panose="02040503050406030204" pitchFamily="18" charset="0"/>
                  </a:rPr>
                  <a:t> et </a:t>
                </a:r>
                <a14:m>
                  <m:oMath xmlns:m="http://schemas.openxmlformats.org/officeDocument/2006/math">
                    <m:r>
                      <a:rPr lang="fr-CA" sz="1600" i="1" dirty="0">
                        <a:solidFill>
                          <a:schemeClr val="tx1"/>
                        </a:solidFill>
                        <a:latin typeface="Cambria Math" panose="02040503050406030204" pitchFamily="18" charset="0"/>
                      </a:rPr>
                      <m:t>𝑘</m:t>
                    </m:r>
                    <m:r>
                      <a:rPr lang="fr-CA" sz="1600" i="1" dirty="0">
                        <a:solidFill>
                          <a:schemeClr val="tx1"/>
                        </a:solidFill>
                        <a:latin typeface="Cambria Math" panose="02040503050406030204" pitchFamily="18" charset="0"/>
                      </a:rPr>
                      <m:t>=1,2</m:t>
                    </m:r>
                  </m:oMath>
                </a14:m>
                <a:r>
                  <a:rPr lang="fr-CA" sz="1600" dirty="0">
                    <a:solidFill>
                      <a:schemeClr val="tx1"/>
                    </a:solidFill>
                    <a:latin typeface="Univers Condensed"/>
                    <a:ea typeface="Cambria Math" panose="02040503050406030204" pitchFamily="18" charset="0"/>
                  </a:rPr>
                  <a:t>) </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𝑀</m:t>
                          </m:r>
                        </m:e>
                        <m:sub>
                          <m:r>
                            <a:rPr lang="fr-CA" sz="1600" i="1">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sSub>
                        <m:sSubPr>
                          <m:ctrlPr>
                            <a:rPr lang="fr-FR" sz="1600" i="1" dirty="0">
                              <a:solidFill>
                                <a:schemeClr val="tx1"/>
                              </a:solidFill>
                              <a:latin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𝑢</m:t>
                          </m:r>
                        </m:sub>
                      </m:sSub>
                      <m:f>
                        <m:fPr>
                          <m:ctrlPr>
                            <a:rPr lang="fr-CA" sz="1600" i="1" dirty="0">
                              <a:solidFill>
                                <a:schemeClr val="tx1"/>
                              </a:solidFill>
                              <a:latin typeface="Cambria Math" panose="02040503050406030204" pitchFamily="18" charset="0"/>
                            </a:rPr>
                          </m:ctrlPr>
                        </m:fPr>
                        <m:num>
                          <m:r>
                            <a:rPr lang="fr-CA" sz="1600" i="1" dirty="0">
                              <a:solidFill>
                                <a:schemeClr val="tx1"/>
                              </a:solidFill>
                              <a:latin typeface="Cambria Math" panose="02040503050406030204" pitchFamily="18" charset="0"/>
                            </a:rPr>
                            <m:t>𝑠</m:t>
                          </m:r>
                          <m:r>
                            <a:rPr lang="fr-CA" sz="1600" i="1" dirty="0">
                              <a:solidFill>
                                <a:schemeClr val="tx1"/>
                              </a:solidFill>
                              <a:latin typeface="Cambria Math" panose="02040503050406030204" pitchFamily="18" charset="0"/>
                            </a:rPr>
                            <m:t> </m:t>
                          </m:r>
                          <m:sSup>
                            <m:sSupPr>
                              <m:ctrlPr>
                                <a:rPr lang="fr-CA" sz="1600" i="1" dirty="0">
                                  <a:solidFill>
                                    <a:schemeClr val="tx1"/>
                                  </a:solidFill>
                                  <a:latin typeface="Cambria Math" panose="02040503050406030204" pitchFamily="18" charset="0"/>
                                </a:rPr>
                              </m:ctrlPr>
                            </m:sSupPr>
                            <m:e>
                              <m:r>
                                <a:rPr lang="fr-CA" sz="1600" i="1" dirty="0">
                                  <a:solidFill>
                                    <a:schemeClr val="tx1"/>
                                  </a:solidFill>
                                  <a:latin typeface="Cambria Math" panose="02040503050406030204" pitchFamily="18" charset="0"/>
                                </a:rPr>
                                <m:t>𝑡</m:t>
                              </m:r>
                            </m:e>
                            <m:sup>
                              <m:r>
                                <a:rPr lang="fr-CA" sz="1600" i="1" dirty="0">
                                  <a:solidFill>
                                    <a:schemeClr val="tx1"/>
                                  </a:solidFill>
                                  <a:latin typeface="Cambria Math" panose="02040503050406030204" pitchFamily="18" charset="0"/>
                                </a:rPr>
                                <m:t>2</m:t>
                              </m:r>
                            </m:sup>
                          </m:sSup>
                        </m:num>
                        <m:den>
                          <m:r>
                            <a:rPr lang="fr-CA" sz="1600" i="1" dirty="0">
                              <a:solidFill>
                                <a:schemeClr val="tx1"/>
                              </a:solidFill>
                              <a:latin typeface="Cambria Math" panose="02040503050406030204" pitchFamily="18" charset="0"/>
                            </a:rPr>
                            <m:t>4 </m:t>
                          </m:r>
                          <m:r>
                            <a:rPr lang="fr-CA" sz="1600" i="1" dirty="0">
                              <a:solidFill>
                                <a:schemeClr val="tx1"/>
                              </a:solidFill>
                              <a:latin typeface="Cambria Math" panose="02040503050406030204" pitchFamily="18" charset="0"/>
                            </a:rPr>
                            <m:t>𝑘</m:t>
                          </m:r>
                        </m:den>
                      </m:f>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𝐹</m:t>
                          </m:r>
                        </m:e>
                        <m:sub>
                          <m:r>
                            <a:rPr lang="fr-FR" sz="1600" b="0" i="1" smtClean="0">
                              <a:solidFill>
                                <a:schemeClr val="tx1"/>
                              </a:solidFill>
                              <a:latin typeface="Cambria Math" panose="02040503050406030204" pitchFamily="18" charset="0"/>
                            </a:rPr>
                            <m:t>𝑢</m:t>
                          </m:r>
                        </m:sub>
                      </m:sSub>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𝑀</m:t>
                          </m:r>
                        </m:e>
                        <m:sub>
                          <m:r>
                            <a:rPr lang="fr-FR" sz="1600" b="0" i="1" smtClean="0">
                              <a:solidFill>
                                <a:schemeClr val="tx1"/>
                              </a:solidFill>
                              <a:latin typeface="Cambria Math" panose="02040503050406030204" pitchFamily="18" charset="0"/>
                            </a:rPr>
                            <m:t>𝑓</m:t>
                          </m:r>
                        </m:sub>
                      </m:sSub>
                    </m:oMath>
                  </m:oMathPara>
                </a14:m>
                <a:endParaRPr lang="fr-FR" sz="1600" dirty="0">
                  <a:solidFill>
                    <a:schemeClr val="tx1"/>
                  </a:solidFill>
                  <a:latin typeface="Univers Condensed"/>
                </a:endParaRPr>
              </a:p>
              <a:p>
                <a:pPr marL="857250" lvl="3" indent="0">
                  <a:buNone/>
                  <a:defRPr/>
                </a:pPr>
                <a:endParaRPr lang="fr-CA" sz="1600"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𝑡</m:t>
                      </m:r>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4 </m:t>
                              </m:r>
                              <m:r>
                                <a:rPr lang="fr-CA" sz="1600" i="1">
                                  <a:solidFill>
                                    <a:schemeClr val="tx1"/>
                                  </a:solidFill>
                                  <a:latin typeface="Cambria Math" panose="02040503050406030204" pitchFamily="18" charset="0"/>
                                </a:rPr>
                                <m:t>𝑘</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(1+</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m:t>
                              </m:r>
                            </m:den>
                          </m:f>
                        </m:e>
                      </m:rad>
                    </m:oMath>
                  </m:oMathPara>
                </a14:m>
                <a:endParaRPr lang="fr-CA" sz="1600" i="1" dirty="0">
                  <a:solidFill>
                    <a:schemeClr val="tx1"/>
                  </a:solidFill>
                  <a:latin typeface="Univers Condensed"/>
                </a:endParaRPr>
              </a:p>
              <a:p>
                <a:pPr marL="857250" lvl="3" indent="0">
                  <a:buNone/>
                  <a:defRPr/>
                </a:pPr>
                <a:endParaRPr lang="fr-CA" sz="1600" i="1"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min</m:t>
                          </m:r>
                        </m:sub>
                      </m:sSub>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4 </m:t>
                              </m:r>
                              <m:r>
                                <a:rPr lang="fr-CA" sz="1600" i="1">
                                  <a:solidFill>
                                    <a:schemeClr val="tx1"/>
                                  </a:solidFill>
                                  <a:latin typeface="Cambria Math" panose="02040503050406030204" pitchFamily="18" charset="0"/>
                                </a:rPr>
                                <m:t>𝑘</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(1+</m:t>
                              </m:r>
                              <m:r>
                                <a:rPr lang="fr-CA" sz="1600" i="1">
                                  <a:solidFill>
                                    <a:schemeClr val="tx1"/>
                                  </a:solidFill>
                                  <a:latin typeface="Cambria Math" panose="02040503050406030204" pitchFamily="18" charset="0"/>
                                  <a:ea typeface="Cambria Math"/>
                                </a:rPr>
                                <m:t>𝛿</m:t>
                              </m:r>
                              <m:r>
                                <a:rPr lang="fr-CA" sz="1600" i="1">
                                  <a:solidFill>
                                    <a:schemeClr val="tx1"/>
                                  </a:solidFill>
                                  <a:latin typeface="Cambria Math" panose="02040503050406030204" pitchFamily="18" charset="0"/>
                                  <a:ea typeface="Cambria Math"/>
                                </a:rPr>
                                <m:t>)</m:t>
                              </m:r>
                            </m:den>
                          </m:f>
                        </m:e>
                      </m:rad>
                      <m:r>
                        <a:rPr lang="fr-CA" sz="1600">
                          <a:solidFill>
                            <a:schemeClr val="tx1"/>
                          </a:solidFill>
                          <a:latin typeface="Cambria Math" panose="02040503050406030204" pitchFamily="18" charset="0"/>
                          <a:ea typeface="Cambria Math"/>
                        </a:rPr>
                        <m:t>, </m:t>
                      </m:r>
                      <m:r>
                        <m:rPr>
                          <m:sty m:val="p"/>
                        </m:rPr>
                        <a:rPr lang="fr-CA" sz="1600">
                          <a:solidFill>
                            <a:schemeClr val="tx1"/>
                          </a:solidFill>
                          <a:latin typeface="Cambria Math" panose="02040503050406030204" pitchFamily="18" charset="0"/>
                          <a:ea typeface="Cambria Math"/>
                        </a:rPr>
                        <m:t>pour</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=1,0</m:t>
                      </m:r>
                    </m:oMath>
                  </m:oMathPara>
                </a14:m>
                <a:endParaRPr lang="fr-CA" sz="1600" i="1" dirty="0">
                  <a:solidFill>
                    <a:schemeClr val="tx1"/>
                  </a:solidFill>
                  <a:latin typeface="Univers Condensed"/>
                </a:endParaRPr>
              </a:p>
              <a:p>
                <a:pPr marL="857250" lvl="3" indent="0">
                  <a:buNone/>
                  <a:defRPr/>
                </a:pPr>
                <a:endParaRPr lang="fr-CA" sz="1600" i="1"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m:rPr>
                              <m:sty m:val="p"/>
                            </m:rPr>
                            <a:rPr lang="fr-CA" sz="1600">
                              <a:solidFill>
                                <a:schemeClr val="tx1"/>
                              </a:solidFill>
                              <a:latin typeface="Cambria Math" panose="02040503050406030204" pitchFamily="18" charset="0"/>
                              <a:ea typeface="Cambria Math"/>
                            </a:rPr>
                            <m:t>max</m:t>
                          </m:r>
                        </m:sub>
                      </m:sSub>
                      <m:r>
                        <a:rPr lang="fr-CA" sz="1600" i="1">
                          <a:solidFill>
                            <a:schemeClr val="tx1"/>
                          </a:solidFill>
                          <a:latin typeface="Cambria Math" panose="02040503050406030204" pitchFamily="18" charset="0"/>
                          <a:ea typeface="Cambria Math"/>
                        </a:rPr>
                        <m:t>=</m:t>
                      </m:r>
                      <m:rad>
                        <m:radPr>
                          <m:degHide m:val="on"/>
                          <m:ctrlPr>
                            <a:rPr lang="fr-CA" sz="1600" i="1">
                              <a:solidFill>
                                <a:schemeClr val="tx1"/>
                              </a:solidFill>
                              <a:latin typeface="Cambria Math" panose="02040503050406030204" pitchFamily="18" charset="0"/>
                              <a:ea typeface="Cambria Math"/>
                            </a:rPr>
                          </m:ctrlPr>
                        </m:radPr>
                        <m:deg/>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4 </m:t>
                              </m:r>
                              <m:r>
                                <a:rPr lang="fr-CA" sz="1600" i="1">
                                  <a:solidFill>
                                    <a:schemeClr val="tx1"/>
                                  </a:solidFill>
                                  <a:latin typeface="Cambria Math" panose="02040503050406030204" pitchFamily="18" charset="0"/>
                                </a:rPr>
                                <m:t>𝑘</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den>
                          </m:f>
                        </m:e>
                      </m:rad>
                      <m:r>
                        <a:rPr lang="fr-CA" sz="1600">
                          <a:solidFill>
                            <a:schemeClr val="tx1"/>
                          </a:solidFill>
                          <a:latin typeface="Cambria Math" panose="02040503050406030204" pitchFamily="18" charset="0"/>
                          <a:ea typeface="Cambria Math"/>
                        </a:rPr>
                        <m:t>, </m:t>
                      </m:r>
                      <m:r>
                        <m:rPr>
                          <m:sty m:val="p"/>
                        </m:rPr>
                        <a:rPr lang="fr-CA" sz="1600">
                          <a:solidFill>
                            <a:schemeClr val="tx1"/>
                          </a:solidFill>
                          <a:latin typeface="Cambria Math" panose="02040503050406030204" pitchFamily="18" charset="0"/>
                          <a:ea typeface="Cambria Math"/>
                        </a:rPr>
                        <m:t>pour</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=0,0</m:t>
                      </m:r>
                    </m:oMath>
                  </m:oMathPara>
                </a14:m>
                <a:endParaRPr lang="fr-CA" sz="1600" i="1" dirty="0">
                  <a:solidFill>
                    <a:schemeClr val="tx1"/>
                  </a:solidFill>
                  <a:latin typeface="Univers Condensed"/>
                </a:endParaRPr>
              </a:p>
              <a:p>
                <a:pPr marL="857250" lvl="3" indent="0">
                  <a:buNone/>
                  <a:defRPr/>
                </a:pPr>
                <a:endParaRPr lang="fr-CA" sz="1600" i="1" dirty="0">
                  <a:solidFill>
                    <a:schemeClr val="tx1"/>
                  </a:solidFill>
                  <a:latin typeface="Univers Condensed"/>
                </a:endParaRPr>
              </a:p>
              <a:p>
                <a:pPr marL="857250" lvl="3"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1</m:t>
                          </m:r>
                        </m:num>
                        <m:den>
                          <m:r>
                            <a:rPr lang="fr-CA" sz="1600" i="1">
                              <a:solidFill>
                                <a:schemeClr val="tx1"/>
                              </a:solidFill>
                              <a:latin typeface="Cambria Math" panose="02040503050406030204" pitchFamily="18" charset="0"/>
                              <a:ea typeface="Cambria Math"/>
                            </a:rPr>
                            <m:t>𝛿</m:t>
                          </m:r>
                        </m:den>
                      </m:f>
                      <m:d>
                        <m:dPr>
                          <m:begChr m:val="["/>
                          <m:endChr m:val="]"/>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4 </m:t>
                              </m:r>
                              <m:r>
                                <a:rPr lang="fr-CA" sz="1600" i="1">
                                  <a:solidFill>
                                    <a:schemeClr val="tx1"/>
                                  </a:solidFill>
                                  <a:latin typeface="Cambria Math" panose="02040503050406030204" pitchFamily="18" charset="0"/>
                                </a:rPr>
                                <m:t>𝑘</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𝑓</m:t>
                                  </m:r>
                                </m:sub>
                              </m:sSub>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rPr>
                                    <m:t>𝑦</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𝑠</m:t>
                              </m:r>
                              <m:r>
                                <a:rPr lang="fr-CA" sz="1600" i="1">
                                  <a:solidFill>
                                    <a:schemeClr val="tx1"/>
                                  </a:solidFill>
                                  <a:latin typeface="Cambria Math" panose="02040503050406030204" pitchFamily="18" charset="0"/>
                                </a:rPr>
                                <m:t> </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𝑟</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rPr>
                                    <m:t>𝑦</m:t>
                                  </m:r>
                                </m:sub>
                              </m:sSub>
                            </m:den>
                          </m:f>
                          <m:r>
                            <a:rPr lang="fr-CA" sz="1600" i="1">
                              <a:solidFill>
                                <a:schemeClr val="tx1"/>
                              </a:solidFill>
                              <a:latin typeface="Cambria Math" panose="02040503050406030204" pitchFamily="18" charset="0"/>
                              <a:ea typeface="Cambria Math"/>
                            </a:rPr>
                            <m:t>−1</m:t>
                          </m:r>
                        </m:e>
                      </m:d>
                      <m:r>
                        <a:rPr lang="fr-CA" sz="1600" i="1">
                          <a:solidFill>
                            <a:schemeClr val="tx1"/>
                          </a:solidFill>
                          <a:latin typeface="Cambria Math" panose="02040503050406030204" pitchFamily="18" charset="0"/>
                          <a:ea typeface="Cambria Math"/>
                        </a:rPr>
                        <m:t>,    </m:t>
                      </m:r>
                    </m:oMath>
                  </m:oMathPara>
                </a14:m>
                <a:endParaRPr lang="fr-CA" sz="1600" i="1" dirty="0">
                  <a:solidFill>
                    <a:schemeClr val="tx1"/>
                  </a:solidFill>
                  <a:latin typeface="Univers Condensed"/>
                  <a:ea typeface="Cambria Math"/>
                </a:endParaRPr>
              </a:p>
              <a:p>
                <a:pPr marL="857250" lvl="3" indent="0">
                  <a:buNone/>
                  <a:defRPr/>
                </a:pPr>
                <a:endParaRPr lang="fr-CA" sz="1600" i="1" dirty="0">
                  <a:solidFill>
                    <a:schemeClr val="tx1"/>
                  </a:solidFill>
                  <a:latin typeface="Univers Condensed"/>
                  <a:ea typeface="Cambria Math"/>
                </a:endParaRPr>
              </a:p>
              <a:p>
                <a:pPr marL="857250" lvl="3"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𝑄</m:t>
                      </m:r>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𝑓</m:t>
                          </m:r>
                        </m:sub>
                      </m:sSub>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num>
                            <m:den>
                              <m:r>
                                <a:rPr lang="fr-CA" sz="1600" i="1">
                                  <a:solidFill>
                                    <a:schemeClr val="tx1"/>
                                  </a:solidFill>
                                  <a:latin typeface="Cambria Math" panose="02040503050406030204" pitchFamily="18" charset="0"/>
                                </a:rPr>
                                <m:t>1+</m:t>
                              </m:r>
                              <m:r>
                                <a:rPr lang="fr-CA" sz="1600" i="1">
                                  <a:solidFill>
                                    <a:schemeClr val="tx1"/>
                                  </a:solidFill>
                                  <a:latin typeface="Cambria Math" panose="02040503050406030204" pitchFamily="18" charset="0"/>
                                  <a:ea typeface="Cambria Math"/>
                                </a:rPr>
                                <m:t>𝛼</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𝛿</m:t>
                              </m:r>
                            </m:den>
                          </m:f>
                        </m:e>
                      </m:d>
                      <m:d>
                        <m:dPr>
                          <m:ctrlPr>
                            <a:rPr lang="fr-CA" sz="1600" i="1">
                              <a:solidFill>
                                <a:schemeClr val="tx1"/>
                              </a:solidFill>
                              <a:latin typeface="Cambria Math" panose="02040503050406030204" pitchFamily="18" charset="0"/>
                            </a:rPr>
                          </m:ctrlPr>
                        </m:dPr>
                        <m:e>
                          <m:f>
                            <m:fPr>
                              <m:ctrlPr>
                                <a:rPr lang="fr-CA" sz="1600" i="1">
                                  <a:solidFill>
                                    <a:schemeClr val="tx1"/>
                                  </a:solidFill>
                                  <a:latin typeface="Cambria Math" panose="02040503050406030204" pitchFamily="18" charset="0"/>
                                </a:rPr>
                              </m:ctrlPr>
                            </m:fPr>
                            <m:num>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𝑏</m:t>
                                  </m:r>
                                </m:e>
                                <m:sup>
                                  <m:r>
                                    <a:rPr lang="fr-CA" sz="1600" i="1">
                                      <a:solidFill>
                                        <a:schemeClr val="tx1"/>
                                      </a:solidFill>
                                      <a:latin typeface="Cambria Math" panose="02040503050406030204" pitchFamily="18" charset="0"/>
                                    </a:rPr>
                                    <m:t>′</m:t>
                                  </m:r>
                                </m:sup>
                              </m:sSup>
                            </m:num>
                            <m:den>
                              <m:sSup>
                                <m:sSupPr>
                                  <m:ctrlPr>
                                    <a:rPr lang="fr-CA"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𝑎</m:t>
                                  </m:r>
                                </m:e>
                                <m:sup>
                                  <m:r>
                                    <a:rPr lang="fr-CA" sz="1600" i="1">
                                      <a:solidFill>
                                        <a:schemeClr val="tx1"/>
                                      </a:solidFill>
                                      <a:latin typeface="Cambria Math" panose="02040503050406030204" pitchFamily="18" charset="0"/>
                                    </a:rPr>
                                    <m:t>′</m:t>
                                  </m:r>
                                </m:sup>
                              </m:sSup>
                            </m:den>
                          </m:f>
                        </m:e>
                      </m:d>
                    </m:oMath>
                  </m:oMathPara>
                </a14:m>
                <a:endParaRPr lang="fr-CA" sz="1600" i="1" dirty="0">
                  <a:solidFill>
                    <a:schemeClr val="tx1"/>
                  </a:solidFill>
                  <a:latin typeface="Univers Condensed"/>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666155"/>
                <a:ext cx="9821449" cy="6191845"/>
              </a:xfrm>
              <a:prstGeom prst="rect">
                <a:avLst/>
              </a:prstGeom>
              <a:blipFill>
                <a:blip r:embed="rId3"/>
                <a:stretch>
                  <a:fillRect l="-186" t="-2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Image 6">
            <a:extLst>
              <a:ext uri="{FF2B5EF4-FFF2-40B4-BE49-F238E27FC236}">
                <a16:creationId xmlns:a16="http://schemas.microsoft.com/office/drawing/2014/main" id="{134DB3B1-57DC-49C9-9589-A627B018B29A}"/>
              </a:ext>
            </a:extLst>
          </p:cNvPr>
          <p:cNvPicPr>
            <a:picLocks noChangeAspect="1"/>
          </p:cNvPicPr>
          <p:nvPr/>
        </p:nvPicPr>
        <p:blipFill>
          <a:blip r:embed="rId4"/>
          <a:stretch>
            <a:fillRect/>
          </a:stretch>
        </p:blipFill>
        <p:spPr>
          <a:xfrm>
            <a:off x="6283225" y="666155"/>
            <a:ext cx="3960360" cy="5256585"/>
          </a:xfrm>
          <a:prstGeom prst="rect">
            <a:avLst/>
          </a:prstGeom>
        </p:spPr>
      </p:pic>
      <p:sp>
        <p:nvSpPr>
          <p:cNvPr id="8" name="Rectangle 7">
            <a:extLst>
              <a:ext uri="{FF2B5EF4-FFF2-40B4-BE49-F238E27FC236}">
                <a16:creationId xmlns:a16="http://schemas.microsoft.com/office/drawing/2014/main" id="{E6D68F6C-14B2-46D0-A577-DA7CD8C965C9}"/>
              </a:ext>
            </a:extLst>
          </p:cNvPr>
          <p:cNvSpPr/>
          <p:nvPr/>
        </p:nvSpPr>
        <p:spPr>
          <a:xfrm>
            <a:off x="6283225" y="5938933"/>
            <a:ext cx="4131510" cy="523220"/>
          </a:xfrm>
          <a:prstGeom prst="rect">
            <a:avLst/>
          </a:prstGeom>
        </p:spPr>
        <p:txBody>
          <a:bodyPr wrap="square">
            <a:spAutoFit/>
          </a:bodyPr>
          <a:lstStyle/>
          <a:p>
            <a:r>
              <a:rPr lang="fr-FR" sz="1400" dirty="0">
                <a:latin typeface="Univers Condensed"/>
              </a:rPr>
              <a:t>Adaptation de la méthode de calcul de l'effet de levier aux assemblages en aluminium</a:t>
            </a:r>
            <a:endParaRPr lang="fr-CA" sz="1400" dirty="0">
              <a:latin typeface="Univers Condensed"/>
            </a:endParaRPr>
          </a:p>
        </p:txBody>
      </p:sp>
      <p:sp>
        <p:nvSpPr>
          <p:cNvPr id="11" name="Rectangle 10">
            <a:extLst>
              <a:ext uri="{FF2B5EF4-FFF2-40B4-BE49-F238E27FC236}">
                <a16:creationId xmlns:a16="http://schemas.microsoft.com/office/drawing/2014/main" id="{B5AE1FBC-46B5-EA43-8CE4-629BB9A73778}"/>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6058148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Assemblages concentriques en traction</a:t>
            </a:r>
            <a:endParaRPr lang="fr-CA" dirty="0"/>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Calcul des assemblages concentriques en traction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97</a:t>
            </a:fld>
            <a:endParaRPr lang="fr-FR"/>
          </a:p>
        </p:txBody>
      </p:sp>
    </p:spTree>
    <p:extLst>
      <p:ext uri="{BB962C8B-B14F-4D97-AF65-F5344CB8AC3E}">
        <p14:creationId xmlns:p14="http://schemas.microsoft.com/office/powerpoint/2010/main" val="24530764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Assemblages concentriques en traction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983285"/>
                <a:ext cx="9821449" cy="24203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CA" sz="20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𝑇</m:t>
                          </m:r>
                        </m:e>
                        <m:sub>
                          <m:r>
                            <a:rPr lang="fr-CA" i="1">
                              <a:solidFill>
                                <a:schemeClr val="tx1"/>
                              </a:solidFill>
                              <a:latin typeface="Cambria Math" panose="02040503050406030204" pitchFamily="18" charset="0"/>
                            </a:rPr>
                            <m:t>𝑓</m:t>
                          </m:r>
                        </m:sub>
                      </m:sSub>
                      <m:r>
                        <a:rPr lang="fr-CA">
                          <a:solidFill>
                            <a:schemeClr val="tx1"/>
                          </a:solidFill>
                          <a:latin typeface="Cambria Math" panose="02040503050406030204" pitchFamily="18" charset="0"/>
                          <a:ea typeface="Cambria Math" panose="02040503050406030204" pitchFamily="18" charset="0"/>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𝐹</m:t>
                          </m:r>
                        </m:e>
                        <m:sub>
                          <m:r>
                            <a:rPr lang="fr-CA" i="1">
                              <a:solidFill>
                                <a:schemeClr val="tx1"/>
                              </a:solidFill>
                              <a:latin typeface="Cambria Math" panose="02040503050406030204" pitchFamily="18" charset="0"/>
                            </a:rPr>
                            <m:t>𝑓</m:t>
                          </m:r>
                        </m:sub>
                      </m:sSub>
                      <m:r>
                        <a:rPr lang="fr-CA">
                          <a:solidFill>
                            <a:schemeClr val="tx1"/>
                          </a:solidFill>
                          <a:latin typeface="Cambria Math" panose="02040503050406030204" pitchFamily="18" charset="0"/>
                          <a:ea typeface="Cambria Math" panose="02040503050406030204" pitchFamily="18" charset="0"/>
                        </a:rPr>
                        <m:t>+</m:t>
                      </m:r>
                      <m:r>
                        <a:rPr lang="fr-CA">
                          <a:solidFill>
                            <a:schemeClr val="tx1"/>
                          </a:solidFill>
                          <a:latin typeface="Cambria Math" panose="02040503050406030204" pitchFamily="18" charset="0"/>
                          <a:ea typeface="Cambria Math" panose="02040503050406030204" pitchFamily="18" charset="0"/>
                        </a:rPr>
                        <m:t>𝑄</m:t>
                      </m:r>
                      <m:r>
                        <a:rPr lang="fr-CA">
                          <a:solidFill>
                            <a:schemeClr val="tx1"/>
                          </a:solidFill>
                          <a:latin typeface="Cambria Math" panose="02040503050406030204" pitchFamily="18" charset="0"/>
                          <a:ea typeface="Cambria Math" panose="02040503050406030204" pitchFamily="18" charset="0"/>
                        </a:rPr>
                        <m:t>=</m:t>
                      </m:r>
                      <m:f>
                        <m:fPr>
                          <m:ctrlPr>
                            <a:rPr lang="fr-CA" i="1">
                              <a:solidFill>
                                <a:schemeClr val="tx1"/>
                              </a:solidFill>
                              <a:latin typeface="Cambria Math" panose="02040503050406030204" pitchFamily="18" charset="0"/>
                              <a:ea typeface="Cambria Math" panose="02040503050406030204" pitchFamily="18" charset="0"/>
                            </a:rPr>
                          </m:ctrlPr>
                        </m:fPr>
                        <m:num>
                          <m:sSub>
                            <m:sSubPr>
                              <m:ctrlPr>
                                <a:rPr lang="fr-CA" i="1">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𝑃</m:t>
                              </m:r>
                            </m:e>
                            <m:sub>
                              <m:r>
                                <a:rPr lang="fr-CA" i="1">
                                  <a:solidFill>
                                    <a:schemeClr val="tx1"/>
                                  </a:solidFill>
                                  <a:latin typeface="Cambria Math" panose="02040503050406030204" pitchFamily="18" charset="0"/>
                                </a:rPr>
                                <m:t>𝑓</m:t>
                              </m:r>
                            </m:sub>
                          </m:sSub>
                        </m:num>
                        <m:den>
                          <m:r>
                            <a:rPr lang="fr-CA">
                              <a:solidFill>
                                <a:schemeClr val="tx1"/>
                              </a:solidFill>
                              <a:latin typeface="Cambria Math" panose="02040503050406030204" pitchFamily="18" charset="0"/>
                              <a:ea typeface="Cambria Math" panose="02040503050406030204" pitchFamily="18" charset="0"/>
                            </a:rPr>
                            <m:t>𝑛</m:t>
                          </m:r>
                        </m:den>
                      </m:f>
                      <m:r>
                        <a:rPr lang="fr-CA">
                          <a:solidFill>
                            <a:schemeClr val="tx1"/>
                          </a:solidFill>
                          <a:latin typeface="Cambria Math" panose="02040503050406030204" pitchFamily="18" charset="0"/>
                          <a:ea typeface="Cambria Math" panose="02040503050406030204" pitchFamily="18" charset="0"/>
                        </a:rPr>
                        <m:t>+</m:t>
                      </m:r>
                      <m:r>
                        <a:rPr lang="fr-CA">
                          <a:solidFill>
                            <a:schemeClr val="tx1"/>
                          </a:solidFill>
                          <a:latin typeface="Cambria Math" panose="02040503050406030204" pitchFamily="18" charset="0"/>
                          <a:ea typeface="Cambria Math" panose="02040503050406030204" pitchFamily="18" charset="0"/>
                        </a:rPr>
                        <m:t>𝑄</m:t>
                      </m:r>
                    </m:oMath>
                  </m:oMathPara>
                </a14:m>
                <a:endParaRPr lang="fr-CA"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i="1" dirty="0">
                  <a:solidFill>
                    <a:schemeClr val="tx1"/>
                  </a:solidFill>
                  <a:latin typeface="Univers Condensed"/>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𝑇</m:t>
                          </m:r>
                        </m:e>
                        <m:sub>
                          <m:r>
                            <a:rPr lang="fr-CA" i="1">
                              <a:solidFill>
                                <a:schemeClr val="tx1"/>
                              </a:solidFill>
                              <a:latin typeface="Cambria Math" panose="02040503050406030204" pitchFamily="18" charset="0"/>
                            </a:rPr>
                            <m:t>𝑟</m:t>
                          </m:r>
                        </m:sub>
                      </m:sSub>
                      <m:r>
                        <a:rPr lang="fr-CA" i="1">
                          <a:solidFill>
                            <a:schemeClr val="tx1"/>
                          </a:solidFill>
                          <a:latin typeface="Cambria Math" panose="02040503050406030204" pitchFamily="18" charset="0"/>
                          <a:ea typeface="Cambria Math"/>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𝑇</m:t>
                          </m:r>
                        </m:e>
                        <m:sub>
                          <m:r>
                            <a:rPr lang="fr-CA" i="1">
                              <a:solidFill>
                                <a:schemeClr val="tx1"/>
                              </a:solidFill>
                              <a:latin typeface="Cambria Math" panose="02040503050406030204" pitchFamily="18" charset="0"/>
                            </a:rPr>
                            <m:t>𝑓</m:t>
                          </m:r>
                        </m:sub>
                      </m:sSub>
                      <m:r>
                        <a:rPr lang="fr-CA" i="1">
                          <a:solidFill>
                            <a:schemeClr val="tx1"/>
                          </a:solidFill>
                          <a:latin typeface="Cambria Math" panose="02040503050406030204" pitchFamily="18" charset="0"/>
                          <a:ea typeface="Cambria Math"/>
                        </a:rPr>
                        <m:t>⟹</m:t>
                      </m:r>
                      <m:r>
                        <a:rPr lang="fr-CA" i="1">
                          <a:solidFill>
                            <a:schemeClr val="tx1"/>
                          </a:solidFill>
                          <a:latin typeface="Cambria Math" panose="02040503050406030204" pitchFamily="18" charset="0"/>
                        </a:rPr>
                        <m:t>𝑛</m:t>
                      </m:r>
                      <m:r>
                        <a:rPr lang="fr-CA" i="1">
                          <a:solidFill>
                            <a:schemeClr val="tx1"/>
                          </a:solidFill>
                          <a:latin typeface="Cambria Math" panose="02040503050406030204" pitchFamily="18" charset="0"/>
                          <a:ea typeface="Cambria Math"/>
                        </a:rPr>
                        <m:t>≥</m:t>
                      </m:r>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𝑃</m:t>
                              </m:r>
                            </m:e>
                            <m:sub>
                              <m:r>
                                <a:rPr lang="fr-CA" i="1">
                                  <a:solidFill>
                                    <a:schemeClr val="tx1"/>
                                  </a:solidFill>
                                  <a:latin typeface="Cambria Math" panose="02040503050406030204" pitchFamily="18" charset="0"/>
                                </a:rPr>
                                <m:t>𝑓</m:t>
                              </m:r>
                            </m:sub>
                          </m:sSub>
                        </m:num>
                        <m:den>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𝑇</m:t>
                              </m:r>
                            </m:e>
                            <m:sub>
                              <m:r>
                                <a:rPr lang="fr-CA" i="1">
                                  <a:solidFill>
                                    <a:schemeClr val="tx1"/>
                                  </a:solidFill>
                                  <a:latin typeface="Cambria Math" panose="02040503050406030204" pitchFamily="18" charset="0"/>
                                </a:rPr>
                                <m:t>𝑟</m:t>
                              </m:r>
                            </m:sub>
                          </m:sSub>
                          <m:r>
                            <a:rPr lang="fr-CA" i="1">
                              <a:solidFill>
                                <a:schemeClr val="tx1"/>
                              </a:solidFill>
                              <a:latin typeface="Cambria Math" panose="02040503050406030204" pitchFamily="18" charset="0"/>
                            </a:rPr>
                            <m:t>−</m:t>
                          </m:r>
                          <m:r>
                            <a:rPr lang="fr-CA" i="1">
                              <a:solidFill>
                                <a:schemeClr val="tx1"/>
                              </a:solidFill>
                              <a:latin typeface="Cambria Math" panose="02040503050406030204" pitchFamily="18" charset="0"/>
                            </a:rPr>
                            <m:t>𝑄</m:t>
                          </m:r>
                        </m:den>
                      </m:f>
                    </m:oMath>
                  </m:oMathPara>
                </a14:m>
                <a:endParaRPr lang="fr-CA" dirty="0">
                  <a:solidFill>
                    <a:schemeClr val="tx1"/>
                  </a:solidFill>
                  <a:latin typeface="Univers Condensed"/>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983285"/>
                <a:ext cx="9821449" cy="242031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672" y="1598712"/>
            <a:ext cx="21336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872922" y="4182633"/>
            <a:ext cx="3292616" cy="307777"/>
          </a:xfrm>
          <a:prstGeom prst="rect">
            <a:avLst/>
          </a:prstGeom>
        </p:spPr>
        <p:txBody>
          <a:bodyPr wrap="square">
            <a:spAutoFit/>
          </a:bodyPr>
          <a:lstStyle/>
          <a:p>
            <a:r>
              <a:rPr lang="fr-FR" sz="1400" dirty="0">
                <a:latin typeface="Univers Condensed"/>
              </a:rPr>
              <a:t>Assemblage concentrique en traction</a:t>
            </a:r>
            <a:endParaRPr lang="fr-CA" sz="1400" dirty="0">
              <a:latin typeface="Univers Condensed"/>
            </a:endParaRPr>
          </a:p>
        </p:txBody>
      </p:sp>
      <p:sp>
        <p:nvSpPr>
          <p:cNvPr id="8" name="Rectangle 7">
            <a:extLst>
              <a:ext uri="{FF2B5EF4-FFF2-40B4-BE49-F238E27FC236}">
                <a16:creationId xmlns:a16="http://schemas.microsoft.com/office/drawing/2014/main" id="{FE3EC573-FD98-404F-B18A-38F3D9E9001C}"/>
              </a:ext>
            </a:extLst>
          </p:cNvPr>
          <p:cNvSpPr/>
          <p:nvPr/>
        </p:nvSpPr>
        <p:spPr>
          <a:xfrm>
            <a:off x="12125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8212730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Dispositions constructives</a:t>
            </a:r>
          </a:p>
          <a:p>
            <a:r>
              <a:rPr lang="fr-FR" sz="2400" dirty="0">
                <a:effectLst/>
              </a:rPr>
              <a:t>C – Résistance des boulons et des rivets</a:t>
            </a:r>
          </a:p>
          <a:p>
            <a:r>
              <a:rPr lang="fr-FR" sz="2400" dirty="0">
                <a:effectLst/>
              </a:rPr>
              <a:t>D – Résistance au glissement (pour les assemblages anti-glissement)</a:t>
            </a:r>
          </a:p>
          <a:p>
            <a:r>
              <a:rPr lang="fr-FR" sz="2400" dirty="0">
                <a:effectLst/>
              </a:rPr>
              <a:t>E – Résistance des pièces de transfert</a:t>
            </a:r>
            <a:endParaRPr lang="fr-CA" sz="2400" dirty="0">
              <a:effectLst/>
            </a:endParaRPr>
          </a:p>
          <a:p>
            <a:r>
              <a:rPr lang="fr-FR" sz="2400" dirty="0">
                <a:effectLst/>
              </a:rPr>
              <a:t>F – Assemblages concentriques en cisaillement</a:t>
            </a:r>
            <a:endParaRPr lang="fr-CA" sz="2400" dirty="0">
              <a:effectLst/>
            </a:endParaRPr>
          </a:p>
          <a:p>
            <a:r>
              <a:rPr lang="fr-FR" sz="2400" dirty="0">
                <a:effectLst/>
              </a:rPr>
              <a:t>G – Assemblages excentriques en cisaillement</a:t>
            </a:r>
            <a:endParaRPr lang="fr-CA" sz="2400" dirty="0">
              <a:effectLst/>
            </a:endParaRPr>
          </a:p>
          <a:p>
            <a:r>
              <a:rPr lang="fr-FR" sz="2400" dirty="0">
                <a:effectLst/>
              </a:rPr>
              <a:t>H – Assemblages concentriques en traction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I – Assemblages concentriques en traction et en cisaillement</a:t>
            </a:r>
          </a:p>
          <a:p>
            <a:r>
              <a:rPr lang="fr-FR" sz="2400" dirty="0"/>
              <a:t>J – Assemblages excentriques en traction</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134787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4746</TotalTime>
  <Words>6529</Words>
  <Application>Microsoft Office PowerPoint</Application>
  <PresentationFormat>Grand écran</PresentationFormat>
  <Paragraphs>1215</Paragraphs>
  <Slides>131</Slides>
  <Notes>84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131</vt:i4>
      </vt:variant>
    </vt:vector>
  </HeadingPairs>
  <TitlesOfParts>
    <vt:vector size="138" baseType="lpstr">
      <vt:lpstr>Arial</vt:lpstr>
      <vt:lpstr>Calibri</vt:lpstr>
      <vt:lpstr>Cambria Math</vt:lpstr>
      <vt:lpstr>Univers Condensed</vt:lpstr>
      <vt:lpstr>Univers Condensed Light</vt:lpstr>
      <vt:lpstr>Wingdings</vt:lpstr>
      <vt:lpstr>Thème Office</vt:lpstr>
      <vt:lpstr>Conception des  charpentes d’aluminium  Assemblages mécaniques </vt:lpstr>
      <vt:lpstr>Note</vt:lpstr>
      <vt:lpstr>Plan</vt:lpstr>
      <vt:lpstr>Introduction</vt:lpstr>
      <vt:lpstr>Introduction</vt:lpstr>
      <vt:lpstr>Introduction</vt:lpstr>
      <vt:lpstr>Introduction</vt:lpstr>
      <vt:lpstr>Introduction</vt:lpstr>
      <vt:lpstr>Introduction</vt:lpstr>
      <vt:lpstr>Introduction</vt:lpstr>
      <vt:lpstr>Introduction</vt:lpstr>
      <vt:lpstr>Introduction</vt:lpstr>
      <vt:lpstr>Plan</vt:lpstr>
      <vt:lpstr>Dispositions constructives</vt:lpstr>
      <vt:lpstr>Dispositions constructives </vt:lpstr>
      <vt:lpstr>Dispositions constructives</vt:lpstr>
      <vt:lpstr>Dispositions constructives </vt:lpstr>
      <vt:lpstr>Dispositions constructives</vt:lpstr>
      <vt:lpstr>Dispositions constructives </vt:lpstr>
      <vt:lpstr>Dispositions constructives </vt:lpstr>
      <vt:lpstr>Dispositions constructives </vt:lpstr>
      <vt:lpstr>Dispositions constructives </vt:lpstr>
      <vt:lpstr>Plan</vt:lpstr>
      <vt:lpstr>Résistance des boulons et des rivets</vt:lpstr>
      <vt:lpstr>Dispositions constructives </vt:lpstr>
      <vt:lpstr>Dispositions constructives </vt:lpstr>
      <vt:lpstr>Dispositions constructives </vt:lpstr>
      <vt:lpstr>Dispositions constructives </vt:lpstr>
      <vt:lpstr>Dispositions constructives </vt:lpstr>
      <vt:lpstr>Dispositions constructives </vt:lpstr>
      <vt:lpstr>Résistance des boulons et des rivets</vt:lpstr>
      <vt:lpstr>Dispositions constructives </vt:lpstr>
      <vt:lpstr>Dispositions constructives </vt:lpstr>
      <vt:lpstr>Résistance des boulons et des rivets</vt:lpstr>
      <vt:lpstr>Dispositions constructives </vt:lpstr>
      <vt:lpstr>Dispositions constructives </vt:lpstr>
      <vt:lpstr>Dispositions constructives </vt:lpstr>
      <vt:lpstr>Résistance des boulons et des rivets</vt:lpstr>
      <vt:lpstr>Dispositions constructives </vt:lpstr>
      <vt:lpstr>Dispositions constructives </vt:lpstr>
      <vt:lpstr>Résistance des boulons et des rivets</vt:lpstr>
      <vt:lpstr>Dispositions constructives </vt:lpstr>
      <vt:lpstr>Plan</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Résistance au glissement (pour les assemblages anti-glissement)</vt:lpstr>
      <vt:lpstr>Plan</vt:lpstr>
      <vt:lpstr>Résistance des pièces de transfert</vt:lpstr>
      <vt:lpstr>Résistance des pièces de transfert</vt:lpstr>
      <vt:lpstr>Résistance des pièces de transfert</vt:lpstr>
      <vt:lpstr>Résistance des pièces de transfert</vt:lpstr>
      <vt:lpstr>Résistance des pièces de transfert</vt:lpstr>
      <vt:lpstr>Résistance des pièces de transfert</vt:lpstr>
      <vt:lpstr>Résistance des pièces de transfert</vt:lpstr>
      <vt:lpstr>Résistance des pièces de transfert</vt:lpstr>
      <vt:lpstr>Résistance des pièces de transfert</vt:lpstr>
      <vt:lpstr>Plan</vt:lpstr>
      <vt:lpstr>Assemblages concentriques en cisaillement</vt:lpstr>
      <vt:lpstr>Assemblages concentriques en cisaillement</vt:lpstr>
      <vt:lpstr>Assemblages concentriques en cisaillement</vt:lpstr>
      <vt:lpstr>Assemblages concentriques en cisaillement</vt:lpstr>
      <vt:lpstr>Plan</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Assemblages excentriques en cisaillement</vt:lpstr>
      <vt:lpstr>Plan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Assemblages concentriques en traction</vt:lpstr>
      <vt:lpstr>Plan</vt:lpstr>
      <vt:lpstr>Assemblages concentriques en traction et en cisaillement</vt:lpstr>
      <vt:lpstr>Assemblages concentriques en traction et en cisaillement</vt:lpstr>
      <vt:lpstr>Assemblages concentriques en traction et en cisaillement</vt:lpstr>
      <vt:lpstr>Assemblages concentriques en traction et en cisaillement</vt:lpstr>
      <vt:lpstr>Plan</vt:lpstr>
      <vt:lpstr>Assemblages excentriques en traction</vt:lpstr>
      <vt:lpstr>Assemblages excentriques en traction</vt:lpstr>
      <vt:lpstr>Assemblages excentriques en traction</vt:lpstr>
      <vt:lpstr>Assemblages excentriques en traction</vt:lpstr>
      <vt:lpstr>Assemblages excentriques en traction</vt:lpstr>
      <vt:lpstr>Assemblages excentriques en traction</vt:lpstr>
      <vt:lpstr>Assemblages excentriques en traction</vt:lpstr>
      <vt:lpstr>Plan</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136</cp:revision>
  <dcterms:created xsi:type="dcterms:W3CDTF">2021-07-15T17:10:38Z</dcterms:created>
  <dcterms:modified xsi:type="dcterms:W3CDTF">2024-08-12T18:55:31Z</dcterms:modified>
</cp:coreProperties>
</file>