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0.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11.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12.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13.xml" ContentType="application/vnd.openxmlformats-officedocument.presentationml.notesSlide+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notesSlides/notesSlide14.xml" ContentType="application/vnd.openxmlformats-officedocument.presentationml.notesSlid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notesSlides/notesSlide15.xml" ContentType="application/vnd.openxmlformats-officedocument.presentationml.notesSlide+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62" r:id="rId2"/>
    <p:sldId id="495" r:id="rId3"/>
    <p:sldId id="257" r:id="rId4"/>
    <p:sldId id="496" r:id="rId5"/>
    <p:sldId id="497" r:id="rId6"/>
    <p:sldId id="258" r:id="rId7"/>
    <p:sldId id="498" r:id="rId8"/>
    <p:sldId id="499" r:id="rId9"/>
    <p:sldId id="500" r:id="rId10"/>
    <p:sldId id="533" r:id="rId11"/>
    <p:sldId id="502" r:id="rId12"/>
    <p:sldId id="266" r:id="rId13"/>
    <p:sldId id="512" r:id="rId14"/>
    <p:sldId id="269" r:id="rId15"/>
    <p:sldId id="270" r:id="rId16"/>
    <p:sldId id="505" r:id="rId17"/>
    <p:sldId id="503" r:id="rId18"/>
    <p:sldId id="506" r:id="rId19"/>
    <p:sldId id="504" r:id="rId20"/>
    <p:sldId id="507" r:id="rId21"/>
    <p:sldId id="508" r:id="rId22"/>
    <p:sldId id="511" r:id="rId23"/>
    <p:sldId id="509" r:id="rId24"/>
    <p:sldId id="517" r:id="rId25"/>
    <p:sldId id="514" r:id="rId26"/>
    <p:sldId id="521" r:id="rId27"/>
    <p:sldId id="516" r:id="rId28"/>
    <p:sldId id="515" r:id="rId29"/>
    <p:sldId id="510" r:id="rId30"/>
    <p:sldId id="522" r:id="rId31"/>
    <p:sldId id="513" r:id="rId32"/>
    <p:sldId id="518" r:id="rId33"/>
    <p:sldId id="531" r:id="rId34"/>
    <p:sldId id="519" r:id="rId35"/>
    <p:sldId id="524" r:id="rId36"/>
    <p:sldId id="525" r:id="rId37"/>
    <p:sldId id="520" r:id="rId38"/>
    <p:sldId id="523" r:id="rId39"/>
    <p:sldId id="528" r:id="rId40"/>
    <p:sldId id="527" r:id="rId41"/>
    <p:sldId id="529" r:id="rId42"/>
    <p:sldId id="532" r:id="rId43"/>
    <p:sldId id="534" r:id="rId44"/>
    <p:sldId id="535" r:id="rId45"/>
    <p:sldId id="530" r:id="rId46"/>
    <p:sldId id="536" r:id="rId47"/>
    <p:sldId id="259" r:id="rId48"/>
    <p:sldId id="537" r:id="rId49"/>
    <p:sldId id="538" r:id="rId50"/>
    <p:sldId id="256"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33CC33"/>
    <a:srgbClr val="CC6600"/>
    <a:srgbClr val="FF9900"/>
    <a:srgbClr val="00A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82" autoAdjust="0"/>
    <p:restoredTop sz="94249" autoAdjust="0"/>
  </p:normalViewPr>
  <p:slideViewPr>
    <p:cSldViewPr snapToGrid="0" snapToObjects="1">
      <p:cViewPr varScale="1">
        <p:scale>
          <a:sx n="71" d="100"/>
          <a:sy n="71" d="100"/>
        </p:scale>
        <p:origin x="224"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3</a:t>
            </a:fld>
            <a:endParaRPr lang="fr-CA"/>
          </a:p>
        </p:txBody>
      </p:sp>
    </p:spTree>
    <p:extLst>
      <p:ext uri="{BB962C8B-B14F-4D97-AF65-F5344CB8AC3E}">
        <p14:creationId xmlns:p14="http://schemas.microsoft.com/office/powerpoint/2010/main" val="269406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 poursuivre notre étude, considérons une éprouvette de traction constituée d’un métal ductile et soumise à une force cyclique F.</a:t>
            </a:r>
          </a:p>
          <a:p>
            <a:r>
              <a:rPr lang="fr-CA" dirty="0"/>
              <a:t>On peut trouver la contrainte en tension appliquée dans l’éprouvette en divisant la force appliquée par la surface de la section de l’échantillon.</a:t>
            </a:r>
          </a:p>
          <a:p>
            <a:r>
              <a:rPr lang="fr-CA" dirty="0"/>
              <a:t>Pour illustrer le mécanisme d’endommagement de la fatigue, considérons un métal polycristallin comme l’aluminium ou l’acier.</a:t>
            </a:r>
          </a:p>
          <a:p>
            <a:r>
              <a:rPr lang="fr-CA" dirty="0"/>
              <a:t>Si on soumet l’éprouvette à une contrainte inférieure à la limite d’élasticité l’échantillon se déforme élastiquement dans la direction d’application de la contrainte. Il y a aura peu de déformation plastique généralisée, mais à partir d’une certaine contrainte, on peut observer de la déformation locale dans certains grains, dont l’orientation est défavorable.</a:t>
            </a:r>
          </a:p>
          <a:p>
            <a:r>
              <a:rPr lang="fr-CA" dirty="0"/>
              <a:t>Dans ces grains, la direction des plans cristallins est telle que le glissement des plans cristallins denses l’un par rapport à l’autre est plus aisée.</a:t>
            </a:r>
          </a:p>
          <a:p>
            <a:r>
              <a:rPr lang="fr-CA" dirty="0"/>
              <a:t>Ainsi, des bandes de glissement apparaissent dans ces grains lors de l’application de la charge.</a:t>
            </a:r>
          </a:p>
          <a:p>
            <a:r>
              <a:rPr lang="fr-CA" dirty="0"/>
              <a:t>Lorsque la charge est diminuée ou enlevée, la déformation élastique dans le reste de l’échantillon est enlevée, et les grains qui ont été déformés lors de la traction sont soumis à une contrainte en compression, qui peut activer des plans de glissement dans la direction opposée.</a:t>
            </a:r>
          </a:p>
          <a:p>
            <a:r>
              <a:rPr lang="fr-CA" dirty="0"/>
              <a:t>On observe alors l’apparition d’intrusions/extrusions à la surface et à certains joints de grains.</a:t>
            </a:r>
          </a:p>
          <a:p>
            <a:r>
              <a:rPr lang="fr-CA" dirty="0"/>
              <a:t>L’accumulation de déformation à ces endroits conduit éventuellement à l’apparition de microfissures qui peuvent se propager de façon macroscopique.</a:t>
            </a:r>
          </a:p>
          <a:p>
            <a:r>
              <a:rPr lang="fr-CA" dirty="0"/>
              <a:t>Pour les matériaux ductiles, l’endommagement se fait par l’accumulation de bandes de glissement. Certaines bandes de glissement se transforment en fissures, qui se propagent éventuellement.</a:t>
            </a:r>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14</a:t>
            </a:fld>
            <a:endParaRPr lang="fr-CA"/>
          </a:p>
        </p:txBody>
      </p:sp>
    </p:spTree>
    <p:extLst>
      <p:ext uri="{BB962C8B-B14F-4D97-AF65-F5344CB8AC3E}">
        <p14:creationId xmlns:p14="http://schemas.microsoft.com/office/powerpoint/2010/main" val="147958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section, nous allons couvrir les notions de base en fatigue</a:t>
            </a:r>
          </a:p>
          <a:p>
            <a:r>
              <a:rPr lang="fr-CA" dirty="0"/>
              <a:t>Le but est de donner les outils nécessaires pour comprendre les particularités propres à l’aluminium en ce qui a trait à la fatigue.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17</a:t>
            </a:fld>
            <a:endParaRPr lang="fr-FR"/>
          </a:p>
        </p:txBody>
      </p:sp>
    </p:spTree>
    <p:extLst>
      <p:ext uri="{BB962C8B-B14F-4D97-AF65-F5344CB8AC3E}">
        <p14:creationId xmlns:p14="http://schemas.microsoft.com/office/powerpoint/2010/main" val="140408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section, nous allons couvrir les notions de base en fatigue</a:t>
            </a:r>
          </a:p>
          <a:p>
            <a:r>
              <a:rPr lang="fr-CA" dirty="0"/>
              <a:t>Le but est de donner les outils nécessaires pour comprendre les particularités propres à l’aluminium en ce qui a trait à la fatigue.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23</a:t>
            </a:fld>
            <a:endParaRPr lang="fr-FR"/>
          </a:p>
        </p:txBody>
      </p:sp>
    </p:spTree>
    <p:extLst>
      <p:ext uri="{BB962C8B-B14F-4D97-AF65-F5344CB8AC3E}">
        <p14:creationId xmlns:p14="http://schemas.microsoft.com/office/powerpoint/2010/main" val="4261935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section, nous allons couvrir les notions de base en fatigue</a:t>
            </a:r>
          </a:p>
          <a:p>
            <a:r>
              <a:rPr lang="fr-CA" dirty="0"/>
              <a:t>Le but est de donner les outils nécessaires pour comprendre les particularités propres à l’aluminium en ce qui a trait à la fatigue.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34</a:t>
            </a:fld>
            <a:endParaRPr lang="fr-FR"/>
          </a:p>
        </p:txBody>
      </p:sp>
    </p:spTree>
    <p:extLst>
      <p:ext uri="{BB962C8B-B14F-4D97-AF65-F5344CB8AC3E}">
        <p14:creationId xmlns:p14="http://schemas.microsoft.com/office/powerpoint/2010/main" val="332342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section, nous allons couvrir les notions de base en fatigue</a:t>
            </a:r>
          </a:p>
          <a:p>
            <a:r>
              <a:rPr lang="fr-CA" dirty="0"/>
              <a:t>Le but est de donner les outils nécessaires pour comprendre les particularités propres à l’aluminium en ce qui a trait à la fatigue.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43</a:t>
            </a:fld>
            <a:endParaRPr lang="fr-FR"/>
          </a:p>
        </p:txBody>
      </p:sp>
    </p:spTree>
    <p:extLst>
      <p:ext uri="{BB962C8B-B14F-4D97-AF65-F5344CB8AC3E}">
        <p14:creationId xmlns:p14="http://schemas.microsoft.com/office/powerpoint/2010/main" val="235655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Dans cette section, nous allons couvrir les notions de base en fatigue</a:t>
            </a:r>
          </a:p>
          <a:p>
            <a:r>
              <a:rPr lang="fr-CA" dirty="0"/>
              <a:t>Le but est de donner les outils nécessaires pour comprendre les particularités propres à l’aluminium en ce qui a trait à la fatigue.</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45</a:t>
            </a:fld>
            <a:endParaRPr lang="fr-FR"/>
          </a:p>
        </p:txBody>
      </p:sp>
    </p:spTree>
    <p:extLst>
      <p:ext uri="{BB962C8B-B14F-4D97-AF65-F5344CB8AC3E}">
        <p14:creationId xmlns:p14="http://schemas.microsoft.com/office/powerpoint/2010/main" val="141834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4</a:t>
            </a:fld>
            <a:endParaRPr lang="fr-CA"/>
          </a:p>
        </p:txBody>
      </p:sp>
    </p:spTree>
    <p:extLst>
      <p:ext uri="{BB962C8B-B14F-4D97-AF65-F5344CB8AC3E}">
        <p14:creationId xmlns:p14="http://schemas.microsoft.com/office/powerpoint/2010/main" val="158347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5</a:t>
            </a:fld>
            <a:endParaRPr lang="fr-CA"/>
          </a:p>
        </p:txBody>
      </p:sp>
    </p:spTree>
    <p:extLst>
      <p:ext uri="{BB962C8B-B14F-4D97-AF65-F5344CB8AC3E}">
        <p14:creationId xmlns:p14="http://schemas.microsoft.com/office/powerpoint/2010/main" val="158347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6</a:t>
            </a:fld>
            <a:endParaRPr lang="fr-FR"/>
          </a:p>
        </p:txBody>
      </p:sp>
    </p:spTree>
    <p:extLst>
      <p:ext uri="{BB962C8B-B14F-4D97-AF65-F5344CB8AC3E}">
        <p14:creationId xmlns:p14="http://schemas.microsoft.com/office/powerpoint/2010/main" val="39580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7</a:t>
            </a:fld>
            <a:endParaRPr lang="fr-CA"/>
          </a:p>
        </p:txBody>
      </p:sp>
    </p:spTree>
    <p:extLst>
      <p:ext uri="{BB962C8B-B14F-4D97-AF65-F5344CB8AC3E}">
        <p14:creationId xmlns:p14="http://schemas.microsoft.com/office/powerpoint/2010/main" val="247354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8</a:t>
            </a:fld>
            <a:endParaRPr lang="fr-CA"/>
          </a:p>
        </p:txBody>
      </p:sp>
    </p:spTree>
    <p:extLst>
      <p:ext uri="{BB962C8B-B14F-4D97-AF65-F5344CB8AC3E}">
        <p14:creationId xmlns:p14="http://schemas.microsoft.com/office/powerpoint/2010/main" val="199074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Réponses aux problèmes:</a:t>
            </a:r>
          </a:p>
          <a:p>
            <a:pPr marL="228600" lvl="0" indent="-228600">
              <a:buAutoNum type="arabicPeriod"/>
            </a:pPr>
            <a:r>
              <a:rPr lang="fr-CA" dirty="0"/>
              <a:t>Amplitude de contraintes: 2,5 MPa; contrainte moyenne: 3,5 MPa; variation de contraintes: 5 MPa; Rapport de contraintes: 0,167.</a:t>
            </a:r>
          </a:p>
          <a:p>
            <a:pPr marL="228600" lvl="0" indent="-228600">
              <a:buAutoNum type="arabicPeriod"/>
            </a:pPr>
            <a:r>
              <a:rPr lang="fr-CA" dirty="0"/>
              <a:t>Nombre de cycles: 462 x 6 x 365,25 x 100 = 1 x 10^8 cycles</a:t>
            </a:r>
          </a:p>
          <a:p>
            <a:pPr marL="228600" indent="-228600">
              <a:buAutoNum type="arabicPeriod"/>
            </a:pPr>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a:t>
            </a:fld>
            <a:endParaRPr lang="fr-FR"/>
          </a:p>
        </p:txBody>
      </p:sp>
    </p:spTree>
    <p:extLst>
      <p:ext uri="{BB962C8B-B14F-4D97-AF65-F5344CB8AC3E}">
        <p14:creationId xmlns:p14="http://schemas.microsoft.com/office/powerpoint/2010/main" val="271947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11</a:t>
            </a:fld>
            <a:endParaRPr lang="fr-CA"/>
          </a:p>
        </p:txBody>
      </p:sp>
    </p:spTree>
    <p:extLst>
      <p:ext uri="{BB962C8B-B14F-4D97-AF65-F5344CB8AC3E}">
        <p14:creationId xmlns:p14="http://schemas.microsoft.com/office/powerpoint/2010/main" val="413269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7C76C7-44D3-4096-B9C9-9C448F3B8DC0}" type="slidenum">
              <a:rPr lang="fr-CA" smtClean="0"/>
              <a:t>12</a:t>
            </a:fld>
            <a:endParaRPr lang="fr-CA"/>
          </a:p>
        </p:txBody>
      </p:sp>
    </p:spTree>
    <p:extLst>
      <p:ext uri="{BB962C8B-B14F-4D97-AF65-F5344CB8AC3E}">
        <p14:creationId xmlns:p14="http://schemas.microsoft.com/office/powerpoint/2010/main" val="3192552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84.xml"/><Relationship Id="rId39" Type="http://schemas.openxmlformats.org/officeDocument/2006/relationships/image" Target="../media/image29.png"/><Relationship Id="rId21" Type="http://schemas.openxmlformats.org/officeDocument/2006/relationships/tags" Target="../tags/tag104.xml"/><Relationship Id="rId34" Type="http://schemas.openxmlformats.org/officeDocument/2006/relationships/tags" Target="../tags/tag91.xml"/><Relationship Id="rId7" Type="http://schemas.openxmlformats.org/officeDocument/2006/relationships/tags" Target="../tags/tag90.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29" Type="http://schemas.openxmlformats.org/officeDocument/2006/relationships/image" Target="../media/image13.svg"/><Relationship Id="rId41" Type="http://schemas.openxmlformats.org/officeDocument/2006/relationships/image" Target="../media/image31.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90.xml"/><Relationship Id="rId37" Type="http://schemas.openxmlformats.org/officeDocument/2006/relationships/image" Target="../media/image260.png"/><Relationship Id="rId40" Type="http://schemas.openxmlformats.org/officeDocument/2006/relationships/image" Target="../media/image30.png"/><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image" Target="../media/image12.png"/><Relationship Id="rId36" Type="http://schemas.openxmlformats.org/officeDocument/2006/relationships/image" Target="../media/image240.png"/><Relationship Id="rId10" Type="http://schemas.openxmlformats.org/officeDocument/2006/relationships/tags" Target="../tags/tag93.xml"/><Relationship Id="rId19" Type="http://schemas.openxmlformats.org/officeDocument/2006/relationships/tags" Target="../tags/tag102.xml"/><Relationship Id="rId31" Type="http://schemas.openxmlformats.org/officeDocument/2006/relationships/image" Target="../media/image19.sv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image" Target="../media/image26.png"/><Relationship Id="rId30" Type="http://schemas.openxmlformats.org/officeDocument/2006/relationships/image" Target="../media/image18.png"/><Relationship Id="rId35" Type="http://schemas.openxmlformats.org/officeDocument/2006/relationships/image" Target="../media/image28.png"/><Relationship Id="rId8" Type="http://schemas.openxmlformats.org/officeDocument/2006/relationships/tags" Target="../tags/tag91.xml"/><Relationship Id="rId3" Type="http://schemas.openxmlformats.org/officeDocument/2006/relationships/tags" Target="../tags/tag86.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slideLayout" Target="../slideLayouts/slideLayout11.xml"/><Relationship Id="rId33" Type="http://schemas.openxmlformats.org/officeDocument/2006/relationships/image" Target="../media/image27.png"/><Relationship Id="rId38" Type="http://schemas.openxmlformats.org/officeDocument/2006/relationships/image" Target="../media/image280.png"/></Relationships>
</file>

<file path=ppt/slides/_rels/slide11.xml.rels><?xml version="1.0" encoding="UTF-8" standalone="yes"?>
<Relationships xmlns="http://schemas.openxmlformats.org/package/2006/relationships"><Relationship Id="rId26" Type="http://schemas.openxmlformats.org/officeDocument/2006/relationships/tags" Target="../tags/tag133.xml"/><Relationship Id="rId21" Type="http://schemas.openxmlformats.org/officeDocument/2006/relationships/tags" Target="../tags/tag128.xml"/><Relationship Id="rId42" Type="http://schemas.openxmlformats.org/officeDocument/2006/relationships/tags" Target="../tags/tag149.xml"/><Relationship Id="rId47" Type="http://schemas.openxmlformats.org/officeDocument/2006/relationships/notesSlide" Target="../notesSlides/notesSlide8.xml"/><Relationship Id="rId63" Type="http://schemas.openxmlformats.org/officeDocument/2006/relationships/image" Target="../media/image12.png"/><Relationship Id="rId68" Type="http://schemas.openxmlformats.org/officeDocument/2006/relationships/image" Target="../media/image41.png"/><Relationship Id="rId2" Type="http://schemas.openxmlformats.org/officeDocument/2006/relationships/tags" Target="../tags/tag109.xml"/><Relationship Id="rId16" Type="http://schemas.openxmlformats.org/officeDocument/2006/relationships/tags" Target="../tags/tag123.xml"/><Relationship Id="rId29" Type="http://schemas.openxmlformats.org/officeDocument/2006/relationships/tags" Target="../tags/tag136.xml"/><Relationship Id="rId11" Type="http://schemas.openxmlformats.org/officeDocument/2006/relationships/tags" Target="../tags/tag118.xml"/><Relationship Id="rId24" Type="http://schemas.openxmlformats.org/officeDocument/2006/relationships/tags" Target="../tags/tag131.xml"/><Relationship Id="rId32" Type="http://schemas.openxmlformats.org/officeDocument/2006/relationships/tags" Target="../tags/tag139.xml"/><Relationship Id="rId37" Type="http://schemas.openxmlformats.org/officeDocument/2006/relationships/tags" Target="../tags/tag144.xml"/><Relationship Id="rId40" Type="http://schemas.openxmlformats.org/officeDocument/2006/relationships/tags" Target="../tags/tag147.xml"/><Relationship Id="rId45" Type="http://schemas.openxmlformats.org/officeDocument/2006/relationships/tags" Target="../tags/tag152.xml"/><Relationship Id="rId53" Type="http://schemas.openxmlformats.org/officeDocument/2006/relationships/image" Target="../media/image15.svg"/><Relationship Id="rId58" Type="http://schemas.openxmlformats.org/officeDocument/2006/relationships/image" Target="../media/image35.png"/><Relationship Id="rId66" Type="http://schemas.openxmlformats.org/officeDocument/2006/relationships/image" Target="../media/image39.png"/><Relationship Id="rId5" Type="http://schemas.openxmlformats.org/officeDocument/2006/relationships/tags" Target="../tags/tag112.xml"/><Relationship Id="rId61" Type="http://schemas.openxmlformats.org/officeDocument/2006/relationships/tags" Target="../tags/tag131.xml"/><Relationship Id="rId19" Type="http://schemas.openxmlformats.org/officeDocument/2006/relationships/tags" Target="../tags/tag126.xml"/><Relationship Id="rId14" Type="http://schemas.openxmlformats.org/officeDocument/2006/relationships/tags" Target="../tags/tag121.xml"/><Relationship Id="rId22" Type="http://schemas.openxmlformats.org/officeDocument/2006/relationships/tags" Target="../tags/tag129.xml"/><Relationship Id="rId27" Type="http://schemas.openxmlformats.org/officeDocument/2006/relationships/tags" Target="../tags/tag134.xml"/><Relationship Id="rId30" Type="http://schemas.openxmlformats.org/officeDocument/2006/relationships/tags" Target="../tags/tag137.xml"/><Relationship Id="rId35" Type="http://schemas.openxmlformats.org/officeDocument/2006/relationships/tags" Target="../tags/tag142.xml"/><Relationship Id="rId43" Type="http://schemas.openxmlformats.org/officeDocument/2006/relationships/tags" Target="../tags/tag150.xml"/><Relationship Id="rId48" Type="http://schemas.openxmlformats.org/officeDocument/2006/relationships/tags" Target="../tags/tag109.xml"/><Relationship Id="rId56" Type="http://schemas.openxmlformats.org/officeDocument/2006/relationships/image" Target="../media/image34.png"/><Relationship Id="rId64" Type="http://schemas.openxmlformats.org/officeDocument/2006/relationships/image" Target="../media/image13.svg"/><Relationship Id="rId69" Type="http://schemas.openxmlformats.org/officeDocument/2006/relationships/image" Target="../media/image42.png"/><Relationship Id="rId8" Type="http://schemas.openxmlformats.org/officeDocument/2006/relationships/tags" Target="../tags/tag115.xml"/><Relationship Id="rId51" Type="http://schemas.openxmlformats.org/officeDocument/2006/relationships/image" Target="../media/image33.png"/><Relationship Id="rId72" Type="http://schemas.openxmlformats.org/officeDocument/2006/relationships/tags" Target="../tags/tag149.xml"/><Relationship Id="rId3" Type="http://schemas.openxmlformats.org/officeDocument/2006/relationships/tags" Target="../tags/tag110.xml"/><Relationship Id="rId12" Type="http://schemas.openxmlformats.org/officeDocument/2006/relationships/tags" Target="../tags/tag119.xml"/><Relationship Id="rId17" Type="http://schemas.openxmlformats.org/officeDocument/2006/relationships/tags" Target="../tags/tag124.xml"/><Relationship Id="rId25" Type="http://schemas.openxmlformats.org/officeDocument/2006/relationships/tags" Target="../tags/tag132.xml"/><Relationship Id="rId33" Type="http://schemas.openxmlformats.org/officeDocument/2006/relationships/tags" Target="../tags/tag140.xml"/><Relationship Id="rId38" Type="http://schemas.openxmlformats.org/officeDocument/2006/relationships/tags" Target="../tags/tag145.xml"/><Relationship Id="rId46" Type="http://schemas.openxmlformats.org/officeDocument/2006/relationships/slideLayout" Target="../slideLayouts/slideLayout11.xml"/><Relationship Id="rId59" Type="http://schemas.openxmlformats.org/officeDocument/2006/relationships/tags" Target="../tags/tag125.xml"/><Relationship Id="rId67" Type="http://schemas.openxmlformats.org/officeDocument/2006/relationships/image" Target="../media/image40.png"/><Relationship Id="rId20" Type="http://schemas.openxmlformats.org/officeDocument/2006/relationships/tags" Target="../tags/tag127.xml"/><Relationship Id="rId41" Type="http://schemas.openxmlformats.org/officeDocument/2006/relationships/tags" Target="../tags/tag148.xml"/><Relationship Id="rId54" Type="http://schemas.openxmlformats.org/officeDocument/2006/relationships/image" Target="../media/image400.png"/><Relationship Id="rId62" Type="http://schemas.openxmlformats.org/officeDocument/2006/relationships/image" Target="../media/image37.png"/><Relationship Id="rId70" Type="http://schemas.openxmlformats.org/officeDocument/2006/relationships/image" Target="../media/image50.png"/><Relationship Id="rId1" Type="http://schemas.openxmlformats.org/officeDocument/2006/relationships/tags" Target="../tags/tag108.xml"/><Relationship Id="rId6" Type="http://schemas.openxmlformats.org/officeDocument/2006/relationships/tags" Target="../tags/tag113.xml"/><Relationship Id="rId15" Type="http://schemas.openxmlformats.org/officeDocument/2006/relationships/tags" Target="../tags/tag122.xml"/><Relationship Id="rId23" Type="http://schemas.openxmlformats.org/officeDocument/2006/relationships/tags" Target="../tags/tag130.xml"/><Relationship Id="rId28" Type="http://schemas.openxmlformats.org/officeDocument/2006/relationships/tags" Target="../tags/tag135.xml"/><Relationship Id="rId36" Type="http://schemas.openxmlformats.org/officeDocument/2006/relationships/tags" Target="../tags/tag143.xml"/><Relationship Id="rId49" Type="http://schemas.openxmlformats.org/officeDocument/2006/relationships/image" Target="../media/image32.png"/><Relationship Id="rId57" Type="http://schemas.openxmlformats.org/officeDocument/2006/relationships/tags" Target="../tags/tag116.xml"/><Relationship Id="rId10" Type="http://schemas.openxmlformats.org/officeDocument/2006/relationships/tags" Target="../tags/tag117.xml"/><Relationship Id="rId31" Type="http://schemas.openxmlformats.org/officeDocument/2006/relationships/tags" Target="../tags/tag138.xml"/><Relationship Id="rId44" Type="http://schemas.openxmlformats.org/officeDocument/2006/relationships/tags" Target="../tags/tag151.xml"/><Relationship Id="rId52" Type="http://schemas.openxmlformats.org/officeDocument/2006/relationships/image" Target="../media/image14.png"/><Relationship Id="rId60" Type="http://schemas.openxmlformats.org/officeDocument/2006/relationships/image" Target="../media/image36.png"/><Relationship Id="rId65" Type="http://schemas.openxmlformats.org/officeDocument/2006/relationships/image" Target="../media/image38.png"/><Relationship Id="rId73" Type="http://schemas.openxmlformats.org/officeDocument/2006/relationships/image" Target="../media/image43.png"/><Relationship Id="rId4" Type="http://schemas.openxmlformats.org/officeDocument/2006/relationships/tags" Target="../tags/tag111.xml"/><Relationship Id="rId9" Type="http://schemas.openxmlformats.org/officeDocument/2006/relationships/tags" Target="../tags/tag116.xml"/><Relationship Id="rId13" Type="http://schemas.openxmlformats.org/officeDocument/2006/relationships/tags" Target="../tags/tag120.xml"/><Relationship Id="rId18" Type="http://schemas.openxmlformats.org/officeDocument/2006/relationships/tags" Target="../tags/tag125.xml"/><Relationship Id="rId39" Type="http://schemas.openxmlformats.org/officeDocument/2006/relationships/tags" Target="../tags/tag146.xml"/><Relationship Id="rId34" Type="http://schemas.openxmlformats.org/officeDocument/2006/relationships/tags" Target="../tags/tag141.xml"/><Relationship Id="rId50" Type="http://schemas.openxmlformats.org/officeDocument/2006/relationships/tags" Target="../tags/tag110.xml"/><Relationship Id="rId55" Type="http://schemas.openxmlformats.org/officeDocument/2006/relationships/tags" Target="../tags/tag115.xml"/><Relationship Id="rId7" Type="http://schemas.openxmlformats.org/officeDocument/2006/relationships/tags" Target="../tags/tag114.xml"/><Relationship Id="rId71" Type="http://schemas.openxmlformats.org/officeDocument/2006/relationships/image" Target="../media/image51.png"/></Relationships>
</file>

<file path=ppt/slides/_rels/slide12.xml.rels><?xml version="1.0" encoding="UTF-8" standalone="yes"?>
<Relationships xmlns="http://schemas.openxmlformats.org/package/2006/relationships"><Relationship Id="rId13" Type="http://schemas.openxmlformats.org/officeDocument/2006/relationships/tags" Target="../tags/tag165.xml"/><Relationship Id="rId18" Type="http://schemas.openxmlformats.org/officeDocument/2006/relationships/tags" Target="../tags/tag170.xml"/><Relationship Id="rId26" Type="http://schemas.openxmlformats.org/officeDocument/2006/relationships/tags" Target="../tags/tag178.xml"/><Relationship Id="rId39" Type="http://schemas.openxmlformats.org/officeDocument/2006/relationships/image" Target="../media/image47.png"/><Relationship Id="rId21" Type="http://schemas.openxmlformats.org/officeDocument/2006/relationships/tags" Target="../tags/tag173.xml"/><Relationship Id="rId34" Type="http://schemas.openxmlformats.org/officeDocument/2006/relationships/image" Target="../media/image400.png"/><Relationship Id="rId42" Type="http://schemas.openxmlformats.org/officeDocument/2006/relationships/tags" Target="../tags/tag166.xml"/><Relationship Id="rId47" Type="http://schemas.openxmlformats.org/officeDocument/2006/relationships/image" Target="../media/image52.png"/><Relationship Id="rId50" Type="http://schemas.openxmlformats.org/officeDocument/2006/relationships/image" Target="../media/image232.png"/><Relationship Id="rId7" Type="http://schemas.openxmlformats.org/officeDocument/2006/relationships/tags" Target="../tags/tag159.xml"/><Relationship Id="rId2" Type="http://schemas.openxmlformats.org/officeDocument/2006/relationships/tags" Target="../tags/tag154.xml"/><Relationship Id="rId16" Type="http://schemas.openxmlformats.org/officeDocument/2006/relationships/tags" Target="../tags/tag168.xml"/><Relationship Id="rId29" Type="http://schemas.openxmlformats.org/officeDocument/2006/relationships/notesSlide" Target="../notesSlides/notesSlide9.xml"/><Relationship Id="rId11" Type="http://schemas.openxmlformats.org/officeDocument/2006/relationships/tags" Target="../tags/tag163.xml"/><Relationship Id="rId24" Type="http://schemas.openxmlformats.org/officeDocument/2006/relationships/tags" Target="../tags/tag176.xml"/><Relationship Id="rId32" Type="http://schemas.openxmlformats.org/officeDocument/2006/relationships/tags" Target="../tags/tag157.xml"/><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46.png"/><Relationship Id="rId5" Type="http://schemas.openxmlformats.org/officeDocument/2006/relationships/tags" Target="../tags/tag157.xml"/><Relationship Id="rId15" Type="http://schemas.openxmlformats.org/officeDocument/2006/relationships/tags" Target="../tags/tag167.xml"/><Relationship Id="rId23" Type="http://schemas.openxmlformats.org/officeDocument/2006/relationships/tags" Target="../tags/tag175.xml"/><Relationship Id="rId28" Type="http://schemas.openxmlformats.org/officeDocument/2006/relationships/slideLayout" Target="../slideLayouts/slideLayout8.xml"/><Relationship Id="rId36" Type="http://schemas.openxmlformats.org/officeDocument/2006/relationships/image" Target="../media/image13.svg"/><Relationship Id="rId49" Type="http://schemas.openxmlformats.org/officeDocument/2006/relationships/image" Target="../media/image220.png"/><Relationship Id="rId10" Type="http://schemas.openxmlformats.org/officeDocument/2006/relationships/tags" Target="../tags/tag162.xml"/><Relationship Id="rId19" Type="http://schemas.openxmlformats.org/officeDocument/2006/relationships/tags" Target="../tags/tag171.xml"/><Relationship Id="rId31" Type="http://schemas.openxmlformats.org/officeDocument/2006/relationships/image" Target="../media/image32.png"/><Relationship Id="rId44" Type="http://schemas.openxmlformats.org/officeDocument/2006/relationships/tags" Target="../tags/tag167.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 Id="rId22" Type="http://schemas.openxmlformats.org/officeDocument/2006/relationships/tags" Target="../tags/tag174.xml"/><Relationship Id="rId27" Type="http://schemas.openxmlformats.org/officeDocument/2006/relationships/tags" Target="../tags/tag179.xml"/><Relationship Id="rId30" Type="http://schemas.openxmlformats.org/officeDocument/2006/relationships/tags" Target="../tags/tag156.xml"/><Relationship Id="rId35" Type="http://schemas.openxmlformats.org/officeDocument/2006/relationships/image" Target="../media/image12.png"/><Relationship Id="rId43" Type="http://schemas.openxmlformats.org/officeDocument/2006/relationships/image" Target="../media/image44.png"/><Relationship Id="rId48" Type="http://schemas.openxmlformats.org/officeDocument/2006/relationships/image" Target="../media/image212.png"/><Relationship Id="rId8" Type="http://schemas.openxmlformats.org/officeDocument/2006/relationships/tags" Target="../tags/tag160.xml"/><Relationship Id="rId51" Type="http://schemas.openxmlformats.org/officeDocument/2006/relationships/image" Target="../media/image241.png"/><Relationship Id="rId3" Type="http://schemas.openxmlformats.org/officeDocument/2006/relationships/tags" Target="../tags/tag155.xml"/><Relationship Id="rId12" Type="http://schemas.openxmlformats.org/officeDocument/2006/relationships/tags" Target="../tags/tag164.xml"/><Relationship Id="rId17" Type="http://schemas.openxmlformats.org/officeDocument/2006/relationships/tags" Target="../tags/tag169.xml"/><Relationship Id="rId25" Type="http://schemas.openxmlformats.org/officeDocument/2006/relationships/tags" Target="../tags/tag177.xml"/><Relationship Id="rId33" Type="http://schemas.openxmlformats.org/officeDocument/2006/relationships/image" Target="../media/image33.png"/><Relationship Id="rId38" Type="http://schemas.openxmlformats.org/officeDocument/2006/relationships/image" Target="../media/image460.png"/><Relationship Id="rId46" Type="http://schemas.openxmlformats.org/officeDocument/2006/relationships/tags" Target="../tags/tag170.xml"/><Relationship Id="rId20" Type="http://schemas.openxmlformats.org/officeDocument/2006/relationships/tags" Target="../tags/tag172.xml"/><Relationship Id="rId41" Type="http://schemas.openxmlformats.org/officeDocument/2006/relationships/image" Target="../media/image49.png"/><Relationship Id="rId1" Type="http://schemas.openxmlformats.org/officeDocument/2006/relationships/tags" Target="../tags/tag153.xml"/><Relationship Id="rId6" Type="http://schemas.openxmlformats.org/officeDocument/2006/relationships/tags" Target="../tags/tag158.xml"/></Relationships>
</file>

<file path=ppt/slides/_rels/slide13.xml.rels><?xml version="1.0" encoding="UTF-8" standalone="yes"?>
<Relationships xmlns="http://schemas.openxmlformats.org/package/2006/relationships"><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image" Target="../media/image290.png"/><Relationship Id="rId39" Type="http://schemas.openxmlformats.org/officeDocument/2006/relationships/tags" Target="../tags/tag200.xml"/><Relationship Id="rId21" Type="http://schemas.openxmlformats.org/officeDocument/2006/relationships/tags" Target="../tags/tag200.xml"/><Relationship Id="rId34" Type="http://schemas.openxmlformats.org/officeDocument/2006/relationships/image" Target="../media/image58.png"/><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image" Target="../media/image54.png"/><Relationship Id="rId33" Type="http://schemas.openxmlformats.org/officeDocument/2006/relationships/tags" Target="../tags/tag195.xml"/><Relationship Id="rId38" Type="http://schemas.openxmlformats.org/officeDocument/2006/relationships/image" Target="../media/image60.png"/><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tags" Target="../tags/tag199.xml"/><Relationship Id="rId29" Type="http://schemas.openxmlformats.org/officeDocument/2006/relationships/image" Target="../media/image56.png"/><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image" Target="../media/image53.png"/><Relationship Id="rId32" Type="http://schemas.openxmlformats.org/officeDocument/2006/relationships/image" Target="../media/image57.png"/><Relationship Id="rId37" Type="http://schemas.openxmlformats.org/officeDocument/2006/relationships/tags" Target="../tags/tag199.xml"/><Relationship Id="rId40" Type="http://schemas.openxmlformats.org/officeDocument/2006/relationships/image" Target="../media/image61.png"/><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tags" Target="../tags/tag183.xml"/><Relationship Id="rId28" Type="http://schemas.openxmlformats.org/officeDocument/2006/relationships/image" Target="../media/image55.png"/><Relationship Id="rId36" Type="http://schemas.openxmlformats.org/officeDocument/2006/relationships/image" Target="../media/image60.svg"/><Relationship Id="rId10" Type="http://schemas.openxmlformats.org/officeDocument/2006/relationships/tags" Target="../tags/tag189.xml"/><Relationship Id="rId19" Type="http://schemas.openxmlformats.org/officeDocument/2006/relationships/tags" Target="../tags/tag198.xml"/><Relationship Id="rId31" Type="http://schemas.openxmlformats.org/officeDocument/2006/relationships/tags" Target="../tags/tag194.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slideLayout" Target="../slideLayouts/slideLayout10.xml"/><Relationship Id="rId27" Type="http://schemas.openxmlformats.org/officeDocument/2006/relationships/tags" Target="../tags/tag190.xml"/><Relationship Id="rId30" Type="http://schemas.openxmlformats.org/officeDocument/2006/relationships/image" Target="../media/image57.svg"/><Relationship Id="rId35" Type="http://schemas.openxmlformats.org/officeDocument/2006/relationships/image" Target="../media/image59.png"/><Relationship Id="rId8" Type="http://schemas.openxmlformats.org/officeDocument/2006/relationships/tags" Target="../tags/tag187.xml"/><Relationship Id="rId3" Type="http://schemas.openxmlformats.org/officeDocument/2006/relationships/tags" Target="../tags/tag182.xml"/></Relationships>
</file>

<file path=ppt/slides/_rels/slide14.xml.rels><?xml version="1.0" encoding="UTF-8" standalone="yes"?>
<Relationships xmlns="http://schemas.openxmlformats.org/package/2006/relationships"><Relationship Id="rId13" Type="http://schemas.openxmlformats.org/officeDocument/2006/relationships/tags" Target="../tags/tag214.xml"/><Relationship Id="rId18" Type="http://schemas.openxmlformats.org/officeDocument/2006/relationships/tags" Target="../tags/tag219.xml"/><Relationship Id="rId26" Type="http://schemas.openxmlformats.org/officeDocument/2006/relationships/tags" Target="../tags/tag227.xml"/><Relationship Id="rId39" Type="http://schemas.openxmlformats.org/officeDocument/2006/relationships/tags" Target="../tags/tag206.xml"/><Relationship Id="rId21" Type="http://schemas.openxmlformats.org/officeDocument/2006/relationships/tags" Target="../tags/tag222.xml"/><Relationship Id="rId34" Type="http://schemas.openxmlformats.org/officeDocument/2006/relationships/notesSlide" Target="../notesSlides/notesSlide10.xml"/><Relationship Id="rId42" Type="http://schemas.openxmlformats.org/officeDocument/2006/relationships/image" Target="../media/image65.png"/><Relationship Id="rId47" Type="http://schemas.openxmlformats.org/officeDocument/2006/relationships/image" Target="../media/image68.png"/><Relationship Id="rId50" Type="http://schemas.openxmlformats.org/officeDocument/2006/relationships/image" Target="../media/image71.svg"/><Relationship Id="rId55" Type="http://schemas.openxmlformats.org/officeDocument/2006/relationships/image" Target="../media/image76.png"/><Relationship Id="rId7" Type="http://schemas.openxmlformats.org/officeDocument/2006/relationships/tags" Target="../tags/tag208.xml"/><Relationship Id="rId2" Type="http://schemas.openxmlformats.org/officeDocument/2006/relationships/tags" Target="../tags/tag203.xml"/><Relationship Id="rId16" Type="http://schemas.openxmlformats.org/officeDocument/2006/relationships/tags" Target="../tags/tag217.xml"/><Relationship Id="rId29" Type="http://schemas.openxmlformats.org/officeDocument/2006/relationships/tags" Target="../tags/tag230.xml"/><Relationship Id="rId11" Type="http://schemas.openxmlformats.org/officeDocument/2006/relationships/tags" Target="../tags/tag212.xml"/><Relationship Id="rId24" Type="http://schemas.openxmlformats.org/officeDocument/2006/relationships/tags" Target="../tags/tag225.xml"/><Relationship Id="rId32" Type="http://schemas.openxmlformats.org/officeDocument/2006/relationships/tags" Target="../tags/tag233.xml"/><Relationship Id="rId37" Type="http://schemas.openxmlformats.org/officeDocument/2006/relationships/tags" Target="../tags/tag205.xml"/><Relationship Id="rId40" Type="http://schemas.openxmlformats.org/officeDocument/2006/relationships/image" Target="../media/image64.png"/><Relationship Id="rId45" Type="http://schemas.openxmlformats.org/officeDocument/2006/relationships/tags" Target="../tags/tag213.xml"/><Relationship Id="rId53" Type="http://schemas.openxmlformats.org/officeDocument/2006/relationships/image" Target="../media/image74.png"/><Relationship Id="rId5" Type="http://schemas.openxmlformats.org/officeDocument/2006/relationships/tags" Target="../tags/tag206.xml"/><Relationship Id="rId10" Type="http://schemas.openxmlformats.org/officeDocument/2006/relationships/tags" Target="../tags/tag211.xml"/><Relationship Id="rId19" Type="http://schemas.openxmlformats.org/officeDocument/2006/relationships/tags" Target="../tags/tag220.xml"/><Relationship Id="rId31" Type="http://schemas.openxmlformats.org/officeDocument/2006/relationships/tags" Target="../tags/tag232.xml"/><Relationship Id="rId44" Type="http://schemas.openxmlformats.org/officeDocument/2006/relationships/image" Target="../media/image66.png"/><Relationship Id="rId52" Type="http://schemas.openxmlformats.org/officeDocument/2006/relationships/image" Target="../media/image73.svg"/><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tags" Target="../tags/tag215.xml"/><Relationship Id="rId22" Type="http://schemas.openxmlformats.org/officeDocument/2006/relationships/tags" Target="../tags/tag223.xml"/><Relationship Id="rId27" Type="http://schemas.openxmlformats.org/officeDocument/2006/relationships/tags" Target="../tags/tag228.xml"/><Relationship Id="rId30" Type="http://schemas.openxmlformats.org/officeDocument/2006/relationships/tags" Target="../tags/tag231.xml"/><Relationship Id="rId35" Type="http://schemas.openxmlformats.org/officeDocument/2006/relationships/image" Target="../media/image62.png"/><Relationship Id="rId43" Type="http://schemas.openxmlformats.org/officeDocument/2006/relationships/tags" Target="../tags/tag210.xml"/><Relationship Id="rId48" Type="http://schemas.openxmlformats.org/officeDocument/2006/relationships/image" Target="../media/image69.svg"/><Relationship Id="rId56" Type="http://schemas.openxmlformats.org/officeDocument/2006/relationships/image" Target="../media/image77.svg"/><Relationship Id="rId8" Type="http://schemas.openxmlformats.org/officeDocument/2006/relationships/tags" Target="../tags/tag209.xml"/><Relationship Id="rId51" Type="http://schemas.openxmlformats.org/officeDocument/2006/relationships/image" Target="../media/image72.png"/><Relationship Id="rId3" Type="http://schemas.openxmlformats.org/officeDocument/2006/relationships/tags" Target="../tags/tag204.xml"/><Relationship Id="rId12" Type="http://schemas.openxmlformats.org/officeDocument/2006/relationships/tags" Target="../tags/tag213.xml"/><Relationship Id="rId17" Type="http://schemas.openxmlformats.org/officeDocument/2006/relationships/tags" Target="../tags/tag218.xml"/><Relationship Id="rId25" Type="http://schemas.openxmlformats.org/officeDocument/2006/relationships/tags" Target="../tags/tag226.xml"/><Relationship Id="rId33" Type="http://schemas.openxmlformats.org/officeDocument/2006/relationships/slideLayout" Target="../slideLayouts/slideLayout11.xml"/><Relationship Id="rId38" Type="http://schemas.openxmlformats.org/officeDocument/2006/relationships/image" Target="../media/image63.png"/><Relationship Id="rId46" Type="http://schemas.openxmlformats.org/officeDocument/2006/relationships/image" Target="../media/image67.png"/><Relationship Id="rId20" Type="http://schemas.openxmlformats.org/officeDocument/2006/relationships/tags" Target="../tags/tag221.xml"/><Relationship Id="rId41" Type="http://schemas.openxmlformats.org/officeDocument/2006/relationships/tags" Target="../tags/tag207.xml"/><Relationship Id="rId54" Type="http://schemas.openxmlformats.org/officeDocument/2006/relationships/image" Target="../media/image75.svg"/><Relationship Id="rId1" Type="http://schemas.openxmlformats.org/officeDocument/2006/relationships/tags" Target="../tags/tag202.xml"/><Relationship Id="rId6" Type="http://schemas.openxmlformats.org/officeDocument/2006/relationships/tags" Target="../tags/tag207.xml"/><Relationship Id="rId15" Type="http://schemas.openxmlformats.org/officeDocument/2006/relationships/tags" Target="../tags/tag216.xml"/><Relationship Id="rId23" Type="http://schemas.openxmlformats.org/officeDocument/2006/relationships/tags" Target="../tags/tag224.xml"/><Relationship Id="rId28" Type="http://schemas.openxmlformats.org/officeDocument/2006/relationships/tags" Target="../tags/tag229.xml"/><Relationship Id="rId36" Type="http://schemas.openxmlformats.org/officeDocument/2006/relationships/image" Target="../media/image63.svg"/><Relationship Id="rId4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tags" Target="../tags/tag246.xml"/><Relationship Id="rId18" Type="http://schemas.openxmlformats.org/officeDocument/2006/relationships/slideLayout" Target="../slideLayouts/slideLayout11.xml"/><Relationship Id="rId26" Type="http://schemas.openxmlformats.org/officeDocument/2006/relationships/image" Target="../media/image85.svg"/><Relationship Id="rId3" Type="http://schemas.openxmlformats.org/officeDocument/2006/relationships/tags" Target="../tags/tag236.xml"/><Relationship Id="rId21" Type="http://schemas.openxmlformats.org/officeDocument/2006/relationships/image" Target="../media/image80.png"/><Relationship Id="rId7" Type="http://schemas.openxmlformats.org/officeDocument/2006/relationships/tags" Target="../tags/tag240.xml"/><Relationship Id="rId12" Type="http://schemas.openxmlformats.org/officeDocument/2006/relationships/tags" Target="../tags/tag245.xml"/><Relationship Id="rId17" Type="http://schemas.openxmlformats.org/officeDocument/2006/relationships/tags" Target="../tags/tag250.xml"/><Relationship Id="rId25" Type="http://schemas.openxmlformats.org/officeDocument/2006/relationships/image" Target="../media/image84.png"/><Relationship Id="rId2" Type="http://schemas.openxmlformats.org/officeDocument/2006/relationships/tags" Target="../tags/tag235.xml"/><Relationship Id="rId16" Type="http://schemas.openxmlformats.org/officeDocument/2006/relationships/tags" Target="../tags/tag249.xml"/><Relationship Id="rId20" Type="http://schemas.openxmlformats.org/officeDocument/2006/relationships/image" Target="../media/image79.svg"/><Relationship Id="rId29" Type="http://schemas.openxmlformats.org/officeDocument/2006/relationships/image" Target="../media/image88.png"/><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tags" Target="../tags/tag244.xml"/><Relationship Id="rId24" Type="http://schemas.openxmlformats.org/officeDocument/2006/relationships/image" Target="../media/image83.svg"/><Relationship Id="rId5" Type="http://schemas.openxmlformats.org/officeDocument/2006/relationships/tags" Target="../tags/tag238.xml"/><Relationship Id="rId15" Type="http://schemas.openxmlformats.org/officeDocument/2006/relationships/tags" Target="../tags/tag248.xml"/><Relationship Id="rId23" Type="http://schemas.openxmlformats.org/officeDocument/2006/relationships/image" Target="../media/image82.png"/><Relationship Id="rId28" Type="http://schemas.openxmlformats.org/officeDocument/2006/relationships/image" Target="../media/image87.svg"/><Relationship Id="rId10" Type="http://schemas.openxmlformats.org/officeDocument/2006/relationships/tags" Target="../tags/tag243.xml"/><Relationship Id="rId19" Type="http://schemas.openxmlformats.org/officeDocument/2006/relationships/image" Target="../media/image78.png"/><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tags" Target="../tags/tag247.xml"/><Relationship Id="rId22" Type="http://schemas.openxmlformats.org/officeDocument/2006/relationships/image" Target="../media/image81.svg"/><Relationship Id="rId27" Type="http://schemas.openxmlformats.org/officeDocument/2006/relationships/image" Target="../media/image86.png"/><Relationship Id="rId30" Type="http://schemas.openxmlformats.org/officeDocument/2006/relationships/image" Target="../media/image89.sv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253.xml"/><Relationship Id="rId7" Type="http://schemas.openxmlformats.org/officeDocument/2006/relationships/tags" Target="../tags/tag25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s>
</file>

<file path=ppt/slides/_rels/slide17.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6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81.png"/><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tags" Target="../tags/tag267.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image" Target="../media/image90.png"/><Relationship Id="rId5" Type="http://schemas.openxmlformats.org/officeDocument/2006/relationships/tags" Target="../tags/tag266.xml"/><Relationship Id="rId10" Type="http://schemas.openxmlformats.org/officeDocument/2006/relationships/image" Target="../media/image79.png"/><Relationship Id="rId4" Type="http://schemas.openxmlformats.org/officeDocument/2006/relationships/tags" Target="../tags/tag265.xml"/><Relationship Id="rId9" Type="http://schemas.openxmlformats.org/officeDocument/2006/relationships/tags" Target="../tags/tag265.xml"/></Relationships>
</file>

<file path=ppt/slides/_rels/slide19.xml.rels><?xml version="1.0" encoding="UTF-8" standalone="yes"?>
<Relationships xmlns="http://schemas.openxmlformats.org/package/2006/relationships"><Relationship Id="rId8" Type="http://schemas.openxmlformats.org/officeDocument/2006/relationships/tags" Target="../tags/tag276.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image" Target="../media/image83.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4.xml"/><Relationship Id="rId5" Type="http://schemas.openxmlformats.org/officeDocument/2006/relationships/tags" Target="../tags/tag273.xml"/><Relationship Id="rId10" Type="http://schemas.openxmlformats.org/officeDocument/2006/relationships/image" Target="../media/image91.png"/><Relationship Id="rId4" Type="http://schemas.openxmlformats.org/officeDocument/2006/relationships/tags" Target="../tags/tag272.xml"/><Relationship Id="rId9"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79.xml"/><Relationship Id="rId7" Type="http://schemas.openxmlformats.org/officeDocument/2006/relationships/tags" Target="../tags/tag28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image" Target="../media/image85.png"/><Relationship Id="rId5" Type="http://schemas.openxmlformats.org/officeDocument/2006/relationships/tags" Target="../tags/tag281.xml"/><Relationship Id="rId10" Type="http://schemas.openxmlformats.org/officeDocument/2006/relationships/tags" Target="../tags/tag282.xml"/><Relationship Id="rId4" Type="http://schemas.openxmlformats.org/officeDocument/2006/relationships/tags" Target="../tags/tag280.xml"/><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86.xml"/><Relationship Id="rId7" Type="http://schemas.openxmlformats.org/officeDocument/2006/relationships/tags" Target="../tags/tag290.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image" Target="../media/image94.png"/><Relationship Id="rId5" Type="http://schemas.openxmlformats.org/officeDocument/2006/relationships/tags" Target="../tags/tag288.xml"/><Relationship Id="rId10" Type="http://schemas.openxmlformats.org/officeDocument/2006/relationships/tags" Target="../tags/tag289.xml"/><Relationship Id="rId4" Type="http://schemas.openxmlformats.org/officeDocument/2006/relationships/tags" Target="../tags/tag287.xml"/><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hyperlink" Target="https://doi-org.acces.bibl.ulaval.ca/10.1016/B978-0-12-814062-8.00016-9" TargetMode="External"/><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hyperlink" Target="https://doi-org.acces.bibl.ulaval.ca/10.1016/j.ijfatigue.2016.06.020" TargetMode="Externa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hyperlink" Target="https://doi.org/10.1080/14686996.2018.1455154" TargetMode="External"/><Relationship Id="rId5" Type="http://schemas.openxmlformats.org/officeDocument/2006/relationships/tags" Target="../tags/tag295.xml"/><Relationship Id="rId10" Type="http://schemas.openxmlformats.org/officeDocument/2006/relationships/image" Target="../media/image95.png"/><Relationship Id="rId4" Type="http://schemas.openxmlformats.org/officeDocument/2006/relationships/tags" Target="../tags/tag294.xml"/><Relationship Id="rId9"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302.xml"/></Relationships>
</file>

<file path=ppt/slides/_rels/slide24.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tags" Target="../tags/tag305.xml"/><Relationship Id="rId7" Type="http://schemas.openxmlformats.org/officeDocument/2006/relationships/slideLayout" Target="../slideLayouts/slideLayout10.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s>
</file>

<file path=ppt/slides/_rels/slide25.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18" Type="http://schemas.openxmlformats.org/officeDocument/2006/relationships/image" Target="../media/image96.png"/><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tags" Target="../tags/tag320.xml"/><Relationship Id="rId17" Type="http://schemas.openxmlformats.org/officeDocument/2006/relationships/image" Target="../media/image89.png"/><Relationship Id="rId2" Type="http://schemas.openxmlformats.org/officeDocument/2006/relationships/tags" Target="../tags/tag310.xml"/><Relationship Id="rId16" Type="http://schemas.openxmlformats.org/officeDocument/2006/relationships/tags" Target="../tags/tag311.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slideLayout" Target="../slideLayouts/slideLayout10.xml"/><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325.xml"/><Relationship Id="rId7" Type="http://schemas.openxmlformats.org/officeDocument/2006/relationships/tags" Target="../tags/tag329.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image" Target="../media/image97.png"/><Relationship Id="rId5" Type="http://schemas.openxmlformats.org/officeDocument/2006/relationships/tags" Target="../tags/tag327.xml"/><Relationship Id="rId10" Type="http://schemas.openxmlformats.org/officeDocument/2006/relationships/image" Target="../media/image910.png"/><Relationship Id="rId4" Type="http://schemas.openxmlformats.org/officeDocument/2006/relationships/tags" Target="../tags/tag326.xml"/><Relationship Id="rId9" Type="http://schemas.openxmlformats.org/officeDocument/2006/relationships/tags" Target="../tags/tag32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332.xml"/><Relationship Id="rId7" Type="http://schemas.openxmlformats.org/officeDocument/2006/relationships/tags" Target="../tags/tag336.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image" Target="../media/image940.png"/><Relationship Id="rId5" Type="http://schemas.openxmlformats.org/officeDocument/2006/relationships/tags" Target="../tags/tag334.xml"/><Relationship Id="rId10" Type="http://schemas.openxmlformats.org/officeDocument/2006/relationships/tags" Target="../tags/tag335.xml"/><Relationship Id="rId4" Type="http://schemas.openxmlformats.org/officeDocument/2006/relationships/tags" Target="../tags/tag333.xml"/><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tags" Target="../tags/tag349.xml"/><Relationship Id="rId18" Type="http://schemas.openxmlformats.org/officeDocument/2006/relationships/tags" Target="../tags/tag354.xml"/><Relationship Id="rId26" Type="http://schemas.openxmlformats.org/officeDocument/2006/relationships/tags" Target="../tags/tag362.xml"/><Relationship Id="rId3" Type="http://schemas.openxmlformats.org/officeDocument/2006/relationships/tags" Target="../tags/tag339.xml"/><Relationship Id="rId21" Type="http://schemas.openxmlformats.org/officeDocument/2006/relationships/tags" Target="../tags/tag357.xml"/><Relationship Id="rId7" Type="http://schemas.openxmlformats.org/officeDocument/2006/relationships/tags" Target="../tags/tag343.xml"/><Relationship Id="rId12" Type="http://schemas.openxmlformats.org/officeDocument/2006/relationships/tags" Target="../tags/tag348.xml"/><Relationship Id="rId17" Type="http://schemas.openxmlformats.org/officeDocument/2006/relationships/tags" Target="../tags/tag353.xml"/><Relationship Id="rId25" Type="http://schemas.openxmlformats.org/officeDocument/2006/relationships/tags" Target="../tags/tag361.xml"/><Relationship Id="rId2" Type="http://schemas.openxmlformats.org/officeDocument/2006/relationships/tags" Target="../tags/tag338.xml"/><Relationship Id="rId16" Type="http://schemas.openxmlformats.org/officeDocument/2006/relationships/tags" Target="../tags/tag352.xml"/><Relationship Id="rId20" Type="http://schemas.openxmlformats.org/officeDocument/2006/relationships/tags" Target="../tags/tag356.xml"/><Relationship Id="rId29" Type="http://schemas.openxmlformats.org/officeDocument/2006/relationships/slideLayout" Target="../slideLayouts/slideLayout10.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24" Type="http://schemas.openxmlformats.org/officeDocument/2006/relationships/tags" Target="../tags/tag360.xml"/><Relationship Id="rId32" Type="http://schemas.openxmlformats.org/officeDocument/2006/relationships/image" Target="../media/image950.png"/><Relationship Id="rId5" Type="http://schemas.openxmlformats.org/officeDocument/2006/relationships/tags" Target="../tags/tag341.xml"/><Relationship Id="rId15" Type="http://schemas.openxmlformats.org/officeDocument/2006/relationships/tags" Target="../tags/tag351.xml"/><Relationship Id="rId23" Type="http://schemas.openxmlformats.org/officeDocument/2006/relationships/tags" Target="../tags/tag359.xml"/><Relationship Id="rId28" Type="http://schemas.openxmlformats.org/officeDocument/2006/relationships/tags" Target="../tags/tag364.xml"/><Relationship Id="rId10" Type="http://schemas.openxmlformats.org/officeDocument/2006/relationships/tags" Target="../tags/tag346.xml"/><Relationship Id="rId19" Type="http://schemas.openxmlformats.org/officeDocument/2006/relationships/tags" Target="../tags/tag355.xml"/><Relationship Id="rId31" Type="http://schemas.openxmlformats.org/officeDocument/2006/relationships/tags" Target="../tags/tag363.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tags" Target="../tags/tag358.xml"/><Relationship Id="rId27" Type="http://schemas.openxmlformats.org/officeDocument/2006/relationships/tags" Target="../tags/tag363.xml"/><Relationship Id="rId30" Type="http://schemas.openxmlformats.org/officeDocument/2006/relationships/image" Target="../media/image880.png"/></Relationships>
</file>

<file path=ppt/slides/_rels/slide29.xml.rels><?xml version="1.0" encoding="UTF-8" standalone="yes"?>
<Relationships xmlns="http://schemas.openxmlformats.org/package/2006/relationships"><Relationship Id="rId13" Type="http://schemas.openxmlformats.org/officeDocument/2006/relationships/tags" Target="../tags/tag377.xml"/><Relationship Id="rId18" Type="http://schemas.openxmlformats.org/officeDocument/2006/relationships/tags" Target="../tags/tag382.xml"/><Relationship Id="rId26" Type="http://schemas.openxmlformats.org/officeDocument/2006/relationships/tags" Target="../tags/tag390.xml"/><Relationship Id="rId39" Type="http://schemas.openxmlformats.org/officeDocument/2006/relationships/image" Target="../media/image101.png"/><Relationship Id="rId21" Type="http://schemas.openxmlformats.org/officeDocument/2006/relationships/tags" Target="../tags/tag385.xml"/><Relationship Id="rId34" Type="http://schemas.openxmlformats.org/officeDocument/2006/relationships/tags" Target="../tags/tag375.xml"/><Relationship Id="rId42" Type="http://schemas.openxmlformats.org/officeDocument/2006/relationships/tags" Target="../tags/tag385.xml"/><Relationship Id="rId47" Type="http://schemas.openxmlformats.org/officeDocument/2006/relationships/image" Target="../media/image105.png"/><Relationship Id="rId7" Type="http://schemas.openxmlformats.org/officeDocument/2006/relationships/tags" Target="../tags/tag371.xml"/><Relationship Id="rId2" Type="http://schemas.openxmlformats.org/officeDocument/2006/relationships/tags" Target="../tags/tag366.xml"/><Relationship Id="rId16" Type="http://schemas.openxmlformats.org/officeDocument/2006/relationships/tags" Target="../tags/tag380.xml"/><Relationship Id="rId29" Type="http://schemas.openxmlformats.org/officeDocument/2006/relationships/image" Target="../media/image99.png"/><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24" Type="http://schemas.openxmlformats.org/officeDocument/2006/relationships/tags" Target="../tags/tag388.xml"/><Relationship Id="rId32" Type="http://schemas.openxmlformats.org/officeDocument/2006/relationships/tags" Target="../tags/tag374.xml"/><Relationship Id="rId37" Type="http://schemas.openxmlformats.org/officeDocument/2006/relationships/image" Target="../media/image103.svg"/><Relationship Id="rId40" Type="http://schemas.openxmlformats.org/officeDocument/2006/relationships/tags" Target="../tags/tag383.xml"/><Relationship Id="rId45" Type="http://schemas.openxmlformats.org/officeDocument/2006/relationships/image" Target="../media/image104.png"/><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tags" Target="../tags/tag387.xml"/><Relationship Id="rId28" Type="http://schemas.openxmlformats.org/officeDocument/2006/relationships/tags" Target="../tags/tag368.xml"/><Relationship Id="rId36" Type="http://schemas.openxmlformats.org/officeDocument/2006/relationships/image" Target="../media/image102.png"/><Relationship Id="rId10" Type="http://schemas.openxmlformats.org/officeDocument/2006/relationships/tags" Target="../tags/tag374.xml"/><Relationship Id="rId19" Type="http://schemas.openxmlformats.org/officeDocument/2006/relationships/tags" Target="../tags/tag383.xml"/><Relationship Id="rId31" Type="http://schemas.openxmlformats.org/officeDocument/2006/relationships/image" Target="../media/image101.svg"/><Relationship Id="rId44" Type="http://schemas.openxmlformats.org/officeDocument/2006/relationships/tags" Target="../tags/tag386.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tags" Target="../tags/tag386.xml"/><Relationship Id="rId27" Type="http://schemas.openxmlformats.org/officeDocument/2006/relationships/slideLayout" Target="../slideLayouts/slideLayout10.xml"/><Relationship Id="rId30" Type="http://schemas.openxmlformats.org/officeDocument/2006/relationships/image" Target="../media/image100.png"/><Relationship Id="rId35" Type="http://schemas.openxmlformats.org/officeDocument/2006/relationships/image" Target="../media/image992.png"/><Relationship Id="rId43" Type="http://schemas.openxmlformats.org/officeDocument/2006/relationships/image" Target="../media/image103.png"/><Relationship Id="rId8" Type="http://schemas.openxmlformats.org/officeDocument/2006/relationships/tags" Target="../tags/tag372.xml"/><Relationship Id="rId3" Type="http://schemas.openxmlformats.org/officeDocument/2006/relationships/tags" Target="../tags/tag367.xml"/><Relationship Id="rId12" Type="http://schemas.openxmlformats.org/officeDocument/2006/relationships/tags" Target="../tags/tag376.xml"/><Relationship Id="rId17" Type="http://schemas.openxmlformats.org/officeDocument/2006/relationships/tags" Target="../tags/tag381.xml"/><Relationship Id="rId25" Type="http://schemas.openxmlformats.org/officeDocument/2006/relationships/tags" Target="../tags/tag389.xml"/><Relationship Id="rId33" Type="http://schemas.openxmlformats.org/officeDocument/2006/relationships/image" Target="../media/image981.png"/><Relationship Id="rId38" Type="http://schemas.openxmlformats.org/officeDocument/2006/relationships/tags" Target="../tags/tag381.xml"/><Relationship Id="rId46" Type="http://schemas.openxmlformats.org/officeDocument/2006/relationships/tags" Target="../tags/tag390.xml"/><Relationship Id="rId20" Type="http://schemas.openxmlformats.org/officeDocument/2006/relationships/tags" Target="../tags/tag384.xml"/><Relationship Id="rId41" Type="http://schemas.openxmlformats.org/officeDocument/2006/relationships/image" Target="../media/image1020.png"/></Relationships>
</file>

<file path=ppt/slides/_rels/slide3.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6.jpg"/><Relationship Id="rId18" Type="http://schemas.openxmlformats.org/officeDocument/2006/relationships/hyperlink" Target="https://commons.wikimedia.org/wiki/File:Silver_Bridge,_1928.jpg" TargetMode="Externa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notesSlide" Target="../notesSlides/notesSlide1.xml"/><Relationship Id="rId17" Type="http://schemas.openxmlformats.org/officeDocument/2006/relationships/hyperlink" Target="https://commons.wikimedia.org/wiki/File:Uk_bristol_csbchains.jpg" TargetMode="External"/><Relationship Id="rId2" Type="http://schemas.openxmlformats.org/officeDocument/2006/relationships/tags" Target="../tags/tag7.xml"/><Relationship Id="rId16" Type="http://schemas.openxmlformats.org/officeDocument/2006/relationships/hyperlink" Target="https://commons.wikimedia.org/wiki/File:Silver_Bridge_collapsed,_Ohio_side.jpg" TargetMode="Externa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1.xml"/><Relationship Id="rId5" Type="http://schemas.openxmlformats.org/officeDocument/2006/relationships/tags" Target="../tags/tag10.xml"/><Relationship Id="rId15" Type="http://schemas.openxmlformats.org/officeDocument/2006/relationships/image" Target="../media/image8.jpg"/><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71.png"/><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tags" Target="../tags/tag396.xm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image" Target="../media/image107.png"/><Relationship Id="rId5" Type="http://schemas.openxmlformats.org/officeDocument/2006/relationships/tags" Target="../tags/tag395.xml"/><Relationship Id="rId10" Type="http://schemas.openxmlformats.org/officeDocument/2006/relationships/image" Target="../media/image106.png"/><Relationship Id="rId4" Type="http://schemas.openxmlformats.org/officeDocument/2006/relationships/tags" Target="../tags/tag394.xml"/><Relationship Id="rId9" Type="http://schemas.openxmlformats.org/officeDocument/2006/relationships/tags" Target="../tags/tag393.xml"/></Relationships>
</file>

<file path=ppt/slides/_rels/slide31.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tags" Target="../tags/tag410.xml"/><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tags" Target="../tags/tag409.xml"/><Relationship Id="rId2" Type="http://schemas.openxmlformats.org/officeDocument/2006/relationships/tags" Target="../tags/tag399.xml"/><Relationship Id="rId16" Type="http://schemas.openxmlformats.org/officeDocument/2006/relationships/slideLayout" Target="../slideLayouts/slideLayout10.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tags" Target="../tags/tag408.xml"/><Relationship Id="rId5" Type="http://schemas.openxmlformats.org/officeDocument/2006/relationships/tags" Target="../tags/tag402.xml"/><Relationship Id="rId15" Type="http://schemas.openxmlformats.org/officeDocument/2006/relationships/tags" Target="../tags/tag412.xml"/><Relationship Id="rId10" Type="http://schemas.openxmlformats.org/officeDocument/2006/relationships/tags" Target="../tags/tag407.xml"/><Relationship Id="rId4" Type="http://schemas.openxmlformats.org/officeDocument/2006/relationships/tags" Target="../tags/tag401.xml"/><Relationship Id="rId9" Type="http://schemas.openxmlformats.org/officeDocument/2006/relationships/tags" Target="../tags/tag406.xml"/><Relationship Id="rId14" Type="http://schemas.openxmlformats.org/officeDocument/2006/relationships/tags" Target="../tags/tag411.xml"/></Relationships>
</file>

<file path=ppt/slides/_rels/slide32.xml.rels><?xml version="1.0" encoding="UTF-8" standalone="yes"?>
<Relationships xmlns="http://schemas.openxmlformats.org/package/2006/relationships"><Relationship Id="rId8" Type="http://schemas.openxmlformats.org/officeDocument/2006/relationships/tags" Target="../tags/tag420.xml"/><Relationship Id="rId13" Type="http://schemas.openxmlformats.org/officeDocument/2006/relationships/tags" Target="../tags/tag425.xml"/><Relationship Id="rId18" Type="http://schemas.openxmlformats.org/officeDocument/2006/relationships/tags" Target="../tags/tag430.xml"/><Relationship Id="rId26" Type="http://schemas.openxmlformats.org/officeDocument/2006/relationships/image" Target="../media/image980.png"/><Relationship Id="rId3" Type="http://schemas.openxmlformats.org/officeDocument/2006/relationships/tags" Target="../tags/tag415.xml"/><Relationship Id="rId21" Type="http://schemas.openxmlformats.org/officeDocument/2006/relationships/tags" Target="../tags/tag433.xml"/><Relationship Id="rId7" Type="http://schemas.openxmlformats.org/officeDocument/2006/relationships/tags" Target="../tags/tag419.xml"/><Relationship Id="rId12" Type="http://schemas.openxmlformats.org/officeDocument/2006/relationships/tags" Target="../tags/tag424.xml"/><Relationship Id="rId17" Type="http://schemas.openxmlformats.org/officeDocument/2006/relationships/tags" Target="../tags/tag429.xml"/><Relationship Id="rId25" Type="http://schemas.openxmlformats.org/officeDocument/2006/relationships/image" Target="../media/image970.png"/><Relationship Id="rId2" Type="http://schemas.openxmlformats.org/officeDocument/2006/relationships/tags" Target="../tags/tag414.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tags" Target="../tags/tag413.xml"/><Relationship Id="rId6" Type="http://schemas.openxmlformats.org/officeDocument/2006/relationships/tags" Target="../tags/tag418.xml"/><Relationship Id="rId11" Type="http://schemas.openxmlformats.org/officeDocument/2006/relationships/tags" Target="../tags/tag423.xml"/><Relationship Id="rId24" Type="http://schemas.openxmlformats.org/officeDocument/2006/relationships/slideLayout" Target="../slideLayouts/slideLayout9.xml"/><Relationship Id="rId5" Type="http://schemas.openxmlformats.org/officeDocument/2006/relationships/tags" Target="../tags/tag417.xml"/><Relationship Id="rId15" Type="http://schemas.openxmlformats.org/officeDocument/2006/relationships/tags" Target="../tags/tag427.xml"/><Relationship Id="rId23" Type="http://schemas.openxmlformats.org/officeDocument/2006/relationships/tags" Target="../tags/tag435.xml"/><Relationship Id="rId10" Type="http://schemas.openxmlformats.org/officeDocument/2006/relationships/tags" Target="../tags/tag422.xml"/><Relationship Id="rId19" Type="http://schemas.openxmlformats.org/officeDocument/2006/relationships/tags" Target="../tags/tag431.xml"/><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 Id="rId22" Type="http://schemas.openxmlformats.org/officeDocument/2006/relationships/tags" Target="../tags/tag434.xml"/></Relationships>
</file>

<file path=ppt/slides/_rels/slide33.xml.rels><?xml version="1.0" encoding="UTF-8" standalone="yes"?>
<Relationships xmlns="http://schemas.openxmlformats.org/package/2006/relationships"><Relationship Id="rId13" Type="http://schemas.openxmlformats.org/officeDocument/2006/relationships/tags" Target="../tags/tag448.xml"/><Relationship Id="rId18" Type="http://schemas.openxmlformats.org/officeDocument/2006/relationships/tags" Target="../tags/tag453.xml"/><Relationship Id="rId26" Type="http://schemas.openxmlformats.org/officeDocument/2006/relationships/tags" Target="../tags/tag461.xml"/><Relationship Id="rId39" Type="http://schemas.openxmlformats.org/officeDocument/2006/relationships/tags" Target="../tags/tag452.xml"/><Relationship Id="rId21" Type="http://schemas.openxmlformats.org/officeDocument/2006/relationships/tags" Target="../tags/tag456.xml"/><Relationship Id="rId34" Type="http://schemas.openxmlformats.org/officeDocument/2006/relationships/tags" Target="../tags/tag469.xml"/><Relationship Id="rId42" Type="http://schemas.openxmlformats.org/officeDocument/2006/relationships/tags" Target="../tags/tag458.xml"/><Relationship Id="rId47" Type="http://schemas.openxmlformats.org/officeDocument/2006/relationships/image" Target="../media/image1050.png"/><Relationship Id="rId50" Type="http://schemas.openxmlformats.org/officeDocument/2006/relationships/image" Target="../media/image1070.png"/><Relationship Id="rId7" Type="http://schemas.openxmlformats.org/officeDocument/2006/relationships/tags" Target="../tags/tag442.xml"/><Relationship Id="rId2" Type="http://schemas.openxmlformats.org/officeDocument/2006/relationships/tags" Target="../tags/tag437.xml"/><Relationship Id="rId16" Type="http://schemas.openxmlformats.org/officeDocument/2006/relationships/tags" Target="../tags/tag451.xml"/><Relationship Id="rId29" Type="http://schemas.openxmlformats.org/officeDocument/2006/relationships/tags" Target="../tags/tag464.xml"/><Relationship Id="rId11" Type="http://schemas.openxmlformats.org/officeDocument/2006/relationships/tags" Target="../tags/tag446.xml"/><Relationship Id="rId24" Type="http://schemas.openxmlformats.org/officeDocument/2006/relationships/tags" Target="../tags/tag459.xml"/><Relationship Id="rId32" Type="http://schemas.openxmlformats.org/officeDocument/2006/relationships/tags" Target="../tags/tag467.xml"/><Relationship Id="rId37" Type="http://schemas.openxmlformats.org/officeDocument/2006/relationships/slideLayout" Target="../slideLayouts/slideLayout9.xml"/><Relationship Id="rId40" Type="http://schemas.openxmlformats.org/officeDocument/2006/relationships/image" Target="../media/image108.png"/><Relationship Id="rId45" Type="http://schemas.openxmlformats.org/officeDocument/2006/relationships/image" Target="../media/image110.png"/><Relationship Id="rId5" Type="http://schemas.openxmlformats.org/officeDocument/2006/relationships/tags" Target="../tags/tag440.xml"/><Relationship Id="rId15" Type="http://schemas.openxmlformats.org/officeDocument/2006/relationships/tags" Target="../tags/tag450.xml"/><Relationship Id="rId23" Type="http://schemas.openxmlformats.org/officeDocument/2006/relationships/tags" Target="../tags/tag458.xml"/><Relationship Id="rId28" Type="http://schemas.openxmlformats.org/officeDocument/2006/relationships/tags" Target="../tags/tag463.xml"/><Relationship Id="rId36" Type="http://schemas.openxmlformats.org/officeDocument/2006/relationships/tags" Target="../tags/tag471.xml"/><Relationship Id="rId49" Type="http://schemas.openxmlformats.org/officeDocument/2006/relationships/image" Target="../media/image111.png"/><Relationship Id="rId10" Type="http://schemas.openxmlformats.org/officeDocument/2006/relationships/tags" Target="../tags/tag445.xml"/><Relationship Id="rId19" Type="http://schemas.openxmlformats.org/officeDocument/2006/relationships/tags" Target="../tags/tag454.xml"/><Relationship Id="rId31" Type="http://schemas.openxmlformats.org/officeDocument/2006/relationships/tags" Target="../tags/tag466.xml"/><Relationship Id="rId44" Type="http://schemas.openxmlformats.org/officeDocument/2006/relationships/tags" Target="../tags/tag459.xml"/><Relationship Id="rId4" Type="http://schemas.openxmlformats.org/officeDocument/2006/relationships/tags" Target="../tags/tag439.xml"/><Relationship Id="rId9" Type="http://schemas.openxmlformats.org/officeDocument/2006/relationships/tags" Target="../tags/tag444.xml"/><Relationship Id="rId14" Type="http://schemas.openxmlformats.org/officeDocument/2006/relationships/tags" Target="../tags/tag449.xml"/><Relationship Id="rId22" Type="http://schemas.openxmlformats.org/officeDocument/2006/relationships/tags" Target="../tags/tag457.xml"/><Relationship Id="rId27" Type="http://schemas.openxmlformats.org/officeDocument/2006/relationships/tags" Target="../tags/tag462.xml"/><Relationship Id="rId30" Type="http://schemas.openxmlformats.org/officeDocument/2006/relationships/tags" Target="../tags/tag465.xml"/><Relationship Id="rId35" Type="http://schemas.openxmlformats.org/officeDocument/2006/relationships/tags" Target="../tags/tag470.xml"/><Relationship Id="rId43" Type="http://schemas.openxmlformats.org/officeDocument/2006/relationships/image" Target="../media/image109.png"/><Relationship Id="rId48" Type="http://schemas.openxmlformats.org/officeDocument/2006/relationships/tags" Target="../tags/tag468.xml"/><Relationship Id="rId8" Type="http://schemas.openxmlformats.org/officeDocument/2006/relationships/tags" Target="../tags/tag443.xml"/><Relationship Id="rId51" Type="http://schemas.openxmlformats.org/officeDocument/2006/relationships/image" Target="../media/image1080.png"/><Relationship Id="rId3" Type="http://schemas.openxmlformats.org/officeDocument/2006/relationships/tags" Target="../tags/tag438.xml"/><Relationship Id="rId12" Type="http://schemas.openxmlformats.org/officeDocument/2006/relationships/tags" Target="../tags/tag447.xml"/><Relationship Id="rId17" Type="http://schemas.openxmlformats.org/officeDocument/2006/relationships/tags" Target="../tags/tag452.xml"/><Relationship Id="rId25" Type="http://schemas.openxmlformats.org/officeDocument/2006/relationships/tags" Target="../tags/tag460.xml"/><Relationship Id="rId33" Type="http://schemas.openxmlformats.org/officeDocument/2006/relationships/tags" Target="../tags/tag468.xml"/><Relationship Id="rId38" Type="http://schemas.openxmlformats.org/officeDocument/2006/relationships/image" Target="../media/image991.png"/><Relationship Id="rId46" Type="http://schemas.openxmlformats.org/officeDocument/2006/relationships/image" Target="../media/image1041.png"/><Relationship Id="rId20" Type="http://schemas.openxmlformats.org/officeDocument/2006/relationships/tags" Target="../tags/tag455.xml"/><Relationship Id="rId41" Type="http://schemas.openxmlformats.org/officeDocument/2006/relationships/image" Target="../media/image1011.png"/><Relationship Id="rId1" Type="http://schemas.openxmlformats.org/officeDocument/2006/relationships/tags" Target="../tags/tag436.xml"/><Relationship Id="rId6" Type="http://schemas.openxmlformats.org/officeDocument/2006/relationships/tags" Target="../tags/tag441.xml"/></Relationships>
</file>

<file path=ppt/slides/_rels/slide34.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475.xml"/></Relationships>
</file>

<file path=ppt/slides/_rels/slide35.xml.rels><?xml version="1.0" encoding="UTF-8" standalone="yes"?>
<Relationships xmlns="http://schemas.openxmlformats.org/package/2006/relationships"><Relationship Id="rId8" Type="http://schemas.openxmlformats.org/officeDocument/2006/relationships/tags" Target="../tags/tag483.xml"/><Relationship Id="rId13" Type="http://schemas.openxmlformats.org/officeDocument/2006/relationships/slideLayout" Target="../slideLayouts/slideLayout10.xml"/><Relationship Id="rId3" Type="http://schemas.openxmlformats.org/officeDocument/2006/relationships/tags" Target="../tags/tag478.xml"/><Relationship Id="rId7" Type="http://schemas.openxmlformats.org/officeDocument/2006/relationships/tags" Target="../tags/tag482.xml"/><Relationship Id="rId12" Type="http://schemas.openxmlformats.org/officeDocument/2006/relationships/tags" Target="../tags/tag487.xml"/><Relationship Id="rId2" Type="http://schemas.openxmlformats.org/officeDocument/2006/relationships/tags" Target="../tags/tag477.xml"/><Relationship Id="rId16" Type="http://schemas.openxmlformats.org/officeDocument/2006/relationships/image" Target="../media/image1010.png"/><Relationship Id="rId1" Type="http://schemas.openxmlformats.org/officeDocument/2006/relationships/tags" Target="../tags/tag476.xml"/><Relationship Id="rId6" Type="http://schemas.openxmlformats.org/officeDocument/2006/relationships/tags" Target="../tags/tag481.xml"/><Relationship Id="rId11" Type="http://schemas.openxmlformats.org/officeDocument/2006/relationships/tags" Target="../tags/tag486.xml"/><Relationship Id="rId5" Type="http://schemas.openxmlformats.org/officeDocument/2006/relationships/tags" Target="../tags/tag480.xml"/><Relationship Id="rId15" Type="http://schemas.openxmlformats.org/officeDocument/2006/relationships/image" Target="../media/image1000.png"/><Relationship Id="rId10" Type="http://schemas.openxmlformats.org/officeDocument/2006/relationships/tags" Target="../tags/tag485.xml"/><Relationship Id="rId4" Type="http://schemas.openxmlformats.org/officeDocument/2006/relationships/tags" Target="../tags/tag479.xml"/><Relationship Id="rId9" Type="http://schemas.openxmlformats.org/officeDocument/2006/relationships/tags" Target="../tags/tag484.xml"/><Relationship Id="rId14" Type="http://schemas.openxmlformats.org/officeDocument/2006/relationships/image" Target="../media/image99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490.xml"/><Relationship Id="rId7" Type="http://schemas.openxmlformats.org/officeDocument/2006/relationships/tags" Target="../tags/tag494.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9"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tags" Target="../tags/tag502.xml"/><Relationship Id="rId13" Type="http://schemas.openxmlformats.org/officeDocument/2006/relationships/tags" Target="../tags/tag507.xml"/><Relationship Id="rId18" Type="http://schemas.openxmlformats.org/officeDocument/2006/relationships/tags" Target="../tags/tag512.xml"/><Relationship Id="rId26" Type="http://schemas.openxmlformats.org/officeDocument/2006/relationships/image" Target="../media/image113.png"/><Relationship Id="rId3" Type="http://schemas.openxmlformats.org/officeDocument/2006/relationships/tags" Target="../tags/tag497.xml"/><Relationship Id="rId21" Type="http://schemas.openxmlformats.org/officeDocument/2006/relationships/tags" Target="../tags/tag515.xml"/><Relationship Id="rId7" Type="http://schemas.openxmlformats.org/officeDocument/2006/relationships/tags" Target="../tags/tag501.xml"/><Relationship Id="rId12" Type="http://schemas.openxmlformats.org/officeDocument/2006/relationships/tags" Target="../tags/tag506.xml"/><Relationship Id="rId17" Type="http://schemas.openxmlformats.org/officeDocument/2006/relationships/tags" Target="../tags/tag511.xml"/><Relationship Id="rId25" Type="http://schemas.openxmlformats.org/officeDocument/2006/relationships/slideLayout" Target="../slideLayouts/slideLayout10.xml"/><Relationship Id="rId2" Type="http://schemas.openxmlformats.org/officeDocument/2006/relationships/tags" Target="../tags/tag496.xml"/><Relationship Id="rId16" Type="http://schemas.openxmlformats.org/officeDocument/2006/relationships/tags" Target="../tags/tag510.xml"/><Relationship Id="rId20" Type="http://schemas.openxmlformats.org/officeDocument/2006/relationships/tags" Target="../tags/tag514.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tags" Target="../tags/tag505.xml"/><Relationship Id="rId24" Type="http://schemas.openxmlformats.org/officeDocument/2006/relationships/tags" Target="../tags/tag518.xml"/><Relationship Id="rId5" Type="http://schemas.openxmlformats.org/officeDocument/2006/relationships/tags" Target="../tags/tag499.xml"/><Relationship Id="rId15" Type="http://schemas.openxmlformats.org/officeDocument/2006/relationships/tags" Target="../tags/tag509.xml"/><Relationship Id="rId23" Type="http://schemas.openxmlformats.org/officeDocument/2006/relationships/tags" Target="../tags/tag517.xml"/><Relationship Id="rId10" Type="http://schemas.openxmlformats.org/officeDocument/2006/relationships/tags" Target="../tags/tag504.xml"/><Relationship Id="rId19" Type="http://schemas.openxmlformats.org/officeDocument/2006/relationships/tags" Target="../tags/tag513.xml"/><Relationship Id="rId4" Type="http://schemas.openxmlformats.org/officeDocument/2006/relationships/tags" Target="../tags/tag498.xml"/><Relationship Id="rId9" Type="http://schemas.openxmlformats.org/officeDocument/2006/relationships/tags" Target="../tags/tag503.xml"/><Relationship Id="rId14" Type="http://schemas.openxmlformats.org/officeDocument/2006/relationships/tags" Target="../tags/tag508.xml"/><Relationship Id="rId22" Type="http://schemas.openxmlformats.org/officeDocument/2006/relationships/tags" Target="../tags/tag516.xml"/></Relationships>
</file>

<file path=ppt/slides/_rels/slide38.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tags" Target="../tags/tag531.xml"/><Relationship Id="rId18" Type="http://schemas.openxmlformats.org/officeDocument/2006/relationships/tags" Target="../tags/tag536.xml"/><Relationship Id="rId26" Type="http://schemas.openxmlformats.org/officeDocument/2006/relationships/slideLayout" Target="../slideLayouts/slideLayout10.xml"/><Relationship Id="rId3" Type="http://schemas.openxmlformats.org/officeDocument/2006/relationships/tags" Target="../tags/tag521.xml"/><Relationship Id="rId21" Type="http://schemas.openxmlformats.org/officeDocument/2006/relationships/tags" Target="../tags/tag539.xml"/><Relationship Id="rId7" Type="http://schemas.openxmlformats.org/officeDocument/2006/relationships/tags" Target="../tags/tag525.xml"/><Relationship Id="rId12" Type="http://schemas.openxmlformats.org/officeDocument/2006/relationships/tags" Target="../tags/tag530.xml"/><Relationship Id="rId17" Type="http://schemas.openxmlformats.org/officeDocument/2006/relationships/tags" Target="../tags/tag535.xml"/><Relationship Id="rId25" Type="http://schemas.openxmlformats.org/officeDocument/2006/relationships/tags" Target="../tags/tag543.xml"/><Relationship Id="rId2" Type="http://schemas.openxmlformats.org/officeDocument/2006/relationships/tags" Target="../tags/tag520.xml"/><Relationship Id="rId16" Type="http://schemas.openxmlformats.org/officeDocument/2006/relationships/tags" Target="../tags/tag534.xml"/><Relationship Id="rId20" Type="http://schemas.openxmlformats.org/officeDocument/2006/relationships/tags" Target="../tags/tag538.xml"/><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24" Type="http://schemas.openxmlformats.org/officeDocument/2006/relationships/tags" Target="../tags/tag542.xml"/><Relationship Id="rId5" Type="http://schemas.openxmlformats.org/officeDocument/2006/relationships/tags" Target="../tags/tag523.xml"/><Relationship Id="rId15" Type="http://schemas.openxmlformats.org/officeDocument/2006/relationships/tags" Target="../tags/tag533.xml"/><Relationship Id="rId23" Type="http://schemas.openxmlformats.org/officeDocument/2006/relationships/tags" Target="../tags/tag541.xml"/><Relationship Id="rId10" Type="http://schemas.openxmlformats.org/officeDocument/2006/relationships/tags" Target="../tags/tag528.xml"/><Relationship Id="rId19" Type="http://schemas.openxmlformats.org/officeDocument/2006/relationships/tags" Target="../tags/tag537.xml"/><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tags" Target="../tags/tag532.xml"/><Relationship Id="rId22" Type="http://schemas.openxmlformats.org/officeDocument/2006/relationships/tags" Target="../tags/tag540.xml"/><Relationship Id="rId27" Type="http://schemas.openxmlformats.org/officeDocument/2006/relationships/image" Target="../media/image1040.png"/></Relationships>
</file>

<file path=ppt/slides/_rels/slide39.xml.rels><?xml version="1.0" encoding="UTF-8" standalone="yes"?>
<Relationships xmlns="http://schemas.openxmlformats.org/package/2006/relationships"><Relationship Id="rId13" Type="http://schemas.openxmlformats.org/officeDocument/2006/relationships/tags" Target="../tags/tag556.xml"/><Relationship Id="rId18" Type="http://schemas.openxmlformats.org/officeDocument/2006/relationships/tags" Target="../tags/tag561.xml"/><Relationship Id="rId26" Type="http://schemas.openxmlformats.org/officeDocument/2006/relationships/tags" Target="../tags/tag569.xml"/><Relationship Id="rId39" Type="http://schemas.openxmlformats.org/officeDocument/2006/relationships/tags" Target="../tags/tag582.xml"/><Relationship Id="rId21" Type="http://schemas.openxmlformats.org/officeDocument/2006/relationships/tags" Target="../tags/tag564.xml"/><Relationship Id="rId34" Type="http://schemas.openxmlformats.org/officeDocument/2006/relationships/tags" Target="../tags/tag577.xml"/><Relationship Id="rId42" Type="http://schemas.openxmlformats.org/officeDocument/2006/relationships/hyperlink" Target="https://doi.org/10.1002/(SICI)1528-2716(200001/03)2:1%3C120::AID-PSE14%3E3.0.CO;2-0" TargetMode="External"/><Relationship Id="rId7" Type="http://schemas.openxmlformats.org/officeDocument/2006/relationships/tags" Target="../tags/tag550.xml"/><Relationship Id="rId2" Type="http://schemas.openxmlformats.org/officeDocument/2006/relationships/tags" Target="../tags/tag545.xml"/><Relationship Id="rId16" Type="http://schemas.openxmlformats.org/officeDocument/2006/relationships/tags" Target="../tags/tag559.xml"/><Relationship Id="rId20" Type="http://schemas.openxmlformats.org/officeDocument/2006/relationships/tags" Target="../tags/tag563.xml"/><Relationship Id="rId29" Type="http://schemas.openxmlformats.org/officeDocument/2006/relationships/tags" Target="../tags/tag572.xml"/><Relationship Id="rId41" Type="http://schemas.openxmlformats.org/officeDocument/2006/relationships/image" Target="../media/image1110.png"/><Relationship Id="rId1" Type="http://schemas.openxmlformats.org/officeDocument/2006/relationships/tags" Target="../tags/tag544.xml"/><Relationship Id="rId6" Type="http://schemas.openxmlformats.org/officeDocument/2006/relationships/tags" Target="../tags/tag549.xml"/><Relationship Id="rId11" Type="http://schemas.openxmlformats.org/officeDocument/2006/relationships/tags" Target="../tags/tag554.xml"/><Relationship Id="rId24" Type="http://schemas.openxmlformats.org/officeDocument/2006/relationships/tags" Target="../tags/tag567.xml"/><Relationship Id="rId32" Type="http://schemas.openxmlformats.org/officeDocument/2006/relationships/tags" Target="../tags/tag575.xml"/><Relationship Id="rId37" Type="http://schemas.openxmlformats.org/officeDocument/2006/relationships/tags" Target="../tags/tag580.xml"/><Relationship Id="rId40" Type="http://schemas.openxmlformats.org/officeDocument/2006/relationships/slideLayout" Target="../slideLayouts/slideLayout10.xml"/><Relationship Id="rId5" Type="http://schemas.openxmlformats.org/officeDocument/2006/relationships/tags" Target="../tags/tag548.xml"/><Relationship Id="rId15" Type="http://schemas.openxmlformats.org/officeDocument/2006/relationships/tags" Target="../tags/tag558.xml"/><Relationship Id="rId23" Type="http://schemas.openxmlformats.org/officeDocument/2006/relationships/tags" Target="../tags/tag566.xml"/><Relationship Id="rId28" Type="http://schemas.openxmlformats.org/officeDocument/2006/relationships/tags" Target="../tags/tag571.xml"/><Relationship Id="rId36" Type="http://schemas.openxmlformats.org/officeDocument/2006/relationships/tags" Target="../tags/tag579.xml"/><Relationship Id="rId10" Type="http://schemas.openxmlformats.org/officeDocument/2006/relationships/tags" Target="../tags/tag553.xml"/><Relationship Id="rId19" Type="http://schemas.openxmlformats.org/officeDocument/2006/relationships/tags" Target="../tags/tag562.xml"/><Relationship Id="rId31" Type="http://schemas.openxmlformats.org/officeDocument/2006/relationships/tags" Target="../tags/tag574.xml"/><Relationship Id="rId4" Type="http://schemas.openxmlformats.org/officeDocument/2006/relationships/tags" Target="../tags/tag547.xml"/><Relationship Id="rId9" Type="http://schemas.openxmlformats.org/officeDocument/2006/relationships/tags" Target="../tags/tag552.xml"/><Relationship Id="rId14" Type="http://schemas.openxmlformats.org/officeDocument/2006/relationships/tags" Target="../tags/tag557.xml"/><Relationship Id="rId22" Type="http://schemas.openxmlformats.org/officeDocument/2006/relationships/tags" Target="../tags/tag565.xml"/><Relationship Id="rId27" Type="http://schemas.openxmlformats.org/officeDocument/2006/relationships/tags" Target="../tags/tag570.xml"/><Relationship Id="rId30" Type="http://schemas.openxmlformats.org/officeDocument/2006/relationships/tags" Target="../tags/tag573.xml"/><Relationship Id="rId35" Type="http://schemas.openxmlformats.org/officeDocument/2006/relationships/tags" Target="../tags/tag578.xml"/><Relationship Id="rId8" Type="http://schemas.openxmlformats.org/officeDocument/2006/relationships/tags" Target="../tags/tag551.xml"/><Relationship Id="rId3" Type="http://schemas.openxmlformats.org/officeDocument/2006/relationships/tags" Target="../tags/tag546.xml"/><Relationship Id="rId12" Type="http://schemas.openxmlformats.org/officeDocument/2006/relationships/tags" Target="../tags/tag555.xml"/><Relationship Id="rId17" Type="http://schemas.openxmlformats.org/officeDocument/2006/relationships/tags" Target="../tags/tag560.xml"/><Relationship Id="rId25" Type="http://schemas.openxmlformats.org/officeDocument/2006/relationships/tags" Target="../tags/tag568.xml"/><Relationship Id="rId33" Type="http://schemas.openxmlformats.org/officeDocument/2006/relationships/tags" Target="../tags/tag576.xml"/><Relationship Id="rId38" Type="http://schemas.openxmlformats.org/officeDocument/2006/relationships/tags" Target="../tags/tag58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hyperlink" Target="https://en.wikipedia.org/wiki/Aloha_Airlines_Flight_243#/media/File:Aloha_Airlines-553961.jpg" TargetMode="Externa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hyperlink" Target="https://en.wikipedia.org/wiki/Aloha_Airlines_Flight_243#/media/File:Aloha_Airlines_Flight_243_fuselage_left_side.jpeg"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0.jpeg"/><Relationship Id="rId5" Type="http://schemas.openxmlformats.org/officeDocument/2006/relationships/tags" Target="../tags/tag20.xml"/><Relationship Id="rId10" Type="http://schemas.openxmlformats.org/officeDocument/2006/relationships/image" Target="../media/image9.jpg"/><Relationship Id="rId4" Type="http://schemas.openxmlformats.org/officeDocument/2006/relationships/tags" Target="../tags/tag19.xml"/><Relationship Id="rId9"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8" Type="http://schemas.openxmlformats.org/officeDocument/2006/relationships/tags" Target="../tags/tag590.xml"/><Relationship Id="rId3" Type="http://schemas.openxmlformats.org/officeDocument/2006/relationships/tags" Target="../tags/tag585.xml"/><Relationship Id="rId7" Type="http://schemas.openxmlformats.org/officeDocument/2006/relationships/tags" Target="../tags/tag589.xml"/><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tags" Target="../tags/tag588.xml"/><Relationship Id="rId11" Type="http://schemas.openxmlformats.org/officeDocument/2006/relationships/hyperlink" Target="https://doi.org/10.1111/ffe.12805" TargetMode="External"/><Relationship Id="rId5" Type="http://schemas.openxmlformats.org/officeDocument/2006/relationships/tags" Target="../tags/tag587.xml"/><Relationship Id="rId10" Type="http://schemas.openxmlformats.org/officeDocument/2006/relationships/image" Target="../media/image114.jpg"/><Relationship Id="rId4" Type="http://schemas.openxmlformats.org/officeDocument/2006/relationships/tags" Target="../tags/tag586.xml"/><Relationship Id="rId9"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tags" Target="../tags/tag598.xml"/><Relationship Id="rId13" Type="http://schemas.openxmlformats.org/officeDocument/2006/relationships/tags" Target="../tags/tag603.xml"/><Relationship Id="rId18" Type="http://schemas.openxmlformats.org/officeDocument/2006/relationships/tags" Target="../tags/tag608.xml"/><Relationship Id="rId26" Type="http://schemas.openxmlformats.org/officeDocument/2006/relationships/tags" Target="../tags/tag603.xml"/><Relationship Id="rId3" Type="http://schemas.openxmlformats.org/officeDocument/2006/relationships/tags" Target="../tags/tag593.xml"/><Relationship Id="rId21" Type="http://schemas.openxmlformats.org/officeDocument/2006/relationships/tags" Target="../tags/tag611.xml"/><Relationship Id="rId7" Type="http://schemas.openxmlformats.org/officeDocument/2006/relationships/tags" Target="../tags/tag597.xml"/><Relationship Id="rId12" Type="http://schemas.openxmlformats.org/officeDocument/2006/relationships/tags" Target="../tags/tag602.xml"/><Relationship Id="rId17" Type="http://schemas.openxmlformats.org/officeDocument/2006/relationships/tags" Target="../tags/tag607.xml"/><Relationship Id="rId25" Type="http://schemas.openxmlformats.org/officeDocument/2006/relationships/slideLayout" Target="../slideLayouts/slideLayout5.xml"/><Relationship Id="rId2" Type="http://schemas.openxmlformats.org/officeDocument/2006/relationships/tags" Target="../tags/tag592.xml"/><Relationship Id="rId16" Type="http://schemas.openxmlformats.org/officeDocument/2006/relationships/tags" Target="../tags/tag606.xml"/><Relationship Id="rId20" Type="http://schemas.openxmlformats.org/officeDocument/2006/relationships/tags" Target="../tags/tag610.xml"/><Relationship Id="rId29" Type="http://schemas.openxmlformats.org/officeDocument/2006/relationships/image" Target="../media/image116.png"/><Relationship Id="rId1" Type="http://schemas.openxmlformats.org/officeDocument/2006/relationships/tags" Target="../tags/tag591.xml"/><Relationship Id="rId6" Type="http://schemas.openxmlformats.org/officeDocument/2006/relationships/tags" Target="../tags/tag596.xml"/><Relationship Id="rId11" Type="http://schemas.openxmlformats.org/officeDocument/2006/relationships/tags" Target="../tags/tag601.xml"/><Relationship Id="rId24" Type="http://schemas.openxmlformats.org/officeDocument/2006/relationships/tags" Target="../tags/tag614.xml"/><Relationship Id="rId5" Type="http://schemas.openxmlformats.org/officeDocument/2006/relationships/tags" Target="../tags/tag595.xml"/><Relationship Id="rId15" Type="http://schemas.openxmlformats.org/officeDocument/2006/relationships/tags" Target="../tags/tag605.xml"/><Relationship Id="rId23" Type="http://schemas.openxmlformats.org/officeDocument/2006/relationships/tags" Target="../tags/tag613.xml"/><Relationship Id="rId28" Type="http://schemas.openxmlformats.org/officeDocument/2006/relationships/tags" Target="../tags/tag612.xml"/><Relationship Id="rId10" Type="http://schemas.openxmlformats.org/officeDocument/2006/relationships/tags" Target="../tags/tag600.xml"/><Relationship Id="rId19" Type="http://schemas.openxmlformats.org/officeDocument/2006/relationships/tags" Target="../tags/tag609.xml"/><Relationship Id="rId4" Type="http://schemas.openxmlformats.org/officeDocument/2006/relationships/tags" Target="../tags/tag594.xml"/><Relationship Id="rId9" Type="http://schemas.openxmlformats.org/officeDocument/2006/relationships/tags" Target="../tags/tag599.xml"/><Relationship Id="rId14" Type="http://schemas.openxmlformats.org/officeDocument/2006/relationships/tags" Target="../tags/tag604.xml"/><Relationship Id="rId22" Type="http://schemas.openxmlformats.org/officeDocument/2006/relationships/tags" Target="../tags/tag612.xml"/><Relationship Id="rId27"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image" Target="../media/image112.png"/><Relationship Id="rId3" Type="http://schemas.openxmlformats.org/officeDocument/2006/relationships/tags" Target="../tags/tag617.xml"/><Relationship Id="rId7" Type="http://schemas.openxmlformats.org/officeDocument/2006/relationships/tags" Target="../tags/tag621.xml"/><Relationship Id="rId12" Type="http://schemas.openxmlformats.org/officeDocument/2006/relationships/image" Target="../media/image117.png"/><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tags" Target="../tags/tag617.xml"/><Relationship Id="rId5" Type="http://schemas.openxmlformats.org/officeDocument/2006/relationships/tags" Target="../tags/tag619.xml"/><Relationship Id="rId10" Type="http://schemas.openxmlformats.org/officeDocument/2006/relationships/slideLayout" Target="../slideLayouts/slideLayout5.xml"/><Relationship Id="rId4" Type="http://schemas.openxmlformats.org/officeDocument/2006/relationships/tags" Target="../tags/tag618.xml"/><Relationship Id="rId9" Type="http://schemas.openxmlformats.org/officeDocument/2006/relationships/tags" Target="../tags/tag623.xml"/></Relationships>
</file>

<file path=ppt/slides/_rels/slide43.xml.rels><?xml version="1.0" encoding="UTF-8" standalone="yes"?>
<Relationships xmlns="http://schemas.openxmlformats.org/package/2006/relationships"><Relationship Id="rId3" Type="http://schemas.openxmlformats.org/officeDocument/2006/relationships/tags" Target="../tags/tag626.xml"/><Relationship Id="rId2" Type="http://schemas.openxmlformats.org/officeDocument/2006/relationships/tags" Target="../tags/tag625.xml"/><Relationship Id="rId1" Type="http://schemas.openxmlformats.org/officeDocument/2006/relationships/tags" Target="../tags/tag624.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 Id="rId5" Type="http://schemas.openxmlformats.org/officeDocument/2006/relationships/slideLayout" Target="../slideLayouts/slideLayout9.xml"/><Relationship Id="rId4" Type="http://schemas.openxmlformats.org/officeDocument/2006/relationships/tags" Target="../tags/tag630.xml"/></Relationships>
</file>

<file path=ppt/slides/_rels/slide45.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tags" Target="../tags/tag631.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tags" Target="../tags/tag641.xml"/><Relationship Id="rId13" Type="http://schemas.openxmlformats.org/officeDocument/2006/relationships/tags" Target="../tags/tag646.xml"/><Relationship Id="rId18" Type="http://schemas.openxmlformats.org/officeDocument/2006/relationships/tags" Target="../tags/tag645.xml"/><Relationship Id="rId3" Type="http://schemas.openxmlformats.org/officeDocument/2006/relationships/tags" Target="../tags/tag636.xml"/><Relationship Id="rId7" Type="http://schemas.openxmlformats.org/officeDocument/2006/relationships/tags" Target="../tags/tag640.xml"/><Relationship Id="rId12" Type="http://schemas.openxmlformats.org/officeDocument/2006/relationships/tags" Target="../tags/tag645.xml"/><Relationship Id="rId17" Type="http://schemas.openxmlformats.org/officeDocument/2006/relationships/image" Target="../media/image118.png"/><Relationship Id="rId2" Type="http://schemas.openxmlformats.org/officeDocument/2006/relationships/tags" Target="../tags/tag635.xml"/><Relationship Id="rId16" Type="http://schemas.openxmlformats.org/officeDocument/2006/relationships/tags" Target="../tags/tag636.xml"/><Relationship Id="rId1" Type="http://schemas.openxmlformats.org/officeDocument/2006/relationships/tags" Target="../tags/tag634.xml"/><Relationship Id="rId6" Type="http://schemas.openxmlformats.org/officeDocument/2006/relationships/tags" Target="../tags/tag639.xml"/><Relationship Id="rId11" Type="http://schemas.openxmlformats.org/officeDocument/2006/relationships/tags" Target="../tags/tag644.xml"/><Relationship Id="rId5" Type="http://schemas.openxmlformats.org/officeDocument/2006/relationships/tags" Target="../tags/tag638.xml"/><Relationship Id="rId15" Type="http://schemas.openxmlformats.org/officeDocument/2006/relationships/slideLayout" Target="../slideLayouts/slideLayout5.xml"/><Relationship Id="rId10" Type="http://schemas.openxmlformats.org/officeDocument/2006/relationships/tags" Target="../tags/tag643.xml"/><Relationship Id="rId19" Type="http://schemas.openxmlformats.org/officeDocument/2006/relationships/image" Target="../media/image119.png"/><Relationship Id="rId4" Type="http://schemas.openxmlformats.org/officeDocument/2006/relationships/tags" Target="../tags/tag637.xml"/><Relationship Id="rId9" Type="http://schemas.openxmlformats.org/officeDocument/2006/relationships/tags" Target="../tags/tag642.xml"/><Relationship Id="rId14" Type="http://schemas.openxmlformats.org/officeDocument/2006/relationships/tags" Target="../tags/tag647.xml"/></Relationships>
</file>

<file path=ppt/slides/_rels/slide47.xml.rels><?xml version="1.0" encoding="UTF-8" standalone="yes"?>
<Relationships xmlns="http://schemas.openxmlformats.org/package/2006/relationships"><Relationship Id="rId3" Type="http://schemas.openxmlformats.org/officeDocument/2006/relationships/tags" Target="../tags/tag650.xml"/><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hyperlink" Target="https://doi.org/10.1002/(SICI)1528-2716(200001/03)2:1%3C120::AID-PSE14%3E3.0.CO;2-0" TargetMode="External"/><Relationship Id="rId5" Type="http://schemas.openxmlformats.org/officeDocument/2006/relationships/slideLayout" Target="../slideLayouts/slideLayout3.xml"/><Relationship Id="rId4" Type="http://schemas.openxmlformats.org/officeDocument/2006/relationships/tags" Target="../tags/tag651.xml"/></Relationships>
</file>

<file path=ppt/slides/_rels/slide48.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6" Type="http://schemas.openxmlformats.org/officeDocument/2006/relationships/hyperlink" Target="https://app.knovel.com/hotlink/toc/id:kpAAD00001/aluminum-alloy-database/aluminum-alloy-database" TargetMode="External"/><Relationship Id="rId5" Type="http://schemas.openxmlformats.org/officeDocument/2006/relationships/slideLayout" Target="../slideLayouts/slideLayout3.xml"/><Relationship Id="rId4" Type="http://schemas.openxmlformats.org/officeDocument/2006/relationships/tags" Target="../tags/tag655.xml"/></Relationships>
</file>

<file path=ppt/slides/_rels/slide49.xml.rels><?xml version="1.0" encoding="UTF-8" standalone="yes"?>
<Relationships xmlns="http://schemas.openxmlformats.org/package/2006/relationships"><Relationship Id="rId3" Type="http://schemas.openxmlformats.org/officeDocument/2006/relationships/tags" Target="../tags/tag658.xml"/><Relationship Id="rId2" Type="http://schemas.openxmlformats.org/officeDocument/2006/relationships/tags" Target="../tags/tag657.xml"/><Relationship Id="rId1" Type="http://schemas.openxmlformats.org/officeDocument/2006/relationships/tags" Target="../tags/tag656.xml"/><Relationship Id="rId5" Type="http://schemas.openxmlformats.org/officeDocument/2006/relationships/slideLayout" Target="../slideLayouts/slideLayout3.xml"/><Relationship Id="rId4" Type="http://schemas.openxmlformats.org/officeDocument/2006/relationships/tags" Target="../tags/tag659.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hyperlink" Target="https://commons.wikimedia.org/wiki/File:Pedalarm_Bruch.jpg" TargetMode="External"/><Relationship Id="rId5" Type="http://schemas.openxmlformats.org/officeDocument/2006/relationships/tags" Target="../tags/tag27.xml"/><Relationship Id="rId10" Type="http://schemas.openxmlformats.org/officeDocument/2006/relationships/image" Target="../media/image11.jpg"/><Relationship Id="rId4" Type="http://schemas.openxmlformats.org/officeDocument/2006/relationships/tags" Target="../tags/tag26.xml"/><Relationship Id="rId9"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8" Type="http://schemas.openxmlformats.org/officeDocument/2006/relationships/tags" Target="../tags/tag667.xml"/><Relationship Id="rId13" Type="http://schemas.openxmlformats.org/officeDocument/2006/relationships/tags" Target="../tags/tag672.xml"/><Relationship Id="rId18" Type="http://schemas.openxmlformats.org/officeDocument/2006/relationships/tags" Target="../tags/tag677.xml"/><Relationship Id="rId26" Type="http://schemas.openxmlformats.org/officeDocument/2006/relationships/image" Target="../media/image124.emf"/><Relationship Id="rId3" Type="http://schemas.openxmlformats.org/officeDocument/2006/relationships/tags" Target="../tags/tag662.xml"/><Relationship Id="rId21" Type="http://schemas.openxmlformats.org/officeDocument/2006/relationships/image" Target="../media/image115.jpg"/><Relationship Id="rId7" Type="http://schemas.openxmlformats.org/officeDocument/2006/relationships/tags" Target="../tags/tag666.xml"/><Relationship Id="rId12" Type="http://schemas.openxmlformats.org/officeDocument/2006/relationships/tags" Target="../tags/tag671.xml"/><Relationship Id="rId17" Type="http://schemas.openxmlformats.org/officeDocument/2006/relationships/tags" Target="../tags/tag676.xml"/><Relationship Id="rId25" Type="http://schemas.openxmlformats.org/officeDocument/2006/relationships/image" Target="../media/image123.svg"/><Relationship Id="rId2" Type="http://schemas.openxmlformats.org/officeDocument/2006/relationships/tags" Target="../tags/tag661.xml"/><Relationship Id="rId16" Type="http://schemas.openxmlformats.org/officeDocument/2006/relationships/tags" Target="../tags/tag675.xml"/><Relationship Id="rId20" Type="http://schemas.openxmlformats.org/officeDocument/2006/relationships/slideLayout" Target="../slideLayouts/slideLayout12.xml"/><Relationship Id="rId29" Type="http://schemas.openxmlformats.org/officeDocument/2006/relationships/image" Target="../media/image127.jpg"/><Relationship Id="rId1" Type="http://schemas.openxmlformats.org/officeDocument/2006/relationships/tags" Target="../tags/tag660.xml"/><Relationship Id="rId6" Type="http://schemas.openxmlformats.org/officeDocument/2006/relationships/tags" Target="../tags/tag665.xml"/><Relationship Id="rId11" Type="http://schemas.openxmlformats.org/officeDocument/2006/relationships/tags" Target="../tags/tag670.xml"/><Relationship Id="rId24" Type="http://schemas.openxmlformats.org/officeDocument/2006/relationships/image" Target="../media/image122.png"/><Relationship Id="rId5" Type="http://schemas.openxmlformats.org/officeDocument/2006/relationships/tags" Target="../tags/tag664.xml"/><Relationship Id="rId15" Type="http://schemas.openxmlformats.org/officeDocument/2006/relationships/tags" Target="../tags/tag674.xml"/><Relationship Id="rId23" Type="http://schemas.openxmlformats.org/officeDocument/2006/relationships/image" Target="../media/image121.jpg"/><Relationship Id="rId28" Type="http://schemas.openxmlformats.org/officeDocument/2006/relationships/image" Target="../media/image126.jpg"/><Relationship Id="rId10" Type="http://schemas.openxmlformats.org/officeDocument/2006/relationships/tags" Target="../tags/tag669.xml"/><Relationship Id="rId19" Type="http://schemas.openxmlformats.org/officeDocument/2006/relationships/tags" Target="../tags/tag678.xml"/><Relationship Id="rId4" Type="http://schemas.openxmlformats.org/officeDocument/2006/relationships/tags" Target="../tags/tag663.xml"/><Relationship Id="rId9" Type="http://schemas.openxmlformats.org/officeDocument/2006/relationships/tags" Target="../tags/tag668.xml"/><Relationship Id="rId14" Type="http://schemas.openxmlformats.org/officeDocument/2006/relationships/tags" Target="../tags/tag673.xml"/><Relationship Id="rId22" Type="http://schemas.openxmlformats.org/officeDocument/2006/relationships/image" Target="../media/image120.png"/><Relationship Id="rId27" Type="http://schemas.openxmlformats.org/officeDocument/2006/relationships/image" Target="../media/image125.jpg"/></Relationships>
</file>

<file path=ppt/slides/_rels/slide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33.xml"/></Relationships>
</file>

<file path=ppt/slides/_rels/slide7.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image" Target="../media/image12.png"/><Relationship Id="rId3" Type="http://schemas.openxmlformats.org/officeDocument/2006/relationships/tags" Target="../tags/tag36.xml"/><Relationship Id="rId21" Type="http://schemas.openxmlformats.org/officeDocument/2006/relationships/image" Target="../media/image15.svg"/><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notesSlide" Target="../notesSlides/notesSlide5.xml"/><Relationship Id="rId25" Type="http://schemas.openxmlformats.org/officeDocument/2006/relationships/image" Target="../media/image17.svg"/><Relationship Id="rId2" Type="http://schemas.openxmlformats.org/officeDocument/2006/relationships/tags" Target="../tags/tag35.xml"/><Relationship Id="rId16" Type="http://schemas.openxmlformats.org/officeDocument/2006/relationships/slideLayout" Target="../slideLayouts/slideLayout11.xml"/><Relationship Id="rId20" Type="http://schemas.openxmlformats.org/officeDocument/2006/relationships/image" Target="../media/image14.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6.png"/><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image" Target="../media/image141.png"/><Relationship Id="rId10" Type="http://schemas.openxmlformats.org/officeDocument/2006/relationships/tags" Target="../tags/tag43.xml"/><Relationship Id="rId19" Type="http://schemas.openxmlformats.org/officeDocument/2006/relationships/image" Target="../media/image13.sv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image" Target="../media/image131.png"/></Relationships>
</file>

<file path=ppt/slides/_rels/slide8.xml.rels><?xml version="1.0" encoding="UTF-8" standalone="yes"?>
<Relationships xmlns="http://schemas.openxmlformats.org/package/2006/relationships"><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tags" Target="../tags/tag74.xml"/><Relationship Id="rId39" Type="http://schemas.openxmlformats.org/officeDocument/2006/relationships/image" Target="../media/image161.png"/><Relationship Id="rId21" Type="http://schemas.openxmlformats.org/officeDocument/2006/relationships/tags" Target="../tags/tag69.xml"/><Relationship Id="rId34" Type="http://schemas.openxmlformats.org/officeDocument/2006/relationships/image" Target="../media/image13.svg"/><Relationship Id="rId42" Type="http://schemas.openxmlformats.org/officeDocument/2006/relationships/image" Target="../media/image170.png"/><Relationship Id="rId47" Type="http://schemas.openxmlformats.org/officeDocument/2006/relationships/image" Target="../media/image17.png"/><Relationship Id="rId50" Type="http://schemas.openxmlformats.org/officeDocument/2006/relationships/tags" Target="../tags/tag71.xml"/><Relationship Id="rId55" Type="http://schemas.openxmlformats.org/officeDocument/2006/relationships/image" Target="../media/image21.png"/><Relationship Id="rId63" Type="http://schemas.openxmlformats.org/officeDocument/2006/relationships/image" Target="../media/image25.png"/><Relationship Id="rId7" Type="http://schemas.openxmlformats.org/officeDocument/2006/relationships/tags" Target="../tags/tag55.xml"/><Relationship Id="rId2" Type="http://schemas.openxmlformats.org/officeDocument/2006/relationships/tags" Target="../tags/tag50.xml"/><Relationship Id="rId16" Type="http://schemas.openxmlformats.org/officeDocument/2006/relationships/tags" Target="../tags/tag64.xml"/><Relationship Id="rId29" Type="http://schemas.openxmlformats.org/officeDocument/2006/relationships/tags" Target="../tags/tag77.xml"/><Relationship Id="rId11" Type="http://schemas.openxmlformats.org/officeDocument/2006/relationships/tags" Target="../tags/tag59.xml"/><Relationship Id="rId24" Type="http://schemas.openxmlformats.org/officeDocument/2006/relationships/tags" Target="../tags/tag72.xml"/><Relationship Id="rId32" Type="http://schemas.openxmlformats.org/officeDocument/2006/relationships/notesSlide" Target="../notesSlides/notesSlide6.xml"/><Relationship Id="rId37" Type="http://schemas.openxmlformats.org/officeDocument/2006/relationships/image" Target="../media/image130.png"/><Relationship Id="rId40" Type="http://schemas.openxmlformats.org/officeDocument/2006/relationships/image" Target="../media/image150.png"/><Relationship Id="rId45" Type="http://schemas.openxmlformats.org/officeDocument/2006/relationships/image" Target="../media/image200.png"/><Relationship Id="rId53" Type="http://schemas.openxmlformats.org/officeDocument/2006/relationships/image" Target="../media/image20.png"/><Relationship Id="rId58" Type="http://schemas.openxmlformats.org/officeDocument/2006/relationships/tags" Target="../tags/tag75.xml"/><Relationship Id="rId5" Type="http://schemas.openxmlformats.org/officeDocument/2006/relationships/tags" Target="../tags/tag53.xml"/><Relationship Id="rId61" Type="http://schemas.openxmlformats.org/officeDocument/2006/relationships/image" Target="../media/image24.png"/><Relationship Id="rId19" Type="http://schemas.openxmlformats.org/officeDocument/2006/relationships/tags" Target="../tags/tag6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tags" Target="../tags/tag75.xml"/><Relationship Id="rId30" Type="http://schemas.openxmlformats.org/officeDocument/2006/relationships/tags" Target="../tags/tag78.xml"/><Relationship Id="rId35" Type="http://schemas.openxmlformats.org/officeDocument/2006/relationships/image" Target="../media/image18.png"/><Relationship Id="rId43" Type="http://schemas.openxmlformats.org/officeDocument/2006/relationships/image" Target="../media/image180.png"/><Relationship Id="rId48" Type="http://schemas.openxmlformats.org/officeDocument/2006/relationships/tags" Target="../tags/tag70.xml"/><Relationship Id="rId56" Type="http://schemas.openxmlformats.org/officeDocument/2006/relationships/tags" Target="../tags/tag74.xml"/><Relationship Id="rId8" Type="http://schemas.openxmlformats.org/officeDocument/2006/relationships/tags" Target="../tags/tag56.xml"/><Relationship Id="rId51" Type="http://schemas.openxmlformats.org/officeDocument/2006/relationships/image" Target="../media/image19.png"/><Relationship Id="rId3" Type="http://schemas.openxmlformats.org/officeDocument/2006/relationships/tags" Target="../tags/tag51.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image" Target="../media/image12.png"/><Relationship Id="rId38" Type="http://schemas.openxmlformats.org/officeDocument/2006/relationships/tags" Target="../tags/tag53.xml"/><Relationship Id="rId46" Type="http://schemas.openxmlformats.org/officeDocument/2006/relationships/tags" Target="../tags/tag69.xml"/><Relationship Id="rId59" Type="http://schemas.openxmlformats.org/officeDocument/2006/relationships/image" Target="../media/image23.png"/><Relationship Id="rId20" Type="http://schemas.openxmlformats.org/officeDocument/2006/relationships/tags" Target="../tags/tag68.xml"/><Relationship Id="rId41" Type="http://schemas.openxmlformats.org/officeDocument/2006/relationships/image" Target="../media/image160.png"/><Relationship Id="rId54" Type="http://schemas.openxmlformats.org/officeDocument/2006/relationships/tags" Target="../tags/tag73.xml"/><Relationship Id="rId62" Type="http://schemas.openxmlformats.org/officeDocument/2006/relationships/tags" Target="../tags/tag77.xml"/><Relationship Id="rId1" Type="http://schemas.openxmlformats.org/officeDocument/2006/relationships/tags" Target="../tags/tag49.xml"/><Relationship Id="rId6" Type="http://schemas.openxmlformats.org/officeDocument/2006/relationships/tags" Target="../tags/tag54.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image" Target="../media/image19.svg"/><Relationship Id="rId49" Type="http://schemas.openxmlformats.org/officeDocument/2006/relationships/image" Target="../media/image181.png"/><Relationship Id="rId57" Type="http://schemas.openxmlformats.org/officeDocument/2006/relationships/image" Target="../media/image22.png"/><Relationship Id="rId10" Type="http://schemas.openxmlformats.org/officeDocument/2006/relationships/tags" Target="../tags/tag58.xml"/><Relationship Id="rId31" Type="http://schemas.openxmlformats.org/officeDocument/2006/relationships/slideLayout" Target="../slideLayouts/slideLayout11.xml"/><Relationship Id="rId44" Type="http://schemas.openxmlformats.org/officeDocument/2006/relationships/image" Target="../media/image190.png"/><Relationship Id="rId52" Type="http://schemas.openxmlformats.org/officeDocument/2006/relationships/tags" Target="../tags/tag72.xml"/><Relationship Id="rId60" Type="http://schemas.openxmlformats.org/officeDocument/2006/relationships/tags" Target="../tags/tag76.xml"/><Relationship Id="rId4" Type="http://schemas.openxmlformats.org/officeDocument/2006/relationships/tags" Target="../tags/tag52.xml"/><Relationship Id="rId9" Type="http://schemas.openxmlformats.org/officeDocument/2006/relationships/tags" Target="../tags/tag57.xml"/></Relationships>
</file>

<file path=ppt/slides/_rels/slide9.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notesSlide" Target="../notesSlides/notesSlide7.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11.xml"/><Relationship Id="rId5" Type="http://schemas.openxmlformats.org/officeDocument/2006/relationships/tags" Target="../tags/tag83.xml"/><Relationship Id="rId4"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normAutofit/>
          </a:bodyPr>
          <a:lstStyle/>
          <a:p>
            <a:r>
              <a:rPr lang="fr-CA" dirty="0"/>
              <a:t>Fatigue des alliages d’aluminium</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774ADE2-B62C-EBA7-3D43-C87F2C507AED}"/>
                  </a:ext>
                </a:extLst>
              </p:cNvPr>
              <p:cNvSpPr>
                <a:spLocks noGrp="1"/>
              </p:cNvSpPr>
              <p:nvPr>
                <p:ph idx="1"/>
                <p:custDataLst>
                  <p:tags r:id="rId1"/>
                </p:custDataLst>
              </p:nvPr>
            </p:nvSpPr>
            <p:spPr>
              <a:xfrm>
                <a:off x="838200" y="1825625"/>
                <a:ext cx="4990252" cy="3265797"/>
              </a:xfrm>
            </p:spPr>
            <p:txBody>
              <a:bodyPr>
                <a:normAutofit/>
              </a:bodyPr>
              <a:lstStyle/>
              <a:p>
                <a:pPr marL="0" indent="0">
                  <a:buNone/>
                </a:pPr>
                <a:r>
                  <a:rPr lang="fr-CA" sz="1800" dirty="0">
                    <a:latin typeface="Univers Condensed" panose="020B0506020202050204"/>
                  </a:rPr>
                  <a:t>1. Contrainte minimum: </a:t>
                </a:r>
                <a14:m>
                  <m:oMath xmlns:m="http://schemas.openxmlformats.org/officeDocument/2006/math">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𝑚𝑖𝑛</m:t>
                        </m:r>
                      </m:sub>
                    </m:sSub>
                    <m:r>
                      <a:rPr lang="fr-CA" sz="1800" b="0" i="1" smtClean="0">
                        <a:latin typeface="Cambria Math" panose="02040503050406030204" pitchFamily="18" charset="0"/>
                      </a:rPr>
                      <m:t>=1</m:t>
                    </m:r>
                  </m:oMath>
                </a14:m>
                <a:r>
                  <a:rPr lang="fr-CA" sz="1800" dirty="0">
                    <a:latin typeface="Univers Condensed" panose="020B0506020202050204"/>
                  </a:rPr>
                  <a:t> MPa</a:t>
                </a:r>
              </a:p>
              <a:p>
                <a:pPr marL="0" indent="0">
                  <a:buNone/>
                </a:pPr>
                <a:r>
                  <a:rPr lang="fr-CA" sz="1800" dirty="0">
                    <a:latin typeface="Univers Condensed" panose="020B0506020202050204"/>
                  </a:rPr>
                  <a:t>Contrainte maximum: </a:t>
                </a:r>
                <a14:m>
                  <m:oMath xmlns:m="http://schemas.openxmlformats.org/officeDocument/2006/math">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𝑚𝑎𝑥</m:t>
                        </m:r>
                      </m:sub>
                    </m:sSub>
                    <m:r>
                      <a:rPr lang="fr-CA" sz="1800" b="0" i="1" smtClean="0">
                        <a:latin typeface="Cambria Math" panose="02040503050406030204" pitchFamily="18" charset="0"/>
                      </a:rPr>
                      <m:t>=6</m:t>
                    </m:r>
                  </m:oMath>
                </a14:m>
                <a:r>
                  <a:rPr lang="fr-CA" sz="1800" dirty="0">
                    <a:latin typeface="Univers Condensed" panose="020B0506020202050204"/>
                  </a:rPr>
                  <a:t> MPa</a:t>
                </a:r>
              </a:p>
              <a:p>
                <a:pPr marL="0" indent="0">
                  <a:buNone/>
                </a:pPr>
                <a:r>
                  <a:rPr lang="fr-CA" sz="1800" dirty="0">
                    <a:latin typeface="Univers Condensed" panose="020B0506020202050204"/>
                  </a:rPr>
                  <a:t>Contrainte moyenne: </a:t>
                </a:r>
                <a14:m>
                  <m:oMath xmlns:m="http://schemas.openxmlformats.org/officeDocument/2006/math">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𝑚𝑜𝑦</m:t>
                        </m:r>
                      </m:sub>
                    </m:sSub>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𝑚𝑎𝑥</m:t>
                            </m:r>
                          </m:sub>
                        </m:sSub>
                        <m:r>
                          <a:rPr lang="fr-CA" sz="1800" b="0" i="1" smtClean="0">
                            <a:latin typeface="Cambria Math" panose="02040503050406030204" pitchFamily="18" charset="0"/>
                          </a:rPr>
                          <m:t>+</m:t>
                        </m:r>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𝑚𝑖𝑛</m:t>
                            </m:r>
                          </m:sub>
                        </m:sSub>
                      </m:num>
                      <m:den>
                        <m:r>
                          <a:rPr lang="fr-CA" sz="1800" b="0" i="1" smtClean="0">
                            <a:latin typeface="Cambria Math" panose="02040503050406030204" pitchFamily="18" charset="0"/>
                          </a:rPr>
                          <m:t>2</m:t>
                        </m:r>
                      </m:den>
                    </m:f>
                    <m:r>
                      <a:rPr lang="fr-CA" sz="1800" b="0" i="1" smtClean="0">
                        <a:latin typeface="Cambria Math" panose="02040503050406030204" pitchFamily="18" charset="0"/>
                      </a:rPr>
                      <m:t>=3,5</m:t>
                    </m:r>
                  </m:oMath>
                </a14:m>
                <a:r>
                  <a:rPr lang="fr-CA" sz="1800" dirty="0">
                    <a:latin typeface="Univers Condensed" panose="020B0506020202050204"/>
                  </a:rPr>
                  <a:t> MPa</a:t>
                </a:r>
              </a:p>
              <a:p>
                <a:pPr marL="0" indent="0">
                  <a:buNone/>
                </a:pPr>
                <a:r>
                  <a:rPr lang="fr-CA" sz="1800" dirty="0">
                    <a:latin typeface="Univers Condensed" panose="020B0506020202050204"/>
                  </a:rPr>
                  <a:t>Variation de contrainte: </a:t>
                </a:r>
                <a14:m>
                  <m:oMath xmlns:m="http://schemas.openxmlformats.org/officeDocument/2006/math">
                    <m:r>
                      <m:rPr>
                        <m:sty m:val="p"/>
                      </m:rPr>
                      <a:rPr lang="fr-CA" sz="1800" b="0" i="0" smtClean="0">
                        <a:latin typeface="Cambria Math" panose="02040503050406030204" pitchFamily="18" charset="0"/>
                      </a:rPr>
                      <m:t>Δ</m:t>
                    </m:r>
                    <m:r>
                      <a:rPr lang="fr-CA" sz="1800" b="0" i="1" smtClean="0">
                        <a:latin typeface="Cambria Math" panose="02040503050406030204" pitchFamily="18" charset="0"/>
                      </a:rPr>
                      <m:t>𝜎</m:t>
                    </m:r>
                    <m:r>
                      <a:rPr lang="fr-CA" sz="1800" b="0" i="1" smtClean="0">
                        <a:latin typeface="Cambria Math" panose="02040503050406030204" pitchFamily="18" charset="0"/>
                      </a:rPr>
                      <m:t>=</m:t>
                    </m:r>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𝑚𝑎𝑥</m:t>
                        </m:r>
                      </m:sub>
                    </m:sSub>
                    <m:r>
                      <a:rPr lang="fr-CA" sz="1800" b="0" i="1" smtClean="0">
                        <a:latin typeface="Cambria Math" panose="02040503050406030204" pitchFamily="18" charset="0"/>
                      </a:rPr>
                      <m:t>−</m:t>
                    </m:r>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𝑚𝑖𝑛</m:t>
                        </m:r>
                      </m:sub>
                    </m:sSub>
                    <m:r>
                      <a:rPr lang="fr-CA" sz="1800" b="0" i="1" smtClean="0">
                        <a:latin typeface="Cambria Math" panose="02040503050406030204" pitchFamily="18" charset="0"/>
                      </a:rPr>
                      <m:t>=5</m:t>
                    </m:r>
                  </m:oMath>
                </a14:m>
                <a:r>
                  <a:rPr lang="fr-CA" sz="1800" dirty="0">
                    <a:latin typeface="Univers Condensed" panose="020B0506020202050204"/>
                  </a:rPr>
                  <a:t> Mpa</a:t>
                </a:r>
              </a:p>
              <a:p>
                <a:pPr marL="0" indent="0">
                  <a:buNone/>
                </a:pPr>
                <a:r>
                  <a:rPr lang="fr-CA" sz="1800" dirty="0">
                    <a:latin typeface="Univers Condensed" panose="020B0506020202050204"/>
                  </a:rPr>
                  <a:t>Amplitude de contrainte: </a:t>
                </a:r>
                <a14:m>
                  <m:oMath xmlns:m="http://schemas.openxmlformats.org/officeDocument/2006/math">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𝑎</m:t>
                        </m:r>
                      </m:sub>
                    </m:sSub>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r>
                          <m:rPr>
                            <m:sty m:val="p"/>
                          </m:rPr>
                          <a:rPr lang="fr-CA" sz="1800" b="0" i="0" smtClean="0">
                            <a:latin typeface="Cambria Math" panose="02040503050406030204" pitchFamily="18" charset="0"/>
                          </a:rPr>
                          <m:t>Δ</m:t>
                        </m:r>
                        <m:r>
                          <a:rPr lang="fr-CA" sz="1800" b="0" i="1" smtClean="0">
                            <a:latin typeface="Cambria Math" panose="02040503050406030204" pitchFamily="18" charset="0"/>
                          </a:rPr>
                          <m:t>𝜎</m:t>
                        </m:r>
                      </m:num>
                      <m:den>
                        <m:r>
                          <a:rPr lang="fr-CA" sz="1800" b="0" i="1" smtClean="0">
                            <a:latin typeface="Cambria Math" panose="02040503050406030204" pitchFamily="18" charset="0"/>
                          </a:rPr>
                          <m:t>2</m:t>
                        </m:r>
                      </m:den>
                    </m:f>
                    <m:r>
                      <a:rPr lang="fr-CA" sz="1800" b="0" i="1" smtClean="0">
                        <a:latin typeface="Cambria Math" panose="02040503050406030204" pitchFamily="18" charset="0"/>
                      </a:rPr>
                      <m:t>=2,5</m:t>
                    </m:r>
                  </m:oMath>
                </a14:m>
                <a:r>
                  <a:rPr lang="fr-CA" sz="1800" dirty="0">
                    <a:latin typeface="Univers Condensed" panose="020B0506020202050204"/>
                  </a:rPr>
                  <a:t> MPa</a:t>
                </a:r>
              </a:p>
              <a:p>
                <a:pPr marL="0" indent="0">
                  <a:buNone/>
                </a:pPr>
                <a:r>
                  <a:rPr lang="fr-CA" sz="1800" dirty="0">
                    <a:latin typeface="Univers Condensed" panose="020B0506020202050204"/>
                  </a:rPr>
                  <a:t>Rapport de contraintes: </a:t>
                </a:r>
                <a14:m>
                  <m:oMath xmlns:m="http://schemas.openxmlformats.org/officeDocument/2006/math">
                    <m:r>
                      <a:rPr lang="fr-CA" sz="1800" b="0" i="1" smtClean="0">
                        <a:latin typeface="Cambria Math" panose="02040503050406030204" pitchFamily="18" charset="0"/>
                      </a:rPr>
                      <m:t>𝑅</m:t>
                    </m:r>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𝑚𝑖𝑛</m:t>
                            </m:r>
                          </m:sub>
                        </m:sSub>
                      </m:num>
                      <m:den>
                        <m:sSub>
                          <m:sSubPr>
                            <m:ctrlPr>
                              <a:rPr lang="fr-CA" sz="1800" b="0" i="1" smtClean="0">
                                <a:latin typeface="Cambria Math" panose="02040503050406030204" pitchFamily="18" charset="0"/>
                              </a:rPr>
                            </m:ctrlPr>
                          </m:sSubPr>
                          <m:e>
                            <m:r>
                              <a:rPr lang="fr-CA" sz="1800" b="0" i="1" smtClean="0">
                                <a:latin typeface="Cambria Math" panose="02040503050406030204" pitchFamily="18" charset="0"/>
                              </a:rPr>
                              <m:t>𝜎</m:t>
                            </m:r>
                          </m:e>
                          <m:sub>
                            <m:r>
                              <a:rPr lang="fr-CA" sz="1800" b="0" i="1" smtClean="0">
                                <a:latin typeface="Cambria Math" panose="02040503050406030204" pitchFamily="18" charset="0"/>
                              </a:rPr>
                              <m:t>𝑚𝑎𝑥</m:t>
                            </m:r>
                          </m:sub>
                        </m:sSub>
                      </m:den>
                    </m:f>
                    <m:r>
                      <a:rPr lang="fr-CA" sz="1800" b="0" i="1" smtClean="0">
                        <a:latin typeface="Cambria Math" panose="02040503050406030204" pitchFamily="18" charset="0"/>
                      </a:rPr>
                      <m:t>=0,17</m:t>
                    </m:r>
                  </m:oMath>
                </a14:m>
                <a:endParaRPr lang="fr-CA" sz="1800" dirty="0">
                  <a:latin typeface="Univers Condensed" panose="020B0506020202050204"/>
                </a:endParaRPr>
              </a:p>
              <a:p>
                <a:pPr marL="0" indent="0">
                  <a:buNone/>
                </a:pPr>
                <a:r>
                  <a:rPr lang="fr-CA" sz="1800" dirty="0">
                    <a:latin typeface="Univers Condensed" panose="020B0506020202050204"/>
                  </a:rPr>
                  <a:t>2. </a:t>
                </a:r>
                <a14:m>
                  <m:oMath xmlns:m="http://schemas.openxmlformats.org/officeDocument/2006/math">
                    <m:r>
                      <a:rPr lang="fr-CA" sz="1800" b="0" i="1" smtClean="0">
                        <a:latin typeface="Cambria Math" panose="02040503050406030204" pitchFamily="18" charset="0"/>
                      </a:rPr>
                      <m:t>𝑁</m:t>
                    </m:r>
                    <m:r>
                      <a:rPr lang="fr-CA" sz="1800" b="0" i="1" smtClean="0">
                        <a:latin typeface="Cambria Math" panose="02040503050406030204" pitchFamily="18" charset="0"/>
                      </a:rPr>
                      <m:t>=</m:t>
                    </m:r>
                    <m:d>
                      <m:dPr>
                        <m:ctrlPr>
                          <a:rPr lang="fr-CA" sz="1800" b="0" i="1" smtClean="0">
                            <a:latin typeface="Cambria Math" panose="02040503050406030204" pitchFamily="18" charset="0"/>
                          </a:rPr>
                        </m:ctrlPr>
                      </m:dPr>
                      <m:e>
                        <m:r>
                          <a:rPr lang="fr-CA" sz="1800" b="0" i="1" smtClean="0">
                            <a:latin typeface="Cambria Math" panose="02040503050406030204" pitchFamily="18" charset="0"/>
                          </a:rPr>
                          <m:t>462 </m:t>
                        </m:r>
                        <m:r>
                          <m:rPr>
                            <m:nor/>
                          </m:rPr>
                          <a:rPr lang="fr-CA" sz="1800" b="0" i="0" smtClean="0">
                            <a:latin typeface="Univers Condensed" panose="020B0506020202050204"/>
                          </a:rPr>
                          <m:t>passages</m:t>
                        </m:r>
                      </m:e>
                    </m:d>
                    <m:r>
                      <a:rPr lang="fr-CA" sz="1800" b="0" i="1" smtClean="0">
                        <a:latin typeface="Cambria Math" panose="02040503050406030204" pitchFamily="18" charset="0"/>
                        <a:ea typeface="Cambria Math" panose="02040503050406030204" pitchFamily="18" charset="0"/>
                      </a:rPr>
                      <m:t>×</m:t>
                    </m:r>
                    <m:d>
                      <m:dPr>
                        <m:ctrlPr>
                          <a:rPr lang="fr-CA" sz="1800" b="0" i="1" smtClean="0">
                            <a:latin typeface="Cambria Math" panose="02040503050406030204" pitchFamily="18" charset="0"/>
                          </a:rPr>
                        </m:ctrlPr>
                      </m:dPr>
                      <m:e>
                        <m:r>
                          <a:rPr lang="fr-CA" sz="1800" b="0" i="0" smtClean="0">
                            <a:latin typeface="Cambria Math" panose="02040503050406030204" pitchFamily="18" charset="0"/>
                          </a:rPr>
                          <m:t>6 </m:t>
                        </m:r>
                        <m:r>
                          <m:rPr>
                            <m:sty m:val="p"/>
                          </m:rPr>
                          <a:rPr lang="fr-CA" sz="1800" b="0" i="0" smtClean="0">
                            <a:latin typeface="Cambria Math" panose="02040503050406030204" pitchFamily="18" charset="0"/>
                          </a:rPr>
                          <m:t>wagons</m:t>
                        </m:r>
                      </m:e>
                    </m:d>
                    <m:r>
                      <a:rPr lang="fr-CA" sz="1800" b="0" i="1" smtClean="0">
                        <a:latin typeface="Cambria Math" panose="02040503050406030204" pitchFamily="18" charset="0"/>
                        <a:ea typeface="Cambria Math" panose="02040503050406030204" pitchFamily="18" charset="0"/>
                      </a:rPr>
                      <m:t>×</m:t>
                    </m:r>
                    <m:d>
                      <m:dPr>
                        <m:ctrlPr>
                          <a:rPr lang="fr-CA" sz="1800" b="0" i="1" smtClean="0">
                            <a:latin typeface="Cambria Math" panose="02040503050406030204" pitchFamily="18" charset="0"/>
                          </a:rPr>
                        </m:ctrlPr>
                      </m:dPr>
                      <m:e>
                        <m:r>
                          <a:rPr lang="fr-CA" sz="1800" b="0" i="0" smtClean="0">
                            <a:latin typeface="Cambria Math" panose="02040503050406030204" pitchFamily="18" charset="0"/>
                          </a:rPr>
                          <m:t>365,25</m:t>
                        </m:r>
                        <m:f>
                          <m:fPr>
                            <m:ctrlPr>
                              <a:rPr lang="fr-CA" sz="1800" b="0" i="1" smtClean="0">
                                <a:latin typeface="Cambria Math" panose="02040503050406030204" pitchFamily="18" charset="0"/>
                              </a:rPr>
                            </m:ctrlPr>
                          </m:fPr>
                          <m:num>
                            <m:r>
                              <m:rPr>
                                <m:sty m:val="p"/>
                              </m:rPr>
                              <a:rPr lang="fr-CA" sz="1800" b="0" i="0" smtClean="0">
                                <a:latin typeface="Cambria Math" panose="02040503050406030204" pitchFamily="18" charset="0"/>
                              </a:rPr>
                              <m:t>jours</m:t>
                            </m:r>
                          </m:num>
                          <m:den>
                            <m:r>
                              <m:rPr>
                                <m:sty m:val="p"/>
                              </m:rPr>
                              <a:rPr lang="fr-CA" sz="1800" b="0" i="0" smtClean="0">
                                <a:latin typeface="Cambria Math" panose="02040503050406030204" pitchFamily="18" charset="0"/>
                              </a:rPr>
                              <m:t>an</m:t>
                            </m:r>
                          </m:den>
                        </m:f>
                      </m:e>
                    </m:d>
                    <m:r>
                      <a:rPr lang="fr-CA" sz="1800" b="0" i="1" smtClean="0">
                        <a:latin typeface="Cambria Math" panose="02040503050406030204" pitchFamily="18" charset="0"/>
                        <a:ea typeface="Cambria Math" panose="02040503050406030204" pitchFamily="18" charset="0"/>
                      </a:rPr>
                      <m:t>×</m:t>
                    </m:r>
                    <m:d>
                      <m:dPr>
                        <m:ctrlPr>
                          <a:rPr lang="fr-CA" sz="1800" b="0" i="1" smtClean="0">
                            <a:latin typeface="Cambria Math" panose="02040503050406030204" pitchFamily="18" charset="0"/>
                          </a:rPr>
                        </m:ctrlPr>
                      </m:dPr>
                      <m:e>
                        <m:r>
                          <a:rPr lang="fr-CA" sz="1800" b="0" i="0" smtClean="0">
                            <a:latin typeface="Cambria Math" panose="02040503050406030204" pitchFamily="18" charset="0"/>
                          </a:rPr>
                          <m:t>100 </m:t>
                        </m:r>
                        <m:r>
                          <m:rPr>
                            <m:sty m:val="p"/>
                          </m:rPr>
                          <a:rPr lang="fr-CA" sz="1800" b="0" i="0" smtClean="0">
                            <a:latin typeface="Cambria Math" panose="02040503050406030204" pitchFamily="18" charset="0"/>
                          </a:rPr>
                          <m:t>ans</m:t>
                        </m:r>
                      </m:e>
                    </m:d>
                    <m:r>
                      <a:rPr lang="fr-CA" sz="1800" b="0" i="0" smtClean="0">
                        <a:latin typeface="Cambria Math" panose="02040503050406030204" pitchFamily="18" charset="0"/>
                      </a:rPr>
                      <m:t>=</m:t>
                    </m:r>
                    <m:sSup>
                      <m:sSupPr>
                        <m:ctrlPr>
                          <a:rPr lang="fr-CA" sz="1800" b="0" i="1" smtClean="0">
                            <a:latin typeface="Cambria Math" panose="02040503050406030204" pitchFamily="18" charset="0"/>
                          </a:rPr>
                        </m:ctrlPr>
                      </m:sSupPr>
                      <m:e>
                        <m:r>
                          <a:rPr lang="fr-CA" sz="1800" b="0" i="0" smtClean="0">
                            <a:latin typeface="Cambria Math" panose="02040503050406030204" pitchFamily="18" charset="0"/>
                          </a:rPr>
                          <m:t>10</m:t>
                        </m:r>
                      </m:e>
                      <m:sup>
                        <m:r>
                          <a:rPr lang="fr-CA" sz="1800" b="0" i="1" smtClean="0">
                            <a:latin typeface="Cambria Math" panose="02040503050406030204" pitchFamily="18" charset="0"/>
                          </a:rPr>
                          <m:t>7</m:t>
                        </m:r>
                      </m:sup>
                    </m:sSup>
                    <m:r>
                      <a:rPr lang="fr-CA" sz="1800" b="0" i="1" smtClean="0">
                        <a:latin typeface="Cambria Math" panose="02040503050406030204" pitchFamily="18" charset="0"/>
                      </a:rPr>
                      <m:t> </m:t>
                    </m:r>
                    <m:r>
                      <m:rPr>
                        <m:nor/>
                      </m:rPr>
                      <a:rPr lang="fr-CA" sz="1800" b="0" i="0" smtClean="0">
                        <a:latin typeface="Univers Condensed" panose="020B0506020202050204"/>
                      </a:rPr>
                      <m:t>cycles</m:t>
                    </m:r>
                  </m:oMath>
                </a14:m>
                <a:endParaRPr lang="fr-CA" sz="1800" dirty="0">
                  <a:latin typeface="Univers Condensed" panose="020B0506020202050204"/>
                </a:endParaRPr>
              </a:p>
            </p:txBody>
          </p:sp>
        </mc:Choice>
        <mc:Fallback xmlns="">
          <p:sp>
            <p:nvSpPr>
              <p:cNvPr id="3" name="Espace réservé du contenu 2">
                <a:extLst>
                  <a:ext uri="{FF2B5EF4-FFF2-40B4-BE49-F238E27FC236}">
                    <a16:creationId xmlns:a16="http://schemas.microsoft.com/office/drawing/2014/main" id="{1774ADE2-B62C-EBA7-3D43-C87F2C507AED}"/>
                  </a:ext>
                </a:extLst>
              </p:cNvPr>
              <p:cNvSpPr>
                <a:spLocks noGrp="1" noRot="1" noChangeAspect="1" noMove="1" noResize="1" noEditPoints="1" noAdjustHandles="1" noChangeArrowheads="1" noChangeShapeType="1" noTextEdit="1"/>
              </p:cNvSpPr>
              <p:nvPr>
                <p:ph idx="1"/>
                <p:custDataLst>
                  <p:tags r:id="rId26"/>
                </p:custDataLst>
              </p:nvPr>
            </p:nvSpPr>
            <p:spPr>
              <a:xfrm>
                <a:off x="838200" y="1825625"/>
                <a:ext cx="4990252" cy="3265797"/>
              </a:xfrm>
              <a:blipFill>
                <a:blip r:embed="rId27"/>
                <a:stretch>
                  <a:fillRect l="-2934" t="-3172"/>
                </a:stretch>
              </a:blipFill>
            </p:spPr>
            <p:txBody>
              <a:bodyPr/>
              <a:lstStyle/>
              <a:p>
                <a:r>
                  <a:rPr lang="fr-CA">
                    <a:noFill/>
                  </a:rPr>
                  <a:t> </a:t>
                </a:r>
              </a:p>
            </p:txBody>
          </p:sp>
        </mc:Fallback>
      </mc:AlternateContent>
      <p:sp>
        <p:nvSpPr>
          <p:cNvPr id="4" name="Espace réservé du pied de page 3">
            <a:extLst>
              <a:ext uri="{FF2B5EF4-FFF2-40B4-BE49-F238E27FC236}">
                <a16:creationId xmlns:a16="http://schemas.microsoft.com/office/drawing/2014/main" id="{0B48C428-D2B0-C6C4-2B6E-3CCB46E61DFB}"/>
              </a:ext>
            </a:extLst>
          </p:cNvPr>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76D4D14D-A2D3-3677-5A5A-5BCEC96F68D1}"/>
              </a:ext>
            </a:extLst>
          </p:cNvPr>
          <p:cNvSpPr>
            <a:spLocks noGrp="1"/>
          </p:cNvSpPr>
          <p:nvPr>
            <p:ph type="sldNum" sz="quarter" idx="12"/>
            <p:custDataLst>
              <p:tags r:id="rId3"/>
            </p:custDataLst>
          </p:nvPr>
        </p:nvSpPr>
        <p:spPr/>
        <p:txBody>
          <a:bodyPr/>
          <a:lstStyle/>
          <a:p>
            <a:fld id="{82B63C5F-247B-BE4F-ACBC-7BDD67617F3E}" type="slidenum">
              <a:rPr lang="fr-FR" smtClean="0"/>
              <a:t>10</a:t>
            </a:fld>
            <a:endParaRPr lang="fr-FR" dirty="0"/>
          </a:p>
        </p:txBody>
      </p:sp>
      <p:sp>
        <p:nvSpPr>
          <p:cNvPr id="6" name="Titre 1">
            <a:extLst>
              <a:ext uri="{FF2B5EF4-FFF2-40B4-BE49-F238E27FC236}">
                <a16:creationId xmlns:a16="http://schemas.microsoft.com/office/drawing/2014/main" id="{01AC5203-F609-61C1-BBAA-91076B9E8EBC}"/>
              </a:ext>
            </a:extLst>
          </p:cNvPr>
          <p:cNvSpPr>
            <a:spLocks noGrp="1"/>
          </p:cNvSpPr>
          <p:nvPr>
            <p:ph type="title"/>
            <p:custDataLst>
              <p:tags r:id="rId4"/>
            </p:custDataLst>
          </p:nvPr>
        </p:nvSpPr>
        <p:spPr>
          <a:xfrm>
            <a:off x="838200" y="514350"/>
            <a:ext cx="9821863" cy="1176338"/>
          </a:xfrm>
        </p:spPr>
        <p:txBody>
          <a:bodyPr>
            <a:normAutofit/>
          </a:bodyPr>
          <a:lstStyle/>
          <a:p>
            <a:r>
              <a:rPr lang="fr-CA" dirty="0"/>
              <a:t>Exemple: Caractérisation du chargement en fatigue</a:t>
            </a:r>
            <a:br>
              <a:rPr lang="fr-CA" dirty="0"/>
            </a:br>
            <a:r>
              <a:rPr lang="fr-CA" sz="2800" dirty="0">
                <a:solidFill>
                  <a:schemeClr val="accent2"/>
                </a:solidFill>
              </a:rPr>
              <a:t>Solution du problème</a:t>
            </a:r>
            <a:endParaRPr lang="fr-CA" dirty="0">
              <a:solidFill>
                <a:schemeClr val="accent2"/>
              </a:solidFill>
            </a:endParaRPr>
          </a:p>
        </p:txBody>
      </p:sp>
      <p:pic>
        <p:nvPicPr>
          <p:cNvPr id="7" name="Graphique 6">
            <a:extLst>
              <a:ext uri="{FF2B5EF4-FFF2-40B4-BE49-F238E27FC236}">
                <a16:creationId xmlns:a16="http://schemas.microsoft.com/office/drawing/2014/main" id="{60BFFCB3-FF47-3700-E8C9-5F1A3AD10DDE}"/>
              </a:ext>
            </a:extLst>
          </p:cNvPr>
          <p:cNvPicPr>
            <a:picLocks noChangeAspect="1"/>
          </p:cNvPicPr>
          <p:nvPr>
            <p:custDataLst>
              <p:tags r:id="rId5"/>
            </p:custDataLst>
          </p:nvPr>
        </p:nvPicPr>
        <p:blipFill>
          <a:blip r:embed="rId28">
            <a:extLst>
              <a:ext uri="{96DAC541-7B7A-43D3-8B79-37D633B846F1}">
                <asvg:svgBlip xmlns:asvg="http://schemas.microsoft.com/office/drawing/2016/SVG/main" r:embed="rId29"/>
              </a:ext>
            </a:extLst>
          </a:blip>
          <a:stretch>
            <a:fillRect/>
          </a:stretch>
        </p:blipFill>
        <p:spPr>
          <a:xfrm>
            <a:off x="7167396" y="1415271"/>
            <a:ext cx="4486275" cy="3486150"/>
          </a:xfrm>
          <a:prstGeom prst="rect">
            <a:avLst/>
          </a:prstGeom>
        </p:spPr>
      </p:pic>
      <p:pic>
        <p:nvPicPr>
          <p:cNvPr id="8" name="Espace réservé du contenu 4">
            <a:extLst>
              <a:ext uri="{FF2B5EF4-FFF2-40B4-BE49-F238E27FC236}">
                <a16:creationId xmlns:a16="http://schemas.microsoft.com/office/drawing/2014/main" id="{018BE555-2DBB-FE08-849B-550D8360DD11}"/>
              </a:ext>
            </a:extLst>
          </p:cNvPr>
          <p:cNvPicPr>
            <a:picLocks noChangeAspect="1"/>
          </p:cNvPicPr>
          <p:nvPr>
            <p:custDataLst>
              <p:tags r:id="rId6"/>
            </p:custDataLst>
          </p:nvPr>
        </p:nvPicPr>
        <p:blipFill>
          <a:blip r:embed="rId30">
            <a:extLst>
              <a:ext uri="{96DAC541-7B7A-43D3-8B79-37D633B846F1}">
                <asvg:svgBlip xmlns:asvg="http://schemas.microsoft.com/office/drawing/2016/SVG/main" r:embed="rId31"/>
              </a:ext>
            </a:extLst>
          </a:blip>
          <a:stretch>
            <a:fillRect/>
          </a:stretch>
        </p:blipFill>
        <p:spPr>
          <a:xfrm>
            <a:off x="7545387" y="2785734"/>
            <a:ext cx="3609975" cy="1628775"/>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01DC9B29-A21E-2892-3089-795FDAD537B4}"/>
                  </a:ext>
                </a:extLst>
              </p:cNvPr>
              <p:cNvSpPr txBox="1"/>
              <p:nvPr>
                <p:custDataLst>
                  <p:tags r:id="rId7"/>
                </p:custDataLst>
              </p:nvPr>
            </p:nvSpPr>
            <p:spPr>
              <a:xfrm>
                <a:off x="8824765" y="4933717"/>
                <a:ext cx="945195" cy="369332"/>
              </a:xfrm>
              <a:prstGeom prst="rect">
                <a:avLst/>
              </a:prstGeom>
              <a:noFill/>
            </p:spPr>
            <p:txBody>
              <a:bodyPr wrap="none" rtlCol="0">
                <a:spAutoFit/>
              </a:bodyPr>
              <a:lstStyle/>
              <a:p>
                <a:r>
                  <a:rPr lang="fr-CA" dirty="0">
                    <a:latin typeface="Univers Condensed" panose="020B0506020202050204"/>
                  </a:rPr>
                  <a:t>Temps, </a:t>
                </a:r>
                <a14:m>
                  <m:oMath xmlns:m="http://schemas.openxmlformats.org/officeDocument/2006/math">
                    <m:r>
                      <a:rPr lang="fr-CA" b="0" i="1" smtClean="0">
                        <a:latin typeface="Cambria Math" panose="02040503050406030204" pitchFamily="18" charset="0"/>
                      </a:rPr>
                      <m:t>𝑡</m:t>
                    </m:r>
                  </m:oMath>
                </a14:m>
                <a:endParaRPr lang="fr-CA" dirty="0">
                  <a:latin typeface="Univers Condensed" panose="020B0506020202050204"/>
                </a:endParaRPr>
              </a:p>
            </p:txBody>
          </p:sp>
        </mc:Choice>
        <mc:Fallback xmlns="">
          <p:sp>
            <p:nvSpPr>
              <p:cNvPr id="9" name="ZoneTexte 8">
                <a:extLst>
                  <a:ext uri="{FF2B5EF4-FFF2-40B4-BE49-F238E27FC236}">
                    <a16:creationId xmlns:a16="http://schemas.microsoft.com/office/drawing/2014/main" id="{01DC9B29-A21E-2892-3089-795FDAD537B4}"/>
                  </a:ext>
                </a:extLst>
              </p:cNvPr>
              <p:cNvSpPr txBox="1">
                <a:spLocks noRot="1" noChangeAspect="1" noMove="1" noResize="1" noEditPoints="1" noAdjustHandles="1" noChangeArrowheads="1" noChangeShapeType="1" noTextEdit="1"/>
              </p:cNvSpPr>
              <p:nvPr>
                <p:custDataLst>
                  <p:tags r:id="rId32"/>
                </p:custDataLst>
              </p:nvPr>
            </p:nvSpPr>
            <p:spPr>
              <a:xfrm>
                <a:off x="8824765" y="4933717"/>
                <a:ext cx="945195" cy="369332"/>
              </a:xfrm>
              <a:prstGeom prst="rect">
                <a:avLst/>
              </a:prstGeom>
              <a:blipFill>
                <a:blip r:embed="rId33"/>
                <a:stretch>
                  <a:fillRect l="-5806" t="-6557" b="-2623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9C09D8D3-9CC7-DF0C-3928-DF1500CE1FCA}"/>
                  </a:ext>
                </a:extLst>
              </p:cNvPr>
              <p:cNvSpPr txBox="1"/>
              <p:nvPr>
                <p:custDataLst>
                  <p:tags r:id="rId8"/>
                </p:custDataLst>
              </p:nvPr>
            </p:nvSpPr>
            <p:spPr>
              <a:xfrm rot="16200000">
                <a:off x="5033430" y="2997744"/>
                <a:ext cx="2750305" cy="369332"/>
              </a:xfrm>
              <a:prstGeom prst="rect">
                <a:avLst/>
              </a:prstGeom>
              <a:noFill/>
            </p:spPr>
            <p:txBody>
              <a:bodyPr wrap="none" rtlCol="0">
                <a:spAutoFit/>
              </a:bodyPr>
              <a:lstStyle/>
              <a:p>
                <a:r>
                  <a:rPr lang="fr-CA" dirty="0">
                    <a:latin typeface="Univers Condensed" panose="020B0506020202050204"/>
                  </a:rPr>
                  <a:t>Contrainte appliquée, </a:t>
                </a:r>
                <a14:m>
                  <m:oMath xmlns:m="http://schemas.openxmlformats.org/officeDocument/2006/math">
                    <m:r>
                      <a:rPr lang="fr-CA" b="0" i="1" smtClean="0">
                        <a:latin typeface="Cambria Math" panose="02040503050406030204" pitchFamily="18" charset="0"/>
                      </a:rPr>
                      <m:t>𝜎</m:t>
                    </m:r>
                  </m:oMath>
                </a14:m>
                <a:r>
                  <a:rPr lang="fr-CA" dirty="0">
                    <a:latin typeface="Univers Condensed" panose="020B0506020202050204"/>
                  </a:rPr>
                  <a:t> (MPa)</a:t>
                </a:r>
              </a:p>
            </p:txBody>
          </p:sp>
        </mc:Choice>
        <mc:Fallback xmlns="">
          <p:sp>
            <p:nvSpPr>
              <p:cNvPr id="10" name="ZoneTexte 9">
                <a:extLst>
                  <a:ext uri="{FF2B5EF4-FFF2-40B4-BE49-F238E27FC236}">
                    <a16:creationId xmlns:a16="http://schemas.microsoft.com/office/drawing/2014/main" id="{9C09D8D3-9CC7-DF0C-3928-DF1500CE1FCA}"/>
                  </a:ext>
                </a:extLst>
              </p:cNvPr>
              <p:cNvSpPr txBox="1">
                <a:spLocks noRot="1" noChangeAspect="1" noMove="1" noResize="1" noEditPoints="1" noAdjustHandles="1" noChangeArrowheads="1" noChangeShapeType="1" noTextEdit="1"/>
              </p:cNvSpPr>
              <p:nvPr>
                <p:custDataLst>
                  <p:tags r:id="rId34"/>
                </p:custDataLst>
              </p:nvPr>
            </p:nvSpPr>
            <p:spPr>
              <a:xfrm rot="16200000">
                <a:off x="5033430" y="2997744"/>
                <a:ext cx="2750305" cy="369332"/>
              </a:xfrm>
              <a:prstGeom prst="rect">
                <a:avLst/>
              </a:prstGeom>
              <a:blipFill>
                <a:blip r:embed="rId35"/>
                <a:stretch>
                  <a:fillRect l="-8197" t="-885" r="-26230" b="-1770"/>
                </a:stretch>
              </a:blipFill>
            </p:spPr>
            <p:txBody>
              <a:bodyPr/>
              <a:lstStyle/>
              <a:p>
                <a:r>
                  <a:rPr lang="fr-CA">
                    <a:noFill/>
                  </a:rPr>
                  <a:t> </a:t>
                </a:r>
              </a:p>
            </p:txBody>
          </p:sp>
        </mc:Fallback>
      </mc:AlternateContent>
      <p:cxnSp>
        <p:nvCxnSpPr>
          <p:cNvPr id="11" name="Connecteur droit 10">
            <a:extLst>
              <a:ext uri="{FF2B5EF4-FFF2-40B4-BE49-F238E27FC236}">
                <a16:creationId xmlns:a16="http://schemas.microsoft.com/office/drawing/2014/main" id="{BCB08B7B-816E-0D4B-220B-B91273BAA184}"/>
              </a:ext>
            </a:extLst>
          </p:cNvPr>
          <p:cNvCxnSpPr>
            <a:cxnSpLocks/>
          </p:cNvCxnSpPr>
          <p:nvPr>
            <p:custDataLst>
              <p:tags r:id="rId9"/>
            </p:custDataLst>
          </p:nvPr>
        </p:nvCxnSpPr>
        <p:spPr>
          <a:xfrm>
            <a:off x="7242610" y="4414509"/>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E54DE4B-B159-47AB-D4F5-700FDEB591E9}"/>
                  </a:ext>
                </a:extLst>
              </p:cNvPr>
              <p:cNvSpPr txBox="1"/>
              <p:nvPr>
                <p:custDataLst>
                  <p:tags r:id="rId10"/>
                </p:custDataLst>
              </p:nvPr>
            </p:nvSpPr>
            <p:spPr>
              <a:xfrm>
                <a:off x="10718767" y="4364780"/>
                <a:ext cx="69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oMath>
                  </m:oMathPara>
                </a14:m>
                <a:endParaRPr lang="fr-CA" dirty="0"/>
              </a:p>
            </p:txBody>
          </p:sp>
        </mc:Choice>
        <mc:Fallback xmlns="">
          <p:sp>
            <p:nvSpPr>
              <p:cNvPr id="12" name="ZoneTexte 11">
                <a:extLst>
                  <a:ext uri="{FF2B5EF4-FFF2-40B4-BE49-F238E27FC236}">
                    <a16:creationId xmlns:a16="http://schemas.microsoft.com/office/drawing/2014/main" id="{0E54DE4B-B159-47AB-D4F5-700FDEB591E9}"/>
                  </a:ext>
                </a:extLst>
              </p:cNvPr>
              <p:cNvSpPr txBox="1">
                <a:spLocks noRot="1" noChangeAspect="1" noMove="1" noResize="1" noEditPoints="1" noAdjustHandles="1" noChangeArrowheads="1" noChangeShapeType="1" noTextEdit="1"/>
              </p:cNvSpPr>
              <p:nvPr/>
            </p:nvSpPr>
            <p:spPr>
              <a:xfrm>
                <a:off x="10718767" y="4364780"/>
                <a:ext cx="694293" cy="369332"/>
              </a:xfrm>
              <a:prstGeom prst="rect">
                <a:avLst/>
              </a:prstGeom>
              <a:blipFill>
                <a:blip r:embed="rId36"/>
                <a:stretch>
                  <a:fillRect/>
                </a:stretch>
              </a:blipFill>
            </p:spPr>
            <p:txBody>
              <a:bodyPr/>
              <a:lstStyle/>
              <a:p>
                <a:r>
                  <a:rPr lang="fr-CA">
                    <a:noFill/>
                  </a:rPr>
                  <a:t> </a:t>
                </a:r>
              </a:p>
            </p:txBody>
          </p:sp>
        </mc:Fallback>
      </mc:AlternateContent>
      <p:cxnSp>
        <p:nvCxnSpPr>
          <p:cNvPr id="13" name="Connecteur droit 12">
            <a:extLst>
              <a:ext uri="{FF2B5EF4-FFF2-40B4-BE49-F238E27FC236}">
                <a16:creationId xmlns:a16="http://schemas.microsoft.com/office/drawing/2014/main" id="{EDF70D00-3E80-3A15-C640-FB06DD1EF5EB}"/>
              </a:ext>
            </a:extLst>
          </p:cNvPr>
          <p:cNvCxnSpPr>
            <a:cxnSpLocks/>
          </p:cNvCxnSpPr>
          <p:nvPr>
            <p:custDataLst>
              <p:tags r:id="rId11"/>
            </p:custDataLst>
          </p:nvPr>
        </p:nvCxnSpPr>
        <p:spPr>
          <a:xfrm>
            <a:off x="7250626" y="2774210"/>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C2C89A0E-86D3-C092-7D4D-32213005CA39}"/>
                  </a:ext>
                </a:extLst>
              </p:cNvPr>
              <p:cNvSpPr txBox="1"/>
              <p:nvPr>
                <p:custDataLst>
                  <p:tags r:id="rId12"/>
                </p:custDataLst>
              </p:nvPr>
            </p:nvSpPr>
            <p:spPr>
              <a:xfrm>
                <a:off x="10877730" y="2424408"/>
                <a:ext cx="7327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oMath>
                  </m:oMathPara>
                </a14:m>
                <a:endParaRPr lang="fr-CA" dirty="0"/>
              </a:p>
            </p:txBody>
          </p:sp>
        </mc:Choice>
        <mc:Fallback xmlns="">
          <p:sp>
            <p:nvSpPr>
              <p:cNvPr id="14" name="ZoneTexte 13">
                <a:extLst>
                  <a:ext uri="{FF2B5EF4-FFF2-40B4-BE49-F238E27FC236}">
                    <a16:creationId xmlns:a16="http://schemas.microsoft.com/office/drawing/2014/main" id="{C2C89A0E-86D3-C092-7D4D-32213005CA39}"/>
                  </a:ext>
                </a:extLst>
              </p:cNvPr>
              <p:cNvSpPr txBox="1">
                <a:spLocks noRot="1" noChangeAspect="1" noMove="1" noResize="1" noEditPoints="1" noAdjustHandles="1" noChangeArrowheads="1" noChangeShapeType="1" noTextEdit="1"/>
              </p:cNvSpPr>
              <p:nvPr/>
            </p:nvSpPr>
            <p:spPr>
              <a:xfrm>
                <a:off x="10877730" y="2424408"/>
                <a:ext cx="732765" cy="369332"/>
              </a:xfrm>
              <a:prstGeom prst="rect">
                <a:avLst/>
              </a:prstGeom>
              <a:blipFill>
                <a:blip r:embed="rId37"/>
                <a:stretch>
                  <a:fillRect/>
                </a:stretch>
              </a:blipFill>
            </p:spPr>
            <p:txBody>
              <a:bodyPr/>
              <a:lstStyle/>
              <a:p>
                <a:r>
                  <a:rPr lang="fr-CA">
                    <a:noFill/>
                  </a:rPr>
                  <a:t> </a:t>
                </a:r>
              </a:p>
            </p:txBody>
          </p:sp>
        </mc:Fallback>
      </mc:AlternateContent>
      <p:cxnSp>
        <p:nvCxnSpPr>
          <p:cNvPr id="15" name="Connecteur droit 14">
            <a:extLst>
              <a:ext uri="{FF2B5EF4-FFF2-40B4-BE49-F238E27FC236}">
                <a16:creationId xmlns:a16="http://schemas.microsoft.com/office/drawing/2014/main" id="{585D5BF8-3654-3C7A-5BA4-691FD77039E8}"/>
              </a:ext>
            </a:extLst>
          </p:cNvPr>
          <p:cNvCxnSpPr>
            <a:cxnSpLocks/>
          </p:cNvCxnSpPr>
          <p:nvPr>
            <p:custDataLst>
              <p:tags r:id="rId13"/>
            </p:custDataLst>
          </p:nvPr>
        </p:nvCxnSpPr>
        <p:spPr>
          <a:xfrm>
            <a:off x="7237811" y="3594359"/>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FB217778-6003-D042-5084-BD67F23C2286}"/>
                  </a:ext>
                </a:extLst>
              </p:cNvPr>
              <p:cNvSpPr txBox="1"/>
              <p:nvPr>
                <p:custDataLst>
                  <p:tags r:id="rId14"/>
                </p:custDataLst>
              </p:nvPr>
            </p:nvSpPr>
            <p:spPr>
              <a:xfrm>
                <a:off x="11051766" y="3218561"/>
                <a:ext cx="733983"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𝑚𝑜𝑦</m:t>
                          </m:r>
                        </m:sub>
                      </m:sSub>
                    </m:oMath>
                  </m:oMathPara>
                </a14:m>
                <a:endParaRPr lang="fr-CA" dirty="0"/>
              </a:p>
            </p:txBody>
          </p:sp>
        </mc:Choice>
        <mc:Fallback xmlns="">
          <p:sp>
            <p:nvSpPr>
              <p:cNvPr id="16" name="ZoneTexte 15">
                <a:extLst>
                  <a:ext uri="{FF2B5EF4-FFF2-40B4-BE49-F238E27FC236}">
                    <a16:creationId xmlns:a16="http://schemas.microsoft.com/office/drawing/2014/main" id="{FB217778-6003-D042-5084-BD67F23C2286}"/>
                  </a:ext>
                </a:extLst>
              </p:cNvPr>
              <p:cNvSpPr txBox="1">
                <a:spLocks noRot="1" noChangeAspect="1" noMove="1" noResize="1" noEditPoints="1" noAdjustHandles="1" noChangeArrowheads="1" noChangeShapeType="1" noTextEdit="1"/>
              </p:cNvSpPr>
              <p:nvPr/>
            </p:nvSpPr>
            <p:spPr>
              <a:xfrm>
                <a:off x="11051766" y="3218561"/>
                <a:ext cx="733983" cy="391261"/>
              </a:xfrm>
              <a:prstGeom prst="rect">
                <a:avLst/>
              </a:prstGeom>
              <a:blipFill>
                <a:blip r:embed="rId38"/>
                <a:stretch>
                  <a:fillRect b="-3125"/>
                </a:stretch>
              </a:blipFill>
            </p:spPr>
            <p:txBody>
              <a:bodyPr/>
              <a:lstStyle/>
              <a:p>
                <a:r>
                  <a:rPr lang="fr-CA">
                    <a:noFill/>
                  </a:rPr>
                  <a:t> </a:t>
                </a:r>
              </a:p>
            </p:txBody>
          </p:sp>
        </mc:Fallback>
      </mc:AlternateContent>
      <p:cxnSp>
        <p:nvCxnSpPr>
          <p:cNvPr id="17" name="Connecteur droit avec flèche 16">
            <a:extLst>
              <a:ext uri="{FF2B5EF4-FFF2-40B4-BE49-F238E27FC236}">
                <a16:creationId xmlns:a16="http://schemas.microsoft.com/office/drawing/2014/main" id="{3A57AF43-F81B-199A-9978-0BED2A17914E}"/>
              </a:ext>
            </a:extLst>
          </p:cNvPr>
          <p:cNvCxnSpPr/>
          <p:nvPr>
            <p:custDataLst>
              <p:tags r:id="rId15"/>
            </p:custDataLst>
          </p:nvPr>
        </p:nvCxnSpPr>
        <p:spPr>
          <a:xfrm>
            <a:off x="9618846" y="2785734"/>
            <a:ext cx="0" cy="162877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729684FF-DD7D-27F2-7161-B51F448FB495}"/>
              </a:ext>
            </a:extLst>
          </p:cNvPr>
          <p:cNvCxnSpPr>
            <a:cxnSpLocks/>
          </p:cNvCxnSpPr>
          <p:nvPr>
            <p:custDataLst>
              <p:tags r:id="rId16"/>
            </p:custDataLst>
          </p:nvPr>
        </p:nvCxnSpPr>
        <p:spPr>
          <a:xfrm>
            <a:off x="10697677" y="2785734"/>
            <a:ext cx="0" cy="80862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C25C78D9-19F2-8247-041B-C6CBE41E760F}"/>
                  </a:ext>
                </a:extLst>
              </p:cNvPr>
              <p:cNvSpPr txBox="1"/>
              <p:nvPr>
                <p:custDataLst>
                  <p:tags r:id="rId17"/>
                </p:custDataLst>
              </p:nvPr>
            </p:nvSpPr>
            <p:spPr>
              <a:xfrm>
                <a:off x="10699482" y="3000334"/>
                <a:ext cx="421104" cy="3813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m:oMathPara>
                </a14:m>
                <a:endParaRPr lang="fr-CA" dirty="0"/>
              </a:p>
            </p:txBody>
          </p:sp>
        </mc:Choice>
        <mc:Fallback xmlns="">
          <p:sp>
            <p:nvSpPr>
              <p:cNvPr id="19" name="ZoneTexte 18">
                <a:extLst>
                  <a:ext uri="{FF2B5EF4-FFF2-40B4-BE49-F238E27FC236}">
                    <a16:creationId xmlns:a16="http://schemas.microsoft.com/office/drawing/2014/main" id="{C25C78D9-19F2-8247-041B-C6CBE41E760F}"/>
                  </a:ext>
                </a:extLst>
              </p:cNvPr>
              <p:cNvSpPr txBox="1">
                <a:spLocks noRot="1" noChangeAspect="1" noMove="1" noResize="1" noEditPoints="1" noAdjustHandles="1" noChangeArrowheads="1" noChangeShapeType="1" noTextEdit="1"/>
              </p:cNvSpPr>
              <p:nvPr/>
            </p:nvSpPr>
            <p:spPr>
              <a:xfrm>
                <a:off x="10699482" y="3000334"/>
                <a:ext cx="421104" cy="381363"/>
              </a:xfrm>
              <a:prstGeom prst="rect">
                <a:avLst/>
              </a:prstGeom>
              <a:blipFill>
                <a:blip r:embed="rId39"/>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4A455102-6638-DE3D-B5E1-BB44BACD9460}"/>
                  </a:ext>
                </a:extLst>
              </p:cNvPr>
              <p:cNvSpPr txBox="1"/>
              <p:nvPr>
                <p:custDataLst>
                  <p:tags r:id="rId18"/>
                </p:custDataLst>
              </p:nvPr>
            </p:nvSpPr>
            <p:spPr>
              <a:xfrm>
                <a:off x="9199749" y="3010604"/>
                <a:ext cx="5157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A" b="0" i="0" smtClean="0">
                          <a:latin typeface="Cambria Math" panose="02040503050406030204" pitchFamily="18" charset="0"/>
                        </a:rPr>
                        <m:t>Δ</m:t>
                      </m:r>
                      <m:r>
                        <a:rPr lang="fr-CA" b="0" i="1" smtClean="0">
                          <a:latin typeface="Cambria Math" panose="02040503050406030204" pitchFamily="18" charset="0"/>
                        </a:rPr>
                        <m:t>𝜎</m:t>
                      </m:r>
                    </m:oMath>
                  </m:oMathPara>
                </a14:m>
                <a:endParaRPr lang="fr-CA" dirty="0"/>
              </a:p>
            </p:txBody>
          </p:sp>
        </mc:Choice>
        <mc:Fallback xmlns="">
          <p:sp>
            <p:nvSpPr>
              <p:cNvPr id="20" name="ZoneTexte 19">
                <a:extLst>
                  <a:ext uri="{FF2B5EF4-FFF2-40B4-BE49-F238E27FC236}">
                    <a16:creationId xmlns:a16="http://schemas.microsoft.com/office/drawing/2014/main" id="{4A455102-6638-DE3D-B5E1-BB44BACD9460}"/>
                  </a:ext>
                </a:extLst>
              </p:cNvPr>
              <p:cNvSpPr txBox="1">
                <a:spLocks noRot="1" noChangeAspect="1" noMove="1" noResize="1" noEditPoints="1" noAdjustHandles="1" noChangeArrowheads="1" noChangeShapeType="1" noTextEdit="1"/>
              </p:cNvSpPr>
              <p:nvPr/>
            </p:nvSpPr>
            <p:spPr>
              <a:xfrm>
                <a:off x="9199749" y="3010604"/>
                <a:ext cx="515719" cy="369332"/>
              </a:xfrm>
              <a:prstGeom prst="rect">
                <a:avLst/>
              </a:prstGeom>
              <a:blipFill>
                <a:blip r:embed="rId40"/>
                <a:stretch>
                  <a:fillRect/>
                </a:stretch>
              </a:blipFill>
            </p:spPr>
            <p:txBody>
              <a:bodyPr/>
              <a:lstStyle/>
              <a:p>
                <a:r>
                  <a:rPr lang="fr-CA">
                    <a:noFill/>
                  </a:rPr>
                  <a:t> </a:t>
                </a:r>
              </a:p>
            </p:txBody>
          </p:sp>
        </mc:Fallback>
      </mc:AlternateContent>
      <p:cxnSp>
        <p:nvCxnSpPr>
          <p:cNvPr id="21" name="Connecteur droit avec flèche 20">
            <a:extLst>
              <a:ext uri="{FF2B5EF4-FFF2-40B4-BE49-F238E27FC236}">
                <a16:creationId xmlns:a16="http://schemas.microsoft.com/office/drawing/2014/main" id="{C6A98CCE-FF41-CAD6-FEF9-678391708DD2}"/>
              </a:ext>
            </a:extLst>
          </p:cNvPr>
          <p:cNvCxnSpPr>
            <a:cxnSpLocks/>
          </p:cNvCxnSpPr>
          <p:nvPr>
            <p:custDataLst>
              <p:tags r:id="rId19"/>
            </p:custDataLst>
          </p:nvPr>
        </p:nvCxnSpPr>
        <p:spPr>
          <a:xfrm>
            <a:off x="8616214" y="2544974"/>
            <a:ext cx="1471864"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B11C33B-F119-F6E7-CB5A-996B171BAB2F}"/>
              </a:ext>
            </a:extLst>
          </p:cNvPr>
          <p:cNvCxnSpPr>
            <a:cxnSpLocks/>
          </p:cNvCxnSpPr>
          <p:nvPr>
            <p:custDataLst>
              <p:tags r:id="rId20"/>
            </p:custDataLst>
          </p:nvPr>
        </p:nvCxnSpPr>
        <p:spPr>
          <a:xfrm flipV="1">
            <a:off x="8616214" y="2408520"/>
            <a:ext cx="0" cy="2005989"/>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F4858F83-C69C-3BA3-8605-48D0AEE8E5E7}"/>
              </a:ext>
            </a:extLst>
          </p:cNvPr>
          <p:cNvCxnSpPr>
            <a:cxnSpLocks/>
          </p:cNvCxnSpPr>
          <p:nvPr>
            <p:custDataLst>
              <p:tags r:id="rId21"/>
            </p:custDataLst>
          </p:nvPr>
        </p:nvCxnSpPr>
        <p:spPr>
          <a:xfrm flipH="1" flipV="1">
            <a:off x="10076046" y="2396996"/>
            <a:ext cx="12032" cy="2017513"/>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0B565B2F-07E1-6F21-04F7-4FC4292622B4}"/>
                  </a:ext>
                </a:extLst>
              </p:cNvPr>
              <p:cNvSpPr txBox="1"/>
              <p:nvPr>
                <p:custDataLst>
                  <p:tags r:id="rId22"/>
                </p:custDataLst>
              </p:nvPr>
            </p:nvSpPr>
            <p:spPr>
              <a:xfrm>
                <a:off x="9131611" y="2191610"/>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𝑇</m:t>
                      </m:r>
                    </m:oMath>
                  </m:oMathPara>
                </a14:m>
                <a:endParaRPr lang="fr-CA" dirty="0"/>
              </a:p>
            </p:txBody>
          </p:sp>
        </mc:Choice>
        <mc:Fallback xmlns="">
          <p:sp>
            <p:nvSpPr>
              <p:cNvPr id="24" name="ZoneTexte 23">
                <a:extLst>
                  <a:ext uri="{FF2B5EF4-FFF2-40B4-BE49-F238E27FC236}">
                    <a16:creationId xmlns:a16="http://schemas.microsoft.com/office/drawing/2014/main" id="{0B565B2F-07E1-6F21-04F7-4FC4292622B4}"/>
                  </a:ext>
                </a:extLst>
              </p:cNvPr>
              <p:cNvSpPr txBox="1">
                <a:spLocks noRot="1" noChangeAspect="1" noMove="1" noResize="1" noEditPoints="1" noAdjustHandles="1" noChangeArrowheads="1" noChangeShapeType="1" noTextEdit="1"/>
              </p:cNvSpPr>
              <p:nvPr/>
            </p:nvSpPr>
            <p:spPr>
              <a:xfrm>
                <a:off x="9131611" y="2191610"/>
                <a:ext cx="380489" cy="369332"/>
              </a:xfrm>
              <a:prstGeom prst="rect">
                <a:avLst/>
              </a:prstGeom>
              <a:blipFill>
                <a:blip r:embed="rId41"/>
                <a:stretch>
                  <a:fillRect/>
                </a:stretch>
              </a:blipFill>
            </p:spPr>
            <p:txBody>
              <a:bodyPr/>
              <a:lstStyle/>
              <a:p>
                <a:r>
                  <a:rPr lang="fr-CA">
                    <a:noFill/>
                  </a:rPr>
                  <a:t> </a:t>
                </a:r>
              </a:p>
            </p:txBody>
          </p:sp>
        </mc:Fallback>
      </mc:AlternateContent>
      <p:sp>
        <p:nvSpPr>
          <p:cNvPr id="25" name="ZoneTexte 24">
            <a:extLst>
              <a:ext uri="{FF2B5EF4-FFF2-40B4-BE49-F238E27FC236}">
                <a16:creationId xmlns:a16="http://schemas.microsoft.com/office/drawing/2014/main" id="{8FBF9AA8-068B-2E13-E8C7-F484F75BE432}"/>
              </a:ext>
            </a:extLst>
          </p:cNvPr>
          <p:cNvSpPr txBox="1"/>
          <p:nvPr>
            <p:custDataLst>
              <p:tags r:id="rId23"/>
            </p:custDataLst>
          </p:nvPr>
        </p:nvSpPr>
        <p:spPr>
          <a:xfrm>
            <a:off x="6896026" y="4229843"/>
            <a:ext cx="301686" cy="369332"/>
          </a:xfrm>
          <a:prstGeom prst="rect">
            <a:avLst/>
          </a:prstGeom>
          <a:noFill/>
        </p:spPr>
        <p:txBody>
          <a:bodyPr wrap="none" rtlCol="0">
            <a:spAutoFit/>
          </a:bodyPr>
          <a:lstStyle/>
          <a:p>
            <a:r>
              <a:rPr lang="fr-CA" dirty="0"/>
              <a:t>1</a:t>
            </a:r>
          </a:p>
        </p:txBody>
      </p:sp>
      <p:sp>
        <p:nvSpPr>
          <p:cNvPr id="26" name="ZoneTexte 25">
            <a:extLst>
              <a:ext uri="{FF2B5EF4-FFF2-40B4-BE49-F238E27FC236}">
                <a16:creationId xmlns:a16="http://schemas.microsoft.com/office/drawing/2014/main" id="{7B78E60B-FEC1-E028-061C-132851CF6E66}"/>
              </a:ext>
            </a:extLst>
          </p:cNvPr>
          <p:cNvSpPr txBox="1"/>
          <p:nvPr>
            <p:custDataLst>
              <p:tags r:id="rId24"/>
            </p:custDataLst>
          </p:nvPr>
        </p:nvSpPr>
        <p:spPr>
          <a:xfrm>
            <a:off x="6925946" y="2589544"/>
            <a:ext cx="301686" cy="369332"/>
          </a:xfrm>
          <a:prstGeom prst="rect">
            <a:avLst/>
          </a:prstGeom>
          <a:noFill/>
        </p:spPr>
        <p:txBody>
          <a:bodyPr wrap="none" rtlCol="0">
            <a:spAutoFit/>
          </a:bodyPr>
          <a:lstStyle/>
          <a:p>
            <a:r>
              <a:rPr lang="fr-CA" dirty="0"/>
              <a:t>6</a:t>
            </a:r>
          </a:p>
        </p:txBody>
      </p:sp>
    </p:spTree>
    <p:extLst>
      <p:ext uri="{BB962C8B-B14F-4D97-AF65-F5344CB8AC3E}">
        <p14:creationId xmlns:p14="http://schemas.microsoft.com/office/powerpoint/2010/main" val="346002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6" grpId="0"/>
      <p:bldP spid="19" grpId="0"/>
      <p:bldP spid="20"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19570-CD0E-4E9A-A663-B8A0B5ECE3A6}"/>
              </a:ext>
            </a:extLst>
          </p:cNvPr>
          <p:cNvSpPr>
            <a:spLocks noGrp="1"/>
          </p:cNvSpPr>
          <p:nvPr>
            <p:ph type="title"/>
            <p:custDataLst>
              <p:tags r:id="rId1"/>
            </p:custDataLst>
          </p:nvPr>
        </p:nvSpPr>
        <p:spPr>
          <a:xfrm>
            <a:off x="838201" y="513568"/>
            <a:ext cx="4252722" cy="1101058"/>
          </a:xfrm>
        </p:spPr>
        <p:txBody>
          <a:bodyPr/>
          <a:lstStyle/>
          <a:p>
            <a:r>
              <a:rPr lang="fr-CA" dirty="0"/>
              <a:t>Mesure de la fatigue</a:t>
            </a:r>
            <a:br>
              <a:rPr lang="fr-CA" dirty="0"/>
            </a:br>
            <a:r>
              <a:rPr lang="fr-CA" sz="2800" dirty="0">
                <a:solidFill>
                  <a:schemeClr val="accent2"/>
                </a:solidFill>
              </a:rPr>
              <a:t>Courbes S-N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7BC1CB8-15EC-4117-B0EF-4EF7AC57D6F9}"/>
                  </a:ext>
                </a:extLst>
              </p:cNvPr>
              <p:cNvSpPr txBox="1"/>
              <p:nvPr>
                <p:custDataLst>
                  <p:tags r:id="rId2"/>
                </p:custDataLst>
              </p:nvPr>
            </p:nvSpPr>
            <p:spPr>
              <a:xfrm>
                <a:off x="1715023" y="6202370"/>
                <a:ext cx="3123163" cy="391582"/>
              </a:xfrm>
              <a:prstGeom prst="rect">
                <a:avLst/>
              </a:prstGeom>
              <a:noFill/>
            </p:spPr>
            <p:txBody>
              <a:bodyPr wrap="none" rtlCol="0">
                <a:spAutoFit/>
              </a:bodyPr>
              <a:lstStyle/>
              <a:p>
                <a:r>
                  <a:rPr lang="fr-CA" dirty="0">
                    <a:latin typeface="Univers Condensed" panose="020B0506020202050204"/>
                  </a:rPr>
                  <a:t>Nombre de cycles à la rupture,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𝑓</m:t>
                        </m:r>
                      </m:sub>
                    </m:sSub>
                  </m:oMath>
                </a14:m>
                <a:r>
                  <a:rPr lang="fr-CA" dirty="0">
                    <a:latin typeface="Univers Condensed" panose="020B0506020202050204"/>
                  </a:rPr>
                  <a:t> </a:t>
                </a:r>
              </a:p>
            </p:txBody>
          </p:sp>
        </mc:Choice>
        <mc:Fallback xmlns="">
          <p:sp>
            <p:nvSpPr>
              <p:cNvPr id="5" name="ZoneTexte 4">
                <a:extLst>
                  <a:ext uri="{FF2B5EF4-FFF2-40B4-BE49-F238E27FC236}">
                    <a16:creationId xmlns:a16="http://schemas.microsoft.com/office/drawing/2014/main" id="{77BC1CB8-15EC-4117-B0EF-4EF7AC57D6F9}"/>
                  </a:ext>
                </a:extLst>
              </p:cNvPr>
              <p:cNvSpPr txBox="1">
                <a:spLocks noRot="1" noChangeAspect="1" noMove="1" noResize="1" noEditPoints="1" noAdjustHandles="1" noChangeArrowheads="1" noChangeShapeType="1" noTextEdit="1"/>
              </p:cNvSpPr>
              <p:nvPr>
                <p:custDataLst>
                  <p:tags r:id="rId48"/>
                </p:custDataLst>
              </p:nvPr>
            </p:nvSpPr>
            <p:spPr>
              <a:xfrm>
                <a:off x="1715023" y="6202370"/>
                <a:ext cx="3123163" cy="391582"/>
              </a:xfrm>
              <a:prstGeom prst="rect">
                <a:avLst/>
              </a:prstGeom>
              <a:blipFill>
                <a:blip r:embed="rId49"/>
                <a:stretch>
                  <a:fillRect l="-1559" t="-7692" b="-1692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2F30338-D8A5-4F70-921C-0635B11CE0AA}"/>
                  </a:ext>
                </a:extLst>
              </p:cNvPr>
              <p:cNvSpPr txBox="1"/>
              <p:nvPr>
                <p:custDataLst>
                  <p:tags r:id="rId3"/>
                </p:custDataLst>
              </p:nvPr>
            </p:nvSpPr>
            <p:spPr>
              <a:xfrm rot="16200000">
                <a:off x="-1060948" y="3937445"/>
                <a:ext cx="3112840" cy="369332"/>
              </a:xfrm>
              <a:prstGeom prst="rect">
                <a:avLst/>
              </a:prstGeom>
              <a:noFill/>
            </p:spPr>
            <p:txBody>
              <a:bodyPr wrap="none" rtlCol="0">
                <a:spAutoFit/>
              </a:bodyPr>
              <a:lstStyle/>
              <a:p>
                <a:r>
                  <a:rPr lang="fr-CA" dirty="0">
                    <a:latin typeface="Univers Condensed" panose="020B0506020202050204"/>
                  </a:rPr>
                  <a:t>Amplitude de contraintes,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r>
                  <a:rPr lang="fr-CA" dirty="0">
                    <a:latin typeface="Univers Condensed" panose="020B0506020202050204"/>
                  </a:rPr>
                  <a:t>, MPa</a:t>
                </a:r>
              </a:p>
            </p:txBody>
          </p:sp>
        </mc:Choice>
        <mc:Fallback xmlns="">
          <p:sp>
            <p:nvSpPr>
              <p:cNvPr id="6" name="ZoneTexte 5">
                <a:extLst>
                  <a:ext uri="{FF2B5EF4-FFF2-40B4-BE49-F238E27FC236}">
                    <a16:creationId xmlns:a16="http://schemas.microsoft.com/office/drawing/2014/main" id="{62F30338-D8A5-4F70-921C-0635B11CE0AA}"/>
                  </a:ext>
                </a:extLst>
              </p:cNvPr>
              <p:cNvSpPr txBox="1">
                <a:spLocks noRot="1" noChangeAspect="1" noMove="1" noResize="1" noEditPoints="1" noAdjustHandles="1" noChangeArrowheads="1" noChangeShapeType="1" noTextEdit="1"/>
              </p:cNvSpPr>
              <p:nvPr>
                <p:custDataLst>
                  <p:tags r:id="rId50"/>
                </p:custDataLst>
              </p:nvPr>
            </p:nvSpPr>
            <p:spPr>
              <a:xfrm rot="16200000">
                <a:off x="-1060948" y="3937445"/>
                <a:ext cx="3112840" cy="369332"/>
              </a:xfrm>
              <a:prstGeom prst="rect">
                <a:avLst/>
              </a:prstGeom>
              <a:blipFill>
                <a:blip r:embed="rId51"/>
                <a:stretch>
                  <a:fillRect l="-8197" t="-978" r="-26230" b="-1566"/>
                </a:stretch>
              </a:blipFill>
            </p:spPr>
            <p:txBody>
              <a:bodyPr/>
              <a:lstStyle/>
              <a:p>
                <a:r>
                  <a:rPr lang="fr-CA">
                    <a:noFill/>
                  </a:rPr>
                  <a:t> </a:t>
                </a:r>
              </a:p>
            </p:txBody>
          </p:sp>
        </mc:Fallback>
      </mc:AlternateContent>
      <p:grpSp>
        <p:nvGrpSpPr>
          <p:cNvPr id="20" name="Groupe 19">
            <a:extLst>
              <a:ext uri="{FF2B5EF4-FFF2-40B4-BE49-F238E27FC236}">
                <a16:creationId xmlns:a16="http://schemas.microsoft.com/office/drawing/2014/main" id="{28970028-57D5-4DD3-910B-5B0B71E6AEBB}"/>
              </a:ext>
            </a:extLst>
          </p:cNvPr>
          <p:cNvGrpSpPr/>
          <p:nvPr>
            <p:custDataLst>
              <p:tags r:id="rId4"/>
            </p:custDataLst>
          </p:nvPr>
        </p:nvGrpSpPr>
        <p:grpSpPr>
          <a:xfrm>
            <a:off x="8661524" y="1538106"/>
            <a:ext cx="1913219" cy="702762"/>
            <a:chOff x="7843854" y="1673757"/>
            <a:chExt cx="1913219" cy="702762"/>
          </a:xfrm>
        </p:grpSpPr>
        <p:grpSp>
          <p:nvGrpSpPr>
            <p:cNvPr id="8" name="Groupe 7">
              <a:extLst>
                <a:ext uri="{FF2B5EF4-FFF2-40B4-BE49-F238E27FC236}">
                  <a16:creationId xmlns:a16="http://schemas.microsoft.com/office/drawing/2014/main" id="{380342DC-6CE7-4B18-9BC4-2CAE0FA17C66}"/>
                </a:ext>
              </a:extLst>
            </p:cNvPr>
            <p:cNvGrpSpPr/>
            <p:nvPr/>
          </p:nvGrpSpPr>
          <p:grpSpPr>
            <a:xfrm>
              <a:off x="7843854" y="1676638"/>
              <a:ext cx="962379" cy="699881"/>
              <a:chOff x="8055646" y="3564142"/>
              <a:chExt cx="3102398" cy="699881"/>
            </a:xfrm>
          </p:grpSpPr>
          <p:pic>
            <p:nvPicPr>
              <p:cNvPr id="9" name="Espace réservé du contenu 4">
                <a:extLst>
                  <a:ext uri="{FF2B5EF4-FFF2-40B4-BE49-F238E27FC236}">
                    <a16:creationId xmlns:a16="http://schemas.microsoft.com/office/drawing/2014/main" id="{43F676D8-E82C-46F7-A898-9631264C48F9}"/>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10" name="Espace réservé du contenu 4">
                <a:extLst>
                  <a:ext uri="{FF2B5EF4-FFF2-40B4-BE49-F238E27FC236}">
                    <a16:creationId xmlns:a16="http://schemas.microsoft.com/office/drawing/2014/main" id="{448BA7B5-7F52-4BD0-A87E-C01DC9257989}"/>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nvGrpSpPr>
            <p:cNvPr id="11" name="Groupe 10">
              <a:extLst>
                <a:ext uri="{FF2B5EF4-FFF2-40B4-BE49-F238E27FC236}">
                  <a16:creationId xmlns:a16="http://schemas.microsoft.com/office/drawing/2014/main" id="{258842D9-AB3A-47B3-8A3D-2D64BEBFBBFE}"/>
                </a:ext>
              </a:extLst>
            </p:cNvPr>
            <p:cNvGrpSpPr/>
            <p:nvPr/>
          </p:nvGrpSpPr>
          <p:grpSpPr>
            <a:xfrm>
              <a:off x="8794694" y="1673757"/>
              <a:ext cx="962379" cy="699881"/>
              <a:chOff x="8055646" y="3564142"/>
              <a:chExt cx="3102398" cy="699881"/>
            </a:xfrm>
          </p:grpSpPr>
          <p:pic>
            <p:nvPicPr>
              <p:cNvPr id="12" name="Espace réservé du contenu 4">
                <a:extLst>
                  <a:ext uri="{FF2B5EF4-FFF2-40B4-BE49-F238E27FC236}">
                    <a16:creationId xmlns:a16="http://schemas.microsoft.com/office/drawing/2014/main" id="{EA372026-A56B-454F-B42E-99A80E90C1AB}"/>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13" name="Espace réservé du contenu 4">
                <a:extLst>
                  <a:ext uri="{FF2B5EF4-FFF2-40B4-BE49-F238E27FC236}">
                    <a16:creationId xmlns:a16="http://schemas.microsoft.com/office/drawing/2014/main" id="{5AA06D2E-E277-4390-8852-65AF4FC4FCF4}"/>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grpSp>
        <p:nvGrpSpPr>
          <p:cNvPr id="21" name="Groupe 20">
            <a:extLst>
              <a:ext uri="{FF2B5EF4-FFF2-40B4-BE49-F238E27FC236}">
                <a16:creationId xmlns:a16="http://schemas.microsoft.com/office/drawing/2014/main" id="{1603D458-5B2E-4F7B-83E2-571CE1DE482A}"/>
              </a:ext>
            </a:extLst>
          </p:cNvPr>
          <p:cNvGrpSpPr/>
          <p:nvPr>
            <p:custDataLst>
              <p:tags r:id="rId5"/>
            </p:custDataLst>
          </p:nvPr>
        </p:nvGrpSpPr>
        <p:grpSpPr>
          <a:xfrm>
            <a:off x="8365067" y="1271420"/>
            <a:ext cx="2596445" cy="618068"/>
            <a:chOff x="7586133" y="2810933"/>
            <a:chExt cx="2596445" cy="618068"/>
          </a:xfrm>
        </p:grpSpPr>
        <p:cxnSp>
          <p:nvCxnSpPr>
            <p:cNvPr id="16" name="Connecteur droit avec flèche 15">
              <a:extLst>
                <a:ext uri="{FF2B5EF4-FFF2-40B4-BE49-F238E27FC236}">
                  <a16:creationId xmlns:a16="http://schemas.microsoft.com/office/drawing/2014/main" id="{75D3F6EE-E1E7-4484-B2B6-265D85413F98}"/>
                </a:ext>
              </a:extLst>
            </p:cNvPr>
            <p:cNvCxnSpPr/>
            <p:nvPr/>
          </p:nvCxnSpPr>
          <p:spPr>
            <a:xfrm>
              <a:off x="7586133" y="3429000"/>
              <a:ext cx="259644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C1BBA09-9C21-4AD6-8CC8-F30E6EB44546}"/>
                </a:ext>
              </a:extLst>
            </p:cNvPr>
            <p:cNvCxnSpPr>
              <a:cxnSpLocks/>
            </p:cNvCxnSpPr>
            <p:nvPr/>
          </p:nvCxnSpPr>
          <p:spPr>
            <a:xfrm flipV="1">
              <a:off x="7586133" y="2810933"/>
              <a:ext cx="0" cy="61806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AED11162-E5F1-412F-A1FB-8943EDFBE600}"/>
                  </a:ext>
                </a:extLst>
              </p:cNvPr>
              <p:cNvSpPr txBox="1"/>
              <p:nvPr>
                <p:custDataLst>
                  <p:tags r:id="rId6"/>
                </p:custDataLst>
              </p:nvPr>
            </p:nvSpPr>
            <p:spPr>
              <a:xfrm>
                <a:off x="4346047" y="2354972"/>
                <a:ext cx="1040798" cy="646331"/>
              </a:xfrm>
              <a:prstGeom prst="rect">
                <a:avLst/>
              </a:prstGeom>
              <a:noFill/>
            </p:spPr>
            <p:txBody>
              <a:bodyPr wrap="none" rtlCol="0">
                <a:spAutoFit/>
              </a:bodyPr>
              <a:lstStyle/>
              <a:p>
                <a:r>
                  <a:rPr lang="fr-CA" b="0" dirty="0">
                    <a:latin typeface="Cambria Math" panose="02040503050406030204" pitchFamily="18" charset="0"/>
                  </a:rPr>
                  <a:t>7075-T6</a:t>
                </a:r>
              </a:p>
              <a:p>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=−1</m:t>
                    </m:r>
                  </m:oMath>
                </a14:m>
                <a:r>
                  <a:rPr lang="fr-CA" dirty="0"/>
                  <a:t> </a:t>
                </a:r>
              </a:p>
            </p:txBody>
          </p:sp>
        </mc:Choice>
        <mc:Fallback xmlns="">
          <p:sp>
            <p:nvSpPr>
              <p:cNvPr id="23" name="ZoneTexte 22">
                <a:extLst>
                  <a:ext uri="{FF2B5EF4-FFF2-40B4-BE49-F238E27FC236}">
                    <a16:creationId xmlns:a16="http://schemas.microsoft.com/office/drawing/2014/main" id="{AED11162-E5F1-412F-A1FB-8943EDFBE600}"/>
                  </a:ext>
                </a:extLst>
              </p:cNvPr>
              <p:cNvSpPr txBox="1">
                <a:spLocks noRot="1" noChangeAspect="1" noMove="1" noResize="1" noEditPoints="1" noAdjustHandles="1" noChangeArrowheads="1" noChangeShapeType="1" noTextEdit="1"/>
              </p:cNvSpPr>
              <p:nvPr/>
            </p:nvSpPr>
            <p:spPr>
              <a:xfrm>
                <a:off x="4346047" y="2354972"/>
                <a:ext cx="1040798" cy="646331"/>
              </a:xfrm>
              <a:prstGeom prst="rect">
                <a:avLst/>
              </a:prstGeom>
              <a:blipFill>
                <a:blip r:embed="rId54"/>
                <a:stretch>
                  <a:fillRect l="-5263" t="-5660" r="-4678"/>
                </a:stretch>
              </a:blipFill>
            </p:spPr>
            <p:txBody>
              <a:bodyPr/>
              <a:lstStyle/>
              <a:p>
                <a:r>
                  <a:rPr lang="fr-CA">
                    <a:noFill/>
                  </a:rPr>
                  <a:t> </a:t>
                </a:r>
              </a:p>
            </p:txBody>
          </p:sp>
        </mc:Fallback>
      </mc:AlternateContent>
      <p:cxnSp>
        <p:nvCxnSpPr>
          <p:cNvPr id="25" name="Connecteur droit 24">
            <a:extLst>
              <a:ext uri="{FF2B5EF4-FFF2-40B4-BE49-F238E27FC236}">
                <a16:creationId xmlns:a16="http://schemas.microsoft.com/office/drawing/2014/main" id="{1A9FDBB4-03DD-4BFD-867E-C4E611A87614}"/>
              </a:ext>
            </a:extLst>
          </p:cNvPr>
          <p:cNvCxnSpPr/>
          <p:nvPr>
            <p:custDataLst>
              <p:tags r:id="rId7"/>
            </p:custDataLst>
          </p:nvPr>
        </p:nvCxnSpPr>
        <p:spPr>
          <a:xfrm>
            <a:off x="8365067" y="1549395"/>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DBD31B10-D44E-4ED1-95B7-68EE851DCE41}"/>
                  </a:ext>
                </a:extLst>
              </p:cNvPr>
              <p:cNvSpPr txBox="1"/>
              <p:nvPr>
                <p:custDataLst>
                  <p:tags r:id="rId8"/>
                </p:custDataLst>
              </p:nvPr>
            </p:nvSpPr>
            <p:spPr>
              <a:xfrm>
                <a:off x="10574744" y="1903621"/>
                <a:ext cx="1145570" cy="369332"/>
              </a:xfrm>
              <a:prstGeom prst="rect">
                <a:avLst/>
              </a:prstGeom>
              <a:noFill/>
            </p:spPr>
            <p:txBody>
              <a:bodyPr wrap="none" rtlCol="0">
                <a:spAutoFit/>
              </a:bodyPr>
              <a:lstStyle/>
              <a:p>
                <a:r>
                  <a:rPr lang="fr-CA" dirty="0">
                    <a:latin typeface="Univers Condensed" panose="020B0506020202050204"/>
                  </a:rPr>
                  <a:t>Temps, </a:t>
                </a:r>
                <a14:m>
                  <m:oMath xmlns:m="http://schemas.openxmlformats.org/officeDocument/2006/math">
                    <m:r>
                      <a:rPr lang="fr-CA" b="0" i="1" smtClean="0">
                        <a:latin typeface="Cambria Math" panose="02040503050406030204" pitchFamily="18" charset="0"/>
                      </a:rPr>
                      <m:t>𝑡</m:t>
                    </m:r>
                  </m:oMath>
                </a14:m>
                <a:r>
                  <a:rPr lang="fr-CA" dirty="0">
                    <a:latin typeface="Univers Condensed" panose="020B0506020202050204"/>
                  </a:rPr>
                  <a:t>, s</a:t>
                </a:r>
              </a:p>
            </p:txBody>
          </p:sp>
        </mc:Choice>
        <mc:Fallback xmlns="">
          <p:sp>
            <p:nvSpPr>
              <p:cNvPr id="26" name="ZoneTexte 25">
                <a:extLst>
                  <a:ext uri="{FF2B5EF4-FFF2-40B4-BE49-F238E27FC236}">
                    <a16:creationId xmlns:a16="http://schemas.microsoft.com/office/drawing/2014/main" id="{DBD31B10-D44E-4ED1-95B7-68EE851DCE41}"/>
                  </a:ext>
                </a:extLst>
              </p:cNvPr>
              <p:cNvSpPr txBox="1">
                <a:spLocks noRot="1" noChangeAspect="1" noMove="1" noResize="1" noEditPoints="1" noAdjustHandles="1" noChangeArrowheads="1" noChangeShapeType="1" noTextEdit="1"/>
              </p:cNvSpPr>
              <p:nvPr>
                <p:custDataLst>
                  <p:tags r:id="rId55"/>
                </p:custDataLst>
              </p:nvPr>
            </p:nvSpPr>
            <p:spPr>
              <a:xfrm>
                <a:off x="10574744" y="1903621"/>
                <a:ext cx="1145570" cy="369332"/>
              </a:xfrm>
              <a:prstGeom prst="rect">
                <a:avLst/>
              </a:prstGeom>
              <a:blipFill>
                <a:blip r:embed="rId56"/>
                <a:stretch>
                  <a:fillRect l="-4787" t="-6557" r="-3723" b="-2623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4AC3C30B-E059-40B4-A7CC-9D3387315E5F}"/>
                  </a:ext>
                </a:extLst>
              </p:cNvPr>
              <p:cNvSpPr txBox="1"/>
              <p:nvPr>
                <p:custDataLst>
                  <p:tags r:id="rId9"/>
                </p:custDataLst>
              </p:nvPr>
            </p:nvSpPr>
            <p:spPr>
              <a:xfrm>
                <a:off x="7795894" y="919193"/>
                <a:ext cx="820289" cy="369332"/>
              </a:xfrm>
              <a:prstGeom prst="rect">
                <a:avLst/>
              </a:prstGeom>
              <a:noFill/>
            </p:spPr>
            <p:txBody>
              <a:bodyPr wrap="none" rtlCol="0">
                <a:spAutoFit/>
              </a:bodyPr>
              <a:lstStyle/>
              <a:p>
                <a14:m>
                  <m:oMath xmlns:m="http://schemas.openxmlformats.org/officeDocument/2006/math">
                    <m:r>
                      <a:rPr lang="fr-CA" i="1" smtClean="0">
                        <a:latin typeface="Cambria Math" panose="02040503050406030204" pitchFamily="18" charset="0"/>
                        <a:ea typeface="Cambria Math" panose="02040503050406030204" pitchFamily="18" charset="0"/>
                      </a:rPr>
                      <m:t>𝜎</m:t>
                    </m:r>
                  </m:oMath>
                </a14:m>
                <a:r>
                  <a:rPr lang="fr-CA" dirty="0">
                    <a:latin typeface="Univers Condensed" panose="020B0506020202050204"/>
                  </a:rPr>
                  <a:t>, MPa</a:t>
                </a:r>
              </a:p>
            </p:txBody>
          </p:sp>
        </mc:Choice>
        <mc:Fallback xmlns="">
          <p:sp>
            <p:nvSpPr>
              <p:cNvPr id="28" name="ZoneTexte 27">
                <a:extLst>
                  <a:ext uri="{FF2B5EF4-FFF2-40B4-BE49-F238E27FC236}">
                    <a16:creationId xmlns:a16="http://schemas.microsoft.com/office/drawing/2014/main" id="{4AC3C30B-E059-40B4-A7CC-9D3387315E5F}"/>
                  </a:ext>
                </a:extLst>
              </p:cNvPr>
              <p:cNvSpPr txBox="1">
                <a:spLocks noRot="1" noChangeAspect="1" noMove="1" noResize="1" noEditPoints="1" noAdjustHandles="1" noChangeArrowheads="1" noChangeShapeType="1" noTextEdit="1"/>
              </p:cNvSpPr>
              <p:nvPr>
                <p:custDataLst>
                  <p:tags r:id="rId57"/>
                </p:custDataLst>
              </p:nvPr>
            </p:nvSpPr>
            <p:spPr>
              <a:xfrm>
                <a:off x="7795894" y="919193"/>
                <a:ext cx="820289" cy="369332"/>
              </a:xfrm>
              <a:prstGeom prst="rect">
                <a:avLst/>
              </a:prstGeom>
              <a:blipFill>
                <a:blip r:embed="rId58"/>
                <a:stretch>
                  <a:fillRect t="-8333" r="-5970" b="-28333"/>
                </a:stretch>
              </a:blipFill>
            </p:spPr>
            <p:txBody>
              <a:bodyPr/>
              <a:lstStyle/>
              <a:p>
                <a:r>
                  <a:rPr lang="fr-CA">
                    <a:noFill/>
                  </a:rPr>
                  <a:t> </a:t>
                </a:r>
              </a:p>
            </p:txBody>
          </p:sp>
        </mc:Fallback>
      </mc:AlternateContent>
      <p:sp>
        <p:nvSpPr>
          <p:cNvPr id="29" name="ZoneTexte 28">
            <a:extLst>
              <a:ext uri="{FF2B5EF4-FFF2-40B4-BE49-F238E27FC236}">
                <a16:creationId xmlns:a16="http://schemas.microsoft.com/office/drawing/2014/main" id="{D5B1FE27-5905-4508-8199-97D3F3C36C28}"/>
              </a:ext>
            </a:extLst>
          </p:cNvPr>
          <p:cNvSpPr txBox="1"/>
          <p:nvPr>
            <p:custDataLst>
              <p:tags r:id="rId10"/>
            </p:custDataLst>
          </p:nvPr>
        </p:nvSpPr>
        <p:spPr>
          <a:xfrm>
            <a:off x="6285480" y="1214940"/>
            <a:ext cx="1218603" cy="646331"/>
          </a:xfrm>
          <a:prstGeom prst="rect">
            <a:avLst/>
          </a:prstGeom>
          <a:noFill/>
        </p:spPr>
        <p:txBody>
          <a:bodyPr wrap="none" rtlCol="0">
            <a:spAutoFit/>
          </a:bodyPr>
          <a:lstStyle/>
          <a:p>
            <a:r>
              <a:rPr lang="fr-CA" dirty="0">
                <a:latin typeface="Univers Condensed" panose="020B0506020202050204"/>
              </a:rPr>
              <a:t>Essai #1</a:t>
            </a:r>
          </a:p>
          <a:p>
            <a:r>
              <a:rPr lang="fr-CA" dirty="0">
                <a:latin typeface="Univers Condensed" panose="020B0506020202050204"/>
              </a:rPr>
              <a:t>3 répétitions</a:t>
            </a:r>
          </a:p>
        </p:txBody>
      </p:sp>
      <p:sp>
        <p:nvSpPr>
          <p:cNvPr id="30" name="ZoneTexte 29">
            <a:extLst>
              <a:ext uri="{FF2B5EF4-FFF2-40B4-BE49-F238E27FC236}">
                <a16:creationId xmlns:a16="http://schemas.microsoft.com/office/drawing/2014/main" id="{14E841F7-AC40-4933-BCA5-B5CBCAAF5133}"/>
              </a:ext>
            </a:extLst>
          </p:cNvPr>
          <p:cNvSpPr txBox="1"/>
          <p:nvPr>
            <p:custDataLst>
              <p:tags r:id="rId11"/>
            </p:custDataLst>
          </p:nvPr>
        </p:nvSpPr>
        <p:spPr>
          <a:xfrm>
            <a:off x="7856610" y="1364729"/>
            <a:ext cx="535724" cy="369332"/>
          </a:xfrm>
          <a:prstGeom prst="rect">
            <a:avLst/>
          </a:prstGeom>
          <a:noFill/>
        </p:spPr>
        <p:txBody>
          <a:bodyPr wrap="none" rtlCol="0">
            <a:spAutoFit/>
          </a:bodyPr>
          <a:lstStyle/>
          <a:p>
            <a:r>
              <a:rPr lang="fr-CA" dirty="0"/>
              <a:t>350</a:t>
            </a:r>
          </a:p>
        </p:txBody>
      </p:sp>
      <p:sp>
        <p:nvSpPr>
          <p:cNvPr id="36" name="Ellipse 35">
            <a:extLst>
              <a:ext uri="{FF2B5EF4-FFF2-40B4-BE49-F238E27FC236}">
                <a16:creationId xmlns:a16="http://schemas.microsoft.com/office/drawing/2014/main" id="{AB0D75AF-8621-4E86-8D01-3767CE749DFB}"/>
              </a:ext>
            </a:extLst>
          </p:cNvPr>
          <p:cNvSpPr/>
          <p:nvPr>
            <p:custDataLst>
              <p:tags r:id="rId12"/>
            </p:custDataLst>
          </p:nvPr>
        </p:nvSpPr>
        <p:spPr>
          <a:xfrm>
            <a:off x="1744132" y="3299172"/>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Ellipse 36">
            <a:extLst>
              <a:ext uri="{FF2B5EF4-FFF2-40B4-BE49-F238E27FC236}">
                <a16:creationId xmlns:a16="http://schemas.microsoft.com/office/drawing/2014/main" id="{53CB7824-FADC-4B56-8C9C-F9D5ADEE9D04}"/>
              </a:ext>
            </a:extLst>
          </p:cNvPr>
          <p:cNvSpPr/>
          <p:nvPr>
            <p:custDataLst>
              <p:tags r:id="rId13"/>
            </p:custDataLst>
          </p:nvPr>
        </p:nvSpPr>
        <p:spPr>
          <a:xfrm>
            <a:off x="1892299" y="3299172"/>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Ellipse 37">
            <a:extLst>
              <a:ext uri="{FF2B5EF4-FFF2-40B4-BE49-F238E27FC236}">
                <a16:creationId xmlns:a16="http://schemas.microsoft.com/office/drawing/2014/main" id="{C40CEFD8-B75E-41C2-A34D-5B764C8ECA05}"/>
              </a:ext>
            </a:extLst>
          </p:cNvPr>
          <p:cNvSpPr/>
          <p:nvPr>
            <p:custDataLst>
              <p:tags r:id="rId14"/>
            </p:custDataLst>
          </p:nvPr>
        </p:nvSpPr>
        <p:spPr>
          <a:xfrm>
            <a:off x="2147995" y="3299172"/>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0" name="Groupe 49">
            <a:extLst>
              <a:ext uri="{FF2B5EF4-FFF2-40B4-BE49-F238E27FC236}">
                <a16:creationId xmlns:a16="http://schemas.microsoft.com/office/drawing/2014/main" id="{AC732FD5-3265-44CB-B277-8131D2E20FAC}"/>
              </a:ext>
            </a:extLst>
          </p:cNvPr>
          <p:cNvGrpSpPr/>
          <p:nvPr>
            <p:custDataLst>
              <p:tags r:id="rId15"/>
            </p:custDataLst>
          </p:nvPr>
        </p:nvGrpSpPr>
        <p:grpSpPr>
          <a:xfrm>
            <a:off x="8655754" y="2857140"/>
            <a:ext cx="1913219" cy="454204"/>
            <a:chOff x="7843854" y="1673757"/>
            <a:chExt cx="1913219" cy="702762"/>
          </a:xfrm>
        </p:grpSpPr>
        <p:grpSp>
          <p:nvGrpSpPr>
            <p:cNvPr id="51" name="Groupe 50">
              <a:extLst>
                <a:ext uri="{FF2B5EF4-FFF2-40B4-BE49-F238E27FC236}">
                  <a16:creationId xmlns:a16="http://schemas.microsoft.com/office/drawing/2014/main" id="{5EEE0C50-90A7-442C-9C3E-565FA9D0E20B}"/>
                </a:ext>
              </a:extLst>
            </p:cNvPr>
            <p:cNvGrpSpPr/>
            <p:nvPr/>
          </p:nvGrpSpPr>
          <p:grpSpPr>
            <a:xfrm>
              <a:off x="7843854" y="1676638"/>
              <a:ext cx="962379" cy="699881"/>
              <a:chOff x="8055646" y="3564142"/>
              <a:chExt cx="3102398" cy="699881"/>
            </a:xfrm>
          </p:grpSpPr>
          <p:pic>
            <p:nvPicPr>
              <p:cNvPr id="55" name="Espace réservé du contenu 4">
                <a:extLst>
                  <a:ext uri="{FF2B5EF4-FFF2-40B4-BE49-F238E27FC236}">
                    <a16:creationId xmlns:a16="http://schemas.microsoft.com/office/drawing/2014/main" id="{AD63BEBF-5D69-4A77-BB7B-6C0AC562105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56" name="Espace réservé du contenu 4">
                <a:extLst>
                  <a:ext uri="{FF2B5EF4-FFF2-40B4-BE49-F238E27FC236}">
                    <a16:creationId xmlns:a16="http://schemas.microsoft.com/office/drawing/2014/main" id="{999D448E-75A5-49A0-B4EF-A5A8537FD69E}"/>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nvGrpSpPr>
            <p:cNvPr id="52" name="Groupe 51">
              <a:extLst>
                <a:ext uri="{FF2B5EF4-FFF2-40B4-BE49-F238E27FC236}">
                  <a16:creationId xmlns:a16="http://schemas.microsoft.com/office/drawing/2014/main" id="{B4244740-8D95-4BCC-86C1-94D7E0BD45BE}"/>
                </a:ext>
              </a:extLst>
            </p:cNvPr>
            <p:cNvGrpSpPr/>
            <p:nvPr/>
          </p:nvGrpSpPr>
          <p:grpSpPr>
            <a:xfrm>
              <a:off x="8794694" y="1673757"/>
              <a:ext cx="962379" cy="699881"/>
              <a:chOff x="8055646" y="3564142"/>
              <a:chExt cx="3102398" cy="699881"/>
            </a:xfrm>
          </p:grpSpPr>
          <p:pic>
            <p:nvPicPr>
              <p:cNvPr id="53" name="Espace réservé du contenu 4">
                <a:extLst>
                  <a:ext uri="{FF2B5EF4-FFF2-40B4-BE49-F238E27FC236}">
                    <a16:creationId xmlns:a16="http://schemas.microsoft.com/office/drawing/2014/main" id="{3E14EF6F-CB1A-4D25-8B88-990CF84921D9}"/>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54" name="Espace réservé du contenu 4">
                <a:extLst>
                  <a:ext uri="{FF2B5EF4-FFF2-40B4-BE49-F238E27FC236}">
                    <a16:creationId xmlns:a16="http://schemas.microsoft.com/office/drawing/2014/main" id="{46049546-F573-4C48-9C42-A32C2A67463E}"/>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grpSp>
        <p:nvGrpSpPr>
          <p:cNvPr id="57" name="Groupe 56">
            <a:extLst>
              <a:ext uri="{FF2B5EF4-FFF2-40B4-BE49-F238E27FC236}">
                <a16:creationId xmlns:a16="http://schemas.microsoft.com/office/drawing/2014/main" id="{3EFB05BC-C71F-45A0-B657-2BD05702354A}"/>
              </a:ext>
            </a:extLst>
          </p:cNvPr>
          <p:cNvGrpSpPr/>
          <p:nvPr>
            <p:custDataLst>
              <p:tags r:id="rId16"/>
            </p:custDataLst>
          </p:nvPr>
        </p:nvGrpSpPr>
        <p:grpSpPr>
          <a:xfrm>
            <a:off x="8359297" y="2466168"/>
            <a:ext cx="2596445" cy="618068"/>
            <a:chOff x="7586133" y="2810933"/>
            <a:chExt cx="2596445" cy="618068"/>
          </a:xfrm>
        </p:grpSpPr>
        <p:cxnSp>
          <p:nvCxnSpPr>
            <p:cNvPr id="58" name="Connecteur droit avec flèche 57">
              <a:extLst>
                <a:ext uri="{FF2B5EF4-FFF2-40B4-BE49-F238E27FC236}">
                  <a16:creationId xmlns:a16="http://schemas.microsoft.com/office/drawing/2014/main" id="{F1A028CB-4B72-4264-B725-0B2B8AEB2632}"/>
                </a:ext>
              </a:extLst>
            </p:cNvPr>
            <p:cNvCxnSpPr/>
            <p:nvPr/>
          </p:nvCxnSpPr>
          <p:spPr>
            <a:xfrm>
              <a:off x="7586133" y="3429000"/>
              <a:ext cx="259644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DD6B8B8F-FE7D-4752-92A4-0A6AE36B0A70}"/>
                </a:ext>
              </a:extLst>
            </p:cNvPr>
            <p:cNvCxnSpPr>
              <a:cxnSpLocks/>
            </p:cNvCxnSpPr>
            <p:nvPr/>
          </p:nvCxnSpPr>
          <p:spPr>
            <a:xfrm flipV="1">
              <a:off x="7586133" y="2810933"/>
              <a:ext cx="0" cy="61806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0" name="Connecteur droit 59">
            <a:extLst>
              <a:ext uri="{FF2B5EF4-FFF2-40B4-BE49-F238E27FC236}">
                <a16:creationId xmlns:a16="http://schemas.microsoft.com/office/drawing/2014/main" id="{3F062264-721C-4410-B75E-E985018A931F}"/>
              </a:ext>
            </a:extLst>
          </p:cNvPr>
          <p:cNvCxnSpPr/>
          <p:nvPr>
            <p:custDataLst>
              <p:tags r:id="rId17"/>
            </p:custDataLst>
          </p:nvPr>
        </p:nvCxnSpPr>
        <p:spPr>
          <a:xfrm>
            <a:off x="8359297" y="2834455"/>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ZoneTexte 60">
                <a:extLst>
                  <a:ext uri="{FF2B5EF4-FFF2-40B4-BE49-F238E27FC236}">
                    <a16:creationId xmlns:a16="http://schemas.microsoft.com/office/drawing/2014/main" id="{BD05667A-680C-4410-AD2A-7FBDB504F87B}"/>
                  </a:ext>
                </a:extLst>
              </p:cNvPr>
              <p:cNvSpPr txBox="1"/>
              <p:nvPr>
                <p:custDataLst>
                  <p:tags r:id="rId18"/>
                </p:custDataLst>
              </p:nvPr>
            </p:nvSpPr>
            <p:spPr>
              <a:xfrm>
                <a:off x="10568974" y="3098369"/>
                <a:ext cx="1145570" cy="369332"/>
              </a:xfrm>
              <a:prstGeom prst="rect">
                <a:avLst/>
              </a:prstGeom>
              <a:noFill/>
            </p:spPr>
            <p:txBody>
              <a:bodyPr wrap="none" rtlCol="0">
                <a:spAutoFit/>
              </a:bodyPr>
              <a:lstStyle/>
              <a:p>
                <a:r>
                  <a:rPr lang="fr-CA" dirty="0">
                    <a:latin typeface="Univers Condensed" panose="020B0506020202050204"/>
                  </a:rPr>
                  <a:t>Temps, </a:t>
                </a:r>
                <a14:m>
                  <m:oMath xmlns:m="http://schemas.openxmlformats.org/officeDocument/2006/math">
                    <m:r>
                      <a:rPr lang="fr-CA" b="0" i="1" smtClean="0">
                        <a:latin typeface="Cambria Math" panose="02040503050406030204" pitchFamily="18" charset="0"/>
                      </a:rPr>
                      <m:t>𝑡</m:t>
                    </m:r>
                  </m:oMath>
                </a14:m>
                <a:r>
                  <a:rPr lang="fr-CA" dirty="0">
                    <a:latin typeface="Univers Condensed" panose="020B0506020202050204"/>
                  </a:rPr>
                  <a:t>, s</a:t>
                </a:r>
              </a:p>
            </p:txBody>
          </p:sp>
        </mc:Choice>
        <mc:Fallback xmlns="">
          <p:sp>
            <p:nvSpPr>
              <p:cNvPr id="61" name="ZoneTexte 60">
                <a:extLst>
                  <a:ext uri="{FF2B5EF4-FFF2-40B4-BE49-F238E27FC236}">
                    <a16:creationId xmlns:a16="http://schemas.microsoft.com/office/drawing/2014/main" id="{BD05667A-680C-4410-AD2A-7FBDB504F87B}"/>
                  </a:ext>
                </a:extLst>
              </p:cNvPr>
              <p:cNvSpPr txBox="1">
                <a:spLocks noRot="1" noChangeAspect="1" noMove="1" noResize="1" noEditPoints="1" noAdjustHandles="1" noChangeArrowheads="1" noChangeShapeType="1" noTextEdit="1"/>
              </p:cNvSpPr>
              <p:nvPr>
                <p:custDataLst>
                  <p:tags r:id="rId59"/>
                </p:custDataLst>
              </p:nvPr>
            </p:nvSpPr>
            <p:spPr>
              <a:xfrm>
                <a:off x="10568974" y="3098369"/>
                <a:ext cx="1145570" cy="369332"/>
              </a:xfrm>
              <a:prstGeom prst="rect">
                <a:avLst/>
              </a:prstGeom>
              <a:blipFill>
                <a:blip r:embed="rId60"/>
                <a:stretch>
                  <a:fillRect l="-4787" t="-6557" r="-3723" b="-26230"/>
                </a:stretch>
              </a:blipFill>
            </p:spPr>
            <p:txBody>
              <a:bodyPr/>
              <a:lstStyle/>
              <a:p>
                <a:r>
                  <a:rPr lang="fr-CA">
                    <a:noFill/>
                  </a:rPr>
                  <a:t> </a:t>
                </a:r>
              </a:p>
            </p:txBody>
          </p:sp>
        </mc:Fallback>
      </mc:AlternateContent>
      <p:sp>
        <p:nvSpPr>
          <p:cNvPr id="62" name="ZoneTexte 61">
            <a:extLst>
              <a:ext uri="{FF2B5EF4-FFF2-40B4-BE49-F238E27FC236}">
                <a16:creationId xmlns:a16="http://schemas.microsoft.com/office/drawing/2014/main" id="{33874ACD-F00F-4EEA-906D-E12D910F9924}"/>
              </a:ext>
            </a:extLst>
          </p:cNvPr>
          <p:cNvSpPr txBox="1"/>
          <p:nvPr>
            <p:custDataLst>
              <p:tags r:id="rId19"/>
            </p:custDataLst>
          </p:nvPr>
        </p:nvSpPr>
        <p:spPr>
          <a:xfrm>
            <a:off x="6279710" y="2409688"/>
            <a:ext cx="1218603" cy="646331"/>
          </a:xfrm>
          <a:prstGeom prst="rect">
            <a:avLst/>
          </a:prstGeom>
          <a:noFill/>
        </p:spPr>
        <p:txBody>
          <a:bodyPr wrap="none" rtlCol="0">
            <a:spAutoFit/>
          </a:bodyPr>
          <a:lstStyle/>
          <a:p>
            <a:r>
              <a:rPr lang="fr-CA" dirty="0">
                <a:latin typeface="Univers Condensed" panose="020B0506020202050204"/>
              </a:rPr>
              <a:t>Essai #2</a:t>
            </a:r>
          </a:p>
          <a:p>
            <a:r>
              <a:rPr lang="fr-CA" dirty="0">
                <a:latin typeface="Univers Condensed" panose="020B0506020202050204"/>
              </a:rPr>
              <a:t>3 répétitions</a:t>
            </a:r>
          </a:p>
        </p:txBody>
      </p:sp>
      <p:sp>
        <p:nvSpPr>
          <p:cNvPr id="63" name="ZoneTexte 62">
            <a:extLst>
              <a:ext uri="{FF2B5EF4-FFF2-40B4-BE49-F238E27FC236}">
                <a16:creationId xmlns:a16="http://schemas.microsoft.com/office/drawing/2014/main" id="{E0959DB9-0184-4389-9837-D5CB82D43D81}"/>
              </a:ext>
            </a:extLst>
          </p:cNvPr>
          <p:cNvSpPr txBox="1"/>
          <p:nvPr>
            <p:custDataLst>
              <p:tags r:id="rId20"/>
            </p:custDataLst>
          </p:nvPr>
        </p:nvSpPr>
        <p:spPr>
          <a:xfrm>
            <a:off x="7850840" y="2649789"/>
            <a:ext cx="535724" cy="369332"/>
          </a:xfrm>
          <a:prstGeom prst="rect">
            <a:avLst/>
          </a:prstGeom>
          <a:noFill/>
        </p:spPr>
        <p:txBody>
          <a:bodyPr wrap="none" rtlCol="0">
            <a:spAutoFit/>
          </a:bodyPr>
          <a:lstStyle/>
          <a:p>
            <a:r>
              <a:rPr lang="fr-CA" dirty="0"/>
              <a:t>250</a:t>
            </a:r>
          </a:p>
        </p:txBody>
      </p:sp>
      <p:grpSp>
        <p:nvGrpSpPr>
          <p:cNvPr id="78" name="Groupe 77">
            <a:extLst>
              <a:ext uri="{FF2B5EF4-FFF2-40B4-BE49-F238E27FC236}">
                <a16:creationId xmlns:a16="http://schemas.microsoft.com/office/drawing/2014/main" id="{24D63EFF-1B1A-451B-AC62-5FF513453AA5}"/>
              </a:ext>
            </a:extLst>
          </p:cNvPr>
          <p:cNvGrpSpPr/>
          <p:nvPr>
            <p:custDataLst>
              <p:tags r:id="rId21"/>
            </p:custDataLst>
          </p:nvPr>
        </p:nvGrpSpPr>
        <p:grpSpPr>
          <a:xfrm>
            <a:off x="8661525" y="4107693"/>
            <a:ext cx="1913219" cy="360848"/>
            <a:chOff x="7843854" y="1673757"/>
            <a:chExt cx="1913219" cy="702762"/>
          </a:xfrm>
        </p:grpSpPr>
        <p:grpSp>
          <p:nvGrpSpPr>
            <p:cNvPr id="79" name="Groupe 78">
              <a:extLst>
                <a:ext uri="{FF2B5EF4-FFF2-40B4-BE49-F238E27FC236}">
                  <a16:creationId xmlns:a16="http://schemas.microsoft.com/office/drawing/2014/main" id="{656EE033-25B4-44F1-A505-4C662542AFB1}"/>
                </a:ext>
              </a:extLst>
            </p:cNvPr>
            <p:cNvGrpSpPr/>
            <p:nvPr/>
          </p:nvGrpSpPr>
          <p:grpSpPr>
            <a:xfrm>
              <a:off x="7843854" y="1676638"/>
              <a:ext cx="962379" cy="699881"/>
              <a:chOff x="8055646" y="3564142"/>
              <a:chExt cx="3102398" cy="699881"/>
            </a:xfrm>
          </p:grpSpPr>
          <p:pic>
            <p:nvPicPr>
              <p:cNvPr id="83" name="Espace réservé du contenu 4">
                <a:extLst>
                  <a:ext uri="{FF2B5EF4-FFF2-40B4-BE49-F238E27FC236}">
                    <a16:creationId xmlns:a16="http://schemas.microsoft.com/office/drawing/2014/main" id="{8903AF7D-B79D-4CDF-A0D3-2D5B52AD43C3}"/>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84" name="Espace réservé du contenu 4">
                <a:extLst>
                  <a:ext uri="{FF2B5EF4-FFF2-40B4-BE49-F238E27FC236}">
                    <a16:creationId xmlns:a16="http://schemas.microsoft.com/office/drawing/2014/main" id="{9BAD73AA-0B0C-4370-87A2-97B343315C9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nvGrpSpPr>
            <p:cNvPr id="80" name="Groupe 79">
              <a:extLst>
                <a:ext uri="{FF2B5EF4-FFF2-40B4-BE49-F238E27FC236}">
                  <a16:creationId xmlns:a16="http://schemas.microsoft.com/office/drawing/2014/main" id="{E41B3045-E869-4707-B4F5-5838376E62B0}"/>
                </a:ext>
              </a:extLst>
            </p:cNvPr>
            <p:cNvGrpSpPr/>
            <p:nvPr/>
          </p:nvGrpSpPr>
          <p:grpSpPr>
            <a:xfrm>
              <a:off x="8794694" y="1673757"/>
              <a:ext cx="962379" cy="699881"/>
              <a:chOff x="8055646" y="3564142"/>
              <a:chExt cx="3102398" cy="699881"/>
            </a:xfrm>
          </p:grpSpPr>
          <p:pic>
            <p:nvPicPr>
              <p:cNvPr id="81" name="Espace réservé du contenu 4">
                <a:extLst>
                  <a:ext uri="{FF2B5EF4-FFF2-40B4-BE49-F238E27FC236}">
                    <a16:creationId xmlns:a16="http://schemas.microsoft.com/office/drawing/2014/main" id="{799FEEE9-D1A9-4536-990A-438D0F8316F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055646" y="3564142"/>
                <a:ext cx="1551199" cy="699881"/>
              </a:xfrm>
              <a:prstGeom prst="rect">
                <a:avLst/>
              </a:prstGeom>
            </p:spPr>
          </p:pic>
          <p:pic>
            <p:nvPicPr>
              <p:cNvPr id="82" name="Espace réservé du contenu 4">
                <a:extLst>
                  <a:ext uri="{FF2B5EF4-FFF2-40B4-BE49-F238E27FC236}">
                    <a16:creationId xmlns:a16="http://schemas.microsoft.com/office/drawing/2014/main" id="{EA0B5FDD-DFC2-4BA6-A843-8FC8E9F1A632}"/>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flipV="1">
                <a:off x="9606845" y="3564142"/>
                <a:ext cx="1551199" cy="699881"/>
              </a:xfrm>
              <a:prstGeom prst="rect">
                <a:avLst/>
              </a:prstGeom>
            </p:spPr>
          </p:pic>
        </p:grpSp>
      </p:grpSp>
      <p:grpSp>
        <p:nvGrpSpPr>
          <p:cNvPr id="85" name="Groupe 84">
            <a:extLst>
              <a:ext uri="{FF2B5EF4-FFF2-40B4-BE49-F238E27FC236}">
                <a16:creationId xmlns:a16="http://schemas.microsoft.com/office/drawing/2014/main" id="{63AA42B4-A05C-4033-84BA-BCE4A67B2132}"/>
              </a:ext>
            </a:extLst>
          </p:cNvPr>
          <p:cNvGrpSpPr/>
          <p:nvPr>
            <p:custDataLst>
              <p:tags r:id="rId22"/>
            </p:custDataLst>
          </p:nvPr>
        </p:nvGrpSpPr>
        <p:grpSpPr>
          <a:xfrm>
            <a:off x="8365068" y="3668521"/>
            <a:ext cx="2596445" cy="618068"/>
            <a:chOff x="7586133" y="2810933"/>
            <a:chExt cx="2596445" cy="618068"/>
          </a:xfrm>
        </p:grpSpPr>
        <p:cxnSp>
          <p:nvCxnSpPr>
            <p:cNvPr id="86" name="Connecteur droit avec flèche 85">
              <a:extLst>
                <a:ext uri="{FF2B5EF4-FFF2-40B4-BE49-F238E27FC236}">
                  <a16:creationId xmlns:a16="http://schemas.microsoft.com/office/drawing/2014/main" id="{C6CFADAB-4AC8-4349-8BA4-5C8944640FC9}"/>
                </a:ext>
              </a:extLst>
            </p:cNvPr>
            <p:cNvCxnSpPr/>
            <p:nvPr/>
          </p:nvCxnSpPr>
          <p:spPr>
            <a:xfrm>
              <a:off x="7586133" y="3429000"/>
              <a:ext cx="259644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58C6D678-9C33-4E1C-B990-765FF0E91236}"/>
                </a:ext>
              </a:extLst>
            </p:cNvPr>
            <p:cNvCxnSpPr>
              <a:cxnSpLocks/>
            </p:cNvCxnSpPr>
            <p:nvPr/>
          </p:nvCxnSpPr>
          <p:spPr>
            <a:xfrm flipV="1">
              <a:off x="7586133" y="2810933"/>
              <a:ext cx="0" cy="61806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8" name="Connecteur droit 87">
            <a:extLst>
              <a:ext uri="{FF2B5EF4-FFF2-40B4-BE49-F238E27FC236}">
                <a16:creationId xmlns:a16="http://schemas.microsoft.com/office/drawing/2014/main" id="{5520E0F9-77D8-45F4-A72D-06737CD2F1F5}"/>
              </a:ext>
            </a:extLst>
          </p:cNvPr>
          <p:cNvCxnSpPr/>
          <p:nvPr>
            <p:custDataLst>
              <p:tags r:id="rId23"/>
            </p:custDataLst>
          </p:nvPr>
        </p:nvCxnSpPr>
        <p:spPr>
          <a:xfrm>
            <a:off x="8365068" y="4093253"/>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ZoneTexte 88">
                <a:extLst>
                  <a:ext uri="{FF2B5EF4-FFF2-40B4-BE49-F238E27FC236}">
                    <a16:creationId xmlns:a16="http://schemas.microsoft.com/office/drawing/2014/main" id="{045B177F-7631-4CE1-85F4-D19FD98458F0}"/>
                  </a:ext>
                </a:extLst>
              </p:cNvPr>
              <p:cNvSpPr txBox="1"/>
              <p:nvPr>
                <p:custDataLst>
                  <p:tags r:id="rId24"/>
                </p:custDataLst>
              </p:nvPr>
            </p:nvSpPr>
            <p:spPr>
              <a:xfrm>
                <a:off x="10574745" y="4300722"/>
                <a:ext cx="1145570" cy="369332"/>
              </a:xfrm>
              <a:prstGeom prst="rect">
                <a:avLst/>
              </a:prstGeom>
              <a:noFill/>
            </p:spPr>
            <p:txBody>
              <a:bodyPr wrap="none" rtlCol="0">
                <a:spAutoFit/>
              </a:bodyPr>
              <a:lstStyle/>
              <a:p>
                <a:r>
                  <a:rPr lang="fr-CA" dirty="0">
                    <a:latin typeface="Univers Condensed" panose="020B0506020202050204"/>
                  </a:rPr>
                  <a:t>Temps, </a:t>
                </a:r>
                <a14:m>
                  <m:oMath xmlns:m="http://schemas.openxmlformats.org/officeDocument/2006/math">
                    <m:r>
                      <a:rPr lang="fr-CA" b="0" i="1" smtClean="0">
                        <a:latin typeface="Cambria Math" panose="02040503050406030204" pitchFamily="18" charset="0"/>
                      </a:rPr>
                      <m:t>𝑡</m:t>
                    </m:r>
                  </m:oMath>
                </a14:m>
                <a:r>
                  <a:rPr lang="fr-CA" dirty="0">
                    <a:latin typeface="Univers Condensed" panose="020B0506020202050204"/>
                  </a:rPr>
                  <a:t>, s</a:t>
                </a:r>
              </a:p>
            </p:txBody>
          </p:sp>
        </mc:Choice>
        <mc:Fallback xmlns="">
          <p:sp>
            <p:nvSpPr>
              <p:cNvPr id="89" name="ZoneTexte 88">
                <a:extLst>
                  <a:ext uri="{FF2B5EF4-FFF2-40B4-BE49-F238E27FC236}">
                    <a16:creationId xmlns:a16="http://schemas.microsoft.com/office/drawing/2014/main" id="{045B177F-7631-4CE1-85F4-D19FD98458F0}"/>
                  </a:ext>
                </a:extLst>
              </p:cNvPr>
              <p:cNvSpPr txBox="1">
                <a:spLocks noRot="1" noChangeAspect="1" noMove="1" noResize="1" noEditPoints="1" noAdjustHandles="1" noChangeArrowheads="1" noChangeShapeType="1" noTextEdit="1"/>
              </p:cNvSpPr>
              <p:nvPr>
                <p:custDataLst>
                  <p:tags r:id="rId61"/>
                </p:custDataLst>
              </p:nvPr>
            </p:nvSpPr>
            <p:spPr>
              <a:xfrm>
                <a:off x="10574745" y="4300722"/>
                <a:ext cx="1145570" cy="369332"/>
              </a:xfrm>
              <a:prstGeom prst="rect">
                <a:avLst/>
              </a:prstGeom>
              <a:blipFill>
                <a:blip r:embed="rId62"/>
                <a:stretch>
                  <a:fillRect l="-4787" t="-6557" r="-3723" b="-26230"/>
                </a:stretch>
              </a:blipFill>
            </p:spPr>
            <p:txBody>
              <a:bodyPr/>
              <a:lstStyle/>
              <a:p>
                <a:r>
                  <a:rPr lang="fr-CA">
                    <a:noFill/>
                  </a:rPr>
                  <a:t> </a:t>
                </a:r>
              </a:p>
            </p:txBody>
          </p:sp>
        </mc:Fallback>
      </mc:AlternateContent>
      <p:sp>
        <p:nvSpPr>
          <p:cNvPr id="90" name="ZoneTexte 89">
            <a:extLst>
              <a:ext uri="{FF2B5EF4-FFF2-40B4-BE49-F238E27FC236}">
                <a16:creationId xmlns:a16="http://schemas.microsoft.com/office/drawing/2014/main" id="{A863D0F7-7587-47C6-895D-66EDEB898B0A}"/>
              </a:ext>
            </a:extLst>
          </p:cNvPr>
          <p:cNvSpPr txBox="1"/>
          <p:nvPr>
            <p:custDataLst>
              <p:tags r:id="rId25"/>
            </p:custDataLst>
          </p:nvPr>
        </p:nvSpPr>
        <p:spPr>
          <a:xfrm>
            <a:off x="6285481" y="3612041"/>
            <a:ext cx="1218603" cy="646331"/>
          </a:xfrm>
          <a:prstGeom prst="rect">
            <a:avLst/>
          </a:prstGeom>
          <a:noFill/>
        </p:spPr>
        <p:txBody>
          <a:bodyPr wrap="none" rtlCol="0">
            <a:spAutoFit/>
          </a:bodyPr>
          <a:lstStyle/>
          <a:p>
            <a:r>
              <a:rPr lang="fr-CA" dirty="0">
                <a:latin typeface="Univers Condensed" panose="020B0506020202050204"/>
              </a:rPr>
              <a:t>Essai #3</a:t>
            </a:r>
          </a:p>
          <a:p>
            <a:r>
              <a:rPr lang="fr-CA" dirty="0">
                <a:latin typeface="Univers Condensed" panose="020B0506020202050204"/>
              </a:rPr>
              <a:t>3 répétitions</a:t>
            </a:r>
          </a:p>
        </p:txBody>
      </p:sp>
      <p:sp>
        <p:nvSpPr>
          <p:cNvPr id="91" name="ZoneTexte 90">
            <a:extLst>
              <a:ext uri="{FF2B5EF4-FFF2-40B4-BE49-F238E27FC236}">
                <a16:creationId xmlns:a16="http://schemas.microsoft.com/office/drawing/2014/main" id="{E788FFA2-4A9F-49BE-A4ED-1AFB27B021FB}"/>
              </a:ext>
            </a:extLst>
          </p:cNvPr>
          <p:cNvSpPr txBox="1"/>
          <p:nvPr>
            <p:custDataLst>
              <p:tags r:id="rId26"/>
            </p:custDataLst>
          </p:nvPr>
        </p:nvSpPr>
        <p:spPr>
          <a:xfrm>
            <a:off x="7856611" y="3908587"/>
            <a:ext cx="535724" cy="369332"/>
          </a:xfrm>
          <a:prstGeom prst="rect">
            <a:avLst/>
          </a:prstGeom>
          <a:noFill/>
        </p:spPr>
        <p:txBody>
          <a:bodyPr wrap="none" rtlCol="0">
            <a:spAutoFit/>
          </a:bodyPr>
          <a:lstStyle/>
          <a:p>
            <a:r>
              <a:rPr lang="fr-CA" dirty="0"/>
              <a:t>200</a:t>
            </a:r>
          </a:p>
        </p:txBody>
      </p:sp>
      <p:sp>
        <p:nvSpPr>
          <p:cNvPr id="93" name="Ellipse 92">
            <a:extLst>
              <a:ext uri="{FF2B5EF4-FFF2-40B4-BE49-F238E27FC236}">
                <a16:creationId xmlns:a16="http://schemas.microsoft.com/office/drawing/2014/main" id="{3EA183DD-DA6B-4CE4-A5F6-41A45C0930F5}"/>
              </a:ext>
            </a:extLst>
          </p:cNvPr>
          <p:cNvSpPr/>
          <p:nvPr>
            <p:custDataLst>
              <p:tags r:id="rId27"/>
            </p:custDataLst>
          </p:nvPr>
        </p:nvSpPr>
        <p:spPr>
          <a:xfrm>
            <a:off x="3183464" y="420793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Ellipse 93">
            <a:extLst>
              <a:ext uri="{FF2B5EF4-FFF2-40B4-BE49-F238E27FC236}">
                <a16:creationId xmlns:a16="http://schemas.microsoft.com/office/drawing/2014/main" id="{CB00093E-E991-4214-ACD4-8447554FAE32}"/>
              </a:ext>
            </a:extLst>
          </p:cNvPr>
          <p:cNvSpPr/>
          <p:nvPr>
            <p:custDataLst>
              <p:tags r:id="rId28"/>
            </p:custDataLst>
          </p:nvPr>
        </p:nvSpPr>
        <p:spPr>
          <a:xfrm>
            <a:off x="2710744" y="420793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6D561502-A428-438F-BAE8-2422A0FEC186}"/>
              </a:ext>
            </a:extLst>
          </p:cNvPr>
          <p:cNvSpPr/>
          <p:nvPr>
            <p:custDataLst>
              <p:tags r:id="rId29"/>
            </p:custDataLst>
          </p:nvPr>
        </p:nvSpPr>
        <p:spPr>
          <a:xfrm>
            <a:off x="3011594" y="4207934"/>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3A1A2A9B-D9F6-4B08-A18D-42FCA01097F1}"/>
              </a:ext>
            </a:extLst>
          </p:cNvPr>
          <p:cNvSpPr/>
          <p:nvPr>
            <p:custDataLst>
              <p:tags r:id="rId30"/>
            </p:custDataLst>
          </p:nvPr>
        </p:nvSpPr>
        <p:spPr>
          <a:xfrm>
            <a:off x="4109152" y="506025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9" name="Ellipse 98">
            <a:extLst>
              <a:ext uri="{FF2B5EF4-FFF2-40B4-BE49-F238E27FC236}">
                <a16:creationId xmlns:a16="http://schemas.microsoft.com/office/drawing/2014/main" id="{B491F046-4D93-4E4B-90B2-2A7E98BFF851}"/>
              </a:ext>
            </a:extLst>
          </p:cNvPr>
          <p:cNvSpPr/>
          <p:nvPr>
            <p:custDataLst>
              <p:tags r:id="rId31"/>
            </p:custDataLst>
          </p:nvPr>
        </p:nvSpPr>
        <p:spPr>
          <a:xfrm>
            <a:off x="3850923" y="506025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Ellipse 99">
            <a:extLst>
              <a:ext uri="{FF2B5EF4-FFF2-40B4-BE49-F238E27FC236}">
                <a16:creationId xmlns:a16="http://schemas.microsoft.com/office/drawing/2014/main" id="{8167C697-33D4-477C-8BD3-E9D6B56278C7}"/>
              </a:ext>
            </a:extLst>
          </p:cNvPr>
          <p:cNvSpPr/>
          <p:nvPr>
            <p:custDataLst>
              <p:tags r:id="rId32"/>
            </p:custDataLst>
          </p:nvPr>
        </p:nvSpPr>
        <p:spPr>
          <a:xfrm>
            <a:off x="3700217" y="506025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21" name="Groupe 120">
            <a:extLst>
              <a:ext uri="{FF2B5EF4-FFF2-40B4-BE49-F238E27FC236}">
                <a16:creationId xmlns:a16="http://schemas.microsoft.com/office/drawing/2014/main" id="{0A31C1B6-816A-4DAF-B9C8-823AD08647A9}"/>
              </a:ext>
            </a:extLst>
          </p:cNvPr>
          <p:cNvGrpSpPr/>
          <p:nvPr>
            <p:custDataLst>
              <p:tags r:id="rId33"/>
            </p:custDataLst>
          </p:nvPr>
        </p:nvGrpSpPr>
        <p:grpSpPr>
          <a:xfrm>
            <a:off x="834672" y="2354972"/>
            <a:ext cx="4905879" cy="3818210"/>
            <a:chOff x="834672" y="2354972"/>
            <a:chExt cx="4905879" cy="3818210"/>
          </a:xfrm>
        </p:grpSpPr>
        <p:pic>
          <p:nvPicPr>
            <p:cNvPr id="4" name="Graphique 3">
              <a:extLst>
                <a:ext uri="{FF2B5EF4-FFF2-40B4-BE49-F238E27FC236}">
                  <a16:creationId xmlns:a16="http://schemas.microsoft.com/office/drawing/2014/main" id="{7E8EAB9E-71F7-40B4-8A82-60125C56766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254276" y="2354972"/>
              <a:ext cx="4486275" cy="3486150"/>
            </a:xfrm>
            <a:prstGeom prst="rect">
              <a:avLst/>
            </a:prstGeom>
          </p:spPr>
        </p:pic>
        <p:cxnSp>
          <p:nvCxnSpPr>
            <p:cNvPr id="34" name="Connecteur droit 33">
              <a:extLst>
                <a:ext uri="{FF2B5EF4-FFF2-40B4-BE49-F238E27FC236}">
                  <a16:creationId xmlns:a16="http://schemas.microsoft.com/office/drawing/2014/main" id="{53F928BB-8D7C-4351-84E2-80606822B859}"/>
                </a:ext>
              </a:extLst>
            </p:cNvPr>
            <p:cNvCxnSpPr>
              <a:cxnSpLocks/>
            </p:cNvCxnSpPr>
            <p:nvPr/>
          </p:nvCxnSpPr>
          <p:spPr>
            <a:xfrm>
              <a:off x="1320551" y="3349972"/>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D76636AB-A7FF-476A-910D-C0778C381657}"/>
                </a:ext>
              </a:extLst>
            </p:cNvPr>
            <p:cNvSpPr txBox="1"/>
            <p:nvPr/>
          </p:nvSpPr>
          <p:spPr>
            <a:xfrm>
              <a:off x="834672" y="3165306"/>
              <a:ext cx="502061" cy="369332"/>
            </a:xfrm>
            <a:prstGeom prst="rect">
              <a:avLst/>
            </a:prstGeom>
            <a:noFill/>
          </p:spPr>
          <p:txBody>
            <a:bodyPr wrap="none" rtlCol="0">
              <a:spAutoFit/>
            </a:bodyPr>
            <a:lstStyle/>
            <a:p>
              <a:r>
                <a:rPr lang="fr-CA" dirty="0">
                  <a:latin typeface="Univers Condensed" panose="020B0506020202050204"/>
                </a:rPr>
                <a:t>350</a:t>
              </a:r>
            </a:p>
          </p:txBody>
        </p:sp>
        <p:cxnSp>
          <p:nvCxnSpPr>
            <p:cNvPr id="39" name="Connecteur droit 38">
              <a:extLst>
                <a:ext uri="{FF2B5EF4-FFF2-40B4-BE49-F238E27FC236}">
                  <a16:creationId xmlns:a16="http://schemas.microsoft.com/office/drawing/2014/main" id="{3E0C70D7-E0C8-427A-B3D0-824CF50FC5F1}"/>
                </a:ext>
              </a:extLst>
            </p:cNvPr>
            <p:cNvCxnSpPr>
              <a:cxnSpLocks/>
            </p:cNvCxnSpPr>
            <p:nvPr/>
          </p:nvCxnSpPr>
          <p:spPr>
            <a:xfrm flipV="1">
              <a:off x="1627732"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5B1AFAF-D312-45EE-8AE0-5935D0CA397B}"/>
                </a:ext>
              </a:extLst>
            </p:cNvPr>
            <p:cNvCxnSpPr>
              <a:cxnSpLocks/>
            </p:cNvCxnSpPr>
            <p:nvPr/>
          </p:nvCxnSpPr>
          <p:spPr>
            <a:xfrm flipV="1">
              <a:off x="2455693"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1114112-6757-4B1B-9DFC-8F9255170CE3}"/>
                </a:ext>
              </a:extLst>
            </p:cNvPr>
            <p:cNvCxnSpPr>
              <a:cxnSpLocks/>
            </p:cNvCxnSpPr>
            <p:nvPr/>
          </p:nvCxnSpPr>
          <p:spPr>
            <a:xfrm flipV="1">
              <a:off x="3283654"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44F5486-6DE5-4A31-AC87-41C8D9EEF4DF}"/>
                </a:ext>
              </a:extLst>
            </p:cNvPr>
            <p:cNvCxnSpPr>
              <a:cxnSpLocks/>
            </p:cNvCxnSpPr>
            <p:nvPr/>
          </p:nvCxnSpPr>
          <p:spPr>
            <a:xfrm flipV="1">
              <a:off x="4111615"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91E2BE4-1A8B-43B7-B1E6-CE79C6736457}"/>
                </a:ext>
              </a:extLst>
            </p:cNvPr>
            <p:cNvCxnSpPr>
              <a:cxnSpLocks/>
            </p:cNvCxnSpPr>
            <p:nvPr/>
          </p:nvCxnSpPr>
          <p:spPr>
            <a:xfrm flipV="1">
              <a:off x="4939575"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F109BC16-3A3E-44F0-8B0F-18ED18DC790A}"/>
                    </a:ext>
                  </a:extLst>
                </p:cNvPr>
                <p:cNvSpPr txBox="1"/>
                <p:nvPr/>
              </p:nvSpPr>
              <p:spPr>
                <a:xfrm>
                  <a:off x="1341717" y="5800772"/>
                  <a:ext cx="6013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4</m:t>
                            </m:r>
                          </m:sup>
                        </m:sSup>
                      </m:oMath>
                    </m:oMathPara>
                  </a14:m>
                  <a:endParaRPr lang="fr-CA" dirty="0">
                    <a:latin typeface="Univers Condensed" panose="020B0506020202050204"/>
                  </a:endParaRPr>
                </a:p>
              </p:txBody>
            </p:sp>
          </mc:Choice>
          <mc:Fallback xmlns="">
            <p:sp>
              <p:nvSpPr>
                <p:cNvPr id="45" name="ZoneTexte 44">
                  <a:extLst>
                    <a:ext uri="{FF2B5EF4-FFF2-40B4-BE49-F238E27FC236}">
                      <a16:creationId xmlns:a16="http://schemas.microsoft.com/office/drawing/2014/main" id="{F109BC16-3A3E-44F0-8B0F-18ED18DC790A}"/>
                    </a:ext>
                  </a:extLst>
                </p:cNvPr>
                <p:cNvSpPr txBox="1">
                  <a:spLocks noRot="1" noChangeAspect="1" noMove="1" noResize="1" noEditPoints="1" noAdjustHandles="1" noChangeArrowheads="1" noChangeShapeType="1" noTextEdit="1"/>
                </p:cNvSpPr>
                <p:nvPr/>
              </p:nvSpPr>
              <p:spPr>
                <a:xfrm>
                  <a:off x="1341717" y="5800772"/>
                  <a:ext cx="601382" cy="369332"/>
                </a:xfrm>
                <a:prstGeom prst="rect">
                  <a:avLst/>
                </a:prstGeom>
                <a:blipFill>
                  <a:blip r:embed="rId65"/>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8370DD7B-F8DA-47F7-83DD-8EE1333FA674}"/>
                    </a:ext>
                  </a:extLst>
                </p:cNvPr>
                <p:cNvSpPr txBox="1"/>
                <p:nvPr/>
              </p:nvSpPr>
              <p:spPr>
                <a:xfrm>
                  <a:off x="2175423" y="5800772"/>
                  <a:ext cx="601383" cy="3724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5</m:t>
                            </m:r>
                          </m:sup>
                        </m:sSup>
                      </m:oMath>
                    </m:oMathPara>
                  </a14:m>
                  <a:endParaRPr lang="fr-CA" dirty="0">
                    <a:latin typeface="Univers Condensed" panose="020B0506020202050204"/>
                  </a:endParaRPr>
                </a:p>
              </p:txBody>
            </p:sp>
          </mc:Choice>
          <mc:Fallback xmlns="">
            <p:sp>
              <p:nvSpPr>
                <p:cNvPr id="46" name="ZoneTexte 45">
                  <a:extLst>
                    <a:ext uri="{FF2B5EF4-FFF2-40B4-BE49-F238E27FC236}">
                      <a16:creationId xmlns:a16="http://schemas.microsoft.com/office/drawing/2014/main" id="{8370DD7B-F8DA-47F7-83DD-8EE1333FA674}"/>
                    </a:ext>
                  </a:extLst>
                </p:cNvPr>
                <p:cNvSpPr txBox="1">
                  <a:spLocks noRot="1" noChangeAspect="1" noMove="1" noResize="1" noEditPoints="1" noAdjustHandles="1" noChangeArrowheads="1" noChangeShapeType="1" noTextEdit="1"/>
                </p:cNvSpPr>
                <p:nvPr/>
              </p:nvSpPr>
              <p:spPr>
                <a:xfrm>
                  <a:off x="2175423" y="5800772"/>
                  <a:ext cx="601383" cy="372410"/>
                </a:xfrm>
                <a:prstGeom prst="rect">
                  <a:avLst/>
                </a:prstGeom>
                <a:blipFill>
                  <a:blip r:embed="rId66"/>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4F9F7FB0-A120-447A-B3B2-78BE999AB665}"/>
                    </a:ext>
                  </a:extLst>
                </p:cNvPr>
                <p:cNvSpPr txBox="1"/>
                <p:nvPr/>
              </p:nvSpPr>
              <p:spPr>
                <a:xfrm>
                  <a:off x="3009130" y="5800772"/>
                  <a:ext cx="6013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6</m:t>
                            </m:r>
                          </m:sup>
                        </m:sSup>
                      </m:oMath>
                    </m:oMathPara>
                  </a14:m>
                  <a:endParaRPr lang="fr-CA" dirty="0">
                    <a:latin typeface="Univers Condensed" panose="020B0506020202050204"/>
                  </a:endParaRPr>
                </a:p>
              </p:txBody>
            </p:sp>
          </mc:Choice>
          <mc:Fallback xmlns="">
            <p:sp>
              <p:nvSpPr>
                <p:cNvPr id="47" name="ZoneTexte 46">
                  <a:extLst>
                    <a:ext uri="{FF2B5EF4-FFF2-40B4-BE49-F238E27FC236}">
                      <a16:creationId xmlns:a16="http://schemas.microsoft.com/office/drawing/2014/main" id="{4F9F7FB0-A120-447A-B3B2-78BE999AB665}"/>
                    </a:ext>
                  </a:extLst>
                </p:cNvPr>
                <p:cNvSpPr txBox="1">
                  <a:spLocks noRot="1" noChangeAspect="1" noMove="1" noResize="1" noEditPoints="1" noAdjustHandles="1" noChangeArrowheads="1" noChangeShapeType="1" noTextEdit="1"/>
                </p:cNvSpPr>
                <p:nvPr/>
              </p:nvSpPr>
              <p:spPr>
                <a:xfrm>
                  <a:off x="3009130" y="5800772"/>
                  <a:ext cx="601383" cy="369332"/>
                </a:xfrm>
                <a:prstGeom prst="rect">
                  <a:avLst/>
                </a:prstGeom>
                <a:blipFill>
                  <a:blip r:embed="rId67"/>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6BB0E6E8-615A-45BE-9592-E7D885C0CBDD}"/>
                    </a:ext>
                  </a:extLst>
                </p:cNvPr>
                <p:cNvSpPr txBox="1"/>
                <p:nvPr/>
              </p:nvSpPr>
              <p:spPr>
                <a:xfrm>
                  <a:off x="3842837" y="5800772"/>
                  <a:ext cx="6013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oMath>
                    </m:oMathPara>
                  </a14:m>
                  <a:endParaRPr lang="fr-CA" dirty="0">
                    <a:latin typeface="Univers Condensed" panose="020B0506020202050204"/>
                  </a:endParaRPr>
                </a:p>
              </p:txBody>
            </p:sp>
          </mc:Choice>
          <mc:Fallback xmlns="">
            <p:sp>
              <p:nvSpPr>
                <p:cNvPr id="48" name="ZoneTexte 47">
                  <a:extLst>
                    <a:ext uri="{FF2B5EF4-FFF2-40B4-BE49-F238E27FC236}">
                      <a16:creationId xmlns:a16="http://schemas.microsoft.com/office/drawing/2014/main" id="{6BB0E6E8-615A-45BE-9592-E7D885C0CBDD}"/>
                    </a:ext>
                  </a:extLst>
                </p:cNvPr>
                <p:cNvSpPr txBox="1">
                  <a:spLocks noRot="1" noChangeAspect="1" noMove="1" noResize="1" noEditPoints="1" noAdjustHandles="1" noChangeArrowheads="1" noChangeShapeType="1" noTextEdit="1"/>
                </p:cNvSpPr>
                <p:nvPr/>
              </p:nvSpPr>
              <p:spPr>
                <a:xfrm>
                  <a:off x="3842837" y="5800772"/>
                  <a:ext cx="601383" cy="369332"/>
                </a:xfrm>
                <a:prstGeom prst="rect">
                  <a:avLst/>
                </a:prstGeom>
                <a:blipFill>
                  <a:blip r:embed="rId6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FCD4DF99-3050-4343-BC22-7B8F9C0B85BE}"/>
                    </a:ext>
                  </a:extLst>
                </p:cNvPr>
                <p:cNvSpPr txBox="1"/>
                <p:nvPr/>
              </p:nvSpPr>
              <p:spPr>
                <a:xfrm>
                  <a:off x="4676544" y="5800772"/>
                  <a:ext cx="6013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m:oMathPara>
                  </a14:m>
                  <a:endParaRPr lang="fr-CA" dirty="0">
                    <a:latin typeface="Univers Condensed" panose="020B0506020202050204"/>
                  </a:endParaRPr>
                </a:p>
              </p:txBody>
            </p:sp>
          </mc:Choice>
          <mc:Fallback xmlns="">
            <p:sp>
              <p:nvSpPr>
                <p:cNvPr id="49" name="ZoneTexte 48">
                  <a:extLst>
                    <a:ext uri="{FF2B5EF4-FFF2-40B4-BE49-F238E27FC236}">
                      <a16:creationId xmlns:a16="http://schemas.microsoft.com/office/drawing/2014/main" id="{FCD4DF99-3050-4343-BC22-7B8F9C0B85BE}"/>
                    </a:ext>
                  </a:extLst>
                </p:cNvPr>
                <p:cNvSpPr txBox="1">
                  <a:spLocks noRot="1" noChangeAspect="1" noMove="1" noResize="1" noEditPoints="1" noAdjustHandles="1" noChangeArrowheads="1" noChangeShapeType="1" noTextEdit="1"/>
                </p:cNvSpPr>
                <p:nvPr/>
              </p:nvSpPr>
              <p:spPr>
                <a:xfrm>
                  <a:off x="4676544" y="5800772"/>
                  <a:ext cx="601382" cy="369332"/>
                </a:xfrm>
                <a:prstGeom prst="rect">
                  <a:avLst/>
                </a:prstGeom>
                <a:blipFill>
                  <a:blip r:embed="rId69"/>
                  <a:stretch>
                    <a:fillRect/>
                  </a:stretch>
                </a:blipFill>
              </p:spPr>
              <p:txBody>
                <a:bodyPr/>
                <a:lstStyle/>
                <a:p>
                  <a:r>
                    <a:rPr lang="fr-CA">
                      <a:noFill/>
                    </a:rPr>
                    <a:t> </a:t>
                  </a:r>
                </a:p>
              </p:txBody>
            </p:sp>
          </mc:Fallback>
        </mc:AlternateContent>
        <p:cxnSp>
          <p:nvCxnSpPr>
            <p:cNvPr id="92" name="Connecteur droit 91">
              <a:extLst>
                <a:ext uri="{FF2B5EF4-FFF2-40B4-BE49-F238E27FC236}">
                  <a16:creationId xmlns:a16="http://schemas.microsoft.com/office/drawing/2014/main" id="{4B964458-214A-4483-87A3-2E12222D99AC}"/>
                </a:ext>
              </a:extLst>
            </p:cNvPr>
            <p:cNvCxnSpPr>
              <a:cxnSpLocks/>
            </p:cNvCxnSpPr>
            <p:nvPr/>
          </p:nvCxnSpPr>
          <p:spPr>
            <a:xfrm>
              <a:off x="1326194" y="4258734"/>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F9CD334C-1FB9-4A6D-AF81-C48A9F8FA169}"/>
                </a:ext>
              </a:extLst>
            </p:cNvPr>
            <p:cNvSpPr txBox="1"/>
            <p:nvPr/>
          </p:nvSpPr>
          <p:spPr>
            <a:xfrm>
              <a:off x="841270" y="4090320"/>
              <a:ext cx="502061" cy="369332"/>
            </a:xfrm>
            <a:prstGeom prst="rect">
              <a:avLst/>
            </a:prstGeom>
            <a:noFill/>
          </p:spPr>
          <p:txBody>
            <a:bodyPr wrap="none" rtlCol="0">
              <a:spAutoFit/>
            </a:bodyPr>
            <a:lstStyle/>
            <a:p>
              <a:r>
                <a:rPr lang="fr-CA" dirty="0">
                  <a:latin typeface="Univers Condensed" panose="020B0506020202050204"/>
                </a:rPr>
                <a:t>250</a:t>
              </a:r>
            </a:p>
          </p:txBody>
        </p:sp>
        <p:cxnSp>
          <p:nvCxnSpPr>
            <p:cNvPr id="97" name="Connecteur droit 96">
              <a:extLst>
                <a:ext uri="{FF2B5EF4-FFF2-40B4-BE49-F238E27FC236}">
                  <a16:creationId xmlns:a16="http://schemas.microsoft.com/office/drawing/2014/main" id="{694E0D1D-02F1-41AA-BA00-6060B208287C}"/>
                </a:ext>
              </a:extLst>
            </p:cNvPr>
            <p:cNvCxnSpPr>
              <a:cxnSpLocks/>
            </p:cNvCxnSpPr>
            <p:nvPr/>
          </p:nvCxnSpPr>
          <p:spPr>
            <a:xfrm>
              <a:off x="1326194" y="5111050"/>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01" name="ZoneTexte 100">
              <a:extLst>
                <a:ext uri="{FF2B5EF4-FFF2-40B4-BE49-F238E27FC236}">
                  <a16:creationId xmlns:a16="http://schemas.microsoft.com/office/drawing/2014/main" id="{0509A66F-6CB7-40BC-BA4B-4171253EADF8}"/>
                </a:ext>
              </a:extLst>
            </p:cNvPr>
            <p:cNvSpPr txBox="1"/>
            <p:nvPr/>
          </p:nvSpPr>
          <p:spPr>
            <a:xfrm>
              <a:off x="841270" y="4942636"/>
              <a:ext cx="502061" cy="369332"/>
            </a:xfrm>
            <a:prstGeom prst="rect">
              <a:avLst/>
            </a:prstGeom>
            <a:noFill/>
          </p:spPr>
          <p:txBody>
            <a:bodyPr wrap="none" rtlCol="0">
              <a:spAutoFit/>
            </a:bodyPr>
            <a:lstStyle/>
            <a:p>
              <a:r>
                <a:rPr lang="fr-CA" dirty="0">
                  <a:latin typeface="Univers Condensed" panose="020B0506020202050204"/>
                </a:rPr>
                <a:t>200</a:t>
              </a:r>
            </a:p>
          </p:txBody>
        </p:sp>
      </p:grpSp>
      <p:sp>
        <p:nvSpPr>
          <p:cNvPr id="102" name="ZoneTexte 101">
            <a:extLst>
              <a:ext uri="{FF2B5EF4-FFF2-40B4-BE49-F238E27FC236}">
                <a16:creationId xmlns:a16="http://schemas.microsoft.com/office/drawing/2014/main" id="{3FAF3CFC-E149-4381-86C7-1FA353CCFC7F}"/>
              </a:ext>
            </a:extLst>
          </p:cNvPr>
          <p:cNvSpPr txBox="1"/>
          <p:nvPr>
            <p:custDataLst>
              <p:tags r:id="rId34"/>
            </p:custDataLst>
          </p:nvPr>
        </p:nvSpPr>
        <p:spPr>
          <a:xfrm>
            <a:off x="211524" y="6149718"/>
            <a:ext cx="1208184" cy="461665"/>
          </a:xfrm>
          <a:prstGeom prst="rect">
            <a:avLst/>
          </a:prstGeom>
          <a:noFill/>
        </p:spPr>
        <p:txBody>
          <a:bodyPr wrap="square" rtlCol="0">
            <a:spAutoFit/>
          </a:bodyPr>
          <a:lstStyle/>
          <a:p>
            <a:pPr algn="ctr"/>
            <a:r>
              <a:rPr lang="fr-CA" sz="1200" dirty="0">
                <a:latin typeface="Univers Condensed" panose="020B0506020202050204"/>
              </a:rPr>
              <a:t>La courbe est en log-log</a:t>
            </a:r>
          </a:p>
        </p:txBody>
      </p:sp>
      <p:cxnSp>
        <p:nvCxnSpPr>
          <p:cNvPr id="104" name="Connecteur droit 103">
            <a:extLst>
              <a:ext uri="{FF2B5EF4-FFF2-40B4-BE49-F238E27FC236}">
                <a16:creationId xmlns:a16="http://schemas.microsoft.com/office/drawing/2014/main" id="{537A2EED-7607-4C47-A5D1-4F5F1C874B6E}"/>
              </a:ext>
            </a:extLst>
          </p:cNvPr>
          <p:cNvCxnSpPr/>
          <p:nvPr>
            <p:custDataLst>
              <p:tags r:id="rId35"/>
            </p:custDataLst>
          </p:nvPr>
        </p:nvCxnSpPr>
        <p:spPr>
          <a:xfrm>
            <a:off x="1796598" y="3219413"/>
            <a:ext cx="2312554" cy="2089192"/>
          </a:xfrm>
          <a:prstGeom prst="line">
            <a:avLst/>
          </a:prstGeom>
          <a:ln w="28575"/>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06" name="ZoneTexte 105">
                <a:extLst>
                  <a:ext uri="{FF2B5EF4-FFF2-40B4-BE49-F238E27FC236}">
                    <a16:creationId xmlns:a16="http://schemas.microsoft.com/office/drawing/2014/main" id="{C79091FF-A7A5-4184-8147-1952013E1832}"/>
                  </a:ext>
                </a:extLst>
              </p:cNvPr>
              <p:cNvSpPr txBox="1"/>
              <p:nvPr>
                <p:custDataLst>
                  <p:tags r:id="rId36"/>
                </p:custDataLst>
              </p:nvPr>
            </p:nvSpPr>
            <p:spPr>
              <a:xfrm>
                <a:off x="2587442" y="3278118"/>
                <a:ext cx="1698157" cy="757387"/>
              </a:xfrm>
              <a:prstGeom prst="rect">
                <a:avLst/>
              </a:prstGeom>
              <a:noFill/>
            </p:spPr>
            <p:txBody>
              <a:bodyPr wrap="none" rtlCol="0">
                <a:spAutoFit/>
              </a:bodyPr>
              <a:lstStyle/>
              <a:p>
                <a:r>
                  <a:rPr lang="fr-CA" dirty="0"/>
                  <a:t>Régression: </a:t>
                </a:r>
                <a:br>
                  <a:rPr lang="fr-CA" dirty="0"/>
                </a:b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r>
                      <a:rPr lang="fr-CA" b="0" i="1" smtClean="0">
                        <a:latin typeface="Cambria Math" panose="02040503050406030204" pitchFamily="18" charset="0"/>
                      </a:rPr>
                      <m:t>=</m:t>
                    </m:r>
                    <m:sSubSup>
                      <m:sSubSupPr>
                        <m:ctrlPr>
                          <a:rPr lang="fr-CA" b="0" i="1" smtClean="0">
                            <a:latin typeface="Cambria Math" panose="02040503050406030204" pitchFamily="18" charset="0"/>
                          </a:rPr>
                        </m:ctrlPr>
                      </m:sSubSupPr>
                      <m:e>
                        <m:r>
                          <a:rPr lang="fr-CA" b="0" i="1" smtClean="0">
                            <a:latin typeface="Cambria Math" panose="02040503050406030204" pitchFamily="18" charset="0"/>
                          </a:rPr>
                          <m:t>𝜎</m:t>
                        </m:r>
                      </m:e>
                      <m:sub>
                        <m:r>
                          <a:rPr lang="fr-CA" b="0" i="1" smtClean="0">
                            <a:latin typeface="Cambria Math" panose="02040503050406030204" pitchFamily="18" charset="0"/>
                          </a:rPr>
                          <m:t>𝑓</m:t>
                        </m:r>
                      </m:sub>
                      <m:sup>
                        <m:r>
                          <a:rPr lang="fr-CA" b="0" i="1" smtClean="0">
                            <a:latin typeface="Cambria Math" panose="02040503050406030204" pitchFamily="18" charset="0"/>
                          </a:rPr>
                          <m:t>′</m:t>
                        </m:r>
                      </m:sup>
                    </m:sSubSup>
                    <m:sSup>
                      <m:sSupPr>
                        <m:ctrlPr>
                          <a:rPr lang="fr-CA" b="0" i="1" smtClean="0">
                            <a:latin typeface="Cambria Math" panose="02040503050406030204" pitchFamily="18" charset="0"/>
                          </a:rPr>
                        </m:ctrlPr>
                      </m:sSupPr>
                      <m:e>
                        <m:d>
                          <m:dPr>
                            <m:ctrlPr>
                              <a:rPr lang="fr-CA" b="0" i="1" smtClean="0">
                                <a:latin typeface="Cambria Math" panose="02040503050406030204" pitchFamily="18" charset="0"/>
                              </a:rPr>
                            </m:ctrlPr>
                          </m:dPr>
                          <m:e>
                            <m:r>
                              <a:rPr lang="fr-CA" b="0" i="1" smtClean="0">
                                <a:latin typeface="Cambria Math" panose="02040503050406030204" pitchFamily="18" charset="0"/>
                              </a:rPr>
                              <m:t>2</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𝑓</m:t>
                                </m:r>
                              </m:sub>
                            </m:sSub>
                          </m:e>
                        </m:d>
                      </m:e>
                      <m:sup>
                        <m:r>
                          <a:rPr lang="fr-CA" b="0" i="1" smtClean="0">
                            <a:latin typeface="Cambria Math" panose="02040503050406030204" pitchFamily="18" charset="0"/>
                          </a:rPr>
                          <m:t>𝑏</m:t>
                        </m:r>
                      </m:sup>
                    </m:sSup>
                  </m:oMath>
                </a14:m>
                <a:r>
                  <a:rPr lang="fr-CA" dirty="0"/>
                  <a:t> </a:t>
                </a:r>
              </a:p>
            </p:txBody>
          </p:sp>
        </mc:Choice>
        <mc:Fallback xmlns="">
          <p:sp>
            <p:nvSpPr>
              <p:cNvPr id="106" name="ZoneTexte 105">
                <a:extLst>
                  <a:ext uri="{FF2B5EF4-FFF2-40B4-BE49-F238E27FC236}">
                    <a16:creationId xmlns:a16="http://schemas.microsoft.com/office/drawing/2014/main" id="{C79091FF-A7A5-4184-8147-1952013E1832}"/>
                  </a:ext>
                </a:extLst>
              </p:cNvPr>
              <p:cNvSpPr txBox="1">
                <a:spLocks noRot="1" noChangeAspect="1" noMove="1" noResize="1" noEditPoints="1" noAdjustHandles="1" noChangeArrowheads="1" noChangeShapeType="1" noTextEdit="1"/>
              </p:cNvSpPr>
              <p:nvPr/>
            </p:nvSpPr>
            <p:spPr>
              <a:xfrm>
                <a:off x="2587442" y="3278118"/>
                <a:ext cx="1698157" cy="757387"/>
              </a:xfrm>
              <a:prstGeom prst="rect">
                <a:avLst/>
              </a:prstGeom>
              <a:blipFill>
                <a:blip r:embed="rId70"/>
                <a:stretch>
                  <a:fillRect l="-2867" t="-4839" b="-4839"/>
                </a:stretch>
              </a:blipFill>
            </p:spPr>
            <p:txBody>
              <a:bodyPr/>
              <a:lstStyle/>
              <a:p>
                <a:r>
                  <a:rPr lang="fr-CA">
                    <a:noFill/>
                  </a:rPr>
                  <a:t> </a:t>
                </a:r>
              </a:p>
            </p:txBody>
          </p:sp>
        </mc:Fallback>
      </mc:AlternateContent>
      <p:cxnSp>
        <p:nvCxnSpPr>
          <p:cNvPr id="107" name="Connecteur droit 106">
            <a:extLst>
              <a:ext uri="{FF2B5EF4-FFF2-40B4-BE49-F238E27FC236}">
                <a16:creationId xmlns:a16="http://schemas.microsoft.com/office/drawing/2014/main" id="{186C02BF-9899-4E03-B42A-02E6078B2B53}"/>
              </a:ext>
            </a:extLst>
          </p:cNvPr>
          <p:cNvCxnSpPr>
            <a:cxnSpLocks/>
          </p:cNvCxnSpPr>
          <p:nvPr>
            <p:custDataLst>
              <p:tags r:id="rId37"/>
            </p:custDataLst>
          </p:nvPr>
        </p:nvCxnSpPr>
        <p:spPr>
          <a:xfrm flipH="1">
            <a:off x="4094042" y="5289999"/>
            <a:ext cx="1687671"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10" name="Ellipse 109">
            <a:extLst>
              <a:ext uri="{FF2B5EF4-FFF2-40B4-BE49-F238E27FC236}">
                <a16:creationId xmlns:a16="http://schemas.microsoft.com/office/drawing/2014/main" id="{0FA68454-12A4-4039-84E2-F94C6A4CD14E}"/>
              </a:ext>
            </a:extLst>
          </p:cNvPr>
          <p:cNvSpPr/>
          <p:nvPr>
            <p:custDataLst>
              <p:tags r:id="rId38"/>
            </p:custDataLst>
          </p:nvPr>
        </p:nvSpPr>
        <p:spPr>
          <a:xfrm>
            <a:off x="4379386" y="5438430"/>
            <a:ext cx="101600" cy="10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12" name="Connecteur droit avec flèche 111">
            <a:extLst>
              <a:ext uri="{FF2B5EF4-FFF2-40B4-BE49-F238E27FC236}">
                <a16:creationId xmlns:a16="http://schemas.microsoft.com/office/drawing/2014/main" id="{4BEA5668-E873-40A0-848F-6D883BA29831}"/>
              </a:ext>
            </a:extLst>
          </p:cNvPr>
          <p:cNvCxnSpPr>
            <a:cxnSpLocks/>
          </p:cNvCxnSpPr>
          <p:nvPr>
            <p:custDataLst>
              <p:tags r:id="rId39"/>
            </p:custDataLst>
          </p:nvPr>
        </p:nvCxnSpPr>
        <p:spPr>
          <a:xfrm>
            <a:off x="4394265" y="5487177"/>
            <a:ext cx="369311" cy="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ZoneTexte 114">
                <a:extLst>
                  <a:ext uri="{FF2B5EF4-FFF2-40B4-BE49-F238E27FC236}">
                    <a16:creationId xmlns:a16="http://schemas.microsoft.com/office/drawing/2014/main" id="{7E723D73-2766-4FCC-A060-1311B9518A06}"/>
                  </a:ext>
                </a:extLst>
              </p:cNvPr>
              <p:cNvSpPr txBox="1"/>
              <p:nvPr>
                <p:custDataLst>
                  <p:tags r:id="rId40"/>
                </p:custDataLst>
              </p:nvPr>
            </p:nvSpPr>
            <p:spPr>
              <a:xfrm>
                <a:off x="4547458" y="4929971"/>
                <a:ext cx="2315955" cy="369332"/>
              </a:xfrm>
              <a:prstGeom prst="rect">
                <a:avLst/>
              </a:prstGeom>
              <a:noFill/>
            </p:spPr>
            <p:txBody>
              <a:bodyPr wrap="none" rtlCol="0">
                <a:spAutoFit/>
              </a:bodyPr>
              <a:lstStyle/>
              <a:p>
                <a:r>
                  <a:rPr lang="fr-CA" dirty="0"/>
                  <a:t>Limite d’endurance,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𝑒</m:t>
                        </m:r>
                      </m:sub>
                    </m:sSub>
                  </m:oMath>
                </a14:m>
                <a:endParaRPr lang="fr-CA" dirty="0"/>
              </a:p>
            </p:txBody>
          </p:sp>
        </mc:Choice>
        <mc:Fallback xmlns="">
          <p:sp>
            <p:nvSpPr>
              <p:cNvPr id="115" name="ZoneTexte 114">
                <a:extLst>
                  <a:ext uri="{FF2B5EF4-FFF2-40B4-BE49-F238E27FC236}">
                    <a16:creationId xmlns:a16="http://schemas.microsoft.com/office/drawing/2014/main" id="{7E723D73-2766-4FCC-A060-1311B9518A06}"/>
                  </a:ext>
                </a:extLst>
              </p:cNvPr>
              <p:cNvSpPr txBox="1">
                <a:spLocks noRot="1" noChangeAspect="1" noMove="1" noResize="1" noEditPoints="1" noAdjustHandles="1" noChangeArrowheads="1" noChangeShapeType="1" noTextEdit="1"/>
              </p:cNvSpPr>
              <p:nvPr/>
            </p:nvSpPr>
            <p:spPr>
              <a:xfrm>
                <a:off x="4547458" y="4929971"/>
                <a:ext cx="2315955" cy="369332"/>
              </a:xfrm>
              <a:prstGeom prst="rect">
                <a:avLst/>
              </a:prstGeom>
              <a:blipFill>
                <a:blip r:embed="rId71"/>
                <a:stretch>
                  <a:fillRect l="-2368" t="-10000" b="-26667"/>
                </a:stretch>
              </a:blipFill>
            </p:spPr>
            <p:txBody>
              <a:bodyPr/>
              <a:lstStyle/>
              <a:p>
                <a:r>
                  <a:rPr lang="fr-CA">
                    <a:noFill/>
                  </a:rPr>
                  <a:t> </a:t>
                </a:r>
              </a:p>
            </p:txBody>
          </p:sp>
        </mc:Fallback>
      </mc:AlternateContent>
      <p:sp>
        <p:nvSpPr>
          <p:cNvPr id="117" name="Bulle narrative : rectangle 116">
            <a:extLst>
              <a:ext uri="{FF2B5EF4-FFF2-40B4-BE49-F238E27FC236}">
                <a16:creationId xmlns:a16="http://schemas.microsoft.com/office/drawing/2014/main" id="{4A4EBCE0-6C12-477E-BEE7-24F509DFAD57}"/>
              </a:ext>
            </a:extLst>
          </p:cNvPr>
          <p:cNvSpPr/>
          <p:nvPr>
            <p:custDataLst>
              <p:tags r:id="rId41"/>
            </p:custDataLst>
          </p:nvPr>
        </p:nvSpPr>
        <p:spPr>
          <a:xfrm>
            <a:off x="5519439" y="5565178"/>
            <a:ext cx="1942515" cy="840520"/>
          </a:xfrm>
          <a:prstGeom prst="wedgeRectCallout">
            <a:avLst>
              <a:gd name="adj1" fmla="val -89175"/>
              <a:gd name="adj2" fmla="val -556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Essai arrêté avant la rupture: on met une flèche</a:t>
            </a: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316E491C-AD85-4833-A946-7588D5EABA38}"/>
                  </a:ext>
                </a:extLst>
              </p:cNvPr>
              <p:cNvSpPr/>
              <p:nvPr>
                <p:custDataLst>
                  <p:tags r:id="rId42"/>
                </p:custDataLst>
              </p:nvPr>
            </p:nvSpPr>
            <p:spPr>
              <a:xfrm>
                <a:off x="7958667" y="4873526"/>
                <a:ext cx="3714042" cy="550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Limite d’endurance: souvent spécifiée à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oMath>
                </a14:m>
                <a:r>
                  <a:rPr lang="fr-CA" dirty="0">
                    <a:latin typeface="Univers Condensed" panose="020B0506020202050204"/>
                  </a:rPr>
                  <a:t> cycles</a:t>
                </a:r>
              </a:p>
            </p:txBody>
          </p:sp>
        </mc:Choice>
        <mc:Fallback xmlns="">
          <p:sp>
            <p:nvSpPr>
              <p:cNvPr id="118" name="Rectangle 117">
                <a:extLst>
                  <a:ext uri="{FF2B5EF4-FFF2-40B4-BE49-F238E27FC236}">
                    <a16:creationId xmlns:a16="http://schemas.microsoft.com/office/drawing/2014/main" id="{316E491C-AD85-4833-A946-7588D5EABA38}"/>
                  </a:ext>
                </a:extLst>
              </p:cNvPr>
              <p:cNvSpPr>
                <a:spLocks noRot="1" noChangeAspect="1" noMove="1" noResize="1" noEditPoints="1" noAdjustHandles="1" noChangeArrowheads="1" noChangeShapeType="1" noTextEdit="1"/>
              </p:cNvSpPr>
              <p:nvPr>
                <p:custDataLst>
                  <p:tags r:id="rId72"/>
                </p:custDataLst>
              </p:nvPr>
            </p:nvSpPr>
            <p:spPr>
              <a:xfrm>
                <a:off x="7958667" y="4873526"/>
                <a:ext cx="3714042" cy="550299"/>
              </a:xfrm>
              <a:prstGeom prst="rect">
                <a:avLst/>
              </a:prstGeom>
              <a:blipFill>
                <a:blip r:embed="rId73"/>
                <a:stretch>
                  <a:fillRect t="-10753" b="-24731"/>
                </a:stretch>
              </a:blipFill>
            </p:spPr>
            <p:txBody>
              <a:bodyPr/>
              <a:lstStyle/>
              <a:p>
                <a:r>
                  <a:rPr lang="fr-CA">
                    <a:noFill/>
                  </a:rPr>
                  <a:t> </a:t>
                </a:r>
              </a:p>
            </p:txBody>
          </p:sp>
        </mc:Fallback>
      </mc:AlternateContent>
      <p:sp>
        <p:nvSpPr>
          <p:cNvPr id="119" name="Rectangle 118">
            <a:extLst>
              <a:ext uri="{FF2B5EF4-FFF2-40B4-BE49-F238E27FC236}">
                <a16:creationId xmlns:a16="http://schemas.microsoft.com/office/drawing/2014/main" id="{9249451E-AE20-441E-8520-5AB4BEA2601C}"/>
              </a:ext>
            </a:extLst>
          </p:cNvPr>
          <p:cNvSpPr/>
          <p:nvPr>
            <p:custDataLst>
              <p:tags r:id="rId43"/>
            </p:custDataLst>
          </p:nvPr>
        </p:nvSpPr>
        <p:spPr>
          <a:xfrm>
            <a:off x="7958667" y="5530984"/>
            <a:ext cx="3714042" cy="550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L’essentiel de la vie en fatigue se déroule en amorçage</a:t>
            </a:r>
            <a:endParaRPr lang="fr-CA" b="0" dirty="0">
              <a:latin typeface="Univers Condensed" panose="020B0506020202050204"/>
            </a:endParaRPr>
          </a:p>
        </p:txBody>
      </p:sp>
      <p:sp>
        <p:nvSpPr>
          <p:cNvPr id="122" name="ZoneTexte 121">
            <a:extLst>
              <a:ext uri="{FF2B5EF4-FFF2-40B4-BE49-F238E27FC236}">
                <a16:creationId xmlns:a16="http://schemas.microsoft.com/office/drawing/2014/main" id="{EA652EBF-081D-4421-9242-39DF5B751D43}"/>
              </a:ext>
            </a:extLst>
          </p:cNvPr>
          <p:cNvSpPr txBox="1"/>
          <p:nvPr>
            <p:custDataLst>
              <p:tags r:id="rId44"/>
            </p:custDataLst>
          </p:nvPr>
        </p:nvSpPr>
        <p:spPr>
          <a:xfrm>
            <a:off x="6096000" y="240724"/>
            <a:ext cx="5802487" cy="646331"/>
          </a:xfrm>
          <a:prstGeom prst="rect">
            <a:avLst/>
          </a:prstGeom>
          <a:noFill/>
          <a:ln>
            <a:solidFill>
              <a:srgbClr val="000000"/>
            </a:solidFill>
          </a:ln>
        </p:spPr>
        <p:txBody>
          <a:bodyPr wrap="square" rtlCol="0">
            <a:spAutoFit/>
          </a:bodyPr>
          <a:lstStyle/>
          <a:p>
            <a:r>
              <a:rPr lang="fr-CA" dirty="0">
                <a:latin typeface="Univers Condensed" panose="020B0506020202050204"/>
              </a:rPr>
              <a:t>On applique une charge cyclique et on note le nombre de cycles à la rupture!</a:t>
            </a:r>
          </a:p>
        </p:txBody>
      </p:sp>
      <p:sp>
        <p:nvSpPr>
          <p:cNvPr id="3" name="Espace réservé du numéro de diapositive 4">
            <a:extLst>
              <a:ext uri="{FF2B5EF4-FFF2-40B4-BE49-F238E27FC236}">
                <a16:creationId xmlns:a16="http://schemas.microsoft.com/office/drawing/2014/main" id="{4D7304F7-BB95-A1F8-D584-774CB01449E0}"/>
              </a:ext>
            </a:extLst>
          </p:cNvPr>
          <p:cNvSpPr>
            <a:spLocks noGrp="1"/>
          </p:cNvSpPr>
          <p:nvPr>
            <p:ph type="sldNum" sz="quarter" idx="12"/>
            <p:custDataLst>
              <p:tags r:id="rId45"/>
            </p:custDataLst>
          </p:nvPr>
        </p:nvSpPr>
        <p:spPr>
          <a:xfrm>
            <a:off x="8610599" y="6356350"/>
            <a:ext cx="2575135" cy="365125"/>
          </a:xfrm>
        </p:spPr>
        <p:txBody>
          <a:bodyPr/>
          <a:lstStyle/>
          <a:p>
            <a:fld id="{82B63C5F-247B-BE4F-ACBC-7BDD67617F3E}" type="slidenum">
              <a:rPr lang="fr-FR" smtClean="0"/>
              <a:t>11</a:t>
            </a:fld>
            <a:endParaRPr lang="fr-FR" dirty="0"/>
          </a:p>
        </p:txBody>
      </p:sp>
    </p:spTree>
    <p:extLst>
      <p:ext uri="{BB962C8B-B14F-4D97-AF65-F5344CB8AC3E}">
        <p14:creationId xmlns:p14="http://schemas.microsoft.com/office/powerpoint/2010/main" val="1601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1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3" grpId="0"/>
      <p:bldP spid="26" grpId="0"/>
      <p:bldP spid="28" grpId="0"/>
      <p:bldP spid="29" grpId="0"/>
      <p:bldP spid="30" grpId="0"/>
      <p:bldP spid="36" grpId="0" animBg="1"/>
      <p:bldP spid="37" grpId="0" animBg="1"/>
      <p:bldP spid="38" grpId="0" animBg="1"/>
      <p:bldP spid="61" grpId="0"/>
      <p:bldP spid="62" grpId="0"/>
      <p:bldP spid="63" grpId="0"/>
      <p:bldP spid="89" grpId="0"/>
      <p:bldP spid="90" grpId="0"/>
      <p:bldP spid="91" grpId="0"/>
      <p:bldP spid="93" grpId="0" animBg="1"/>
      <p:bldP spid="94" grpId="0" animBg="1"/>
      <p:bldP spid="95" grpId="0" animBg="1"/>
      <p:bldP spid="98" grpId="0" animBg="1"/>
      <p:bldP spid="99" grpId="0" animBg="1"/>
      <p:bldP spid="100" grpId="0" animBg="1"/>
      <p:bldP spid="102" grpId="0"/>
      <p:bldP spid="106" grpId="0"/>
      <p:bldP spid="110" grpId="0" animBg="1"/>
      <p:bldP spid="115" grpId="0"/>
      <p:bldP spid="117" grpId="0" animBg="1"/>
      <p:bldP spid="118" grpId="0" animBg="1"/>
      <p:bldP spid="119" grpId="0" animBg="1"/>
      <p:bldP spid="1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necteur droit 69">
            <a:extLst>
              <a:ext uri="{FF2B5EF4-FFF2-40B4-BE49-F238E27FC236}">
                <a16:creationId xmlns:a16="http://schemas.microsoft.com/office/drawing/2014/main" id="{FCDFABB7-0059-D486-B2B1-FA7377708B9B}"/>
              </a:ext>
            </a:extLst>
          </p:cNvPr>
          <p:cNvCxnSpPr>
            <a:cxnSpLocks/>
          </p:cNvCxnSpPr>
          <p:nvPr>
            <p:custDataLst>
              <p:tags r:id="rId1"/>
            </p:custDataLst>
          </p:nvPr>
        </p:nvCxnSpPr>
        <p:spPr>
          <a:xfrm>
            <a:off x="1320551" y="5100006"/>
            <a:ext cx="25395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D0B19570-CD0E-4E9A-A663-B8A0B5ECE3A6}"/>
              </a:ext>
            </a:extLst>
          </p:cNvPr>
          <p:cNvSpPr>
            <a:spLocks noGrp="1"/>
          </p:cNvSpPr>
          <p:nvPr>
            <p:ph type="title"/>
            <p:custDataLst>
              <p:tags r:id="rId2"/>
            </p:custDataLst>
          </p:nvPr>
        </p:nvSpPr>
        <p:spPr/>
        <p:txBody>
          <a:bodyPr/>
          <a:lstStyle/>
          <a:p>
            <a:r>
              <a:rPr lang="fr-CA" dirty="0">
                <a:solidFill>
                  <a:schemeClr val="accent1"/>
                </a:solidFill>
              </a:rPr>
              <a:t>Mesure de la fatigue</a:t>
            </a:r>
            <a:br>
              <a:rPr lang="fr-CA" dirty="0">
                <a:solidFill>
                  <a:schemeClr val="accent1"/>
                </a:solidFill>
              </a:rPr>
            </a:br>
            <a:r>
              <a:rPr lang="fr-CA" sz="2800" dirty="0"/>
              <a:t>Endommagent cumulatif (amplitude variable)</a:t>
            </a:r>
            <a:endParaRPr lang="fr-CA" dirty="0"/>
          </a:p>
        </p:txBody>
      </p:sp>
      <p:sp>
        <p:nvSpPr>
          <p:cNvPr id="3" name="Espace réservé du numéro de diapositive 4">
            <a:extLst>
              <a:ext uri="{FF2B5EF4-FFF2-40B4-BE49-F238E27FC236}">
                <a16:creationId xmlns:a16="http://schemas.microsoft.com/office/drawing/2014/main" id="{4D7304F7-BB95-A1F8-D584-774CB01449E0}"/>
              </a:ext>
            </a:extLst>
          </p:cNvPr>
          <p:cNvSpPr>
            <a:spLocks noGrp="1"/>
          </p:cNvSpPr>
          <p:nvPr>
            <p:ph type="sldNum" sz="quarter" idx="12"/>
            <p:custDataLst>
              <p:tags r:id="rId3"/>
            </p:custDataLst>
          </p:nvPr>
        </p:nvSpPr>
        <p:spPr/>
        <p:txBody>
          <a:bodyPr/>
          <a:lstStyle/>
          <a:p>
            <a:fld id="{82B63C5F-247B-BE4F-ACBC-7BDD67617F3E}" type="slidenum">
              <a:rPr lang="fr-FR" smtClean="0"/>
              <a:t>12</a:t>
            </a:fld>
            <a:endParaRPr lang="fr-FR"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7BC1CB8-15EC-4117-B0EF-4EF7AC57D6F9}"/>
                  </a:ext>
                </a:extLst>
              </p:cNvPr>
              <p:cNvSpPr txBox="1"/>
              <p:nvPr>
                <p:custDataLst>
                  <p:tags r:id="rId4"/>
                </p:custDataLst>
              </p:nvPr>
            </p:nvSpPr>
            <p:spPr>
              <a:xfrm>
                <a:off x="1715023" y="6202370"/>
                <a:ext cx="3123163" cy="391582"/>
              </a:xfrm>
              <a:prstGeom prst="rect">
                <a:avLst/>
              </a:prstGeom>
              <a:noFill/>
            </p:spPr>
            <p:txBody>
              <a:bodyPr wrap="none" rtlCol="0">
                <a:spAutoFit/>
              </a:bodyPr>
              <a:lstStyle/>
              <a:p>
                <a:r>
                  <a:rPr lang="fr-CA" dirty="0">
                    <a:latin typeface="Univers Condensed" panose="020B0506020202050204"/>
                  </a:rPr>
                  <a:t>Nombre de cycles à la rupture,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𝑓</m:t>
                        </m:r>
                      </m:sub>
                    </m:sSub>
                  </m:oMath>
                </a14:m>
                <a:r>
                  <a:rPr lang="fr-CA" dirty="0">
                    <a:latin typeface="Univers Condensed" panose="020B0506020202050204"/>
                  </a:rPr>
                  <a:t> </a:t>
                </a:r>
              </a:p>
            </p:txBody>
          </p:sp>
        </mc:Choice>
        <mc:Fallback xmlns="">
          <p:sp>
            <p:nvSpPr>
              <p:cNvPr id="5" name="ZoneTexte 4">
                <a:extLst>
                  <a:ext uri="{FF2B5EF4-FFF2-40B4-BE49-F238E27FC236}">
                    <a16:creationId xmlns:a16="http://schemas.microsoft.com/office/drawing/2014/main" id="{77BC1CB8-15EC-4117-B0EF-4EF7AC57D6F9}"/>
                  </a:ext>
                </a:extLst>
              </p:cNvPr>
              <p:cNvSpPr txBox="1">
                <a:spLocks noRot="1" noChangeAspect="1" noMove="1" noResize="1" noEditPoints="1" noAdjustHandles="1" noChangeArrowheads="1" noChangeShapeType="1" noTextEdit="1"/>
              </p:cNvSpPr>
              <p:nvPr>
                <p:custDataLst>
                  <p:tags r:id="rId30"/>
                </p:custDataLst>
              </p:nvPr>
            </p:nvSpPr>
            <p:spPr>
              <a:xfrm>
                <a:off x="1715023" y="6202370"/>
                <a:ext cx="3123163" cy="391582"/>
              </a:xfrm>
              <a:prstGeom prst="rect">
                <a:avLst/>
              </a:prstGeom>
              <a:blipFill>
                <a:blip r:embed="rId31"/>
                <a:stretch>
                  <a:fillRect l="-1559" t="-7692" b="-1692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2F30338-D8A5-4F70-921C-0635B11CE0AA}"/>
                  </a:ext>
                </a:extLst>
              </p:cNvPr>
              <p:cNvSpPr txBox="1"/>
              <p:nvPr>
                <p:custDataLst>
                  <p:tags r:id="rId5"/>
                </p:custDataLst>
              </p:nvPr>
            </p:nvSpPr>
            <p:spPr>
              <a:xfrm rot="16200000">
                <a:off x="-1060948" y="3937445"/>
                <a:ext cx="3112840" cy="369332"/>
              </a:xfrm>
              <a:prstGeom prst="rect">
                <a:avLst/>
              </a:prstGeom>
              <a:noFill/>
            </p:spPr>
            <p:txBody>
              <a:bodyPr wrap="none" rtlCol="0">
                <a:spAutoFit/>
              </a:bodyPr>
              <a:lstStyle/>
              <a:p>
                <a:r>
                  <a:rPr lang="fr-CA" dirty="0">
                    <a:latin typeface="Univers Condensed" panose="020B0506020202050204"/>
                  </a:rPr>
                  <a:t>Amplitude de contraintes,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r>
                  <a:rPr lang="fr-CA" dirty="0">
                    <a:latin typeface="Univers Condensed" panose="020B0506020202050204"/>
                  </a:rPr>
                  <a:t>, MPa</a:t>
                </a:r>
              </a:p>
            </p:txBody>
          </p:sp>
        </mc:Choice>
        <mc:Fallback xmlns="">
          <p:sp>
            <p:nvSpPr>
              <p:cNvPr id="6" name="ZoneTexte 5">
                <a:extLst>
                  <a:ext uri="{FF2B5EF4-FFF2-40B4-BE49-F238E27FC236}">
                    <a16:creationId xmlns:a16="http://schemas.microsoft.com/office/drawing/2014/main" id="{62F30338-D8A5-4F70-921C-0635B11CE0AA}"/>
                  </a:ext>
                </a:extLst>
              </p:cNvPr>
              <p:cNvSpPr txBox="1">
                <a:spLocks noRot="1" noChangeAspect="1" noMove="1" noResize="1" noEditPoints="1" noAdjustHandles="1" noChangeArrowheads="1" noChangeShapeType="1" noTextEdit="1"/>
              </p:cNvSpPr>
              <p:nvPr>
                <p:custDataLst>
                  <p:tags r:id="rId32"/>
                </p:custDataLst>
              </p:nvPr>
            </p:nvSpPr>
            <p:spPr>
              <a:xfrm rot="16200000">
                <a:off x="-1060948" y="3937445"/>
                <a:ext cx="3112840" cy="369332"/>
              </a:xfrm>
              <a:prstGeom prst="rect">
                <a:avLst/>
              </a:prstGeom>
              <a:blipFill>
                <a:blip r:embed="rId33"/>
                <a:stretch>
                  <a:fillRect l="-8197" t="-978" r="-26230" b="-1566"/>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AED11162-E5F1-412F-A1FB-8943EDFBE600}"/>
                  </a:ext>
                </a:extLst>
              </p:cNvPr>
              <p:cNvSpPr txBox="1"/>
              <p:nvPr>
                <p:custDataLst>
                  <p:tags r:id="rId6"/>
                </p:custDataLst>
              </p:nvPr>
            </p:nvSpPr>
            <p:spPr>
              <a:xfrm>
                <a:off x="4346047" y="2354972"/>
                <a:ext cx="1040798" cy="646331"/>
              </a:xfrm>
              <a:prstGeom prst="rect">
                <a:avLst/>
              </a:prstGeom>
              <a:noFill/>
            </p:spPr>
            <p:txBody>
              <a:bodyPr wrap="none" rtlCol="0">
                <a:spAutoFit/>
              </a:bodyPr>
              <a:lstStyle/>
              <a:p>
                <a:r>
                  <a:rPr lang="fr-CA" b="0" dirty="0">
                    <a:latin typeface="Cambria Math" panose="02040503050406030204" pitchFamily="18" charset="0"/>
                  </a:rPr>
                  <a:t>7075-T6</a:t>
                </a:r>
              </a:p>
              <a:p>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=−1</m:t>
                    </m:r>
                  </m:oMath>
                </a14:m>
                <a:r>
                  <a:rPr lang="fr-CA" dirty="0"/>
                  <a:t> </a:t>
                </a:r>
              </a:p>
            </p:txBody>
          </p:sp>
        </mc:Choice>
        <mc:Fallback xmlns="">
          <p:sp>
            <p:nvSpPr>
              <p:cNvPr id="23" name="ZoneTexte 22">
                <a:extLst>
                  <a:ext uri="{FF2B5EF4-FFF2-40B4-BE49-F238E27FC236}">
                    <a16:creationId xmlns:a16="http://schemas.microsoft.com/office/drawing/2014/main" id="{AED11162-E5F1-412F-A1FB-8943EDFBE600}"/>
                  </a:ext>
                </a:extLst>
              </p:cNvPr>
              <p:cNvSpPr txBox="1">
                <a:spLocks noRot="1" noChangeAspect="1" noMove="1" noResize="1" noEditPoints="1" noAdjustHandles="1" noChangeArrowheads="1" noChangeShapeType="1" noTextEdit="1"/>
              </p:cNvSpPr>
              <p:nvPr/>
            </p:nvSpPr>
            <p:spPr>
              <a:xfrm>
                <a:off x="4346047" y="2354972"/>
                <a:ext cx="1040798" cy="646331"/>
              </a:xfrm>
              <a:prstGeom prst="rect">
                <a:avLst/>
              </a:prstGeom>
              <a:blipFill>
                <a:blip r:embed="rId34"/>
                <a:stretch>
                  <a:fillRect l="-5263" t="-5660" r="-4678"/>
                </a:stretch>
              </a:blipFill>
            </p:spPr>
            <p:txBody>
              <a:bodyPr/>
              <a:lstStyle/>
              <a:p>
                <a:r>
                  <a:rPr lang="fr-CA">
                    <a:noFill/>
                  </a:rPr>
                  <a:t> </a:t>
                </a:r>
              </a:p>
            </p:txBody>
          </p:sp>
        </mc:Fallback>
      </mc:AlternateContent>
      <p:grpSp>
        <p:nvGrpSpPr>
          <p:cNvPr id="121" name="Groupe 120">
            <a:extLst>
              <a:ext uri="{FF2B5EF4-FFF2-40B4-BE49-F238E27FC236}">
                <a16:creationId xmlns:a16="http://schemas.microsoft.com/office/drawing/2014/main" id="{0A31C1B6-816A-4DAF-B9C8-823AD08647A9}"/>
              </a:ext>
            </a:extLst>
          </p:cNvPr>
          <p:cNvGrpSpPr/>
          <p:nvPr>
            <p:custDataLst>
              <p:tags r:id="rId7"/>
            </p:custDataLst>
          </p:nvPr>
        </p:nvGrpSpPr>
        <p:grpSpPr>
          <a:xfrm>
            <a:off x="834672" y="2354972"/>
            <a:ext cx="4905879" cy="3818210"/>
            <a:chOff x="834672" y="2354972"/>
            <a:chExt cx="4905879" cy="3818210"/>
          </a:xfrm>
        </p:grpSpPr>
        <p:pic>
          <p:nvPicPr>
            <p:cNvPr id="4" name="Graphique 3">
              <a:extLst>
                <a:ext uri="{FF2B5EF4-FFF2-40B4-BE49-F238E27FC236}">
                  <a16:creationId xmlns:a16="http://schemas.microsoft.com/office/drawing/2014/main" id="{7E8EAB9E-71F7-40B4-8A82-60125C56766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54276" y="2354972"/>
              <a:ext cx="4486275" cy="3486150"/>
            </a:xfrm>
            <a:prstGeom prst="rect">
              <a:avLst/>
            </a:prstGeom>
          </p:spPr>
        </p:pic>
        <p:cxnSp>
          <p:nvCxnSpPr>
            <p:cNvPr id="34" name="Connecteur droit 33">
              <a:extLst>
                <a:ext uri="{FF2B5EF4-FFF2-40B4-BE49-F238E27FC236}">
                  <a16:creationId xmlns:a16="http://schemas.microsoft.com/office/drawing/2014/main" id="{53F928BB-8D7C-4351-84E2-80606822B859}"/>
                </a:ext>
              </a:extLst>
            </p:cNvPr>
            <p:cNvCxnSpPr>
              <a:cxnSpLocks/>
            </p:cNvCxnSpPr>
            <p:nvPr/>
          </p:nvCxnSpPr>
          <p:spPr>
            <a:xfrm>
              <a:off x="1320551" y="3349972"/>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D76636AB-A7FF-476A-910D-C0778C381657}"/>
                </a:ext>
              </a:extLst>
            </p:cNvPr>
            <p:cNvSpPr txBox="1"/>
            <p:nvPr/>
          </p:nvSpPr>
          <p:spPr>
            <a:xfrm>
              <a:off x="834672" y="3165306"/>
              <a:ext cx="502061" cy="369332"/>
            </a:xfrm>
            <a:prstGeom prst="rect">
              <a:avLst/>
            </a:prstGeom>
            <a:noFill/>
          </p:spPr>
          <p:txBody>
            <a:bodyPr wrap="none" rtlCol="0">
              <a:spAutoFit/>
            </a:bodyPr>
            <a:lstStyle/>
            <a:p>
              <a:r>
                <a:rPr lang="fr-CA" dirty="0">
                  <a:latin typeface="Univers Condensed" panose="020B0506020202050204"/>
                </a:rPr>
                <a:t>350</a:t>
              </a:r>
            </a:p>
          </p:txBody>
        </p:sp>
        <p:cxnSp>
          <p:nvCxnSpPr>
            <p:cNvPr id="39" name="Connecteur droit 38">
              <a:extLst>
                <a:ext uri="{FF2B5EF4-FFF2-40B4-BE49-F238E27FC236}">
                  <a16:creationId xmlns:a16="http://schemas.microsoft.com/office/drawing/2014/main" id="{3E0C70D7-E0C8-427A-B3D0-824CF50FC5F1}"/>
                </a:ext>
              </a:extLst>
            </p:cNvPr>
            <p:cNvCxnSpPr>
              <a:cxnSpLocks/>
            </p:cNvCxnSpPr>
            <p:nvPr/>
          </p:nvCxnSpPr>
          <p:spPr>
            <a:xfrm flipV="1">
              <a:off x="1627732"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5B1AFAF-D312-45EE-8AE0-5935D0CA397B}"/>
                </a:ext>
              </a:extLst>
            </p:cNvPr>
            <p:cNvCxnSpPr>
              <a:cxnSpLocks/>
            </p:cNvCxnSpPr>
            <p:nvPr/>
          </p:nvCxnSpPr>
          <p:spPr>
            <a:xfrm flipV="1">
              <a:off x="2455693"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1114112-6757-4B1B-9DFC-8F9255170CE3}"/>
                </a:ext>
              </a:extLst>
            </p:cNvPr>
            <p:cNvCxnSpPr>
              <a:cxnSpLocks/>
            </p:cNvCxnSpPr>
            <p:nvPr/>
          </p:nvCxnSpPr>
          <p:spPr>
            <a:xfrm flipV="1">
              <a:off x="3283654"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44F5486-6DE5-4A31-AC87-41C8D9EEF4DF}"/>
                </a:ext>
              </a:extLst>
            </p:cNvPr>
            <p:cNvCxnSpPr>
              <a:cxnSpLocks/>
            </p:cNvCxnSpPr>
            <p:nvPr/>
          </p:nvCxnSpPr>
          <p:spPr>
            <a:xfrm flipV="1">
              <a:off x="4111615"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91E2BE4-1A8B-43B7-B1E6-CE79C6736457}"/>
                </a:ext>
              </a:extLst>
            </p:cNvPr>
            <p:cNvCxnSpPr>
              <a:cxnSpLocks/>
            </p:cNvCxnSpPr>
            <p:nvPr/>
          </p:nvCxnSpPr>
          <p:spPr>
            <a:xfrm flipV="1">
              <a:off x="4939575" y="5676816"/>
              <a:ext cx="0" cy="996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F109BC16-3A3E-44F0-8B0F-18ED18DC790A}"/>
                    </a:ext>
                  </a:extLst>
                </p:cNvPr>
                <p:cNvSpPr txBox="1"/>
                <p:nvPr/>
              </p:nvSpPr>
              <p:spPr>
                <a:xfrm>
                  <a:off x="1341717" y="5800772"/>
                  <a:ext cx="6013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4</m:t>
                            </m:r>
                          </m:sup>
                        </m:sSup>
                      </m:oMath>
                    </m:oMathPara>
                  </a14:m>
                  <a:endParaRPr lang="fr-CA" dirty="0">
                    <a:latin typeface="Univers Condensed" panose="020B0506020202050204"/>
                  </a:endParaRPr>
                </a:p>
              </p:txBody>
            </p:sp>
          </mc:Choice>
          <mc:Fallback xmlns="">
            <p:sp>
              <p:nvSpPr>
                <p:cNvPr id="45" name="ZoneTexte 44">
                  <a:extLst>
                    <a:ext uri="{FF2B5EF4-FFF2-40B4-BE49-F238E27FC236}">
                      <a16:creationId xmlns:a16="http://schemas.microsoft.com/office/drawing/2014/main" id="{F109BC16-3A3E-44F0-8B0F-18ED18DC790A}"/>
                    </a:ext>
                  </a:extLst>
                </p:cNvPr>
                <p:cNvSpPr txBox="1">
                  <a:spLocks noRot="1" noChangeAspect="1" noMove="1" noResize="1" noEditPoints="1" noAdjustHandles="1" noChangeArrowheads="1" noChangeShapeType="1" noTextEdit="1"/>
                </p:cNvSpPr>
                <p:nvPr/>
              </p:nvSpPr>
              <p:spPr>
                <a:xfrm>
                  <a:off x="1341717" y="5800772"/>
                  <a:ext cx="601382" cy="369332"/>
                </a:xfrm>
                <a:prstGeom prst="rect">
                  <a:avLst/>
                </a:prstGeom>
                <a:blipFill>
                  <a:blip r:embed="rId37"/>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8370DD7B-F8DA-47F7-83DD-8EE1333FA674}"/>
                    </a:ext>
                  </a:extLst>
                </p:cNvPr>
                <p:cNvSpPr txBox="1"/>
                <p:nvPr/>
              </p:nvSpPr>
              <p:spPr>
                <a:xfrm>
                  <a:off x="2175423" y="5800772"/>
                  <a:ext cx="601383" cy="3724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5</m:t>
                            </m:r>
                          </m:sup>
                        </m:sSup>
                      </m:oMath>
                    </m:oMathPara>
                  </a14:m>
                  <a:endParaRPr lang="fr-CA" dirty="0">
                    <a:latin typeface="Univers Condensed" panose="020B0506020202050204"/>
                  </a:endParaRPr>
                </a:p>
              </p:txBody>
            </p:sp>
          </mc:Choice>
          <mc:Fallback xmlns="">
            <p:sp>
              <p:nvSpPr>
                <p:cNvPr id="46" name="ZoneTexte 45">
                  <a:extLst>
                    <a:ext uri="{FF2B5EF4-FFF2-40B4-BE49-F238E27FC236}">
                      <a16:creationId xmlns:a16="http://schemas.microsoft.com/office/drawing/2014/main" id="{8370DD7B-F8DA-47F7-83DD-8EE1333FA674}"/>
                    </a:ext>
                  </a:extLst>
                </p:cNvPr>
                <p:cNvSpPr txBox="1">
                  <a:spLocks noRot="1" noChangeAspect="1" noMove="1" noResize="1" noEditPoints="1" noAdjustHandles="1" noChangeArrowheads="1" noChangeShapeType="1" noTextEdit="1"/>
                </p:cNvSpPr>
                <p:nvPr/>
              </p:nvSpPr>
              <p:spPr>
                <a:xfrm>
                  <a:off x="2175423" y="5800772"/>
                  <a:ext cx="601383" cy="372410"/>
                </a:xfrm>
                <a:prstGeom prst="rect">
                  <a:avLst/>
                </a:prstGeom>
                <a:blipFill>
                  <a:blip r:embed="rId3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4F9F7FB0-A120-447A-B3B2-78BE999AB665}"/>
                    </a:ext>
                  </a:extLst>
                </p:cNvPr>
                <p:cNvSpPr txBox="1"/>
                <p:nvPr/>
              </p:nvSpPr>
              <p:spPr>
                <a:xfrm>
                  <a:off x="3009130" y="5800772"/>
                  <a:ext cx="6013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6</m:t>
                            </m:r>
                          </m:sup>
                        </m:sSup>
                      </m:oMath>
                    </m:oMathPara>
                  </a14:m>
                  <a:endParaRPr lang="fr-CA" dirty="0">
                    <a:latin typeface="Univers Condensed" panose="020B0506020202050204"/>
                  </a:endParaRPr>
                </a:p>
              </p:txBody>
            </p:sp>
          </mc:Choice>
          <mc:Fallback xmlns="">
            <p:sp>
              <p:nvSpPr>
                <p:cNvPr id="47" name="ZoneTexte 46">
                  <a:extLst>
                    <a:ext uri="{FF2B5EF4-FFF2-40B4-BE49-F238E27FC236}">
                      <a16:creationId xmlns:a16="http://schemas.microsoft.com/office/drawing/2014/main" id="{4F9F7FB0-A120-447A-B3B2-78BE999AB665}"/>
                    </a:ext>
                  </a:extLst>
                </p:cNvPr>
                <p:cNvSpPr txBox="1">
                  <a:spLocks noRot="1" noChangeAspect="1" noMove="1" noResize="1" noEditPoints="1" noAdjustHandles="1" noChangeArrowheads="1" noChangeShapeType="1" noTextEdit="1"/>
                </p:cNvSpPr>
                <p:nvPr/>
              </p:nvSpPr>
              <p:spPr>
                <a:xfrm>
                  <a:off x="3009130" y="5800772"/>
                  <a:ext cx="601383" cy="369332"/>
                </a:xfrm>
                <a:prstGeom prst="rect">
                  <a:avLst/>
                </a:prstGeom>
                <a:blipFill>
                  <a:blip r:embed="rId39"/>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6BB0E6E8-615A-45BE-9592-E7D885C0CBDD}"/>
                    </a:ext>
                  </a:extLst>
                </p:cNvPr>
                <p:cNvSpPr txBox="1"/>
                <p:nvPr/>
              </p:nvSpPr>
              <p:spPr>
                <a:xfrm>
                  <a:off x="3842837" y="5800772"/>
                  <a:ext cx="6013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oMath>
                    </m:oMathPara>
                  </a14:m>
                  <a:endParaRPr lang="fr-CA" dirty="0">
                    <a:latin typeface="Univers Condensed" panose="020B0506020202050204"/>
                  </a:endParaRPr>
                </a:p>
              </p:txBody>
            </p:sp>
          </mc:Choice>
          <mc:Fallback xmlns="">
            <p:sp>
              <p:nvSpPr>
                <p:cNvPr id="48" name="ZoneTexte 47">
                  <a:extLst>
                    <a:ext uri="{FF2B5EF4-FFF2-40B4-BE49-F238E27FC236}">
                      <a16:creationId xmlns:a16="http://schemas.microsoft.com/office/drawing/2014/main" id="{6BB0E6E8-615A-45BE-9592-E7D885C0CBDD}"/>
                    </a:ext>
                  </a:extLst>
                </p:cNvPr>
                <p:cNvSpPr txBox="1">
                  <a:spLocks noRot="1" noChangeAspect="1" noMove="1" noResize="1" noEditPoints="1" noAdjustHandles="1" noChangeArrowheads="1" noChangeShapeType="1" noTextEdit="1"/>
                </p:cNvSpPr>
                <p:nvPr/>
              </p:nvSpPr>
              <p:spPr>
                <a:xfrm>
                  <a:off x="3842837" y="5800772"/>
                  <a:ext cx="601383" cy="369332"/>
                </a:xfrm>
                <a:prstGeom prst="rect">
                  <a:avLst/>
                </a:prstGeom>
                <a:blipFill>
                  <a:blip r:embed="rId40"/>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FCD4DF99-3050-4343-BC22-7B8F9C0B85BE}"/>
                    </a:ext>
                  </a:extLst>
                </p:cNvPr>
                <p:cNvSpPr txBox="1"/>
                <p:nvPr/>
              </p:nvSpPr>
              <p:spPr>
                <a:xfrm>
                  <a:off x="4676544" y="5800772"/>
                  <a:ext cx="6013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m:oMathPara>
                  </a14:m>
                  <a:endParaRPr lang="fr-CA" dirty="0">
                    <a:latin typeface="Univers Condensed" panose="020B0506020202050204"/>
                  </a:endParaRPr>
                </a:p>
              </p:txBody>
            </p:sp>
          </mc:Choice>
          <mc:Fallback xmlns="">
            <p:sp>
              <p:nvSpPr>
                <p:cNvPr id="49" name="ZoneTexte 48">
                  <a:extLst>
                    <a:ext uri="{FF2B5EF4-FFF2-40B4-BE49-F238E27FC236}">
                      <a16:creationId xmlns:a16="http://schemas.microsoft.com/office/drawing/2014/main" id="{FCD4DF99-3050-4343-BC22-7B8F9C0B85BE}"/>
                    </a:ext>
                  </a:extLst>
                </p:cNvPr>
                <p:cNvSpPr txBox="1">
                  <a:spLocks noRot="1" noChangeAspect="1" noMove="1" noResize="1" noEditPoints="1" noAdjustHandles="1" noChangeArrowheads="1" noChangeShapeType="1" noTextEdit="1"/>
                </p:cNvSpPr>
                <p:nvPr/>
              </p:nvSpPr>
              <p:spPr>
                <a:xfrm>
                  <a:off x="4676544" y="5800772"/>
                  <a:ext cx="601382" cy="369332"/>
                </a:xfrm>
                <a:prstGeom prst="rect">
                  <a:avLst/>
                </a:prstGeom>
                <a:blipFill>
                  <a:blip r:embed="rId41"/>
                  <a:stretch>
                    <a:fillRect/>
                  </a:stretch>
                </a:blipFill>
              </p:spPr>
              <p:txBody>
                <a:bodyPr/>
                <a:lstStyle/>
                <a:p>
                  <a:r>
                    <a:rPr lang="fr-CA">
                      <a:noFill/>
                    </a:rPr>
                    <a:t> </a:t>
                  </a:r>
                </a:p>
              </p:txBody>
            </p:sp>
          </mc:Fallback>
        </mc:AlternateContent>
        <p:cxnSp>
          <p:nvCxnSpPr>
            <p:cNvPr id="92" name="Connecteur droit 91">
              <a:extLst>
                <a:ext uri="{FF2B5EF4-FFF2-40B4-BE49-F238E27FC236}">
                  <a16:creationId xmlns:a16="http://schemas.microsoft.com/office/drawing/2014/main" id="{4B964458-214A-4483-87A3-2E12222D99AC}"/>
                </a:ext>
              </a:extLst>
            </p:cNvPr>
            <p:cNvCxnSpPr>
              <a:cxnSpLocks/>
            </p:cNvCxnSpPr>
            <p:nvPr/>
          </p:nvCxnSpPr>
          <p:spPr>
            <a:xfrm>
              <a:off x="1326194" y="4258734"/>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F9CD334C-1FB9-4A6D-AF81-C48A9F8FA169}"/>
                </a:ext>
              </a:extLst>
            </p:cNvPr>
            <p:cNvSpPr txBox="1"/>
            <p:nvPr/>
          </p:nvSpPr>
          <p:spPr>
            <a:xfrm>
              <a:off x="841270" y="4090320"/>
              <a:ext cx="502061" cy="369332"/>
            </a:xfrm>
            <a:prstGeom prst="rect">
              <a:avLst/>
            </a:prstGeom>
            <a:noFill/>
          </p:spPr>
          <p:txBody>
            <a:bodyPr wrap="none" rtlCol="0">
              <a:spAutoFit/>
            </a:bodyPr>
            <a:lstStyle/>
            <a:p>
              <a:r>
                <a:rPr lang="fr-CA" dirty="0">
                  <a:latin typeface="Univers Condensed" panose="020B0506020202050204"/>
                </a:rPr>
                <a:t>250</a:t>
              </a:r>
            </a:p>
          </p:txBody>
        </p:sp>
        <p:cxnSp>
          <p:nvCxnSpPr>
            <p:cNvPr id="97" name="Connecteur droit 96">
              <a:extLst>
                <a:ext uri="{FF2B5EF4-FFF2-40B4-BE49-F238E27FC236}">
                  <a16:creationId xmlns:a16="http://schemas.microsoft.com/office/drawing/2014/main" id="{694E0D1D-02F1-41AA-BA00-6060B208287C}"/>
                </a:ext>
              </a:extLst>
            </p:cNvPr>
            <p:cNvCxnSpPr>
              <a:cxnSpLocks/>
            </p:cNvCxnSpPr>
            <p:nvPr/>
          </p:nvCxnSpPr>
          <p:spPr>
            <a:xfrm>
              <a:off x="1326194" y="5111050"/>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01" name="ZoneTexte 100">
              <a:extLst>
                <a:ext uri="{FF2B5EF4-FFF2-40B4-BE49-F238E27FC236}">
                  <a16:creationId xmlns:a16="http://schemas.microsoft.com/office/drawing/2014/main" id="{0509A66F-6CB7-40BC-BA4B-4171253EADF8}"/>
                </a:ext>
              </a:extLst>
            </p:cNvPr>
            <p:cNvSpPr txBox="1"/>
            <p:nvPr/>
          </p:nvSpPr>
          <p:spPr>
            <a:xfrm>
              <a:off x="841270" y="4942636"/>
              <a:ext cx="502061" cy="369332"/>
            </a:xfrm>
            <a:prstGeom prst="rect">
              <a:avLst/>
            </a:prstGeom>
            <a:noFill/>
          </p:spPr>
          <p:txBody>
            <a:bodyPr wrap="none" rtlCol="0">
              <a:spAutoFit/>
            </a:bodyPr>
            <a:lstStyle/>
            <a:p>
              <a:r>
                <a:rPr lang="fr-CA" dirty="0">
                  <a:latin typeface="Univers Condensed" panose="020B0506020202050204"/>
                </a:rPr>
                <a:t>200</a:t>
              </a:r>
            </a:p>
          </p:txBody>
        </p:sp>
      </p:grpSp>
      <p:sp>
        <p:nvSpPr>
          <p:cNvPr id="102" name="ZoneTexte 101">
            <a:extLst>
              <a:ext uri="{FF2B5EF4-FFF2-40B4-BE49-F238E27FC236}">
                <a16:creationId xmlns:a16="http://schemas.microsoft.com/office/drawing/2014/main" id="{3FAF3CFC-E149-4381-86C7-1FA353CCFC7F}"/>
              </a:ext>
            </a:extLst>
          </p:cNvPr>
          <p:cNvSpPr txBox="1"/>
          <p:nvPr>
            <p:custDataLst>
              <p:tags r:id="rId8"/>
            </p:custDataLst>
          </p:nvPr>
        </p:nvSpPr>
        <p:spPr>
          <a:xfrm>
            <a:off x="211524" y="6149718"/>
            <a:ext cx="1208184" cy="461665"/>
          </a:xfrm>
          <a:prstGeom prst="rect">
            <a:avLst/>
          </a:prstGeom>
          <a:noFill/>
        </p:spPr>
        <p:txBody>
          <a:bodyPr wrap="square" rtlCol="0">
            <a:spAutoFit/>
          </a:bodyPr>
          <a:lstStyle/>
          <a:p>
            <a:pPr algn="ctr"/>
            <a:r>
              <a:rPr lang="fr-CA" sz="1200" dirty="0">
                <a:latin typeface="Univers Condensed" panose="020B0506020202050204"/>
              </a:rPr>
              <a:t>La courbe est en log-log</a:t>
            </a:r>
          </a:p>
        </p:txBody>
      </p:sp>
      <p:cxnSp>
        <p:nvCxnSpPr>
          <p:cNvPr id="104" name="Connecteur droit 103">
            <a:extLst>
              <a:ext uri="{FF2B5EF4-FFF2-40B4-BE49-F238E27FC236}">
                <a16:creationId xmlns:a16="http://schemas.microsoft.com/office/drawing/2014/main" id="{537A2EED-7607-4C47-A5D1-4F5F1C874B6E}"/>
              </a:ext>
            </a:extLst>
          </p:cNvPr>
          <p:cNvCxnSpPr/>
          <p:nvPr>
            <p:custDataLst>
              <p:tags r:id="rId9"/>
            </p:custDataLst>
          </p:nvPr>
        </p:nvCxnSpPr>
        <p:spPr>
          <a:xfrm>
            <a:off x="1796598" y="3219413"/>
            <a:ext cx="2312554" cy="208919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7" name="Connecteur droit 106">
            <a:extLst>
              <a:ext uri="{FF2B5EF4-FFF2-40B4-BE49-F238E27FC236}">
                <a16:creationId xmlns:a16="http://schemas.microsoft.com/office/drawing/2014/main" id="{186C02BF-9899-4E03-B42A-02E6078B2B53}"/>
              </a:ext>
            </a:extLst>
          </p:cNvPr>
          <p:cNvCxnSpPr>
            <a:cxnSpLocks/>
          </p:cNvCxnSpPr>
          <p:nvPr>
            <p:custDataLst>
              <p:tags r:id="rId10"/>
            </p:custDataLst>
          </p:nvPr>
        </p:nvCxnSpPr>
        <p:spPr>
          <a:xfrm flipH="1">
            <a:off x="4094042" y="5289999"/>
            <a:ext cx="1687671"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32" name="ZoneTexte 31">
            <a:extLst>
              <a:ext uri="{FF2B5EF4-FFF2-40B4-BE49-F238E27FC236}">
                <a16:creationId xmlns:a16="http://schemas.microsoft.com/office/drawing/2014/main" id="{4AF1DDBF-7D8B-F764-F763-0A44E65AA5E2}"/>
              </a:ext>
            </a:extLst>
          </p:cNvPr>
          <p:cNvSpPr txBox="1"/>
          <p:nvPr>
            <p:custDataLst>
              <p:tags r:id="rId11"/>
            </p:custDataLst>
          </p:nvPr>
        </p:nvSpPr>
        <p:spPr>
          <a:xfrm>
            <a:off x="6146392" y="1438087"/>
            <a:ext cx="5877286" cy="923330"/>
          </a:xfrm>
          <a:prstGeom prst="rect">
            <a:avLst/>
          </a:prstGeom>
          <a:noFill/>
        </p:spPr>
        <p:txBody>
          <a:bodyPr wrap="square" rtlCol="0">
            <a:spAutoFit/>
          </a:bodyPr>
          <a:lstStyle/>
          <a:p>
            <a:r>
              <a:rPr lang="fr-CA" dirty="0">
                <a:solidFill>
                  <a:schemeClr val="tx1"/>
                </a:solidFill>
                <a:latin typeface="Univers Condensed" panose="020B0506020202050204"/>
              </a:rPr>
              <a:t>Par exemple: sur une membrure en 7075-T6, on applique une charge d’une amplitude de 500 MPa pour 10</a:t>
            </a:r>
            <a:r>
              <a:rPr lang="fr-CA" baseline="30000" dirty="0">
                <a:solidFill>
                  <a:schemeClr val="tx1"/>
                </a:solidFill>
                <a:latin typeface="Univers Condensed" panose="020B0506020202050204"/>
              </a:rPr>
              <a:t>5</a:t>
            </a:r>
            <a:r>
              <a:rPr lang="fr-CA" dirty="0">
                <a:solidFill>
                  <a:schemeClr val="tx1"/>
                </a:solidFill>
                <a:latin typeface="Univers Condensed" panose="020B0506020202050204"/>
              </a:rPr>
              <a:t> cyc</a:t>
            </a:r>
            <a:r>
              <a:rPr lang="fr-CA" dirty="0">
                <a:latin typeface="Univers Condensed" panose="020B0506020202050204"/>
              </a:rPr>
              <a:t>les, et ensuite une charge de 400 MPa pour 10</a:t>
            </a:r>
            <a:r>
              <a:rPr lang="fr-CA" baseline="30000" dirty="0">
                <a:latin typeface="Univers Condensed" panose="020B0506020202050204"/>
              </a:rPr>
              <a:t>5</a:t>
            </a:r>
            <a:r>
              <a:rPr lang="fr-CA" dirty="0">
                <a:latin typeface="Univers Condensed" panose="020B0506020202050204"/>
              </a:rPr>
              <a:t> cycles.</a:t>
            </a:r>
            <a:endParaRPr lang="fr-CA" dirty="0">
              <a:solidFill>
                <a:schemeClr val="tx1"/>
              </a:solidFill>
              <a:latin typeface="Univers Condensed" panose="020B0506020202050204"/>
            </a:endParaRPr>
          </a:p>
        </p:txBody>
      </p:sp>
      <p:cxnSp>
        <p:nvCxnSpPr>
          <p:cNvPr id="64" name="Connecteur droit 63">
            <a:extLst>
              <a:ext uri="{FF2B5EF4-FFF2-40B4-BE49-F238E27FC236}">
                <a16:creationId xmlns:a16="http://schemas.microsoft.com/office/drawing/2014/main" id="{F28ECAF7-F545-2D8F-B044-2E7A4301EFF2}"/>
              </a:ext>
            </a:extLst>
          </p:cNvPr>
          <p:cNvCxnSpPr/>
          <p:nvPr>
            <p:custDataLst>
              <p:tags r:id="rId12"/>
            </p:custDataLst>
          </p:nvPr>
        </p:nvCxnSpPr>
        <p:spPr>
          <a:xfrm>
            <a:off x="1427795" y="4258734"/>
            <a:ext cx="15250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6821115-C987-470C-E50F-BAD155658F6F}"/>
              </a:ext>
            </a:extLst>
          </p:cNvPr>
          <p:cNvCxnSpPr>
            <a:cxnSpLocks/>
          </p:cNvCxnSpPr>
          <p:nvPr>
            <p:custDataLst>
              <p:tags r:id="rId13"/>
            </p:custDataLst>
          </p:nvPr>
        </p:nvCxnSpPr>
        <p:spPr>
          <a:xfrm>
            <a:off x="2952875" y="4274986"/>
            <a:ext cx="0" cy="15014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A9EC8D91-2B79-5380-A8EB-8B35A019137E}"/>
                  </a:ext>
                </a:extLst>
              </p:cNvPr>
              <p:cNvSpPr txBox="1"/>
              <p:nvPr>
                <p:custDataLst>
                  <p:tags r:id="rId14"/>
                </p:custDataLst>
              </p:nvPr>
            </p:nvSpPr>
            <p:spPr>
              <a:xfrm>
                <a:off x="6146392" y="2409410"/>
                <a:ext cx="5877286" cy="1609928"/>
              </a:xfrm>
              <a:prstGeom prst="rect">
                <a:avLst/>
              </a:prstGeom>
              <a:noFill/>
            </p:spPr>
            <p:txBody>
              <a:bodyPr wrap="square" rtlCol="0">
                <a:spAutoFit/>
              </a:bodyPr>
              <a:lstStyle/>
              <a:p>
                <a:r>
                  <a:rPr lang="fr-CA" dirty="0">
                    <a:solidFill>
                      <a:srgbClr val="FF0000"/>
                    </a:solidFill>
                    <a:latin typeface="Univers Condensed" panose="020B0506020202050204"/>
                  </a:rPr>
                  <a:t>Charge #1:</a:t>
                </a:r>
              </a:p>
              <a:p>
                <a:r>
                  <a:rPr lang="fr-CA" dirty="0">
                    <a:solidFill>
                      <a:srgbClr val="FF0000"/>
                    </a:solidFill>
                    <a:latin typeface="Univers Condensed" panose="020B0506020202050204"/>
                  </a:rPr>
                  <a:t>Amplitude de contrainte </a:t>
                </a:r>
                <a14:m>
                  <m:oMath xmlns:m="http://schemas.openxmlformats.org/officeDocument/2006/math">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𝜎</m:t>
                        </m:r>
                      </m:e>
                      <m:sub>
                        <m:r>
                          <a:rPr lang="fr-CA" b="0" i="1" smtClean="0">
                            <a:solidFill>
                              <a:srgbClr val="FF0000"/>
                            </a:solidFill>
                            <a:latin typeface="Cambria Math" panose="02040503050406030204" pitchFamily="18" charset="0"/>
                          </a:rPr>
                          <m:t>1</m:t>
                        </m:r>
                      </m:sub>
                    </m:sSub>
                    <m:r>
                      <a:rPr lang="fr-CA" b="0" i="1" smtClean="0">
                        <a:solidFill>
                          <a:srgbClr val="FF0000"/>
                        </a:solidFill>
                        <a:latin typeface="Cambria Math" panose="02040503050406030204" pitchFamily="18" charset="0"/>
                      </a:rPr>
                      <m:t>=500</m:t>
                    </m:r>
                  </m:oMath>
                </a14:m>
                <a:r>
                  <a:rPr lang="fr-CA" dirty="0">
                    <a:solidFill>
                      <a:srgbClr val="FF0000"/>
                    </a:solidFill>
                    <a:latin typeface="Univers Condensed" panose="020B0506020202050204"/>
                  </a:rPr>
                  <a:t> MPa</a:t>
                </a:r>
              </a:p>
              <a:p>
                <a:r>
                  <a:rPr lang="fr-CA" dirty="0">
                    <a:solidFill>
                      <a:srgbClr val="FF0000"/>
                    </a:solidFill>
                    <a:latin typeface="Univers Condensed" panose="020B0506020202050204"/>
                  </a:rPr>
                  <a:t>Nombre de cycles </a:t>
                </a:r>
                <a14:m>
                  <m:oMath xmlns:m="http://schemas.openxmlformats.org/officeDocument/2006/math">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𝑛</m:t>
                        </m:r>
                      </m:e>
                      <m:sub>
                        <m:r>
                          <a:rPr lang="fr-CA" b="0" i="1" smtClean="0">
                            <a:solidFill>
                              <a:srgbClr val="FF0000"/>
                            </a:solidFill>
                            <a:latin typeface="Cambria Math" panose="02040503050406030204" pitchFamily="18" charset="0"/>
                          </a:rPr>
                          <m:t>1</m:t>
                        </m:r>
                      </m:sub>
                    </m:sSub>
                    <m:r>
                      <a:rPr lang="fr-CA" b="0" i="1" smtClean="0">
                        <a:solidFill>
                          <a:srgbClr val="FF0000"/>
                        </a:solidFill>
                        <a:latin typeface="Cambria Math" panose="02040503050406030204" pitchFamily="18" charset="0"/>
                      </a:rPr>
                      <m:t>=</m:t>
                    </m:r>
                    <m:sSup>
                      <m:sSupPr>
                        <m:ctrlPr>
                          <a:rPr lang="fr-CA" b="0" i="1" smtClean="0">
                            <a:solidFill>
                              <a:srgbClr val="FF0000"/>
                            </a:solidFill>
                            <a:latin typeface="Cambria Math" panose="02040503050406030204" pitchFamily="18" charset="0"/>
                          </a:rPr>
                        </m:ctrlPr>
                      </m:sSupPr>
                      <m:e>
                        <m:r>
                          <a:rPr lang="fr-CA" b="0" i="1" smtClean="0">
                            <a:solidFill>
                              <a:srgbClr val="FF0000"/>
                            </a:solidFill>
                            <a:latin typeface="Cambria Math" panose="02040503050406030204" pitchFamily="18" charset="0"/>
                          </a:rPr>
                          <m:t>10</m:t>
                        </m:r>
                      </m:e>
                      <m:sup>
                        <m:r>
                          <a:rPr lang="fr-CA" b="0" i="1" smtClean="0">
                            <a:solidFill>
                              <a:srgbClr val="FF0000"/>
                            </a:solidFill>
                            <a:latin typeface="Cambria Math" panose="02040503050406030204" pitchFamily="18" charset="0"/>
                          </a:rPr>
                          <m:t>5</m:t>
                        </m:r>
                      </m:sup>
                    </m:sSup>
                  </m:oMath>
                </a14:m>
                <a:endParaRPr lang="fr-CA" dirty="0">
                  <a:solidFill>
                    <a:srgbClr val="FF0000"/>
                  </a:solidFill>
                  <a:latin typeface="Univers Condensed" panose="020B0506020202050204"/>
                </a:endParaRPr>
              </a:p>
              <a:p>
                <a:r>
                  <a:rPr lang="fr-CA" dirty="0">
                    <a:solidFill>
                      <a:srgbClr val="FF0000"/>
                    </a:solidFill>
                    <a:latin typeface="Univers Condensed" panose="020B0506020202050204"/>
                  </a:rPr>
                  <a:t>Nombre de cycles à la rupture pour 500 MPa:</a:t>
                </a:r>
                <a14:m>
                  <m:oMath xmlns:m="http://schemas.openxmlformats.org/officeDocument/2006/math">
                    <m:r>
                      <a:rPr lang="fr-CA" b="0" i="0" smtClean="0">
                        <a:solidFill>
                          <a:srgbClr val="FF0000"/>
                        </a:solidFill>
                        <a:latin typeface="Cambria Math" panose="02040503050406030204" pitchFamily="18" charset="0"/>
                      </a:rPr>
                      <m:t> </m:t>
                    </m:r>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𝑁</m:t>
                        </m:r>
                      </m:e>
                      <m:sub>
                        <m:r>
                          <a:rPr lang="fr-CA" b="0" i="1" smtClean="0">
                            <a:solidFill>
                              <a:srgbClr val="FF0000"/>
                            </a:solidFill>
                            <a:latin typeface="Cambria Math" panose="02040503050406030204" pitchFamily="18" charset="0"/>
                          </a:rPr>
                          <m:t>1</m:t>
                        </m:r>
                      </m:sub>
                    </m:sSub>
                    <m:r>
                      <a:rPr lang="fr-CA" b="0" i="1" smtClean="0">
                        <a:solidFill>
                          <a:srgbClr val="FF0000"/>
                        </a:solidFill>
                        <a:latin typeface="Cambria Math" panose="02040503050406030204" pitchFamily="18" charset="0"/>
                      </a:rPr>
                      <m:t>=4×</m:t>
                    </m:r>
                    <m:sSup>
                      <m:sSupPr>
                        <m:ctrlPr>
                          <a:rPr lang="fr-CA" b="0" i="1" smtClean="0">
                            <a:solidFill>
                              <a:srgbClr val="FF0000"/>
                            </a:solidFill>
                            <a:latin typeface="Cambria Math" panose="02040503050406030204" pitchFamily="18" charset="0"/>
                          </a:rPr>
                        </m:ctrlPr>
                      </m:sSupPr>
                      <m:e>
                        <m:r>
                          <a:rPr lang="fr-CA" b="0" i="1" smtClean="0">
                            <a:solidFill>
                              <a:srgbClr val="FF0000"/>
                            </a:solidFill>
                            <a:latin typeface="Cambria Math" panose="02040503050406030204" pitchFamily="18" charset="0"/>
                          </a:rPr>
                          <m:t>10</m:t>
                        </m:r>
                      </m:e>
                      <m:sup>
                        <m:r>
                          <a:rPr lang="fr-CA" b="0" i="1" smtClean="0">
                            <a:solidFill>
                              <a:srgbClr val="FF0000"/>
                            </a:solidFill>
                            <a:latin typeface="Cambria Math" panose="02040503050406030204" pitchFamily="18" charset="0"/>
                          </a:rPr>
                          <m:t>5</m:t>
                        </m:r>
                      </m:sup>
                    </m:sSup>
                  </m:oMath>
                </a14:m>
                <a:endParaRPr lang="fr-CA" dirty="0">
                  <a:solidFill>
                    <a:srgbClr val="FF0000"/>
                  </a:solidFill>
                  <a:latin typeface="Univers Condensed" panose="020B0506020202050204"/>
                </a:endParaRPr>
              </a:p>
              <a:p>
                <a:r>
                  <a:rPr lang="fr-CA" dirty="0">
                    <a:solidFill>
                      <a:srgbClr val="FF0000"/>
                    </a:solidFill>
                    <a:latin typeface="Univers Condensed" panose="020B0506020202050204"/>
                  </a:rPr>
                  <a:t>Dommage par chargement #1: </a:t>
                </a:r>
                <a14:m>
                  <m:oMath xmlns:m="http://schemas.openxmlformats.org/officeDocument/2006/math">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𝐷</m:t>
                        </m:r>
                      </m:e>
                      <m:sub>
                        <m:r>
                          <a:rPr lang="fr-CA" b="0" i="1" smtClean="0">
                            <a:solidFill>
                              <a:srgbClr val="FF0000"/>
                            </a:solidFill>
                            <a:latin typeface="Cambria Math" panose="02040503050406030204" pitchFamily="18" charset="0"/>
                          </a:rPr>
                          <m:t>1</m:t>
                        </m:r>
                      </m:sub>
                    </m:sSub>
                    <m:r>
                      <a:rPr lang="fr-CA" b="0" i="1" smtClean="0">
                        <a:solidFill>
                          <a:srgbClr val="FF0000"/>
                        </a:solidFill>
                        <a:latin typeface="Cambria Math" panose="02040503050406030204" pitchFamily="18" charset="0"/>
                      </a:rPr>
                      <m:t>=</m:t>
                    </m:r>
                    <m:f>
                      <m:fPr>
                        <m:ctrlPr>
                          <a:rPr lang="fr-CA" b="0" i="1" smtClean="0">
                            <a:solidFill>
                              <a:srgbClr val="FF0000"/>
                            </a:solidFill>
                            <a:latin typeface="Cambria Math" panose="02040503050406030204" pitchFamily="18" charset="0"/>
                          </a:rPr>
                        </m:ctrlPr>
                      </m:fPr>
                      <m:num>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𝑛</m:t>
                            </m:r>
                          </m:e>
                          <m:sub>
                            <m:r>
                              <a:rPr lang="fr-CA" b="0" i="1" smtClean="0">
                                <a:solidFill>
                                  <a:srgbClr val="FF0000"/>
                                </a:solidFill>
                                <a:latin typeface="Cambria Math" panose="02040503050406030204" pitchFamily="18" charset="0"/>
                              </a:rPr>
                              <m:t>1</m:t>
                            </m:r>
                          </m:sub>
                        </m:sSub>
                      </m:num>
                      <m:den>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𝑁</m:t>
                            </m:r>
                          </m:e>
                          <m:sub>
                            <m:r>
                              <a:rPr lang="fr-CA" b="0" i="1" smtClean="0">
                                <a:solidFill>
                                  <a:srgbClr val="FF0000"/>
                                </a:solidFill>
                                <a:latin typeface="Cambria Math" panose="02040503050406030204" pitchFamily="18" charset="0"/>
                              </a:rPr>
                              <m:t>1</m:t>
                            </m:r>
                          </m:sub>
                        </m:sSub>
                      </m:den>
                    </m:f>
                    <m:r>
                      <a:rPr lang="fr-CA" b="0" i="1" smtClean="0">
                        <a:solidFill>
                          <a:srgbClr val="FF0000"/>
                        </a:solidFill>
                        <a:latin typeface="Cambria Math" panose="02040503050406030204" pitchFamily="18" charset="0"/>
                      </a:rPr>
                      <m:t>=0,25</m:t>
                    </m:r>
                  </m:oMath>
                </a14:m>
                <a:endParaRPr lang="fr-CA" dirty="0">
                  <a:solidFill>
                    <a:srgbClr val="FF0000"/>
                  </a:solidFill>
                  <a:latin typeface="Univers Condensed" panose="020B0506020202050204"/>
                </a:endParaRPr>
              </a:p>
            </p:txBody>
          </p:sp>
        </mc:Choice>
        <mc:Fallback xmlns="">
          <p:sp>
            <p:nvSpPr>
              <p:cNvPr id="68" name="ZoneTexte 67">
                <a:extLst>
                  <a:ext uri="{FF2B5EF4-FFF2-40B4-BE49-F238E27FC236}">
                    <a16:creationId xmlns:a16="http://schemas.microsoft.com/office/drawing/2014/main" id="{A9EC8D91-2B79-5380-A8EB-8B35A019137E}"/>
                  </a:ext>
                </a:extLst>
              </p:cNvPr>
              <p:cNvSpPr txBox="1">
                <a:spLocks noRot="1" noChangeAspect="1" noMove="1" noResize="1" noEditPoints="1" noAdjustHandles="1" noChangeArrowheads="1" noChangeShapeType="1" noTextEdit="1"/>
              </p:cNvSpPr>
              <p:nvPr>
                <p:custDataLst>
                  <p:tags r:id="rId42"/>
                </p:custDataLst>
              </p:nvPr>
            </p:nvSpPr>
            <p:spPr>
              <a:xfrm>
                <a:off x="6146392" y="2409410"/>
                <a:ext cx="5877286" cy="1609928"/>
              </a:xfrm>
              <a:prstGeom prst="rect">
                <a:avLst/>
              </a:prstGeom>
              <a:blipFill>
                <a:blip r:embed="rId43"/>
                <a:stretch>
                  <a:fillRect l="-830" t="-151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9" name="ZoneTexte 68">
                <a:extLst>
                  <a:ext uri="{FF2B5EF4-FFF2-40B4-BE49-F238E27FC236}">
                    <a16:creationId xmlns:a16="http://schemas.microsoft.com/office/drawing/2014/main" id="{ED456F8D-A2EE-0479-13EF-E892F519A3A6}"/>
                  </a:ext>
                </a:extLst>
              </p:cNvPr>
              <p:cNvSpPr txBox="1"/>
              <p:nvPr>
                <p:custDataLst>
                  <p:tags r:id="rId15"/>
                </p:custDataLst>
              </p:nvPr>
            </p:nvSpPr>
            <p:spPr>
              <a:xfrm>
                <a:off x="6146392" y="3975835"/>
                <a:ext cx="5877286" cy="1606850"/>
              </a:xfrm>
              <a:prstGeom prst="rect">
                <a:avLst/>
              </a:prstGeom>
              <a:noFill/>
            </p:spPr>
            <p:txBody>
              <a:bodyPr wrap="square" rtlCol="0">
                <a:spAutoFit/>
              </a:bodyPr>
              <a:lstStyle/>
              <a:p>
                <a:r>
                  <a:rPr lang="fr-CA" dirty="0">
                    <a:solidFill>
                      <a:srgbClr val="00B050"/>
                    </a:solidFill>
                    <a:latin typeface="Univers Condensed" panose="020B0506020202050204"/>
                  </a:rPr>
                  <a:t>Charge #2:</a:t>
                </a:r>
              </a:p>
              <a:p>
                <a:r>
                  <a:rPr lang="fr-CA" dirty="0">
                    <a:solidFill>
                      <a:srgbClr val="00B050"/>
                    </a:solidFill>
                    <a:latin typeface="Univers Condensed" panose="020B0506020202050204"/>
                  </a:rPr>
                  <a:t>Amplitude de contrainte </a:t>
                </a:r>
                <a14:m>
                  <m:oMath xmlns:m="http://schemas.openxmlformats.org/officeDocument/2006/math">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𝜎</m:t>
                        </m:r>
                      </m:e>
                      <m:sub>
                        <m:r>
                          <a:rPr lang="fr-CA" b="0" i="1" smtClean="0">
                            <a:solidFill>
                              <a:srgbClr val="00B050"/>
                            </a:solidFill>
                            <a:latin typeface="Cambria Math" panose="02040503050406030204" pitchFamily="18" charset="0"/>
                          </a:rPr>
                          <m:t>2</m:t>
                        </m:r>
                      </m:sub>
                    </m:sSub>
                    <m:r>
                      <a:rPr lang="fr-CA" b="0" i="1" smtClean="0">
                        <a:solidFill>
                          <a:srgbClr val="00B050"/>
                        </a:solidFill>
                        <a:latin typeface="Cambria Math" panose="02040503050406030204" pitchFamily="18" charset="0"/>
                      </a:rPr>
                      <m:t>=400</m:t>
                    </m:r>
                  </m:oMath>
                </a14:m>
                <a:r>
                  <a:rPr lang="fr-CA" dirty="0">
                    <a:solidFill>
                      <a:srgbClr val="00B050"/>
                    </a:solidFill>
                    <a:latin typeface="Univers Condensed" panose="020B0506020202050204"/>
                  </a:rPr>
                  <a:t> MPa</a:t>
                </a:r>
              </a:p>
              <a:p>
                <a:r>
                  <a:rPr lang="fr-CA" dirty="0">
                    <a:solidFill>
                      <a:srgbClr val="00B050"/>
                    </a:solidFill>
                    <a:latin typeface="Univers Condensed" panose="020B0506020202050204"/>
                  </a:rPr>
                  <a:t>Nombre de cycles </a:t>
                </a:r>
                <a14:m>
                  <m:oMath xmlns:m="http://schemas.openxmlformats.org/officeDocument/2006/math">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𝑛</m:t>
                        </m:r>
                      </m:e>
                      <m:sub>
                        <m:r>
                          <a:rPr lang="fr-CA" b="0" i="1" smtClean="0">
                            <a:solidFill>
                              <a:srgbClr val="00B050"/>
                            </a:solidFill>
                            <a:latin typeface="Cambria Math" panose="02040503050406030204" pitchFamily="18" charset="0"/>
                          </a:rPr>
                          <m:t>2</m:t>
                        </m:r>
                      </m:sub>
                    </m:sSub>
                    <m:r>
                      <a:rPr lang="fr-CA" b="0" i="1" smtClean="0">
                        <a:solidFill>
                          <a:srgbClr val="00B050"/>
                        </a:solidFill>
                        <a:latin typeface="Cambria Math" panose="02040503050406030204" pitchFamily="18" charset="0"/>
                      </a:rPr>
                      <m:t>=</m:t>
                    </m:r>
                    <m:sSup>
                      <m:sSupPr>
                        <m:ctrlPr>
                          <a:rPr lang="fr-CA" b="0" i="1" smtClean="0">
                            <a:solidFill>
                              <a:srgbClr val="00B050"/>
                            </a:solidFill>
                            <a:latin typeface="Cambria Math" panose="02040503050406030204" pitchFamily="18" charset="0"/>
                          </a:rPr>
                        </m:ctrlPr>
                      </m:sSupPr>
                      <m:e>
                        <m:r>
                          <a:rPr lang="fr-CA" b="0" i="1" smtClean="0">
                            <a:solidFill>
                              <a:srgbClr val="00B050"/>
                            </a:solidFill>
                            <a:latin typeface="Cambria Math" panose="02040503050406030204" pitchFamily="18" charset="0"/>
                          </a:rPr>
                          <m:t>10</m:t>
                        </m:r>
                      </m:e>
                      <m:sup>
                        <m:r>
                          <a:rPr lang="fr-CA" b="0" i="1" smtClean="0">
                            <a:solidFill>
                              <a:srgbClr val="00B050"/>
                            </a:solidFill>
                            <a:latin typeface="Cambria Math" panose="02040503050406030204" pitchFamily="18" charset="0"/>
                          </a:rPr>
                          <m:t>5</m:t>
                        </m:r>
                      </m:sup>
                    </m:sSup>
                  </m:oMath>
                </a14:m>
                <a:endParaRPr lang="fr-CA" dirty="0">
                  <a:solidFill>
                    <a:srgbClr val="00B050"/>
                  </a:solidFill>
                  <a:latin typeface="Univers Condensed" panose="020B0506020202050204"/>
                </a:endParaRPr>
              </a:p>
              <a:p>
                <a:r>
                  <a:rPr lang="fr-CA" dirty="0">
                    <a:solidFill>
                      <a:srgbClr val="00B050"/>
                    </a:solidFill>
                    <a:latin typeface="Univers Condensed" panose="020B0506020202050204"/>
                  </a:rPr>
                  <a:t>Nombre de cycles à la rupture pour 400 MPa: </a:t>
                </a:r>
                <a14:m>
                  <m:oMath xmlns:m="http://schemas.openxmlformats.org/officeDocument/2006/math">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𝑁</m:t>
                        </m:r>
                      </m:e>
                      <m:sub>
                        <m:r>
                          <a:rPr lang="fr-CA" b="0" i="1" smtClean="0">
                            <a:solidFill>
                              <a:srgbClr val="00B050"/>
                            </a:solidFill>
                            <a:latin typeface="Cambria Math" panose="02040503050406030204" pitchFamily="18" charset="0"/>
                          </a:rPr>
                          <m:t>2</m:t>
                        </m:r>
                      </m:sub>
                    </m:sSub>
                    <m:r>
                      <a:rPr lang="fr-CA" b="0" i="1" smtClean="0">
                        <a:solidFill>
                          <a:srgbClr val="00B050"/>
                        </a:solidFill>
                        <a:latin typeface="Cambria Math" panose="02040503050406030204" pitchFamily="18" charset="0"/>
                      </a:rPr>
                      <m:t>=6×</m:t>
                    </m:r>
                    <m:sSup>
                      <m:sSupPr>
                        <m:ctrlPr>
                          <a:rPr lang="fr-CA" b="0" i="1" smtClean="0">
                            <a:solidFill>
                              <a:srgbClr val="00B050"/>
                            </a:solidFill>
                            <a:latin typeface="Cambria Math" panose="02040503050406030204" pitchFamily="18" charset="0"/>
                          </a:rPr>
                        </m:ctrlPr>
                      </m:sSupPr>
                      <m:e>
                        <m:r>
                          <a:rPr lang="fr-CA" b="0" i="1" smtClean="0">
                            <a:solidFill>
                              <a:srgbClr val="00B050"/>
                            </a:solidFill>
                            <a:latin typeface="Cambria Math" panose="02040503050406030204" pitchFamily="18" charset="0"/>
                          </a:rPr>
                          <m:t>10</m:t>
                        </m:r>
                      </m:e>
                      <m:sup>
                        <m:r>
                          <a:rPr lang="fr-CA" b="0" i="1" smtClean="0">
                            <a:solidFill>
                              <a:srgbClr val="00B050"/>
                            </a:solidFill>
                            <a:latin typeface="Cambria Math" panose="02040503050406030204" pitchFamily="18" charset="0"/>
                          </a:rPr>
                          <m:t>6</m:t>
                        </m:r>
                      </m:sup>
                    </m:sSup>
                  </m:oMath>
                </a14:m>
                <a:endParaRPr lang="fr-CA" dirty="0">
                  <a:solidFill>
                    <a:srgbClr val="00B050"/>
                  </a:solidFill>
                  <a:latin typeface="Univers Condensed" panose="020B0506020202050204"/>
                </a:endParaRPr>
              </a:p>
              <a:p>
                <a:r>
                  <a:rPr lang="fr-CA" dirty="0">
                    <a:solidFill>
                      <a:srgbClr val="00B050"/>
                    </a:solidFill>
                    <a:latin typeface="Univers Condensed" panose="020B0506020202050204"/>
                  </a:rPr>
                  <a:t>Dommage par chargement #1: </a:t>
                </a:r>
                <a14:m>
                  <m:oMath xmlns:m="http://schemas.openxmlformats.org/officeDocument/2006/math">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𝐷</m:t>
                        </m:r>
                      </m:e>
                      <m:sub>
                        <m:r>
                          <a:rPr lang="fr-CA" b="0" i="1" smtClean="0">
                            <a:solidFill>
                              <a:srgbClr val="00B050"/>
                            </a:solidFill>
                            <a:latin typeface="Cambria Math" panose="02040503050406030204" pitchFamily="18" charset="0"/>
                          </a:rPr>
                          <m:t>2</m:t>
                        </m:r>
                      </m:sub>
                    </m:sSub>
                    <m:r>
                      <a:rPr lang="fr-CA" b="0" i="1" smtClean="0">
                        <a:solidFill>
                          <a:srgbClr val="00B050"/>
                        </a:solidFill>
                        <a:latin typeface="Cambria Math" panose="02040503050406030204" pitchFamily="18" charset="0"/>
                      </a:rPr>
                      <m:t>=</m:t>
                    </m:r>
                    <m:f>
                      <m:fPr>
                        <m:ctrlPr>
                          <a:rPr lang="fr-CA" b="0" i="1" smtClean="0">
                            <a:solidFill>
                              <a:srgbClr val="00B050"/>
                            </a:solidFill>
                            <a:latin typeface="Cambria Math" panose="02040503050406030204" pitchFamily="18" charset="0"/>
                          </a:rPr>
                        </m:ctrlPr>
                      </m:fPr>
                      <m:num>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𝑛</m:t>
                            </m:r>
                          </m:e>
                          <m:sub>
                            <m:r>
                              <a:rPr lang="fr-CA" b="0" i="1" smtClean="0">
                                <a:solidFill>
                                  <a:srgbClr val="00B050"/>
                                </a:solidFill>
                                <a:latin typeface="Cambria Math" panose="02040503050406030204" pitchFamily="18" charset="0"/>
                              </a:rPr>
                              <m:t>2</m:t>
                            </m:r>
                          </m:sub>
                        </m:sSub>
                      </m:num>
                      <m:den>
                        <m:sSub>
                          <m:sSubPr>
                            <m:ctrlPr>
                              <a:rPr lang="fr-CA" b="0" i="1" smtClean="0">
                                <a:solidFill>
                                  <a:srgbClr val="00B050"/>
                                </a:solidFill>
                                <a:latin typeface="Cambria Math" panose="02040503050406030204" pitchFamily="18" charset="0"/>
                              </a:rPr>
                            </m:ctrlPr>
                          </m:sSubPr>
                          <m:e>
                            <m:r>
                              <a:rPr lang="fr-CA" b="0" i="1" smtClean="0">
                                <a:solidFill>
                                  <a:srgbClr val="00B050"/>
                                </a:solidFill>
                                <a:latin typeface="Cambria Math" panose="02040503050406030204" pitchFamily="18" charset="0"/>
                              </a:rPr>
                              <m:t>𝑁</m:t>
                            </m:r>
                          </m:e>
                          <m:sub>
                            <m:r>
                              <a:rPr lang="fr-CA" b="0" i="1" smtClean="0">
                                <a:solidFill>
                                  <a:srgbClr val="00B050"/>
                                </a:solidFill>
                                <a:latin typeface="Cambria Math" panose="02040503050406030204" pitchFamily="18" charset="0"/>
                              </a:rPr>
                              <m:t>2</m:t>
                            </m:r>
                          </m:sub>
                        </m:sSub>
                      </m:den>
                    </m:f>
                    <m:r>
                      <a:rPr lang="fr-CA" b="0" i="1" smtClean="0">
                        <a:solidFill>
                          <a:srgbClr val="00B050"/>
                        </a:solidFill>
                        <a:latin typeface="Cambria Math" panose="02040503050406030204" pitchFamily="18" charset="0"/>
                      </a:rPr>
                      <m:t>=0,</m:t>
                    </m:r>
                  </m:oMath>
                </a14:m>
                <a:r>
                  <a:rPr lang="fr-CA" dirty="0">
                    <a:solidFill>
                      <a:srgbClr val="00B050"/>
                    </a:solidFill>
                    <a:latin typeface="Univers Condensed" panose="020B0506020202050204"/>
                  </a:rPr>
                  <a:t>017</a:t>
                </a:r>
              </a:p>
            </p:txBody>
          </p:sp>
        </mc:Choice>
        <mc:Fallback xmlns="">
          <p:sp>
            <p:nvSpPr>
              <p:cNvPr id="69" name="ZoneTexte 68">
                <a:extLst>
                  <a:ext uri="{FF2B5EF4-FFF2-40B4-BE49-F238E27FC236}">
                    <a16:creationId xmlns:a16="http://schemas.microsoft.com/office/drawing/2014/main" id="{ED456F8D-A2EE-0479-13EF-E892F519A3A6}"/>
                  </a:ext>
                </a:extLst>
              </p:cNvPr>
              <p:cNvSpPr txBox="1">
                <a:spLocks noRot="1" noChangeAspect="1" noMove="1" noResize="1" noEditPoints="1" noAdjustHandles="1" noChangeArrowheads="1" noChangeShapeType="1" noTextEdit="1"/>
              </p:cNvSpPr>
              <p:nvPr>
                <p:custDataLst>
                  <p:tags r:id="rId44"/>
                </p:custDataLst>
              </p:nvPr>
            </p:nvSpPr>
            <p:spPr>
              <a:xfrm>
                <a:off x="6146392" y="3975835"/>
                <a:ext cx="5877286" cy="1606850"/>
              </a:xfrm>
              <a:prstGeom prst="rect">
                <a:avLst/>
              </a:prstGeom>
              <a:blipFill>
                <a:blip r:embed="rId45"/>
                <a:stretch>
                  <a:fillRect l="-830" t="-1515"/>
                </a:stretch>
              </a:blipFill>
            </p:spPr>
            <p:txBody>
              <a:bodyPr/>
              <a:lstStyle/>
              <a:p>
                <a:r>
                  <a:rPr lang="fr-CA">
                    <a:noFill/>
                  </a:rPr>
                  <a:t> </a:t>
                </a:r>
              </a:p>
            </p:txBody>
          </p:sp>
        </mc:Fallback>
      </mc:AlternateContent>
      <p:cxnSp>
        <p:nvCxnSpPr>
          <p:cNvPr id="71" name="Connecteur droit 70">
            <a:extLst>
              <a:ext uri="{FF2B5EF4-FFF2-40B4-BE49-F238E27FC236}">
                <a16:creationId xmlns:a16="http://schemas.microsoft.com/office/drawing/2014/main" id="{38DC653C-D1CA-395B-F966-843ABD12BC39}"/>
              </a:ext>
            </a:extLst>
          </p:cNvPr>
          <p:cNvCxnSpPr>
            <a:cxnSpLocks/>
          </p:cNvCxnSpPr>
          <p:nvPr>
            <p:custDataLst>
              <p:tags r:id="rId16"/>
            </p:custDataLst>
          </p:nvPr>
        </p:nvCxnSpPr>
        <p:spPr>
          <a:xfrm>
            <a:off x="3860071" y="5116258"/>
            <a:ext cx="0" cy="66020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3ED96994-85DD-470C-ADB0-584254E13924}"/>
              </a:ext>
            </a:extLst>
          </p:cNvPr>
          <p:cNvSpPr/>
          <p:nvPr>
            <p:custDataLst>
              <p:tags r:id="rId17"/>
            </p:custDataLst>
          </p:nvPr>
        </p:nvSpPr>
        <p:spPr>
          <a:xfrm>
            <a:off x="9067013" y="5732927"/>
            <a:ext cx="2537778" cy="550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Loi de </a:t>
            </a:r>
            <a:r>
              <a:rPr lang="fr-CA" dirty="0" err="1">
                <a:latin typeface="Univers Condensed" panose="020B0506020202050204"/>
              </a:rPr>
              <a:t>Palmgren</a:t>
            </a:r>
            <a:r>
              <a:rPr lang="fr-CA" dirty="0">
                <a:latin typeface="Univers Condensed" panose="020B0506020202050204"/>
              </a:rPr>
              <a:t>-Miner</a:t>
            </a:r>
          </a:p>
        </p:txBody>
      </p:sp>
      <mc:AlternateContent xmlns:mc="http://schemas.openxmlformats.org/markup-compatibility/2006" xmlns:a14="http://schemas.microsoft.com/office/drawing/2010/main">
        <mc:Choice Requires="a14">
          <p:sp>
            <p:nvSpPr>
              <p:cNvPr id="103" name="ZoneTexte 102">
                <a:extLst>
                  <a:ext uri="{FF2B5EF4-FFF2-40B4-BE49-F238E27FC236}">
                    <a16:creationId xmlns:a16="http://schemas.microsoft.com/office/drawing/2014/main" id="{6BB52C47-0151-9379-7FF1-FF137FEA8955}"/>
                  </a:ext>
                </a:extLst>
              </p:cNvPr>
              <p:cNvSpPr txBox="1"/>
              <p:nvPr>
                <p:custDataLst>
                  <p:tags r:id="rId18"/>
                </p:custDataLst>
              </p:nvPr>
            </p:nvSpPr>
            <p:spPr>
              <a:xfrm>
                <a:off x="6224934" y="5497965"/>
                <a:ext cx="2285113" cy="923330"/>
              </a:xfrm>
              <a:prstGeom prst="rect">
                <a:avLst/>
              </a:prstGeom>
              <a:noFill/>
            </p:spPr>
            <p:txBody>
              <a:bodyPr wrap="none" rtlCol="0">
                <a:spAutoFit/>
              </a:bodyPr>
              <a:lstStyle/>
              <a:p>
                <a:r>
                  <a:rPr lang="fr-CA" dirty="0">
                    <a:latin typeface="Univers Condensed" panose="020B0506020202050204"/>
                  </a:rPr>
                  <a:t>Dommage total:</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𝐷</m:t>
                        </m:r>
                      </m:e>
                      <m:sub>
                        <m:r>
                          <a:rPr lang="fr-CA" b="0" i="1" smtClean="0">
                            <a:latin typeface="Cambria Math" panose="02040503050406030204" pitchFamily="18" charset="0"/>
                          </a:rPr>
                          <m:t>𝑡</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𝐷</m:t>
                        </m:r>
                      </m:e>
                      <m:sub>
                        <m:r>
                          <a:rPr lang="fr-CA" b="0" i="1" smtClean="0">
                            <a:latin typeface="Cambria Math" panose="02040503050406030204" pitchFamily="18" charset="0"/>
                          </a:rPr>
                          <m:t>𝑖</m:t>
                        </m:r>
                      </m:sub>
                    </m:sSub>
                    <m:r>
                      <a:rPr lang="fr-CA" b="0" i="1" smtClean="0">
                        <a:latin typeface="Cambria Math" panose="02040503050406030204" pitchFamily="18" charset="0"/>
                      </a:rPr>
                      <m:t>=0,267</m:t>
                    </m:r>
                  </m:oMath>
                </a14:m>
                <a:r>
                  <a:rPr lang="fr-CA" dirty="0">
                    <a:latin typeface="Univers Condensed" panose="020B0506020202050204"/>
                  </a:rPr>
                  <a:t> </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𝐷</m:t>
                        </m:r>
                      </m:e>
                      <m:sub>
                        <m:r>
                          <a:rPr lang="fr-CA" b="0" i="1" smtClean="0">
                            <a:latin typeface="Cambria Math" panose="02040503050406030204" pitchFamily="18" charset="0"/>
                          </a:rPr>
                          <m:t>𝑡</m:t>
                        </m:r>
                      </m:sub>
                    </m:sSub>
                    <m:r>
                      <a:rPr lang="fr-CA" b="0" i="1" smtClean="0">
                        <a:latin typeface="Cambria Math" panose="02040503050406030204" pitchFamily="18" charset="0"/>
                      </a:rPr>
                      <m:t>&lt;1</m:t>
                    </m:r>
                  </m:oMath>
                </a14:m>
                <a:r>
                  <a:rPr lang="fr-CA" dirty="0">
                    <a:latin typeface="Univers Condensed" panose="020B0506020202050204"/>
                  </a:rPr>
                  <a:t> : pas de rupture!</a:t>
                </a:r>
              </a:p>
            </p:txBody>
          </p:sp>
        </mc:Choice>
        <mc:Fallback xmlns="">
          <p:sp>
            <p:nvSpPr>
              <p:cNvPr id="103" name="ZoneTexte 102">
                <a:extLst>
                  <a:ext uri="{FF2B5EF4-FFF2-40B4-BE49-F238E27FC236}">
                    <a16:creationId xmlns:a16="http://schemas.microsoft.com/office/drawing/2014/main" id="{6BB52C47-0151-9379-7FF1-FF137FEA8955}"/>
                  </a:ext>
                </a:extLst>
              </p:cNvPr>
              <p:cNvSpPr txBox="1">
                <a:spLocks noRot="1" noChangeAspect="1" noMove="1" noResize="1" noEditPoints="1" noAdjustHandles="1" noChangeArrowheads="1" noChangeShapeType="1" noTextEdit="1"/>
              </p:cNvSpPr>
              <p:nvPr>
                <p:custDataLst>
                  <p:tags r:id="rId46"/>
                </p:custDataLst>
              </p:nvPr>
            </p:nvSpPr>
            <p:spPr>
              <a:xfrm>
                <a:off x="6224934" y="5497965"/>
                <a:ext cx="2285113" cy="923330"/>
              </a:xfrm>
              <a:prstGeom prst="rect">
                <a:avLst/>
              </a:prstGeom>
              <a:blipFill>
                <a:blip r:embed="rId47"/>
                <a:stretch>
                  <a:fillRect l="-2133" t="-3311" r="-1333" b="-10596"/>
                </a:stretch>
              </a:blipFill>
            </p:spPr>
            <p:txBody>
              <a:bodyPr/>
              <a:lstStyle/>
              <a:p>
                <a:r>
                  <a:rPr lang="fr-CA">
                    <a:noFill/>
                  </a:rPr>
                  <a:t> </a:t>
                </a:r>
              </a:p>
            </p:txBody>
          </p:sp>
        </mc:Fallback>
      </mc:AlternateContent>
      <p:sp>
        <p:nvSpPr>
          <p:cNvPr id="105" name="Flèche : gauche 104">
            <a:extLst>
              <a:ext uri="{FF2B5EF4-FFF2-40B4-BE49-F238E27FC236}">
                <a16:creationId xmlns:a16="http://schemas.microsoft.com/office/drawing/2014/main" id="{296EA057-514F-0C11-F617-69508C054E84}"/>
              </a:ext>
            </a:extLst>
          </p:cNvPr>
          <p:cNvSpPr/>
          <p:nvPr>
            <p:custDataLst>
              <p:tags r:id="rId19"/>
            </p:custDataLst>
          </p:nvPr>
        </p:nvSpPr>
        <p:spPr>
          <a:xfrm>
            <a:off x="8529851" y="5894156"/>
            <a:ext cx="537162" cy="1825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a:extLst>
              <a:ext uri="{FF2B5EF4-FFF2-40B4-BE49-F238E27FC236}">
                <a16:creationId xmlns:a16="http://schemas.microsoft.com/office/drawing/2014/main" id="{F2C3A6F3-E4D6-D59E-1866-3BCBE17D17CE}"/>
              </a:ext>
            </a:extLst>
          </p:cNvPr>
          <p:cNvSpPr/>
          <p:nvPr>
            <p:custDataLst>
              <p:tags r:id="rId20"/>
            </p:custDataLst>
          </p:nvPr>
        </p:nvSpPr>
        <p:spPr>
          <a:xfrm>
            <a:off x="2410082" y="4223352"/>
            <a:ext cx="83986" cy="83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a:extLst>
              <a:ext uri="{FF2B5EF4-FFF2-40B4-BE49-F238E27FC236}">
                <a16:creationId xmlns:a16="http://schemas.microsoft.com/office/drawing/2014/main" id="{6010D22D-8743-E1D7-FBF6-25B859E8986D}"/>
              </a:ext>
            </a:extLst>
          </p:cNvPr>
          <p:cNvSpPr/>
          <p:nvPr>
            <p:custDataLst>
              <p:tags r:id="rId21"/>
            </p:custDataLst>
          </p:nvPr>
        </p:nvSpPr>
        <p:spPr>
          <a:xfrm>
            <a:off x="2913672" y="4223352"/>
            <a:ext cx="83986" cy="83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B0C3B26F-8B42-17FB-B1DA-0D9F80E94F9F}"/>
              </a:ext>
            </a:extLst>
          </p:cNvPr>
          <p:cNvSpPr/>
          <p:nvPr>
            <p:custDataLst>
              <p:tags r:id="rId22"/>
            </p:custDataLst>
          </p:nvPr>
        </p:nvSpPr>
        <p:spPr>
          <a:xfrm>
            <a:off x="2410082" y="5058013"/>
            <a:ext cx="83986" cy="83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75AFF3BD-5EF2-3902-685C-442E944E5A86}"/>
              </a:ext>
            </a:extLst>
          </p:cNvPr>
          <p:cNvSpPr/>
          <p:nvPr>
            <p:custDataLst>
              <p:tags r:id="rId23"/>
            </p:custDataLst>
          </p:nvPr>
        </p:nvSpPr>
        <p:spPr>
          <a:xfrm>
            <a:off x="3823704" y="5058133"/>
            <a:ext cx="83986" cy="83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5FF620A8-E5E4-C7F2-D52D-284DB3DA2A30}"/>
                  </a:ext>
                </a:extLst>
              </p:cNvPr>
              <p:cNvSpPr txBox="1"/>
              <p:nvPr>
                <p:custDataLst>
                  <p:tags r:id="rId24"/>
                </p:custDataLst>
              </p:nvPr>
            </p:nvSpPr>
            <p:spPr>
              <a:xfrm>
                <a:off x="2135966" y="3900265"/>
                <a:ext cx="472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𝑛</m:t>
                          </m:r>
                        </m:e>
                        <m:sub>
                          <m:r>
                            <a:rPr lang="fr-CA" b="0" i="1" smtClean="0">
                              <a:latin typeface="Cambria Math" panose="02040503050406030204" pitchFamily="18" charset="0"/>
                            </a:rPr>
                            <m:t>1</m:t>
                          </m:r>
                        </m:sub>
                      </m:sSub>
                    </m:oMath>
                  </m:oMathPara>
                </a14:m>
                <a:endParaRPr lang="fr-CA" dirty="0"/>
              </a:p>
            </p:txBody>
          </p:sp>
        </mc:Choice>
        <mc:Fallback xmlns="">
          <p:sp>
            <p:nvSpPr>
              <p:cNvPr id="11" name="ZoneTexte 10">
                <a:extLst>
                  <a:ext uri="{FF2B5EF4-FFF2-40B4-BE49-F238E27FC236}">
                    <a16:creationId xmlns:a16="http://schemas.microsoft.com/office/drawing/2014/main" id="{5FF620A8-E5E4-C7F2-D52D-284DB3DA2A30}"/>
                  </a:ext>
                </a:extLst>
              </p:cNvPr>
              <p:cNvSpPr txBox="1">
                <a:spLocks noRot="1" noChangeAspect="1" noMove="1" noResize="1" noEditPoints="1" noAdjustHandles="1" noChangeArrowheads="1" noChangeShapeType="1" noTextEdit="1"/>
              </p:cNvSpPr>
              <p:nvPr/>
            </p:nvSpPr>
            <p:spPr>
              <a:xfrm>
                <a:off x="2135966" y="3900265"/>
                <a:ext cx="472630" cy="369332"/>
              </a:xfrm>
              <a:prstGeom prst="rect">
                <a:avLst/>
              </a:prstGeom>
              <a:blipFill>
                <a:blip r:embed="rId4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103493C-20AE-18B3-11F4-699E42D6A56D}"/>
                  </a:ext>
                </a:extLst>
              </p:cNvPr>
              <p:cNvSpPr txBox="1"/>
              <p:nvPr>
                <p:custDataLst>
                  <p:tags r:id="rId25"/>
                </p:custDataLst>
              </p:nvPr>
            </p:nvSpPr>
            <p:spPr>
              <a:xfrm>
                <a:off x="2149467" y="4675549"/>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𝑛</m:t>
                          </m:r>
                        </m:e>
                        <m:sub>
                          <m:r>
                            <a:rPr lang="fr-CA" b="0" i="1" smtClean="0">
                              <a:latin typeface="Cambria Math" panose="02040503050406030204" pitchFamily="18" charset="0"/>
                            </a:rPr>
                            <m:t>2</m:t>
                          </m:r>
                        </m:sub>
                      </m:sSub>
                    </m:oMath>
                  </m:oMathPara>
                </a14:m>
                <a:endParaRPr lang="fr-CA" dirty="0"/>
              </a:p>
            </p:txBody>
          </p:sp>
        </mc:Choice>
        <mc:Fallback xmlns="">
          <p:sp>
            <p:nvSpPr>
              <p:cNvPr id="12" name="ZoneTexte 11">
                <a:extLst>
                  <a:ext uri="{FF2B5EF4-FFF2-40B4-BE49-F238E27FC236}">
                    <a16:creationId xmlns:a16="http://schemas.microsoft.com/office/drawing/2014/main" id="{9103493C-20AE-18B3-11F4-699E42D6A56D}"/>
                  </a:ext>
                </a:extLst>
              </p:cNvPr>
              <p:cNvSpPr txBox="1">
                <a:spLocks noRot="1" noChangeAspect="1" noMove="1" noResize="1" noEditPoints="1" noAdjustHandles="1" noChangeArrowheads="1" noChangeShapeType="1" noTextEdit="1"/>
              </p:cNvSpPr>
              <p:nvPr/>
            </p:nvSpPr>
            <p:spPr>
              <a:xfrm>
                <a:off x="2149467" y="4675549"/>
                <a:ext cx="477951" cy="369332"/>
              </a:xfrm>
              <a:prstGeom prst="rect">
                <a:avLst/>
              </a:prstGeom>
              <a:blipFill>
                <a:blip r:embed="rId49"/>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4EE460D3-CF73-F515-8F81-9DF62754BACF}"/>
                  </a:ext>
                </a:extLst>
              </p:cNvPr>
              <p:cNvSpPr txBox="1"/>
              <p:nvPr>
                <p:custDataLst>
                  <p:tags r:id="rId26"/>
                </p:custDataLst>
              </p:nvPr>
            </p:nvSpPr>
            <p:spPr>
              <a:xfrm>
                <a:off x="2897830" y="3900265"/>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1</m:t>
                          </m:r>
                        </m:sub>
                      </m:sSub>
                    </m:oMath>
                  </m:oMathPara>
                </a14:m>
                <a:endParaRPr lang="fr-CA" dirty="0"/>
              </a:p>
            </p:txBody>
          </p:sp>
        </mc:Choice>
        <mc:Fallback xmlns="">
          <p:sp>
            <p:nvSpPr>
              <p:cNvPr id="13" name="ZoneTexte 12">
                <a:extLst>
                  <a:ext uri="{FF2B5EF4-FFF2-40B4-BE49-F238E27FC236}">
                    <a16:creationId xmlns:a16="http://schemas.microsoft.com/office/drawing/2014/main" id="{4EE460D3-CF73-F515-8F81-9DF62754BACF}"/>
                  </a:ext>
                </a:extLst>
              </p:cNvPr>
              <p:cNvSpPr txBox="1">
                <a:spLocks noRot="1" noChangeAspect="1" noMove="1" noResize="1" noEditPoints="1" noAdjustHandles="1" noChangeArrowheads="1" noChangeShapeType="1" noTextEdit="1"/>
              </p:cNvSpPr>
              <p:nvPr/>
            </p:nvSpPr>
            <p:spPr>
              <a:xfrm>
                <a:off x="2897830" y="3900265"/>
                <a:ext cx="488724" cy="369332"/>
              </a:xfrm>
              <a:prstGeom prst="rect">
                <a:avLst/>
              </a:prstGeom>
              <a:blipFill>
                <a:blip r:embed="rId50"/>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F43ADB9A-2790-A10D-5B1E-1B7D1BFDCE37}"/>
                  </a:ext>
                </a:extLst>
              </p:cNvPr>
              <p:cNvSpPr txBox="1"/>
              <p:nvPr>
                <p:custDataLst>
                  <p:tags r:id="rId27"/>
                </p:custDataLst>
              </p:nvPr>
            </p:nvSpPr>
            <p:spPr>
              <a:xfrm>
                <a:off x="3800111" y="4743900"/>
                <a:ext cx="4940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2</m:t>
                          </m:r>
                        </m:sub>
                      </m:sSub>
                    </m:oMath>
                  </m:oMathPara>
                </a14:m>
                <a:endParaRPr lang="fr-CA" dirty="0"/>
              </a:p>
            </p:txBody>
          </p:sp>
        </mc:Choice>
        <mc:Fallback xmlns="">
          <p:sp>
            <p:nvSpPr>
              <p:cNvPr id="14" name="ZoneTexte 13">
                <a:extLst>
                  <a:ext uri="{FF2B5EF4-FFF2-40B4-BE49-F238E27FC236}">
                    <a16:creationId xmlns:a16="http://schemas.microsoft.com/office/drawing/2014/main" id="{F43ADB9A-2790-A10D-5B1E-1B7D1BFDCE37}"/>
                  </a:ext>
                </a:extLst>
              </p:cNvPr>
              <p:cNvSpPr txBox="1">
                <a:spLocks noRot="1" noChangeAspect="1" noMove="1" noResize="1" noEditPoints="1" noAdjustHandles="1" noChangeArrowheads="1" noChangeShapeType="1" noTextEdit="1"/>
              </p:cNvSpPr>
              <p:nvPr/>
            </p:nvSpPr>
            <p:spPr>
              <a:xfrm>
                <a:off x="3800111" y="4743900"/>
                <a:ext cx="494046" cy="369332"/>
              </a:xfrm>
              <a:prstGeom prst="rect">
                <a:avLst/>
              </a:prstGeom>
              <a:blipFill>
                <a:blip r:embed="rId51"/>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426020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7" grpId="0" animBg="1"/>
      <p:bldP spid="103" grpId="0"/>
      <p:bldP spid="105" grpId="0" animBg="1"/>
      <p:bldP spid="7" grpId="0" animBg="1"/>
      <p:bldP spid="8" grpId="0" animBg="1"/>
      <p:bldP spid="9" grpId="0" animBg="1"/>
      <p:bldP spid="10"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FFD0744E-37AA-7DDF-AE98-41828049F1E5}"/>
              </a:ext>
            </a:extLst>
          </p:cNvPr>
          <p:cNvSpPr>
            <a:spLocks noGrp="1"/>
          </p:cNvSpPr>
          <p:nvPr>
            <p:ph type="title"/>
            <p:custDataLst>
              <p:tags r:id="rId1"/>
            </p:custDataLst>
          </p:nvPr>
        </p:nvSpPr>
        <p:spPr/>
        <p:txBody>
          <a:bodyPr/>
          <a:lstStyle/>
          <a:p>
            <a:r>
              <a:rPr lang="fr-CA" dirty="0">
                <a:solidFill>
                  <a:schemeClr val="accent1"/>
                </a:solidFill>
              </a:rPr>
              <a:t>Mesure de la fatigue</a:t>
            </a:r>
            <a:br>
              <a:rPr lang="fr-CA" dirty="0">
                <a:solidFill>
                  <a:schemeClr val="accent1"/>
                </a:solidFill>
                <a:latin typeface="Univers Condensed" panose="020B0506020202050204"/>
              </a:rPr>
            </a:br>
            <a:r>
              <a:rPr lang="fr-CA" sz="2800" dirty="0"/>
              <a:t>Effet de la contrainte moyenne</a:t>
            </a:r>
          </a:p>
        </p:txBody>
      </p:sp>
      <p:sp>
        <p:nvSpPr>
          <p:cNvPr id="3" name="Espace réservé du pied de page 2">
            <a:extLst>
              <a:ext uri="{FF2B5EF4-FFF2-40B4-BE49-F238E27FC236}">
                <a16:creationId xmlns:a16="http://schemas.microsoft.com/office/drawing/2014/main" id="{46BFC306-8729-7942-C7D9-9276333F583A}"/>
              </a:ext>
            </a:extLst>
          </p:cNvPr>
          <p:cNvSpPr>
            <a:spLocks noGrp="1"/>
          </p:cNvSpPr>
          <p:nvPr>
            <p:ph type="ftr" sz="quarter" idx="11"/>
            <p:custDataLst>
              <p:tags r:id="rId2"/>
            </p:custDataLst>
          </p:nvPr>
        </p:nvSpPr>
        <p:spPr>
          <a:xfrm>
            <a:off x="4038600" y="6504049"/>
            <a:ext cx="4114800" cy="365125"/>
          </a:xfrm>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80418751-EB99-77D2-3420-C336A9D9A7EB}"/>
              </a:ext>
            </a:extLst>
          </p:cNvPr>
          <p:cNvSpPr>
            <a:spLocks noGrp="1"/>
          </p:cNvSpPr>
          <p:nvPr>
            <p:ph type="sldNum" sz="quarter" idx="12"/>
            <p:custDataLst>
              <p:tags r:id="rId3"/>
            </p:custDataLst>
          </p:nvPr>
        </p:nvSpPr>
        <p:spPr/>
        <p:txBody>
          <a:bodyPr/>
          <a:lstStyle/>
          <a:p>
            <a:fld id="{82B63C5F-247B-BE4F-ACBC-7BDD67617F3E}" type="slidenum">
              <a:rPr lang="fr-FR" smtClean="0"/>
              <a:t>13</a:t>
            </a:fld>
            <a:endParaRPr lang="fr-FR" dirty="0"/>
          </a:p>
        </p:txBody>
      </p:sp>
      <mc:AlternateContent xmlns:mc="http://schemas.openxmlformats.org/markup-compatibility/2006" xmlns:a14="http://schemas.microsoft.com/office/drawing/2010/main">
        <mc:Choice Requires="a14">
          <p:sp>
            <p:nvSpPr>
              <p:cNvPr id="10" name="Espace réservé du texte 9">
                <a:extLst>
                  <a:ext uri="{FF2B5EF4-FFF2-40B4-BE49-F238E27FC236}">
                    <a16:creationId xmlns:a16="http://schemas.microsoft.com/office/drawing/2014/main" id="{F71BC312-C5D4-1C1F-0511-813A64F81867}"/>
                  </a:ext>
                </a:extLst>
              </p:cNvPr>
              <p:cNvSpPr>
                <a:spLocks noGrp="1"/>
              </p:cNvSpPr>
              <p:nvPr>
                <p:ph type="body" idx="1"/>
                <p:custDataLst>
                  <p:tags r:id="rId4"/>
                </p:custDataLst>
              </p:nvPr>
            </p:nvSpPr>
            <p:spPr/>
            <p:txBody>
              <a:bodyPr>
                <a:normAutofit/>
              </a:bodyPr>
              <a:lstStyle/>
              <a:p>
                <a:r>
                  <a:rPr lang="fr-CA" dirty="0">
                    <a:latin typeface="Univers Condensed" panose="020B0506020202050204"/>
                  </a:rPr>
                  <a:t>Le diagramme SN montre l’effet de l’amplitude de contraintes sur le nombre de cycles à la rupture.</a:t>
                </a:r>
              </a:p>
              <a:p>
                <a:r>
                  <a:rPr lang="fr-CA" dirty="0">
                    <a:latin typeface="Univers Condensed" panose="020B0506020202050204"/>
                  </a:rPr>
                  <a:t>Les données sont valables seulement pour une contrainte moyenne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m:t>
                        </m:r>
                      </m:sub>
                    </m:sSub>
                  </m:oMath>
                </a14:m>
                <a:r>
                  <a:rPr lang="fr-CA" dirty="0">
                    <a:latin typeface="Univers Condensed" panose="020B0506020202050204"/>
                  </a:rPr>
                  <a:t>, ou rapport de contrainte </a:t>
                </a:r>
                <a14:m>
                  <m:oMath xmlns:m="http://schemas.openxmlformats.org/officeDocument/2006/math">
                    <m:r>
                      <a:rPr lang="fr-CA" b="0" i="1" smtClean="0">
                        <a:latin typeface="Cambria Math" panose="02040503050406030204" pitchFamily="18" charset="0"/>
                      </a:rPr>
                      <m:t>𝑅</m:t>
                    </m:r>
                  </m:oMath>
                </a14:m>
                <a:r>
                  <a:rPr lang="fr-CA" dirty="0">
                    <a:latin typeface="Univers Condensed" panose="020B0506020202050204"/>
                  </a:rPr>
                  <a:t> donné.</a:t>
                </a:r>
              </a:p>
              <a:p>
                <a:r>
                  <a:rPr lang="fr-CA" dirty="0">
                    <a:latin typeface="Univers Condensed" panose="020B0506020202050204"/>
                  </a:rPr>
                  <a:t>Si on augmente la contrainte moyenne, le nombre de cycles à la rupture diminue.</a:t>
                </a:r>
              </a:p>
              <a:p>
                <a:r>
                  <a:rPr lang="fr-CA" dirty="0">
                    <a:latin typeface="Univers Condensed" panose="020B0506020202050204"/>
                  </a:rPr>
                  <a:t>Une augmentation de la contrainte moyenne équivaut à l’addition d’une charge monotone (voir ci-dessous), qui augmente la déformation et le dommage en tête de fissure.</a:t>
                </a:r>
              </a:p>
              <a:p>
                <a:r>
                  <a:rPr lang="fr-CA" dirty="0">
                    <a:latin typeface="Univers Condensed" panose="020B0506020202050204"/>
                  </a:rPr>
                  <a:t>Voir exemple ci-contre pour alliage 7075-T6.</a:t>
                </a:r>
              </a:p>
            </p:txBody>
          </p:sp>
        </mc:Choice>
        <mc:Fallback xmlns="">
          <p:sp>
            <p:nvSpPr>
              <p:cNvPr id="10" name="Espace réservé du texte 9">
                <a:extLst>
                  <a:ext uri="{FF2B5EF4-FFF2-40B4-BE49-F238E27FC236}">
                    <a16:creationId xmlns:a16="http://schemas.microsoft.com/office/drawing/2014/main" id="{F71BC312-C5D4-1C1F-0511-813A64F81867}"/>
                  </a:ext>
                </a:extLst>
              </p:cNvPr>
              <p:cNvSpPr>
                <a:spLocks noGrp="1" noRot="1" noChangeAspect="1" noMove="1" noResize="1" noEditPoints="1" noAdjustHandles="1" noChangeArrowheads="1" noChangeShapeType="1" noTextEdit="1"/>
              </p:cNvSpPr>
              <p:nvPr>
                <p:ph type="body" idx="1"/>
                <p:custDataLst>
                  <p:tags r:id="rId23"/>
                </p:custDataLst>
              </p:nvPr>
            </p:nvSpPr>
            <p:spPr>
              <a:blipFill>
                <a:blip r:embed="rId24"/>
                <a:stretch>
                  <a:fillRect l="-2648" t="-2112" r="-2144"/>
                </a:stretch>
              </a:blipFill>
            </p:spPr>
            <p:txBody>
              <a:bodyPr/>
              <a:lstStyle/>
              <a:p>
                <a:r>
                  <a:rPr lang="fr-CA">
                    <a:noFill/>
                  </a:rPr>
                  <a:t> </a:t>
                </a:r>
              </a:p>
            </p:txBody>
          </p:sp>
        </mc:Fallback>
      </mc:AlternateContent>
      <p:pic>
        <p:nvPicPr>
          <p:cNvPr id="5" name="Image 4">
            <a:extLst>
              <a:ext uri="{FF2B5EF4-FFF2-40B4-BE49-F238E27FC236}">
                <a16:creationId xmlns:a16="http://schemas.microsoft.com/office/drawing/2014/main" id="{652FF565-2DAA-F4DD-12DF-9656D671C569}"/>
              </a:ext>
            </a:extLst>
          </p:cNvPr>
          <p:cNvPicPr>
            <a:picLocks noChangeAspect="1"/>
          </p:cNvPicPr>
          <p:nvPr>
            <p:custDataLst>
              <p:tags r:id="rId5"/>
            </p:custDataLst>
          </p:nvPr>
        </p:nvPicPr>
        <p:blipFill>
          <a:blip r:embed="rId25"/>
          <a:stretch>
            <a:fillRect/>
          </a:stretch>
        </p:blipFill>
        <p:spPr>
          <a:xfrm>
            <a:off x="6410928" y="1508887"/>
            <a:ext cx="5068309" cy="3716147"/>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42BFA32E-63AF-4C24-77AD-8C080A97D4CE}"/>
                  </a:ext>
                </a:extLst>
              </p:cNvPr>
              <p:cNvSpPr txBox="1"/>
              <p:nvPr>
                <p:custDataLst>
                  <p:tags r:id="rId6"/>
                </p:custDataLst>
              </p:nvPr>
            </p:nvSpPr>
            <p:spPr>
              <a:xfrm>
                <a:off x="7464878" y="1680292"/>
                <a:ext cx="1377044" cy="369332"/>
              </a:xfrm>
              <a:prstGeom prst="rect">
                <a:avLst/>
              </a:prstGeom>
              <a:noFill/>
            </p:spPr>
            <p:txBody>
              <a:bodyPr wrap="none" rtlCol="0">
                <a:spAutoFit/>
              </a:bodyPr>
              <a:lstStyle/>
              <a:p>
                <a14:m>
                  <m:oMath xmlns:m="http://schemas.openxmlformats.org/officeDocument/2006/math">
                    <m:sSub>
                      <m:sSubPr>
                        <m:ctrlPr>
                          <a:rPr lang="fr-CA" b="0" i="1" smtClean="0">
                            <a:solidFill>
                              <a:srgbClr val="FF0000"/>
                            </a:solidFill>
                            <a:latin typeface="Cambria Math" panose="02040503050406030204" pitchFamily="18" charset="0"/>
                          </a:rPr>
                        </m:ctrlPr>
                      </m:sSubPr>
                      <m:e>
                        <m:r>
                          <a:rPr lang="fr-CA" b="0" i="1" smtClean="0">
                            <a:solidFill>
                              <a:srgbClr val="FF0000"/>
                            </a:solidFill>
                            <a:latin typeface="Cambria Math" panose="02040503050406030204" pitchFamily="18" charset="0"/>
                          </a:rPr>
                          <m:t>𝜎</m:t>
                        </m:r>
                      </m:e>
                      <m:sub>
                        <m:r>
                          <a:rPr lang="fr-CA" b="0" i="1" smtClean="0">
                            <a:solidFill>
                              <a:srgbClr val="FF0000"/>
                            </a:solidFill>
                            <a:latin typeface="Cambria Math" panose="02040503050406030204" pitchFamily="18" charset="0"/>
                          </a:rPr>
                          <m:t>𝑚</m:t>
                        </m:r>
                      </m:sub>
                    </m:sSub>
                    <m:r>
                      <a:rPr lang="fr-CA" b="0" i="1" smtClean="0">
                        <a:solidFill>
                          <a:srgbClr val="FF0000"/>
                        </a:solidFill>
                        <a:latin typeface="Cambria Math" panose="02040503050406030204" pitchFamily="18" charset="0"/>
                      </a:rPr>
                      <m:t>=0</m:t>
                    </m:r>
                  </m:oMath>
                </a14:m>
                <a:r>
                  <a:rPr lang="fr-CA" dirty="0">
                    <a:solidFill>
                      <a:srgbClr val="FF0000"/>
                    </a:solidFill>
                  </a:rPr>
                  <a:t> MPa</a:t>
                </a:r>
              </a:p>
            </p:txBody>
          </p:sp>
        </mc:Choice>
        <mc:Fallback xmlns="">
          <p:sp>
            <p:nvSpPr>
              <p:cNvPr id="6" name="ZoneTexte 5">
                <a:extLst>
                  <a:ext uri="{FF2B5EF4-FFF2-40B4-BE49-F238E27FC236}">
                    <a16:creationId xmlns:a16="http://schemas.microsoft.com/office/drawing/2014/main" id="{42BFA32E-63AF-4C24-77AD-8C080A97D4CE}"/>
                  </a:ext>
                </a:extLst>
              </p:cNvPr>
              <p:cNvSpPr txBox="1">
                <a:spLocks noRot="1" noChangeAspect="1" noMove="1" noResize="1" noEditPoints="1" noAdjustHandles="1" noChangeArrowheads="1" noChangeShapeType="1" noTextEdit="1"/>
              </p:cNvSpPr>
              <p:nvPr/>
            </p:nvSpPr>
            <p:spPr>
              <a:xfrm>
                <a:off x="7464878" y="1680292"/>
                <a:ext cx="1377044" cy="369332"/>
              </a:xfrm>
              <a:prstGeom prst="rect">
                <a:avLst/>
              </a:prstGeom>
              <a:blipFill>
                <a:blip r:embed="rId26"/>
                <a:stretch>
                  <a:fillRect t="-10000" r="-3556" b="-26667"/>
                </a:stretch>
              </a:blipFill>
            </p:spPr>
            <p:txBody>
              <a:bodyPr/>
              <a:lstStyle/>
              <a:p>
                <a:r>
                  <a:rPr lang="fr-CA">
                    <a:noFill/>
                  </a:rPr>
                  <a:t> </a:t>
                </a:r>
              </a:p>
            </p:txBody>
          </p:sp>
        </mc:Fallback>
      </mc:AlternateContent>
      <p:sp>
        <p:nvSpPr>
          <p:cNvPr id="7" name="ZoneTexte 6">
            <a:extLst>
              <a:ext uri="{FF2B5EF4-FFF2-40B4-BE49-F238E27FC236}">
                <a16:creationId xmlns:a16="http://schemas.microsoft.com/office/drawing/2014/main" id="{963D2A0A-3741-4AA7-0ECA-98F2E26C5752}"/>
              </a:ext>
            </a:extLst>
          </p:cNvPr>
          <p:cNvSpPr txBox="1"/>
          <p:nvPr>
            <p:custDataLst>
              <p:tags r:id="rId7"/>
            </p:custDataLst>
          </p:nvPr>
        </p:nvSpPr>
        <p:spPr>
          <a:xfrm>
            <a:off x="10145425" y="3172148"/>
            <a:ext cx="1080617" cy="369332"/>
          </a:xfrm>
          <a:prstGeom prst="rect">
            <a:avLst/>
          </a:prstGeom>
          <a:noFill/>
        </p:spPr>
        <p:txBody>
          <a:bodyPr wrap="none" rtlCol="0">
            <a:spAutoFit/>
          </a:bodyPr>
          <a:lstStyle/>
          <a:p>
            <a:r>
              <a:rPr lang="fr-CA" dirty="0">
                <a:solidFill>
                  <a:srgbClr val="7030A0"/>
                </a:solidFill>
              </a:rPr>
              <a:t>-138 MPa</a:t>
            </a:r>
          </a:p>
        </p:txBody>
      </p:sp>
      <p:sp>
        <p:nvSpPr>
          <p:cNvPr id="8" name="ZoneTexte 7">
            <a:extLst>
              <a:ext uri="{FF2B5EF4-FFF2-40B4-BE49-F238E27FC236}">
                <a16:creationId xmlns:a16="http://schemas.microsoft.com/office/drawing/2014/main" id="{104A724B-F8FE-8A61-F41A-AB16AE11F023}"/>
              </a:ext>
            </a:extLst>
          </p:cNvPr>
          <p:cNvSpPr txBox="1"/>
          <p:nvPr>
            <p:custDataLst>
              <p:tags r:id="rId8"/>
            </p:custDataLst>
          </p:nvPr>
        </p:nvSpPr>
        <p:spPr>
          <a:xfrm>
            <a:off x="7351666" y="4039995"/>
            <a:ext cx="1010085" cy="369332"/>
          </a:xfrm>
          <a:prstGeom prst="rect">
            <a:avLst/>
          </a:prstGeom>
          <a:noFill/>
        </p:spPr>
        <p:txBody>
          <a:bodyPr wrap="none" rtlCol="0">
            <a:spAutoFit/>
          </a:bodyPr>
          <a:lstStyle/>
          <a:p>
            <a:r>
              <a:rPr lang="fr-CA" dirty="0">
                <a:solidFill>
                  <a:srgbClr val="0070C0"/>
                </a:solidFill>
              </a:rPr>
              <a:t>414 MPa</a:t>
            </a:r>
          </a:p>
        </p:txBody>
      </p:sp>
      <p:sp>
        <p:nvSpPr>
          <p:cNvPr id="12" name="ZoneTexte 11">
            <a:extLst>
              <a:ext uri="{FF2B5EF4-FFF2-40B4-BE49-F238E27FC236}">
                <a16:creationId xmlns:a16="http://schemas.microsoft.com/office/drawing/2014/main" id="{A687FFE9-8B06-E3E7-D61F-E59DB0084756}"/>
              </a:ext>
            </a:extLst>
          </p:cNvPr>
          <p:cNvSpPr txBox="1"/>
          <p:nvPr>
            <p:custDataLst>
              <p:tags r:id="rId9"/>
            </p:custDataLst>
          </p:nvPr>
        </p:nvSpPr>
        <p:spPr>
          <a:xfrm>
            <a:off x="7029183" y="3224289"/>
            <a:ext cx="1010085" cy="369332"/>
          </a:xfrm>
          <a:prstGeom prst="rect">
            <a:avLst/>
          </a:prstGeom>
          <a:noFill/>
        </p:spPr>
        <p:txBody>
          <a:bodyPr wrap="none" rtlCol="0">
            <a:spAutoFit/>
          </a:bodyPr>
          <a:lstStyle/>
          <a:p>
            <a:r>
              <a:rPr lang="fr-CA" dirty="0">
                <a:solidFill>
                  <a:schemeClr val="accent2">
                    <a:lumMod val="75000"/>
                  </a:schemeClr>
                </a:solidFill>
              </a:rPr>
              <a:t>276 MPa</a:t>
            </a:r>
          </a:p>
        </p:txBody>
      </p:sp>
      <p:sp>
        <p:nvSpPr>
          <p:cNvPr id="13" name="ZoneTexte 12">
            <a:extLst>
              <a:ext uri="{FF2B5EF4-FFF2-40B4-BE49-F238E27FC236}">
                <a16:creationId xmlns:a16="http://schemas.microsoft.com/office/drawing/2014/main" id="{3A018AE4-A837-8304-6A75-5755B07432D3}"/>
              </a:ext>
            </a:extLst>
          </p:cNvPr>
          <p:cNvSpPr txBox="1"/>
          <p:nvPr>
            <p:custDataLst>
              <p:tags r:id="rId10"/>
            </p:custDataLst>
          </p:nvPr>
        </p:nvSpPr>
        <p:spPr>
          <a:xfrm>
            <a:off x="7120720" y="2366588"/>
            <a:ext cx="1010085" cy="369332"/>
          </a:xfrm>
          <a:prstGeom prst="rect">
            <a:avLst/>
          </a:prstGeom>
          <a:noFill/>
        </p:spPr>
        <p:txBody>
          <a:bodyPr wrap="none" rtlCol="0">
            <a:spAutoFit/>
          </a:bodyPr>
          <a:lstStyle/>
          <a:p>
            <a:r>
              <a:rPr lang="fr-CA" dirty="0">
                <a:solidFill>
                  <a:srgbClr val="00B050"/>
                </a:solidFill>
              </a:rPr>
              <a:t>138 MPa</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5D32C6EF-F71C-61B4-AAB1-F8EBAF021794}"/>
                  </a:ext>
                </a:extLst>
              </p:cNvPr>
              <p:cNvSpPr txBox="1"/>
              <p:nvPr>
                <p:custDataLst>
                  <p:tags r:id="rId11"/>
                </p:custDataLst>
              </p:nvPr>
            </p:nvSpPr>
            <p:spPr>
              <a:xfrm>
                <a:off x="6517712" y="5078889"/>
                <a:ext cx="4961525" cy="923330"/>
              </a:xfrm>
              <a:prstGeom prst="rect">
                <a:avLst/>
              </a:prstGeom>
              <a:noFill/>
            </p:spPr>
            <p:txBody>
              <a:bodyPr wrap="square" rtlCol="0">
                <a:spAutoFit/>
              </a:bodyPr>
              <a:lstStyle/>
              <a:p>
                <a:pPr algn="ctr"/>
                <a:r>
                  <a:rPr lang="fr-CA" dirty="0">
                    <a:latin typeface="Univers Condensed" panose="020B0506020202050204"/>
                  </a:rPr>
                  <a:t>Courbes SN pour l’alliage 7075-T6 obtenues avec différentes contraintes moyennes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m:t>
                        </m:r>
                      </m:sub>
                    </m:sSub>
                  </m:oMath>
                </a14:m>
                <a:r>
                  <a:rPr lang="fr-CA" dirty="0">
                    <a:latin typeface="Univers Condensed" panose="020B0506020202050204"/>
                  </a:rPr>
                  <a:t>, valeurs indiquées dans le graphique) [1]</a:t>
                </a:r>
              </a:p>
            </p:txBody>
          </p:sp>
        </mc:Choice>
        <mc:Fallback xmlns="">
          <p:sp>
            <p:nvSpPr>
              <p:cNvPr id="14" name="ZoneTexte 13">
                <a:extLst>
                  <a:ext uri="{FF2B5EF4-FFF2-40B4-BE49-F238E27FC236}">
                    <a16:creationId xmlns:a16="http://schemas.microsoft.com/office/drawing/2014/main" id="{5D32C6EF-F71C-61B4-AAB1-F8EBAF021794}"/>
                  </a:ext>
                </a:extLst>
              </p:cNvPr>
              <p:cNvSpPr txBox="1">
                <a:spLocks noRot="1" noChangeAspect="1" noMove="1" noResize="1" noEditPoints="1" noAdjustHandles="1" noChangeArrowheads="1" noChangeShapeType="1" noTextEdit="1"/>
              </p:cNvSpPr>
              <p:nvPr>
                <p:custDataLst>
                  <p:tags r:id="rId27"/>
                </p:custDataLst>
              </p:nvPr>
            </p:nvSpPr>
            <p:spPr>
              <a:xfrm>
                <a:off x="6517712" y="5078889"/>
                <a:ext cx="4961525" cy="923330"/>
              </a:xfrm>
              <a:prstGeom prst="rect">
                <a:avLst/>
              </a:prstGeom>
              <a:blipFill>
                <a:blip r:embed="rId28"/>
                <a:stretch>
                  <a:fillRect l="-491" t="-2632" r="-1720" b="-9868"/>
                </a:stretch>
              </a:blipFill>
            </p:spPr>
            <p:txBody>
              <a:bodyPr/>
              <a:lstStyle/>
              <a:p>
                <a:r>
                  <a:rPr lang="fr-CA">
                    <a:noFill/>
                  </a:rPr>
                  <a:t> </a:t>
                </a:r>
              </a:p>
            </p:txBody>
          </p:sp>
        </mc:Fallback>
      </mc:AlternateContent>
      <p:sp>
        <p:nvSpPr>
          <p:cNvPr id="15" name="ZoneTexte 14">
            <a:extLst>
              <a:ext uri="{FF2B5EF4-FFF2-40B4-BE49-F238E27FC236}">
                <a16:creationId xmlns:a16="http://schemas.microsoft.com/office/drawing/2014/main" id="{FD898B1D-E57D-B223-C04B-D3ED769D7CBF}"/>
              </a:ext>
            </a:extLst>
          </p:cNvPr>
          <p:cNvSpPr txBox="1"/>
          <p:nvPr>
            <p:custDataLst>
              <p:tags r:id="rId12"/>
            </p:custDataLst>
          </p:nvPr>
        </p:nvSpPr>
        <p:spPr>
          <a:xfrm>
            <a:off x="6619179" y="6014977"/>
            <a:ext cx="4160834" cy="769441"/>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N. E. </a:t>
            </a:r>
            <a:r>
              <a:rPr lang="fr-CA" sz="1100" i="1" dirty="0" err="1">
                <a:solidFill>
                  <a:schemeClr val="tx2">
                    <a:lumMod val="60000"/>
                    <a:lumOff val="40000"/>
                  </a:schemeClr>
                </a:solidFill>
                <a:latin typeface="Univers Condensed" panose="020B0506020202050204"/>
              </a:rPr>
              <a:t>Dowling</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Mechanical</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Behavior</a:t>
            </a:r>
            <a:r>
              <a:rPr lang="fr-CA" sz="1100" i="1" dirty="0">
                <a:solidFill>
                  <a:schemeClr val="tx2">
                    <a:lumMod val="60000"/>
                    <a:lumOff val="40000"/>
                  </a:schemeClr>
                </a:solidFill>
                <a:latin typeface="Univers Condensed" panose="020B0506020202050204"/>
              </a:rPr>
              <a:t> of Materials, 4th Edition. Pearson (2013), 559 pages. </a:t>
            </a:r>
            <a:br>
              <a:rPr lang="fr-CA" sz="1100" i="1" dirty="0">
                <a:solidFill>
                  <a:schemeClr val="tx2">
                    <a:lumMod val="60000"/>
                    <a:lumOff val="40000"/>
                  </a:schemeClr>
                </a:solidFill>
                <a:latin typeface="Univers Condensed" panose="020B0506020202050204"/>
              </a:rPr>
            </a:br>
            <a:r>
              <a:rPr lang="fr-CA" sz="1100" i="1" dirty="0">
                <a:solidFill>
                  <a:schemeClr val="tx2">
                    <a:lumMod val="60000"/>
                    <a:lumOff val="40000"/>
                  </a:schemeClr>
                </a:solidFill>
                <a:latin typeface="Univers Condensed" panose="020B0506020202050204"/>
              </a:rPr>
              <a:t>Données originales de  F. M. Howell et J. L. Miller.  Proc. of Am. Soc. for </a:t>
            </a:r>
            <a:r>
              <a:rPr lang="fr-CA" sz="1100" i="1" dirty="0" err="1">
                <a:solidFill>
                  <a:schemeClr val="tx2">
                    <a:lumMod val="60000"/>
                    <a:lumOff val="40000"/>
                  </a:schemeClr>
                </a:solidFill>
                <a:latin typeface="Univers Condensed" panose="020B0506020202050204"/>
              </a:rPr>
              <a:t>Testing</a:t>
            </a:r>
            <a:r>
              <a:rPr lang="fr-CA" sz="1100" i="1" dirty="0">
                <a:solidFill>
                  <a:schemeClr val="tx2">
                    <a:lumMod val="60000"/>
                    <a:lumOff val="40000"/>
                  </a:schemeClr>
                </a:solidFill>
                <a:latin typeface="Univers Condensed" panose="020B0506020202050204"/>
              </a:rPr>
              <a:t> and Materials, vol. 155 (1955), p. 955-968,</a:t>
            </a:r>
          </a:p>
        </p:txBody>
      </p:sp>
      <p:grpSp>
        <p:nvGrpSpPr>
          <p:cNvPr id="29" name="Groupe 28">
            <a:extLst>
              <a:ext uri="{FF2B5EF4-FFF2-40B4-BE49-F238E27FC236}">
                <a16:creationId xmlns:a16="http://schemas.microsoft.com/office/drawing/2014/main" id="{6D471917-6E8F-8AC5-F732-9C8B1CC9478D}"/>
              </a:ext>
            </a:extLst>
          </p:cNvPr>
          <p:cNvGrpSpPr/>
          <p:nvPr>
            <p:custDataLst>
              <p:tags r:id="rId13"/>
            </p:custDataLst>
          </p:nvPr>
        </p:nvGrpSpPr>
        <p:grpSpPr>
          <a:xfrm>
            <a:off x="1897545" y="5474884"/>
            <a:ext cx="1913219" cy="454204"/>
            <a:chOff x="7843854" y="1673757"/>
            <a:chExt cx="1913219" cy="702762"/>
          </a:xfrm>
        </p:grpSpPr>
        <p:grpSp>
          <p:nvGrpSpPr>
            <p:cNvPr id="30" name="Groupe 29">
              <a:extLst>
                <a:ext uri="{FF2B5EF4-FFF2-40B4-BE49-F238E27FC236}">
                  <a16:creationId xmlns:a16="http://schemas.microsoft.com/office/drawing/2014/main" id="{741AEF29-0AA1-A966-4500-013A077CE8E7}"/>
                </a:ext>
              </a:extLst>
            </p:cNvPr>
            <p:cNvGrpSpPr/>
            <p:nvPr/>
          </p:nvGrpSpPr>
          <p:grpSpPr>
            <a:xfrm>
              <a:off x="7843854" y="1676638"/>
              <a:ext cx="962379" cy="699881"/>
              <a:chOff x="8055646" y="3564142"/>
              <a:chExt cx="3102398" cy="699881"/>
            </a:xfrm>
          </p:grpSpPr>
          <p:pic>
            <p:nvPicPr>
              <p:cNvPr id="34" name="Espace réservé du contenu 4">
                <a:extLst>
                  <a:ext uri="{FF2B5EF4-FFF2-40B4-BE49-F238E27FC236}">
                    <a16:creationId xmlns:a16="http://schemas.microsoft.com/office/drawing/2014/main" id="{F0A686F8-40BA-75F9-62DF-9BC30B6CF50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055646" y="3564142"/>
                <a:ext cx="1551199" cy="699881"/>
              </a:xfrm>
              <a:prstGeom prst="rect">
                <a:avLst/>
              </a:prstGeom>
            </p:spPr>
          </p:pic>
          <p:pic>
            <p:nvPicPr>
              <p:cNvPr id="35" name="Espace réservé du contenu 4">
                <a:extLst>
                  <a:ext uri="{FF2B5EF4-FFF2-40B4-BE49-F238E27FC236}">
                    <a16:creationId xmlns:a16="http://schemas.microsoft.com/office/drawing/2014/main" id="{A7874C8A-5934-DFCA-A5E9-AB0F6F415E9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V="1">
                <a:off x="9606845" y="3564142"/>
                <a:ext cx="1551199" cy="699881"/>
              </a:xfrm>
              <a:prstGeom prst="rect">
                <a:avLst/>
              </a:prstGeom>
            </p:spPr>
          </p:pic>
        </p:grpSp>
        <p:grpSp>
          <p:nvGrpSpPr>
            <p:cNvPr id="31" name="Groupe 30">
              <a:extLst>
                <a:ext uri="{FF2B5EF4-FFF2-40B4-BE49-F238E27FC236}">
                  <a16:creationId xmlns:a16="http://schemas.microsoft.com/office/drawing/2014/main" id="{C97D78B1-C235-2C66-129A-416EE9178218}"/>
                </a:ext>
              </a:extLst>
            </p:cNvPr>
            <p:cNvGrpSpPr/>
            <p:nvPr/>
          </p:nvGrpSpPr>
          <p:grpSpPr>
            <a:xfrm>
              <a:off x="8794694" y="1673757"/>
              <a:ext cx="962379" cy="699881"/>
              <a:chOff x="8055646" y="3564142"/>
              <a:chExt cx="3102398" cy="699881"/>
            </a:xfrm>
          </p:grpSpPr>
          <p:pic>
            <p:nvPicPr>
              <p:cNvPr id="32" name="Espace réservé du contenu 4">
                <a:extLst>
                  <a:ext uri="{FF2B5EF4-FFF2-40B4-BE49-F238E27FC236}">
                    <a16:creationId xmlns:a16="http://schemas.microsoft.com/office/drawing/2014/main" id="{50976B0D-DD8E-CD09-E17E-E16558E0488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055646" y="3564142"/>
                <a:ext cx="1551199" cy="699881"/>
              </a:xfrm>
              <a:prstGeom prst="rect">
                <a:avLst/>
              </a:prstGeom>
            </p:spPr>
          </p:pic>
          <p:pic>
            <p:nvPicPr>
              <p:cNvPr id="33" name="Espace réservé du contenu 4">
                <a:extLst>
                  <a:ext uri="{FF2B5EF4-FFF2-40B4-BE49-F238E27FC236}">
                    <a16:creationId xmlns:a16="http://schemas.microsoft.com/office/drawing/2014/main" id="{95D542B2-B4E9-15DF-0E1D-28582FD9588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V="1">
                <a:off x="9606845" y="3564142"/>
                <a:ext cx="1551199" cy="699881"/>
              </a:xfrm>
              <a:prstGeom prst="rect">
                <a:avLst/>
              </a:prstGeom>
            </p:spPr>
          </p:pic>
        </p:grpSp>
      </p:grpSp>
      <p:grpSp>
        <p:nvGrpSpPr>
          <p:cNvPr id="36" name="Groupe 35">
            <a:extLst>
              <a:ext uri="{FF2B5EF4-FFF2-40B4-BE49-F238E27FC236}">
                <a16:creationId xmlns:a16="http://schemas.microsoft.com/office/drawing/2014/main" id="{F4162753-B718-74F5-4836-5486A9D23A5C}"/>
              </a:ext>
            </a:extLst>
          </p:cNvPr>
          <p:cNvGrpSpPr/>
          <p:nvPr>
            <p:custDataLst>
              <p:tags r:id="rId14"/>
            </p:custDataLst>
          </p:nvPr>
        </p:nvGrpSpPr>
        <p:grpSpPr>
          <a:xfrm>
            <a:off x="1606858" y="4426223"/>
            <a:ext cx="2596445" cy="1275757"/>
            <a:chOff x="7586133" y="2153244"/>
            <a:chExt cx="2596445" cy="1275757"/>
          </a:xfrm>
        </p:grpSpPr>
        <p:cxnSp>
          <p:nvCxnSpPr>
            <p:cNvPr id="37" name="Connecteur droit avec flèche 36">
              <a:extLst>
                <a:ext uri="{FF2B5EF4-FFF2-40B4-BE49-F238E27FC236}">
                  <a16:creationId xmlns:a16="http://schemas.microsoft.com/office/drawing/2014/main" id="{65B0528D-812E-91B3-66FE-34D766E7BE3E}"/>
                </a:ext>
              </a:extLst>
            </p:cNvPr>
            <p:cNvCxnSpPr/>
            <p:nvPr/>
          </p:nvCxnSpPr>
          <p:spPr>
            <a:xfrm>
              <a:off x="7586133" y="3429000"/>
              <a:ext cx="259644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982021E7-AD20-3C51-875B-D295B67104DF}"/>
                </a:ext>
              </a:extLst>
            </p:cNvPr>
            <p:cNvCxnSpPr>
              <a:cxnSpLocks/>
            </p:cNvCxnSpPr>
            <p:nvPr/>
          </p:nvCxnSpPr>
          <p:spPr>
            <a:xfrm flipV="1">
              <a:off x="7586133" y="2153244"/>
              <a:ext cx="0" cy="127575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5356ECEB-5A7B-ECE6-D891-2FBF575C62E6}"/>
                  </a:ext>
                </a:extLst>
              </p:cNvPr>
              <p:cNvSpPr txBox="1"/>
              <p:nvPr>
                <p:custDataLst>
                  <p:tags r:id="rId15"/>
                </p:custDataLst>
              </p:nvPr>
            </p:nvSpPr>
            <p:spPr>
              <a:xfrm>
                <a:off x="3870103" y="5702917"/>
                <a:ext cx="1145570" cy="369332"/>
              </a:xfrm>
              <a:prstGeom prst="rect">
                <a:avLst/>
              </a:prstGeom>
              <a:noFill/>
            </p:spPr>
            <p:txBody>
              <a:bodyPr wrap="none" rtlCol="0">
                <a:spAutoFit/>
              </a:bodyPr>
              <a:lstStyle/>
              <a:p>
                <a:r>
                  <a:rPr lang="fr-CA" dirty="0">
                    <a:latin typeface="Univers Condensed" panose="020B0506020202050204"/>
                  </a:rPr>
                  <a:t>Temps, </a:t>
                </a:r>
                <a14:m>
                  <m:oMath xmlns:m="http://schemas.openxmlformats.org/officeDocument/2006/math">
                    <m:r>
                      <a:rPr lang="fr-CA" b="0" i="1" smtClean="0">
                        <a:latin typeface="Cambria Math" panose="02040503050406030204" pitchFamily="18" charset="0"/>
                      </a:rPr>
                      <m:t>𝑡</m:t>
                    </m:r>
                  </m:oMath>
                </a14:m>
                <a:r>
                  <a:rPr lang="fr-CA" dirty="0">
                    <a:latin typeface="Univers Condensed" panose="020B0506020202050204"/>
                  </a:rPr>
                  <a:t>, s</a:t>
                </a:r>
              </a:p>
            </p:txBody>
          </p:sp>
        </mc:Choice>
        <mc:Fallback xmlns="">
          <p:sp>
            <p:nvSpPr>
              <p:cNvPr id="40" name="ZoneTexte 39">
                <a:extLst>
                  <a:ext uri="{FF2B5EF4-FFF2-40B4-BE49-F238E27FC236}">
                    <a16:creationId xmlns:a16="http://schemas.microsoft.com/office/drawing/2014/main" id="{5356ECEB-5A7B-ECE6-D891-2FBF575C62E6}"/>
                  </a:ext>
                </a:extLst>
              </p:cNvPr>
              <p:cNvSpPr txBox="1">
                <a:spLocks noRot="1" noChangeAspect="1" noMove="1" noResize="1" noEditPoints="1" noAdjustHandles="1" noChangeArrowheads="1" noChangeShapeType="1" noTextEdit="1"/>
              </p:cNvSpPr>
              <p:nvPr>
                <p:custDataLst>
                  <p:tags r:id="rId31"/>
                </p:custDataLst>
              </p:nvPr>
            </p:nvSpPr>
            <p:spPr>
              <a:xfrm>
                <a:off x="3870103" y="5702917"/>
                <a:ext cx="1145570" cy="369332"/>
              </a:xfrm>
              <a:prstGeom prst="rect">
                <a:avLst/>
              </a:prstGeom>
              <a:blipFill>
                <a:blip r:embed="rId32"/>
                <a:stretch>
                  <a:fillRect l="-4787" t="-8333" r="-3723" b="-2833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2A69E7E2-094A-55CC-4BAB-C4FC7AC020BF}"/>
                  </a:ext>
                </a:extLst>
              </p:cNvPr>
              <p:cNvSpPr txBox="1"/>
              <p:nvPr>
                <p:custDataLst>
                  <p:tags r:id="rId16"/>
                </p:custDataLst>
              </p:nvPr>
            </p:nvSpPr>
            <p:spPr>
              <a:xfrm>
                <a:off x="768045" y="4490036"/>
                <a:ext cx="820289" cy="369332"/>
              </a:xfrm>
              <a:prstGeom prst="rect">
                <a:avLst/>
              </a:prstGeom>
              <a:noFill/>
            </p:spPr>
            <p:txBody>
              <a:bodyPr wrap="none" rtlCol="0">
                <a:spAutoFit/>
              </a:bodyPr>
              <a:lstStyle/>
              <a:p>
                <a14:m>
                  <m:oMath xmlns:m="http://schemas.openxmlformats.org/officeDocument/2006/math">
                    <m:r>
                      <a:rPr lang="fr-CA" i="1" smtClean="0">
                        <a:latin typeface="Cambria Math" panose="02040503050406030204" pitchFamily="18" charset="0"/>
                        <a:ea typeface="Cambria Math" panose="02040503050406030204" pitchFamily="18" charset="0"/>
                      </a:rPr>
                      <m:t>𝜎</m:t>
                    </m:r>
                  </m:oMath>
                </a14:m>
                <a:r>
                  <a:rPr lang="fr-CA" dirty="0">
                    <a:latin typeface="Univers Condensed" panose="020B0506020202050204"/>
                  </a:rPr>
                  <a:t>, MPa</a:t>
                </a:r>
              </a:p>
            </p:txBody>
          </p:sp>
        </mc:Choice>
        <mc:Fallback xmlns="">
          <p:sp>
            <p:nvSpPr>
              <p:cNvPr id="42" name="ZoneTexte 41">
                <a:extLst>
                  <a:ext uri="{FF2B5EF4-FFF2-40B4-BE49-F238E27FC236}">
                    <a16:creationId xmlns:a16="http://schemas.microsoft.com/office/drawing/2014/main" id="{2A69E7E2-094A-55CC-4BAB-C4FC7AC020BF}"/>
                  </a:ext>
                </a:extLst>
              </p:cNvPr>
              <p:cNvSpPr txBox="1">
                <a:spLocks noRot="1" noChangeAspect="1" noMove="1" noResize="1" noEditPoints="1" noAdjustHandles="1" noChangeArrowheads="1" noChangeShapeType="1" noTextEdit="1"/>
              </p:cNvSpPr>
              <p:nvPr>
                <p:custDataLst>
                  <p:tags r:id="rId33"/>
                </p:custDataLst>
              </p:nvPr>
            </p:nvSpPr>
            <p:spPr>
              <a:xfrm>
                <a:off x="768045" y="4490036"/>
                <a:ext cx="820289" cy="369332"/>
              </a:xfrm>
              <a:prstGeom prst="rect">
                <a:avLst/>
              </a:prstGeom>
              <a:blipFill>
                <a:blip r:embed="rId34"/>
                <a:stretch>
                  <a:fillRect t="-8333" r="-5185" b="-28333"/>
                </a:stretch>
              </a:blipFill>
            </p:spPr>
            <p:txBody>
              <a:bodyPr/>
              <a:lstStyle/>
              <a:p>
                <a:r>
                  <a:rPr lang="fr-CA">
                    <a:noFill/>
                  </a:rPr>
                  <a:t> </a:t>
                </a:r>
              </a:p>
            </p:txBody>
          </p:sp>
        </mc:Fallback>
      </mc:AlternateContent>
      <p:grpSp>
        <p:nvGrpSpPr>
          <p:cNvPr id="43" name="Groupe 42">
            <a:extLst>
              <a:ext uri="{FF2B5EF4-FFF2-40B4-BE49-F238E27FC236}">
                <a16:creationId xmlns:a16="http://schemas.microsoft.com/office/drawing/2014/main" id="{EA2AE726-F33F-8645-A537-D269FA45BEEC}"/>
              </a:ext>
            </a:extLst>
          </p:cNvPr>
          <p:cNvGrpSpPr/>
          <p:nvPr>
            <p:custDataLst>
              <p:tags r:id="rId17"/>
            </p:custDataLst>
          </p:nvPr>
        </p:nvGrpSpPr>
        <p:grpSpPr>
          <a:xfrm>
            <a:off x="1897545" y="4820858"/>
            <a:ext cx="1913219" cy="454204"/>
            <a:chOff x="7843854" y="1673757"/>
            <a:chExt cx="1913219" cy="702762"/>
          </a:xfrm>
        </p:grpSpPr>
        <p:grpSp>
          <p:nvGrpSpPr>
            <p:cNvPr id="44" name="Groupe 43">
              <a:extLst>
                <a:ext uri="{FF2B5EF4-FFF2-40B4-BE49-F238E27FC236}">
                  <a16:creationId xmlns:a16="http://schemas.microsoft.com/office/drawing/2014/main" id="{FE74C1BA-77F9-AF23-45DA-549FB42AA23E}"/>
                </a:ext>
              </a:extLst>
            </p:cNvPr>
            <p:cNvGrpSpPr/>
            <p:nvPr/>
          </p:nvGrpSpPr>
          <p:grpSpPr>
            <a:xfrm>
              <a:off x="7843854" y="1676638"/>
              <a:ext cx="962379" cy="699881"/>
              <a:chOff x="8055646" y="3564142"/>
              <a:chExt cx="3102398" cy="699881"/>
            </a:xfrm>
          </p:grpSpPr>
          <p:pic>
            <p:nvPicPr>
              <p:cNvPr id="48" name="Espace réservé du contenu 4">
                <a:extLst>
                  <a:ext uri="{FF2B5EF4-FFF2-40B4-BE49-F238E27FC236}">
                    <a16:creationId xmlns:a16="http://schemas.microsoft.com/office/drawing/2014/main" id="{217981DE-5FB1-77E2-4B38-C9D2324E6C9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055646" y="3564142"/>
                <a:ext cx="1551199" cy="699881"/>
              </a:xfrm>
              <a:prstGeom prst="rect">
                <a:avLst/>
              </a:prstGeom>
            </p:spPr>
          </p:pic>
          <p:pic>
            <p:nvPicPr>
              <p:cNvPr id="49" name="Espace réservé du contenu 4">
                <a:extLst>
                  <a:ext uri="{FF2B5EF4-FFF2-40B4-BE49-F238E27FC236}">
                    <a16:creationId xmlns:a16="http://schemas.microsoft.com/office/drawing/2014/main" id="{3CA26784-C752-6824-6BBB-F193ECEF874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flipV="1">
                <a:off x="9606845" y="3564142"/>
                <a:ext cx="1551199" cy="699881"/>
              </a:xfrm>
              <a:prstGeom prst="rect">
                <a:avLst/>
              </a:prstGeom>
            </p:spPr>
          </p:pic>
        </p:grpSp>
        <p:grpSp>
          <p:nvGrpSpPr>
            <p:cNvPr id="45" name="Groupe 44">
              <a:extLst>
                <a:ext uri="{FF2B5EF4-FFF2-40B4-BE49-F238E27FC236}">
                  <a16:creationId xmlns:a16="http://schemas.microsoft.com/office/drawing/2014/main" id="{9C2F7365-E814-6B74-80EF-7F94802593BC}"/>
                </a:ext>
              </a:extLst>
            </p:cNvPr>
            <p:cNvGrpSpPr/>
            <p:nvPr/>
          </p:nvGrpSpPr>
          <p:grpSpPr>
            <a:xfrm>
              <a:off x="8794694" y="1673757"/>
              <a:ext cx="962379" cy="699881"/>
              <a:chOff x="8055646" y="3564142"/>
              <a:chExt cx="3102398" cy="699881"/>
            </a:xfrm>
          </p:grpSpPr>
          <p:pic>
            <p:nvPicPr>
              <p:cNvPr id="46" name="Espace réservé du contenu 4">
                <a:extLst>
                  <a:ext uri="{FF2B5EF4-FFF2-40B4-BE49-F238E27FC236}">
                    <a16:creationId xmlns:a16="http://schemas.microsoft.com/office/drawing/2014/main" id="{249E11C9-EA93-259D-CBBA-9B2C1D17660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055646" y="3564142"/>
                <a:ext cx="1551199" cy="699881"/>
              </a:xfrm>
              <a:prstGeom prst="rect">
                <a:avLst/>
              </a:prstGeom>
            </p:spPr>
          </p:pic>
          <p:pic>
            <p:nvPicPr>
              <p:cNvPr id="47" name="Espace réservé du contenu 4">
                <a:extLst>
                  <a:ext uri="{FF2B5EF4-FFF2-40B4-BE49-F238E27FC236}">
                    <a16:creationId xmlns:a16="http://schemas.microsoft.com/office/drawing/2014/main" id="{D11345C5-5617-BCAF-7F2C-99A0933ECD7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flipV="1">
                <a:off x="9606845" y="3564142"/>
                <a:ext cx="1551199" cy="699881"/>
              </a:xfrm>
              <a:prstGeom prst="rect">
                <a:avLst/>
              </a:prstGeom>
            </p:spPr>
          </p:pic>
        </p:grpSp>
      </p:grpSp>
      <p:cxnSp>
        <p:nvCxnSpPr>
          <p:cNvPr id="52" name="Connecteur droit 51">
            <a:extLst>
              <a:ext uri="{FF2B5EF4-FFF2-40B4-BE49-F238E27FC236}">
                <a16:creationId xmlns:a16="http://schemas.microsoft.com/office/drawing/2014/main" id="{EF263107-2ADF-8C34-E3CD-436098020DBB}"/>
              </a:ext>
            </a:extLst>
          </p:cNvPr>
          <p:cNvCxnSpPr>
            <a:cxnSpLocks/>
          </p:cNvCxnSpPr>
          <p:nvPr>
            <p:custDataLst>
              <p:tags r:id="rId18"/>
            </p:custDataLst>
          </p:nvPr>
        </p:nvCxnSpPr>
        <p:spPr>
          <a:xfrm>
            <a:off x="1599725" y="5047960"/>
            <a:ext cx="10160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424DC84C-DE0E-83AC-447F-EB5D8D1345B8}"/>
              </a:ext>
            </a:extLst>
          </p:cNvPr>
          <p:cNvSpPr txBox="1"/>
          <p:nvPr>
            <p:custDataLst>
              <p:tags r:id="rId19"/>
            </p:custDataLst>
          </p:nvPr>
        </p:nvSpPr>
        <p:spPr>
          <a:xfrm>
            <a:off x="1091268" y="4860420"/>
            <a:ext cx="502061" cy="369332"/>
          </a:xfrm>
          <a:prstGeom prst="rect">
            <a:avLst/>
          </a:prstGeom>
          <a:noFill/>
        </p:spPr>
        <p:txBody>
          <a:bodyPr wrap="none" rtlCol="0">
            <a:spAutoFit/>
          </a:bodyPr>
          <a:lstStyle/>
          <a:p>
            <a:r>
              <a:rPr lang="fr-CA" dirty="0">
                <a:latin typeface="Univers Condensed" panose="020B0506020202050204"/>
              </a:rPr>
              <a:t>500</a:t>
            </a:r>
          </a:p>
        </p:txBody>
      </p:sp>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D9C685E7-0775-1AD3-E662-FA9F766CD012}"/>
                  </a:ext>
                </a:extLst>
              </p:cNvPr>
              <p:cNvSpPr txBox="1"/>
              <p:nvPr>
                <p:custDataLst>
                  <p:tags r:id="rId20"/>
                </p:custDataLst>
              </p:nvPr>
            </p:nvSpPr>
            <p:spPr>
              <a:xfrm>
                <a:off x="3473903" y="4479244"/>
                <a:ext cx="1691232" cy="646331"/>
              </a:xfrm>
              <a:prstGeom prst="rect">
                <a:avLst/>
              </a:prstGeom>
              <a:noFill/>
            </p:spPr>
            <p:txBody>
              <a:bodyPr wrap="none" rtlCol="0">
                <a:spAutoFit/>
              </a:bodyPr>
              <a:lstStyle/>
              <a:p>
                <a14:m>
                  <m:oMath xmlns:m="http://schemas.openxmlformats.org/officeDocument/2006/math">
                    <m:sSub>
                      <m:sSubPr>
                        <m:ctrlPr>
                          <a:rPr lang="fr-CA" b="0" i="1" smtClean="0">
                            <a:solidFill>
                              <a:schemeClr val="accent1"/>
                            </a:solidFill>
                            <a:latin typeface="Cambria Math" panose="02040503050406030204" pitchFamily="18" charset="0"/>
                          </a:rPr>
                        </m:ctrlPr>
                      </m:sSubPr>
                      <m:e>
                        <m:r>
                          <a:rPr lang="fr-CA" b="0" i="1" smtClean="0">
                            <a:solidFill>
                              <a:schemeClr val="accent1"/>
                            </a:solidFill>
                            <a:latin typeface="Cambria Math" panose="02040503050406030204" pitchFamily="18" charset="0"/>
                          </a:rPr>
                          <m:t>𝜎</m:t>
                        </m:r>
                      </m:e>
                      <m:sub>
                        <m:r>
                          <a:rPr lang="fr-CA" b="0" i="1" smtClean="0">
                            <a:solidFill>
                              <a:schemeClr val="accent1"/>
                            </a:solidFill>
                            <a:latin typeface="Cambria Math" panose="02040503050406030204" pitchFamily="18" charset="0"/>
                          </a:rPr>
                          <m:t>𝑚</m:t>
                        </m:r>
                      </m:sub>
                    </m:sSub>
                    <m:r>
                      <a:rPr lang="fr-CA" b="0" i="1" smtClean="0">
                        <a:solidFill>
                          <a:schemeClr val="accent1"/>
                        </a:solidFill>
                        <a:latin typeface="Cambria Math" panose="02040503050406030204" pitchFamily="18" charset="0"/>
                      </a:rPr>
                      <m:t>=500</m:t>
                    </m:r>
                  </m:oMath>
                </a14:m>
                <a:r>
                  <a:rPr lang="fr-CA" dirty="0">
                    <a:solidFill>
                      <a:schemeClr val="accent1"/>
                    </a:solidFill>
                    <a:latin typeface="Univers Condensed" panose="020B0506020202050204"/>
                  </a:rPr>
                  <a:t> MPa,</a:t>
                </a:r>
              </a:p>
              <a:p>
                <a:pPr/>
                <a14:m>
                  <m:oMathPara xmlns:m="http://schemas.openxmlformats.org/officeDocument/2006/math">
                    <m:oMathParaPr>
                      <m:jc m:val="centerGroup"/>
                    </m:oMathParaPr>
                    <m:oMath xmlns:m="http://schemas.openxmlformats.org/officeDocument/2006/math">
                      <m:r>
                        <a:rPr lang="fr-CA" b="0" i="1" smtClean="0">
                          <a:solidFill>
                            <a:schemeClr val="accent1"/>
                          </a:solidFill>
                          <a:latin typeface="Cambria Math" panose="02040503050406030204" pitchFamily="18" charset="0"/>
                        </a:rPr>
                        <m:t>𝑅</m:t>
                      </m:r>
                      <m:r>
                        <a:rPr lang="fr-CA" b="0" i="1" smtClean="0">
                          <a:solidFill>
                            <a:schemeClr val="accent1"/>
                          </a:solidFill>
                          <a:latin typeface="Cambria Math" panose="02040503050406030204" pitchFamily="18" charset="0"/>
                        </a:rPr>
                        <m:t>=0,5</m:t>
                      </m:r>
                    </m:oMath>
                  </m:oMathPara>
                </a14:m>
                <a:endParaRPr lang="fr-CA" dirty="0">
                  <a:solidFill>
                    <a:schemeClr val="accent1"/>
                  </a:solidFill>
                  <a:latin typeface="Univers Condensed" panose="020B0506020202050204"/>
                </a:endParaRPr>
              </a:p>
            </p:txBody>
          </p:sp>
        </mc:Choice>
        <mc:Fallback xmlns="">
          <p:sp>
            <p:nvSpPr>
              <p:cNvPr id="54" name="ZoneTexte 53">
                <a:extLst>
                  <a:ext uri="{FF2B5EF4-FFF2-40B4-BE49-F238E27FC236}">
                    <a16:creationId xmlns:a16="http://schemas.microsoft.com/office/drawing/2014/main" id="{D9C685E7-0775-1AD3-E662-FA9F766CD012}"/>
                  </a:ext>
                </a:extLst>
              </p:cNvPr>
              <p:cNvSpPr txBox="1">
                <a:spLocks noRot="1" noChangeAspect="1" noMove="1" noResize="1" noEditPoints="1" noAdjustHandles="1" noChangeArrowheads="1" noChangeShapeType="1" noTextEdit="1"/>
              </p:cNvSpPr>
              <p:nvPr>
                <p:custDataLst>
                  <p:tags r:id="rId37"/>
                </p:custDataLst>
              </p:nvPr>
            </p:nvSpPr>
            <p:spPr>
              <a:xfrm>
                <a:off x="3473903" y="4479244"/>
                <a:ext cx="1691232" cy="646331"/>
              </a:xfrm>
              <a:prstGeom prst="rect">
                <a:avLst/>
              </a:prstGeom>
              <a:blipFill>
                <a:blip r:embed="rId38"/>
                <a:stretch>
                  <a:fillRect t="-4717" r="-36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57D24BA0-66D6-6072-8E9F-283D9C421FB6}"/>
                  </a:ext>
                </a:extLst>
              </p:cNvPr>
              <p:cNvSpPr txBox="1"/>
              <p:nvPr>
                <p:custDataLst>
                  <p:tags r:id="rId21"/>
                </p:custDataLst>
              </p:nvPr>
            </p:nvSpPr>
            <p:spPr>
              <a:xfrm>
                <a:off x="3614536" y="5122345"/>
                <a:ext cx="1434752" cy="646331"/>
              </a:xfrm>
              <a:prstGeom prst="rect">
                <a:avLst/>
              </a:prstGeom>
              <a:noFill/>
            </p:spPr>
            <p:txBody>
              <a:bodyPr wrap="none" rtlCol="0">
                <a:spAutoFit/>
              </a:bodyPr>
              <a:lstStyle/>
              <a:p>
                <a14:m>
                  <m:oMath xmlns:m="http://schemas.openxmlformats.org/officeDocument/2006/math">
                    <m:sSub>
                      <m:sSubPr>
                        <m:ctrlPr>
                          <a:rPr lang="fr-CA" b="0" i="1" smtClean="0">
                            <a:solidFill>
                              <a:schemeClr val="accent2"/>
                            </a:solidFill>
                            <a:latin typeface="Cambria Math" panose="02040503050406030204" pitchFamily="18" charset="0"/>
                          </a:rPr>
                        </m:ctrlPr>
                      </m:sSubPr>
                      <m:e>
                        <m:r>
                          <a:rPr lang="fr-CA" b="0" i="1" smtClean="0">
                            <a:solidFill>
                              <a:schemeClr val="accent2"/>
                            </a:solidFill>
                            <a:latin typeface="Cambria Math" panose="02040503050406030204" pitchFamily="18" charset="0"/>
                          </a:rPr>
                          <m:t>𝜎</m:t>
                        </m:r>
                      </m:e>
                      <m:sub>
                        <m:r>
                          <a:rPr lang="fr-CA" b="0" i="1" smtClean="0">
                            <a:solidFill>
                              <a:schemeClr val="accent2"/>
                            </a:solidFill>
                            <a:latin typeface="Cambria Math" panose="02040503050406030204" pitchFamily="18" charset="0"/>
                          </a:rPr>
                          <m:t>𝑚</m:t>
                        </m:r>
                      </m:sub>
                    </m:sSub>
                    <m:r>
                      <a:rPr lang="fr-CA" b="0" i="1" smtClean="0">
                        <a:solidFill>
                          <a:schemeClr val="accent2"/>
                        </a:solidFill>
                        <a:latin typeface="Cambria Math" panose="02040503050406030204" pitchFamily="18" charset="0"/>
                      </a:rPr>
                      <m:t>=0</m:t>
                    </m:r>
                  </m:oMath>
                </a14:m>
                <a:r>
                  <a:rPr lang="fr-CA" dirty="0">
                    <a:solidFill>
                      <a:schemeClr val="accent2"/>
                    </a:solidFill>
                    <a:latin typeface="Univers Condensed" panose="020B0506020202050204"/>
                  </a:rPr>
                  <a:t> MPa,</a:t>
                </a:r>
              </a:p>
              <a:p>
                <a:pPr/>
                <a14:m>
                  <m:oMathPara xmlns:m="http://schemas.openxmlformats.org/officeDocument/2006/math">
                    <m:oMathParaPr>
                      <m:jc m:val="centerGroup"/>
                    </m:oMathParaPr>
                    <m:oMath xmlns:m="http://schemas.openxmlformats.org/officeDocument/2006/math">
                      <m:r>
                        <a:rPr lang="fr-CA" b="0" i="1" smtClean="0">
                          <a:solidFill>
                            <a:schemeClr val="accent2"/>
                          </a:solidFill>
                          <a:latin typeface="Cambria Math" panose="02040503050406030204" pitchFamily="18" charset="0"/>
                        </a:rPr>
                        <m:t>𝑅</m:t>
                      </m:r>
                      <m:r>
                        <a:rPr lang="fr-CA" b="0" i="1" smtClean="0">
                          <a:solidFill>
                            <a:schemeClr val="accent2"/>
                          </a:solidFill>
                          <a:latin typeface="Cambria Math" panose="02040503050406030204" pitchFamily="18" charset="0"/>
                        </a:rPr>
                        <m:t>=−1</m:t>
                      </m:r>
                    </m:oMath>
                  </m:oMathPara>
                </a14:m>
                <a:endParaRPr lang="fr-CA" dirty="0">
                  <a:solidFill>
                    <a:schemeClr val="accent2"/>
                  </a:solidFill>
                  <a:latin typeface="Univers Condensed" panose="020B0506020202050204"/>
                </a:endParaRPr>
              </a:p>
            </p:txBody>
          </p:sp>
        </mc:Choice>
        <mc:Fallback xmlns="">
          <p:sp>
            <p:nvSpPr>
              <p:cNvPr id="55" name="ZoneTexte 54">
                <a:extLst>
                  <a:ext uri="{FF2B5EF4-FFF2-40B4-BE49-F238E27FC236}">
                    <a16:creationId xmlns:a16="http://schemas.microsoft.com/office/drawing/2014/main" id="{57D24BA0-66D6-6072-8E9F-283D9C421FB6}"/>
                  </a:ext>
                </a:extLst>
              </p:cNvPr>
              <p:cNvSpPr txBox="1">
                <a:spLocks noRot="1" noChangeAspect="1" noMove="1" noResize="1" noEditPoints="1" noAdjustHandles="1" noChangeArrowheads="1" noChangeShapeType="1" noTextEdit="1"/>
              </p:cNvSpPr>
              <p:nvPr>
                <p:custDataLst>
                  <p:tags r:id="rId39"/>
                </p:custDataLst>
              </p:nvPr>
            </p:nvSpPr>
            <p:spPr>
              <a:xfrm>
                <a:off x="3614536" y="5122345"/>
                <a:ext cx="1434752" cy="646331"/>
              </a:xfrm>
              <a:prstGeom prst="rect">
                <a:avLst/>
              </a:prstGeom>
              <a:blipFill>
                <a:blip r:embed="rId40"/>
                <a:stretch>
                  <a:fillRect t="-3774" r="-851"/>
                </a:stretch>
              </a:blipFill>
            </p:spPr>
            <p:txBody>
              <a:bodyPr/>
              <a:lstStyle/>
              <a:p>
                <a:r>
                  <a:rPr lang="fr-CA">
                    <a:noFill/>
                  </a:rPr>
                  <a:t> </a:t>
                </a:r>
              </a:p>
            </p:txBody>
          </p:sp>
        </mc:Fallback>
      </mc:AlternateContent>
    </p:spTree>
    <p:extLst>
      <p:ext uri="{BB962C8B-B14F-4D97-AF65-F5344CB8AC3E}">
        <p14:creationId xmlns:p14="http://schemas.microsoft.com/office/powerpoint/2010/main" val="14881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0" grpId="0"/>
      <p:bldP spid="4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135C1-A1EA-4C6E-9AEC-FFC728733FF8}"/>
              </a:ext>
            </a:extLst>
          </p:cNvPr>
          <p:cNvSpPr>
            <a:spLocks noGrp="1"/>
          </p:cNvSpPr>
          <p:nvPr>
            <p:ph type="title"/>
            <p:custDataLst>
              <p:tags r:id="rId1"/>
            </p:custDataLst>
          </p:nvPr>
        </p:nvSpPr>
        <p:spPr/>
        <p:txBody>
          <a:bodyPr>
            <a:normAutofit/>
          </a:bodyPr>
          <a:lstStyle/>
          <a:p>
            <a:r>
              <a:rPr lang="fr-CA" dirty="0"/>
              <a:t>Mécanismes d’endommagement</a:t>
            </a:r>
          </a:p>
        </p:txBody>
      </p:sp>
      <p:pic>
        <p:nvPicPr>
          <p:cNvPr id="8" name="Graphique 7">
            <a:extLst>
              <a:ext uri="{FF2B5EF4-FFF2-40B4-BE49-F238E27FC236}">
                <a16:creationId xmlns:a16="http://schemas.microsoft.com/office/drawing/2014/main" id="{77018C1D-AB51-4047-9FAC-69B8F5F896CB}"/>
              </a:ext>
            </a:extLst>
          </p:cNvPr>
          <p:cNvPicPr>
            <a:picLocks noChangeAspect="1"/>
          </p:cNvPicPr>
          <p:nvPr>
            <p:custDataLst>
              <p:tags r:id="rId2"/>
            </p:custDataLst>
          </p:nvPr>
        </p:nvPicPr>
        <p:blipFill>
          <a:blip r:embed="rId35">
            <a:extLst>
              <a:ext uri="{96DAC541-7B7A-43D3-8B79-37D633B846F1}">
                <asvg:svgBlip xmlns:asvg="http://schemas.microsoft.com/office/drawing/2016/SVG/main" r:embed="rId36"/>
              </a:ext>
            </a:extLst>
          </a:blip>
          <a:stretch>
            <a:fillRect/>
          </a:stretch>
        </p:blipFill>
        <p:spPr>
          <a:xfrm>
            <a:off x="1527086" y="2506133"/>
            <a:ext cx="853194" cy="3581136"/>
          </a:xfrm>
          <a:prstGeom prst="rect">
            <a:avLst/>
          </a:prstGeom>
        </p:spPr>
      </p:pic>
      <p:sp>
        <p:nvSpPr>
          <p:cNvPr id="22" name="Rectangle 21">
            <a:extLst>
              <a:ext uri="{FF2B5EF4-FFF2-40B4-BE49-F238E27FC236}">
                <a16:creationId xmlns:a16="http://schemas.microsoft.com/office/drawing/2014/main" id="{CCDC152E-6A5A-473C-BEB8-3063266C546F}"/>
              </a:ext>
            </a:extLst>
          </p:cNvPr>
          <p:cNvSpPr/>
          <p:nvPr>
            <p:custDataLst>
              <p:tags r:id="rId3"/>
            </p:custDataLst>
          </p:nvPr>
        </p:nvSpPr>
        <p:spPr>
          <a:xfrm>
            <a:off x="1676400" y="3754040"/>
            <a:ext cx="531283" cy="195660"/>
          </a:xfrm>
          <a:prstGeom prst="rect">
            <a:avLst/>
          </a:prstGeom>
          <a:pattFill prst="wdDnDiag">
            <a:fgClr>
              <a:schemeClr val="tx1"/>
            </a:fgClr>
            <a:bgClr>
              <a:schemeClr val="bg1"/>
            </a:bgClr>
          </a:patt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185D0CEC-B39A-4DC1-97DB-17434A8B4CDE}"/>
                  </a:ext>
                </a:extLst>
              </p:cNvPr>
              <p:cNvSpPr txBox="1"/>
              <p:nvPr>
                <p:custDataLst>
                  <p:tags r:id="rId4"/>
                </p:custDataLst>
              </p:nvPr>
            </p:nvSpPr>
            <p:spPr>
              <a:xfrm>
                <a:off x="2180829" y="3667204"/>
                <a:ext cx="3683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𝑏</m:t>
                      </m:r>
                    </m:oMath>
                  </m:oMathPara>
                </a14:m>
                <a:endParaRPr lang="fr-CA" b="0" dirty="0">
                  <a:latin typeface="Univers Condensed" panose="020B0506020202050204"/>
                </a:endParaRPr>
              </a:p>
            </p:txBody>
          </p:sp>
        </mc:Choice>
        <mc:Fallback xmlns="">
          <p:sp>
            <p:nvSpPr>
              <p:cNvPr id="23" name="ZoneTexte 22">
                <a:extLst>
                  <a:ext uri="{FF2B5EF4-FFF2-40B4-BE49-F238E27FC236}">
                    <a16:creationId xmlns:a16="http://schemas.microsoft.com/office/drawing/2014/main" id="{185D0CEC-B39A-4DC1-97DB-17434A8B4CDE}"/>
                  </a:ext>
                </a:extLst>
              </p:cNvPr>
              <p:cNvSpPr txBox="1">
                <a:spLocks noRot="1" noChangeAspect="1" noMove="1" noResize="1" noEditPoints="1" noAdjustHandles="1" noChangeArrowheads="1" noChangeShapeType="1" noTextEdit="1"/>
              </p:cNvSpPr>
              <p:nvPr>
                <p:custDataLst>
                  <p:tags r:id="rId37"/>
                </p:custDataLst>
              </p:nvPr>
            </p:nvSpPr>
            <p:spPr>
              <a:xfrm>
                <a:off x="2180829" y="3667204"/>
                <a:ext cx="368300" cy="369332"/>
              </a:xfrm>
              <a:prstGeom prst="rect">
                <a:avLst/>
              </a:prstGeom>
              <a:blipFill>
                <a:blip r:embed="rId3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E0AB8AD3-A77A-4C6F-AC25-410C03D6E8F0}"/>
                  </a:ext>
                </a:extLst>
              </p:cNvPr>
              <p:cNvSpPr txBox="1"/>
              <p:nvPr>
                <p:custDataLst>
                  <p:tags r:id="rId5"/>
                </p:custDataLst>
              </p:nvPr>
            </p:nvSpPr>
            <p:spPr>
              <a:xfrm>
                <a:off x="1769533" y="3439120"/>
                <a:ext cx="3683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𝑎</m:t>
                      </m:r>
                    </m:oMath>
                  </m:oMathPara>
                </a14:m>
                <a:endParaRPr lang="fr-CA" b="0" dirty="0">
                  <a:latin typeface="Univers Condensed" panose="020B0506020202050204"/>
                </a:endParaRPr>
              </a:p>
            </p:txBody>
          </p:sp>
        </mc:Choice>
        <mc:Fallback xmlns="">
          <p:sp>
            <p:nvSpPr>
              <p:cNvPr id="24" name="ZoneTexte 23">
                <a:extLst>
                  <a:ext uri="{FF2B5EF4-FFF2-40B4-BE49-F238E27FC236}">
                    <a16:creationId xmlns:a16="http://schemas.microsoft.com/office/drawing/2014/main" id="{E0AB8AD3-A77A-4C6F-AC25-410C03D6E8F0}"/>
                  </a:ext>
                </a:extLst>
              </p:cNvPr>
              <p:cNvSpPr txBox="1">
                <a:spLocks noRot="1" noChangeAspect="1" noMove="1" noResize="1" noEditPoints="1" noAdjustHandles="1" noChangeArrowheads="1" noChangeShapeType="1" noTextEdit="1"/>
              </p:cNvSpPr>
              <p:nvPr>
                <p:custDataLst>
                  <p:tags r:id="rId39"/>
                </p:custDataLst>
              </p:nvPr>
            </p:nvSpPr>
            <p:spPr>
              <a:xfrm>
                <a:off x="1769533" y="3439120"/>
                <a:ext cx="368300" cy="369332"/>
              </a:xfrm>
              <a:prstGeom prst="rect">
                <a:avLst/>
              </a:prstGeom>
              <a:blipFill>
                <a:blip r:embed="rId40"/>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68CD6BFB-BCB4-4F10-9263-426D7D49308B}"/>
                  </a:ext>
                </a:extLst>
              </p:cNvPr>
              <p:cNvSpPr txBox="1"/>
              <p:nvPr>
                <p:custDataLst>
                  <p:tags r:id="rId6"/>
                </p:custDataLst>
              </p:nvPr>
            </p:nvSpPr>
            <p:spPr>
              <a:xfrm>
                <a:off x="590766" y="3292375"/>
                <a:ext cx="1039067" cy="923330"/>
              </a:xfrm>
              <a:prstGeom prst="rect">
                <a:avLst/>
              </a:prstGeom>
              <a:noFill/>
            </p:spPr>
            <p:txBody>
              <a:bodyPr wrap="none" rtlCol="0">
                <a:spAutoFit/>
              </a:bodyPr>
              <a:lstStyle/>
              <a:p>
                <a:pPr algn="r"/>
                <a:r>
                  <a:rPr lang="fr-CA" dirty="0">
                    <a:latin typeface="Univers Condensed" panose="020B0506020202050204"/>
                  </a:rPr>
                  <a:t>Aire de la </a:t>
                </a:r>
                <a:br>
                  <a:rPr lang="fr-CA" dirty="0">
                    <a:latin typeface="Univers Condensed" panose="020B0506020202050204"/>
                  </a:rPr>
                </a:br>
                <a:r>
                  <a:rPr lang="fr-CA" dirty="0">
                    <a:latin typeface="Univers Condensed" panose="020B0506020202050204"/>
                  </a:rPr>
                  <a:t>section:</a:t>
                </a:r>
                <a:br>
                  <a:rPr lang="fr-CA" dirty="0">
                    <a:latin typeface="Univers Condensed" panose="020B0506020202050204"/>
                  </a:rPr>
                </a:br>
                <a14:m>
                  <m:oMath xmlns:m="http://schemas.openxmlformats.org/officeDocument/2006/math">
                    <m:r>
                      <a:rPr lang="fr-CA" b="0" i="1" smtClean="0">
                        <a:latin typeface="Cambria Math" panose="02040503050406030204" pitchFamily="18" charset="0"/>
                      </a:rPr>
                      <m:t>𝐴</m:t>
                    </m:r>
                    <m:r>
                      <a:rPr lang="fr-CA" b="0" i="1" smtClean="0">
                        <a:latin typeface="Cambria Math" panose="02040503050406030204" pitchFamily="18" charset="0"/>
                      </a:rPr>
                      <m:t>=</m:t>
                    </m:r>
                    <m:r>
                      <a:rPr lang="fr-CA" b="0" i="1" smtClean="0">
                        <a:latin typeface="Cambria Math" panose="02040503050406030204" pitchFamily="18" charset="0"/>
                      </a:rPr>
                      <m:t>𝑎𝑏</m:t>
                    </m:r>
                  </m:oMath>
                </a14:m>
                <a:r>
                  <a:rPr lang="fr-CA" dirty="0">
                    <a:latin typeface="Univers Condensed" panose="020B0506020202050204"/>
                  </a:rPr>
                  <a:t> </a:t>
                </a:r>
              </a:p>
            </p:txBody>
          </p:sp>
        </mc:Choice>
        <mc:Fallback xmlns="">
          <p:sp>
            <p:nvSpPr>
              <p:cNvPr id="25" name="ZoneTexte 24">
                <a:extLst>
                  <a:ext uri="{FF2B5EF4-FFF2-40B4-BE49-F238E27FC236}">
                    <a16:creationId xmlns:a16="http://schemas.microsoft.com/office/drawing/2014/main" id="{68CD6BFB-BCB4-4F10-9263-426D7D49308B}"/>
                  </a:ext>
                </a:extLst>
              </p:cNvPr>
              <p:cNvSpPr txBox="1">
                <a:spLocks noRot="1" noChangeAspect="1" noMove="1" noResize="1" noEditPoints="1" noAdjustHandles="1" noChangeArrowheads="1" noChangeShapeType="1" noTextEdit="1"/>
              </p:cNvSpPr>
              <p:nvPr>
                <p:custDataLst>
                  <p:tags r:id="rId41"/>
                </p:custDataLst>
              </p:nvPr>
            </p:nvSpPr>
            <p:spPr>
              <a:xfrm>
                <a:off x="590766" y="3292375"/>
                <a:ext cx="1039067" cy="923330"/>
              </a:xfrm>
              <a:prstGeom prst="rect">
                <a:avLst/>
              </a:prstGeom>
              <a:blipFill>
                <a:blip r:embed="rId42"/>
                <a:stretch>
                  <a:fillRect l="-4706" t="-2632" r="-4706"/>
                </a:stretch>
              </a:blipFill>
            </p:spPr>
            <p:txBody>
              <a:bodyPr/>
              <a:lstStyle/>
              <a:p>
                <a:r>
                  <a:rPr lang="fr-CA">
                    <a:noFill/>
                  </a:rPr>
                  <a:t> </a:t>
                </a:r>
              </a:p>
            </p:txBody>
          </p:sp>
        </mc:Fallback>
      </mc:AlternateContent>
      <p:sp>
        <p:nvSpPr>
          <p:cNvPr id="26" name="Flèche : bas 25">
            <a:extLst>
              <a:ext uri="{FF2B5EF4-FFF2-40B4-BE49-F238E27FC236}">
                <a16:creationId xmlns:a16="http://schemas.microsoft.com/office/drawing/2014/main" id="{CD4A45A0-0B63-48E9-A075-EAF4DE009C9D}"/>
              </a:ext>
            </a:extLst>
          </p:cNvPr>
          <p:cNvSpPr/>
          <p:nvPr>
            <p:custDataLst>
              <p:tags r:id="rId7"/>
            </p:custDataLst>
          </p:nvPr>
        </p:nvSpPr>
        <p:spPr>
          <a:xfrm rot="10800000">
            <a:off x="1789641" y="2032214"/>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lèche : bas 26">
            <a:extLst>
              <a:ext uri="{FF2B5EF4-FFF2-40B4-BE49-F238E27FC236}">
                <a16:creationId xmlns:a16="http://schemas.microsoft.com/office/drawing/2014/main" id="{328EBA17-7A37-4CED-8BD5-11BE63443750}"/>
              </a:ext>
            </a:extLst>
          </p:cNvPr>
          <p:cNvSpPr/>
          <p:nvPr>
            <p:custDataLst>
              <p:tags r:id="rId8"/>
            </p:custDataLst>
          </p:nvPr>
        </p:nvSpPr>
        <p:spPr>
          <a:xfrm>
            <a:off x="1789641" y="6061869"/>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9" name="ZoneTexte 28">
                <a:extLst>
                  <a:ext uri="{FF2B5EF4-FFF2-40B4-BE49-F238E27FC236}">
                    <a16:creationId xmlns:a16="http://schemas.microsoft.com/office/drawing/2014/main" id="{A911E0D4-BEF9-408B-8685-8FA4E65CC067}"/>
                  </a:ext>
                </a:extLst>
              </p:cNvPr>
              <p:cNvSpPr txBox="1"/>
              <p:nvPr>
                <p:custDataLst>
                  <p:tags r:id="rId9"/>
                </p:custDataLst>
              </p:nvPr>
            </p:nvSpPr>
            <p:spPr>
              <a:xfrm>
                <a:off x="939554" y="1619464"/>
                <a:ext cx="1854418" cy="369332"/>
              </a:xfrm>
              <a:prstGeom prst="rect">
                <a:avLst/>
              </a:prstGeom>
              <a:noFill/>
            </p:spPr>
            <p:txBody>
              <a:bodyPr wrap="none" rtlCol="0">
                <a:spAutoFit/>
              </a:bodyPr>
              <a:lstStyle/>
              <a:p>
                <a:r>
                  <a:rPr lang="fr-CA" dirty="0">
                    <a:latin typeface="Univers Condensed" panose="020B0506020202050204"/>
                  </a:rPr>
                  <a:t>Force appliquée : </a:t>
                </a:r>
                <a14:m>
                  <m:oMath xmlns:m="http://schemas.openxmlformats.org/officeDocument/2006/math">
                    <m:r>
                      <a:rPr lang="fr-CA" b="0" i="1" smtClean="0">
                        <a:latin typeface="Cambria Math" panose="02040503050406030204" pitchFamily="18" charset="0"/>
                      </a:rPr>
                      <m:t>𝐹</m:t>
                    </m:r>
                  </m:oMath>
                </a14:m>
                <a:endParaRPr lang="fr-CA" dirty="0">
                  <a:latin typeface="Univers Condensed" panose="020B0506020202050204"/>
                </a:endParaRPr>
              </a:p>
            </p:txBody>
          </p:sp>
        </mc:Choice>
        <mc:Fallback xmlns="">
          <p:sp>
            <p:nvSpPr>
              <p:cNvPr id="29" name="ZoneTexte 28">
                <a:extLst>
                  <a:ext uri="{FF2B5EF4-FFF2-40B4-BE49-F238E27FC236}">
                    <a16:creationId xmlns:a16="http://schemas.microsoft.com/office/drawing/2014/main" id="{A911E0D4-BEF9-408B-8685-8FA4E65CC067}"/>
                  </a:ext>
                </a:extLst>
              </p:cNvPr>
              <p:cNvSpPr txBox="1">
                <a:spLocks noRot="1" noChangeAspect="1" noMove="1" noResize="1" noEditPoints="1" noAdjustHandles="1" noChangeArrowheads="1" noChangeShapeType="1" noTextEdit="1"/>
              </p:cNvSpPr>
              <p:nvPr>
                <p:custDataLst>
                  <p:tags r:id="rId43"/>
                </p:custDataLst>
              </p:nvPr>
            </p:nvSpPr>
            <p:spPr>
              <a:xfrm>
                <a:off x="939554" y="1619464"/>
                <a:ext cx="1854418" cy="369332"/>
              </a:xfrm>
              <a:prstGeom prst="rect">
                <a:avLst/>
              </a:prstGeom>
              <a:blipFill>
                <a:blip r:embed="rId44"/>
                <a:stretch>
                  <a:fillRect l="-2632" t="-8333" b="-28333"/>
                </a:stretch>
              </a:blipFill>
            </p:spPr>
            <p:txBody>
              <a:bodyPr/>
              <a:lstStyle/>
              <a:p>
                <a:r>
                  <a:rPr lang="fr-CA">
                    <a:noFill/>
                  </a:rPr>
                  <a:t> </a:t>
                </a:r>
              </a:p>
            </p:txBody>
          </p:sp>
        </mc:Fallback>
      </mc:AlternateContent>
      <p:sp>
        <p:nvSpPr>
          <p:cNvPr id="44" name="Flèche : bas 43">
            <a:extLst>
              <a:ext uri="{FF2B5EF4-FFF2-40B4-BE49-F238E27FC236}">
                <a16:creationId xmlns:a16="http://schemas.microsoft.com/office/drawing/2014/main" id="{AA7DDF2D-855C-4B9D-B4B7-ABD33844FFA9}"/>
              </a:ext>
            </a:extLst>
          </p:cNvPr>
          <p:cNvSpPr/>
          <p:nvPr>
            <p:custDataLst>
              <p:tags r:id="rId10"/>
            </p:custDataLst>
          </p:nvPr>
        </p:nvSpPr>
        <p:spPr>
          <a:xfrm rot="10800000">
            <a:off x="4598611" y="2245150"/>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Flèche : bas 44">
            <a:extLst>
              <a:ext uri="{FF2B5EF4-FFF2-40B4-BE49-F238E27FC236}">
                <a16:creationId xmlns:a16="http://schemas.microsoft.com/office/drawing/2014/main" id="{11A0A11E-016A-4AB5-909C-2F4AFE242EAC}"/>
              </a:ext>
            </a:extLst>
          </p:cNvPr>
          <p:cNvSpPr/>
          <p:nvPr>
            <p:custDataLst>
              <p:tags r:id="rId11"/>
            </p:custDataLst>
          </p:nvPr>
        </p:nvSpPr>
        <p:spPr>
          <a:xfrm>
            <a:off x="4598611" y="6082246"/>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149BB14C-EED7-4409-9EF5-EF43CB030892}"/>
                  </a:ext>
                </a:extLst>
              </p:cNvPr>
              <p:cNvSpPr txBox="1"/>
              <p:nvPr>
                <p:custDataLst>
                  <p:tags r:id="rId12"/>
                </p:custDataLst>
              </p:nvPr>
            </p:nvSpPr>
            <p:spPr>
              <a:xfrm>
                <a:off x="3697694" y="1804130"/>
                <a:ext cx="1988045" cy="762645"/>
              </a:xfrm>
              <a:prstGeom prst="rect">
                <a:avLst/>
              </a:prstGeom>
              <a:noFill/>
            </p:spPr>
            <p:txBody>
              <a:bodyPr wrap="none" rtlCol="0">
                <a:spAutoFit/>
              </a:bodyPr>
              <a:lstStyle/>
              <a:p>
                <a:r>
                  <a:rPr lang="fr-CA" dirty="0">
                    <a:latin typeface="Univers Condensed" panose="020B0506020202050204"/>
                  </a:rPr>
                  <a:t>Contrainte nominale: </a:t>
                </a:r>
              </a:p>
              <a:p>
                <a14:m>
                  <m:oMath xmlns:m="http://schemas.openxmlformats.org/officeDocument/2006/math">
                    <m:r>
                      <a:rPr lang="fr-CA" b="0" i="1" smtClean="0">
                        <a:latin typeface="Cambria Math" panose="02040503050406030204" pitchFamily="18" charset="0"/>
                      </a:rPr>
                      <m:t>𝑆</m:t>
                    </m:r>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𝐹</m:t>
                        </m:r>
                      </m:num>
                      <m:den>
                        <m:r>
                          <a:rPr lang="fr-CA" b="0" i="1" smtClean="0">
                            <a:latin typeface="Cambria Math" panose="02040503050406030204" pitchFamily="18" charset="0"/>
                          </a:rPr>
                          <m:t>𝑎𝑏</m:t>
                        </m:r>
                      </m:den>
                    </m:f>
                  </m:oMath>
                </a14:m>
                <a:r>
                  <a:rPr lang="fr-CA" b="0" dirty="0">
                    <a:latin typeface="Univers Condensed" panose="020B0506020202050204"/>
                  </a:rPr>
                  <a:t> </a:t>
                </a:r>
              </a:p>
            </p:txBody>
          </p:sp>
        </mc:Choice>
        <mc:Fallback xmlns="">
          <p:sp>
            <p:nvSpPr>
              <p:cNvPr id="46" name="ZoneTexte 45">
                <a:extLst>
                  <a:ext uri="{FF2B5EF4-FFF2-40B4-BE49-F238E27FC236}">
                    <a16:creationId xmlns:a16="http://schemas.microsoft.com/office/drawing/2014/main" id="{149BB14C-EED7-4409-9EF5-EF43CB030892}"/>
                  </a:ext>
                </a:extLst>
              </p:cNvPr>
              <p:cNvSpPr txBox="1">
                <a:spLocks noRot="1" noChangeAspect="1" noMove="1" noResize="1" noEditPoints="1" noAdjustHandles="1" noChangeArrowheads="1" noChangeShapeType="1" noTextEdit="1"/>
              </p:cNvSpPr>
              <p:nvPr>
                <p:custDataLst>
                  <p:tags r:id="rId45"/>
                </p:custDataLst>
              </p:nvPr>
            </p:nvSpPr>
            <p:spPr>
              <a:xfrm>
                <a:off x="3697694" y="1804130"/>
                <a:ext cx="1988045" cy="762645"/>
              </a:xfrm>
              <a:prstGeom prst="rect">
                <a:avLst/>
              </a:prstGeom>
              <a:blipFill>
                <a:blip r:embed="rId46"/>
                <a:stretch>
                  <a:fillRect l="-2761" t="-4000" r="-1534" b="-800"/>
                </a:stretch>
              </a:blipFill>
            </p:spPr>
            <p:txBody>
              <a:bodyPr/>
              <a:lstStyle/>
              <a:p>
                <a:r>
                  <a:rPr lang="fr-CA">
                    <a:noFill/>
                  </a:rPr>
                  <a:t> </a:t>
                </a:r>
              </a:p>
            </p:txBody>
          </p:sp>
        </mc:Fallback>
      </mc:AlternateContent>
      <p:sp>
        <p:nvSpPr>
          <p:cNvPr id="47" name="ZoneTexte 46">
            <a:extLst>
              <a:ext uri="{FF2B5EF4-FFF2-40B4-BE49-F238E27FC236}">
                <a16:creationId xmlns:a16="http://schemas.microsoft.com/office/drawing/2014/main" id="{A95AD542-4AFB-4023-9B85-2FB6995EB9F9}"/>
              </a:ext>
            </a:extLst>
          </p:cNvPr>
          <p:cNvSpPr txBox="1"/>
          <p:nvPr>
            <p:custDataLst>
              <p:tags r:id="rId13"/>
            </p:custDataLst>
          </p:nvPr>
        </p:nvSpPr>
        <p:spPr>
          <a:xfrm>
            <a:off x="5166050" y="3362311"/>
            <a:ext cx="997389" cy="646331"/>
          </a:xfrm>
          <a:prstGeom prst="rect">
            <a:avLst/>
          </a:prstGeom>
          <a:noFill/>
        </p:spPr>
        <p:txBody>
          <a:bodyPr wrap="none" rtlCol="0">
            <a:spAutoFit/>
          </a:bodyPr>
          <a:lstStyle/>
          <a:p>
            <a:r>
              <a:rPr lang="fr-CA" dirty="0">
                <a:latin typeface="Univers Condensed" panose="020B0506020202050204"/>
              </a:rPr>
              <a:t>Joints de </a:t>
            </a:r>
            <a:br>
              <a:rPr lang="fr-CA" dirty="0">
                <a:latin typeface="Univers Condensed" panose="020B0506020202050204"/>
              </a:rPr>
            </a:br>
            <a:r>
              <a:rPr lang="fr-CA" dirty="0">
                <a:latin typeface="Univers Condensed" panose="020B0506020202050204"/>
              </a:rPr>
              <a:t>grain</a:t>
            </a:r>
          </a:p>
        </p:txBody>
      </p:sp>
      <p:cxnSp>
        <p:nvCxnSpPr>
          <p:cNvPr id="49" name="Connecteur droit avec flèche 48">
            <a:extLst>
              <a:ext uri="{FF2B5EF4-FFF2-40B4-BE49-F238E27FC236}">
                <a16:creationId xmlns:a16="http://schemas.microsoft.com/office/drawing/2014/main" id="{8D750859-24F6-43BA-83AD-57A27A153CD5}"/>
              </a:ext>
            </a:extLst>
          </p:cNvPr>
          <p:cNvCxnSpPr>
            <a:cxnSpLocks/>
            <a:stCxn id="47" idx="1"/>
          </p:cNvCxnSpPr>
          <p:nvPr>
            <p:custDataLst>
              <p:tags r:id="rId14"/>
            </p:custDataLst>
          </p:nvPr>
        </p:nvCxnSpPr>
        <p:spPr>
          <a:xfrm flipH="1" flipV="1">
            <a:off x="4927600" y="3327401"/>
            <a:ext cx="238450" cy="358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4" name="Graphique 53">
            <a:extLst>
              <a:ext uri="{FF2B5EF4-FFF2-40B4-BE49-F238E27FC236}">
                <a16:creationId xmlns:a16="http://schemas.microsoft.com/office/drawing/2014/main" id="{E9E4147C-B363-4806-A5A5-6C2022A3E81F}"/>
              </a:ext>
            </a:extLst>
          </p:cNvPr>
          <p:cNvPicPr>
            <a:picLocks noChangeAspect="1"/>
          </p:cNvPicPr>
          <p:nvPr>
            <p:custDataLst>
              <p:tags r:id="rId15"/>
            </p:custDataLst>
          </p:nvPr>
        </p:nvPicPr>
        <p:blipFill>
          <a:blip r:embed="rId47">
            <a:extLst>
              <a:ext uri="{96DAC541-7B7A-43D3-8B79-37D633B846F1}">
                <asvg:svgBlip xmlns:asvg="http://schemas.microsoft.com/office/drawing/2016/SVG/main" r:embed="rId48"/>
              </a:ext>
            </a:extLst>
          </a:blip>
          <a:stretch>
            <a:fillRect/>
          </a:stretch>
        </p:blipFill>
        <p:spPr>
          <a:xfrm>
            <a:off x="1897197" y="4300600"/>
            <a:ext cx="531283" cy="531283"/>
          </a:xfrm>
          <a:prstGeom prst="rect">
            <a:avLst/>
          </a:prstGeom>
        </p:spPr>
      </p:pic>
      <p:pic>
        <p:nvPicPr>
          <p:cNvPr id="56" name="Graphique 55">
            <a:extLst>
              <a:ext uri="{FF2B5EF4-FFF2-40B4-BE49-F238E27FC236}">
                <a16:creationId xmlns:a16="http://schemas.microsoft.com/office/drawing/2014/main" id="{FC7BA260-06FF-4A5B-ABA9-D3FCCB2A415A}"/>
              </a:ext>
            </a:extLst>
          </p:cNvPr>
          <p:cNvPicPr>
            <a:picLocks noChangeAspect="1"/>
          </p:cNvPicPr>
          <p:nvPr>
            <p:custDataLst>
              <p:tags r:id="rId16"/>
            </p:custDataLst>
          </p:nvPr>
        </p:nvPicPr>
        <p:blipFill>
          <a:blip r:embed="rId49">
            <a:extLst>
              <a:ext uri="{96DAC541-7B7A-43D3-8B79-37D633B846F1}">
                <asvg:svgBlip xmlns:asvg="http://schemas.microsoft.com/office/drawing/2016/SVG/main" r:embed="rId50"/>
              </a:ext>
            </a:extLst>
          </a:blip>
          <a:stretch>
            <a:fillRect/>
          </a:stretch>
        </p:blipFill>
        <p:spPr>
          <a:xfrm>
            <a:off x="3072637" y="2727751"/>
            <a:ext cx="1972764" cy="3376804"/>
          </a:xfrm>
          <a:prstGeom prst="rect">
            <a:avLst/>
          </a:prstGeom>
        </p:spPr>
      </p:pic>
      <p:pic>
        <p:nvPicPr>
          <p:cNvPr id="6" name="Graphique 5">
            <a:extLst>
              <a:ext uri="{FF2B5EF4-FFF2-40B4-BE49-F238E27FC236}">
                <a16:creationId xmlns:a16="http://schemas.microsoft.com/office/drawing/2014/main" id="{5F224FA5-62DD-4D22-9AB1-FEBEE1704886}"/>
              </a:ext>
            </a:extLst>
          </p:cNvPr>
          <p:cNvPicPr>
            <a:picLocks noChangeAspect="1"/>
          </p:cNvPicPr>
          <p:nvPr>
            <p:custDataLst>
              <p:tags r:id="rId17"/>
            </p:custDataLst>
          </p:nvPr>
        </p:nvPicPr>
        <p:blipFill>
          <a:blip r:embed="rId51">
            <a:extLst>
              <a:ext uri="{96DAC541-7B7A-43D3-8B79-37D633B846F1}">
                <asvg:svgBlip xmlns:asvg="http://schemas.microsoft.com/office/drawing/2016/SVG/main" r:embed="rId52"/>
              </a:ext>
            </a:extLst>
          </a:blip>
          <a:stretch>
            <a:fillRect/>
          </a:stretch>
        </p:blipFill>
        <p:spPr>
          <a:xfrm>
            <a:off x="7913527" y="203450"/>
            <a:ext cx="2524301" cy="2524301"/>
          </a:xfrm>
          <a:prstGeom prst="rect">
            <a:avLst/>
          </a:prstGeom>
        </p:spPr>
      </p:pic>
      <p:pic>
        <p:nvPicPr>
          <p:cNvPr id="9" name="Graphique 8">
            <a:extLst>
              <a:ext uri="{FF2B5EF4-FFF2-40B4-BE49-F238E27FC236}">
                <a16:creationId xmlns:a16="http://schemas.microsoft.com/office/drawing/2014/main" id="{748453DA-BD55-4461-83B5-6C9D3F12CD99}"/>
              </a:ext>
            </a:extLst>
          </p:cNvPr>
          <p:cNvPicPr>
            <a:picLocks noChangeAspect="1"/>
          </p:cNvPicPr>
          <p:nvPr>
            <p:custDataLst>
              <p:tags r:id="rId18"/>
            </p:custDataLst>
          </p:nvPr>
        </p:nvPicPr>
        <p:blipFill>
          <a:blip r:embed="rId53">
            <a:extLst>
              <a:ext uri="{96DAC541-7B7A-43D3-8B79-37D633B846F1}">
                <asvg:svgBlip xmlns:asvg="http://schemas.microsoft.com/office/drawing/2016/SVG/main" r:embed="rId54"/>
              </a:ext>
            </a:extLst>
          </a:blip>
          <a:stretch>
            <a:fillRect/>
          </a:stretch>
        </p:blipFill>
        <p:spPr>
          <a:xfrm>
            <a:off x="6263664" y="3650166"/>
            <a:ext cx="2524302" cy="2524302"/>
          </a:xfrm>
          <a:prstGeom prst="rect">
            <a:avLst/>
          </a:prstGeom>
        </p:spPr>
      </p:pic>
      <p:pic>
        <p:nvPicPr>
          <p:cNvPr id="11" name="Graphique 10">
            <a:extLst>
              <a:ext uri="{FF2B5EF4-FFF2-40B4-BE49-F238E27FC236}">
                <a16:creationId xmlns:a16="http://schemas.microsoft.com/office/drawing/2014/main" id="{51C9899E-1A99-442B-A0EF-F5D55E85DE62}"/>
              </a:ext>
            </a:extLst>
          </p:cNvPr>
          <p:cNvPicPr>
            <a:picLocks noChangeAspect="1"/>
          </p:cNvPicPr>
          <p:nvPr>
            <p:custDataLst>
              <p:tags r:id="rId19"/>
            </p:custDataLst>
          </p:nvPr>
        </p:nvPicPr>
        <p:blipFill>
          <a:blip r:embed="rId55">
            <a:extLst>
              <a:ext uri="{96DAC541-7B7A-43D3-8B79-37D633B846F1}">
                <asvg:svgBlip xmlns:asvg="http://schemas.microsoft.com/office/drawing/2016/SVG/main" r:embed="rId56"/>
              </a:ext>
            </a:extLst>
          </a:blip>
          <a:stretch>
            <a:fillRect/>
          </a:stretch>
        </p:blipFill>
        <p:spPr>
          <a:xfrm>
            <a:off x="9216142" y="3650166"/>
            <a:ext cx="2524302" cy="2524302"/>
          </a:xfrm>
          <a:prstGeom prst="rect">
            <a:avLst/>
          </a:prstGeom>
        </p:spPr>
      </p:pic>
      <p:sp>
        <p:nvSpPr>
          <p:cNvPr id="28" name="Flèche : bas 27">
            <a:extLst>
              <a:ext uri="{FF2B5EF4-FFF2-40B4-BE49-F238E27FC236}">
                <a16:creationId xmlns:a16="http://schemas.microsoft.com/office/drawing/2014/main" id="{31672A47-8923-42DC-A93E-42CE618AAB1B}"/>
              </a:ext>
            </a:extLst>
          </p:cNvPr>
          <p:cNvSpPr/>
          <p:nvPr>
            <p:custDataLst>
              <p:tags r:id="rId20"/>
            </p:custDataLst>
          </p:nvPr>
        </p:nvSpPr>
        <p:spPr>
          <a:xfrm rot="10800000">
            <a:off x="7325616" y="3213384"/>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Flèche : bas 29">
            <a:extLst>
              <a:ext uri="{FF2B5EF4-FFF2-40B4-BE49-F238E27FC236}">
                <a16:creationId xmlns:a16="http://schemas.microsoft.com/office/drawing/2014/main" id="{8FF25280-C530-464D-8976-725AA182A943}"/>
              </a:ext>
            </a:extLst>
          </p:cNvPr>
          <p:cNvSpPr/>
          <p:nvPr>
            <p:custDataLst>
              <p:tags r:id="rId21"/>
            </p:custDataLst>
          </p:nvPr>
        </p:nvSpPr>
        <p:spPr>
          <a:xfrm>
            <a:off x="7325616" y="6171077"/>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1AC8DBAF-10AC-466F-A018-7716A3FB1644}"/>
              </a:ext>
            </a:extLst>
          </p:cNvPr>
          <p:cNvSpPr txBox="1"/>
          <p:nvPr>
            <p:custDataLst>
              <p:tags r:id="rId22"/>
            </p:custDataLst>
          </p:nvPr>
        </p:nvSpPr>
        <p:spPr>
          <a:xfrm>
            <a:off x="7556261" y="2839259"/>
            <a:ext cx="1112804" cy="646331"/>
          </a:xfrm>
          <a:prstGeom prst="rect">
            <a:avLst/>
          </a:prstGeom>
          <a:noFill/>
        </p:spPr>
        <p:txBody>
          <a:bodyPr wrap="none" rtlCol="0">
            <a:spAutoFit/>
          </a:bodyPr>
          <a:lstStyle/>
          <a:p>
            <a:pPr algn="r"/>
            <a:r>
              <a:rPr lang="fr-CA" dirty="0">
                <a:latin typeface="Univers Condensed" panose="020B0506020202050204"/>
              </a:rPr>
              <a:t>Contrainte </a:t>
            </a:r>
            <a:br>
              <a:rPr lang="fr-CA" dirty="0">
                <a:latin typeface="Univers Condensed" panose="020B0506020202050204"/>
              </a:rPr>
            </a:br>
            <a:r>
              <a:rPr lang="fr-CA" dirty="0">
                <a:latin typeface="Univers Condensed" panose="020B0506020202050204"/>
              </a:rPr>
              <a:t>appliquée</a:t>
            </a:r>
          </a:p>
        </p:txBody>
      </p:sp>
      <p:sp>
        <p:nvSpPr>
          <p:cNvPr id="31" name="Flèche : bas 30">
            <a:extLst>
              <a:ext uri="{FF2B5EF4-FFF2-40B4-BE49-F238E27FC236}">
                <a16:creationId xmlns:a16="http://schemas.microsoft.com/office/drawing/2014/main" id="{16F0D0A6-7CDF-4B95-8269-6F8E2B3B5C61}"/>
              </a:ext>
            </a:extLst>
          </p:cNvPr>
          <p:cNvSpPr/>
          <p:nvPr>
            <p:custDataLst>
              <p:tags r:id="rId23"/>
            </p:custDataLst>
          </p:nvPr>
        </p:nvSpPr>
        <p:spPr>
          <a:xfrm rot="10800000">
            <a:off x="10363200" y="6171077"/>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Flèche : bas 31">
            <a:extLst>
              <a:ext uri="{FF2B5EF4-FFF2-40B4-BE49-F238E27FC236}">
                <a16:creationId xmlns:a16="http://schemas.microsoft.com/office/drawing/2014/main" id="{AC9E7FBB-83E8-47E5-9861-CCE129B4301B}"/>
              </a:ext>
            </a:extLst>
          </p:cNvPr>
          <p:cNvSpPr/>
          <p:nvPr>
            <p:custDataLst>
              <p:tags r:id="rId24"/>
            </p:custDataLst>
          </p:nvPr>
        </p:nvSpPr>
        <p:spPr>
          <a:xfrm>
            <a:off x="10363200" y="3213384"/>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ZoneTexte 32">
            <a:extLst>
              <a:ext uri="{FF2B5EF4-FFF2-40B4-BE49-F238E27FC236}">
                <a16:creationId xmlns:a16="http://schemas.microsoft.com/office/drawing/2014/main" id="{285B84E8-505A-4485-810A-AF6A30A6A4D4}"/>
              </a:ext>
            </a:extLst>
          </p:cNvPr>
          <p:cNvSpPr txBox="1"/>
          <p:nvPr>
            <p:custDataLst>
              <p:tags r:id="rId25"/>
            </p:custDataLst>
          </p:nvPr>
        </p:nvSpPr>
        <p:spPr>
          <a:xfrm>
            <a:off x="10014925" y="2769582"/>
            <a:ext cx="1893467" cy="646331"/>
          </a:xfrm>
          <a:prstGeom prst="rect">
            <a:avLst/>
          </a:prstGeom>
          <a:noFill/>
        </p:spPr>
        <p:txBody>
          <a:bodyPr wrap="none" rtlCol="0">
            <a:spAutoFit/>
          </a:bodyPr>
          <a:lstStyle/>
          <a:p>
            <a:pPr algn="r"/>
            <a:r>
              <a:rPr lang="fr-CA" dirty="0">
                <a:latin typeface="Univers Condensed" panose="020B0506020202050204"/>
              </a:rPr>
              <a:t>Contrainte relâchée </a:t>
            </a:r>
            <a:br>
              <a:rPr lang="fr-CA" dirty="0">
                <a:latin typeface="Univers Condensed" panose="020B0506020202050204"/>
              </a:rPr>
            </a:br>
            <a:r>
              <a:rPr lang="fr-CA" dirty="0">
                <a:latin typeface="Univers Condensed" panose="020B0506020202050204"/>
              </a:rPr>
              <a:t>ou inversée</a:t>
            </a:r>
          </a:p>
        </p:txBody>
      </p:sp>
      <p:sp>
        <p:nvSpPr>
          <p:cNvPr id="14" name="Bulle narrative : rectangle 13">
            <a:extLst>
              <a:ext uri="{FF2B5EF4-FFF2-40B4-BE49-F238E27FC236}">
                <a16:creationId xmlns:a16="http://schemas.microsoft.com/office/drawing/2014/main" id="{59009551-A7A1-4377-88D2-B27FC0793D07}"/>
              </a:ext>
            </a:extLst>
          </p:cNvPr>
          <p:cNvSpPr/>
          <p:nvPr>
            <p:custDataLst>
              <p:tags r:id="rId26"/>
            </p:custDataLst>
          </p:nvPr>
        </p:nvSpPr>
        <p:spPr>
          <a:xfrm>
            <a:off x="5342104" y="5926612"/>
            <a:ext cx="1467556" cy="796131"/>
          </a:xfrm>
          <a:prstGeom prst="wedgeRectCallout">
            <a:avLst>
              <a:gd name="adj1" fmla="val 88398"/>
              <a:gd name="adj2" fmla="val -145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Formation de bandes de glissement</a:t>
            </a:r>
          </a:p>
        </p:txBody>
      </p:sp>
      <p:sp>
        <p:nvSpPr>
          <p:cNvPr id="35" name="Bulle narrative : rectangle 34">
            <a:extLst>
              <a:ext uri="{FF2B5EF4-FFF2-40B4-BE49-F238E27FC236}">
                <a16:creationId xmlns:a16="http://schemas.microsoft.com/office/drawing/2014/main" id="{1DC9CE0B-C3CA-4AC9-92F8-D73094ECC9C6}"/>
              </a:ext>
            </a:extLst>
          </p:cNvPr>
          <p:cNvSpPr/>
          <p:nvPr>
            <p:custDataLst>
              <p:tags r:id="rId27"/>
            </p:custDataLst>
          </p:nvPr>
        </p:nvSpPr>
        <p:spPr>
          <a:xfrm>
            <a:off x="8420204" y="5926612"/>
            <a:ext cx="1467556" cy="796131"/>
          </a:xfrm>
          <a:prstGeom prst="wedgeRectCallout">
            <a:avLst>
              <a:gd name="adj1" fmla="val 123013"/>
              <a:gd name="adj2" fmla="val -134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latin typeface="Univers Condensed" panose="020B0506020202050204"/>
              </a:rPr>
              <a:t>Accumulation de dommage</a:t>
            </a:r>
            <a:br>
              <a:rPr lang="fr-CA" dirty="0">
                <a:latin typeface="Univers Condensed" panose="020B0506020202050204"/>
              </a:rPr>
            </a:br>
            <a:r>
              <a:rPr lang="fr-CA" dirty="0">
                <a:latin typeface="Univers Condensed" panose="020B0506020202050204"/>
              </a:rPr>
              <a:t>=&gt; fissures</a:t>
            </a:r>
          </a:p>
        </p:txBody>
      </p:sp>
      <p:pic>
        <p:nvPicPr>
          <p:cNvPr id="37" name="Graphique 36">
            <a:extLst>
              <a:ext uri="{FF2B5EF4-FFF2-40B4-BE49-F238E27FC236}">
                <a16:creationId xmlns:a16="http://schemas.microsoft.com/office/drawing/2014/main" id="{924BF025-7842-48DE-B714-148944395E11}"/>
              </a:ext>
            </a:extLst>
          </p:cNvPr>
          <p:cNvPicPr>
            <a:picLocks noChangeAspect="1"/>
          </p:cNvPicPr>
          <p:nvPr>
            <p:custDataLst>
              <p:tags r:id="rId28"/>
            </p:custDataLst>
          </p:nvPr>
        </p:nvPicPr>
        <p:blipFill>
          <a:blip r:embed="rId47">
            <a:extLst>
              <a:ext uri="{96DAC541-7B7A-43D3-8B79-37D633B846F1}">
                <asvg:svgBlip xmlns:asvg="http://schemas.microsoft.com/office/drawing/2016/SVG/main" r:embed="rId48"/>
              </a:ext>
            </a:extLst>
          </a:blip>
          <a:stretch>
            <a:fillRect/>
          </a:stretch>
        </p:blipFill>
        <p:spPr>
          <a:xfrm>
            <a:off x="4526845" y="4682239"/>
            <a:ext cx="560295" cy="560295"/>
          </a:xfrm>
          <a:prstGeom prst="rect">
            <a:avLst/>
          </a:prstGeom>
        </p:spPr>
      </p:pic>
      <p:cxnSp>
        <p:nvCxnSpPr>
          <p:cNvPr id="16" name="Connecteur droit avec flèche 15">
            <a:extLst>
              <a:ext uri="{FF2B5EF4-FFF2-40B4-BE49-F238E27FC236}">
                <a16:creationId xmlns:a16="http://schemas.microsoft.com/office/drawing/2014/main" id="{017BE1C0-F4FB-4B36-9D09-0160220781AF}"/>
              </a:ext>
            </a:extLst>
          </p:cNvPr>
          <p:cNvCxnSpPr>
            <a:stCxn id="54" idx="3"/>
            <a:endCxn id="56" idx="1"/>
          </p:cNvCxnSpPr>
          <p:nvPr>
            <p:custDataLst>
              <p:tags r:id="rId29"/>
            </p:custDataLst>
          </p:nvPr>
        </p:nvCxnSpPr>
        <p:spPr>
          <a:xfrm flipV="1">
            <a:off x="2428480" y="4416153"/>
            <a:ext cx="644157" cy="150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8EA70901-6FBB-4A1B-BC0C-79148E61B340}"/>
              </a:ext>
            </a:extLst>
          </p:cNvPr>
          <p:cNvCxnSpPr>
            <a:cxnSpLocks/>
            <a:stCxn id="37" idx="3"/>
            <a:endCxn id="6" idx="1"/>
          </p:cNvCxnSpPr>
          <p:nvPr>
            <p:custDataLst>
              <p:tags r:id="rId30"/>
            </p:custDataLst>
          </p:nvPr>
        </p:nvCxnSpPr>
        <p:spPr>
          <a:xfrm flipV="1">
            <a:off x="5087140" y="1465601"/>
            <a:ext cx="2826387" cy="3496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ABD1AE0-3507-4573-A2D1-A3863B6BE010}"/>
              </a:ext>
            </a:extLst>
          </p:cNvPr>
          <p:cNvSpPr txBox="1"/>
          <p:nvPr>
            <p:custDataLst>
              <p:tags r:id="rId31"/>
            </p:custDataLst>
          </p:nvPr>
        </p:nvSpPr>
        <p:spPr>
          <a:xfrm>
            <a:off x="10380223" y="1732519"/>
            <a:ext cx="1598515" cy="646331"/>
          </a:xfrm>
          <a:prstGeom prst="rect">
            <a:avLst/>
          </a:prstGeom>
          <a:noFill/>
        </p:spPr>
        <p:txBody>
          <a:bodyPr wrap="none" rtlCol="0">
            <a:spAutoFit/>
          </a:bodyPr>
          <a:lstStyle/>
          <a:p>
            <a:pPr algn="r"/>
            <a:r>
              <a:rPr lang="fr-CA" dirty="0">
                <a:latin typeface="Univers Condensed" panose="020B0506020202050204"/>
              </a:rPr>
              <a:t>Grain orienté </a:t>
            </a:r>
            <a:br>
              <a:rPr lang="fr-CA" dirty="0">
                <a:latin typeface="Univers Condensed" panose="020B0506020202050204"/>
              </a:rPr>
            </a:br>
            <a:r>
              <a:rPr lang="fr-CA" dirty="0">
                <a:latin typeface="Univers Condensed" panose="020B0506020202050204"/>
              </a:rPr>
              <a:t>défavorablement</a:t>
            </a:r>
          </a:p>
        </p:txBody>
      </p:sp>
      <p:sp>
        <p:nvSpPr>
          <p:cNvPr id="3" name="Espace réservé du numéro de diapositive 4">
            <a:extLst>
              <a:ext uri="{FF2B5EF4-FFF2-40B4-BE49-F238E27FC236}">
                <a16:creationId xmlns:a16="http://schemas.microsoft.com/office/drawing/2014/main" id="{530D7BBA-7376-3D19-3DA0-F06D122BCA10}"/>
              </a:ext>
            </a:extLst>
          </p:cNvPr>
          <p:cNvSpPr>
            <a:spLocks noGrp="1"/>
          </p:cNvSpPr>
          <p:nvPr>
            <p:ph type="sldNum" sz="quarter" idx="12"/>
            <p:custDataLst>
              <p:tags r:id="rId32"/>
            </p:custDataLst>
          </p:nvPr>
        </p:nvSpPr>
        <p:spPr>
          <a:xfrm>
            <a:off x="8610599" y="6356350"/>
            <a:ext cx="2575135" cy="365125"/>
          </a:xfrm>
        </p:spPr>
        <p:txBody>
          <a:bodyPr/>
          <a:lstStyle/>
          <a:p>
            <a:fld id="{82B63C5F-247B-BE4F-ACBC-7BDD67617F3E}" type="slidenum">
              <a:rPr lang="fr-FR" smtClean="0"/>
              <a:t>14</a:t>
            </a:fld>
            <a:endParaRPr lang="fr-FR" dirty="0"/>
          </a:p>
        </p:txBody>
      </p:sp>
    </p:spTree>
    <p:extLst>
      <p:ext uri="{BB962C8B-B14F-4D97-AF65-F5344CB8AC3E}">
        <p14:creationId xmlns:p14="http://schemas.microsoft.com/office/powerpoint/2010/main" val="36317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P spid="25" grpId="0"/>
      <p:bldP spid="26" grpId="0" animBg="1"/>
      <p:bldP spid="27" grpId="0" animBg="1"/>
      <p:bldP spid="29" grpId="0"/>
      <p:bldP spid="44" grpId="0" animBg="1"/>
      <p:bldP spid="45" grpId="0" animBg="1"/>
      <p:bldP spid="46" grpId="0"/>
      <p:bldP spid="47" grpId="0"/>
      <p:bldP spid="28" grpId="0" animBg="1"/>
      <p:bldP spid="30" grpId="0" animBg="1"/>
      <p:bldP spid="13" grpId="0"/>
      <p:bldP spid="31" grpId="0" animBg="1"/>
      <p:bldP spid="32" grpId="0" animBg="1"/>
      <p:bldP spid="33" grpId="0"/>
      <p:bldP spid="14" grpId="0" animBg="1"/>
      <p:bldP spid="35"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A6D70-DA71-480A-8F8D-66D8213D1F69}"/>
              </a:ext>
            </a:extLst>
          </p:cNvPr>
          <p:cNvSpPr>
            <a:spLocks noGrp="1"/>
          </p:cNvSpPr>
          <p:nvPr>
            <p:ph type="title"/>
            <p:custDataLst>
              <p:tags r:id="rId1"/>
            </p:custDataLst>
          </p:nvPr>
        </p:nvSpPr>
        <p:spPr/>
        <p:txBody>
          <a:bodyPr/>
          <a:lstStyle/>
          <a:p>
            <a:r>
              <a:rPr lang="fr-CA" dirty="0"/>
              <a:t>Mécanismes d’endommagement</a:t>
            </a:r>
            <a:br>
              <a:rPr lang="fr-CA" dirty="0">
                <a:latin typeface="Univers Condensed" panose="020B0506020202050204"/>
              </a:rPr>
            </a:br>
            <a:r>
              <a:rPr lang="fr-CA" sz="2800" dirty="0">
                <a:solidFill>
                  <a:schemeClr val="accent2"/>
                </a:solidFill>
              </a:rPr>
              <a:t>Effet des imperfections microstructurales</a:t>
            </a:r>
          </a:p>
        </p:txBody>
      </p:sp>
      <p:grpSp>
        <p:nvGrpSpPr>
          <p:cNvPr id="7" name="Espace réservé du contenu 3">
            <a:extLst>
              <a:ext uri="{FF2B5EF4-FFF2-40B4-BE49-F238E27FC236}">
                <a16:creationId xmlns:a16="http://schemas.microsoft.com/office/drawing/2014/main" id="{3D127F22-11E8-4191-B12F-6E95A4B3DE18}"/>
              </a:ext>
            </a:extLst>
          </p:cNvPr>
          <p:cNvGrpSpPr/>
          <p:nvPr>
            <p:custDataLst>
              <p:tags r:id="rId2"/>
            </p:custDataLst>
          </p:nvPr>
        </p:nvGrpSpPr>
        <p:grpSpPr>
          <a:xfrm>
            <a:off x="1279792" y="2391942"/>
            <a:ext cx="769531" cy="3304033"/>
            <a:chOff x="1787792" y="2053275"/>
            <a:chExt cx="769531" cy="3304033"/>
          </a:xfrm>
          <a:noFill/>
        </p:grpSpPr>
        <p:grpSp>
          <p:nvGrpSpPr>
            <p:cNvPr id="8" name="Espace réservé du contenu 3">
              <a:extLst>
                <a:ext uri="{FF2B5EF4-FFF2-40B4-BE49-F238E27FC236}">
                  <a16:creationId xmlns:a16="http://schemas.microsoft.com/office/drawing/2014/main" id="{762FAC18-4CC8-42CD-BA5A-577ECAFB440D}"/>
                </a:ext>
              </a:extLst>
            </p:cNvPr>
            <p:cNvGrpSpPr/>
            <p:nvPr/>
          </p:nvGrpSpPr>
          <p:grpSpPr>
            <a:xfrm>
              <a:off x="1787792" y="2053275"/>
              <a:ext cx="769531" cy="1652014"/>
              <a:chOff x="1787792" y="2053275"/>
              <a:chExt cx="769531" cy="1652014"/>
            </a:xfrm>
            <a:noFill/>
          </p:grpSpPr>
          <p:sp>
            <p:nvSpPr>
              <p:cNvPr id="9" name="Forme libre : forme 8">
                <a:extLst>
                  <a:ext uri="{FF2B5EF4-FFF2-40B4-BE49-F238E27FC236}">
                    <a16:creationId xmlns:a16="http://schemas.microsoft.com/office/drawing/2014/main" id="{48CD1546-C88B-428E-9693-354B37C34D3D}"/>
                  </a:ext>
                </a:extLst>
              </p:cNvPr>
              <p:cNvSpPr/>
              <p:nvPr/>
            </p:nvSpPr>
            <p:spPr>
              <a:xfrm>
                <a:off x="1787792" y="2053275"/>
                <a:ext cx="384765" cy="1652014"/>
              </a:xfrm>
              <a:custGeom>
                <a:avLst/>
                <a:gdLst>
                  <a:gd name="connsiteX0" fmla="*/ 146636 w 384765"/>
                  <a:gd name="connsiteY0" fmla="*/ 1652072 h 1652014"/>
                  <a:gd name="connsiteX1" fmla="*/ 146636 w 384765"/>
                  <a:gd name="connsiteY1" fmla="*/ 922345 h 1652014"/>
                  <a:gd name="connsiteX2" fmla="*/ -9 w 384765"/>
                  <a:gd name="connsiteY2" fmla="*/ 766593 h 1652014"/>
                  <a:gd name="connsiteX3" fmla="*/ -9 w 384765"/>
                  <a:gd name="connsiteY3" fmla="*/ 58 h 1652014"/>
                  <a:gd name="connsiteX4" fmla="*/ 384757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072"/>
                    </a:moveTo>
                    <a:lnTo>
                      <a:pt x="146636" y="922345"/>
                    </a:lnTo>
                    <a:cubicBezTo>
                      <a:pt x="148364" y="805232"/>
                      <a:pt x="151828" y="803972"/>
                      <a:pt x="-9" y="766593"/>
                    </a:cubicBezTo>
                    <a:lnTo>
                      <a:pt x="-9" y="58"/>
                    </a:lnTo>
                    <a:lnTo>
                      <a:pt x="384757" y="58"/>
                    </a:lnTo>
                  </a:path>
                </a:pathLst>
              </a:custGeom>
              <a:noFill/>
              <a:ln w="30272" cap="flat">
                <a:solidFill>
                  <a:srgbClr val="000000"/>
                </a:solidFill>
                <a:prstDash val="solid"/>
                <a:miter/>
              </a:ln>
            </p:spPr>
            <p:txBody>
              <a:bodyPr rtlCol="0" anchor="ctr"/>
              <a:lstStyle/>
              <a:p>
                <a:endParaRPr lang="fr-CA"/>
              </a:p>
            </p:txBody>
          </p:sp>
          <p:sp>
            <p:nvSpPr>
              <p:cNvPr id="10" name="Forme libre : forme 9">
                <a:extLst>
                  <a:ext uri="{FF2B5EF4-FFF2-40B4-BE49-F238E27FC236}">
                    <a16:creationId xmlns:a16="http://schemas.microsoft.com/office/drawing/2014/main" id="{8D3107AC-9D25-4CAF-AF85-EC47F51CBAB3}"/>
                  </a:ext>
                </a:extLst>
              </p:cNvPr>
              <p:cNvSpPr/>
              <p:nvPr/>
            </p:nvSpPr>
            <p:spPr>
              <a:xfrm>
                <a:off x="2172558" y="2053275"/>
                <a:ext cx="384765" cy="1652014"/>
              </a:xfrm>
              <a:custGeom>
                <a:avLst/>
                <a:gdLst>
                  <a:gd name="connsiteX0" fmla="*/ 238125 w 384765"/>
                  <a:gd name="connsiteY0" fmla="*/ 1652072 h 1652014"/>
                  <a:gd name="connsiteX1" fmla="*/ 238125 w 384765"/>
                  <a:gd name="connsiteY1" fmla="*/ 922345 h 1652014"/>
                  <a:gd name="connsiteX2" fmla="*/ 384770 w 384765"/>
                  <a:gd name="connsiteY2" fmla="*/ 766593 h 1652014"/>
                  <a:gd name="connsiteX3" fmla="*/ 384770 w 384765"/>
                  <a:gd name="connsiteY3" fmla="*/ 58 h 1652014"/>
                  <a:gd name="connsiteX4" fmla="*/ 4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072"/>
                    </a:moveTo>
                    <a:lnTo>
                      <a:pt x="238125" y="922345"/>
                    </a:lnTo>
                    <a:cubicBezTo>
                      <a:pt x="236397" y="805232"/>
                      <a:pt x="232933" y="803972"/>
                      <a:pt x="384770" y="766593"/>
                    </a:cubicBezTo>
                    <a:lnTo>
                      <a:pt x="384770" y="58"/>
                    </a:lnTo>
                    <a:lnTo>
                      <a:pt x="4" y="58"/>
                    </a:lnTo>
                  </a:path>
                </a:pathLst>
              </a:custGeom>
              <a:noFill/>
              <a:ln w="30272" cap="flat">
                <a:solidFill>
                  <a:srgbClr val="000000"/>
                </a:solidFill>
                <a:prstDash val="solid"/>
                <a:miter/>
              </a:ln>
            </p:spPr>
            <p:txBody>
              <a:bodyPr rtlCol="0" anchor="ctr"/>
              <a:lstStyle/>
              <a:p>
                <a:endParaRPr lang="fr-CA"/>
              </a:p>
            </p:txBody>
          </p:sp>
        </p:grpSp>
        <p:grpSp>
          <p:nvGrpSpPr>
            <p:cNvPr id="11" name="Espace réservé du contenu 3">
              <a:extLst>
                <a:ext uri="{FF2B5EF4-FFF2-40B4-BE49-F238E27FC236}">
                  <a16:creationId xmlns:a16="http://schemas.microsoft.com/office/drawing/2014/main" id="{D40EE9D4-05B4-48D8-8048-5EFA3DE31E45}"/>
                </a:ext>
              </a:extLst>
            </p:cNvPr>
            <p:cNvGrpSpPr/>
            <p:nvPr/>
          </p:nvGrpSpPr>
          <p:grpSpPr>
            <a:xfrm>
              <a:off x="1787792" y="3705295"/>
              <a:ext cx="769531" cy="1652014"/>
              <a:chOff x="1787792" y="3705295"/>
              <a:chExt cx="769531" cy="1652014"/>
            </a:xfrm>
            <a:noFill/>
          </p:grpSpPr>
          <p:sp>
            <p:nvSpPr>
              <p:cNvPr id="12" name="Forme libre : forme 11">
                <a:extLst>
                  <a:ext uri="{FF2B5EF4-FFF2-40B4-BE49-F238E27FC236}">
                    <a16:creationId xmlns:a16="http://schemas.microsoft.com/office/drawing/2014/main" id="{2405A727-FC1E-4CF5-954E-470321DBB9AA}"/>
                  </a:ext>
                </a:extLst>
              </p:cNvPr>
              <p:cNvSpPr/>
              <p:nvPr/>
            </p:nvSpPr>
            <p:spPr>
              <a:xfrm flipV="1">
                <a:off x="1787792" y="3705295"/>
                <a:ext cx="384765" cy="1652014"/>
              </a:xfrm>
              <a:custGeom>
                <a:avLst/>
                <a:gdLst>
                  <a:gd name="connsiteX0" fmla="*/ 146636 w 384765"/>
                  <a:gd name="connsiteY0" fmla="*/ 1652290 h 1652014"/>
                  <a:gd name="connsiteX1" fmla="*/ 146636 w 384765"/>
                  <a:gd name="connsiteY1" fmla="*/ 922564 h 1652014"/>
                  <a:gd name="connsiteX2" fmla="*/ -9 w 384765"/>
                  <a:gd name="connsiteY2" fmla="*/ 766811 h 1652014"/>
                  <a:gd name="connsiteX3" fmla="*/ -9 w 384765"/>
                  <a:gd name="connsiteY3" fmla="*/ 276 h 1652014"/>
                  <a:gd name="connsiteX4" fmla="*/ 384757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290"/>
                    </a:moveTo>
                    <a:lnTo>
                      <a:pt x="146636" y="922564"/>
                    </a:lnTo>
                    <a:cubicBezTo>
                      <a:pt x="148364" y="805450"/>
                      <a:pt x="151828" y="804190"/>
                      <a:pt x="-9" y="766811"/>
                    </a:cubicBezTo>
                    <a:lnTo>
                      <a:pt x="-9" y="276"/>
                    </a:lnTo>
                    <a:lnTo>
                      <a:pt x="384757" y="276"/>
                    </a:lnTo>
                  </a:path>
                </a:pathLst>
              </a:custGeom>
              <a:noFill/>
              <a:ln w="30272" cap="flat">
                <a:solidFill>
                  <a:srgbClr val="000000"/>
                </a:solidFill>
                <a:prstDash val="solid"/>
                <a:miter/>
              </a:ln>
            </p:spPr>
            <p:txBody>
              <a:bodyPr rtlCol="0" anchor="ctr"/>
              <a:lstStyle/>
              <a:p>
                <a:endParaRPr lang="fr-CA"/>
              </a:p>
            </p:txBody>
          </p:sp>
          <p:sp>
            <p:nvSpPr>
              <p:cNvPr id="13" name="Forme libre : forme 12">
                <a:extLst>
                  <a:ext uri="{FF2B5EF4-FFF2-40B4-BE49-F238E27FC236}">
                    <a16:creationId xmlns:a16="http://schemas.microsoft.com/office/drawing/2014/main" id="{8AB2E800-1247-421D-8884-145C4C65782E}"/>
                  </a:ext>
                </a:extLst>
              </p:cNvPr>
              <p:cNvSpPr/>
              <p:nvPr/>
            </p:nvSpPr>
            <p:spPr>
              <a:xfrm flipV="1">
                <a:off x="2172558" y="3705295"/>
                <a:ext cx="384765" cy="1652014"/>
              </a:xfrm>
              <a:custGeom>
                <a:avLst/>
                <a:gdLst>
                  <a:gd name="connsiteX0" fmla="*/ 238125 w 384765"/>
                  <a:gd name="connsiteY0" fmla="*/ 1652290 h 1652014"/>
                  <a:gd name="connsiteX1" fmla="*/ 238125 w 384765"/>
                  <a:gd name="connsiteY1" fmla="*/ 922564 h 1652014"/>
                  <a:gd name="connsiteX2" fmla="*/ 384770 w 384765"/>
                  <a:gd name="connsiteY2" fmla="*/ 766811 h 1652014"/>
                  <a:gd name="connsiteX3" fmla="*/ 384770 w 384765"/>
                  <a:gd name="connsiteY3" fmla="*/ 276 h 1652014"/>
                  <a:gd name="connsiteX4" fmla="*/ 4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290"/>
                    </a:moveTo>
                    <a:lnTo>
                      <a:pt x="238125" y="922564"/>
                    </a:lnTo>
                    <a:cubicBezTo>
                      <a:pt x="236397" y="805450"/>
                      <a:pt x="232933" y="804190"/>
                      <a:pt x="384770" y="766811"/>
                    </a:cubicBezTo>
                    <a:lnTo>
                      <a:pt x="384770" y="276"/>
                    </a:lnTo>
                    <a:lnTo>
                      <a:pt x="4" y="276"/>
                    </a:lnTo>
                  </a:path>
                </a:pathLst>
              </a:custGeom>
              <a:noFill/>
              <a:ln w="30272" cap="flat">
                <a:solidFill>
                  <a:srgbClr val="000000"/>
                </a:solidFill>
                <a:prstDash val="solid"/>
                <a:miter/>
              </a:ln>
            </p:spPr>
            <p:txBody>
              <a:bodyPr rtlCol="0" anchor="ctr"/>
              <a:lstStyle/>
              <a:p>
                <a:endParaRPr lang="fr-CA" dirty="0"/>
              </a:p>
            </p:txBody>
          </p:sp>
        </p:grpSp>
      </p:grpSp>
      <p:pic>
        <p:nvPicPr>
          <p:cNvPr id="4" name="Graphique 3">
            <a:extLst>
              <a:ext uri="{FF2B5EF4-FFF2-40B4-BE49-F238E27FC236}">
                <a16:creationId xmlns:a16="http://schemas.microsoft.com/office/drawing/2014/main" id="{1B9F5CF4-F862-4CED-91FE-5DEBE8B39BE3}"/>
              </a:ext>
            </a:extLst>
          </p:cNvPr>
          <p:cNvPicPr>
            <a:picLocks noChangeAspect="1"/>
          </p:cNvPicPr>
          <p:nvPr>
            <p:custDataLst>
              <p:tags r:id="rId3"/>
            </p:custDataLst>
          </p:nvPr>
        </p:nvPicPr>
        <p:blipFill>
          <a:blip r:embed="rId19">
            <a:extLst>
              <a:ext uri="{96DAC541-7B7A-43D3-8B79-37D633B846F1}">
                <asvg:svgBlip xmlns:asvg="http://schemas.microsoft.com/office/drawing/2016/SVG/main" r:embed="rId20"/>
              </a:ext>
            </a:extLst>
          </a:blip>
          <a:stretch>
            <a:fillRect/>
          </a:stretch>
        </p:blipFill>
        <p:spPr>
          <a:xfrm>
            <a:off x="3808233" y="2098467"/>
            <a:ext cx="2095854" cy="1606822"/>
          </a:xfrm>
          <a:prstGeom prst="rect">
            <a:avLst/>
          </a:prstGeom>
        </p:spPr>
      </p:pic>
      <p:pic>
        <p:nvPicPr>
          <p:cNvPr id="6" name="Graphique 5">
            <a:extLst>
              <a:ext uri="{FF2B5EF4-FFF2-40B4-BE49-F238E27FC236}">
                <a16:creationId xmlns:a16="http://schemas.microsoft.com/office/drawing/2014/main" id="{C2F63068-2D56-4269-863F-AF60575AED5B}"/>
              </a:ext>
            </a:extLst>
          </p:cNvPr>
          <p:cNvPicPr>
            <a:picLocks noChangeAspect="1"/>
          </p:cNvPicPr>
          <p:nvPr>
            <p:custDataLst>
              <p:tags r:id="rId4"/>
            </p:custDataLst>
          </p:nvPr>
        </p:nvPicPr>
        <p:blipFill>
          <a:blip r:embed="rId21">
            <a:extLst>
              <a:ext uri="{96DAC541-7B7A-43D3-8B79-37D633B846F1}">
                <asvg:svgBlip xmlns:asvg="http://schemas.microsoft.com/office/drawing/2016/SVG/main" r:embed="rId22"/>
              </a:ext>
            </a:extLst>
          </a:blip>
          <a:stretch>
            <a:fillRect/>
          </a:stretch>
        </p:blipFill>
        <p:spPr>
          <a:xfrm>
            <a:off x="6653034" y="2098467"/>
            <a:ext cx="2095854" cy="1606821"/>
          </a:xfrm>
          <a:prstGeom prst="rect">
            <a:avLst/>
          </a:prstGeom>
        </p:spPr>
      </p:pic>
      <p:pic>
        <p:nvPicPr>
          <p:cNvPr id="15" name="Graphique 14">
            <a:extLst>
              <a:ext uri="{FF2B5EF4-FFF2-40B4-BE49-F238E27FC236}">
                <a16:creationId xmlns:a16="http://schemas.microsoft.com/office/drawing/2014/main" id="{CF3971B3-78C4-4AB2-AC57-CBC6532C95AB}"/>
              </a:ext>
            </a:extLst>
          </p:cNvPr>
          <p:cNvPicPr>
            <a:picLocks noChangeAspect="1"/>
          </p:cNvPicPr>
          <p:nvPr>
            <p:custDataLst>
              <p:tags r:id="rId5"/>
            </p:custDataLst>
          </p:nvPr>
        </p:nvPicPr>
        <p:blipFill>
          <a:blip r:embed="rId23">
            <a:extLst>
              <a:ext uri="{96DAC541-7B7A-43D3-8B79-37D633B846F1}">
                <asvg:svgBlip xmlns:asvg="http://schemas.microsoft.com/office/drawing/2016/SVG/main" r:embed="rId24"/>
              </a:ext>
            </a:extLst>
          </a:blip>
          <a:stretch>
            <a:fillRect/>
          </a:stretch>
        </p:blipFill>
        <p:spPr>
          <a:xfrm>
            <a:off x="9497835" y="2098467"/>
            <a:ext cx="2095854" cy="1606821"/>
          </a:xfrm>
          <a:prstGeom prst="rect">
            <a:avLst/>
          </a:prstGeom>
        </p:spPr>
      </p:pic>
      <p:pic>
        <p:nvPicPr>
          <p:cNvPr id="17" name="Graphique 16">
            <a:extLst>
              <a:ext uri="{FF2B5EF4-FFF2-40B4-BE49-F238E27FC236}">
                <a16:creationId xmlns:a16="http://schemas.microsoft.com/office/drawing/2014/main" id="{6F82595E-A683-492A-98A6-75010C4C5C31}"/>
              </a:ext>
            </a:extLst>
          </p:cNvPr>
          <p:cNvPicPr>
            <a:picLocks noChangeAspect="1"/>
          </p:cNvPicPr>
          <p:nvPr>
            <p:custDataLst>
              <p:tags r:id="rId6"/>
            </p:custDataLst>
          </p:nvPr>
        </p:nvPicPr>
        <p:blipFill>
          <a:blip r:embed="rId25">
            <a:extLst>
              <a:ext uri="{96DAC541-7B7A-43D3-8B79-37D633B846F1}">
                <asvg:svgBlip xmlns:asvg="http://schemas.microsoft.com/office/drawing/2016/SVG/main" r:embed="rId26"/>
              </a:ext>
            </a:extLst>
          </a:blip>
          <a:stretch>
            <a:fillRect/>
          </a:stretch>
        </p:blipFill>
        <p:spPr>
          <a:xfrm>
            <a:off x="3808233" y="4444026"/>
            <a:ext cx="2095854" cy="1606822"/>
          </a:xfrm>
          <a:prstGeom prst="rect">
            <a:avLst/>
          </a:prstGeom>
        </p:spPr>
      </p:pic>
      <p:pic>
        <p:nvPicPr>
          <p:cNvPr id="19" name="Graphique 18">
            <a:extLst>
              <a:ext uri="{FF2B5EF4-FFF2-40B4-BE49-F238E27FC236}">
                <a16:creationId xmlns:a16="http://schemas.microsoft.com/office/drawing/2014/main" id="{103A2B44-6E20-4C2E-B268-5CE8BBCDBFB1}"/>
              </a:ext>
            </a:extLst>
          </p:cNvPr>
          <p:cNvPicPr>
            <a:picLocks noChangeAspect="1"/>
          </p:cNvPicPr>
          <p:nvPr>
            <p:custDataLst>
              <p:tags r:id="rId7"/>
            </p:custDataLst>
          </p:nvPr>
        </p:nvPicPr>
        <p:blipFill>
          <a:blip r:embed="rId27">
            <a:extLst>
              <a:ext uri="{96DAC541-7B7A-43D3-8B79-37D633B846F1}">
                <asvg:svgBlip xmlns:asvg="http://schemas.microsoft.com/office/drawing/2016/SVG/main" r:embed="rId28"/>
              </a:ext>
            </a:extLst>
          </a:blip>
          <a:stretch>
            <a:fillRect/>
          </a:stretch>
        </p:blipFill>
        <p:spPr>
          <a:xfrm>
            <a:off x="6653034" y="4430911"/>
            <a:ext cx="2095854" cy="1606819"/>
          </a:xfrm>
          <a:prstGeom prst="rect">
            <a:avLst/>
          </a:prstGeom>
        </p:spPr>
      </p:pic>
      <p:pic>
        <p:nvPicPr>
          <p:cNvPr id="21" name="Graphique 20">
            <a:extLst>
              <a:ext uri="{FF2B5EF4-FFF2-40B4-BE49-F238E27FC236}">
                <a16:creationId xmlns:a16="http://schemas.microsoft.com/office/drawing/2014/main" id="{075F3CEB-0043-4C14-B631-75C236C6CFD0}"/>
              </a:ext>
            </a:extLst>
          </p:cNvPr>
          <p:cNvPicPr>
            <a:picLocks noChangeAspect="1"/>
          </p:cNvPicPr>
          <p:nvPr>
            <p:custDataLst>
              <p:tags r:id="rId8"/>
            </p:custDataLst>
          </p:nvPr>
        </p:nvPicPr>
        <p:blipFill>
          <a:blip r:embed="rId29">
            <a:extLst>
              <a:ext uri="{96DAC541-7B7A-43D3-8B79-37D633B846F1}">
                <asvg:svgBlip xmlns:asvg="http://schemas.microsoft.com/office/drawing/2016/SVG/main" r:embed="rId30"/>
              </a:ext>
            </a:extLst>
          </a:blip>
          <a:stretch>
            <a:fillRect/>
          </a:stretch>
        </p:blipFill>
        <p:spPr>
          <a:xfrm>
            <a:off x="9497834" y="4430911"/>
            <a:ext cx="2095851" cy="1606819"/>
          </a:xfrm>
          <a:prstGeom prst="rect">
            <a:avLst/>
          </a:prstGeom>
        </p:spPr>
      </p:pic>
      <p:sp>
        <p:nvSpPr>
          <p:cNvPr id="22" name="ZoneTexte 21">
            <a:extLst>
              <a:ext uri="{FF2B5EF4-FFF2-40B4-BE49-F238E27FC236}">
                <a16:creationId xmlns:a16="http://schemas.microsoft.com/office/drawing/2014/main" id="{D5468DD4-9BF4-4200-86AF-B3285C71D18F}"/>
              </a:ext>
            </a:extLst>
          </p:cNvPr>
          <p:cNvSpPr txBox="1"/>
          <p:nvPr>
            <p:custDataLst>
              <p:tags r:id="rId9"/>
            </p:custDataLst>
          </p:nvPr>
        </p:nvSpPr>
        <p:spPr>
          <a:xfrm>
            <a:off x="4299757" y="1502269"/>
            <a:ext cx="1027845" cy="369332"/>
          </a:xfrm>
          <a:prstGeom prst="rect">
            <a:avLst/>
          </a:prstGeom>
          <a:noFill/>
        </p:spPr>
        <p:txBody>
          <a:bodyPr wrap="none" rtlCol="0">
            <a:spAutoFit/>
          </a:bodyPr>
          <a:lstStyle/>
          <a:p>
            <a:r>
              <a:rPr lang="fr-CA" dirty="0">
                <a:latin typeface="Univers Condensed" panose="020B0506020202050204"/>
              </a:rPr>
              <a:t>Inclusions</a:t>
            </a:r>
          </a:p>
        </p:txBody>
      </p:sp>
      <p:sp>
        <p:nvSpPr>
          <p:cNvPr id="23" name="ZoneTexte 22">
            <a:extLst>
              <a:ext uri="{FF2B5EF4-FFF2-40B4-BE49-F238E27FC236}">
                <a16:creationId xmlns:a16="http://schemas.microsoft.com/office/drawing/2014/main" id="{A07DEBBC-9575-4F6C-B4B0-3D0B9FAEDABD}"/>
              </a:ext>
            </a:extLst>
          </p:cNvPr>
          <p:cNvSpPr txBox="1"/>
          <p:nvPr>
            <p:custDataLst>
              <p:tags r:id="rId10"/>
            </p:custDataLst>
          </p:nvPr>
        </p:nvSpPr>
        <p:spPr>
          <a:xfrm>
            <a:off x="7180434" y="1502269"/>
            <a:ext cx="974947" cy="369332"/>
          </a:xfrm>
          <a:prstGeom prst="rect">
            <a:avLst/>
          </a:prstGeom>
          <a:noFill/>
        </p:spPr>
        <p:txBody>
          <a:bodyPr wrap="none" rtlCol="0">
            <a:spAutoFit/>
          </a:bodyPr>
          <a:lstStyle/>
          <a:p>
            <a:r>
              <a:rPr lang="fr-CA" dirty="0">
                <a:latin typeface="Univers Condensed" panose="020B0506020202050204"/>
              </a:rPr>
              <a:t>Porosités</a:t>
            </a:r>
          </a:p>
        </p:txBody>
      </p:sp>
      <p:sp>
        <p:nvSpPr>
          <p:cNvPr id="24" name="ZoneTexte 23">
            <a:extLst>
              <a:ext uri="{FF2B5EF4-FFF2-40B4-BE49-F238E27FC236}">
                <a16:creationId xmlns:a16="http://schemas.microsoft.com/office/drawing/2014/main" id="{0B00CBA3-CABF-44FA-B411-07F29AC56FB6}"/>
              </a:ext>
            </a:extLst>
          </p:cNvPr>
          <p:cNvSpPr txBox="1"/>
          <p:nvPr>
            <p:custDataLst>
              <p:tags r:id="rId11"/>
            </p:custDataLst>
          </p:nvPr>
        </p:nvSpPr>
        <p:spPr>
          <a:xfrm>
            <a:off x="9580495" y="1502269"/>
            <a:ext cx="1778051" cy="369332"/>
          </a:xfrm>
          <a:prstGeom prst="rect">
            <a:avLst/>
          </a:prstGeom>
          <a:noFill/>
        </p:spPr>
        <p:txBody>
          <a:bodyPr wrap="none" rtlCol="0">
            <a:spAutoFit/>
          </a:bodyPr>
          <a:lstStyle/>
          <a:p>
            <a:r>
              <a:rPr lang="fr-CA" dirty="0">
                <a:latin typeface="Univers Condensed" panose="020B0506020202050204"/>
              </a:rPr>
              <a:t>Défauts de surface</a:t>
            </a:r>
          </a:p>
        </p:txBody>
      </p:sp>
      <p:sp>
        <p:nvSpPr>
          <p:cNvPr id="25" name="Flèche : bas 24">
            <a:extLst>
              <a:ext uri="{FF2B5EF4-FFF2-40B4-BE49-F238E27FC236}">
                <a16:creationId xmlns:a16="http://schemas.microsoft.com/office/drawing/2014/main" id="{521B0D8C-5697-4237-AB46-F7BF07122399}"/>
              </a:ext>
            </a:extLst>
          </p:cNvPr>
          <p:cNvSpPr/>
          <p:nvPr>
            <p:custDataLst>
              <p:tags r:id="rId12"/>
            </p:custDataLst>
          </p:nvPr>
        </p:nvSpPr>
        <p:spPr>
          <a:xfrm rot="10800000">
            <a:off x="1512157" y="1980620"/>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Flèche : bas 25">
            <a:extLst>
              <a:ext uri="{FF2B5EF4-FFF2-40B4-BE49-F238E27FC236}">
                <a16:creationId xmlns:a16="http://schemas.microsoft.com/office/drawing/2014/main" id="{93947BE2-74CB-4D2D-9E9A-9240067F048C}"/>
              </a:ext>
            </a:extLst>
          </p:cNvPr>
          <p:cNvSpPr/>
          <p:nvPr>
            <p:custDataLst>
              <p:tags r:id="rId13"/>
            </p:custDataLst>
          </p:nvPr>
        </p:nvSpPr>
        <p:spPr>
          <a:xfrm>
            <a:off x="1512157" y="5660316"/>
            <a:ext cx="3048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lèche : bas 26">
            <a:extLst>
              <a:ext uri="{FF2B5EF4-FFF2-40B4-BE49-F238E27FC236}">
                <a16:creationId xmlns:a16="http://schemas.microsoft.com/office/drawing/2014/main" id="{7E8BF29F-8AF8-4113-B5C9-445AED11ADAA}"/>
              </a:ext>
            </a:extLst>
          </p:cNvPr>
          <p:cNvSpPr/>
          <p:nvPr>
            <p:custDataLst>
              <p:tags r:id="rId14"/>
            </p:custDataLst>
          </p:nvPr>
        </p:nvSpPr>
        <p:spPr>
          <a:xfrm>
            <a:off x="4703759" y="3841273"/>
            <a:ext cx="304800" cy="482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lèche : bas 27">
            <a:extLst>
              <a:ext uri="{FF2B5EF4-FFF2-40B4-BE49-F238E27FC236}">
                <a16:creationId xmlns:a16="http://schemas.microsoft.com/office/drawing/2014/main" id="{8E1EF6F5-18D8-4C52-A978-AF5FC4A9091E}"/>
              </a:ext>
            </a:extLst>
          </p:cNvPr>
          <p:cNvSpPr/>
          <p:nvPr>
            <p:custDataLst>
              <p:tags r:id="rId15"/>
            </p:custDataLst>
          </p:nvPr>
        </p:nvSpPr>
        <p:spPr>
          <a:xfrm>
            <a:off x="7548561" y="3841273"/>
            <a:ext cx="304800" cy="482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lèche : bas 28">
            <a:extLst>
              <a:ext uri="{FF2B5EF4-FFF2-40B4-BE49-F238E27FC236}">
                <a16:creationId xmlns:a16="http://schemas.microsoft.com/office/drawing/2014/main" id="{B3C0AE5E-E0C1-4F6E-9C9E-150178CB5E33}"/>
              </a:ext>
            </a:extLst>
          </p:cNvPr>
          <p:cNvSpPr/>
          <p:nvPr>
            <p:custDataLst>
              <p:tags r:id="rId16"/>
            </p:custDataLst>
          </p:nvPr>
        </p:nvSpPr>
        <p:spPr>
          <a:xfrm>
            <a:off x="10393363" y="3841273"/>
            <a:ext cx="304800" cy="482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numéro de diapositive 4">
            <a:extLst>
              <a:ext uri="{FF2B5EF4-FFF2-40B4-BE49-F238E27FC236}">
                <a16:creationId xmlns:a16="http://schemas.microsoft.com/office/drawing/2014/main" id="{43939320-F2D4-263C-6A7D-AE3A83710C10}"/>
              </a:ext>
            </a:extLst>
          </p:cNvPr>
          <p:cNvSpPr>
            <a:spLocks noGrp="1"/>
          </p:cNvSpPr>
          <p:nvPr>
            <p:ph type="sldNum" sz="quarter" idx="12"/>
            <p:custDataLst>
              <p:tags r:id="rId17"/>
            </p:custDataLst>
          </p:nvPr>
        </p:nvSpPr>
        <p:spPr>
          <a:xfrm>
            <a:off x="8610599" y="6356350"/>
            <a:ext cx="2575135" cy="365125"/>
          </a:xfrm>
        </p:spPr>
        <p:txBody>
          <a:bodyPr/>
          <a:lstStyle/>
          <a:p>
            <a:fld id="{82B63C5F-247B-BE4F-ACBC-7BDD67617F3E}" type="slidenum">
              <a:rPr lang="fr-FR" smtClean="0"/>
              <a:t>15</a:t>
            </a:fld>
            <a:endParaRPr lang="fr-FR" dirty="0"/>
          </a:p>
        </p:txBody>
      </p:sp>
    </p:spTree>
    <p:extLst>
      <p:ext uri="{BB962C8B-B14F-4D97-AF65-F5344CB8AC3E}">
        <p14:creationId xmlns:p14="http://schemas.microsoft.com/office/powerpoint/2010/main" val="316944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FEDB6-7698-2A3C-508F-D270D3D6C927}"/>
              </a:ext>
            </a:extLst>
          </p:cNvPr>
          <p:cNvSpPr>
            <a:spLocks noGrp="1"/>
          </p:cNvSpPr>
          <p:nvPr>
            <p:ph type="title"/>
            <p:custDataLst>
              <p:tags r:id="rId1"/>
            </p:custDataLst>
          </p:nvPr>
        </p:nvSpPr>
        <p:spPr/>
        <p:txBody>
          <a:bodyPr>
            <a:normAutofit fontScale="90000"/>
          </a:bodyPr>
          <a:lstStyle/>
          <a:p>
            <a:r>
              <a:rPr lang="fr-CA" sz="4000" dirty="0">
                <a:solidFill>
                  <a:schemeClr val="accent1"/>
                </a:solidFill>
              </a:rPr>
              <a:t>Tendances générales</a:t>
            </a:r>
            <a:br>
              <a:rPr lang="fr-CA" dirty="0">
                <a:solidFill>
                  <a:schemeClr val="accent1"/>
                </a:solidFill>
                <a:latin typeface="Univers Condensed" panose="020B0506020202050204"/>
              </a:rPr>
            </a:br>
            <a:r>
              <a:rPr lang="fr-CA" sz="3100" dirty="0"/>
              <a:t>Effet des différents paramètres</a:t>
            </a:r>
          </a:p>
        </p:txBody>
      </p:sp>
      <p:sp>
        <p:nvSpPr>
          <p:cNvPr id="3" name="Espace réservé du pied de page 2">
            <a:extLst>
              <a:ext uri="{FF2B5EF4-FFF2-40B4-BE49-F238E27FC236}">
                <a16:creationId xmlns:a16="http://schemas.microsoft.com/office/drawing/2014/main" id="{35DF70A2-813F-41E6-CB7B-BCB3EB29220C}"/>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6FF5BBC9-B806-34C5-9B5B-8248BEBAF67E}"/>
              </a:ext>
            </a:extLst>
          </p:cNvPr>
          <p:cNvSpPr>
            <a:spLocks noGrp="1"/>
          </p:cNvSpPr>
          <p:nvPr>
            <p:ph type="sldNum" sz="quarter" idx="12"/>
            <p:custDataLst>
              <p:tags r:id="rId3"/>
            </p:custDataLst>
          </p:nvPr>
        </p:nvSpPr>
        <p:spPr/>
        <p:txBody>
          <a:bodyPr/>
          <a:lstStyle/>
          <a:p>
            <a:fld id="{82B63C5F-247B-BE4F-ACBC-7BDD67617F3E}" type="slidenum">
              <a:rPr lang="fr-FR" smtClean="0"/>
              <a:t>16</a:t>
            </a:fld>
            <a:endParaRPr lang="fr-FR" dirty="0"/>
          </a:p>
        </p:txBody>
      </p:sp>
      <p:sp>
        <p:nvSpPr>
          <p:cNvPr id="6" name="Espace réservé du texte 5">
            <a:extLst>
              <a:ext uri="{FF2B5EF4-FFF2-40B4-BE49-F238E27FC236}">
                <a16:creationId xmlns:a16="http://schemas.microsoft.com/office/drawing/2014/main" id="{0A2CA17F-0152-6080-C179-23C3715582A0}"/>
              </a:ext>
            </a:extLst>
          </p:cNvPr>
          <p:cNvSpPr>
            <a:spLocks noGrp="1"/>
          </p:cNvSpPr>
          <p:nvPr>
            <p:ph type="body" idx="14"/>
            <p:custDataLst>
              <p:tags r:id="rId4"/>
            </p:custDataLst>
          </p:nvPr>
        </p:nvSpPr>
        <p:spPr/>
        <p:txBody>
          <a:bodyPr/>
          <a:lstStyle/>
          <a:p>
            <a:r>
              <a:rPr lang="fr-CA" dirty="0">
                <a:latin typeface="Univers Condensed" panose="020B0506020202050204"/>
              </a:rPr>
              <a:t>Haute résistance du matériau</a:t>
            </a:r>
          </a:p>
          <a:p>
            <a:r>
              <a:rPr lang="fr-CA" dirty="0">
                <a:latin typeface="Univers Condensed" panose="020B0506020202050204"/>
              </a:rPr>
              <a:t>Diminution de la taille des grains</a:t>
            </a:r>
          </a:p>
          <a:p>
            <a:r>
              <a:rPr lang="fr-CA" dirty="0">
                <a:latin typeface="Univers Condensed" panose="020B0506020202050204"/>
              </a:rPr>
              <a:t>Présence d’une grande quantité de dislocations (structure écrouie)</a:t>
            </a:r>
          </a:p>
          <a:p>
            <a:r>
              <a:rPr lang="fr-CA" dirty="0">
                <a:latin typeface="Univers Condensed" panose="020B0506020202050204"/>
              </a:rPr>
              <a:t>Contraintes résiduelles en compression (e.g. grenaillage)</a:t>
            </a:r>
          </a:p>
        </p:txBody>
      </p:sp>
      <p:sp>
        <p:nvSpPr>
          <p:cNvPr id="7" name="Espace réservé du texte 6">
            <a:extLst>
              <a:ext uri="{FF2B5EF4-FFF2-40B4-BE49-F238E27FC236}">
                <a16:creationId xmlns:a16="http://schemas.microsoft.com/office/drawing/2014/main" id="{26AE1998-44D4-C490-B6FF-4C9FAF6D7B3B}"/>
              </a:ext>
            </a:extLst>
          </p:cNvPr>
          <p:cNvSpPr>
            <a:spLocks noGrp="1"/>
          </p:cNvSpPr>
          <p:nvPr>
            <p:ph type="body" idx="15"/>
            <p:custDataLst>
              <p:tags r:id="rId5"/>
            </p:custDataLst>
          </p:nvPr>
        </p:nvSpPr>
        <p:spPr/>
        <p:txBody>
          <a:bodyPr/>
          <a:lstStyle/>
          <a:p>
            <a:r>
              <a:rPr lang="fr-CA" dirty="0">
                <a:latin typeface="Univers Condensed" panose="020B0506020202050204"/>
              </a:rPr>
              <a:t>Concentration de contraintes</a:t>
            </a:r>
          </a:p>
          <a:p>
            <a:r>
              <a:rPr lang="fr-CA" dirty="0">
                <a:latin typeface="Univers Condensed" panose="020B0506020202050204"/>
              </a:rPr>
              <a:t>Défauts microstructuraux (pores, inclusions, fissures)</a:t>
            </a:r>
          </a:p>
          <a:p>
            <a:r>
              <a:rPr lang="fr-CA" dirty="0">
                <a:latin typeface="Univers Condensed" panose="020B0506020202050204"/>
              </a:rPr>
              <a:t>Environnement corrosif</a:t>
            </a:r>
          </a:p>
          <a:p>
            <a:r>
              <a:rPr lang="fr-CA" dirty="0">
                <a:latin typeface="Univers Condensed" panose="020B0506020202050204"/>
              </a:rPr>
              <a:t>Contrainte moyenne élevée</a:t>
            </a:r>
          </a:p>
          <a:p>
            <a:r>
              <a:rPr lang="fr-CA" dirty="0">
                <a:latin typeface="Univers Condensed" panose="020B0506020202050204"/>
              </a:rPr>
              <a:t>Contraintes résiduelles en tension (e.g. joint de soudure)</a:t>
            </a:r>
          </a:p>
          <a:p>
            <a:r>
              <a:rPr lang="fr-CA" dirty="0">
                <a:latin typeface="Univers Condensed" panose="020B0506020202050204"/>
              </a:rPr>
              <a:t>Rugosité de surface</a:t>
            </a:r>
          </a:p>
          <a:p>
            <a:r>
              <a:rPr lang="fr-CA" dirty="0">
                <a:latin typeface="Univers Condensed" panose="020B0506020202050204"/>
              </a:rPr>
              <a:t>Haute température</a:t>
            </a:r>
          </a:p>
        </p:txBody>
      </p:sp>
      <p:sp>
        <p:nvSpPr>
          <p:cNvPr id="8" name="Espace réservé du texte 7">
            <a:extLst>
              <a:ext uri="{FF2B5EF4-FFF2-40B4-BE49-F238E27FC236}">
                <a16:creationId xmlns:a16="http://schemas.microsoft.com/office/drawing/2014/main" id="{5499C24D-837B-16A0-3F6D-BB4451A53AB4}"/>
              </a:ext>
            </a:extLst>
          </p:cNvPr>
          <p:cNvSpPr>
            <a:spLocks noGrp="1"/>
          </p:cNvSpPr>
          <p:nvPr>
            <p:ph type="body" idx="16"/>
            <p:custDataLst>
              <p:tags r:id="rId6"/>
            </p:custDataLst>
          </p:nvPr>
        </p:nvSpPr>
        <p:spPr/>
        <p:txBody>
          <a:bodyPr>
            <a:normAutofit fontScale="92500" lnSpcReduction="10000"/>
          </a:bodyPr>
          <a:lstStyle/>
          <a:p>
            <a:r>
              <a:rPr lang="fr-CA" dirty="0">
                <a:latin typeface="Univers Condensed" panose="020B0506020202050204"/>
              </a:rPr>
              <a:t>Paramètres affectant </a:t>
            </a:r>
            <a:r>
              <a:rPr lang="fr-CA" u="sng" dirty="0">
                <a:latin typeface="Univers Condensed" panose="020B0506020202050204"/>
              </a:rPr>
              <a:t>positivement</a:t>
            </a:r>
            <a:r>
              <a:rPr lang="fr-CA" dirty="0">
                <a:latin typeface="Univers Condensed" panose="020B0506020202050204"/>
              </a:rPr>
              <a:t> la résistance à la fatigue</a:t>
            </a:r>
          </a:p>
        </p:txBody>
      </p:sp>
      <p:sp>
        <p:nvSpPr>
          <p:cNvPr id="9" name="Espace réservé du texte 7">
            <a:extLst>
              <a:ext uri="{FF2B5EF4-FFF2-40B4-BE49-F238E27FC236}">
                <a16:creationId xmlns:a16="http://schemas.microsoft.com/office/drawing/2014/main" id="{EE503C37-398D-FAE0-8D4C-38DCD71949AE}"/>
              </a:ext>
            </a:extLst>
          </p:cNvPr>
          <p:cNvSpPr>
            <a:spLocks noGrp="1"/>
          </p:cNvSpPr>
          <p:nvPr>
            <p:ph type="body" idx="13"/>
            <p:custDataLst>
              <p:tags r:id="rId7"/>
            </p:custDataLst>
          </p:nvPr>
        </p:nvSpPr>
        <p:spPr>
          <a:xfrm>
            <a:off x="7527925" y="1681163"/>
            <a:ext cx="3032125" cy="723900"/>
          </a:xfrm>
        </p:spPr>
        <p:txBody>
          <a:bodyPr>
            <a:normAutofit fontScale="92500" lnSpcReduction="10000"/>
          </a:bodyPr>
          <a:lstStyle/>
          <a:p>
            <a:r>
              <a:rPr lang="fr-CA" dirty="0">
                <a:latin typeface="Univers Condensed" panose="020B0506020202050204"/>
              </a:rPr>
              <a:t>Paramètres affectant </a:t>
            </a:r>
            <a:r>
              <a:rPr lang="fr-CA" u="sng" dirty="0">
                <a:latin typeface="Univers Condensed" panose="020B0506020202050204"/>
              </a:rPr>
              <a:t>négativement</a:t>
            </a:r>
            <a:r>
              <a:rPr lang="fr-CA" dirty="0">
                <a:latin typeface="Univers Condensed" panose="020B0506020202050204"/>
              </a:rPr>
              <a:t> la résistance à la fatigue</a:t>
            </a:r>
          </a:p>
        </p:txBody>
      </p:sp>
    </p:spTree>
    <p:extLst>
      <p:ext uri="{BB962C8B-B14F-4D97-AF65-F5344CB8AC3E}">
        <p14:creationId xmlns:p14="http://schemas.microsoft.com/office/powerpoint/2010/main" val="424758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FATIGUE DES ALLIAGES D’ALUMINIUM</a:t>
            </a:r>
          </a:p>
        </p:txBody>
      </p:sp>
      <p:sp>
        <p:nvSpPr>
          <p:cNvPr id="3" name="Espace réservé du texte 2"/>
          <p:cNvSpPr>
            <a:spLocks noGrp="1"/>
          </p:cNvSpPr>
          <p:nvPr>
            <p:ph type="body" idx="1"/>
            <p:custDataLst>
              <p:tags r:id="rId2"/>
            </p:custDataLst>
          </p:nvPr>
        </p:nvSpPr>
        <p:spPr>
          <a:xfrm>
            <a:off x="931972" y="4013656"/>
            <a:ext cx="3677520" cy="2002680"/>
          </a:xfrm>
        </p:spPr>
        <p:txBody>
          <a:bodyPr>
            <a:normAutofit fontScale="92500" lnSpcReduction="10000"/>
          </a:bodyPr>
          <a:lstStyle/>
          <a:p>
            <a:r>
              <a:rPr lang="fr-CA" dirty="0"/>
              <a:t>Alliages traitables thermiquement (séries 2000, 6000 et 7000)</a:t>
            </a:r>
          </a:p>
          <a:p>
            <a:r>
              <a:rPr lang="fr-CA" dirty="0"/>
              <a:t>Alliages </a:t>
            </a:r>
            <a:r>
              <a:rPr lang="fr-CA" dirty="0" err="1"/>
              <a:t>écrouissables</a:t>
            </a:r>
            <a:r>
              <a:rPr lang="fr-CA" dirty="0"/>
              <a:t> </a:t>
            </a:r>
            <a:br>
              <a:rPr lang="fr-CA" dirty="0"/>
            </a:br>
            <a:r>
              <a:rPr lang="fr-CA" dirty="0"/>
              <a:t>(séries 3000 et 5000)</a:t>
            </a:r>
          </a:p>
          <a:p>
            <a:r>
              <a:rPr lang="fr-CA" dirty="0"/>
              <a:t>Alliages de fonderie</a:t>
            </a:r>
          </a:p>
          <a:p>
            <a:r>
              <a:rPr lang="fr-CA" dirty="0"/>
              <a:t>Pièces de fabrication additive</a:t>
            </a:r>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17</a:t>
            </a:fld>
            <a:endParaRPr lang="fr-FR" dirty="0"/>
          </a:p>
        </p:txBody>
      </p:sp>
    </p:spTree>
    <p:extLst>
      <p:ext uri="{BB962C8B-B14F-4D97-AF65-F5344CB8AC3E}">
        <p14:creationId xmlns:p14="http://schemas.microsoft.com/office/powerpoint/2010/main" val="2733999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1CA28F98-C0E2-ECCC-57DF-DB163FDFE6FD}"/>
              </a:ext>
            </a:extLst>
          </p:cNvPr>
          <p:cNvSpPr>
            <a:spLocks noGrp="1"/>
          </p:cNvSpPr>
          <p:nvPr>
            <p:ph type="title"/>
            <p:custDataLst>
              <p:tags r:id="rId1"/>
            </p:custDataLst>
          </p:nvPr>
        </p:nvSpPr>
        <p:spPr/>
        <p:txBody>
          <a:bodyPr>
            <a:normAutofit/>
          </a:bodyPr>
          <a:lstStyle/>
          <a:p>
            <a:r>
              <a:rPr lang="fr-CA" dirty="0">
                <a:solidFill>
                  <a:schemeClr val="accent1"/>
                </a:solidFill>
              </a:rPr>
              <a:t>Vue d’ensemble – Alliage corroyés</a:t>
            </a:r>
            <a:br>
              <a:rPr lang="fr-CA" dirty="0"/>
            </a:br>
            <a:r>
              <a:rPr lang="fr-CA" sz="2800" dirty="0"/>
              <a:t>Limites d’endurance pour divers alliages</a:t>
            </a:r>
            <a:endParaRPr lang="fr-CA" dirty="0"/>
          </a:p>
        </p:txBody>
      </p:sp>
      <p:sp>
        <p:nvSpPr>
          <p:cNvPr id="4" name="Espace réservé du pied de page 3">
            <a:extLst>
              <a:ext uri="{FF2B5EF4-FFF2-40B4-BE49-F238E27FC236}">
                <a16:creationId xmlns:a16="http://schemas.microsoft.com/office/drawing/2014/main" id="{E0B9EBCC-6E71-1D93-26DE-5A5BCC9E6FE5}"/>
              </a:ext>
            </a:extLst>
          </p:cNvPr>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a:extLst>
              <a:ext uri="{FF2B5EF4-FFF2-40B4-BE49-F238E27FC236}">
                <a16:creationId xmlns:a16="http://schemas.microsoft.com/office/drawing/2014/main" id="{892A9E2F-189F-9420-D727-C79939CD3231}"/>
              </a:ext>
            </a:extLst>
          </p:cNvPr>
          <p:cNvSpPr>
            <a:spLocks noGrp="1"/>
          </p:cNvSpPr>
          <p:nvPr>
            <p:ph type="sldNum" sz="quarter" idx="12"/>
            <p:custDataLst>
              <p:tags r:id="rId3"/>
            </p:custDataLst>
          </p:nvPr>
        </p:nvSpPr>
        <p:spPr/>
        <p:txBody>
          <a:bodyPr/>
          <a:lstStyle/>
          <a:p>
            <a:fld id="{82B63C5F-247B-BE4F-ACBC-7BDD67617F3E}" type="slidenum">
              <a:rPr lang="fr-FR" smtClean="0"/>
              <a:t>18</a:t>
            </a:fld>
            <a:endParaRPr lang="fr-FR"/>
          </a:p>
        </p:txBody>
      </p:sp>
      <mc:AlternateContent xmlns:mc="http://schemas.openxmlformats.org/markup-compatibility/2006" xmlns:a14="http://schemas.microsoft.com/office/drawing/2010/main">
        <mc:Choice Requires="a14">
          <p:sp>
            <p:nvSpPr>
              <p:cNvPr id="9" name="Espace réservé du texte 8">
                <a:extLst>
                  <a:ext uri="{FF2B5EF4-FFF2-40B4-BE49-F238E27FC236}">
                    <a16:creationId xmlns:a16="http://schemas.microsoft.com/office/drawing/2014/main" id="{14F8DF10-3EAE-33A5-DD45-71309AD4B6B4}"/>
                  </a:ext>
                </a:extLst>
              </p:cNvPr>
              <p:cNvSpPr>
                <a:spLocks noGrp="1"/>
              </p:cNvSpPr>
              <p:nvPr>
                <p:ph type="body" idx="1"/>
                <p:custDataLst>
                  <p:tags r:id="rId4"/>
                </p:custDataLst>
              </p:nvPr>
            </p:nvSpPr>
            <p:spPr/>
            <p:txBody>
              <a:bodyPr>
                <a:normAutofit/>
              </a:bodyPr>
              <a:lstStyle/>
              <a:p>
                <a:r>
                  <a:rPr lang="fr-CA" dirty="0"/>
                  <a:t>Les alliages avec une haute résistance performent généralement mieux que les alliages à plus basse résistance.</a:t>
                </a:r>
              </a:p>
              <a:p>
                <a:r>
                  <a:rPr lang="fr-CA" dirty="0"/>
                  <a:t>Généralement, la limite d’endurance pour les alliages d’Al est corrélée avec </a:t>
                </a:r>
                <a14:m>
                  <m:oMath xmlns:m="http://schemas.openxmlformats.org/officeDocument/2006/math">
                    <m:r>
                      <a:rPr lang="fr-CA" b="0" i="1" smtClean="0">
                        <a:latin typeface="Cambria Math" panose="02040503050406030204" pitchFamily="18" charset="0"/>
                      </a:rPr>
                      <m:t>0,4×</m:t>
                    </m:r>
                    <m:r>
                      <a:rPr lang="fr-CA" b="0" i="1" smtClean="0">
                        <a:latin typeface="Cambria Math" panose="02040503050406030204" pitchFamily="18" charset="0"/>
                      </a:rPr>
                      <m:t>𝑈𝑇𝑆</m:t>
                    </m:r>
                  </m:oMath>
                </a14:m>
                <a:r>
                  <a:rPr lang="fr-CA" dirty="0"/>
                  <a:t>.</a:t>
                </a:r>
              </a:p>
              <a:p>
                <a:r>
                  <a:rPr lang="fr-CA" dirty="0"/>
                  <a:t>Cette performance est relativement inférieure à celle des aciers dont la limite d’endurance est corrélée avec </a:t>
                </a:r>
                <a14:m>
                  <m:oMath xmlns:m="http://schemas.openxmlformats.org/officeDocument/2006/math">
                    <m:r>
                      <a:rPr lang="fr-CA" b="0" i="1" smtClean="0">
                        <a:latin typeface="Cambria Math" panose="02040503050406030204" pitchFamily="18" charset="0"/>
                      </a:rPr>
                      <m:t>0,5×</m:t>
                    </m:r>
                    <m:r>
                      <a:rPr lang="fr-CA" b="0" i="1" smtClean="0">
                        <a:latin typeface="Cambria Math" panose="02040503050406030204" pitchFamily="18" charset="0"/>
                      </a:rPr>
                      <m:t>𝑈𝑇𝑆</m:t>
                    </m:r>
                  </m:oMath>
                </a14:m>
                <a:r>
                  <a:rPr lang="fr-CA" dirty="0"/>
                  <a:t>.</a:t>
                </a:r>
              </a:p>
              <a:p>
                <a:r>
                  <a:rPr lang="fr-CA" dirty="0"/>
                  <a:t>Pour une résistance équivalente, les aluminiums écrouis de la série 5000 ont une limite d’endurance plus élevée que les aluminiums durcis par précipitation (séries 2000, 6000 et 7000).</a:t>
                </a:r>
              </a:p>
              <a:p>
                <a:r>
                  <a:rPr lang="fr-CA" dirty="0"/>
                  <a:t>Les alliages de séries 1000, 3000 et 5000 sont peu utilisés pour des applications structurales.</a:t>
                </a:r>
              </a:p>
            </p:txBody>
          </p:sp>
        </mc:Choice>
        <mc:Fallback xmlns="">
          <p:sp>
            <p:nvSpPr>
              <p:cNvPr id="9" name="Espace réservé du texte 8">
                <a:extLst>
                  <a:ext uri="{FF2B5EF4-FFF2-40B4-BE49-F238E27FC236}">
                    <a16:creationId xmlns:a16="http://schemas.microsoft.com/office/drawing/2014/main" id="{14F8DF10-3EAE-33A5-DD45-71309AD4B6B4}"/>
                  </a:ext>
                </a:extLst>
              </p:cNvPr>
              <p:cNvSpPr>
                <a:spLocks noGrp="1" noRot="1" noChangeAspect="1" noMove="1" noResize="1" noEditPoints="1" noAdjustHandles="1" noChangeArrowheads="1" noChangeShapeType="1" noTextEdit="1"/>
              </p:cNvSpPr>
              <p:nvPr>
                <p:ph type="body" idx="1"/>
                <p:custDataLst>
                  <p:tags r:id="rId9"/>
                </p:custDataLst>
              </p:nvPr>
            </p:nvSpPr>
            <p:spPr>
              <a:blipFill>
                <a:blip r:embed="rId10"/>
                <a:stretch>
                  <a:fillRect l="-2648" t="-2112" r="-2144"/>
                </a:stretch>
              </a:blipFill>
            </p:spPr>
            <p:txBody>
              <a:bodyPr/>
              <a:lstStyle/>
              <a:p>
                <a:r>
                  <a:rPr lang="fr-CA">
                    <a:noFill/>
                  </a:rPr>
                  <a:t> </a:t>
                </a:r>
              </a:p>
            </p:txBody>
          </p:sp>
        </mc:Fallback>
      </mc:AlternateContent>
      <p:pic>
        <p:nvPicPr>
          <p:cNvPr id="14" name="Image 13">
            <a:extLst>
              <a:ext uri="{FF2B5EF4-FFF2-40B4-BE49-F238E27FC236}">
                <a16:creationId xmlns:a16="http://schemas.microsoft.com/office/drawing/2014/main" id="{66364E7A-1090-0868-AE76-C537F9BCAF8A}"/>
              </a:ext>
            </a:extLst>
          </p:cNvPr>
          <p:cNvPicPr>
            <a:picLocks noChangeAspect="1"/>
          </p:cNvPicPr>
          <p:nvPr>
            <p:custDataLst>
              <p:tags r:id="rId5"/>
            </p:custDataLst>
          </p:nvPr>
        </p:nvPicPr>
        <p:blipFill>
          <a:blip r:embed="rId11"/>
          <a:stretch>
            <a:fillRect/>
          </a:stretch>
        </p:blipFill>
        <p:spPr>
          <a:xfrm>
            <a:off x="6106023" y="1681163"/>
            <a:ext cx="5820967" cy="3699220"/>
          </a:xfrm>
          <a:prstGeom prst="rect">
            <a:avLst/>
          </a:prstGeom>
        </p:spPr>
      </p:pic>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365A94ED-E08C-7EFC-4AB7-64DD7BF348A9}"/>
                  </a:ext>
                </a:extLst>
              </p:cNvPr>
              <p:cNvSpPr txBox="1"/>
              <p:nvPr>
                <p:custDataLst>
                  <p:tags r:id="rId6"/>
                </p:custDataLst>
              </p:nvPr>
            </p:nvSpPr>
            <p:spPr>
              <a:xfrm>
                <a:off x="5974512" y="5379594"/>
                <a:ext cx="5568132" cy="923330"/>
              </a:xfrm>
              <a:prstGeom prst="rect">
                <a:avLst/>
              </a:prstGeom>
              <a:noFill/>
            </p:spPr>
            <p:txBody>
              <a:bodyPr wrap="square" rtlCol="0">
                <a:spAutoFit/>
              </a:bodyPr>
              <a:lstStyle/>
              <a:p>
                <a:pPr algn="ctr"/>
                <a:r>
                  <a:rPr lang="fr-CA" dirty="0">
                    <a:latin typeface="Univers Condensed" panose="020B0506020202050204"/>
                  </a:rPr>
                  <a:t>Limite d’endurance (</a:t>
                </a:r>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=−1</m:t>
                    </m:r>
                  </m:oMath>
                </a14:m>
                <a:r>
                  <a:rPr lang="fr-CA" dirty="0">
                    <a:latin typeface="Univers Condensed" panose="020B0506020202050204"/>
                  </a:rPr>
                  <a:t>; </a:t>
                </a:r>
                <a14:m>
                  <m:oMath xmlns:m="http://schemas.openxmlformats.org/officeDocument/2006/math">
                    <m:r>
                      <a:rPr lang="fr-CA" b="0" i="1" smtClean="0">
                        <a:latin typeface="Cambria Math" panose="02040503050406030204" pitchFamily="18" charset="0"/>
                      </a:rPr>
                      <m:t>5×</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a14:m>
                <a:r>
                  <a:rPr lang="fr-CA" dirty="0">
                    <a:latin typeface="Univers Condensed" panose="020B0506020202050204"/>
                  </a:rPr>
                  <a:t> cycles) des alliages d’aluminium corroyés en fonction de la résistance à la traction, selon la série d’alliages [1]</a:t>
                </a:r>
              </a:p>
            </p:txBody>
          </p:sp>
        </mc:Choice>
        <mc:Fallback xmlns="">
          <p:sp>
            <p:nvSpPr>
              <p:cNvPr id="15" name="ZoneTexte 14">
                <a:extLst>
                  <a:ext uri="{FF2B5EF4-FFF2-40B4-BE49-F238E27FC236}">
                    <a16:creationId xmlns:a16="http://schemas.microsoft.com/office/drawing/2014/main" id="{365A94ED-E08C-7EFC-4AB7-64DD7BF348A9}"/>
                  </a:ext>
                </a:extLst>
              </p:cNvPr>
              <p:cNvSpPr txBox="1">
                <a:spLocks noRot="1" noChangeAspect="1" noMove="1" noResize="1" noEditPoints="1" noAdjustHandles="1" noChangeArrowheads="1" noChangeShapeType="1" noTextEdit="1"/>
              </p:cNvSpPr>
              <p:nvPr>
                <p:custDataLst>
                  <p:tags r:id="rId12"/>
                </p:custDataLst>
              </p:nvPr>
            </p:nvSpPr>
            <p:spPr>
              <a:xfrm>
                <a:off x="5974512" y="5379594"/>
                <a:ext cx="5568132" cy="923330"/>
              </a:xfrm>
              <a:prstGeom prst="rect">
                <a:avLst/>
              </a:prstGeom>
              <a:blipFill>
                <a:blip r:embed="rId13"/>
                <a:stretch>
                  <a:fillRect t="-2632" r="-110" b="-9868"/>
                </a:stretch>
              </a:blipFill>
            </p:spPr>
            <p:txBody>
              <a:bodyPr/>
              <a:lstStyle/>
              <a:p>
                <a:r>
                  <a:rPr lang="fr-CA">
                    <a:noFill/>
                  </a:rPr>
                  <a:t> </a:t>
                </a:r>
              </a:p>
            </p:txBody>
          </p:sp>
        </mc:Fallback>
      </mc:AlternateContent>
      <p:sp>
        <p:nvSpPr>
          <p:cNvPr id="2" name="ZoneTexte 1">
            <a:extLst>
              <a:ext uri="{FF2B5EF4-FFF2-40B4-BE49-F238E27FC236}">
                <a16:creationId xmlns:a16="http://schemas.microsoft.com/office/drawing/2014/main" id="{4D5D54A0-B746-2869-8C79-B664996521E5}"/>
              </a:ext>
            </a:extLst>
          </p:cNvPr>
          <p:cNvSpPr txBox="1"/>
          <p:nvPr>
            <p:custDataLst>
              <p:tags r:id="rId7"/>
            </p:custDataLst>
          </p:nvPr>
        </p:nvSpPr>
        <p:spPr>
          <a:xfrm>
            <a:off x="538763" y="5963090"/>
            <a:ext cx="5435749"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J. G. Kaufman. </a:t>
            </a:r>
            <a:r>
              <a:rPr lang="en-US" sz="11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100" i="1" dirty="0">
                <a:solidFill>
                  <a:schemeClr val="tx2">
                    <a:lumMod val="60000"/>
                    <a:lumOff val="40000"/>
                  </a:schemeClr>
                </a:solidFill>
                <a:latin typeface="Univers Condensed" panose="020B0506020202050204"/>
              </a:rPr>
              <a:t>. ASM International (2008), 559 pages.</a:t>
            </a:r>
          </a:p>
        </p:txBody>
      </p:sp>
    </p:spTree>
    <p:extLst>
      <p:ext uri="{BB962C8B-B14F-4D97-AF65-F5344CB8AC3E}">
        <p14:creationId xmlns:p14="http://schemas.microsoft.com/office/powerpoint/2010/main" val="69236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19A4916-E176-3F88-F329-B3F979457A96}"/>
              </a:ext>
            </a:extLst>
          </p:cNvPr>
          <p:cNvSpPr>
            <a:spLocks noGrp="1"/>
          </p:cNvSpPr>
          <p:nvPr>
            <p:ph type="title"/>
            <p:custDataLst>
              <p:tags r:id="rId1"/>
            </p:custDataLst>
          </p:nvPr>
        </p:nvSpPr>
        <p:spPr/>
        <p:txBody>
          <a:bodyPr>
            <a:normAutofit/>
          </a:bodyPr>
          <a:lstStyle/>
          <a:p>
            <a:r>
              <a:rPr lang="fr-CA" dirty="0">
                <a:solidFill>
                  <a:schemeClr val="accent1"/>
                </a:solidFill>
              </a:rPr>
              <a:t>Alliages traitables thermiquement</a:t>
            </a:r>
            <a:br>
              <a:rPr lang="fr-CA" dirty="0"/>
            </a:br>
            <a:r>
              <a:rPr lang="fr-CA" sz="2800" dirty="0"/>
              <a:t>Séries 2000, 6000, 7000</a:t>
            </a:r>
            <a:endParaRPr lang="fr-CA" dirty="0"/>
          </a:p>
        </p:txBody>
      </p:sp>
      <p:sp>
        <p:nvSpPr>
          <p:cNvPr id="4" name="Espace réservé du pied de page 3">
            <a:extLst>
              <a:ext uri="{FF2B5EF4-FFF2-40B4-BE49-F238E27FC236}">
                <a16:creationId xmlns:a16="http://schemas.microsoft.com/office/drawing/2014/main" id="{B6813EEB-8ED1-3196-DBF5-5B07092AE4C3}"/>
              </a:ext>
            </a:extLst>
          </p:cNvPr>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a:extLst>
              <a:ext uri="{FF2B5EF4-FFF2-40B4-BE49-F238E27FC236}">
                <a16:creationId xmlns:a16="http://schemas.microsoft.com/office/drawing/2014/main" id="{F5D27FF4-0F41-8CCF-8D73-AD978673F181}"/>
              </a:ext>
            </a:extLst>
          </p:cNvPr>
          <p:cNvSpPr>
            <a:spLocks noGrp="1"/>
          </p:cNvSpPr>
          <p:nvPr>
            <p:ph type="sldNum" sz="quarter" idx="12"/>
            <p:custDataLst>
              <p:tags r:id="rId3"/>
            </p:custDataLst>
          </p:nvPr>
        </p:nvSpPr>
        <p:spPr/>
        <p:txBody>
          <a:bodyPr/>
          <a:lstStyle/>
          <a:p>
            <a:fld id="{82B63C5F-247B-BE4F-ACBC-7BDD67617F3E}" type="slidenum">
              <a:rPr lang="fr-FR" smtClean="0"/>
              <a:t>19</a:t>
            </a:fld>
            <a:endParaRPr lang="fr-FR"/>
          </a:p>
        </p:txBody>
      </p:sp>
      <p:sp>
        <p:nvSpPr>
          <p:cNvPr id="8" name="Espace réservé du texte 7">
            <a:extLst>
              <a:ext uri="{FF2B5EF4-FFF2-40B4-BE49-F238E27FC236}">
                <a16:creationId xmlns:a16="http://schemas.microsoft.com/office/drawing/2014/main" id="{22844417-002F-CACE-83DB-1DDA7E688028}"/>
              </a:ext>
            </a:extLst>
          </p:cNvPr>
          <p:cNvSpPr>
            <a:spLocks noGrp="1"/>
          </p:cNvSpPr>
          <p:nvPr>
            <p:ph type="body" idx="1"/>
            <p:custDataLst>
              <p:tags r:id="rId4"/>
            </p:custDataLst>
          </p:nvPr>
        </p:nvSpPr>
        <p:spPr>
          <a:xfrm>
            <a:off x="839788" y="1495635"/>
            <a:ext cx="4834502" cy="4041258"/>
          </a:xfrm>
        </p:spPr>
        <p:txBody>
          <a:bodyPr/>
          <a:lstStyle/>
          <a:p>
            <a:r>
              <a:rPr lang="fr-CA" dirty="0"/>
              <a:t>Ces alliages sont souvent utilisés dans les applications structurales, pour des extrusions (6000) et dans l’aéronautique (7000). Ils ont une haute résistance mécanique grâce à des précipités générés par un traitement thermique. </a:t>
            </a:r>
          </a:p>
          <a:p>
            <a:r>
              <a:rPr lang="fr-CA" dirty="0"/>
              <a:t>Les systèmes de précipitations dépendent des éléments d’alliage: Cu (série 2000), Mg et Si (série 6000) et Zn (série 7000).</a:t>
            </a:r>
          </a:p>
          <a:p>
            <a:r>
              <a:rPr lang="fr-CA" dirty="0"/>
              <a:t>L’état final de traitement thermique est défini par des suffixes à la désignation de l’alliage, dont: état recuit (O), mis en solution (T4) et vieilli artificiellement (T6), par exemple 6061-T6.</a:t>
            </a:r>
          </a:p>
          <a:p>
            <a:r>
              <a:rPr lang="fr-CA" dirty="0"/>
              <a:t>La mise en solution (T4) et le vieillissement artificiel (T6) causent tous deux une augmentation de la résistance à la traction par rapport à l’état recuit (O); toutefois l’augmentation de la résistance à la fatigue est marginale entre les états T4 et T6.</a:t>
            </a:r>
          </a:p>
          <a:p>
            <a:r>
              <a:rPr lang="fr-CA" dirty="0"/>
              <a:t>Par exemple, pour l’alliage 6061 [1]:</a:t>
            </a:r>
          </a:p>
          <a:p>
            <a:endParaRPr lang="fr-CA" dirty="0"/>
          </a:p>
        </p:txBody>
      </p:sp>
      <p:pic>
        <p:nvPicPr>
          <p:cNvPr id="11" name="Image 10">
            <a:extLst>
              <a:ext uri="{FF2B5EF4-FFF2-40B4-BE49-F238E27FC236}">
                <a16:creationId xmlns:a16="http://schemas.microsoft.com/office/drawing/2014/main" id="{88E22DEC-9A9B-4834-3E22-3C4EFD5BCABF}"/>
              </a:ext>
            </a:extLst>
          </p:cNvPr>
          <p:cNvPicPr>
            <a:picLocks noChangeAspect="1"/>
          </p:cNvPicPr>
          <p:nvPr>
            <p:custDataLst>
              <p:tags r:id="rId5"/>
            </p:custDataLst>
          </p:nvPr>
        </p:nvPicPr>
        <p:blipFill>
          <a:blip r:embed="rId10"/>
          <a:stretch>
            <a:fillRect/>
          </a:stretch>
        </p:blipFill>
        <p:spPr>
          <a:xfrm>
            <a:off x="6600538" y="1561895"/>
            <a:ext cx="4751674" cy="3764070"/>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05DD4F0-B53B-BA03-1092-636AD1B17BF4}"/>
                  </a:ext>
                </a:extLst>
              </p:cNvPr>
              <p:cNvSpPr txBox="1"/>
              <p:nvPr>
                <p:custDataLst>
                  <p:tags r:id="rId6"/>
                </p:custDataLst>
              </p:nvPr>
            </p:nvSpPr>
            <p:spPr>
              <a:xfrm>
                <a:off x="6716491" y="5324861"/>
                <a:ext cx="5236970" cy="369332"/>
              </a:xfrm>
              <a:prstGeom prst="rect">
                <a:avLst/>
              </a:prstGeom>
              <a:noFill/>
            </p:spPr>
            <p:txBody>
              <a:bodyPr wrap="square" rtlCol="0">
                <a:spAutoFit/>
              </a:bodyPr>
              <a:lstStyle/>
              <a:p>
                <a:pPr algn="ctr"/>
                <a:r>
                  <a:rPr lang="fr-CA" dirty="0">
                    <a:latin typeface="Univers Condensed" panose="020B0506020202050204"/>
                  </a:rPr>
                  <a:t>Courbes SN de l’alliage 6061 (</a:t>
                </a:r>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=−1</m:t>
                    </m:r>
                  </m:oMath>
                </a14:m>
                <a:r>
                  <a:rPr lang="fr-CA" dirty="0">
                    <a:latin typeface="Univers Condensed" panose="020B0506020202050204"/>
                  </a:rPr>
                  <a:t>) [1]</a:t>
                </a:r>
              </a:p>
            </p:txBody>
          </p:sp>
        </mc:Choice>
        <mc:Fallback xmlns="">
          <p:sp>
            <p:nvSpPr>
              <p:cNvPr id="12" name="ZoneTexte 11">
                <a:extLst>
                  <a:ext uri="{FF2B5EF4-FFF2-40B4-BE49-F238E27FC236}">
                    <a16:creationId xmlns:a16="http://schemas.microsoft.com/office/drawing/2014/main" id="{205DD4F0-B53B-BA03-1092-636AD1B17BF4}"/>
                  </a:ext>
                </a:extLst>
              </p:cNvPr>
              <p:cNvSpPr txBox="1">
                <a:spLocks noRot="1" noChangeAspect="1" noMove="1" noResize="1" noEditPoints="1" noAdjustHandles="1" noChangeArrowheads="1" noChangeShapeType="1" noTextEdit="1"/>
              </p:cNvSpPr>
              <p:nvPr>
                <p:custDataLst>
                  <p:tags r:id="rId11"/>
                </p:custDataLst>
              </p:nvPr>
            </p:nvSpPr>
            <p:spPr>
              <a:xfrm>
                <a:off x="6716491" y="5324861"/>
                <a:ext cx="5236970" cy="369332"/>
              </a:xfrm>
              <a:prstGeom prst="rect">
                <a:avLst/>
              </a:prstGeom>
              <a:blipFill>
                <a:blip r:embed="rId12"/>
                <a:stretch>
                  <a:fillRect t="-8333" b="-26667"/>
                </a:stretch>
              </a:blipFill>
            </p:spPr>
            <p:txBody>
              <a:bodyPr/>
              <a:lstStyle/>
              <a:p>
                <a:r>
                  <a:rPr lang="fr-CA">
                    <a:noFill/>
                  </a:rPr>
                  <a:t> </a:t>
                </a:r>
              </a:p>
            </p:txBody>
          </p:sp>
        </mc:Fallback>
      </mc:AlternateContent>
      <p:graphicFrame>
        <p:nvGraphicFramePr>
          <p:cNvPr id="14" name="Tableau 14">
            <a:extLst>
              <a:ext uri="{FF2B5EF4-FFF2-40B4-BE49-F238E27FC236}">
                <a16:creationId xmlns:a16="http://schemas.microsoft.com/office/drawing/2014/main" id="{F0E56EBF-66C7-6706-A134-4C019F9E9EF4}"/>
              </a:ext>
            </a:extLst>
          </p:cNvPr>
          <p:cNvGraphicFramePr>
            <a:graphicFrameLocks noGrp="1"/>
          </p:cNvGraphicFramePr>
          <p:nvPr>
            <p:custDataLst>
              <p:tags r:id="rId7"/>
            </p:custDataLst>
            <p:extLst>
              <p:ext uri="{D42A27DB-BD31-4B8C-83A1-F6EECF244321}">
                <p14:modId xmlns:p14="http://schemas.microsoft.com/office/powerpoint/2010/main" val="3875351377"/>
              </p:ext>
            </p:extLst>
          </p:nvPr>
        </p:nvGraphicFramePr>
        <p:xfrm>
          <a:off x="641008" y="5084318"/>
          <a:ext cx="4834503" cy="1483360"/>
        </p:xfrm>
        <a:graphic>
          <a:graphicData uri="http://schemas.openxmlformats.org/drawingml/2006/table">
            <a:tbl>
              <a:tblPr firstRow="1" bandRow="1">
                <a:tableStyleId>{5C22544A-7EE6-4342-B048-85BDC9FD1C3A}</a:tableStyleId>
              </a:tblPr>
              <a:tblGrid>
                <a:gridCol w="1346821">
                  <a:extLst>
                    <a:ext uri="{9D8B030D-6E8A-4147-A177-3AD203B41FA5}">
                      <a16:colId xmlns:a16="http://schemas.microsoft.com/office/drawing/2014/main" val="1387561362"/>
                    </a:ext>
                  </a:extLst>
                </a:gridCol>
                <a:gridCol w="1630017">
                  <a:extLst>
                    <a:ext uri="{9D8B030D-6E8A-4147-A177-3AD203B41FA5}">
                      <a16:colId xmlns:a16="http://schemas.microsoft.com/office/drawing/2014/main" val="3647032705"/>
                    </a:ext>
                  </a:extLst>
                </a:gridCol>
                <a:gridCol w="1857665">
                  <a:extLst>
                    <a:ext uri="{9D8B030D-6E8A-4147-A177-3AD203B41FA5}">
                      <a16:colId xmlns:a16="http://schemas.microsoft.com/office/drawing/2014/main" val="300174038"/>
                    </a:ext>
                  </a:extLst>
                </a:gridCol>
              </a:tblGrid>
              <a:tr h="370840">
                <a:tc>
                  <a:txBody>
                    <a:bodyPr/>
                    <a:lstStyle/>
                    <a:p>
                      <a:r>
                        <a:rPr lang="fr-CA" dirty="0">
                          <a:latin typeface="Univers Condensed" panose="020B0506020202050204"/>
                        </a:rPr>
                        <a:t>État</a:t>
                      </a:r>
                    </a:p>
                  </a:txBody>
                  <a:tcPr/>
                </a:tc>
                <a:tc>
                  <a:txBody>
                    <a:bodyPr/>
                    <a:lstStyle/>
                    <a:p>
                      <a:r>
                        <a:rPr lang="fr-CA" dirty="0">
                          <a:latin typeface="Univers Condensed" panose="020B0506020202050204"/>
                        </a:rPr>
                        <a:t>UTS (MPa)</a:t>
                      </a:r>
                    </a:p>
                  </a:txBody>
                  <a:tcPr/>
                </a:tc>
                <a:tc>
                  <a:txBody>
                    <a:bodyPr/>
                    <a:lstStyle/>
                    <a:p>
                      <a:r>
                        <a:rPr lang="fr-CA" dirty="0">
                          <a:latin typeface="Univers Condensed" panose="020B0506020202050204"/>
                        </a:rPr>
                        <a:t>Lim. end. (MPa)</a:t>
                      </a:r>
                    </a:p>
                  </a:txBody>
                  <a:tcPr/>
                </a:tc>
                <a:extLst>
                  <a:ext uri="{0D108BD9-81ED-4DB2-BD59-A6C34878D82A}">
                    <a16:rowId xmlns:a16="http://schemas.microsoft.com/office/drawing/2014/main" val="2006722652"/>
                  </a:ext>
                </a:extLst>
              </a:tr>
              <a:tr h="370840">
                <a:tc>
                  <a:txBody>
                    <a:bodyPr/>
                    <a:lstStyle/>
                    <a:p>
                      <a:r>
                        <a:rPr lang="fr-CA" dirty="0">
                          <a:latin typeface="Univers Condensed" panose="020B0506020202050204"/>
                        </a:rPr>
                        <a:t>O</a:t>
                      </a:r>
                    </a:p>
                  </a:txBody>
                  <a:tcPr/>
                </a:tc>
                <a:tc>
                  <a:txBody>
                    <a:bodyPr/>
                    <a:lstStyle/>
                    <a:p>
                      <a:r>
                        <a:rPr lang="fr-CA" dirty="0">
                          <a:latin typeface="Univers Condensed" panose="020B0506020202050204"/>
                        </a:rPr>
                        <a:t>125</a:t>
                      </a:r>
                    </a:p>
                  </a:txBody>
                  <a:tcPr/>
                </a:tc>
                <a:tc>
                  <a:txBody>
                    <a:bodyPr/>
                    <a:lstStyle/>
                    <a:p>
                      <a:r>
                        <a:rPr lang="fr-CA" dirty="0">
                          <a:latin typeface="Univers Condensed" panose="020B0506020202050204"/>
                        </a:rPr>
                        <a:t>60</a:t>
                      </a:r>
                    </a:p>
                  </a:txBody>
                  <a:tcPr/>
                </a:tc>
                <a:extLst>
                  <a:ext uri="{0D108BD9-81ED-4DB2-BD59-A6C34878D82A}">
                    <a16:rowId xmlns:a16="http://schemas.microsoft.com/office/drawing/2014/main" val="1309031399"/>
                  </a:ext>
                </a:extLst>
              </a:tr>
              <a:tr h="370840">
                <a:tc>
                  <a:txBody>
                    <a:bodyPr/>
                    <a:lstStyle/>
                    <a:p>
                      <a:r>
                        <a:rPr lang="fr-CA" dirty="0">
                          <a:latin typeface="Univers Condensed" panose="020B0506020202050204"/>
                        </a:rPr>
                        <a:t>T4</a:t>
                      </a:r>
                    </a:p>
                  </a:txBody>
                  <a:tcPr/>
                </a:tc>
                <a:tc>
                  <a:txBody>
                    <a:bodyPr/>
                    <a:lstStyle/>
                    <a:p>
                      <a:r>
                        <a:rPr lang="fr-CA" dirty="0">
                          <a:latin typeface="Univers Condensed" panose="020B0506020202050204"/>
                        </a:rPr>
                        <a:t>240</a:t>
                      </a:r>
                    </a:p>
                  </a:txBody>
                  <a:tcPr/>
                </a:tc>
                <a:tc>
                  <a:txBody>
                    <a:bodyPr/>
                    <a:lstStyle/>
                    <a:p>
                      <a:r>
                        <a:rPr lang="fr-CA" dirty="0">
                          <a:latin typeface="Univers Condensed" panose="020B0506020202050204"/>
                        </a:rPr>
                        <a:t>95</a:t>
                      </a:r>
                    </a:p>
                  </a:txBody>
                  <a:tcPr/>
                </a:tc>
                <a:extLst>
                  <a:ext uri="{0D108BD9-81ED-4DB2-BD59-A6C34878D82A}">
                    <a16:rowId xmlns:a16="http://schemas.microsoft.com/office/drawing/2014/main" val="1865464343"/>
                  </a:ext>
                </a:extLst>
              </a:tr>
              <a:tr h="370840">
                <a:tc>
                  <a:txBody>
                    <a:bodyPr/>
                    <a:lstStyle/>
                    <a:p>
                      <a:r>
                        <a:rPr lang="fr-CA" dirty="0">
                          <a:latin typeface="Univers Condensed" panose="020B0506020202050204"/>
                        </a:rPr>
                        <a:t>T6</a:t>
                      </a:r>
                    </a:p>
                  </a:txBody>
                  <a:tcPr/>
                </a:tc>
                <a:tc>
                  <a:txBody>
                    <a:bodyPr/>
                    <a:lstStyle/>
                    <a:p>
                      <a:r>
                        <a:rPr lang="fr-CA" dirty="0">
                          <a:latin typeface="Univers Condensed" panose="020B0506020202050204"/>
                        </a:rPr>
                        <a:t>310</a:t>
                      </a:r>
                    </a:p>
                  </a:txBody>
                  <a:tcPr/>
                </a:tc>
                <a:tc>
                  <a:txBody>
                    <a:bodyPr/>
                    <a:lstStyle/>
                    <a:p>
                      <a:r>
                        <a:rPr lang="fr-CA" dirty="0">
                          <a:latin typeface="Univers Condensed" panose="020B0506020202050204"/>
                        </a:rPr>
                        <a:t>95</a:t>
                      </a:r>
                    </a:p>
                  </a:txBody>
                  <a:tcPr/>
                </a:tc>
                <a:extLst>
                  <a:ext uri="{0D108BD9-81ED-4DB2-BD59-A6C34878D82A}">
                    <a16:rowId xmlns:a16="http://schemas.microsoft.com/office/drawing/2014/main" val="2980690250"/>
                  </a:ext>
                </a:extLst>
              </a:tr>
            </a:tbl>
          </a:graphicData>
        </a:graphic>
      </p:graphicFrame>
      <p:sp>
        <p:nvSpPr>
          <p:cNvPr id="2" name="ZoneTexte 1">
            <a:extLst>
              <a:ext uri="{FF2B5EF4-FFF2-40B4-BE49-F238E27FC236}">
                <a16:creationId xmlns:a16="http://schemas.microsoft.com/office/drawing/2014/main" id="{EF53A7C7-E966-07B2-D250-891F6C47BA22}"/>
              </a:ext>
            </a:extLst>
          </p:cNvPr>
          <p:cNvSpPr txBox="1"/>
          <p:nvPr>
            <p:custDataLst>
              <p:tags r:id="rId8"/>
            </p:custDataLst>
          </p:nvPr>
        </p:nvSpPr>
        <p:spPr>
          <a:xfrm>
            <a:off x="6434585" y="5731178"/>
            <a:ext cx="5435749"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J. G. Kaufman. </a:t>
            </a:r>
            <a:r>
              <a:rPr lang="en-US" sz="11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100" i="1" dirty="0">
                <a:solidFill>
                  <a:schemeClr val="tx2">
                    <a:lumMod val="60000"/>
                    <a:lumOff val="40000"/>
                  </a:schemeClr>
                </a:solidFill>
                <a:latin typeface="Univers Condensed" panose="020B0506020202050204"/>
              </a:rPr>
              <a:t>. ASM International (2008), 559 pages.</a:t>
            </a:r>
          </a:p>
        </p:txBody>
      </p:sp>
    </p:spTree>
    <p:extLst>
      <p:ext uri="{BB962C8B-B14F-4D97-AF65-F5344CB8AC3E}">
        <p14:creationId xmlns:p14="http://schemas.microsoft.com/office/powerpoint/2010/main" val="35776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custDataLst>
              <p:tags r:id="rId3"/>
            </p:custDataLst>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custDataLst>
              <p:tags r:id="rId4"/>
            </p:custDataLst>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26DF4-1F61-BD5D-4D1D-E40DA93CC6EE}"/>
              </a:ext>
            </a:extLst>
          </p:cNvPr>
          <p:cNvSpPr>
            <a:spLocks noGrp="1"/>
          </p:cNvSpPr>
          <p:nvPr>
            <p:ph type="title"/>
            <p:custDataLst>
              <p:tags r:id="rId1"/>
            </p:custDataLst>
          </p:nvPr>
        </p:nvSpPr>
        <p:spPr/>
        <p:txBody>
          <a:bodyPr>
            <a:normAutofit fontScale="90000"/>
          </a:bodyPr>
          <a:lstStyle/>
          <a:p>
            <a:r>
              <a:rPr lang="fr-CA" sz="4000" dirty="0">
                <a:solidFill>
                  <a:schemeClr val="accent1"/>
                </a:solidFill>
              </a:rPr>
              <a:t>Alliages </a:t>
            </a:r>
            <a:r>
              <a:rPr lang="fr-CA" sz="4000" dirty="0" err="1">
                <a:solidFill>
                  <a:schemeClr val="accent1"/>
                </a:solidFill>
              </a:rPr>
              <a:t>écrouissables</a:t>
            </a:r>
            <a:br>
              <a:rPr lang="fr-CA" dirty="0"/>
            </a:br>
            <a:r>
              <a:rPr lang="fr-CA" sz="3100" dirty="0"/>
              <a:t>Séries 3000 et 5000</a:t>
            </a:r>
            <a:endParaRPr lang="fr-CA" dirty="0"/>
          </a:p>
        </p:txBody>
      </p:sp>
      <p:sp>
        <p:nvSpPr>
          <p:cNvPr id="3" name="Espace réservé du pied de page 2">
            <a:extLst>
              <a:ext uri="{FF2B5EF4-FFF2-40B4-BE49-F238E27FC236}">
                <a16:creationId xmlns:a16="http://schemas.microsoft.com/office/drawing/2014/main" id="{A212D269-26D1-5C22-1C7F-AB1BA48E3982}"/>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F1F401E7-C5C3-F056-4559-8C15405F32DE}"/>
              </a:ext>
            </a:extLst>
          </p:cNvPr>
          <p:cNvSpPr>
            <a:spLocks noGrp="1"/>
          </p:cNvSpPr>
          <p:nvPr>
            <p:ph type="sldNum" sz="quarter" idx="12"/>
            <p:custDataLst>
              <p:tags r:id="rId3"/>
            </p:custDataLst>
          </p:nvPr>
        </p:nvSpPr>
        <p:spPr/>
        <p:txBody>
          <a:bodyPr/>
          <a:lstStyle/>
          <a:p>
            <a:fld id="{82B63C5F-247B-BE4F-ACBC-7BDD67617F3E}" type="slidenum">
              <a:rPr lang="fr-FR" smtClean="0"/>
              <a:t>20</a:t>
            </a:fld>
            <a:endParaRPr lang="fr-FR" dirty="0"/>
          </a:p>
        </p:txBody>
      </p:sp>
      <p:sp>
        <p:nvSpPr>
          <p:cNvPr id="5" name="Espace réservé du texte 4">
            <a:extLst>
              <a:ext uri="{FF2B5EF4-FFF2-40B4-BE49-F238E27FC236}">
                <a16:creationId xmlns:a16="http://schemas.microsoft.com/office/drawing/2014/main" id="{8CFE2889-46E5-557B-4F0E-7D127A289413}"/>
              </a:ext>
            </a:extLst>
          </p:cNvPr>
          <p:cNvSpPr>
            <a:spLocks noGrp="1"/>
          </p:cNvSpPr>
          <p:nvPr>
            <p:ph type="body" idx="1"/>
            <p:custDataLst>
              <p:tags r:id="rId4"/>
            </p:custDataLst>
          </p:nvPr>
        </p:nvSpPr>
        <p:spPr>
          <a:xfrm>
            <a:off x="839788" y="1681162"/>
            <a:ext cx="4834502" cy="4252817"/>
          </a:xfrm>
        </p:spPr>
        <p:txBody>
          <a:bodyPr>
            <a:normAutofit/>
          </a:bodyPr>
          <a:lstStyle/>
          <a:p>
            <a:r>
              <a:rPr lang="fr-CA" dirty="0"/>
              <a:t>Ces alliages sont souvent utilisés pour la fabrication de canettes (3000), dans l’automobile, les navires et les applications structurales (5000). Leur résistance peut être améliorée par écrouissage et ils ont une excellente soudabilité.</a:t>
            </a:r>
          </a:p>
          <a:p>
            <a:r>
              <a:rPr lang="fr-CA" dirty="0"/>
              <a:t>Les alliages de la série 3000 sont peu utilisés dans des applications où la résistance à la fatigue est désirée.</a:t>
            </a:r>
          </a:p>
          <a:p>
            <a:r>
              <a:rPr lang="fr-CA" dirty="0"/>
              <a:t>Les alliages de la série 5000 ont une bonne résistance à la fatigue. Ils sont utilisés soit à l’état recuit (O) ou à l’état écroui. Cet état est représenté par un suffixe débutant par la lettre H suivi de deux chiffres représentant le traitement thermique et le degré d’écrouissage.</a:t>
            </a:r>
          </a:p>
          <a:p>
            <a:r>
              <a:rPr lang="fr-CA" dirty="0"/>
              <a:t>Le traitement thermique a peu d’effet sur la résistance à la fatigue; le degré d’écrouissage a, cependant, un effet léger.</a:t>
            </a:r>
          </a:p>
          <a:p>
            <a:r>
              <a:rPr lang="fr-CA" dirty="0"/>
              <a:t>Ci-contre: l’influence du degré d’écrouissage sur la résistance à la fatigue de l’alliage 5052. Plus le 3</a:t>
            </a:r>
            <a:r>
              <a:rPr lang="fr-CA" baseline="30000" dirty="0"/>
              <a:t>e</a:t>
            </a:r>
            <a:r>
              <a:rPr lang="fr-CA" dirty="0"/>
              <a:t> chiffre est élevé, plus le degré d’écrouissage, la résistance à la traction et  la résistance à la fatigue sont élevés.</a:t>
            </a:r>
          </a:p>
          <a:p>
            <a:endParaRPr lang="fr-CA" dirty="0"/>
          </a:p>
        </p:txBody>
      </p:sp>
      <p:pic>
        <p:nvPicPr>
          <p:cNvPr id="9" name="Image 8">
            <a:extLst>
              <a:ext uri="{FF2B5EF4-FFF2-40B4-BE49-F238E27FC236}">
                <a16:creationId xmlns:a16="http://schemas.microsoft.com/office/drawing/2014/main" id="{190A66F3-293B-0BBA-71A4-F1A2F0CBFDC1}"/>
              </a:ext>
            </a:extLst>
          </p:cNvPr>
          <p:cNvPicPr>
            <a:picLocks noChangeAspect="1"/>
          </p:cNvPicPr>
          <p:nvPr>
            <p:custDataLst>
              <p:tags r:id="rId5"/>
            </p:custDataLst>
          </p:nvPr>
        </p:nvPicPr>
        <p:blipFill>
          <a:blip r:embed="rId9"/>
          <a:stretch>
            <a:fillRect/>
          </a:stretch>
        </p:blipFill>
        <p:spPr>
          <a:xfrm>
            <a:off x="6517712" y="1522139"/>
            <a:ext cx="4855921" cy="3846651"/>
          </a:xfrm>
          <a:prstGeom prst="rect">
            <a:avLst/>
          </a:prstGeom>
        </p:spPr>
      </p:pic>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039CB8BB-6C83-6363-6D51-640555FA488F}"/>
                  </a:ext>
                </a:extLst>
              </p:cNvPr>
              <p:cNvSpPr txBox="1"/>
              <p:nvPr>
                <p:custDataLst>
                  <p:tags r:id="rId6"/>
                </p:custDataLst>
              </p:nvPr>
            </p:nvSpPr>
            <p:spPr>
              <a:xfrm>
                <a:off x="7218163" y="5285105"/>
                <a:ext cx="3841436" cy="369332"/>
              </a:xfrm>
              <a:prstGeom prst="rect">
                <a:avLst/>
              </a:prstGeom>
              <a:noFill/>
            </p:spPr>
            <p:txBody>
              <a:bodyPr wrap="none" rtlCol="0">
                <a:spAutoFit/>
              </a:bodyPr>
              <a:lstStyle/>
              <a:p>
                <a:pPr algn="ctr"/>
                <a:r>
                  <a:rPr lang="fr-CA" dirty="0">
                    <a:latin typeface="Univers Condensed" panose="020B0506020202050204"/>
                  </a:rPr>
                  <a:t>Courbes SN de l’alliage 5052 (</a:t>
                </a:r>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=−1</m:t>
                    </m:r>
                  </m:oMath>
                </a14:m>
                <a:r>
                  <a:rPr lang="fr-CA" dirty="0">
                    <a:latin typeface="Univers Condensed" panose="020B0506020202050204"/>
                  </a:rPr>
                  <a:t>) [1]</a:t>
                </a:r>
              </a:p>
            </p:txBody>
          </p:sp>
        </mc:Choice>
        <mc:Fallback xmlns="">
          <p:sp>
            <p:nvSpPr>
              <p:cNvPr id="10" name="ZoneTexte 9">
                <a:extLst>
                  <a:ext uri="{FF2B5EF4-FFF2-40B4-BE49-F238E27FC236}">
                    <a16:creationId xmlns:a16="http://schemas.microsoft.com/office/drawing/2014/main" id="{039CB8BB-6C83-6363-6D51-640555FA488F}"/>
                  </a:ext>
                </a:extLst>
              </p:cNvPr>
              <p:cNvSpPr txBox="1">
                <a:spLocks noRot="1" noChangeAspect="1" noMove="1" noResize="1" noEditPoints="1" noAdjustHandles="1" noChangeArrowheads="1" noChangeShapeType="1" noTextEdit="1"/>
              </p:cNvSpPr>
              <p:nvPr>
                <p:custDataLst>
                  <p:tags r:id="rId10"/>
                </p:custDataLst>
              </p:nvPr>
            </p:nvSpPr>
            <p:spPr>
              <a:xfrm>
                <a:off x="7218163" y="5285105"/>
                <a:ext cx="3841436" cy="369332"/>
              </a:xfrm>
              <a:prstGeom prst="rect">
                <a:avLst/>
              </a:prstGeom>
              <a:blipFill>
                <a:blip r:embed="rId11"/>
                <a:stretch>
                  <a:fillRect l="-952" t="-8197" r="-952" b="-26230"/>
                </a:stretch>
              </a:blipFill>
            </p:spPr>
            <p:txBody>
              <a:bodyPr/>
              <a:lstStyle/>
              <a:p>
                <a:r>
                  <a:rPr lang="fr-CA">
                    <a:noFill/>
                  </a:rPr>
                  <a:t> </a:t>
                </a:r>
              </a:p>
            </p:txBody>
          </p:sp>
        </mc:Fallback>
      </mc:AlternateContent>
      <p:sp>
        <p:nvSpPr>
          <p:cNvPr id="11" name="ZoneTexte 10">
            <a:extLst>
              <a:ext uri="{FF2B5EF4-FFF2-40B4-BE49-F238E27FC236}">
                <a16:creationId xmlns:a16="http://schemas.microsoft.com/office/drawing/2014/main" id="{C51ED3FD-B177-8CB0-C730-A51DA091B111}"/>
              </a:ext>
            </a:extLst>
          </p:cNvPr>
          <p:cNvSpPr txBox="1"/>
          <p:nvPr>
            <p:custDataLst>
              <p:tags r:id="rId7"/>
            </p:custDataLst>
          </p:nvPr>
        </p:nvSpPr>
        <p:spPr>
          <a:xfrm>
            <a:off x="6421006" y="5714277"/>
            <a:ext cx="5435749"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J. G. Kaufman. </a:t>
            </a:r>
            <a:r>
              <a:rPr lang="en-US" sz="11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100" i="1" dirty="0">
                <a:solidFill>
                  <a:schemeClr val="tx2">
                    <a:lumMod val="60000"/>
                    <a:lumOff val="40000"/>
                  </a:schemeClr>
                </a:solidFill>
                <a:latin typeface="Univers Condensed" panose="020B0506020202050204"/>
              </a:rPr>
              <a:t>. ASM International (2008), 559 pages.</a:t>
            </a:r>
          </a:p>
        </p:txBody>
      </p:sp>
    </p:spTree>
    <p:extLst>
      <p:ext uri="{BB962C8B-B14F-4D97-AF65-F5344CB8AC3E}">
        <p14:creationId xmlns:p14="http://schemas.microsoft.com/office/powerpoint/2010/main" val="274609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EBD461-A53B-7635-C970-880B67A04ACE}"/>
              </a:ext>
            </a:extLst>
          </p:cNvPr>
          <p:cNvSpPr>
            <a:spLocks noGrp="1"/>
          </p:cNvSpPr>
          <p:nvPr>
            <p:ph type="title"/>
            <p:custDataLst>
              <p:tags r:id="rId1"/>
            </p:custDataLst>
          </p:nvPr>
        </p:nvSpPr>
        <p:spPr/>
        <p:txBody>
          <a:bodyPr>
            <a:normAutofit/>
          </a:bodyPr>
          <a:lstStyle/>
          <a:p>
            <a:r>
              <a:rPr lang="fr-CA" dirty="0">
                <a:solidFill>
                  <a:schemeClr val="accent1"/>
                </a:solidFill>
              </a:rPr>
              <a:t>Alliages de fonderie</a:t>
            </a:r>
          </a:p>
        </p:txBody>
      </p:sp>
      <p:sp>
        <p:nvSpPr>
          <p:cNvPr id="3" name="Espace réservé du pied de page 2">
            <a:extLst>
              <a:ext uri="{FF2B5EF4-FFF2-40B4-BE49-F238E27FC236}">
                <a16:creationId xmlns:a16="http://schemas.microsoft.com/office/drawing/2014/main" id="{A840EF2A-A81A-1F2B-7B7A-A3CABB4C13D1}"/>
              </a:ext>
            </a:extLst>
          </p:cNvPr>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74A08FC0-2277-ED79-1253-C2E50809B682}"/>
              </a:ext>
            </a:extLst>
          </p:cNvPr>
          <p:cNvSpPr>
            <a:spLocks noGrp="1"/>
          </p:cNvSpPr>
          <p:nvPr>
            <p:ph type="sldNum" sz="quarter" idx="12"/>
            <p:custDataLst>
              <p:tags r:id="rId3"/>
            </p:custDataLst>
          </p:nvPr>
        </p:nvSpPr>
        <p:spPr/>
        <p:txBody>
          <a:bodyPr/>
          <a:lstStyle/>
          <a:p>
            <a:fld id="{82B63C5F-247B-BE4F-ACBC-7BDD67617F3E}" type="slidenum">
              <a:rPr lang="fr-FR" smtClean="0"/>
              <a:t>21</a:t>
            </a:fld>
            <a:endParaRPr lang="fr-FR" dirty="0"/>
          </a:p>
        </p:txBody>
      </p:sp>
      <p:sp>
        <p:nvSpPr>
          <p:cNvPr id="5" name="Espace réservé du texte 4">
            <a:extLst>
              <a:ext uri="{FF2B5EF4-FFF2-40B4-BE49-F238E27FC236}">
                <a16:creationId xmlns:a16="http://schemas.microsoft.com/office/drawing/2014/main" id="{C6F0D2C6-C1F7-9252-DDCC-25C144083062}"/>
              </a:ext>
            </a:extLst>
          </p:cNvPr>
          <p:cNvSpPr>
            <a:spLocks noGrp="1"/>
          </p:cNvSpPr>
          <p:nvPr>
            <p:ph type="body" idx="1"/>
            <p:custDataLst>
              <p:tags r:id="rId4"/>
            </p:custDataLst>
          </p:nvPr>
        </p:nvSpPr>
        <p:spPr/>
        <p:txBody>
          <a:bodyPr/>
          <a:lstStyle/>
          <a:p>
            <a:r>
              <a:rPr lang="fr-CA" dirty="0"/>
              <a:t>L’aluminium se prête à l’utilisation de diverses méthodes de coulée pour produire des pièces de fonderie.</a:t>
            </a:r>
          </a:p>
          <a:p>
            <a:r>
              <a:rPr lang="fr-CA" dirty="0"/>
              <a:t>Les performances en fatigue des alliages de fonderie sont légèrement moins bonnes que les alliages corroyés et ont une grande variabilité.</a:t>
            </a:r>
          </a:p>
          <a:p>
            <a:r>
              <a:rPr lang="fr-CA" dirty="0"/>
              <a:t>La résistance à la fatigue est très dépendante des imperfections microstructurales; ce qui rend les pièces de fonderie vulnérables à la fatigue, et peut expliquer la grande variabilité.</a:t>
            </a:r>
          </a:p>
          <a:p>
            <a:r>
              <a:rPr lang="fr-CA" dirty="0"/>
              <a:t>Les pièces coulées sous pression performent généralement mieux que les pièces coulées par gravité, et ces dernières performent mieux que les pièces coulées sur sable.</a:t>
            </a:r>
          </a:p>
        </p:txBody>
      </p:sp>
      <p:pic>
        <p:nvPicPr>
          <p:cNvPr id="8" name="Image 7">
            <a:extLst>
              <a:ext uri="{FF2B5EF4-FFF2-40B4-BE49-F238E27FC236}">
                <a16:creationId xmlns:a16="http://schemas.microsoft.com/office/drawing/2014/main" id="{D3094F77-7689-5744-DD3D-649FFD1886AE}"/>
              </a:ext>
            </a:extLst>
          </p:cNvPr>
          <p:cNvPicPr>
            <a:picLocks noChangeAspect="1"/>
          </p:cNvPicPr>
          <p:nvPr>
            <p:custDataLst>
              <p:tags r:id="rId5"/>
            </p:custDataLst>
          </p:nvPr>
        </p:nvPicPr>
        <p:blipFill>
          <a:blip r:embed="rId9"/>
          <a:stretch>
            <a:fillRect/>
          </a:stretch>
        </p:blipFill>
        <p:spPr>
          <a:xfrm>
            <a:off x="6520071" y="1283901"/>
            <a:ext cx="4832141" cy="3697879"/>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FC0FEC0F-70D7-D889-736F-3218783299A1}"/>
                  </a:ext>
                </a:extLst>
              </p:cNvPr>
              <p:cNvSpPr txBox="1"/>
              <p:nvPr>
                <p:custDataLst>
                  <p:tags r:id="rId6"/>
                </p:custDataLst>
              </p:nvPr>
            </p:nvSpPr>
            <p:spPr>
              <a:xfrm>
                <a:off x="6615970" y="4887843"/>
                <a:ext cx="4834502" cy="923330"/>
              </a:xfrm>
              <a:prstGeom prst="rect">
                <a:avLst/>
              </a:prstGeom>
              <a:noFill/>
            </p:spPr>
            <p:txBody>
              <a:bodyPr wrap="square" rtlCol="0">
                <a:spAutoFit/>
              </a:bodyPr>
              <a:lstStyle/>
              <a:p>
                <a:pPr algn="ctr"/>
                <a:r>
                  <a:rPr lang="fr-CA" dirty="0">
                    <a:latin typeface="Univers Condensed" panose="020B0506020202050204"/>
                  </a:rPr>
                  <a:t>Limite d’endurance (</a:t>
                </a:r>
                <a14:m>
                  <m:oMath xmlns:m="http://schemas.openxmlformats.org/officeDocument/2006/math">
                    <m:r>
                      <a:rPr lang="fr-CA" i="1">
                        <a:latin typeface="Cambria Math" panose="02040503050406030204" pitchFamily="18" charset="0"/>
                      </a:rPr>
                      <m:t>𝑅</m:t>
                    </m:r>
                    <m:r>
                      <a:rPr lang="fr-CA" i="1">
                        <a:latin typeface="Cambria Math" panose="02040503050406030204" pitchFamily="18" charset="0"/>
                      </a:rPr>
                      <m:t>=−1</m:t>
                    </m:r>
                  </m:oMath>
                </a14:m>
                <a:r>
                  <a:rPr lang="fr-CA" dirty="0">
                    <a:latin typeface="Univers Condensed" panose="020B0506020202050204"/>
                  </a:rPr>
                  <a:t>; </a:t>
                </a:r>
                <a14:m>
                  <m:oMath xmlns:m="http://schemas.openxmlformats.org/officeDocument/2006/math">
                    <m:r>
                      <a:rPr lang="fr-CA" i="1">
                        <a:latin typeface="Cambria Math" panose="02040503050406030204" pitchFamily="18" charset="0"/>
                      </a:rPr>
                      <m:t>5×</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8</m:t>
                        </m:r>
                      </m:sup>
                    </m:sSup>
                  </m:oMath>
                </a14:m>
                <a:r>
                  <a:rPr lang="fr-CA" dirty="0">
                    <a:latin typeface="Univers Condensed" panose="020B0506020202050204"/>
                  </a:rPr>
                  <a:t> cycles) des alliages d’aluminium coulés selon la méthode, en comparaison avec les alliages corroyés [1]</a:t>
                </a:r>
              </a:p>
            </p:txBody>
          </p:sp>
        </mc:Choice>
        <mc:Fallback xmlns="">
          <p:sp>
            <p:nvSpPr>
              <p:cNvPr id="9" name="ZoneTexte 8">
                <a:extLst>
                  <a:ext uri="{FF2B5EF4-FFF2-40B4-BE49-F238E27FC236}">
                    <a16:creationId xmlns:a16="http://schemas.microsoft.com/office/drawing/2014/main" id="{FC0FEC0F-70D7-D889-736F-3218783299A1}"/>
                  </a:ext>
                </a:extLst>
              </p:cNvPr>
              <p:cNvSpPr txBox="1">
                <a:spLocks noRot="1" noChangeAspect="1" noMove="1" noResize="1" noEditPoints="1" noAdjustHandles="1" noChangeArrowheads="1" noChangeShapeType="1" noTextEdit="1"/>
              </p:cNvSpPr>
              <p:nvPr>
                <p:custDataLst>
                  <p:tags r:id="rId10"/>
                </p:custDataLst>
              </p:nvPr>
            </p:nvSpPr>
            <p:spPr>
              <a:xfrm>
                <a:off x="6615970" y="4887843"/>
                <a:ext cx="4834502" cy="923330"/>
              </a:xfrm>
              <a:prstGeom prst="rect">
                <a:avLst/>
              </a:prstGeom>
              <a:blipFill>
                <a:blip r:embed="rId11"/>
                <a:stretch>
                  <a:fillRect t="-2703" r="-262" b="-8108"/>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1AF35C5-C3A8-8F9E-FFC9-9E5837F410AE}"/>
              </a:ext>
            </a:extLst>
          </p:cNvPr>
          <p:cNvSpPr txBox="1"/>
          <p:nvPr>
            <p:custDataLst>
              <p:tags r:id="rId7"/>
            </p:custDataLst>
          </p:nvPr>
        </p:nvSpPr>
        <p:spPr>
          <a:xfrm>
            <a:off x="6366944" y="5794416"/>
            <a:ext cx="5435749"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J. G. Kaufman. </a:t>
            </a:r>
            <a:r>
              <a:rPr lang="en-US" sz="11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100" i="1" dirty="0">
                <a:solidFill>
                  <a:schemeClr val="tx2">
                    <a:lumMod val="60000"/>
                    <a:lumOff val="40000"/>
                  </a:schemeClr>
                </a:solidFill>
                <a:latin typeface="Univers Condensed" panose="020B0506020202050204"/>
              </a:rPr>
              <a:t>. ASM International (2008), 559 pages.</a:t>
            </a:r>
          </a:p>
        </p:txBody>
      </p:sp>
    </p:spTree>
    <p:extLst>
      <p:ext uri="{BB962C8B-B14F-4D97-AF65-F5344CB8AC3E}">
        <p14:creationId xmlns:p14="http://schemas.microsoft.com/office/powerpoint/2010/main" val="30784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4C6FD-3FE2-6A8C-1BFC-4C134D2526F8}"/>
              </a:ext>
            </a:extLst>
          </p:cNvPr>
          <p:cNvSpPr>
            <a:spLocks noGrp="1"/>
          </p:cNvSpPr>
          <p:nvPr>
            <p:ph type="title"/>
            <p:custDataLst>
              <p:tags r:id="rId1"/>
            </p:custDataLst>
          </p:nvPr>
        </p:nvSpPr>
        <p:spPr/>
        <p:txBody>
          <a:bodyPr>
            <a:normAutofit/>
          </a:bodyPr>
          <a:lstStyle/>
          <a:p>
            <a:r>
              <a:rPr lang="fr-CA" dirty="0">
                <a:solidFill>
                  <a:schemeClr val="accent1"/>
                </a:solidFill>
              </a:rPr>
              <a:t>Pièces de fabrication additive</a:t>
            </a:r>
          </a:p>
        </p:txBody>
      </p:sp>
      <p:sp>
        <p:nvSpPr>
          <p:cNvPr id="3" name="Espace réservé du pied de page 2">
            <a:extLst>
              <a:ext uri="{FF2B5EF4-FFF2-40B4-BE49-F238E27FC236}">
                <a16:creationId xmlns:a16="http://schemas.microsoft.com/office/drawing/2014/main" id="{6ABBE404-C799-5A2D-B584-45FD49E6002F}"/>
              </a:ext>
            </a:extLst>
          </p:cNvPr>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44655808-E656-7F98-FEF1-8E9BF58C96D2}"/>
              </a:ext>
            </a:extLst>
          </p:cNvPr>
          <p:cNvSpPr>
            <a:spLocks noGrp="1"/>
          </p:cNvSpPr>
          <p:nvPr>
            <p:ph type="sldNum" sz="quarter" idx="12"/>
            <p:custDataLst>
              <p:tags r:id="rId3"/>
            </p:custDataLst>
          </p:nvPr>
        </p:nvSpPr>
        <p:spPr/>
        <p:txBody>
          <a:bodyPr/>
          <a:lstStyle/>
          <a:p>
            <a:fld id="{82B63C5F-247B-BE4F-ACBC-7BDD67617F3E}" type="slidenum">
              <a:rPr lang="fr-FR" smtClean="0"/>
              <a:t>22</a:t>
            </a:fld>
            <a:endParaRPr lang="fr-FR" dirty="0"/>
          </a:p>
        </p:txBody>
      </p:sp>
      <p:sp>
        <p:nvSpPr>
          <p:cNvPr id="5" name="Espace réservé du texte 4">
            <a:extLst>
              <a:ext uri="{FF2B5EF4-FFF2-40B4-BE49-F238E27FC236}">
                <a16:creationId xmlns:a16="http://schemas.microsoft.com/office/drawing/2014/main" id="{08514771-A77E-DF6C-F14D-E0BE5258337A}"/>
              </a:ext>
            </a:extLst>
          </p:cNvPr>
          <p:cNvSpPr>
            <a:spLocks noGrp="1"/>
          </p:cNvSpPr>
          <p:nvPr>
            <p:ph type="body" idx="1"/>
            <p:custDataLst>
              <p:tags r:id="rId4"/>
            </p:custDataLst>
          </p:nvPr>
        </p:nvSpPr>
        <p:spPr>
          <a:xfrm>
            <a:off x="839788" y="1681163"/>
            <a:ext cx="5021082" cy="4041258"/>
          </a:xfrm>
        </p:spPr>
        <p:txBody>
          <a:bodyPr/>
          <a:lstStyle/>
          <a:p>
            <a:r>
              <a:rPr lang="fr-CA" dirty="0"/>
              <a:t>La méthode de fabrication additive la plus répandue pour les métaux est l’impression au laser sur lit de poudre.</a:t>
            </a:r>
          </a:p>
          <a:p>
            <a:r>
              <a:rPr lang="fr-CA" dirty="0"/>
              <a:t>Comme pour les autres métaux issus de fabrication additive, la résistance à la fatigue des aluminiums de fabrication additive est tributaire des défauts volumétriques et de surface [1].</a:t>
            </a:r>
          </a:p>
          <a:p>
            <a:r>
              <a:rPr lang="fr-CA" dirty="0"/>
              <a:t>La fabrication additive d’aluminium présente des défis inhérents au niveau de la production (haute réflectivité, haute conductivité thermique, oxydation rapide).</a:t>
            </a:r>
          </a:p>
          <a:p>
            <a:r>
              <a:rPr lang="fr-CA" dirty="0"/>
              <a:t>Les pièces imprimées sont susceptibles à la déchirure à chaud (hot </a:t>
            </a:r>
            <a:r>
              <a:rPr lang="fr-CA" dirty="0" err="1"/>
              <a:t>tearing</a:t>
            </a:r>
            <a:r>
              <a:rPr lang="fr-CA" dirty="0"/>
              <a:t>); ce qui a limité le nombre d’alliages propices principalement aux alliages eutectiques de fonderie Al-Si7Mg, AlSi10Mg et AlSi12.</a:t>
            </a:r>
          </a:p>
          <a:p>
            <a:r>
              <a:rPr lang="fr-CA" dirty="0"/>
              <a:t>Des efforts de recherche sont en cours pour développer de nouveaux alliages d’aluminium propices à la fabrication</a:t>
            </a:r>
            <a:br>
              <a:rPr lang="fr-CA" dirty="0"/>
            </a:br>
            <a:r>
              <a:rPr lang="fr-CA" dirty="0"/>
              <a:t>additive [2].</a:t>
            </a:r>
          </a:p>
        </p:txBody>
      </p:sp>
      <p:pic>
        <p:nvPicPr>
          <p:cNvPr id="7" name="Image 6">
            <a:extLst>
              <a:ext uri="{FF2B5EF4-FFF2-40B4-BE49-F238E27FC236}">
                <a16:creationId xmlns:a16="http://schemas.microsoft.com/office/drawing/2014/main" id="{1D1C134F-5B01-DB39-404A-DD114CF186E5}"/>
              </a:ext>
            </a:extLst>
          </p:cNvPr>
          <p:cNvPicPr>
            <a:picLocks noChangeAspect="1"/>
          </p:cNvPicPr>
          <p:nvPr>
            <p:custDataLst>
              <p:tags r:id="rId5"/>
            </p:custDataLst>
          </p:nvPr>
        </p:nvPicPr>
        <p:blipFill>
          <a:blip r:embed="rId10"/>
          <a:stretch>
            <a:fillRect/>
          </a:stretch>
        </p:blipFill>
        <p:spPr>
          <a:xfrm>
            <a:off x="6517712" y="1440494"/>
            <a:ext cx="5124450" cy="3524250"/>
          </a:xfrm>
          <a:prstGeom prst="rect">
            <a:avLst/>
          </a:prstGeom>
        </p:spPr>
      </p:pic>
      <p:sp>
        <p:nvSpPr>
          <p:cNvPr id="8" name="ZoneTexte 7">
            <a:extLst>
              <a:ext uri="{FF2B5EF4-FFF2-40B4-BE49-F238E27FC236}">
                <a16:creationId xmlns:a16="http://schemas.microsoft.com/office/drawing/2014/main" id="{93C951BA-B696-8B49-B9D5-06C8CBC6C8E5}"/>
              </a:ext>
            </a:extLst>
          </p:cNvPr>
          <p:cNvSpPr txBox="1"/>
          <p:nvPr>
            <p:custDataLst>
              <p:tags r:id="rId6"/>
            </p:custDataLst>
          </p:nvPr>
        </p:nvSpPr>
        <p:spPr>
          <a:xfrm>
            <a:off x="6418215" y="5110924"/>
            <a:ext cx="5124449" cy="646331"/>
          </a:xfrm>
          <a:prstGeom prst="rect">
            <a:avLst/>
          </a:prstGeom>
          <a:noFill/>
        </p:spPr>
        <p:txBody>
          <a:bodyPr wrap="square" rtlCol="0">
            <a:spAutoFit/>
          </a:bodyPr>
          <a:lstStyle/>
          <a:p>
            <a:pPr algn="ctr"/>
            <a:r>
              <a:rPr lang="fr-CA" dirty="0">
                <a:latin typeface="Univers Condensed" panose="020B0506020202050204"/>
              </a:rPr>
              <a:t>Représentation schématique de l’impression au laser sur lit de poudre</a:t>
            </a:r>
          </a:p>
        </p:txBody>
      </p:sp>
      <p:sp>
        <p:nvSpPr>
          <p:cNvPr id="9" name="ZoneTexte 8">
            <a:extLst>
              <a:ext uri="{FF2B5EF4-FFF2-40B4-BE49-F238E27FC236}">
                <a16:creationId xmlns:a16="http://schemas.microsoft.com/office/drawing/2014/main" id="{9AB8C222-E696-F59A-86F9-1155C4568E45}"/>
              </a:ext>
            </a:extLst>
          </p:cNvPr>
          <p:cNvSpPr txBox="1"/>
          <p:nvPr>
            <p:custDataLst>
              <p:tags r:id="rId7"/>
            </p:custDataLst>
          </p:nvPr>
        </p:nvSpPr>
        <p:spPr>
          <a:xfrm>
            <a:off x="6356056" y="5841359"/>
            <a:ext cx="5186608" cy="430887"/>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Source : C. Tan. </a:t>
            </a:r>
            <a:r>
              <a:rPr lang="fr-CA" sz="1100" i="1" dirty="0" err="1">
                <a:solidFill>
                  <a:schemeClr val="tx2">
                    <a:lumMod val="60000"/>
                    <a:lumOff val="40000"/>
                  </a:schemeClr>
                </a:solidFill>
                <a:latin typeface="Univers Condensed" panose="020B0506020202050204"/>
              </a:rPr>
              <a:t>Schematic</a:t>
            </a:r>
            <a:r>
              <a:rPr lang="fr-CA" sz="1100" i="1" dirty="0">
                <a:solidFill>
                  <a:schemeClr val="tx2">
                    <a:lumMod val="60000"/>
                    <a:lumOff val="40000"/>
                  </a:schemeClr>
                </a:solidFill>
                <a:latin typeface="Univers Condensed" panose="020B0506020202050204"/>
              </a:rPr>
              <a:t> of </a:t>
            </a:r>
            <a:r>
              <a:rPr lang="fr-CA" sz="1100" i="1" dirty="0" err="1">
                <a:solidFill>
                  <a:schemeClr val="tx2">
                    <a:lumMod val="60000"/>
                    <a:lumOff val="40000"/>
                  </a:schemeClr>
                </a:solidFill>
                <a:latin typeface="Univers Condensed" panose="020B0506020202050204"/>
              </a:rPr>
              <a:t>selective</a:t>
            </a:r>
            <a:r>
              <a:rPr lang="fr-CA" sz="1100" i="1" dirty="0">
                <a:solidFill>
                  <a:schemeClr val="tx2">
                    <a:lumMod val="60000"/>
                    <a:lumOff val="40000"/>
                  </a:schemeClr>
                </a:solidFill>
                <a:latin typeface="Univers Condensed" panose="020B0506020202050204"/>
              </a:rPr>
              <a:t> laser </a:t>
            </a:r>
            <a:r>
              <a:rPr lang="fr-CA" sz="1100" i="1" dirty="0" err="1">
                <a:solidFill>
                  <a:schemeClr val="tx2">
                    <a:lumMod val="60000"/>
                    <a:lumOff val="40000"/>
                  </a:schemeClr>
                </a:solidFill>
                <a:latin typeface="Univers Condensed" panose="020B0506020202050204"/>
              </a:rPr>
              <a:t>melting</a:t>
            </a:r>
            <a:r>
              <a:rPr lang="fr-CA" sz="1100" i="1" dirty="0">
                <a:solidFill>
                  <a:schemeClr val="tx2">
                    <a:lumMod val="60000"/>
                    <a:lumOff val="40000"/>
                  </a:schemeClr>
                </a:solidFill>
                <a:latin typeface="Univers Condensed" panose="020B0506020202050204"/>
              </a:rPr>
              <a:t> and the </a:t>
            </a:r>
            <a:r>
              <a:rPr lang="fr-CA" sz="1100" i="1" dirty="0" err="1">
                <a:solidFill>
                  <a:schemeClr val="tx2">
                    <a:lumMod val="60000"/>
                    <a:lumOff val="40000"/>
                  </a:schemeClr>
                </a:solidFill>
                <a:latin typeface="Univers Condensed" panose="020B0506020202050204"/>
              </a:rPr>
              <a:t>heat</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transfer</a:t>
            </a:r>
            <a:r>
              <a:rPr lang="fr-CA" sz="1100" i="1" dirty="0">
                <a:solidFill>
                  <a:schemeClr val="tx2">
                    <a:lumMod val="60000"/>
                    <a:lumOff val="40000"/>
                  </a:schemeClr>
                </a:solidFill>
                <a:latin typeface="Univers Condensed" panose="020B0506020202050204"/>
              </a:rPr>
              <a:t> in </a:t>
            </a:r>
            <a:r>
              <a:rPr lang="fr-CA" sz="1100" i="1" dirty="0" err="1">
                <a:solidFill>
                  <a:schemeClr val="tx2">
                    <a:lumMod val="60000"/>
                    <a:lumOff val="40000"/>
                  </a:schemeClr>
                </a:solidFill>
                <a:latin typeface="Univers Condensed" panose="020B0506020202050204"/>
              </a:rPr>
              <a:t>molten</a:t>
            </a:r>
            <a:r>
              <a:rPr lang="fr-CA" sz="1100" i="1" dirty="0">
                <a:solidFill>
                  <a:schemeClr val="tx2">
                    <a:lumMod val="60000"/>
                    <a:lumOff val="40000"/>
                  </a:schemeClr>
                </a:solidFill>
                <a:latin typeface="Univers Condensed" panose="020B0506020202050204"/>
              </a:rPr>
              <a:t> pool. License CC-BY 4.0. </a:t>
            </a:r>
            <a:r>
              <a:rPr lang="fr-CA" sz="1100" i="1" dirty="0">
                <a:solidFill>
                  <a:schemeClr val="tx2">
                    <a:lumMod val="60000"/>
                    <a:lumOff val="40000"/>
                  </a:schemeClr>
                </a:solidFill>
                <a:latin typeface="Univers Condensed" panose="020B0506020202050204"/>
                <a:hlinkClick r:id="rId11"/>
              </a:rPr>
              <a:t>https://doi.org/10.1080/14686996.2018.1455154</a:t>
            </a:r>
            <a:r>
              <a:rPr lang="fr-CA" sz="1100" i="1" dirty="0">
                <a:solidFill>
                  <a:schemeClr val="tx2">
                    <a:lumMod val="60000"/>
                    <a:lumOff val="40000"/>
                  </a:schemeClr>
                </a:solidFill>
                <a:latin typeface="Univers Condensed" panose="020B0506020202050204"/>
              </a:rPr>
              <a:t> </a:t>
            </a:r>
          </a:p>
        </p:txBody>
      </p:sp>
      <p:sp>
        <p:nvSpPr>
          <p:cNvPr id="10" name="ZoneTexte 9">
            <a:extLst>
              <a:ext uri="{FF2B5EF4-FFF2-40B4-BE49-F238E27FC236}">
                <a16:creationId xmlns:a16="http://schemas.microsoft.com/office/drawing/2014/main" id="{7A2CE9CE-58A6-756D-AF41-4F0B8CB1C317}"/>
              </a:ext>
            </a:extLst>
          </p:cNvPr>
          <p:cNvSpPr txBox="1"/>
          <p:nvPr>
            <p:custDataLst>
              <p:tags r:id="rId8"/>
            </p:custDataLst>
          </p:nvPr>
        </p:nvSpPr>
        <p:spPr>
          <a:xfrm>
            <a:off x="493753" y="5580729"/>
            <a:ext cx="5241537" cy="1277273"/>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Références pertinentes:</a:t>
            </a:r>
          </a:p>
          <a:p>
            <a:r>
              <a:rPr lang="fr-CA" sz="1100" i="1" dirty="0">
                <a:solidFill>
                  <a:schemeClr val="tx2">
                    <a:lumMod val="60000"/>
                    <a:lumOff val="40000"/>
                  </a:schemeClr>
                </a:solidFill>
                <a:latin typeface="Univers Condensed" panose="020B0506020202050204"/>
              </a:rPr>
              <a:t>[1] S. Beretta et S. Romano. International Journal of Fatigue, vol. 94 (2017), no. 2, p. 178, </a:t>
            </a:r>
          </a:p>
          <a:p>
            <a:r>
              <a:rPr lang="fr-CA" sz="1100" i="1" dirty="0">
                <a:solidFill>
                  <a:schemeClr val="tx2">
                    <a:lumMod val="60000"/>
                    <a:lumOff val="40000"/>
                  </a:schemeClr>
                </a:solidFill>
                <a:latin typeface="Univers Condensed" panose="020B0506020202050204"/>
                <a:hlinkClick r:id="rId12" tooltip="Persistent link using digital object identifier"/>
              </a:rPr>
              <a:t>https://doi.org/10.1016/j.ijfatigue.2016.06.020</a:t>
            </a:r>
            <a:endParaRPr lang="fr-CA" sz="1100" i="1" dirty="0">
              <a:solidFill>
                <a:schemeClr val="tx2">
                  <a:lumMod val="60000"/>
                  <a:lumOff val="40000"/>
                </a:schemeClr>
              </a:solidFill>
              <a:latin typeface="Univers Condensed" panose="020B0506020202050204"/>
            </a:endParaRPr>
          </a:p>
          <a:p>
            <a:r>
              <a:rPr lang="fr-CA" sz="1100" i="1" dirty="0">
                <a:solidFill>
                  <a:schemeClr val="tx2">
                    <a:lumMod val="60000"/>
                    <a:lumOff val="40000"/>
                  </a:schemeClr>
                </a:solidFill>
                <a:latin typeface="Univers Condensed" panose="020B0506020202050204"/>
              </a:rPr>
              <a:t>[2] P. </a:t>
            </a:r>
            <a:r>
              <a:rPr lang="fr-CA" sz="1100" i="1" dirty="0" err="1">
                <a:solidFill>
                  <a:schemeClr val="tx2">
                    <a:lumMod val="60000"/>
                    <a:lumOff val="40000"/>
                  </a:schemeClr>
                </a:solidFill>
                <a:latin typeface="Univers Condensed" panose="020B0506020202050204"/>
              </a:rPr>
              <a:t>Rometsch</a:t>
            </a:r>
            <a:r>
              <a:rPr lang="fr-CA" sz="1100" i="1" dirty="0">
                <a:solidFill>
                  <a:schemeClr val="tx2">
                    <a:lumMod val="60000"/>
                    <a:lumOff val="40000"/>
                  </a:schemeClr>
                </a:solidFill>
                <a:latin typeface="Univers Condensed" panose="020B0506020202050204"/>
              </a:rPr>
              <a:t> et al. Additive </a:t>
            </a:r>
            <a:r>
              <a:rPr lang="fr-CA" sz="1100" i="1" dirty="0" err="1">
                <a:solidFill>
                  <a:schemeClr val="tx2">
                    <a:lumMod val="60000"/>
                    <a:lumOff val="40000"/>
                  </a:schemeClr>
                </a:solidFill>
                <a:latin typeface="Univers Condensed" panose="020B0506020202050204"/>
              </a:rPr>
              <a:t>Manufacturing</a:t>
            </a:r>
            <a:r>
              <a:rPr lang="fr-CA" sz="1100" i="1" dirty="0">
                <a:solidFill>
                  <a:schemeClr val="tx2">
                    <a:lumMod val="60000"/>
                    <a:lumOff val="40000"/>
                  </a:schemeClr>
                </a:solidFill>
                <a:latin typeface="Univers Condensed" panose="020B0506020202050204"/>
              </a:rPr>
              <a:t> for the Aerospace </a:t>
            </a:r>
            <a:r>
              <a:rPr lang="fr-CA" sz="1100" i="1" dirty="0" err="1">
                <a:solidFill>
                  <a:schemeClr val="tx2">
                    <a:lumMod val="60000"/>
                    <a:lumOff val="40000"/>
                  </a:schemeClr>
                </a:solidFill>
                <a:latin typeface="Univers Condensed" panose="020B0506020202050204"/>
              </a:rPr>
              <a:t>Industry</a:t>
            </a:r>
            <a:r>
              <a:rPr lang="fr-CA" sz="1100" i="1" dirty="0">
                <a:solidFill>
                  <a:schemeClr val="tx2">
                    <a:lumMod val="60000"/>
                    <a:lumOff val="40000"/>
                  </a:schemeClr>
                </a:solidFill>
                <a:latin typeface="Univers Condensed" panose="020B0506020202050204"/>
              </a:rPr>
              <a:t> (2019), chap. 14, p. 301. </a:t>
            </a:r>
            <a:r>
              <a:rPr lang="fr-CA" sz="1100" i="1" dirty="0">
                <a:solidFill>
                  <a:schemeClr val="tx2">
                    <a:lumMod val="60000"/>
                    <a:lumOff val="40000"/>
                  </a:schemeClr>
                </a:solidFill>
                <a:latin typeface="Univers Condensed" panose="020B0506020202050204"/>
                <a:hlinkClick r:id="rId13"/>
              </a:rPr>
              <a:t>https://doi-org.acces.bibl.ulaval.ca/10.1016/B978-0-12-814062-8.00016-9</a:t>
            </a:r>
            <a:endParaRPr lang="fr-CA" sz="1100" i="1" dirty="0">
              <a:solidFill>
                <a:schemeClr val="tx2">
                  <a:lumMod val="60000"/>
                  <a:lumOff val="40000"/>
                </a:schemeClr>
              </a:solidFill>
              <a:latin typeface="Univers Condensed" panose="020B0506020202050204"/>
            </a:endParaRPr>
          </a:p>
          <a:p>
            <a:endParaRPr lang="fr-CA" sz="1100" i="1" dirty="0">
              <a:solidFill>
                <a:schemeClr val="tx2">
                  <a:lumMod val="60000"/>
                  <a:lumOff val="40000"/>
                </a:schemeClr>
              </a:solidFill>
              <a:latin typeface="Univers Condensed" panose="020B0506020202050204"/>
            </a:endParaRPr>
          </a:p>
          <a:p>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181713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FATIGUE DES PIÈCES D’ALUMINIUM</a:t>
            </a:r>
          </a:p>
        </p:txBody>
      </p:sp>
      <p:sp>
        <p:nvSpPr>
          <p:cNvPr id="3" name="Espace réservé du texte 2"/>
          <p:cNvSpPr>
            <a:spLocks noGrp="1"/>
          </p:cNvSpPr>
          <p:nvPr>
            <p:ph type="body" idx="1"/>
            <p:custDataLst>
              <p:tags r:id="rId2"/>
            </p:custDataLst>
          </p:nvPr>
        </p:nvSpPr>
        <p:spPr>
          <a:xfrm>
            <a:off x="931972" y="4013656"/>
            <a:ext cx="3677520" cy="2075994"/>
          </a:xfrm>
        </p:spPr>
        <p:txBody>
          <a:bodyPr>
            <a:normAutofit/>
          </a:bodyPr>
          <a:lstStyle/>
          <a:p>
            <a:r>
              <a:rPr lang="fr-CA" dirty="0"/>
              <a:t>Effet du fini de surface</a:t>
            </a:r>
          </a:p>
          <a:p>
            <a:r>
              <a:rPr lang="fr-CA" dirty="0"/>
              <a:t>Effet de l’environnement</a:t>
            </a:r>
          </a:p>
          <a:p>
            <a:r>
              <a:rPr lang="fr-CA" dirty="0"/>
              <a:t>Effets de la géométrie</a:t>
            </a:r>
          </a:p>
        </p:txBody>
      </p:sp>
      <p:sp>
        <p:nvSpPr>
          <p:cNvPr id="4" name="Espace réservé du pied de page 3"/>
          <p:cNvSpPr>
            <a:spLocks noGrp="1"/>
          </p:cNvSpPr>
          <p:nvPr>
            <p:ph type="ftr" sz="quarter" idx="11"/>
            <p:custDataLst>
              <p:tags r:id="rId3"/>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23</a:t>
            </a:fld>
            <a:endParaRPr lang="fr-FR" dirty="0"/>
          </a:p>
        </p:txBody>
      </p:sp>
    </p:spTree>
    <p:extLst>
      <p:ext uri="{BB962C8B-B14F-4D97-AF65-F5344CB8AC3E}">
        <p14:creationId xmlns:p14="http://schemas.microsoft.com/office/powerpoint/2010/main" val="2423592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063B84-DC07-7238-F9BB-0900C19D7C08}"/>
              </a:ext>
            </a:extLst>
          </p:cNvPr>
          <p:cNvSpPr>
            <a:spLocks noGrp="1"/>
          </p:cNvSpPr>
          <p:nvPr>
            <p:ph type="title"/>
            <p:custDataLst>
              <p:tags r:id="rId1"/>
            </p:custDataLst>
          </p:nvPr>
        </p:nvSpPr>
        <p:spPr/>
        <p:txBody>
          <a:bodyPr>
            <a:normAutofit/>
          </a:bodyPr>
          <a:lstStyle/>
          <a:p>
            <a:r>
              <a:rPr lang="fr-CA" dirty="0">
                <a:solidFill>
                  <a:schemeClr val="accent1"/>
                </a:solidFill>
              </a:rPr>
              <a:t>Fatigue des pièces d’aluminium</a:t>
            </a:r>
            <a:br>
              <a:rPr lang="fr-CA" dirty="0"/>
            </a:br>
            <a:r>
              <a:rPr lang="fr-CA" sz="2800" dirty="0"/>
              <a:t>Différences entre éprouvettes de laboratoire et pièces réelles</a:t>
            </a:r>
            <a:endParaRPr lang="fr-CA" dirty="0"/>
          </a:p>
        </p:txBody>
      </p:sp>
      <p:sp>
        <p:nvSpPr>
          <p:cNvPr id="3" name="Espace réservé du pied de page 2">
            <a:extLst>
              <a:ext uri="{FF2B5EF4-FFF2-40B4-BE49-F238E27FC236}">
                <a16:creationId xmlns:a16="http://schemas.microsoft.com/office/drawing/2014/main" id="{5A29E838-AC85-F327-B19D-23CDD39E0F47}"/>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7CCE81EB-C38E-9858-3088-B33CE406D4C6}"/>
              </a:ext>
            </a:extLst>
          </p:cNvPr>
          <p:cNvSpPr>
            <a:spLocks noGrp="1"/>
          </p:cNvSpPr>
          <p:nvPr>
            <p:ph type="sldNum" sz="quarter" idx="12"/>
            <p:custDataLst>
              <p:tags r:id="rId3"/>
            </p:custDataLst>
          </p:nvPr>
        </p:nvSpPr>
        <p:spPr/>
        <p:txBody>
          <a:bodyPr/>
          <a:lstStyle/>
          <a:p>
            <a:fld id="{82B63C5F-247B-BE4F-ACBC-7BDD67617F3E}" type="slidenum">
              <a:rPr lang="fr-FR" smtClean="0"/>
              <a:t>24</a:t>
            </a:fld>
            <a:endParaRPr lang="fr-FR" dirty="0"/>
          </a:p>
        </p:txBody>
      </p:sp>
      <p:sp>
        <p:nvSpPr>
          <p:cNvPr id="5" name="Espace réservé du texte 4">
            <a:extLst>
              <a:ext uri="{FF2B5EF4-FFF2-40B4-BE49-F238E27FC236}">
                <a16:creationId xmlns:a16="http://schemas.microsoft.com/office/drawing/2014/main" id="{9E18D003-3242-6C72-7C6D-DCA317718B26}"/>
              </a:ext>
            </a:extLst>
          </p:cNvPr>
          <p:cNvSpPr>
            <a:spLocks noGrp="1"/>
          </p:cNvSpPr>
          <p:nvPr>
            <p:ph type="body" idx="1"/>
            <p:custDataLst>
              <p:tags r:id="rId4"/>
            </p:custDataLst>
          </p:nvPr>
        </p:nvSpPr>
        <p:spPr>
          <a:xfrm>
            <a:off x="839788" y="1681162"/>
            <a:ext cx="4834502" cy="4675188"/>
          </a:xfrm>
        </p:spPr>
        <p:txBody>
          <a:bodyPr>
            <a:normAutofit/>
          </a:bodyPr>
          <a:lstStyle/>
          <a:p>
            <a:r>
              <a:rPr lang="fr-CA" dirty="0"/>
              <a:t>Les essais SN sont faits dans des conditions idéales: pièce cylindrique, polie, d’une dimension standardisée, dans un environnement contrôlé.</a:t>
            </a:r>
          </a:p>
          <a:p>
            <a:r>
              <a:rPr lang="fr-CA" dirty="0"/>
              <a:t>Comment transposer ces résultats pour estimer la résistance à la fatigue pour des pièces réelles?</a:t>
            </a:r>
          </a:p>
          <a:p>
            <a:r>
              <a:rPr lang="fr-CA" dirty="0"/>
              <a:t>Une approche couramment utilisée est d’appliquer des facteurs de correction à la résistance à la fatigue obtenue dans des conditions standards.</a:t>
            </a:r>
          </a:p>
          <a:p>
            <a:r>
              <a:rPr lang="fr-CA" dirty="0"/>
              <a:t>La correction dépend du fini de surface, de la grosseur de l’échantillon, de l’environnement et de l’effet d’entaille.</a:t>
            </a:r>
          </a:p>
          <a:p>
            <a:r>
              <a:rPr lang="fr-CA" dirty="0"/>
              <a:t>La littérature sur le sujet n’est pas aussi étayée pour l’aluminium que pour l’acier. Dans les prochaines diapositives, ces effets sont expliqués un par un et des outils sont donnés pour la calculer. Quand les méthodes ne sont pas disponibles pour l’aluminium, les méthodes pour l’acier sont présentées à titre indicatif.</a:t>
            </a:r>
          </a:p>
          <a:p>
            <a:r>
              <a:rPr lang="fr-CA" dirty="0"/>
              <a:t>En l’absence de méthodes pour estimer la résistance à la fatigue, on peut rechercher des résultats d’essais réalisés dans les mêmes conditions, ou réaliser une campagne d’essais.</a:t>
            </a:r>
          </a:p>
        </p:txBody>
      </p:sp>
      <mc:AlternateContent xmlns:mc="http://schemas.openxmlformats.org/markup-compatibility/2006" xmlns:a14="http://schemas.microsoft.com/office/drawing/2010/main">
        <mc:Choice Requires="a14">
          <p:sp>
            <p:nvSpPr>
              <p:cNvPr id="6" name="Espace réservé du texte 5">
                <a:extLst>
                  <a:ext uri="{FF2B5EF4-FFF2-40B4-BE49-F238E27FC236}">
                    <a16:creationId xmlns:a16="http://schemas.microsoft.com/office/drawing/2014/main" id="{FA0CE90B-5B0B-CADD-D467-3AEA823B20C2}"/>
                  </a:ext>
                </a:extLst>
              </p:cNvPr>
              <p:cNvSpPr>
                <a:spLocks noGrp="1"/>
              </p:cNvSpPr>
              <p:nvPr>
                <p:ph type="body" idx="13"/>
                <p:custDataLst>
                  <p:tags r:id="rId5"/>
                </p:custDataLst>
              </p:nvPr>
            </p:nvSpPr>
            <p:spPr/>
            <p:txBody>
              <a:bodyPr>
                <a:normAutofit/>
              </a:bodyPr>
              <a:lstStyle/>
              <a:p>
                <a:r>
                  <a:rPr lang="fr-CA" dirty="0"/>
                  <a:t>Équation de Marin [1, 2]</a:t>
                </a:r>
              </a:p>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𝑎</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𝑏</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𝑑</m:t>
                          </m:r>
                        </m:sub>
                      </m:sSub>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𝑓</m:t>
                                  </m:r>
                                </m:sub>
                              </m:sSub>
                            </m:den>
                          </m:f>
                        </m:e>
                      </m:d>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r>
                            <a:rPr lang="fr-CA" b="0" i="1" smtClean="0">
                              <a:latin typeface="Cambria Math" panose="02040503050406030204" pitchFamily="18" charset="0"/>
                            </a:rPr>
                            <m:t>0</m:t>
                          </m:r>
                        </m:sub>
                      </m:sSub>
                    </m:oMath>
                  </m:oMathPara>
                </a14:m>
                <a:endParaRPr lang="fr-CA" dirty="0"/>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r>
                  <a:rPr lang="fr-CA" dirty="0"/>
                  <a:t> : Limite d’endurance réelle.</a:t>
                </a:r>
                <a:endParaRPr lang="fr-CA" b="0" i="1" dirty="0">
                  <a:latin typeface="Cambria Math" panose="02040503050406030204" pitchFamily="18" charset="0"/>
                </a:endParaRP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r>
                          <a:rPr lang="fr-CA" b="0" i="1" smtClean="0">
                            <a:latin typeface="Cambria Math" panose="02040503050406030204" pitchFamily="18" charset="0"/>
                          </a:rPr>
                          <m:t>0</m:t>
                        </m:r>
                      </m:sub>
                    </m:sSub>
                  </m:oMath>
                </a14:m>
                <a:r>
                  <a:rPr lang="fr-CA" dirty="0"/>
                  <a:t> : Limite d’endurance obtenue sur un échantillon de laboratoire lisse et poli, à température ambiante.</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𝑎</m:t>
                        </m:r>
                      </m:sub>
                    </m:sSub>
                  </m:oMath>
                </a14:m>
                <a:r>
                  <a:rPr lang="fr-CA" dirty="0"/>
                  <a:t> : Facteur de correction relatif au fini de surface.</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𝑏</m:t>
                        </m:r>
                      </m:sub>
                    </m:sSub>
                  </m:oMath>
                </a14:m>
                <a:r>
                  <a:rPr lang="fr-CA" dirty="0"/>
                  <a:t> : Facteur de correction relatif à l’effet d’échelle.</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𝑑</m:t>
                        </m:r>
                      </m:sub>
                    </m:sSub>
                  </m:oMath>
                </a14:m>
                <a:r>
                  <a:rPr lang="fr-CA" dirty="0"/>
                  <a:t> : Facteur de correction dû à l’environnement.</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𝑓</m:t>
                        </m:r>
                      </m:sub>
                    </m:sSub>
                  </m:oMath>
                </a14:m>
                <a:r>
                  <a:rPr lang="fr-CA" dirty="0"/>
                  <a:t> : Facteur de correction dû à l’effet d’entaille.</a:t>
                </a:r>
              </a:p>
              <a:p>
                <a:r>
                  <a:rPr lang="fr-CA" b="1" dirty="0"/>
                  <a:t>Cette analyse est valable pour un haut nombre de cycles</a:t>
                </a:r>
                <a:r>
                  <a:rPr lang="fr-CA" dirty="0"/>
                  <a:t>, où la déformation plastique est restreinte. Voir </a:t>
                </a:r>
                <a:r>
                  <a:rPr lang="fr-CA" dirty="0" err="1"/>
                  <a:t>Dowling</a:t>
                </a:r>
                <a:r>
                  <a:rPr lang="fr-CA" dirty="0"/>
                  <a:t> [1] pour une discussion plus détaillée.</a:t>
                </a:r>
              </a:p>
              <a:p>
                <a:endParaRPr lang="fr-CA" dirty="0"/>
              </a:p>
            </p:txBody>
          </p:sp>
        </mc:Choice>
        <mc:Fallback xmlns="">
          <p:sp>
            <p:nvSpPr>
              <p:cNvPr id="6" name="Espace réservé du texte 5">
                <a:extLst>
                  <a:ext uri="{FF2B5EF4-FFF2-40B4-BE49-F238E27FC236}">
                    <a16:creationId xmlns:a16="http://schemas.microsoft.com/office/drawing/2014/main" id="{FA0CE90B-5B0B-CADD-D467-3AEA823B20C2}"/>
                  </a:ext>
                </a:extLst>
              </p:cNvPr>
              <p:cNvSpPr>
                <a:spLocks noGrp="1" noRot="1" noChangeAspect="1" noMove="1" noResize="1" noEditPoints="1" noAdjustHandles="1" noChangeArrowheads="1" noChangeShapeType="1" noTextEdit="1"/>
              </p:cNvSpPr>
              <p:nvPr>
                <p:ph type="body" idx="13"/>
              </p:nvPr>
            </p:nvSpPr>
            <p:spPr>
              <a:blipFill>
                <a:blip r:embed="rId8"/>
                <a:stretch>
                  <a:fillRect l="-2509" t="-2262"/>
                </a:stretch>
              </a:blipFill>
            </p:spPr>
            <p:txBody>
              <a:bodyPr/>
              <a:lstStyle/>
              <a:p>
                <a:r>
                  <a:rPr lang="fr-CA">
                    <a:noFill/>
                  </a:rPr>
                  <a:t> </a:t>
                </a:r>
              </a:p>
            </p:txBody>
          </p:sp>
        </mc:Fallback>
      </mc:AlternateContent>
      <p:sp>
        <p:nvSpPr>
          <p:cNvPr id="9" name="ZoneTexte 8">
            <a:extLst>
              <a:ext uri="{FF2B5EF4-FFF2-40B4-BE49-F238E27FC236}">
                <a16:creationId xmlns:a16="http://schemas.microsoft.com/office/drawing/2014/main" id="{AA338A3F-1401-F6E2-7B3D-3A7964B24A61}"/>
              </a:ext>
            </a:extLst>
          </p:cNvPr>
          <p:cNvSpPr txBox="1"/>
          <p:nvPr>
            <p:custDataLst>
              <p:tags r:id="rId6"/>
            </p:custDataLst>
          </p:nvPr>
        </p:nvSpPr>
        <p:spPr>
          <a:xfrm>
            <a:off x="6109857" y="5777127"/>
            <a:ext cx="5851468" cy="430887"/>
          </a:xfrm>
          <a:prstGeom prst="rect">
            <a:avLst/>
          </a:prstGeom>
          <a:noFill/>
        </p:spPr>
        <p:txBody>
          <a:bodyPr wrap="square">
            <a:spAutoFit/>
          </a:bodyPr>
          <a:lstStyle/>
          <a:p>
            <a:pPr algn="r"/>
            <a:r>
              <a:rPr lang="fr-CA" sz="1100" i="1" dirty="0">
                <a:solidFill>
                  <a:schemeClr val="tx2">
                    <a:lumMod val="60000"/>
                    <a:lumOff val="40000"/>
                  </a:schemeClr>
                </a:solidFill>
                <a:latin typeface="Univers Condensed" panose="020B0506020202050204"/>
              </a:rPr>
              <a:t>Sources : [1] N. E. </a:t>
            </a:r>
            <a:r>
              <a:rPr lang="fr-CA" sz="1100" i="1" dirty="0" err="1">
                <a:solidFill>
                  <a:schemeClr val="tx2">
                    <a:lumMod val="60000"/>
                    <a:lumOff val="40000"/>
                  </a:schemeClr>
                </a:solidFill>
                <a:latin typeface="Univers Condensed" panose="020B0506020202050204"/>
              </a:rPr>
              <a:t>Dowling</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Mechanical</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Behavior</a:t>
            </a:r>
            <a:r>
              <a:rPr lang="fr-CA" sz="1100" i="1" dirty="0">
                <a:solidFill>
                  <a:schemeClr val="tx2">
                    <a:lumMod val="60000"/>
                    <a:lumOff val="40000"/>
                  </a:schemeClr>
                </a:solidFill>
                <a:latin typeface="Univers Condensed" panose="020B0506020202050204"/>
              </a:rPr>
              <a:t> of Materials, 4th Edition. Pearson (2013), 954 pages.</a:t>
            </a:r>
          </a:p>
          <a:p>
            <a:pPr algn="r"/>
            <a:r>
              <a:rPr lang="fr-CA" sz="1100" i="1" dirty="0">
                <a:solidFill>
                  <a:schemeClr val="tx2">
                    <a:lumMod val="60000"/>
                    <a:lumOff val="40000"/>
                  </a:schemeClr>
                </a:solidFill>
                <a:latin typeface="Univers Condensed" panose="020B0506020202050204"/>
              </a:rPr>
              <a:t>[2] M. Brochu. MEC8415, Fatigue et Fluage. Notes de cours, Polytechnique Montréal (2022).</a:t>
            </a:r>
          </a:p>
        </p:txBody>
      </p:sp>
    </p:spTree>
    <p:extLst>
      <p:ext uri="{BB962C8B-B14F-4D97-AF65-F5344CB8AC3E}">
        <p14:creationId xmlns:p14="http://schemas.microsoft.com/office/powerpoint/2010/main" val="232337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6F2AF42E-2C4F-836E-BD9B-8B75CA92A488}"/>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67C5949D-804A-248D-CE4B-8FA108ECDE6E}"/>
              </a:ext>
            </a:extLst>
          </p:cNvPr>
          <p:cNvSpPr>
            <a:spLocks noGrp="1"/>
          </p:cNvSpPr>
          <p:nvPr>
            <p:ph type="sldNum" sz="quarter" idx="12"/>
            <p:custDataLst>
              <p:tags r:id="rId2"/>
            </p:custDataLst>
          </p:nvPr>
        </p:nvSpPr>
        <p:spPr/>
        <p:txBody>
          <a:bodyPr/>
          <a:lstStyle/>
          <a:p>
            <a:fld id="{82B63C5F-247B-BE4F-ACBC-7BDD67617F3E}" type="slidenum">
              <a:rPr lang="fr-FR" smtClean="0"/>
              <a:t>25</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070C453E-696F-0385-44AA-E8DB13812066}"/>
                  </a:ext>
                </a:extLst>
              </p:cNvPr>
              <p:cNvSpPr>
                <a:spLocks noGrp="1"/>
              </p:cNvSpPr>
              <p:nvPr>
                <p:ph type="body" idx="1"/>
                <p:custDataLst>
                  <p:tags r:id="rId3"/>
                </p:custDataLst>
              </p:nvPr>
            </p:nvSpPr>
            <p:spPr/>
            <p:txBody>
              <a:bodyPr>
                <a:noAutofit/>
              </a:bodyPr>
              <a:lstStyle/>
              <a:p>
                <a:r>
                  <a:rPr lang="fr-CA" dirty="0"/>
                  <a:t>Le graphique ci-contre montre l’effet de différents finis de surface sur le facteur de correction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𝑎</m:t>
                        </m:r>
                      </m:sub>
                    </m:sSub>
                  </m:oMath>
                </a14:m>
                <a:r>
                  <a:rPr lang="fr-CA" dirty="0"/>
                  <a:t> à appliquer à la résistance à la fatigue mesurée en laboratoire.</a:t>
                </a:r>
              </a:p>
              <a:p>
                <a:r>
                  <a:rPr lang="fr-CA" dirty="0"/>
                  <a:t>Ces données sont obtenues pour l’acier et sont présentées à titre indicatif. Malheureusement, une telle compilation de données n’existe pas pour l’aluminium.</a:t>
                </a:r>
              </a:p>
              <a:p>
                <a:r>
                  <a:rPr lang="fr-CA" dirty="0"/>
                  <a:t>On voit néanmoins que les pièces brutes (laminées ou forgées) montrent une baisse significative de 30 % à 50 % de la résistance à la fatigue par rapport à une surface polie.</a:t>
                </a:r>
              </a:p>
              <a:p>
                <a:r>
                  <a:rPr lang="fr-CA" dirty="0"/>
                  <a:t>L’effet est d’autant plus marqué plus la résistance est élevée.</a:t>
                </a:r>
              </a:p>
              <a:p>
                <a:r>
                  <a:rPr lang="fr-CA" dirty="0"/>
                  <a:t>La corrosion peut aussi favoriser la rupture en fatigue en créant des concentrations de contraintes locales.</a:t>
                </a:r>
              </a:p>
              <a:p>
                <a:endParaRPr lang="fr-CA" dirty="0"/>
              </a:p>
            </p:txBody>
          </p:sp>
        </mc:Choice>
        <mc:Fallback xmlns="">
          <p:sp>
            <p:nvSpPr>
              <p:cNvPr id="5" name="Espace réservé du texte 4">
                <a:extLst>
                  <a:ext uri="{FF2B5EF4-FFF2-40B4-BE49-F238E27FC236}">
                    <a16:creationId xmlns:a16="http://schemas.microsoft.com/office/drawing/2014/main" id="{070C453E-696F-0385-44AA-E8DB13812066}"/>
                  </a:ext>
                </a:extLst>
              </p:cNvPr>
              <p:cNvSpPr>
                <a:spLocks noGrp="1" noRot="1" noChangeAspect="1" noMove="1" noResize="1" noEditPoints="1" noAdjustHandles="1" noChangeArrowheads="1" noChangeShapeType="1" noTextEdit="1"/>
              </p:cNvSpPr>
              <p:nvPr>
                <p:ph type="body" idx="1"/>
                <p:custDataLst>
                  <p:tags r:id="rId16"/>
                </p:custDataLst>
              </p:nvPr>
            </p:nvSpPr>
            <p:spPr>
              <a:blipFill>
                <a:blip r:embed="rId17"/>
                <a:stretch>
                  <a:fillRect l="-2648" t="-2112" r="-3531"/>
                </a:stretch>
              </a:blipFill>
            </p:spPr>
            <p:txBody>
              <a:bodyPr/>
              <a:lstStyle/>
              <a:p>
                <a:r>
                  <a:rPr lang="fr-CA">
                    <a:noFill/>
                  </a:rPr>
                  <a:t> </a:t>
                </a:r>
              </a:p>
            </p:txBody>
          </p:sp>
        </mc:Fallback>
      </mc:AlternateContent>
      <p:pic>
        <p:nvPicPr>
          <p:cNvPr id="9" name="Image 8">
            <a:extLst>
              <a:ext uri="{FF2B5EF4-FFF2-40B4-BE49-F238E27FC236}">
                <a16:creationId xmlns:a16="http://schemas.microsoft.com/office/drawing/2014/main" id="{6792EFCB-8757-66FC-0C2C-0FF884FEECD4}"/>
              </a:ext>
            </a:extLst>
          </p:cNvPr>
          <p:cNvPicPr>
            <a:picLocks noChangeAspect="1"/>
          </p:cNvPicPr>
          <p:nvPr>
            <p:custDataLst>
              <p:tags r:id="rId4"/>
            </p:custDataLst>
          </p:nvPr>
        </p:nvPicPr>
        <p:blipFill>
          <a:blip r:embed="rId18"/>
          <a:stretch>
            <a:fillRect/>
          </a:stretch>
        </p:blipFill>
        <p:spPr>
          <a:xfrm>
            <a:off x="6260568" y="1681163"/>
            <a:ext cx="4965474" cy="3640137"/>
          </a:xfrm>
          <a:prstGeom prst="rect">
            <a:avLst/>
          </a:prstGeom>
        </p:spPr>
      </p:pic>
      <p:sp>
        <p:nvSpPr>
          <p:cNvPr id="10" name="ZoneTexte 9">
            <a:extLst>
              <a:ext uri="{FF2B5EF4-FFF2-40B4-BE49-F238E27FC236}">
                <a16:creationId xmlns:a16="http://schemas.microsoft.com/office/drawing/2014/main" id="{47211B43-FB37-AE16-D95A-FB5D0B75B02A}"/>
              </a:ext>
            </a:extLst>
          </p:cNvPr>
          <p:cNvSpPr txBox="1"/>
          <p:nvPr>
            <p:custDataLst>
              <p:tags r:id="rId5"/>
            </p:custDataLst>
          </p:nvPr>
        </p:nvSpPr>
        <p:spPr>
          <a:xfrm>
            <a:off x="9040712" y="1815068"/>
            <a:ext cx="1139543" cy="369332"/>
          </a:xfrm>
          <a:prstGeom prst="rect">
            <a:avLst/>
          </a:prstGeom>
          <a:noFill/>
        </p:spPr>
        <p:txBody>
          <a:bodyPr wrap="none" rtlCol="0">
            <a:spAutoFit/>
          </a:bodyPr>
          <a:lstStyle/>
          <a:p>
            <a:r>
              <a:rPr lang="fr-CA" dirty="0">
                <a:solidFill>
                  <a:srgbClr val="0070C0"/>
                </a:solidFill>
              </a:rPr>
              <a:t>Fini miroir</a:t>
            </a:r>
          </a:p>
        </p:txBody>
      </p:sp>
      <p:sp>
        <p:nvSpPr>
          <p:cNvPr id="11" name="ZoneTexte 10">
            <a:extLst>
              <a:ext uri="{FF2B5EF4-FFF2-40B4-BE49-F238E27FC236}">
                <a16:creationId xmlns:a16="http://schemas.microsoft.com/office/drawing/2014/main" id="{15B5F388-4B32-76DB-A8B9-E5A6C2319008}"/>
              </a:ext>
            </a:extLst>
          </p:cNvPr>
          <p:cNvSpPr txBox="1"/>
          <p:nvPr>
            <p:custDataLst>
              <p:tags r:id="rId6"/>
            </p:custDataLst>
          </p:nvPr>
        </p:nvSpPr>
        <p:spPr>
          <a:xfrm>
            <a:off x="9040712" y="2171700"/>
            <a:ext cx="2184572" cy="369332"/>
          </a:xfrm>
          <a:prstGeom prst="rect">
            <a:avLst/>
          </a:prstGeom>
          <a:noFill/>
        </p:spPr>
        <p:txBody>
          <a:bodyPr wrap="none" rtlCol="0">
            <a:spAutoFit/>
          </a:bodyPr>
          <a:lstStyle/>
          <a:p>
            <a:r>
              <a:rPr lang="fr-CA" dirty="0">
                <a:solidFill>
                  <a:srgbClr val="CC6600"/>
                </a:solidFill>
              </a:rPr>
              <a:t>Polissage commercial</a:t>
            </a:r>
          </a:p>
        </p:txBody>
      </p:sp>
      <p:sp>
        <p:nvSpPr>
          <p:cNvPr id="12" name="ZoneTexte 11">
            <a:extLst>
              <a:ext uri="{FF2B5EF4-FFF2-40B4-BE49-F238E27FC236}">
                <a16:creationId xmlns:a16="http://schemas.microsoft.com/office/drawing/2014/main" id="{2CDC2413-7705-CA44-A4C4-6DAC665D8306}"/>
              </a:ext>
            </a:extLst>
          </p:cNvPr>
          <p:cNvSpPr txBox="1"/>
          <p:nvPr>
            <p:custDataLst>
              <p:tags r:id="rId7"/>
            </p:custDataLst>
          </p:nvPr>
        </p:nvSpPr>
        <p:spPr>
          <a:xfrm>
            <a:off x="10414000" y="2541032"/>
            <a:ext cx="712054" cy="369332"/>
          </a:xfrm>
          <a:prstGeom prst="rect">
            <a:avLst/>
          </a:prstGeom>
          <a:noFill/>
        </p:spPr>
        <p:txBody>
          <a:bodyPr wrap="none" rtlCol="0">
            <a:spAutoFit/>
          </a:bodyPr>
          <a:lstStyle/>
          <a:p>
            <a:r>
              <a:rPr lang="fr-CA" dirty="0">
                <a:solidFill>
                  <a:srgbClr val="33CC33"/>
                </a:solidFill>
              </a:rPr>
              <a:t>Usiné</a:t>
            </a:r>
          </a:p>
        </p:txBody>
      </p:sp>
      <p:sp>
        <p:nvSpPr>
          <p:cNvPr id="13" name="ZoneTexte 12">
            <a:extLst>
              <a:ext uri="{FF2B5EF4-FFF2-40B4-BE49-F238E27FC236}">
                <a16:creationId xmlns:a16="http://schemas.microsoft.com/office/drawing/2014/main" id="{8BC7265E-FEFB-B74A-E7DF-2A631B44581A}"/>
              </a:ext>
            </a:extLst>
          </p:cNvPr>
          <p:cNvSpPr txBox="1"/>
          <p:nvPr>
            <p:custDataLst>
              <p:tags r:id="rId8"/>
            </p:custDataLst>
          </p:nvPr>
        </p:nvSpPr>
        <p:spPr>
          <a:xfrm>
            <a:off x="9468228" y="3192502"/>
            <a:ext cx="1657826" cy="369332"/>
          </a:xfrm>
          <a:prstGeom prst="rect">
            <a:avLst/>
          </a:prstGeom>
          <a:noFill/>
        </p:spPr>
        <p:txBody>
          <a:bodyPr wrap="none" rtlCol="0">
            <a:spAutoFit/>
          </a:bodyPr>
          <a:lstStyle/>
          <a:p>
            <a:r>
              <a:rPr lang="fr-CA" dirty="0">
                <a:solidFill>
                  <a:srgbClr val="FF0000"/>
                </a:solidFill>
              </a:rPr>
              <a:t>Laminé à chaud</a:t>
            </a:r>
          </a:p>
        </p:txBody>
      </p:sp>
      <p:sp>
        <p:nvSpPr>
          <p:cNvPr id="14" name="ZoneTexte 13">
            <a:extLst>
              <a:ext uri="{FF2B5EF4-FFF2-40B4-BE49-F238E27FC236}">
                <a16:creationId xmlns:a16="http://schemas.microsoft.com/office/drawing/2014/main" id="{CCF1F826-45B8-B56C-7B98-BE01E22CE088}"/>
              </a:ext>
            </a:extLst>
          </p:cNvPr>
          <p:cNvSpPr txBox="1"/>
          <p:nvPr>
            <p:custDataLst>
              <p:tags r:id="rId9"/>
            </p:custDataLst>
          </p:nvPr>
        </p:nvSpPr>
        <p:spPr>
          <a:xfrm>
            <a:off x="9040712" y="3894693"/>
            <a:ext cx="1418658" cy="369332"/>
          </a:xfrm>
          <a:prstGeom prst="rect">
            <a:avLst/>
          </a:prstGeom>
          <a:noFill/>
        </p:spPr>
        <p:txBody>
          <a:bodyPr wrap="none" rtlCol="0">
            <a:spAutoFit/>
          </a:bodyPr>
          <a:lstStyle/>
          <a:p>
            <a:r>
              <a:rPr lang="fr-CA" dirty="0">
                <a:solidFill>
                  <a:srgbClr val="7030A0"/>
                </a:solidFill>
              </a:rPr>
              <a:t>Brut de forge</a:t>
            </a:r>
          </a:p>
        </p:txBody>
      </p:sp>
      <p:sp>
        <p:nvSpPr>
          <p:cNvPr id="15" name="ZoneTexte 14">
            <a:extLst>
              <a:ext uri="{FF2B5EF4-FFF2-40B4-BE49-F238E27FC236}">
                <a16:creationId xmlns:a16="http://schemas.microsoft.com/office/drawing/2014/main" id="{865CDC41-8903-370A-D434-DC344FCFBCBD}"/>
              </a:ext>
            </a:extLst>
          </p:cNvPr>
          <p:cNvSpPr txBox="1"/>
          <p:nvPr>
            <p:custDataLst>
              <p:tags r:id="rId10"/>
            </p:custDataLst>
          </p:nvPr>
        </p:nvSpPr>
        <p:spPr>
          <a:xfrm>
            <a:off x="6958146" y="3192502"/>
            <a:ext cx="2118978" cy="369332"/>
          </a:xfrm>
          <a:prstGeom prst="rect">
            <a:avLst/>
          </a:prstGeom>
          <a:noFill/>
        </p:spPr>
        <p:txBody>
          <a:bodyPr wrap="none" rtlCol="0">
            <a:spAutoFit/>
          </a:bodyPr>
          <a:lstStyle/>
          <a:p>
            <a:r>
              <a:rPr lang="fr-CA" dirty="0">
                <a:solidFill>
                  <a:schemeClr val="accent6">
                    <a:lumMod val="50000"/>
                  </a:schemeClr>
                </a:solidFill>
              </a:rPr>
              <a:t>Corrodé (eau douce)</a:t>
            </a:r>
          </a:p>
        </p:txBody>
      </p:sp>
      <p:sp>
        <p:nvSpPr>
          <p:cNvPr id="16" name="ZoneTexte 15">
            <a:extLst>
              <a:ext uri="{FF2B5EF4-FFF2-40B4-BE49-F238E27FC236}">
                <a16:creationId xmlns:a16="http://schemas.microsoft.com/office/drawing/2014/main" id="{4483F765-29EC-A7C0-FEAB-6BCC0E3CF975}"/>
              </a:ext>
            </a:extLst>
          </p:cNvPr>
          <p:cNvSpPr txBox="1"/>
          <p:nvPr>
            <p:custDataLst>
              <p:tags r:id="rId11"/>
            </p:custDataLst>
          </p:nvPr>
        </p:nvSpPr>
        <p:spPr>
          <a:xfrm>
            <a:off x="6933819" y="4028638"/>
            <a:ext cx="2024400" cy="369332"/>
          </a:xfrm>
          <a:prstGeom prst="rect">
            <a:avLst/>
          </a:prstGeom>
          <a:noFill/>
        </p:spPr>
        <p:txBody>
          <a:bodyPr wrap="none" rtlCol="0">
            <a:spAutoFit/>
          </a:bodyPr>
          <a:lstStyle/>
          <a:p>
            <a:r>
              <a:rPr lang="fr-CA" dirty="0">
                <a:solidFill>
                  <a:srgbClr val="FF66CC"/>
                </a:solidFill>
              </a:rPr>
              <a:t>Corrodé (eau salée)</a:t>
            </a:r>
          </a:p>
        </p:txBody>
      </p:sp>
      <p:sp>
        <p:nvSpPr>
          <p:cNvPr id="17" name="ZoneTexte 16">
            <a:extLst>
              <a:ext uri="{FF2B5EF4-FFF2-40B4-BE49-F238E27FC236}">
                <a16:creationId xmlns:a16="http://schemas.microsoft.com/office/drawing/2014/main" id="{09733BD7-5444-1547-B101-9D3EC1C7FE8B}"/>
              </a:ext>
            </a:extLst>
          </p:cNvPr>
          <p:cNvSpPr txBox="1"/>
          <p:nvPr>
            <p:custDataLst>
              <p:tags r:id="rId12"/>
            </p:custDataLst>
          </p:nvPr>
        </p:nvSpPr>
        <p:spPr>
          <a:xfrm>
            <a:off x="6632717" y="5304452"/>
            <a:ext cx="4445448" cy="646331"/>
          </a:xfrm>
          <a:prstGeom prst="rect">
            <a:avLst/>
          </a:prstGeom>
          <a:noFill/>
        </p:spPr>
        <p:txBody>
          <a:bodyPr wrap="none" rtlCol="0">
            <a:spAutoFit/>
          </a:bodyPr>
          <a:lstStyle/>
          <a:p>
            <a:pPr algn="ctr"/>
            <a:r>
              <a:rPr lang="fr-CA" dirty="0">
                <a:latin typeface="Univers Condensed" panose="020B0506020202050204"/>
              </a:rPr>
              <a:t>Facteur de correction sur la résistance à la fatigue </a:t>
            </a:r>
            <a:br>
              <a:rPr lang="fr-CA" dirty="0">
                <a:latin typeface="Univers Condensed" panose="020B0506020202050204"/>
              </a:rPr>
            </a:br>
            <a:r>
              <a:rPr lang="fr-CA" dirty="0">
                <a:latin typeface="Univers Condensed" panose="020B0506020202050204"/>
              </a:rPr>
              <a:t>pour différents finis de surface </a:t>
            </a:r>
            <a:r>
              <a:rPr lang="fr-CA" dirty="0">
                <a:solidFill>
                  <a:srgbClr val="C00000"/>
                </a:solidFill>
                <a:latin typeface="Univers Condensed" panose="020B0506020202050204"/>
              </a:rPr>
              <a:t>(pour l’acier) </a:t>
            </a:r>
            <a:r>
              <a:rPr lang="fr-CA" dirty="0">
                <a:latin typeface="Univers Condensed" panose="020B0506020202050204"/>
              </a:rPr>
              <a:t>[1]</a:t>
            </a:r>
          </a:p>
        </p:txBody>
      </p:sp>
      <p:sp>
        <p:nvSpPr>
          <p:cNvPr id="20" name="Titre 1">
            <a:extLst>
              <a:ext uri="{FF2B5EF4-FFF2-40B4-BE49-F238E27FC236}">
                <a16:creationId xmlns:a16="http://schemas.microsoft.com/office/drawing/2014/main" id="{A7404B62-AA63-649F-F63C-FCE390D285EC}"/>
              </a:ext>
            </a:extLst>
          </p:cNvPr>
          <p:cNvSpPr>
            <a:spLocks noGrp="1"/>
          </p:cNvSpPr>
          <p:nvPr>
            <p:ph type="title"/>
            <p:custDataLst>
              <p:tags r:id="rId13"/>
            </p:custDataLst>
          </p:nvPr>
        </p:nvSpPr>
        <p:spPr>
          <a:xfrm>
            <a:off x="838200" y="513568"/>
            <a:ext cx="9821449" cy="926926"/>
          </a:xfrm>
        </p:spPr>
        <p:txBody>
          <a:bodyPr>
            <a:normAutofit/>
          </a:bodyPr>
          <a:lstStyle/>
          <a:p>
            <a:r>
              <a:rPr lang="fr-CA" dirty="0">
                <a:solidFill>
                  <a:schemeClr val="accent1"/>
                </a:solidFill>
              </a:rPr>
              <a:t>Fatigue des pièces d’aluminium</a:t>
            </a:r>
            <a:br>
              <a:rPr lang="fr-CA" dirty="0"/>
            </a:br>
            <a:r>
              <a:rPr lang="fr-CA" sz="2800" dirty="0"/>
              <a:t>Effets du fini de surface</a:t>
            </a:r>
            <a:endParaRPr lang="fr-CA" dirty="0"/>
          </a:p>
        </p:txBody>
      </p:sp>
      <p:sp>
        <p:nvSpPr>
          <p:cNvPr id="21" name="ZoneTexte 20">
            <a:extLst>
              <a:ext uri="{FF2B5EF4-FFF2-40B4-BE49-F238E27FC236}">
                <a16:creationId xmlns:a16="http://schemas.microsoft.com/office/drawing/2014/main" id="{68460D3C-EDF5-2100-9B0B-EDCF7E5E5443}"/>
              </a:ext>
            </a:extLst>
          </p:cNvPr>
          <p:cNvSpPr txBox="1"/>
          <p:nvPr>
            <p:custDataLst>
              <p:tags r:id="rId14"/>
            </p:custDataLst>
          </p:nvPr>
        </p:nvSpPr>
        <p:spPr>
          <a:xfrm>
            <a:off x="6160580" y="5938123"/>
            <a:ext cx="4965474"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Données brutes obtenues de : R. C. </a:t>
            </a:r>
            <a:r>
              <a:rPr lang="fr-CA" sz="1100" i="1" dirty="0" err="1">
                <a:solidFill>
                  <a:schemeClr val="tx2">
                    <a:lumMod val="60000"/>
                    <a:lumOff val="40000"/>
                  </a:schemeClr>
                </a:solidFill>
                <a:latin typeface="Univers Condensed" panose="020B0506020202050204"/>
              </a:rPr>
              <a:t>Juvinall</a:t>
            </a:r>
            <a:r>
              <a:rPr lang="fr-CA" sz="1100" i="1" dirty="0">
                <a:solidFill>
                  <a:schemeClr val="tx2">
                    <a:lumMod val="60000"/>
                    <a:lumOff val="40000"/>
                  </a:schemeClr>
                </a:solidFill>
                <a:latin typeface="Univers Condensed" panose="020B0506020202050204"/>
              </a:rPr>
              <a:t> et K. M. </a:t>
            </a:r>
            <a:r>
              <a:rPr lang="fr-CA" sz="1100" i="1" dirty="0" err="1">
                <a:solidFill>
                  <a:schemeClr val="tx2">
                    <a:lumMod val="60000"/>
                    <a:lumOff val="40000"/>
                  </a:schemeClr>
                </a:solidFill>
                <a:latin typeface="Univers Condensed" panose="020B0506020202050204"/>
              </a:rPr>
              <a:t>Mashek</a:t>
            </a:r>
            <a:r>
              <a:rPr lang="fr-CA" sz="1100" i="1" dirty="0">
                <a:solidFill>
                  <a:schemeClr val="tx2">
                    <a:lumMod val="60000"/>
                    <a:lumOff val="40000"/>
                  </a:schemeClr>
                </a:solidFill>
                <a:latin typeface="Univers Condensed" panose="020B0506020202050204"/>
              </a:rPr>
              <a:t>. Fundamentals of Machine Component Design, </a:t>
            </a:r>
            <a:r>
              <a:rPr lang="fr-CA" sz="1100" i="1" dirty="0" err="1">
                <a:solidFill>
                  <a:schemeClr val="tx2">
                    <a:lumMod val="60000"/>
                    <a:lumOff val="40000"/>
                  </a:schemeClr>
                </a:solidFill>
                <a:latin typeface="Univers Condensed" panose="020B0506020202050204"/>
              </a:rPr>
              <a:t>Fifth</a:t>
            </a:r>
            <a:r>
              <a:rPr lang="fr-CA" sz="1100" i="1" dirty="0">
                <a:solidFill>
                  <a:schemeClr val="tx2">
                    <a:lumMod val="60000"/>
                    <a:lumOff val="40000"/>
                  </a:schemeClr>
                </a:solidFill>
                <a:latin typeface="Univers Condensed" panose="020B0506020202050204"/>
              </a:rPr>
              <a:t> Edition, </a:t>
            </a:r>
            <a:r>
              <a:rPr lang="fr-CA" sz="1100" i="1" dirty="0" err="1">
                <a:solidFill>
                  <a:schemeClr val="tx2">
                    <a:lumMod val="60000"/>
                    <a:lumOff val="40000"/>
                  </a:schemeClr>
                </a:solidFill>
                <a:latin typeface="Univers Condensed" panose="020B0506020202050204"/>
              </a:rPr>
              <a:t>Wiley</a:t>
            </a:r>
            <a:r>
              <a:rPr lang="fr-CA" sz="1100" i="1" dirty="0">
                <a:solidFill>
                  <a:schemeClr val="tx2">
                    <a:lumMod val="60000"/>
                    <a:lumOff val="40000"/>
                  </a:schemeClr>
                </a:solidFill>
                <a:latin typeface="Univers Condensed" panose="020B0506020202050204"/>
              </a:rPr>
              <a:t> (2012), 899 pages.</a:t>
            </a:r>
          </a:p>
        </p:txBody>
      </p:sp>
    </p:spTree>
    <p:extLst>
      <p:ext uri="{BB962C8B-B14F-4D97-AF65-F5344CB8AC3E}">
        <p14:creationId xmlns:p14="http://schemas.microsoft.com/office/powerpoint/2010/main" val="24576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E52EDF6-C9C2-F985-35CB-4447E32B5782}"/>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A836FF15-BBE4-670F-9EE8-9D37956C8454}"/>
              </a:ext>
            </a:extLst>
          </p:cNvPr>
          <p:cNvSpPr>
            <a:spLocks noGrp="1"/>
          </p:cNvSpPr>
          <p:nvPr>
            <p:ph type="sldNum" sz="quarter" idx="12"/>
            <p:custDataLst>
              <p:tags r:id="rId2"/>
            </p:custDataLst>
          </p:nvPr>
        </p:nvSpPr>
        <p:spPr/>
        <p:txBody>
          <a:bodyPr/>
          <a:lstStyle/>
          <a:p>
            <a:fld id="{82B63C5F-247B-BE4F-ACBC-7BDD67617F3E}" type="slidenum">
              <a:rPr lang="fr-FR" smtClean="0"/>
              <a:t>26</a:t>
            </a:fld>
            <a:endParaRPr lang="fr-FR" dirty="0"/>
          </a:p>
        </p:txBody>
      </p:sp>
      <p:sp>
        <p:nvSpPr>
          <p:cNvPr id="5" name="Espace réservé du texte 4">
            <a:extLst>
              <a:ext uri="{FF2B5EF4-FFF2-40B4-BE49-F238E27FC236}">
                <a16:creationId xmlns:a16="http://schemas.microsoft.com/office/drawing/2014/main" id="{747D3273-F0A6-A542-5944-5A4A24530357}"/>
              </a:ext>
            </a:extLst>
          </p:cNvPr>
          <p:cNvSpPr>
            <a:spLocks noGrp="1"/>
          </p:cNvSpPr>
          <p:nvPr>
            <p:ph type="body" idx="1"/>
            <p:custDataLst>
              <p:tags r:id="rId3"/>
            </p:custDataLst>
          </p:nvPr>
        </p:nvSpPr>
        <p:spPr/>
        <p:txBody>
          <a:bodyPr/>
          <a:lstStyle/>
          <a:p>
            <a:r>
              <a:rPr lang="fr-CA" dirty="0"/>
              <a:t>Les alliages de la série 5000 ont une bonne résistance à la corrosion et sont utilisés pour la construction de navires. Les alliages des séries 2000 et 7000 sont moins résistants à cause de la présence de cuivre.</a:t>
            </a:r>
          </a:p>
          <a:p>
            <a:r>
              <a:rPr lang="fr-CA" dirty="0"/>
              <a:t>Par exemple, voir ci-joint la comparaison entre l’aluminium 2024-T3 dans l’air en comparaison avec l’eau salée (comparer les lignes pleines).</a:t>
            </a:r>
          </a:p>
          <a:p>
            <a:r>
              <a:rPr lang="fr-CA" dirty="0"/>
              <a:t>L’application d’un revêtement </a:t>
            </a:r>
            <a:r>
              <a:rPr lang="fr-CA" dirty="0" err="1"/>
              <a:t>AlClad</a:t>
            </a:r>
            <a:r>
              <a:rPr lang="fr-CA" dirty="0"/>
              <a:t> diminue la résistance à la fatigue dans l’air car l’aluminium à haute pureté a de moins bonnes propriétés mécaniques, ce qui favorise l’amorce de fissures (comparer les courbes rouges).</a:t>
            </a:r>
          </a:p>
          <a:p>
            <a:r>
              <a:rPr lang="fr-CA" dirty="0"/>
              <a:t>Cependant, le revêtement </a:t>
            </a:r>
            <a:r>
              <a:rPr lang="fr-CA" dirty="0" err="1"/>
              <a:t>AlClad</a:t>
            </a:r>
            <a:r>
              <a:rPr lang="fr-CA" dirty="0"/>
              <a:t> a un effet bénéfique dans l’eau salée (comparer les courbes bleues).</a:t>
            </a:r>
          </a:p>
        </p:txBody>
      </p:sp>
      <p:sp>
        <p:nvSpPr>
          <p:cNvPr id="7" name="Titre 1">
            <a:extLst>
              <a:ext uri="{FF2B5EF4-FFF2-40B4-BE49-F238E27FC236}">
                <a16:creationId xmlns:a16="http://schemas.microsoft.com/office/drawing/2014/main" id="{92C6B634-6FF9-0239-074B-F8B18D99E439}"/>
              </a:ext>
            </a:extLst>
          </p:cNvPr>
          <p:cNvSpPr>
            <a:spLocks noGrp="1"/>
          </p:cNvSpPr>
          <p:nvPr>
            <p:ph type="title"/>
            <p:custDataLst>
              <p:tags r:id="rId4"/>
            </p:custDataLst>
          </p:nvPr>
        </p:nvSpPr>
        <p:spPr>
          <a:xfrm>
            <a:off x="838200" y="514350"/>
            <a:ext cx="9821863" cy="925513"/>
          </a:xfrm>
        </p:spPr>
        <p:txBody>
          <a:bodyPr>
            <a:normAutofit/>
          </a:bodyPr>
          <a:lstStyle/>
          <a:p>
            <a:r>
              <a:rPr lang="fr-CA" dirty="0">
                <a:solidFill>
                  <a:schemeClr val="accent1"/>
                </a:solidFill>
              </a:rPr>
              <a:t>Fatigue des pièces d’aluminium</a:t>
            </a:r>
            <a:br>
              <a:rPr lang="fr-CA" dirty="0"/>
            </a:br>
            <a:r>
              <a:rPr lang="fr-CA" sz="2800" dirty="0"/>
              <a:t>Environnement corrosif et </a:t>
            </a:r>
            <a:r>
              <a:rPr lang="fr-CA" sz="2800" dirty="0" err="1"/>
              <a:t>AlClad</a:t>
            </a:r>
            <a:endParaRPr lang="fr-CA" dirty="0"/>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CCB6CD3C-AF50-E471-501B-8919C106B720}"/>
                  </a:ext>
                </a:extLst>
              </p:cNvPr>
              <p:cNvSpPr txBox="1"/>
              <p:nvPr>
                <p:custDataLst>
                  <p:tags r:id="rId5"/>
                </p:custDataLst>
              </p:nvPr>
            </p:nvSpPr>
            <p:spPr>
              <a:xfrm>
                <a:off x="6612834" y="5260756"/>
                <a:ext cx="4900630" cy="923330"/>
              </a:xfrm>
              <a:prstGeom prst="rect">
                <a:avLst/>
              </a:prstGeom>
              <a:noFill/>
            </p:spPr>
            <p:txBody>
              <a:bodyPr wrap="square" rtlCol="0">
                <a:spAutoFit/>
              </a:bodyPr>
              <a:lstStyle/>
              <a:p>
                <a:pPr algn="ctr"/>
                <a:r>
                  <a:rPr lang="fr-CA" dirty="0">
                    <a:latin typeface="Univers Condensed" panose="020B0506020202050204"/>
                  </a:rPr>
                  <a:t>Effet d’un environnement salin et de la protection par un revêtement </a:t>
                </a:r>
                <a:r>
                  <a:rPr lang="fr-CA" dirty="0" err="1">
                    <a:latin typeface="Univers Condensed" panose="020B0506020202050204"/>
                  </a:rPr>
                  <a:t>Alclad</a:t>
                </a:r>
                <a:r>
                  <a:rPr lang="fr-CA" dirty="0">
                    <a:latin typeface="Univers Condensed" panose="020B0506020202050204"/>
                  </a:rPr>
                  <a:t>. Données sur 2024-T3 avec un facteur de contraintes </a:t>
                </a:r>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=0</m:t>
                    </m:r>
                  </m:oMath>
                </a14:m>
                <a:r>
                  <a:rPr lang="fr-CA" dirty="0">
                    <a:latin typeface="Univers Condensed" panose="020B0506020202050204"/>
                  </a:rPr>
                  <a:t> [1]</a:t>
                </a:r>
              </a:p>
            </p:txBody>
          </p:sp>
        </mc:Choice>
        <mc:Fallback xmlns="">
          <p:sp>
            <p:nvSpPr>
              <p:cNvPr id="11" name="ZoneTexte 10">
                <a:extLst>
                  <a:ext uri="{FF2B5EF4-FFF2-40B4-BE49-F238E27FC236}">
                    <a16:creationId xmlns:a16="http://schemas.microsoft.com/office/drawing/2014/main" id="{CCB6CD3C-AF50-E471-501B-8919C106B720}"/>
                  </a:ext>
                </a:extLst>
              </p:cNvPr>
              <p:cNvSpPr txBox="1">
                <a:spLocks noRot="1" noChangeAspect="1" noMove="1" noResize="1" noEditPoints="1" noAdjustHandles="1" noChangeArrowheads="1" noChangeShapeType="1" noTextEdit="1"/>
              </p:cNvSpPr>
              <p:nvPr>
                <p:custDataLst>
                  <p:tags r:id="rId9"/>
                </p:custDataLst>
              </p:nvPr>
            </p:nvSpPr>
            <p:spPr>
              <a:xfrm>
                <a:off x="6612834" y="5260756"/>
                <a:ext cx="4900630" cy="923330"/>
              </a:xfrm>
              <a:prstGeom prst="rect">
                <a:avLst/>
              </a:prstGeom>
              <a:blipFill>
                <a:blip r:embed="rId10"/>
                <a:stretch>
                  <a:fillRect l="-498" t="-3311" r="-1493" b="-10596"/>
                </a:stretch>
              </a:blipFill>
            </p:spPr>
            <p:txBody>
              <a:bodyPr/>
              <a:lstStyle/>
              <a:p>
                <a:r>
                  <a:rPr lang="fr-CA">
                    <a:noFill/>
                  </a:rPr>
                  <a:t> </a:t>
                </a:r>
              </a:p>
            </p:txBody>
          </p:sp>
        </mc:Fallback>
      </mc:AlternateContent>
      <p:sp>
        <p:nvSpPr>
          <p:cNvPr id="12" name="ZoneTexte 11">
            <a:extLst>
              <a:ext uri="{FF2B5EF4-FFF2-40B4-BE49-F238E27FC236}">
                <a16:creationId xmlns:a16="http://schemas.microsoft.com/office/drawing/2014/main" id="{964A5937-0074-4F7A-4154-E8A18153B9F3}"/>
              </a:ext>
            </a:extLst>
          </p:cNvPr>
          <p:cNvSpPr txBox="1"/>
          <p:nvPr>
            <p:custDataLst>
              <p:tags r:id="rId6"/>
            </p:custDataLst>
          </p:nvPr>
        </p:nvSpPr>
        <p:spPr>
          <a:xfrm>
            <a:off x="166555" y="6025334"/>
            <a:ext cx="5435749" cy="600164"/>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Source : [1] Données brutes obtenues de : J. G. Kaufman. </a:t>
            </a:r>
            <a:r>
              <a:rPr lang="en-US" sz="11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100" i="1" dirty="0">
                <a:solidFill>
                  <a:schemeClr val="tx2">
                    <a:lumMod val="60000"/>
                    <a:lumOff val="40000"/>
                  </a:schemeClr>
                </a:solidFill>
                <a:latin typeface="Univers Condensed" panose="020B0506020202050204"/>
              </a:rPr>
              <a:t>. ASM International (2008), 559 pages.</a:t>
            </a:r>
          </a:p>
        </p:txBody>
      </p:sp>
      <p:pic>
        <p:nvPicPr>
          <p:cNvPr id="14" name="Image 13">
            <a:extLst>
              <a:ext uri="{FF2B5EF4-FFF2-40B4-BE49-F238E27FC236}">
                <a16:creationId xmlns:a16="http://schemas.microsoft.com/office/drawing/2014/main" id="{4ACF9A12-C751-69A0-0ADA-FC48AAE4C4DC}"/>
              </a:ext>
            </a:extLst>
          </p:cNvPr>
          <p:cNvPicPr>
            <a:picLocks noChangeAspect="1"/>
          </p:cNvPicPr>
          <p:nvPr>
            <p:custDataLst>
              <p:tags r:id="rId7"/>
            </p:custDataLst>
          </p:nvPr>
        </p:nvPicPr>
        <p:blipFill>
          <a:blip r:embed="rId11"/>
          <a:stretch>
            <a:fillRect/>
          </a:stretch>
        </p:blipFill>
        <p:spPr>
          <a:xfrm>
            <a:off x="6404263" y="1573057"/>
            <a:ext cx="5075219" cy="3721213"/>
          </a:xfrm>
          <a:prstGeom prst="rect">
            <a:avLst/>
          </a:prstGeom>
        </p:spPr>
      </p:pic>
    </p:spTree>
    <p:extLst>
      <p:ext uri="{BB962C8B-B14F-4D97-AF65-F5344CB8AC3E}">
        <p14:creationId xmlns:p14="http://schemas.microsoft.com/office/powerpoint/2010/main" val="418786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D58A2-E46F-D4C2-626A-5BBDFB6ECC58}"/>
              </a:ext>
            </a:extLst>
          </p:cNvPr>
          <p:cNvSpPr>
            <a:spLocks noGrp="1"/>
          </p:cNvSpPr>
          <p:nvPr>
            <p:ph type="title"/>
            <p:custDataLst>
              <p:tags r:id="rId1"/>
            </p:custDataLst>
          </p:nvPr>
        </p:nvSpPr>
        <p:spPr/>
        <p:txBody>
          <a:bodyPr>
            <a:normAutofit fontScale="90000"/>
          </a:bodyPr>
          <a:lstStyle/>
          <a:p>
            <a:r>
              <a:rPr lang="fr-CA" sz="4000" dirty="0">
                <a:solidFill>
                  <a:schemeClr val="accent1"/>
                </a:solidFill>
              </a:rPr>
              <a:t>Effet de l’environnement</a:t>
            </a:r>
            <a:br>
              <a:rPr lang="fr-CA" dirty="0"/>
            </a:br>
            <a:r>
              <a:rPr lang="fr-CA" sz="3100" dirty="0"/>
              <a:t>Température</a:t>
            </a:r>
            <a:endParaRPr lang="fr-CA" dirty="0"/>
          </a:p>
        </p:txBody>
      </p:sp>
      <p:sp>
        <p:nvSpPr>
          <p:cNvPr id="3" name="Espace réservé du pied de page 2">
            <a:extLst>
              <a:ext uri="{FF2B5EF4-FFF2-40B4-BE49-F238E27FC236}">
                <a16:creationId xmlns:a16="http://schemas.microsoft.com/office/drawing/2014/main" id="{7972B229-759E-7269-12B4-8B74D86DC96F}"/>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2F47C159-D12B-9C14-DEBE-80A45FAF7C17}"/>
              </a:ext>
            </a:extLst>
          </p:cNvPr>
          <p:cNvSpPr>
            <a:spLocks noGrp="1"/>
          </p:cNvSpPr>
          <p:nvPr>
            <p:ph type="sldNum" sz="quarter" idx="12"/>
            <p:custDataLst>
              <p:tags r:id="rId3"/>
            </p:custDataLst>
          </p:nvPr>
        </p:nvSpPr>
        <p:spPr/>
        <p:txBody>
          <a:bodyPr/>
          <a:lstStyle/>
          <a:p>
            <a:fld id="{82B63C5F-247B-BE4F-ACBC-7BDD67617F3E}" type="slidenum">
              <a:rPr lang="fr-FR" smtClean="0"/>
              <a:t>27</a:t>
            </a:fld>
            <a:endParaRPr lang="fr-FR" dirty="0"/>
          </a:p>
        </p:txBody>
      </p:sp>
      <p:sp>
        <p:nvSpPr>
          <p:cNvPr id="10" name="Espace réservé du texte 9">
            <a:extLst>
              <a:ext uri="{FF2B5EF4-FFF2-40B4-BE49-F238E27FC236}">
                <a16:creationId xmlns:a16="http://schemas.microsoft.com/office/drawing/2014/main" id="{E92BA0A6-6035-A52C-D919-C5642A3CC80A}"/>
              </a:ext>
            </a:extLst>
          </p:cNvPr>
          <p:cNvSpPr>
            <a:spLocks noGrp="1"/>
          </p:cNvSpPr>
          <p:nvPr>
            <p:ph type="body" idx="1"/>
            <p:custDataLst>
              <p:tags r:id="rId4"/>
            </p:custDataLst>
          </p:nvPr>
        </p:nvSpPr>
        <p:spPr/>
        <p:txBody>
          <a:bodyPr/>
          <a:lstStyle/>
          <a:p>
            <a:r>
              <a:rPr lang="fr-CA" dirty="0"/>
              <a:t>Comme c’est le cas pour la résistance en traction, la résistance à la fatigue décroît lorsque la température augmente, et croît lorsque la température descend sous la température ambiante.</a:t>
            </a:r>
          </a:p>
          <a:p>
            <a:r>
              <a:rPr lang="fr-CA" dirty="0"/>
              <a:t>Contrairement à l’acier, il n’existe pas pour l’aluminium de facteur de correction pour la température applicable à tous les alliages. L’effet est variable selon le type d’alliage et le traitement thermique appliqué.</a:t>
            </a:r>
          </a:p>
          <a:p>
            <a:r>
              <a:rPr lang="fr-CA" dirty="0"/>
              <a:t>Les données sur certains alliages sont montrées ci-contre. Les alliages de la série 7000 performent bien en fatigue à haute température [1]. Attention toutefois, car la résistance en traction de ces alliages est sensible à la température [2].</a:t>
            </a:r>
          </a:p>
        </p:txBody>
      </p:sp>
      <p:pic>
        <p:nvPicPr>
          <p:cNvPr id="9" name="Image 8">
            <a:extLst>
              <a:ext uri="{FF2B5EF4-FFF2-40B4-BE49-F238E27FC236}">
                <a16:creationId xmlns:a16="http://schemas.microsoft.com/office/drawing/2014/main" id="{634C8307-564C-6F2E-3C06-EEF2C291FD3F}"/>
              </a:ext>
            </a:extLst>
          </p:cNvPr>
          <p:cNvPicPr>
            <a:picLocks noChangeAspect="1"/>
          </p:cNvPicPr>
          <p:nvPr>
            <p:custDataLst>
              <p:tags r:id="rId5"/>
            </p:custDataLst>
          </p:nvPr>
        </p:nvPicPr>
        <p:blipFill>
          <a:blip r:embed="rId9"/>
          <a:stretch>
            <a:fillRect/>
          </a:stretch>
        </p:blipFill>
        <p:spPr>
          <a:xfrm>
            <a:off x="6517712" y="1490622"/>
            <a:ext cx="4572748" cy="3342263"/>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AD7C298-2D09-3BB0-317E-7DAC063ECF6A}"/>
                  </a:ext>
                </a:extLst>
              </p:cNvPr>
              <p:cNvSpPr txBox="1"/>
              <p:nvPr>
                <p:custDataLst>
                  <p:tags r:id="rId6"/>
                </p:custDataLst>
              </p:nvPr>
            </p:nvSpPr>
            <p:spPr>
              <a:xfrm>
                <a:off x="6567206" y="4883013"/>
                <a:ext cx="4658836" cy="1203406"/>
              </a:xfrm>
              <a:prstGeom prst="rect">
                <a:avLst/>
              </a:prstGeom>
              <a:noFill/>
            </p:spPr>
            <p:txBody>
              <a:bodyPr wrap="square" rtlCol="0">
                <a:spAutoFit/>
              </a:bodyPr>
              <a:lstStyle/>
              <a:p>
                <a:pPr algn="ctr"/>
                <a:r>
                  <a:rPr lang="fr-CA" dirty="0">
                    <a:latin typeface="Univers Condensed" panose="020B0506020202050204"/>
                  </a:rPr>
                  <a:t>Effet de la température sur le facteur de correction environnemental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𝑑</m:t>
                        </m:r>
                      </m:sub>
                    </m:sSub>
                  </m:oMath>
                </a14:m>
                <a:r>
                  <a:rPr lang="fr-CA" dirty="0">
                    <a:latin typeface="Univers Condensed" panose="020B0506020202050204"/>
                  </a:rPr>
                  <a:t> pour différents alliages d’aluminium (à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a14:m>
                <a:r>
                  <a:rPr lang="fr-CA" dirty="0">
                    <a:latin typeface="Univers Condensed" panose="020B0506020202050204"/>
                  </a:rPr>
                  <a:t> cycles pour hautes températures et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5</m:t>
                        </m:r>
                      </m:sup>
                    </m:sSup>
                  </m:oMath>
                </a14:m>
                <a:r>
                  <a:rPr lang="fr-CA" dirty="0">
                    <a:latin typeface="Univers Condensed" panose="020B0506020202050204"/>
                  </a:rPr>
                  <a:t> cycles pour températures cryogéniques) [1]</a:t>
                </a:r>
              </a:p>
            </p:txBody>
          </p:sp>
        </mc:Choice>
        <mc:Fallback xmlns="">
          <p:sp>
            <p:nvSpPr>
              <p:cNvPr id="12" name="ZoneTexte 11">
                <a:extLst>
                  <a:ext uri="{FF2B5EF4-FFF2-40B4-BE49-F238E27FC236}">
                    <a16:creationId xmlns:a16="http://schemas.microsoft.com/office/drawing/2014/main" id="{9AD7C298-2D09-3BB0-317E-7DAC063ECF6A}"/>
                  </a:ext>
                </a:extLst>
              </p:cNvPr>
              <p:cNvSpPr txBox="1">
                <a:spLocks noRot="1" noChangeAspect="1" noMove="1" noResize="1" noEditPoints="1" noAdjustHandles="1" noChangeArrowheads="1" noChangeShapeType="1" noTextEdit="1"/>
              </p:cNvSpPr>
              <p:nvPr>
                <p:custDataLst>
                  <p:tags r:id="rId10"/>
                </p:custDataLst>
              </p:nvPr>
            </p:nvSpPr>
            <p:spPr>
              <a:xfrm>
                <a:off x="6567206" y="4883013"/>
                <a:ext cx="4658836" cy="1203406"/>
              </a:xfrm>
              <a:prstGeom prst="rect">
                <a:avLst/>
              </a:prstGeom>
              <a:blipFill>
                <a:blip r:embed="rId11"/>
                <a:stretch>
                  <a:fillRect l="-392" t="-2030" r="-1438" b="-7614"/>
                </a:stretch>
              </a:blipFill>
            </p:spPr>
            <p:txBody>
              <a:bodyPr/>
              <a:lstStyle/>
              <a:p>
                <a:r>
                  <a:rPr lang="fr-CA">
                    <a:noFill/>
                  </a:rPr>
                  <a:t> </a:t>
                </a:r>
              </a:p>
            </p:txBody>
          </p:sp>
        </mc:Fallback>
      </mc:AlternateContent>
      <p:sp>
        <p:nvSpPr>
          <p:cNvPr id="13" name="ZoneTexte 12">
            <a:extLst>
              <a:ext uri="{FF2B5EF4-FFF2-40B4-BE49-F238E27FC236}">
                <a16:creationId xmlns:a16="http://schemas.microsoft.com/office/drawing/2014/main" id="{775E36D9-B553-DA49-1BB4-2098FD90E269}"/>
              </a:ext>
            </a:extLst>
          </p:cNvPr>
          <p:cNvSpPr txBox="1"/>
          <p:nvPr>
            <p:custDataLst>
              <p:tags r:id="rId7"/>
            </p:custDataLst>
          </p:nvPr>
        </p:nvSpPr>
        <p:spPr>
          <a:xfrm>
            <a:off x="83430" y="6167477"/>
            <a:ext cx="5435749" cy="553998"/>
          </a:xfrm>
          <a:prstGeom prst="rect">
            <a:avLst/>
          </a:prstGeom>
          <a:noFill/>
        </p:spPr>
        <p:txBody>
          <a:bodyPr wrap="square" rtlCol="0">
            <a:spAutoFit/>
          </a:bodyPr>
          <a:lstStyle/>
          <a:p>
            <a:r>
              <a:rPr lang="fr-CA" sz="1000" i="1" dirty="0">
                <a:solidFill>
                  <a:schemeClr val="tx2">
                    <a:lumMod val="60000"/>
                    <a:lumOff val="40000"/>
                  </a:schemeClr>
                </a:solidFill>
                <a:latin typeface="Univers Condensed" panose="020B0506020202050204"/>
              </a:rPr>
              <a:t>Sources : [1] Données brutes obtenues de : J. G. Kaufman. </a:t>
            </a:r>
            <a:r>
              <a:rPr lang="en-US" sz="1000" i="1" dirty="0">
                <a:solidFill>
                  <a:schemeClr val="tx2">
                    <a:lumMod val="60000"/>
                    <a:lumOff val="40000"/>
                  </a:schemeClr>
                </a:solidFill>
                <a:latin typeface="Univers Condensed" panose="020B0506020202050204"/>
              </a:rPr>
              <a:t>Properties of Aluminum Alloys: Fatigue Data and Effects of Temperature, Product Form, and Processing</a:t>
            </a:r>
            <a:r>
              <a:rPr lang="fr-CA" sz="1000" i="1" dirty="0">
                <a:solidFill>
                  <a:schemeClr val="tx2">
                    <a:lumMod val="60000"/>
                    <a:lumOff val="40000"/>
                  </a:schemeClr>
                </a:solidFill>
                <a:latin typeface="Univers Condensed" panose="020B0506020202050204"/>
              </a:rPr>
              <a:t>. ASM International (2008), 559 pages.</a:t>
            </a:r>
          </a:p>
          <a:p>
            <a:r>
              <a:rPr lang="fr-CA" sz="1000" i="1" dirty="0">
                <a:solidFill>
                  <a:schemeClr val="tx2">
                    <a:lumMod val="60000"/>
                    <a:lumOff val="40000"/>
                  </a:schemeClr>
                </a:solidFill>
                <a:latin typeface="Univers Condensed" panose="020B0506020202050204"/>
              </a:rPr>
              <a:t>[2] </a:t>
            </a:r>
            <a:r>
              <a:rPr lang="fr-CA" sz="1000" i="1" dirty="0" err="1">
                <a:solidFill>
                  <a:schemeClr val="tx2">
                    <a:lumMod val="60000"/>
                    <a:lumOff val="40000"/>
                  </a:schemeClr>
                </a:solidFill>
                <a:latin typeface="Univers Condensed" panose="020B0506020202050204"/>
              </a:rPr>
              <a:t>Properties</a:t>
            </a:r>
            <a:r>
              <a:rPr lang="fr-CA" sz="1000" i="1" dirty="0">
                <a:solidFill>
                  <a:schemeClr val="tx2">
                    <a:lumMod val="60000"/>
                    <a:lumOff val="40000"/>
                  </a:schemeClr>
                </a:solidFill>
                <a:latin typeface="Univers Condensed" panose="020B0506020202050204"/>
              </a:rPr>
              <a:t> of </a:t>
            </a:r>
            <a:r>
              <a:rPr lang="fr-CA" sz="1000" i="1" dirty="0" err="1">
                <a:solidFill>
                  <a:schemeClr val="tx2">
                    <a:lumMod val="60000"/>
                    <a:lumOff val="40000"/>
                  </a:schemeClr>
                </a:solidFill>
                <a:latin typeface="Univers Condensed" panose="020B0506020202050204"/>
              </a:rPr>
              <a:t>Wrought</a:t>
            </a:r>
            <a:r>
              <a:rPr lang="fr-CA" sz="1000" i="1" dirty="0">
                <a:solidFill>
                  <a:schemeClr val="tx2">
                    <a:lumMod val="60000"/>
                    <a:lumOff val="40000"/>
                  </a:schemeClr>
                </a:solidFill>
                <a:latin typeface="Univers Condensed" panose="020B0506020202050204"/>
              </a:rPr>
              <a:t> </a:t>
            </a:r>
            <a:r>
              <a:rPr lang="fr-CA" sz="1000" i="1" dirty="0" err="1">
                <a:solidFill>
                  <a:schemeClr val="tx2">
                    <a:lumMod val="60000"/>
                    <a:lumOff val="40000"/>
                  </a:schemeClr>
                </a:solidFill>
                <a:latin typeface="Univers Condensed" panose="020B0506020202050204"/>
              </a:rPr>
              <a:t>Aluminum</a:t>
            </a:r>
            <a:r>
              <a:rPr lang="fr-CA" sz="1000" i="1" dirty="0">
                <a:solidFill>
                  <a:schemeClr val="tx2">
                    <a:lumMod val="60000"/>
                    <a:lumOff val="40000"/>
                  </a:schemeClr>
                </a:solidFill>
                <a:latin typeface="Univers Condensed" panose="020B0506020202050204"/>
              </a:rPr>
              <a:t> and </a:t>
            </a:r>
            <a:r>
              <a:rPr lang="fr-CA" sz="1000" i="1" dirty="0" err="1">
                <a:solidFill>
                  <a:schemeClr val="tx2">
                    <a:lumMod val="60000"/>
                    <a:lumOff val="40000"/>
                  </a:schemeClr>
                </a:solidFill>
                <a:latin typeface="Univers Condensed" panose="020B0506020202050204"/>
              </a:rPr>
              <a:t>Aluminum</a:t>
            </a:r>
            <a:r>
              <a:rPr lang="fr-CA" sz="1000" i="1" dirty="0">
                <a:solidFill>
                  <a:schemeClr val="tx2">
                    <a:lumMod val="60000"/>
                    <a:lumOff val="40000"/>
                  </a:schemeClr>
                </a:solidFill>
                <a:latin typeface="Univers Condensed" panose="020B0506020202050204"/>
              </a:rPr>
              <a:t> </a:t>
            </a:r>
            <a:r>
              <a:rPr lang="fr-CA" sz="1000" i="1" dirty="0" err="1">
                <a:solidFill>
                  <a:schemeClr val="tx2">
                    <a:lumMod val="60000"/>
                    <a:lumOff val="40000"/>
                  </a:schemeClr>
                </a:solidFill>
                <a:latin typeface="Univers Condensed" panose="020B0506020202050204"/>
              </a:rPr>
              <a:t>Alloys</a:t>
            </a:r>
            <a:r>
              <a:rPr lang="fr-CA" sz="1000" i="1" dirty="0">
                <a:solidFill>
                  <a:schemeClr val="tx2">
                    <a:lumMod val="60000"/>
                    <a:lumOff val="40000"/>
                  </a:schemeClr>
                </a:solidFill>
                <a:latin typeface="Univers Condensed" panose="020B0506020202050204"/>
              </a:rPr>
              <a:t>. ASM </a:t>
            </a:r>
            <a:r>
              <a:rPr lang="fr-CA" sz="1000" i="1" dirty="0" err="1">
                <a:solidFill>
                  <a:schemeClr val="tx2">
                    <a:lumMod val="60000"/>
                    <a:lumOff val="40000"/>
                  </a:schemeClr>
                </a:solidFill>
                <a:latin typeface="Univers Condensed" panose="020B0506020202050204"/>
              </a:rPr>
              <a:t>Handbook</a:t>
            </a:r>
            <a:r>
              <a:rPr lang="fr-CA" sz="1000" i="1" dirty="0">
                <a:solidFill>
                  <a:schemeClr val="tx2">
                    <a:lumMod val="60000"/>
                    <a:lumOff val="40000"/>
                  </a:schemeClr>
                </a:solidFill>
                <a:latin typeface="Univers Condensed" panose="020B0506020202050204"/>
              </a:rPr>
              <a:t> vol. 2 (1990).</a:t>
            </a:r>
          </a:p>
        </p:txBody>
      </p:sp>
    </p:spTree>
    <p:extLst>
      <p:ext uri="{BB962C8B-B14F-4D97-AF65-F5344CB8AC3E}">
        <p14:creationId xmlns:p14="http://schemas.microsoft.com/office/powerpoint/2010/main" val="42437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88DB7F-3797-3374-46A2-156251E97837}"/>
              </a:ext>
            </a:extLst>
          </p:cNvPr>
          <p:cNvSpPr>
            <a:spLocks noGrp="1"/>
          </p:cNvSpPr>
          <p:nvPr>
            <p:ph type="title"/>
            <p:custDataLst>
              <p:tags r:id="rId1"/>
            </p:custDataLst>
          </p:nvPr>
        </p:nvSpPr>
        <p:spPr/>
        <p:txBody>
          <a:bodyPr>
            <a:normAutofit/>
          </a:bodyPr>
          <a:lstStyle/>
          <a:p>
            <a:r>
              <a:rPr lang="fr-CA" dirty="0">
                <a:solidFill>
                  <a:schemeClr val="accent1"/>
                </a:solidFill>
              </a:rPr>
              <a:t>Effet d’échelle</a:t>
            </a:r>
            <a:br>
              <a:rPr lang="fr-CA" dirty="0"/>
            </a:br>
            <a:r>
              <a:rPr lang="fr-CA" sz="2800" dirty="0"/>
              <a:t>Concept et calcul</a:t>
            </a:r>
            <a:endParaRPr lang="fr-CA" dirty="0"/>
          </a:p>
        </p:txBody>
      </p:sp>
      <p:sp>
        <p:nvSpPr>
          <p:cNvPr id="3" name="Espace réservé du pied de page 2">
            <a:extLst>
              <a:ext uri="{FF2B5EF4-FFF2-40B4-BE49-F238E27FC236}">
                <a16:creationId xmlns:a16="http://schemas.microsoft.com/office/drawing/2014/main" id="{D93119A5-A1F1-C35A-D645-D1566B96FC2F}"/>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A4601031-9386-4028-6146-E1064D492903}"/>
              </a:ext>
            </a:extLst>
          </p:cNvPr>
          <p:cNvSpPr>
            <a:spLocks noGrp="1"/>
          </p:cNvSpPr>
          <p:nvPr>
            <p:ph type="sldNum" sz="quarter" idx="12"/>
            <p:custDataLst>
              <p:tags r:id="rId3"/>
            </p:custDataLst>
          </p:nvPr>
        </p:nvSpPr>
        <p:spPr/>
        <p:txBody>
          <a:bodyPr/>
          <a:lstStyle/>
          <a:p>
            <a:fld id="{82B63C5F-247B-BE4F-ACBC-7BDD67617F3E}" type="slidenum">
              <a:rPr lang="fr-FR" smtClean="0"/>
              <a:t>28</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9B43812A-E7E3-D63F-3CA3-28F4BDE7485C}"/>
                  </a:ext>
                </a:extLst>
              </p:cNvPr>
              <p:cNvSpPr>
                <a:spLocks noGrp="1"/>
              </p:cNvSpPr>
              <p:nvPr>
                <p:ph type="body" idx="1"/>
                <p:custDataLst>
                  <p:tags r:id="rId4"/>
                </p:custDataLst>
              </p:nvPr>
            </p:nvSpPr>
            <p:spPr>
              <a:xfrm>
                <a:off x="839788" y="1681163"/>
                <a:ext cx="4834502" cy="5040312"/>
              </a:xfrm>
            </p:spPr>
            <p:txBody>
              <a:bodyPr>
                <a:noAutofit/>
              </a:bodyPr>
              <a:lstStyle/>
              <a:p>
                <a:r>
                  <a:rPr lang="fr-CA" dirty="0"/>
                  <a:t>La rupture à haut nombre de cycle est habituellement initiée à un défaut microstructural (inclusion, porosité, défaut de surface).</a:t>
                </a:r>
              </a:p>
              <a:p>
                <a:r>
                  <a:rPr lang="fr-CA" dirty="0"/>
                  <a:t>Dans une éprouvette en flexion, seuls les défauts contenus dans la fibre en traction sont susceptibles de causer l’initiation de la fissure.</a:t>
                </a:r>
              </a:p>
              <a:p>
                <a:r>
                  <a:rPr lang="fr-CA" dirty="0"/>
                  <a:t>Par contre, dans une éprouvette en traction, tout le volume est sollicité également. Il y a donc davantage de probabilités qu’un défaut structural critique se trouve dans la zone sollicitée.</a:t>
                </a:r>
              </a:p>
              <a:p>
                <a:r>
                  <a:rPr lang="fr-CA" dirty="0"/>
                  <a:t>La taille des éprouvettes testées a un effet similaire: la résistance à la fatigue sera inférieure dans un gros échantillon.</a:t>
                </a:r>
              </a:p>
              <a:p>
                <a:r>
                  <a:rPr lang="fr-CA" dirty="0"/>
                  <a:t>L’effet d’échelle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𝑏</m:t>
                        </m:r>
                      </m:sub>
                    </m:sSub>
                  </m:oMath>
                </a14:m>
                <a:r>
                  <a:rPr lang="fr-CA" dirty="0"/>
                  <a:t> est calculé de manière suivante pour des éprouvettes rondes [1].</a:t>
                </a:r>
              </a:p>
            </p:txBody>
          </p:sp>
        </mc:Choice>
        <mc:Fallback xmlns="">
          <p:sp>
            <p:nvSpPr>
              <p:cNvPr id="5" name="Espace réservé du texte 4">
                <a:extLst>
                  <a:ext uri="{FF2B5EF4-FFF2-40B4-BE49-F238E27FC236}">
                    <a16:creationId xmlns:a16="http://schemas.microsoft.com/office/drawing/2014/main" id="{9B43812A-E7E3-D63F-3CA3-28F4BDE7485C}"/>
                  </a:ext>
                </a:extLst>
              </p:cNvPr>
              <p:cNvSpPr>
                <a:spLocks noGrp="1" noRot="1" noChangeAspect="1" noMove="1" noResize="1" noEditPoints="1" noAdjustHandles="1" noChangeArrowheads="1" noChangeShapeType="1" noTextEdit="1"/>
              </p:cNvSpPr>
              <p:nvPr>
                <p:ph type="body" idx="1"/>
              </p:nvPr>
            </p:nvSpPr>
            <p:spPr>
              <a:xfrm>
                <a:off x="839788" y="1681163"/>
                <a:ext cx="4834502" cy="5040312"/>
              </a:xfrm>
              <a:blipFill>
                <a:blip r:embed="rId30"/>
                <a:stretch>
                  <a:fillRect l="-2648" t="-1814" r="-2396"/>
                </a:stretch>
              </a:blipFill>
            </p:spPr>
            <p:txBody>
              <a:bodyPr/>
              <a:lstStyle/>
              <a:p>
                <a:r>
                  <a:rPr lang="fr-CA">
                    <a:noFill/>
                  </a:rPr>
                  <a:t> </a:t>
                </a:r>
              </a:p>
            </p:txBody>
          </p:sp>
        </mc:Fallback>
      </mc:AlternateContent>
      <p:sp>
        <p:nvSpPr>
          <p:cNvPr id="6" name="Espace réservé du texte 5">
            <a:extLst>
              <a:ext uri="{FF2B5EF4-FFF2-40B4-BE49-F238E27FC236}">
                <a16:creationId xmlns:a16="http://schemas.microsoft.com/office/drawing/2014/main" id="{5605F197-E409-79A3-917C-13381B834B24}"/>
              </a:ext>
            </a:extLst>
          </p:cNvPr>
          <p:cNvSpPr>
            <a:spLocks noGrp="1"/>
          </p:cNvSpPr>
          <p:nvPr>
            <p:ph type="body" idx="13"/>
            <p:custDataLst>
              <p:tags r:id="rId5"/>
            </p:custDataLst>
          </p:nvPr>
        </p:nvSpPr>
        <p:spPr>
          <a:xfrm>
            <a:off x="6517712" y="1297711"/>
            <a:ext cx="4855921" cy="4041258"/>
          </a:xfrm>
        </p:spPr>
        <p:txBody>
          <a:bodyPr/>
          <a:lstStyle/>
          <a:p>
            <a:r>
              <a:rPr lang="fr-CA" dirty="0"/>
              <a:t>Schéma des zones de sollicitation</a:t>
            </a:r>
          </a:p>
          <a:p>
            <a:r>
              <a:rPr lang="fr-CA" dirty="0"/>
              <a:t>Rouge = zone sollicitée</a:t>
            </a:r>
          </a:p>
        </p:txBody>
      </p:sp>
      <p:sp>
        <p:nvSpPr>
          <p:cNvPr id="9" name="Rectangle 8">
            <a:extLst>
              <a:ext uri="{FF2B5EF4-FFF2-40B4-BE49-F238E27FC236}">
                <a16:creationId xmlns:a16="http://schemas.microsoft.com/office/drawing/2014/main" id="{A43C0448-3059-DE47-3D2A-8CD0DA2C2234}"/>
              </a:ext>
            </a:extLst>
          </p:cNvPr>
          <p:cNvSpPr/>
          <p:nvPr>
            <p:custDataLst>
              <p:tags r:id="rId6"/>
            </p:custDataLst>
          </p:nvPr>
        </p:nvSpPr>
        <p:spPr>
          <a:xfrm>
            <a:off x="7736864" y="2254438"/>
            <a:ext cx="2476500" cy="330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EB143DB3-220C-5ACE-0D12-04F1FEB4C614}"/>
              </a:ext>
            </a:extLst>
          </p:cNvPr>
          <p:cNvSpPr/>
          <p:nvPr>
            <p:custDataLst>
              <p:tags r:id="rId7"/>
            </p:custDataLst>
          </p:nvPr>
        </p:nvSpPr>
        <p:spPr>
          <a:xfrm>
            <a:off x="7767136" y="3706465"/>
            <a:ext cx="2476500" cy="330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Flèche : droite 11">
            <a:extLst>
              <a:ext uri="{FF2B5EF4-FFF2-40B4-BE49-F238E27FC236}">
                <a16:creationId xmlns:a16="http://schemas.microsoft.com/office/drawing/2014/main" id="{AE8D85B9-ED98-EFED-35AB-E256FD7F5839}"/>
              </a:ext>
            </a:extLst>
          </p:cNvPr>
          <p:cNvSpPr/>
          <p:nvPr>
            <p:custDataLst>
              <p:tags r:id="rId8"/>
            </p:custDataLst>
          </p:nvPr>
        </p:nvSpPr>
        <p:spPr>
          <a:xfrm>
            <a:off x="10213364" y="2254438"/>
            <a:ext cx="5588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lèche : droite 12">
            <a:extLst>
              <a:ext uri="{FF2B5EF4-FFF2-40B4-BE49-F238E27FC236}">
                <a16:creationId xmlns:a16="http://schemas.microsoft.com/office/drawing/2014/main" id="{9C46C057-1F43-3B0B-BF5A-FDC40552E997}"/>
              </a:ext>
            </a:extLst>
          </p:cNvPr>
          <p:cNvSpPr/>
          <p:nvPr>
            <p:custDataLst>
              <p:tags r:id="rId9"/>
            </p:custDataLst>
          </p:nvPr>
        </p:nvSpPr>
        <p:spPr>
          <a:xfrm rot="10800000">
            <a:off x="7178064" y="2254438"/>
            <a:ext cx="5588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 droite 14">
            <a:extLst>
              <a:ext uri="{FF2B5EF4-FFF2-40B4-BE49-F238E27FC236}">
                <a16:creationId xmlns:a16="http://schemas.microsoft.com/office/drawing/2014/main" id="{07EBFEDD-91F0-9788-A317-D85011D5C2AC}"/>
              </a:ext>
            </a:extLst>
          </p:cNvPr>
          <p:cNvSpPr/>
          <p:nvPr>
            <p:custDataLst>
              <p:tags r:id="rId10"/>
            </p:custDataLst>
          </p:nvPr>
        </p:nvSpPr>
        <p:spPr>
          <a:xfrm rot="5400000">
            <a:off x="9933964" y="3277342"/>
            <a:ext cx="5588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27E4F7A6-05A0-DF37-C0AC-514C1AEB1ADE}"/>
              </a:ext>
            </a:extLst>
          </p:cNvPr>
          <p:cNvSpPr/>
          <p:nvPr>
            <p:custDataLst>
              <p:tags r:id="rId11"/>
            </p:custDataLst>
          </p:nvPr>
        </p:nvSpPr>
        <p:spPr>
          <a:xfrm>
            <a:off x="7767136" y="3713591"/>
            <a:ext cx="24765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DE7F9A86-7399-692C-9B0A-C2A9B2BF59AE}"/>
              </a:ext>
            </a:extLst>
          </p:cNvPr>
          <p:cNvSpPr/>
          <p:nvPr>
            <p:custDataLst>
              <p:tags r:id="rId12"/>
            </p:custDataLst>
          </p:nvPr>
        </p:nvSpPr>
        <p:spPr>
          <a:xfrm>
            <a:off x="7767136" y="5189057"/>
            <a:ext cx="2476500" cy="330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lèche : droite 19">
            <a:extLst>
              <a:ext uri="{FF2B5EF4-FFF2-40B4-BE49-F238E27FC236}">
                <a16:creationId xmlns:a16="http://schemas.microsoft.com/office/drawing/2014/main" id="{DD239BC8-EDB7-DD2D-16B4-D5E7C44FEF8D}"/>
              </a:ext>
            </a:extLst>
          </p:cNvPr>
          <p:cNvSpPr/>
          <p:nvPr>
            <p:custDataLst>
              <p:tags r:id="rId13"/>
            </p:custDataLst>
          </p:nvPr>
        </p:nvSpPr>
        <p:spPr>
          <a:xfrm rot="5400000">
            <a:off x="9933964" y="4759934"/>
            <a:ext cx="5588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F827DC8E-D61D-5C68-9E91-A65B46B23D9E}"/>
              </a:ext>
            </a:extLst>
          </p:cNvPr>
          <p:cNvSpPr/>
          <p:nvPr>
            <p:custDataLst>
              <p:tags r:id="rId14"/>
            </p:custDataLst>
          </p:nvPr>
        </p:nvSpPr>
        <p:spPr>
          <a:xfrm>
            <a:off x="7767136" y="5445103"/>
            <a:ext cx="24765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Flèche : courbe vers la gauche 21">
            <a:extLst>
              <a:ext uri="{FF2B5EF4-FFF2-40B4-BE49-F238E27FC236}">
                <a16:creationId xmlns:a16="http://schemas.microsoft.com/office/drawing/2014/main" id="{0CDB9EEE-7FE2-1574-4BCF-FD6C13B2844B}"/>
              </a:ext>
            </a:extLst>
          </p:cNvPr>
          <p:cNvSpPr/>
          <p:nvPr>
            <p:custDataLst>
              <p:tags r:id="rId15"/>
            </p:custDataLst>
          </p:nvPr>
        </p:nvSpPr>
        <p:spPr>
          <a:xfrm>
            <a:off x="10469975" y="5038607"/>
            <a:ext cx="330200" cy="6368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23" name="Rectangle 22">
            <a:extLst>
              <a:ext uri="{FF2B5EF4-FFF2-40B4-BE49-F238E27FC236}">
                <a16:creationId xmlns:a16="http://schemas.microsoft.com/office/drawing/2014/main" id="{559D3B7A-3C62-AF79-21C2-DDC252D1953B}"/>
              </a:ext>
            </a:extLst>
          </p:cNvPr>
          <p:cNvSpPr/>
          <p:nvPr>
            <p:custDataLst>
              <p:tags r:id="rId16"/>
            </p:custDataLst>
          </p:nvPr>
        </p:nvSpPr>
        <p:spPr>
          <a:xfrm>
            <a:off x="7767136" y="5196045"/>
            <a:ext cx="24765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18827DC0-DBC2-A2E0-34A5-BE2D209945EA}"/>
              </a:ext>
            </a:extLst>
          </p:cNvPr>
          <p:cNvSpPr/>
          <p:nvPr>
            <p:custDataLst>
              <p:tags r:id="rId17"/>
            </p:custDataLst>
          </p:nvPr>
        </p:nvSpPr>
        <p:spPr>
          <a:xfrm>
            <a:off x="7517199" y="4800932"/>
            <a:ext cx="249937" cy="106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91913DAF-E9E8-21FE-3ED0-4E981676425D}"/>
              </a:ext>
            </a:extLst>
          </p:cNvPr>
          <p:cNvSpPr/>
          <p:nvPr>
            <p:custDataLst>
              <p:tags r:id="rId18"/>
            </p:custDataLst>
          </p:nvPr>
        </p:nvSpPr>
        <p:spPr>
          <a:xfrm>
            <a:off x="7517199" y="3318340"/>
            <a:ext cx="249937" cy="106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C1146B1A-1BAC-2F51-1E19-C4B889B4FF3D}"/>
              </a:ext>
            </a:extLst>
          </p:cNvPr>
          <p:cNvSpPr txBox="1"/>
          <p:nvPr>
            <p:custDataLst>
              <p:tags r:id="rId19"/>
            </p:custDataLst>
          </p:nvPr>
        </p:nvSpPr>
        <p:spPr>
          <a:xfrm>
            <a:off x="6117128" y="2249505"/>
            <a:ext cx="838563" cy="369332"/>
          </a:xfrm>
          <a:prstGeom prst="rect">
            <a:avLst/>
          </a:prstGeom>
          <a:noFill/>
        </p:spPr>
        <p:txBody>
          <a:bodyPr wrap="none" rtlCol="0">
            <a:spAutoFit/>
          </a:bodyPr>
          <a:lstStyle/>
          <a:p>
            <a:r>
              <a:rPr lang="fr-CA" dirty="0">
                <a:latin typeface="Univers Condensed" panose="020B0506020202050204"/>
              </a:rPr>
              <a:t>Tension</a:t>
            </a:r>
          </a:p>
        </p:txBody>
      </p:sp>
      <p:sp>
        <p:nvSpPr>
          <p:cNvPr id="25" name="ZoneTexte 24">
            <a:extLst>
              <a:ext uri="{FF2B5EF4-FFF2-40B4-BE49-F238E27FC236}">
                <a16:creationId xmlns:a16="http://schemas.microsoft.com/office/drawing/2014/main" id="{67254F66-9D99-658B-AA09-BF9222C3C8DE}"/>
              </a:ext>
            </a:extLst>
          </p:cNvPr>
          <p:cNvSpPr txBox="1"/>
          <p:nvPr>
            <p:custDataLst>
              <p:tags r:id="rId20"/>
            </p:custDataLst>
          </p:nvPr>
        </p:nvSpPr>
        <p:spPr>
          <a:xfrm>
            <a:off x="6117128" y="3698854"/>
            <a:ext cx="795411" cy="369332"/>
          </a:xfrm>
          <a:prstGeom prst="rect">
            <a:avLst/>
          </a:prstGeom>
          <a:noFill/>
        </p:spPr>
        <p:txBody>
          <a:bodyPr wrap="none" rtlCol="0">
            <a:spAutoFit/>
          </a:bodyPr>
          <a:lstStyle/>
          <a:p>
            <a:r>
              <a:rPr lang="fr-CA" dirty="0">
                <a:latin typeface="Univers Condensed" panose="020B0506020202050204"/>
              </a:rPr>
              <a:t>Flexion</a:t>
            </a:r>
          </a:p>
        </p:txBody>
      </p:sp>
      <p:sp>
        <p:nvSpPr>
          <p:cNvPr id="26" name="ZoneTexte 25">
            <a:extLst>
              <a:ext uri="{FF2B5EF4-FFF2-40B4-BE49-F238E27FC236}">
                <a16:creationId xmlns:a16="http://schemas.microsoft.com/office/drawing/2014/main" id="{B2E913B9-6761-0614-80DA-8A29B2F15977}"/>
              </a:ext>
            </a:extLst>
          </p:cNvPr>
          <p:cNvSpPr txBox="1"/>
          <p:nvPr>
            <p:custDataLst>
              <p:tags r:id="rId21"/>
            </p:custDataLst>
          </p:nvPr>
        </p:nvSpPr>
        <p:spPr>
          <a:xfrm>
            <a:off x="6119791" y="4952560"/>
            <a:ext cx="889987" cy="646331"/>
          </a:xfrm>
          <a:prstGeom prst="rect">
            <a:avLst/>
          </a:prstGeom>
          <a:noFill/>
        </p:spPr>
        <p:txBody>
          <a:bodyPr wrap="none" rtlCol="0">
            <a:spAutoFit/>
          </a:bodyPr>
          <a:lstStyle/>
          <a:p>
            <a:r>
              <a:rPr lang="fr-CA" dirty="0">
                <a:latin typeface="Univers Condensed" panose="020B0506020202050204"/>
              </a:rPr>
              <a:t>Flexion</a:t>
            </a:r>
          </a:p>
          <a:p>
            <a:r>
              <a:rPr lang="fr-CA" dirty="0">
                <a:latin typeface="Univers Condensed" panose="020B0506020202050204"/>
              </a:rPr>
              <a:t>rotative</a:t>
            </a:r>
          </a:p>
        </p:txBody>
      </p:sp>
      <p:sp>
        <p:nvSpPr>
          <p:cNvPr id="7" name="Ellipse 6">
            <a:extLst>
              <a:ext uri="{FF2B5EF4-FFF2-40B4-BE49-F238E27FC236}">
                <a16:creationId xmlns:a16="http://schemas.microsoft.com/office/drawing/2014/main" id="{92FCDB47-2A94-05F2-473B-3C1B47744587}"/>
              </a:ext>
            </a:extLst>
          </p:cNvPr>
          <p:cNvSpPr/>
          <p:nvPr>
            <p:custDataLst>
              <p:tags r:id="rId22"/>
            </p:custDataLst>
          </p:nvPr>
        </p:nvSpPr>
        <p:spPr>
          <a:xfrm>
            <a:off x="11089316" y="2268037"/>
            <a:ext cx="316601" cy="3166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D4589CAB-FE71-2CFC-A640-C97285AC9956}"/>
              </a:ext>
            </a:extLst>
          </p:cNvPr>
          <p:cNvSpPr/>
          <p:nvPr>
            <p:custDataLst>
              <p:tags r:id="rId23"/>
            </p:custDataLst>
          </p:nvPr>
        </p:nvSpPr>
        <p:spPr>
          <a:xfrm>
            <a:off x="11089316" y="3725219"/>
            <a:ext cx="316601" cy="31660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Corde 16">
            <a:extLst>
              <a:ext uri="{FF2B5EF4-FFF2-40B4-BE49-F238E27FC236}">
                <a16:creationId xmlns:a16="http://schemas.microsoft.com/office/drawing/2014/main" id="{BD5843FB-6B6F-EFE4-10FD-20B286114E5D}"/>
              </a:ext>
            </a:extLst>
          </p:cNvPr>
          <p:cNvSpPr/>
          <p:nvPr>
            <p:custDataLst>
              <p:tags r:id="rId24"/>
            </p:custDataLst>
          </p:nvPr>
        </p:nvSpPr>
        <p:spPr>
          <a:xfrm flipV="1">
            <a:off x="11089316" y="3735263"/>
            <a:ext cx="316601" cy="316601"/>
          </a:xfrm>
          <a:prstGeom prst="chord">
            <a:avLst>
              <a:gd name="adj1" fmla="val 2327858"/>
              <a:gd name="adj2" fmla="val 83936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0FE0DECB-C3AF-8389-BB2E-59BF8561CACE}"/>
              </a:ext>
            </a:extLst>
          </p:cNvPr>
          <p:cNvSpPr/>
          <p:nvPr>
            <p:custDataLst>
              <p:tags r:id="rId25"/>
            </p:custDataLst>
          </p:nvPr>
        </p:nvSpPr>
        <p:spPr>
          <a:xfrm>
            <a:off x="11095395" y="5203679"/>
            <a:ext cx="316601" cy="3166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a:extLst>
              <a:ext uri="{FF2B5EF4-FFF2-40B4-BE49-F238E27FC236}">
                <a16:creationId xmlns:a16="http://schemas.microsoft.com/office/drawing/2014/main" id="{2C3B84CD-E473-7712-947C-027B1208A696}"/>
              </a:ext>
            </a:extLst>
          </p:cNvPr>
          <p:cNvSpPr/>
          <p:nvPr>
            <p:custDataLst>
              <p:tags r:id="rId26"/>
            </p:custDataLst>
          </p:nvPr>
        </p:nvSpPr>
        <p:spPr>
          <a:xfrm>
            <a:off x="11171294" y="5276255"/>
            <a:ext cx="164802" cy="17144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graphicFrame>
            <p:nvGraphicFramePr>
              <p:cNvPr id="29" name="Tableau 29">
                <a:extLst>
                  <a:ext uri="{FF2B5EF4-FFF2-40B4-BE49-F238E27FC236}">
                    <a16:creationId xmlns:a16="http://schemas.microsoft.com/office/drawing/2014/main" id="{4F3861FF-2011-9067-EAF0-B6CBFF3589B3}"/>
                  </a:ext>
                </a:extLst>
              </p:cNvPr>
              <p:cNvGraphicFramePr>
                <a:graphicFrameLocks noGrp="1"/>
              </p:cNvGraphicFramePr>
              <p:nvPr>
                <p:custDataLst>
                  <p:tags r:id="rId27"/>
                </p:custDataLst>
                <p:extLst>
                  <p:ext uri="{D42A27DB-BD31-4B8C-83A1-F6EECF244321}">
                    <p14:modId xmlns:p14="http://schemas.microsoft.com/office/powerpoint/2010/main" val="4051148217"/>
                  </p:ext>
                </p:extLst>
              </p:nvPr>
            </p:nvGraphicFramePr>
            <p:xfrm>
              <a:off x="575307" y="4914017"/>
              <a:ext cx="4708491" cy="1483360"/>
            </p:xfrm>
            <a:graphic>
              <a:graphicData uri="http://schemas.openxmlformats.org/drawingml/2006/table">
                <a:tbl>
                  <a:tblPr firstRow="1" bandRow="1">
                    <a:tableStyleId>{5C22544A-7EE6-4342-B048-85BDC9FD1C3A}</a:tableStyleId>
                  </a:tblPr>
                  <a:tblGrid>
                    <a:gridCol w="1569497">
                      <a:extLst>
                        <a:ext uri="{9D8B030D-6E8A-4147-A177-3AD203B41FA5}">
                          <a16:colId xmlns:a16="http://schemas.microsoft.com/office/drawing/2014/main" val="953458408"/>
                        </a:ext>
                      </a:extLst>
                    </a:gridCol>
                    <a:gridCol w="1569497">
                      <a:extLst>
                        <a:ext uri="{9D8B030D-6E8A-4147-A177-3AD203B41FA5}">
                          <a16:colId xmlns:a16="http://schemas.microsoft.com/office/drawing/2014/main" val="3543435262"/>
                        </a:ext>
                      </a:extLst>
                    </a:gridCol>
                    <a:gridCol w="1569497">
                      <a:extLst>
                        <a:ext uri="{9D8B030D-6E8A-4147-A177-3AD203B41FA5}">
                          <a16:colId xmlns:a16="http://schemas.microsoft.com/office/drawing/2014/main" val="1482291166"/>
                        </a:ext>
                      </a:extLst>
                    </a:gridCol>
                  </a:tblGrid>
                  <a:tr h="370840">
                    <a:tc>
                      <a:txBody>
                        <a:bodyPr/>
                        <a:lstStyle/>
                        <a:p>
                          <a:r>
                            <a:rPr lang="fr-CA" dirty="0">
                              <a:latin typeface="Univers Condensed" panose="020B0506020202050204"/>
                            </a:rPr>
                            <a:t>Chargement</a:t>
                          </a:r>
                        </a:p>
                      </a:txBody>
                      <a:tcPr/>
                    </a:tc>
                    <a:tc>
                      <a:txBody>
                        <a:bodyPr/>
                        <a:lstStyle/>
                        <a:p>
                          <a:r>
                            <a:rPr lang="fr-CA" dirty="0">
                              <a:latin typeface="Univers Condensed" panose="020B0506020202050204"/>
                            </a:rPr>
                            <a:t>Diamètre</a:t>
                          </a:r>
                        </a:p>
                      </a:txBody>
                      <a:tcPr/>
                    </a:tc>
                    <a:tc>
                      <a:txBody>
                        <a:bodyPr/>
                        <a:lstStyle/>
                        <a:p>
                          <a:pPr/>
                          <a14:m>
                            <m:oMathPara xmlns:m="http://schemas.openxmlformats.org/officeDocument/2006/math">
                              <m:oMathParaPr>
                                <m:jc m:val="centerGroup"/>
                              </m:oMathParaPr>
                              <m:oMath xmlns:m="http://schemas.openxmlformats.org/officeDocument/2006/math">
                                <m:sSub>
                                  <m:sSubPr>
                                    <m:ctrlPr>
                                      <a:rPr lang="fr-CA" b="1" i="1" smtClean="0">
                                        <a:latin typeface="Cambria Math" panose="02040503050406030204" pitchFamily="18" charset="0"/>
                                      </a:rPr>
                                    </m:ctrlPr>
                                  </m:sSubPr>
                                  <m:e>
                                    <m:r>
                                      <a:rPr lang="fr-CA" b="1" i="1" smtClean="0">
                                        <a:latin typeface="Cambria Math" panose="02040503050406030204" pitchFamily="18" charset="0"/>
                                      </a:rPr>
                                      <m:t>𝒌</m:t>
                                    </m:r>
                                  </m:e>
                                  <m:sub>
                                    <m:r>
                                      <a:rPr lang="fr-CA" b="1" i="1" smtClean="0">
                                        <a:latin typeface="Cambria Math" panose="02040503050406030204" pitchFamily="18" charset="0"/>
                                      </a:rPr>
                                      <m:t>𝒃</m:t>
                                    </m:r>
                                  </m:sub>
                                </m:sSub>
                              </m:oMath>
                            </m:oMathPara>
                          </a14:m>
                          <a:endParaRPr lang="fr-CA" dirty="0">
                            <a:latin typeface="Univers Condensed" panose="020B0506020202050204"/>
                          </a:endParaRPr>
                        </a:p>
                      </a:txBody>
                      <a:tcPr/>
                    </a:tc>
                    <a:extLst>
                      <a:ext uri="{0D108BD9-81ED-4DB2-BD59-A6C34878D82A}">
                        <a16:rowId xmlns:a16="http://schemas.microsoft.com/office/drawing/2014/main" val="727101833"/>
                      </a:ext>
                    </a:extLst>
                  </a:tr>
                  <a:tr h="370840">
                    <a:tc>
                      <a:txBody>
                        <a:bodyPr/>
                        <a:lstStyle/>
                        <a:p>
                          <a:r>
                            <a:rPr lang="fr-CA" dirty="0">
                              <a:latin typeface="Univers Condensed" panose="020B0506020202050204"/>
                            </a:rPr>
                            <a:t>Flexion</a:t>
                          </a:r>
                        </a:p>
                      </a:txBody>
                      <a:tcPr/>
                    </a:tc>
                    <a:tc>
                      <a:txBody>
                        <a:bodyPr/>
                        <a:lstStyle/>
                        <a:p>
                          <a:r>
                            <a:rPr lang="fr-CA" dirty="0">
                              <a:latin typeface="Univers Condensed" panose="020B0506020202050204"/>
                            </a:rPr>
                            <a:t>&lt; 10 mm</a:t>
                          </a:r>
                        </a:p>
                      </a:txBody>
                      <a:tcPr/>
                    </a:tc>
                    <a:tc>
                      <a:txBody>
                        <a:bodyPr/>
                        <a:lstStyle/>
                        <a:p>
                          <a:r>
                            <a:rPr lang="fr-CA" dirty="0">
                              <a:latin typeface="Univers Condensed" panose="020B0506020202050204"/>
                            </a:rPr>
                            <a:t>1,0</a:t>
                          </a:r>
                        </a:p>
                      </a:txBody>
                      <a:tcPr/>
                    </a:tc>
                    <a:extLst>
                      <a:ext uri="{0D108BD9-81ED-4DB2-BD59-A6C34878D82A}">
                        <a16:rowId xmlns:a16="http://schemas.microsoft.com/office/drawing/2014/main" val="3844911012"/>
                      </a:ext>
                    </a:extLst>
                  </a:tr>
                  <a:tr h="370840">
                    <a:tc>
                      <a:txBody>
                        <a:bodyPr/>
                        <a:lstStyle/>
                        <a:p>
                          <a:r>
                            <a:rPr lang="fr-CA" dirty="0">
                              <a:latin typeface="Univers Condensed" panose="020B0506020202050204"/>
                            </a:rPr>
                            <a:t>Flexion</a:t>
                          </a:r>
                        </a:p>
                      </a:txBody>
                      <a:tcPr/>
                    </a:tc>
                    <a:tc>
                      <a:txBody>
                        <a:bodyPr/>
                        <a:lstStyle/>
                        <a:p>
                          <a:r>
                            <a:rPr lang="fr-CA" dirty="0">
                              <a:latin typeface="Univers Condensed" panose="020B0506020202050204"/>
                            </a:rPr>
                            <a:t>(10 – 50) mm</a:t>
                          </a:r>
                        </a:p>
                      </a:txBody>
                      <a:tcPr/>
                    </a:tc>
                    <a:tc>
                      <a:txBody>
                        <a:bodyPr/>
                        <a:lstStyle/>
                        <a:p>
                          <a:r>
                            <a:rPr lang="fr-CA" dirty="0">
                              <a:latin typeface="Univers Condensed" panose="020B0506020202050204"/>
                            </a:rPr>
                            <a:t>0,9</a:t>
                          </a:r>
                        </a:p>
                      </a:txBody>
                      <a:tcPr/>
                    </a:tc>
                    <a:extLst>
                      <a:ext uri="{0D108BD9-81ED-4DB2-BD59-A6C34878D82A}">
                        <a16:rowId xmlns:a16="http://schemas.microsoft.com/office/drawing/2014/main" val="3778129543"/>
                      </a:ext>
                    </a:extLst>
                  </a:tr>
                  <a:tr h="370840">
                    <a:tc>
                      <a:txBody>
                        <a:bodyPr/>
                        <a:lstStyle/>
                        <a:p>
                          <a:r>
                            <a:rPr lang="fr-CA" dirty="0">
                              <a:latin typeface="Univers Condensed" panose="020B0506020202050204"/>
                            </a:rPr>
                            <a:t>Axial</a:t>
                          </a:r>
                        </a:p>
                      </a:txBody>
                      <a:tcPr/>
                    </a:tc>
                    <a:tc>
                      <a:txBody>
                        <a:bodyPr/>
                        <a:lstStyle/>
                        <a:p>
                          <a:r>
                            <a:rPr lang="fr-CA" dirty="0">
                              <a:latin typeface="Univers Condensed" panose="020B0506020202050204"/>
                            </a:rPr>
                            <a:t>&lt; 50 mm</a:t>
                          </a:r>
                        </a:p>
                      </a:txBody>
                      <a:tcPr/>
                    </a:tc>
                    <a:tc>
                      <a:txBody>
                        <a:bodyPr/>
                        <a:lstStyle/>
                        <a:p>
                          <a:r>
                            <a:rPr lang="fr-CA" dirty="0">
                              <a:latin typeface="Univers Condensed" panose="020B0506020202050204"/>
                            </a:rPr>
                            <a:t>0,7 – 0,9</a:t>
                          </a:r>
                        </a:p>
                      </a:txBody>
                      <a:tcPr/>
                    </a:tc>
                    <a:extLst>
                      <a:ext uri="{0D108BD9-81ED-4DB2-BD59-A6C34878D82A}">
                        <a16:rowId xmlns:a16="http://schemas.microsoft.com/office/drawing/2014/main" val="3594676994"/>
                      </a:ext>
                    </a:extLst>
                  </a:tr>
                </a:tbl>
              </a:graphicData>
            </a:graphic>
          </p:graphicFrame>
        </mc:Choice>
        <mc:Fallback xmlns="">
          <p:graphicFrame>
            <p:nvGraphicFramePr>
              <p:cNvPr id="29" name="Tableau 29">
                <a:extLst>
                  <a:ext uri="{FF2B5EF4-FFF2-40B4-BE49-F238E27FC236}">
                    <a16:creationId xmlns:a16="http://schemas.microsoft.com/office/drawing/2014/main" id="{4F3861FF-2011-9067-EAF0-B6CBFF3589B3}"/>
                  </a:ext>
                </a:extLst>
              </p:cNvPr>
              <p:cNvGraphicFramePr>
                <a:graphicFrameLocks noGrp="1"/>
              </p:cNvGraphicFramePr>
              <p:nvPr>
                <p:custDataLst>
                  <p:tags r:id="rId31"/>
                </p:custDataLst>
                <p:extLst>
                  <p:ext uri="{D42A27DB-BD31-4B8C-83A1-F6EECF244321}">
                    <p14:modId xmlns:p14="http://schemas.microsoft.com/office/powerpoint/2010/main" val="4051148217"/>
                  </p:ext>
                </p:extLst>
              </p:nvPr>
            </p:nvGraphicFramePr>
            <p:xfrm>
              <a:off x="575307" y="4914017"/>
              <a:ext cx="4708491" cy="1483360"/>
            </p:xfrm>
            <a:graphic>
              <a:graphicData uri="http://schemas.openxmlformats.org/drawingml/2006/table">
                <a:tbl>
                  <a:tblPr firstRow="1" bandRow="1">
                    <a:tableStyleId>{5C22544A-7EE6-4342-B048-85BDC9FD1C3A}</a:tableStyleId>
                  </a:tblPr>
                  <a:tblGrid>
                    <a:gridCol w="1569497">
                      <a:extLst>
                        <a:ext uri="{9D8B030D-6E8A-4147-A177-3AD203B41FA5}">
                          <a16:colId xmlns:a16="http://schemas.microsoft.com/office/drawing/2014/main" val="953458408"/>
                        </a:ext>
                      </a:extLst>
                    </a:gridCol>
                    <a:gridCol w="1569497">
                      <a:extLst>
                        <a:ext uri="{9D8B030D-6E8A-4147-A177-3AD203B41FA5}">
                          <a16:colId xmlns:a16="http://schemas.microsoft.com/office/drawing/2014/main" val="3543435262"/>
                        </a:ext>
                      </a:extLst>
                    </a:gridCol>
                    <a:gridCol w="1569497">
                      <a:extLst>
                        <a:ext uri="{9D8B030D-6E8A-4147-A177-3AD203B41FA5}">
                          <a16:colId xmlns:a16="http://schemas.microsoft.com/office/drawing/2014/main" val="1482291166"/>
                        </a:ext>
                      </a:extLst>
                    </a:gridCol>
                  </a:tblGrid>
                  <a:tr h="370840">
                    <a:tc>
                      <a:txBody>
                        <a:bodyPr/>
                        <a:lstStyle/>
                        <a:p>
                          <a:r>
                            <a:rPr lang="fr-CA" dirty="0">
                              <a:latin typeface="Univers Condensed" panose="020B0506020202050204"/>
                            </a:rPr>
                            <a:t>Chargement</a:t>
                          </a:r>
                        </a:p>
                      </a:txBody>
                      <a:tcPr/>
                    </a:tc>
                    <a:tc>
                      <a:txBody>
                        <a:bodyPr/>
                        <a:lstStyle/>
                        <a:p>
                          <a:r>
                            <a:rPr lang="fr-CA" dirty="0">
                              <a:latin typeface="Univers Condensed" panose="020B0506020202050204"/>
                            </a:rPr>
                            <a:t>Diamètre</a:t>
                          </a:r>
                        </a:p>
                      </a:txBody>
                      <a:tcPr/>
                    </a:tc>
                    <a:tc>
                      <a:txBody>
                        <a:bodyPr/>
                        <a:lstStyle/>
                        <a:p>
                          <a:endParaRPr lang="fr-FR"/>
                        </a:p>
                      </a:txBody>
                      <a:tcPr>
                        <a:blipFill>
                          <a:blip r:embed="rId32"/>
                          <a:stretch>
                            <a:fillRect l="-200000" t="-6557" r="-1550" b="-326230"/>
                          </a:stretch>
                        </a:blipFill>
                      </a:tcPr>
                    </a:tc>
                    <a:extLst>
                      <a:ext uri="{0D108BD9-81ED-4DB2-BD59-A6C34878D82A}">
                        <a16:rowId xmlns:a16="http://schemas.microsoft.com/office/drawing/2014/main" val="727101833"/>
                      </a:ext>
                    </a:extLst>
                  </a:tr>
                  <a:tr h="370840">
                    <a:tc>
                      <a:txBody>
                        <a:bodyPr/>
                        <a:lstStyle/>
                        <a:p>
                          <a:r>
                            <a:rPr lang="fr-CA" dirty="0">
                              <a:latin typeface="Univers Condensed" panose="020B0506020202050204"/>
                            </a:rPr>
                            <a:t>Flexion</a:t>
                          </a:r>
                        </a:p>
                      </a:txBody>
                      <a:tcPr/>
                    </a:tc>
                    <a:tc>
                      <a:txBody>
                        <a:bodyPr/>
                        <a:lstStyle/>
                        <a:p>
                          <a:r>
                            <a:rPr lang="fr-CA" dirty="0">
                              <a:latin typeface="Univers Condensed" panose="020B0506020202050204"/>
                            </a:rPr>
                            <a:t>&lt; 10 mm</a:t>
                          </a:r>
                        </a:p>
                      </a:txBody>
                      <a:tcPr/>
                    </a:tc>
                    <a:tc>
                      <a:txBody>
                        <a:bodyPr/>
                        <a:lstStyle/>
                        <a:p>
                          <a:r>
                            <a:rPr lang="fr-CA" dirty="0">
                              <a:latin typeface="Univers Condensed" panose="020B0506020202050204"/>
                            </a:rPr>
                            <a:t>1,0</a:t>
                          </a:r>
                        </a:p>
                      </a:txBody>
                      <a:tcPr/>
                    </a:tc>
                    <a:extLst>
                      <a:ext uri="{0D108BD9-81ED-4DB2-BD59-A6C34878D82A}">
                        <a16:rowId xmlns:a16="http://schemas.microsoft.com/office/drawing/2014/main" val="3844911012"/>
                      </a:ext>
                    </a:extLst>
                  </a:tr>
                  <a:tr h="370840">
                    <a:tc>
                      <a:txBody>
                        <a:bodyPr/>
                        <a:lstStyle/>
                        <a:p>
                          <a:r>
                            <a:rPr lang="fr-CA" dirty="0">
                              <a:latin typeface="Univers Condensed" panose="020B0506020202050204"/>
                            </a:rPr>
                            <a:t>Flexion</a:t>
                          </a:r>
                        </a:p>
                      </a:txBody>
                      <a:tcPr/>
                    </a:tc>
                    <a:tc>
                      <a:txBody>
                        <a:bodyPr/>
                        <a:lstStyle/>
                        <a:p>
                          <a:r>
                            <a:rPr lang="fr-CA" dirty="0">
                              <a:latin typeface="Univers Condensed" panose="020B0506020202050204"/>
                            </a:rPr>
                            <a:t>(10 – 50) mm</a:t>
                          </a:r>
                        </a:p>
                      </a:txBody>
                      <a:tcPr/>
                    </a:tc>
                    <a:tc>
                      <a:txBody>
                        <a:bodyPr/>
                        <a:lstStyle/>
                        <a:p>
                          <a:r>
                            <a:rPr lang="fr-CA" dirty="0">
                              <a:latin typeface="Univers Condensed" panose="020B0506020202050204"/>
                            </a:rPr>
                            <a:t>0,9</a:t>
                          </a:r>
                        </a:p>
                      </a:txBody>
                      <a:tcPr/>
                    </a:tc>
                    <a:extLst>
                      <a:ext uri="{0D108BD9-81ED-4DB2-BD59-A6C34878D82A}">
                        <a16:rowId xmlns:a16="http://schemas.microsoft.com/office/drawing/2014/main" val="3778129543"/>
                      </a:ext>
                    </a:extLst>
                  </a:tr>
                  <a:tr h="370840">
                    <a:tc>
                      <a:txBody>
                        <a:bodyPr/>
                        <a:lstStyle/>
                        <a:p>
                          <a:r>
                            <a:rPr lang="fr-CA" dirty="0">
                              <a:latin typeface="Univers Condensed" panose="020B0506020202050204"/>
                            </a:rPr>
                            <a:t>Axial</a:t>
                          </a:r>
                        </a:p>
                      </a:txBody>
                      <a:tcPr/>
                    </a:tc>
                    <a:tc>
                      <a:txBody>
                        <a:bodyPr/>
                        <a:lstStyle/>
                        <a:p>
                          <a:r>
                            <a:rPr lang="fr-CA" dirty="0">
                              <a:latin typeface="Univers Condensed" panose="020B0506020202050204"/>
                            </a:rPr>
                            <a:t>&lt; 50 mm</a:t>
                          </a:r>
                        </a:p>
                      </a:txBody>
                      <a:tcPr/>
                    </a:tc>
                    <a:tc>
                      <a:txBody>
                        <a:bodyPr/>
                        <a:lstStyle/>
                        <a:p>
                          <a:r>
                            <a:rPr lang="fr-CA" dirty="0">
                              <a:latin typeface="Univers Condensed" panose="020B0506020202050204"/>
                            </a:rPr>
                            <a:t>0,7 – 0,9</a:t>
                          </a:r>
                        </a:p>
                      </a:txBody>
                      <a:tcPr/>
                    </a:tc>
                    <a:extLst>
                      <a:ext uri="{0D108BD9-81ED-4DB2-BD59-A6C34878D82A}">
                        <a16:rowId xmlns:a16="http://schemas.microsoft.com/office/drawing/2014/main" val="3594676994"/>
                      </a:ext>
                    </a:extLst>
                  </a:tr>
                </a:tbl>
              </a:graphicData>
            </a:graphic>
          </p:graphicFrame>
        </mc:Fallback>
      </mc:AlternateContent>
      <p:sp>
        <p:nvSpPr>
          <p:cNvPr id="30" name="ZoneTexte 29">
            <a:extLst>
              <a:ext uri="{FF2B5EF4-FFF2-40B4-BE49-F238E27FC236}">
                <a16:creationId xmlns:a16="http://schemas.microsoft.com/office/drawing/2014/main" id="{F3485FBA-9AB2-1D8E-E142-09F96A377C01}"/>
              </a:ext>
            </a:extLst>
          </p:cNvPr>
          <p:cNvSpPr txBox="1"/>
          <p:nvPr>
            <p:custDataLst>
              <p:tags r:id="rId28"/>
            </p:custDataLst>
          </p:nvPr>
        </p:nvSpPr>
        <p:spPr>
          <a:xfrm>
            <a:off x="7893054" y="5876369"/>
            <a:ext cx="4246365" cy="430887"/>
          </a:xfrm>
          <a:prstGeom prst="rect">
            <a:avLst/>
          </a:prstGeom>
          <a:noFill/>
        </p:spPr>
        <p:txBody>
          <a:bodyPr wrap="square" rtlCol="0">
            <a:spAutoFit/>
          </a:bodyPr>
          <a:lstStyle/>
          <a:p>
            <a:pPr algn="r"/>
            <a:r>
              <a:rPr lang="fr-CA" sz="1100" i="1" dirty="0">
                <a:solidFill>
                  <a:schemeClr val="tx2">
                    <a:lumMod val="60000"/>
                    <a:lumOff val="40000"/>
                  </a:schemeClr>
                </a:solidFill>
                <a:latin typeface="Univers Condensed" panose="020B0506020202050204"/>
              </a:rPr>
              <a:t>Source : [1] R. C. </a:t>
            </a:r>
            <a:r>
              <a:rPr lang="fr-CA" sz="1100" i="1" dirty="0" err="1">
                <a:solidFill>
                  <a:schemeClr val="tx2">
                    <a:lumMod val="60000"/>
                    <a:lumOff val="40000"/>
                  </a:schemeClr>
                </a:solidFill>
                <a:latin typeface="Univers Condensed" panose="020B0506020202050204"/>
              </a:rPr>
              <a:t>Juvinall</a:t>
            </a:r>
            <a:r>
              <a:rPr lang="fr-CA" sz="1100" i="1" dirty="0">
                <a:solidFill>
                  <a:schemeClr val="tx2">
                    <a:lumMod val="60000"/>
                    <a:lumOff val="40000"/>
                  </a:schemeClr>
                </a:solidFill>
                <a:latin typeface="Univers Condensed" panose="020B0506020202050204"/>
              </a:rPr>
              <a:t> et K. M. </a:t>
            </a:r>
            <a:r>
              <a:rPr lang="fr-CA" sz="1100" i="1" dirty="0" err="1">
                <a:solidFill>
                  <a:schemeClr val="tx2">
                    <a:lumMod val="60000"/>
                    <a:lumOff val="40000"/>
                  </a:schemeClr>
                </a:solidFill>
                <a:latin typeface="Univers Condensed" panose="020B0506020202050204"/>
              </a:rPr>
              <a:t>Mashek</a:t>
            </a:r>
            <a:r>
              <a:rPr lang="fr-CA" sz="1100" i="1" dirty="0">
                <a:solidFill>
                  <a:schemeClr val="tx2">
                    <a:lumMod val="60000"/>
                    <a:lumOff val="40000"/>
                  </a:schemeClr>
                </a:solidFill>
                <a:latin typeface="Univers Condensed" panose="020B0506020202050204"/>
              </a:rPr>
              <a:t>. Fundamentals of Machine Component Design, </a:t>
            </a:r>
            <a:r>
              <a:rPr lang="fr-CA" sz="1100" i="1" dirty="0" err="1">
                <a:solidFill>
                  <a:schemeClr val="tx2">
                    <a:lumMod val="60000"/>
                    <a:lumOff val="40000"/>
                  </a:schemeClr>
                </a:solidFill>
                <a:latin typeface="Univers Condensed" panose="020B0506020202050204"/>
              </a:rPr>
              <a:t>Fifth</a:t>
            </a:r>
            <a:r>
              <a:rPr lang="fr-CA" sz="1100" i="1" dirty="0">
                <a:solidFill>
                  <a:schemeClr val="tx2">
                    <a:lumMod val="60000"/>
                    <a:lumOff val="40000"/>
                  </a:schemeClr>
                </a:solidFill>
                <a:latin typeface="Univers Condensed" panose="020B0506020202050204"/>
              </a:rPr>
              <a:t> Edition, </a:t>
            </a:r>
            <a:r>
              <a:rPr lang="fr-CA" sz="1100" i="1" dirty="0" err="1">
                <a:solidFill>
                  <a:schemeClr val="tx2">
                    <a:lumMod val="60000"/>
                    <a:lumOff val="40000"/>
                  </a:schemeClr>
                </a:solidFill>
                <a:latin typeface="Univers Condensed" panose="020B0506020202050204"/>
              </a:rPr>
              <a:t>Wiley</a:t>
            </a:r>
            <a:r>
              <a:rPr lang="fr-CA" sz="1100" i="1" dirty="0">
                <a:solidFill>
                  <a:schemeClr val="tx2">
                    <a:lumMod val="60000"/>
                    <a:lumOff val="40000"/>
                  </a:schemeClr>
                </a:solidFill>
                <a:latin typeface="Univers Condensed" panose="020B0506020202050204"/>
              </a:rPr>
              <a:t> (2012), 899 pages.</a:t>
            </a:r>
          </a:p>
        </p:txBody>
      </p:sp>
    </p:spTree>
    <p:extLst>
      <p:ext uri="{BB962C8B-B14F-4D97-AF65-F5344CB8AC3E}">
        <p14:creationId xmlns:p14="http://schemas.microsoft.com/office/powerpoint/2010/main" val="392054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EBD461-A53B-7635-C970-880B67A04ACE}"/>
              </a:ext>
            </a:extLst>
          </p:cNvPr>
          <p:cNvSpPr>
            <a:spLocks noGrp="1"/>
          </p:cNvSpPr>
          <p:nvPr>
            <p:ph type="title"/>
            <p:custDataLst>
              <p:tags r:id="rId1"/>
            </p:custDataLst>
          </p:nvPr>
        </p:nvSpPr>
        <p:spPr/>
        <p:txBody>
          <a:bodyPr>
            <a:normAutofit fontScale="90000"/>
          </a:bodyPr>
          <a:lstStyle/>
          <a:p>
            <a:r>
              <a:rPr lang="fr-CA" sz="4000" dirty="0">
                <a:solidFill>
                  <a:schemeClr val="accent1"/>
                </a:solidFill>
              </a:rPr>
              <a:t>Fatigue des pièces d’aluminium</a:t>
            </a:r>
            <a:br>
              <a:rPr lang="fr-CA" dirty="0"/>
            </a:br>
            <a:r>
              <a:rPr lang="fr-CA" sz="3100" dirty="0"/>
              <a:t>Effet d’une concentration de contraintes</a:t>
            </a:r>
            <a:endParaRPr lang="fr-CA" dirty="0"/>
          </a:p>
        </p:txBody>
      </p:sp>
      <p:sp>
        <p:nvSpPr>
          <p:cNvPr id="3" name="Espace réservé du pied de page 2">
            <a:extLst>
              <a:ext uri="{FF2B5EF4-FFF2-40B4-BE49-F238E27FC236}">
                <a16:creationId xmlns:a16="http://schemas.microsoft.com/office/drawing/2014/main" id="{A840EF2A-A81A-1F2B-7B7A-A3CABB4C13D1}"/>
              </a:ext>
            </a:extLst>
          </p:cNvPr>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74A08FC0-2277-ED79-1253-C2E50809B682}"/>
              </a:ext>
            </a:extLst>
          </p:cNvPr>
          <p:cNvSpPr>
            <a:spLocks noGrp="1"/>
          </p:cNvSpPr>
          <p:nvPr>
            <p:ph type="sldNum" sz="quarter" idx="12"/>
            <p:custDataLst>
              <p:tags r:id="rId3"/>
            </p:custDataLst>
          </p:nvPr>
        </p:nvSpPr>
        <p:spPr/>
        <p:txBody>
          <a:bodyPr/>
          <a:lstStyle/>
          <a:p>
            <a:fld id="{82B63C5F-247B-BE4F-ACBC-7BDD67617F3E}" type="slidenum">
              <a:rPr lang="fr-FR" smtClean="0"/>
              <a:t>29</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C6F0D2C6-C1F7-9252-DDCC-25C144083062}"/>
                  </a:ext>
                </a:extLst>
              </p:cNvPr>
              <p:cNvSpPr>
                <a:spLocks noGrp="1"/>
              </p:cNvSpPr>
              <p:nvPr>
                <p:ph type="body" idx="1"/>
                <p:custDataLst>
                  <p:tags r:id="rId4"/>
                </p:custDataLst>
              </p:nvPr>
            </p:nvSpPr>
            <p:spPr/>
            <p:txBody>
              <a:bodyPr>
                <a:noAutofit/>
              </a:bodyPr>
              <a:lstStyle/>
              <a:p>
                <a:r>
                  <a:rPr lang="fr-CA" dirty="0"/>
                  <a:t>La présence d’une concentration de contraintes réduit la durée de vie en fatigue.</a:t>
                </a:r>
              </a:p>
              <a:p>
                <a:r>
                  <a:rPr lang="fr-CA" dirty="0"/>
                  <a:t>La concentration de contraintes est caractérisée par le facteur de concentration de contraintes élastiques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𝑡</m:t>
                        </m:r>
                      </m:sub>
                    </m:sSub>
                  </m:oMath>
                </a14:m>
                <a:r>
                  <a:rPr lang="fr-CA" dirty="0"/>
                  <a:t>, qui détermine le rapport entre la contrainte maximale </a:t>
                </a:r>
                <a14:m>
                  <m:oMath xmlns:m="http://schemas.openxmlformats.org/officeDocument/2006/math">
                    <m:r>
                      <a:rPr lang="fr-CA">
                        <a:latin typeface="Cambria Math" panose="02040503050406030204" pitchFamily="18" charset="0"/>
                      </a:rPr>
                      <m:t>𝜎</m:t>
                    </m:r>
                  </m:oMath>
                </a14:m>
                <a:r>
                  <a:rPr lang="fr-CA" dirty="0"/>
                  <a:t> et la contrainte moyenne </a:t>
                </a:r>
                <a14:m>
                  <m:oMath xmlns:m="http://schemas.openxmlformats.org/officeDocument/2006/math">
                    <m:r>
                      <a:rPr lang="fr-CA">
                        <a:latin typeface="Cambria Math" panose="02040503050406030204" pitchFamily="18" charset="0"/>
                      </a:rPr>
                      <m:t>𝑆</m:t>
                    </m:r>
                  </m:oMath>
                </a14:m>
                <a:r>
                  <a:rPr lang="fr-CA" dirty="0"/>
                  <a:t>. Le facteur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𝑡</m:t>
                        </m:r>
                      </m:sub>
                    </m:sSub>
                  </m:oMath>
                </a14:m>
                <a:r>
                  <a:rPr lang="fr-CA" dirty="0"/>
                  <a:t> dépend du rayon de courbure </a:t>
                </a:r>
                <a14:m>
                  <m:oMath xmlns:m="http://schemas.openxmlformats.org/officeDocument/2006/math">
                    <m:r>
                      <a:rPr lang="fr-CA">
                        <a:latin typeface="Cambria Math" panose="02040503050406030204" pitchFamily="18" charset="0"/>
                      </a:rPr>
                      <m:t>𝜌</m:t>
                    </m:r>
                  </m:oMath>
                </a14:m>
                <a:r>
                  <a:rPr lang="fr-CA" dirty="0"/>
                  <a:t> et de la géométrie.</a:t>
                </a:r>
              </a:p>
              <a:p>
                <a:r>
                  <a:rPr lang="fr-CA" dirty="0"/>
                  <a:t>De la même façon, on peut trouver le facteur d’entaille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𝑓</m:t>
                        </m:r>
                      </m:sub>
                    </m:sSub>
                  </m:oMath>
                </a14:m>
                <a:r>
                  <a:rPr lang="fr-CA" dirty="0"/>
                  <a:t> qui est le rapport entre la résistance à la fatigue sans entaille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𝜎</m:t>
                        </m:r>
                      </m:e>
                      <m:sub>
                        <m:r>
                          <a:rPr lang="fr-CA">
                            <a:latin typeface="Cambria Math" panose="02040503050406030204" pitchFamily="18" charset="0"/>
                          </a:rPr>
                          <m:t>𝑎</m:t>
                        </m:r>
                      </m:sub>
                    </m:sSub>
                  </m:oMath>
                </a14:m>
                <a:r>
                  <a:rPr lang="fr-CA" dirty="0"/>
                  <a:t> pour un nombre de cycles donné, et la résistance avec entaille,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𝜎</m:t>
                        </m:r>
                      </m:e>
                      <m:sub>
                        <m:r>
                          <a:rPr lang="fr-CA">
                            <a:latin typeface="Cambria Math" panose="02040503050406030204" pitchFamily="18" charset="0"/>
                          </a:rPr>
                          <m:t>𝑎𝑟</m:t>
                        </m:r>
                      </m:sub>
                    </m:sSub>
                  </m:oMath>
                </a14:m>
                <a:r>
                  <a:rPr lang="fr-CA" dirty="0"/>
                  <a:t>.</a:t>
                </a:r>
              </a:p>
              <a:p>
                <a:r>
                  <a:rPr lang="fr-CA" dirty="0"/>
                  <a:t>L’effet d’entaille sur la fatigue est moindre que sur la contrainte élastique, autrement dit </a:t>
                </a: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𝑓</m:t>
                        </m:r>
                      </m:sub>
                    </m:sSub>
                    <m:r>
                      <a:rPr lang="fr-CA">
                        <a:latin typeface="Cambria Math" panose="02040503050406030204" pitchFamily="18" charset="0"/>
                      </a:rPr>
                      <m:t>&lt;</m:t>
                    </m:r>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𝑡</m:t>
                        </m:r>
                      </m:sub>
                    </m:sSub>
                  </m:oMath>
                </a14:m>
                <a:r>
                  <a:rPr lang="fr-CA" dirty="0"/>
                  <a:t>. Cela s’explique entre autres par le fait que la résistance à la fatigue est déterminée par la propagation de fissures, qui quittera éventuellement la zone où la contrainte est la plus élevée.</a:t>
                </a:r>
              </a:p>
              <a:p>
                <a:r>
                  <a:rPr lang="fr-CA" dirty="0"/>
                  <a:t>La relation entre les deux facteurs est donnée par </a:t>
                </a:r>
                <a:br>
                  <a:rPr lang="fr-CA" dirty="0"/>
                </a:br>
                <a14:m>
                  <m:oMath xmlns:m="http://schemas.openxmlformats.org/officeDocument/2006/math">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𝑓</m:t>
                        </m:r>
                      </m:sub>
                    </m:sSub>
                    <m:r>
                      <a:rPr lang="fr-CA">
                        <a:latin typeface="Cambria Math" panose="02040503050406030204" pitchFamily="18" charset="0"/>
                      </a:rPr>
                      <m:t>=1+</m:t>
                    </m:r>
                    <m:r>
                      <a:rPr lang="fr-CA">
                        <a:latin typeface="Cambria Math" panose="02040503050406030204" pitchFamily="18" charset="0"/>
                      </a:rPr>
                      <m:t>𝑞</m:t>
                    </m:r>
                    <m:r>
                      <a:rPr lang="fr-CA">
                        <a:latin typeface="Cambria Math" panose="02040503050406030204" pitchFamily="18" charset="0"/>
                      </a:rPr>
                      <m:t>(</m:t>
                    </m:r>
                    <m:sSub>
                      <m:sSubPr>
                        <m:ctrlPr>
                          <a:rPr lang="fr-CA" i="1">
                            <a:latin typeface="Cambria Math" panose="02040503050406030204" pitchFamily="18" charset="0"/>
                          </a:rPr>
                        </m:ctrlPr>
                      </m:sSubPr>
                      <m:e>
                        <m:r>
                          <a:rPr lang="fr-CA">
                            <a:latin typeface="Cambria Math" panose="02040503050406030204" pitchFamily="18" charset="0"/>
                          </a:rPr>
                          <m:t>𝑘</m:t>
                        </m:r>
                      </m:e>
                      <m:sub>
                        <m:r>
                          <a:rPr lang="fr-CA">
                            <a:latin typeface="Cambria Math" panose="02040503050406030204" pitchFamily="18" charset="0"/>
                          </a:rPr>
                          <m:t>𝑡</m:t>
                        </m:r>
                      </m:sub>
                    </m:sSub>
                    <m:r>
                      <a:rPr lang="fr-CA">
                        <a:latin typeface="Cambria Math" panose="02040503050406030204" pitchFamily="18" charset="0"/>
                      </a:rPr>
                      <m:t>−1)</m:t>
                    </m:r>
                  </m:oMath>
                </a14:m>
                <a:r>
                  <a:rPr lang="fr-CA" dirty="0"/>
                  <a:t>, où </a:t>
                </a:r>
                <a14:m>
                  <m:oMath xmlns:m="http://schemas.openxmlformats.org/officeDocument/2006/math">
                    <m:r>
                      <a:rPr lang="fr-CA">
                        <a:latin typeface="Cambria Math" panose="02040503050406030204" pitchFamily="18" charset="0"/>
                      </a:rPr>
                      <m:t>𝑞</m:t>
                    </m:r>
                  </m:oMath>
                </a14:m>
                <a:r>
                  <a:rPr lang="fr-CA" dirty="0"/>
                  <a:t> est le facteur de sensibilité.</a:t>
                </a:r>
              </a:p>
              <a:p>
                <a:endParaRPr lang="fr-CA" sz="1200" dirty="0">
                  <a:latin typeface="Univers Condensed" panose="020B0506020202050204"/>
                </a:endParaRPr>
              </a:p>
            </p:txBody>
          </p:sp>
        </mc:Choice>
        <mc:Fallback xmlns="">
          <p:sp>
            <p:nvSpPr>
              <p:cNvPr id="5" name="Espace réservé du texte 4">
                <a:extLst>
                  <a:ext uri="{FF2B5EF4-FFF2-40B4-BE49-F238E27FC236}">
                    <a16:creationId xmlns:a16="http://schemas.microsoft.com/office/drawing/2014/main" id="{C6F0D2C6-C1F7-9252-DDCC-25C144083062}"/>
                  </a:ext>
                </a:extLst>
              </p:cNvPr>
              <p:cNvSpPr>
                <a:spLocks noGrp="1" noRot="1" noChangeAspect="1" noMove="1" noResize="1" noEditPoints="1" noAdjustHandles="1" noChangeArrowheads="1" noChangeShapeType="1" noTextEdit="1"/>
              </p:cNvSpPr>
              <p:nvPr>
                <p:ph type="body" idx="1"/>
                <p:custDataLst>
                  <p:tags r:id="rId28"/>
                </p:custDataLst>
              </p:nvPr>
            </p:nvSpPr>
            <p:spPr>
              <a:blipFill>
                <a:blip r:embed="rId29"/>
                <a:stretch>
                  <a:fillRect l="-2625" t="-2194" r="-3412" b="-9091"/>
                </a:stretch>
              </a:blipFill>
            </p:spPr>
            <p:txBody>
              <a:bodyPr/>
              <a:lstStyle/>
              <a:p>
                <a:r>
                  <a:rPr lang="en-US">
                    <a:noFill/>
                  </a:rPr>
                  <a:t> </a:t>
                </a:r>
              </a:p>
            </p:txBody>
          </p:sp>
        </mc:Fallback>
      </mc:AlternateContent>
      <p:pic>
        <p:nvPicPr>
          <p:cNvPr id="7" name="Graphique 6">
            <a:extLst>
              <a:ext uri="{FF2B5EF4-FFF2-40B4-BE49-F238E27FC236}">
                <a16:creationId xmlns:a16="http://schemas.microsoft.com/office/drawing/2014/main" id="{AE45443B-5D27-5EDC-A868-461AE0DB47A2}"/>
              </a:ext>
            </a:extLst>
          </p:cNvPr>
          <p:cNvPicPr>
            <a:picLocks noChangeAspect="1"/>
          </p:cNvPicPr>
          <p:nvPr>
            <p:custDataLst>
              <p:tags r:id="rId5"/>
            </p:custDataLst>
          </p:nvPr>
        </p:nvPicPr>
        <p:blipFill>
          <a:blip r:embed="rId30">
            <a:extLst>
              <a:ext uri="{96DAC541-7B7A-43D3-8B79-37D633B846F1}">
                <asvg:svgBlip xmlns:asvg="http://schemas.microsoft.com/office/drawing/2016/SVG/main" r:embed="rId31"/>
              </a:ext>
            </a:extLst>
          </a:blip>
          <a:stretch>
            <a:fillRect/>
          </a:stretch>
        </p:blipFill>
        <p:spPr>
          <a:xfrm>
            <a:off x="8153400" y="2538034"/>
            <a:ext cx="409575" cy="1181100"/>
          </a:xfrm>
          <a:prstGeom prst="rect">
            <a:avLst/>
          </a:prstGeom>
        </p:spPr>
      </p:pic>
      <p:cxnSp>
        <p:nvCxnSpPr>
          <p:cNvPr id="11" name="Connecteur droit avec flèche 10">
            <a:extLst>
              <a:ext uri="{FF2B5EF4-FFF2-40B4-BE49-F238E27FC236}">
                <a16:creationId xmlns:a16="http://schemas.microsoft.com/office/drawing/2014/main" id="{601046D3-8837-2EBA-842C-D4B2CD6A54A0}"/>
              </a:ext>
            </a:extLst>
          </p:cNvPr>
          <p:cNvCxnSpPr>
            <a:cxnSpLocks/>
          </p:cNvCxnSpPr>
          <p:nvPr>
            <p:custDataLst>
              <p:tags r:id="rId6"/>
            </p:custDataLst>
          </p:nvPr>
        </p:nvCxnSpPr>
        <p:spPr>
          <a:xfrm flipH="1" flipV="1">
            <a:off x="8541607" y="977031"/>
            <a:ext cx="21368" cy="2151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B85225C-E3B5-A0A1-1C70-08F46BDDA437}"/>
              </a:ext>
            </a:extLst>
          </p:cNvPr>
          <p:cNvCxnSpPr>
            <a:cxnSpLocks/>
          </p:cNvCxnSpPr>
          <p:nvPr>
            <p:custDataLst>
              <p:tags r:id="rId7"/>
            </p:custDataLst>
          </p:nvPr>
        </p:nvCxnSpPr>
        <p:spPr>
          <a:xfrm>
            <a:off x="8562975" y="3128584"/>
            <a:ext cx="3208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Flèche : bas 19">
            <a:extLst>
              <a:ext uri="{FF2B5EF4-FFF2-40B4-BE49-F238E27FC236}">
                <a16:creationId xmlns:a16="http://schemas.microsoft.com/office/drawing/2014/main" id="{AF80C6E0-2938-AB03-6521-3C57BB8765D6}"/>
              </a:ext>
            </a:extLst>
          </p:cNvPr>
          <p:cNvSpPr/>
          <p:nvPr>
            <p:custDataLst>
              <p:tags r:id="rId8"/>
            </p:custDataLst>
          </p:nvPr>
        </p:nvSpPr>
        <p:spPr>
          <a:xfrm rot="10800000">
            <a:off x="6779918" y="473556"/>
            <a:ext cx="152400" cy="3457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lèche : bas 20">
            <a:extLst>
              <a:ext uri="{FF2B5EF4-FFF2-40B4-BE49-F238E27FC236}">
                <a16:creationId xmlns:a16="http://schemas.microsoft.com/office/drawing/2014/main" id="{2AAC7660-0BAA-9019-3E60-210CBEDF2036}"/>
              </a:ext>
            </a:extLst>
          </p:cNvPr>
          <p:cNvSpPr/>
          <p:nvPr>
            <p:custDataLst>
              <p:tags r:id="rId9"/>
            </p:custDataLst>
          </p:nvPr>
        </p:nvSpPr>
        <p:spPr>
          <a:xfrm>
            <a:off x="6779918" y="3126602"/>
            <a:ext cx="152400" cy="3457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D154B038-F707-D9AB-DA3C-5878AE1A2E65}"/>
                  </a:ext>
                </a:extLst>
              </p:cNvPr>
              <p:cNvSpPr txBox="1"/>
              <p:nvPr>
                <p:custDataLst>
                  <p:tags r:id="rId10"/>
                </p:custDataLst>
              </p:nvPr>
            </p:nvSpPr>
            <p:spPr>
              <a:xfrm>
                <a:off x="10663998" y="3128584"/>
                <a:ext cx="1105367" cy="369332"/>
              </a:xfrm>
              <a:prstGeom prst="rect">
                <a:avLst/>
              </a:prstGeom>
              <a:noFill/>
            </p:spPr>
            <p:txBody>
              <a:bodyPr wrap="none" rtlCol="0">
                <a:spAutoFit/>
              </a:bodyPr>
              <a:lstStyle/>
              <a:p>
                <a:r>
                  <a:rPr lang="fr-CA" dirty="0">
                    <a:latin typeface="Univers Condensed" panose="020B0506020202050204"/>
                  </a:rPr>
                  <a:t>Distance </a:t>
                </a:r>
                <a14:m>
                  <m:oMath xmlns:m="http://schemas.openxmlformats.org/officeDocument/2006/math">
                    <m:r>
                      <a:rPr lang="fr-CA" b="0" i="1" smtClean="0">
                        <a:latin typeface="Cambria Math" panose="02040503050406030204" pitchFamily="18" charset="0"/>
                      </a:rPr>
                      <m:t>𝑥</m:t>
                    </m:r>
                  </m:oMath>
                </a14:m>
                <a:endParaRPr lang="fr-CA" dirty="0">
                  <a:latin typeface="Univers Condensed" panose="020B0506020202050204"/>
                </a:endParaRPr>
              </a:p>
            </p:txBody>
          </p:sp>
        </mc:Choice>
        <mc:Fallback xmlns="">
          <p:sp>
            <p:nvSpPr>
              <p:cNvPr id="22" name="ZoneTexte 21">
                <a:extLst>
                  <a:ext uri="{FF2B5EF4-FFF2-40B4-BE49-F238E27FC236}">
                    <a16:creationId xmlns:a16="http://schemas.microsoft.com/office/drawing/2014/main" id="{D154B038-F707-D9AB-DA3C-5878AE1A2E65}"/>
                  </a:ext>
                </a:extLst>
              </p:cNvPr>
              <p:cNvSpPr txBox="1">
                <a:spLocks noRot="1" noChangeAspect="1" noMove="1" noResize="1" noEditPoints="1" noAdjustHandles="1" noChangeArrowheads="1" noChangeShapeType="1" noTextEdit="1"/>
              </p:cNvSpPr>
              <p:nvPr>
                <p:custDataLst>
                  <p:tags r:id="rId32"/>
                </p:custDataLst>
              </p:nvPr>
            </p:nvSpPr>
            <p:spPr>
              <a:xfrm>
                <a:off x="10663998" y="3128584"/>
                <a:ext cx="1105367" cy="369332"/>
              </a:xfrm>
              <a:prstGeom prst="rect">
                <a:avLst/>
              </a:prstGeom>
              <a:blipFill>
                <a:blip r:embed="rId33"/>
                <a:stretch>
                  <a:fillRect l="-4396" t="-6557" b="-2623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BE103321-C290-EEDB-AFA1-853298312C5F}"/>
                  </a:ext>
                </a:extLst>
              </p:cNvPr>
              <p:cNvSpPr txBox="1"/>
              <p:nvPr>
                <p:custDataLst>
                  <p:tags r:id="rId11"/>
                </p:custDataLst>
              </p:nvPr>
            </p:nvSpPr>
            <p:spPr>
              <a:xfrm rot="16200000">
                <a:off x="7734815" y="1831220"/>
                <a:ext cx="1244251" cy="369332"/>
              </a:xfrm>
              <a:prstGeom prst="rect">
                <a:avLst/>
              </a:prstGeom>
              <a:noFill/>
            </p:spPr>
            <p:txBody>
              <a:bodyPr wrap="none" rtlCol="0">
                <a:spAutoFit/>
              </a:bodyPr>
              <a:lstStyle/>
              <a:p>
                <a:r>
                  <a:rPr lang="fr-CA" dirty="0">
                    <a:latin typeface="Univers Condensed" panose="020B0506020202050204"/>
                  </a:rPr>
                  <a:t>Contrainte </a:t>
                </a:r>
                <a14:m>
                  <m:oMath xmlns:m="http://schemas.openxmlformats.org/officeDocument/2006/math">
                    <m:r>
                      <m:rPr>
                        <m:sty m:val="p"/>
                      </m:rPr>
                      <a:rPr lang="fr-CA" b="0" i="1" smtClean="0">
                        <a:latin typeface="Cambria Math" panose="02040503050406030204" pitchFamily="18" charset="0"/>
                      </a:rPr>
                      <m:t>σ</m:t>
                    </m:r>
                  </m:oMath>
                </a14:m>
                <a:endParaRPr lang="fr-CA" b="0" dirty="0">
                  <a:latin typeface="Univers Condensed" panose="020B0506020202050204"/>
                </a:endParaRPr>
              </a:p>
            </p:txBody>
          </p:sp>
        </mc:Choice>
        <mc:Fallback xmlns="">
          <p:sp>
            <p:nvSpPr>
              <p:cNvPr id="23" name="ZoneTexte 22">
                <a:extLst>
                  <a:ext uri="{FF2B5EF4-FFF2-40B4-BE49-F238E27FC236}">
                    <a16:creationId xmlns:a16="http://schemas.microsoft.com/office/drawing/2014/main" id="{BE103321-C290-EEDB-AFA1-853298312C5F}"/>
                  </a:ext>
                </a:extLst>
              </p:cNvPr>
              <p:cNvSpPr txBox="1">
                <a:spLocks noRot="1" noChangeAspect="1" noMove="1" noResize="1" noEditPoints="1" noAdjustHandles="1" noChangeArrowheads="1" noChangeShapeType="1" noTextEdit="1"/>
              </p:cNvSpPr>
              <p:nvPr>
                <p:custDataLst>
                  <p:tags r:id="rId34"/>
                </p:custDataLst>
              </p:nvPr>
            </p:nvSpPr>
            <p:spPr>
              <a:xfrm rot="16200000">
                <a:off x="7734815" y="1831220"/>
                <a:ext cx="1244251" cy="369332"/>
              </a:xfrm>
              <a:prstGeom prst="rect">
                <a:avLst/>
              </a:prstGeom>
              <a:blipFill>
                <a:blip r:embed="rId35"/>
                <a:stretch>
                  <a:fillRect l="-8333" r="-28333" b="-3922"/>
                </a:stretch>
              </a:blipFill>
            </p:spPr>
            <p:txBody>
              <a:bodyPr/>
              <a:lstStyle/>
              <a:p>
                <a:r>
                  <a:rPr lang="fr-CA">
                    <a:noFill/>
                  </a:rPr>
                  <a:t> </a:t>
                </a:r>
              </a:p>
            </p:txBody>
          </p:sp>
        </mc:Fallback>
      </mc:AlternateContent>
      <p:pic>
        <p:nvPicPr>
          <p:cNvPr id="27" name="Graphique 26">
            <a:extLst>
              <a:ext uri="{FF2B5EF4-FFF2-40B4-BE49-F238E27FC236}">
                <a16:creationId xmlns:a16="http://schemas.microsoft.com/office/drawing/2014/main" id="{7152DB9D-7132-3199-0651-405A3338B8BB}"/>
              </a:ext>
            </a:extLst>
          </p:cNvPr>
          <p:cNvPicPr>
            <a:picLocks noChangeAspect="1"/>
          </p:cNvPicPr>
          <p:nvPr>
            <p:custDataLst>
              <p:tags r:id="rId12"/>
            </p:custDataLst>
          </p:nvPr>
        </p:nvPicPr>
        <p:blipFill>
          <a:blip r:embed="rId36">
            <a:extLst>
              <a:ext uri="{96DAC541-7B7A-43D3-8B79-37D633B846F1}">
                <asvg:svgBlip xmlns:asvg="http://schemas.microsoft.com/office/drawing/2016/SVG/main" r:embed="rId37"/>
              </a:ext>
            </a:extLst>
          </a:blip>
          <a:stretch>
            <a:fillRect/>
          </a:stretch>
        </p:blipFill>
        <p:spPr>
          <a:xfrm>
            <a:off x="8556177" y="1714669"/>
            <a:ext cx="2648496" cy="980923"/>
          </a:xfrm>
          <a:prstGeom prst="rect">
            <a:avLst/>
          </a:prstGeom>
        </p:spPr>
      </p:pic>
      <p:sp>
        <p:nvSpPr>
          <p:cNvPr id="28" name="Ellipse 27">
            <a:extLst>
              <a:ext uri="{FF2B5EF4-FFF2-40B4-BE49-F238E27FC236}">
                <a16:creationId xmlns:a16="http://schemas.microsoft.com/office/drawing/2014/main" id="{347D7474-B021-B0A0-D156-FBA065C0902C}"/>
              </a:ext>
            </a:extLst>
          </p:cNvPr>
          <p:cNvSpPr/>
          <p:nvPr>
            <p:custDataLst>
              <p:tags r:id="rId13"/>
            </p:custDataLst>
          </p:nvPr>
        </p:nvSpPr>
        <p:spPr>
          <a:xfrm>
            <a:off x="6642367" y="1812410"/>
            <a:ext cx="199181" cy="2166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CA"/>
          </a:p>
        </p:txBody>
      </p:sp>
      <p:cxnSp>
        <p:nvCxnSpPr>
          <p:cNvPr id="30" name="Connecteur droit avec flèche 29">
            <a:extLst>
              <a:ext uri="{FF2B5EF4-FFF2-40B4-BE49-F238E27FC236}">
                <a16:creationId xmlns:a16="http://schemas.microsoft.com/office/drawing/2014/main" id="{6877104C-DB08-30A3-8330-D38A798BDF4F}"/>
              </a:ext>
            </a:extLst>
          </p:cNvPr>
          <p:cNvCxnSpPr>
            <a:cxnSpLocks/>
            <a:stCxn id="28" idx="6"/>
          </p:cNvCxnSpPr>
          <p:nvPr>
            <p:custDataLst>
              <p:tags r:id="rId14"/>
            </p:custDataLst>
          </p:nvPr>
        </p:nvCxnSpPr>
        <p:spPr>
          <a:xfrm>
            <a:off x="6841548" y="1920735"/>
            <a:ext cx="1104899" cy="3747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37" name="Groupe 36">
            <a:extLst>
              <a:ext uri="{FF2B5EF4-FFF2-40B4-BE49-F238E27FC236}">
                <a16:creationId xmlns:a16="http://schemas.microsoft.com/office/drawing/2014/main" id="{962315EC-74CC-9E69-4167-8EA258AF948D}"/>
              </a:ext>
            </a:extLst>
          </p:cNvPr>
          <p:cNvGrpSpPr/>
          <p:nvPr>
            <p:custDataLst>
              <p:tags r:id="rId15"/>
            </p:custDataLst>
          </p:nvPr>
        </p:nvGrpSpPr>
        <p:grpSpPr>
          <a:xfrm>
            <a:off x="6651763" y="779421"/>
            <a:ext cx="396738" cy="2366845"/>
            <a:chOff x="6651763" y="1354611"/>
            <a:chExt cx="396738" cy="2366845"/>
          </a:xfrm>
        </p:grpSpPr>
        <p:grpSp>
          <p:nvGrpSpPr>
            <p:cNvPr id="13" name="Espace réservé du contenu 3">
              <a:extLst>
                <a:ext uri="{FF2B5EF4-FFF2-40B4-BE49-F238E27FC236}">
                  <a16:creationId xmlns:a16="http://schemas.microsoft.com/office/drawing/2014/main" id="{3B5295D5-AB6A-C213-1B7D-E1E7FDA7D9C3}"/>
                </a:ext>
              </a:extLst>
            </p:cNvPr>
            <p:cNvGrpSpPr/>
            <p:nvPr/>
          </p:nvGrpSpPr>
          <p:grpSpPr>
            <a:xfrm>
              <a:off x="6663735" y="1354611"/>
              <a:ext cx="384766" cy="2366845"/>
              <a:chOff x="1787792" y="2053275"/>
              <a:chExt cx="769531" cy="3304033"/>
            </a:xfrm>
            <a:noFill/>
          </p:grpSpPr>
          <p:grpSp>
            <p:nvGrpSpPr>
              <p:cNvPr id="14" name="Espace réservé du contenu 3">
                <a:extLst>
                  <a:ext uri="{FF2B5EF4-FFF2-40B4-BE49-F238E27FC236}">
                    <a16:creationId xmlns:a16="http://schemas.microsoft.com/office/drawing/2014/main" id="{4F00826B-C449-E88B-2640-6372396E7493}"/>
                  </a:ext>
                </a:extLst>
              </p:cNvPr>
              <p:cNvGrpSpPr/>
              <p:nvPr/>
            </p:nvGrpSpPr>
            <p:grpSpPr>
              <a:xfrm>
                <a:off x="1787792" y="2053275"/>
                <a:ext cx="769531" cy="1652014"/>
                <a:chOff x="1787792" y="2053275"/>
                <a:chExt cx="769531" cy="1652014"/>
              </a:xfrm>
              <a:noFill/>
            </p:grpSpPr>
            <p:sp>
              <p:nvSpPr>
                <p:cNvPr id="18" name="Forme libre : forme 17">
                  <a:extLst>
                    <a:ext uri="{FF2B5EF4-FFF2-40B4-BE49-F238E27FC236}">
                      <a16:creationId xmlns:a16="http://schemas.microsoft.com/office/drawing/2014/main" id="{DFBABF3B-A6DA-A7D6-9E19-3D82BAFFD090}"/>
                    </a:ext>
                  </a:extLst>
                </p:cNvPr>
                <p:cNvSpPr/>
                <p:nvPr/>
              </p:nvSpPr>
              <p:spPr>
                <a:xfrm>
                  <a:off x="1787792" y="2053275"/>
                  <a:ext cx="384765" cy="1652014"/>
                </a:xfrm>
                <a:custGeom>
                  <a:avLst/>
                  <a:gdLst>
                    <a:gd name="connsiteX0" fmla="*/ 146636 w 384765"/>
                    <a:gd name="connsiteY0" fmla="*/ 1652072 h 1652014"/>
                    <a:gd name="connsiteX1" fmla="*/ 146636 w 384765"/>
                    <a:gd name="connsiteY1" fmla="*/ 922345 h 1652014"/>
                    <a:gd name="connsiteX2" fmla="*/ -9 w 384765"/>
                    <a:gd name="connsiteY2" fmla="*/ 766593 h 1652014"/>
                    <a:gd name="connsiteX3" fmla="*/ -9 w 384765"/>
                    <a:gd name="connsiteY3" fmla="*/ 58 h 1652014"/>
                    <a:gd name="connsiteX4" fmla="*/ 384757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072"/>
                      </a:moveTo>
                      <a:lnTo>
                        <a:pt x="146636" y="922345"/>
                      </a:lnTo>
                      <a:cubicBezTo>
                        <a:pt x="148364" y="805232"/>
                        <a:pt x="151828" y="803972"/>
                        <a:pt x="-9" y="766593"/>
                      </a:cubicBezTo>
                      <a:lnTo>
                        <a:pt x="-9" y="58"/>
                      </a:lnTo>
                      <a:lnTo>
                        <a:pt x="384757" y="58"/>
                      </a:lnTo>
                    </a:path>
                  </a:pathLst>
                </a:custGeom>
                <a:noFill/>
                <a:ln w="30272" cap="flat">
                  <a:solidFill>
                    <a:srgbClr val="000000"/>
                  </a:solidFill>
                  <a:prstDash val="solid"/>
                  <a:miter/>
                </a:ln>
              </p:spPr>
              <p:txBody>
                <a:bodyPr rtlCol="0" anchor="ctr"/>
                <a:lstStyle/>
                <a:p>
                  <a:endParaRPr lang="fr-CA"/>
                </a:p>
              </p:txBody>
            </p:sp>
            <p:sp>
              <p:nvSpPr>
                <p:cNvPr id="19" name="Forme libre : forme 18">
                  <a:extLst>
                    <a:ext uri="{FF2B5EF4-FFF2-40B4-BE49-F238E27FC236}">
                      <a16:creationId xmlns:a16="http://schemas.microsoft.com/office/drawing/2014/main" id="{2A5E947E-5F55-1FB5-4FE4-1D000BE19B02}"/>
                    </a:ext>
                  </a:extLst>
                </p:cNvPr>
                <p:cNvSpPr/>
                <p:nvPr/>
              </p:nvSpPr>
              <p:spPr>
                <a:xfrm>
                  <a:off x="2172558" y="2053275"/>
                  <a:ext cx="384765" cy="1652014"/>
                </a:xfrm>
                <a:custGeom>
                  <a:avLst/>
                  <a:gdLst>
                    <a:gd name="connsiteX0" fmla="*/ 238125 w 384765"/>
                    <a:gd name="connsiteY0" fmla="*/ 1652072 h 1652014"/>
                    <a:gd name="connsiteX1" fmla="*/ 238125 w 384765"/>
                    <a:gd name="connsiteY1" fmla="*/ 922345 h 1652014"/>
                    <a:gd name="connsiteX2" fmla="*/ 384770 w 384765"/>
                    <a:gd name="connsiteY2" fmla="*/ 766593 h 1652014"/>
                    <a:gd name="connsiteX3" fmla="*/ 384770 w 384765"/>
                    <a:gd name="connsiteY3" fmla="*/ 58 h 1652014"/>
                    <a:gd name="connsiteX4" fmla="*/ 4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072"/>
                      </a:moveTo>
                      <a:lnTo>
                        <a:pt x="238125" y="922345"/>
                      </a:lnTo>
                      <a:cubicBezTo>
                        <a:pt x="236397" y="805232"/>
                        <a:pt x="232933" y="803972"/>
                        <a:pt x="384770" y="766593"/>
                      </a:cubicBezTo>
                      <a:lnTo>
                        <a:pt x="384770" y="58"/>
                      </a:lnTo>
                      <a:lnTo>
                        <a:pt x="4" y="58"/>
                      </a:lnTo>
                    </a:path>
                  </a:pathLst>
                </a:custGeom>
                <a:noFill/>
                <a:ln w="30272" cap="flat">
                  <a:solidFill>
                    <a:srgbClr val="000000"/>
                  </a:solidFill>
                  <a:prstDash val="solid"/>
                  <a:miter/>
                </a:ln>
              </p:spPr>
              <p:txBody>
                <a:bodyPr rtlCol="0" anchor="ctr"/>
                <a:lstStyle/>
                <a:p>
                  <a:endParaRPr lang="fr-CA"/>
                </a:p>
              </p:txBody>
            </p:sp>
          </p:grpSp>
          <p:grpSp>
            <p:nvGrpSpPr>
              <p:cNvPr id="15" name="Espace réservé du contenu 3">
                <a:extLst>
                  <a:ext uri="{FF2B5EF4-FFF2-40B4-BE49-F238E27FC236}">
                    <a16:creationId xmlns:a16="http://schemas.microsoft.com/office/drawing/2014/main" id="{D72299DD-7EA8-F548-F5C8-C7FE0F6353D4}"/>
                  </a:ext>
                </a:extLst>
              </p:cNvPr>
              <p:cNvGrpSpPr/>
              <p:nvPr/>
            </p:nvGrpSpPr>
            <p:grpSpPr>
              <a:xfrm>
                <a:off x="1787792" y="3705295"/>
                <a:ext cx="769531" cy="1652014"/>
                <a:chOff x="1787792" y="3705295"/>
                <a:chExt cx="769531" cy="1652014"/>
              </a:xfrm>
              <a:noFill/>
            </p:grpSpPr>
            <p:sp>
              <p:nvSpPr>
                <p:cNvPr id="16" name="Forme libre : forme 15">
                  <a:extLst>
                    <a:ext uri="{FF2B5EF4-FFF2-40B4-BE49-F238E27FC236}">
                      <a16:creationId xmlns:a16="http://schemas.microsoft.com/office/drawing/2014/main" id="{05F683AD-1325-4E61-9877-CC1C2DA88B3C}"/>
                    </a:ext>
                  </a:extLst>
                </p:cNvPr>
                <p:cNvSpPr/>
                <p:nvPr/>
              </p:nvSpPr>
              <p:spPr>
                <a:xfrm flipV="1">
                  <a:off x="1787792" y="3705295"/>
                  <a:ext cx="384765" cy="1652014"/>
                </a:xfrm>
                <a:custGeom>
                  <a:avLst/>
                  <a:gdLst>
                    <a:gd name="connsiteX0" fmla="*/ 146636 w 384765"/>
                    <a:gd name="connsiteY0" fmla="*/ 1652290 h 1652014"/>
                    <a:gd name="connsiteX1" fmla="*/ 146636 w 384765"/>
                    <a:gd name="connsiteY1" fmla="*/ 922564 h 1652014"/>
                    <a:gd name="connsiteX2" fmla="*/ -9 w 384765"/>
                    <a:gd name="connsiteY2" fmla="*/ 766811 h 1652014"/>
                    <a:gd name="connsiteX3" fmla="*/ -9 w 384765"/>
                    <a:gd name="connsiteY3" fmla="*/ 276 h 1652014"/>
                    <a:gd name="connsiteX4" fmla="*/ 384757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290"/>
                      </a:moveTo>
                      <a:lnTo>
                        <a:pt x="146636" y="922564"/>
                      </a:lnTo>
                      <a:cubicBezTo>
                        <a:pt x="148364" y="805450"/>
                        <a:pt x="151828" y="804190"/>
                        <a:pt x="-9" y="766811"/>
                      </a:cubicBezTo>
                      <a:lnTo>
                        <a:pt x="-9" y="276"/>
                      </a:lnTo>
                      <a:lnTo>
                        <a:pt x="384757" y="276"/>
                      </a:lnTo>
                    </a:path>
                  </a:pathLst>
                </a:custGeom>
                <a:noFill/>
                <a:ln w="30272" cap="flat">
                  <a:solidFill>
                    <a:srgbClr val="000000"/>
                  </a:solidFill>
                  <a:prstDash val="solid"/>
                  <a:miter/>
                </a:ln>
              </p:spPr>
              <p:txBody>
                <a:bodyPr rtlCol="0" anchor="ctr"/>
                <a:lstStyle/>
                <a:p>
                  <a:endParaRPr lang="fr-CA"/>
                </a:p>
              </p:txBody>
            </p:sp>
            <p:sp>
              <p:nvSpPr>
                <p:cNvPr id="17" name="Forme libre : forme 16">
                  <a:extLst>
                    <a:ext uri="{FF2B5EF4-FFF2-40B4-BE49-F238E27FC236}">
                      <a16:creationId xmlns:a16="http://schemas.microsoft.com/office/drawing/2014/main" id="{BA85B7C1-0374-51FD-AFB6-73FF02019473}"/>
                    </a:ext>
                  </a:extLst>
                </p:cNvPr>
                <p:cNvSpPr/>
                <p:nvPr/>
              </p:nvSpPr>
              <p:spPr>
                <a:xfrm flipV="1">
                  <a:off x="2172558" y="3705295"/>
                  <a:ext cx="384765" cy="1652014"/>
                </a:xfrm>
                <a:custGeom>
                  <a:avLst/>
                  <a:gdLst>
                    <a:gd name="connsiteX0" fmla="*/ 238125 w 384765"/>
                    <a:gd name="connsiteY0" fmla="*/ 1652290 h 1652014"/>
                    <a:gd name="connsiteX1" fmla="*/ 238125 w 384765"/>
                    <a:gd name="connsiteY1" fmla="*/ 922564 h 1652014"/>
                    <a:gd name="connsiteX2" fmla="*/ 384770 w 384765"/>
                    <a:gd name="connsiteY2" fmla="*/ 766811 h 1652014"/>
                    <a:gd name="connsiteX3" fmla="*/ 384770 w 384765"/>
                    <a:gd name="connsiteY3" fmla="*/ 276 h 1652014"/>
                    <a:gd name="connsiteX4" fmla="*/ 4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290"/>
                      </a:moveTo>
                      <a:lnTo>
                        <a:pt x="238125" y="922564"/>
                      </a:lnTo>
                      <a:cubicBezTo>
                        <a:pt x="236397" y="805450"/>
                        <a:pt x="232933" y="804190"/>
                        <a:pt x="384770" y="766811"/>
                      </a:cubicBezTo>
                      <a:lnTo>
                        <a:pt x="384770" y="276"/>
                      </a:lnTo>
                      <a:lnTo>
                        <a:pt x="4" y="276"/>
                      </a:lnTo>
                    </a:path>
                  </a:pathLst>
                </a:custGeom>
                <a:noFill/>
                <a:ln w="30272" cap="flat">
                  <a:solidFill>
                    <a:srgbClr val="000000"/>
                  </a:solidFill>
                  <a:prstDash val="solid"/>
                  <a:miter/>
                </a:ln>
              </p:spPr>
              <p:txBody>
                <a:bodyPr rtlCol="0" anchor="ctr"/>
                <a:lstStyle/>
                <a:p>
                  <a:endParaRPr lang="fr-CA" dirty="0"/>
                </a:p>
              </p:txBody>
            </p:sp>
          </p:grpSp>
        </p:grpSp>
        <p:sp>
          <p:nvSpPr>
            <p:cNvPr id="35" name="Corde 34">
              <a:extLst>
                <a:ext uri="{FF2B5EF4-FFF2-40B4-BE49-F238E27FC236}">
                  <a16:creationId xmlns:a16="http://schemas.microsoft.com/office/drawing/2014/main" id="{11BDB3E3-987A-C442-6661-AC08DFBA962C}"/>
                </a:ext>
              </a:extLst>
            </p:cNvPr>
            <p:cNvSpPr/>
            <p:nvPr/>
          </p:nvSpPr>
          <p:spPr>
            <a:xfrm rot="10800000">
              <a:off x="6651763" y="2439982"/>
              <a:ext cx="151930" cy="58742"/>
            </a:xfrm>
            <a:prstGeom prst="chord">
              <a:avLst>
                <a:gd name="adj1" fmla="val 5420763"/>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6" name="Rectangle 35">
              <a:extLst>
                <a:ext uri="{FF2B5EF4-FFF2-40B4-BE49-F238E27FC236}">
                  <a16:creationId xmlns:a16="http://schemas.microsoft.com/office/drawing/2014/main" id="{D34AB65F-D5B3-8C7D-C918-50BC17BF37A9}"/>
                </a:ext>
              </a:extLst>
            </p:cNvPr>
            <p:cNvSpPr/>
            <p:nvPr/>
          </p:nvSpPr>
          <p:spPr>
            <a:xfrm>
              <a:off x="6696238" y="244887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39" name="Connecteur droit avec flèche 38">
            <a:extLst>
              <a:ext uri="{FF2B5EF4-FFF2-40B4-BE49-F238E27FC236}">
                <a16:creationId xmlns:a16="http://schemas.microsoft.com/office/drawing/2014/main" id="{8E233579-33B7-413D-50D6-38048983B69D}"/>
              </a:ext>
            </a:extLst>
          </p:cNvPr>
          <p:cNvCxnSpPr>
            <a:cxnSpLocks/>
          </p:cNvCxnSpPr>
          <p:nvPr>
            <p:custDataLst>
              <p:tags r:id="rId16"/>
            </p:custDataLst>
          </p:nvPr>
        </p:nvCxnSpPr>
        <p:spPr>
          <a:xfrm>
            <a:off x="8313420" y="3070860"/>
            <a:ext cx="186130" cy="136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3AC87614-07E5-BE6B-DB5C-3B5B2BA18FCA}"/>
                  </a:ext>
                </a:extLst>
              </p:cNvPr>
              <p:cNvSpPr txBox="1"/>
              <p:nvPr>
                <p:custDataLst>
                  <p:tags r:id="rId17"/>
                </p:custDataLst>
              </p:nvPr>
            </p:nvSpPr>
            <p:spPr>
              <a:xfrm>
                <a:off x="8086248" y="2975429"/>
                <a:ext cx="3702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𝜌</m:t>
                      </m:r>
                    </m:oMath>
                  </m:oMathPara>
                </a14:m>
                <a:endParaRPr lang="fr-CA" dirty="0">
                  <a:latin typeface="Univers Condensed" panose="020B0506020202050204"/>
                </a:endParaRPr>
              </a:p>
            </p:txBody>
          </p:sp>
        </mc:Choice>
        <mc:Fallback xmlns="">
          <p:sp>
            <p:nvSpPr>
              <p:cNvPr id="45" name="ZoneTexte 44">
                <a:extLst>
                  <a:ext uri="{FF2B5EF4-FFF2-40B4-BE49-F238E27FC236}">
                    <a16:creationId xmlns:a16="http://schemas.microsoft.com/office/drawing/2014/main" id="{3AC87614-07E5-BE6B-DB5C-3B5B2BA18FCA}"/>
                  </a:ext>
                </a:extLst>
              </p:cNvPr>
              <p:cNvSpPr txBox="1">
                <a:spLocks noRot="1" noChangeAspect="1" noMove="1" noResize="1" noEditPoints="1" noAdjustHandles="1" noChangeArrowheads="1" noChangeShapeType="1" noTextEdit="1"/>
              </p:cNvSpPr>
              <p:nvPr>
                <p:custDataLst>
                  <p:tags r:id="rId38"/>
                </p:custDataLst>
              </p:nvPr>
            </p:nvSpPr>
            <p:spPr>
              <a:xfrm>
                <a:off x="8086248" y="2975429"/>
                <a:ext cx="370230" cy="369332"/>
              </a:xfrm>
              <a:prstGeom prst="rect">
                <a:avLst/>
              </a:prstGeom>
              <a:blipFill>
                <a:blip r:embed="rId39"/>
                <a:stretch>
                  <a:fillRect b="-9836"/>
                </a:stretch>
              </a:blipFill>
            </p:spPr>
            <p:txBody>
              <a:bodyPr/>
              <a:lstStyle/>
              <a:p>
                <a:r>
                  <a:rPr lang="fr-CA">
                    <a:noFill/>
                  </a:rPr>
                  <a:t> </a:t>
                </a:r>
              </a:p>
            </p:txBody>
          </p:sp>
        </mc:Fallback>
      </mc:AlternateContent>
      <p:cxnSp>
        <p:nvCxnSpPr>
          <p:cNvPr id="47" name="Connecteur droit 46">
            <a:extLst>
              <a:ext uri="{FF2B5EF4-FFF2-40B4-BE49-F238E27FC236}">
                <a16:creationId xmlns:a16="http://schemas.microsoft.com/office/drawing/2014/main" id="{BA42114A-AA84-0869-47BD-95C3E2A0AF9A}"/>
              </a:ext>
            </a:extLst>
          </p:cNvPr>
          <p:cNvCxnSpPr/>
          <p:nvPr>
            <p:custDataLst>
              <p:tags r:id="rId18"/>
            </p:custDataLst>
          </p:nvPr>
        </p:nvCxnSpPr>
        <p:spPr>
          <a:xfrm>
            <a:off x="8541607" y="1714669"/>
            <a:ext cx="350933"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92A7AE72-38D7-59E3-8456-6E3F516B126F}"/>
                  </a:ext>
                </a:extLst>
              </p:cNvPr>
              <p:cNvSpPr txBox="1"/>
              <p:nvPr>
                <p:custDataLst>
                  <p:tags r:id="rId19"/>
                </p:custDataLst>
              </p:nvPr>
            </p:nvSpPr>
            <p:spPr>
              <a:xfrm>
                <a:off x="8591352" y="1394457"/>
                <a:ext cx="10199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𝜎</m:t>
                      </m:r>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𝑡</m:t>
                          </m:r>
                        </m:sub>
                      </m:sSub>
                      <m:r>
                        <a:rPr lang="fr-CA" b="0" i="1" smtClean="0">
                          <a:latin typeface="Cambria Math" panose="02040503050406030204" pitchFamily="18" charset="0"/>
                        </a:rPr>
                        <m:t>𝑆</m:t>
                      </m:r>
                    </m:oMath>
                  </m:oMathPara>
                </a14:m>
                <a:endParaRPr lang="fr-CA" dirty="0">
                  <a:latin typeface="Univers Condensed" panose="020B0506020202050204"/>
                </a:endParaRPr>
              </a:p>
            </p:txBody>
          </p:sp>
        </mc:Choice>
        <mc:Fallback xmlns="">
          <p:sp>
            <p:nvSpPr>
              <p:cNvPr id="48" name="ZoneTexte 47">
                <a:extLst>
                  <a:ext uri="{FF2B5EF4-FFF2-40B4-BE49-F238E27FC236}">
                    <a16:creationId xmlns:a16="http://schemas.microsoft.com/office/drawing/2014/main" id="{92A7AE72-38D7-59E3-8456-6E3F516B126F}"/>
                  </a:ext>
                </a:extLst>
              </p:cNvPr>
              <p:cNvSpPr txBox="1">
                <a:spLocks noRot="1" noChangeAspect="1" noMove="1" noResize="1" noEditPoints="1" noAdjustHandles="1" noChangeArrowheads="1" noChangeShapeType="1" noTextEdit="1"/>
              </p:cNvSpPr>
              <p:nvPr>
                <p:custDataLst>
                  <p:tags r:id="rId40"/>
                </p:custDataLst>
              </p:nvPr>
            </p:nvSpPr>
            <p:spPr>
              <a:xfrm>
                <a:off x="8591352" y="1394457"/>
                <a:ext cx="1019959" cy="369332"/>
              </a:xfrm>
              <a:prstGeom prst="rect">
                <a:avLst/>
              </a:prstGeom>
              <a:blipFill>
                <a:blip r:embed="rId41"/>
                <a:stretch>
                  <a:fillRect b="-1667"/>
                </a:stretch>
              </a:blipFill>
            </p:spPr>
            <p:txBody>
              <a:bodyPr/>
              <a:lstStyle/>
              <a:p>
                <a:r>
                  <a:rPr lang="fr-CA">
                    <a:noFill/>
                  </a:rPr>
                  <a:t> </a:t>
                </a:r>
              </a:p>
            </p:txBody>
          </p:sp>
        </mc:Fallback>
      </mc:AlternateContent>
      <p:sp>
        <p:nvSpPr>
          <p:cNvPr id="49" name="Rectangle 48">
            <a:extLst>
              <a:ext uri="{FF2B5EF4-FFF2-40B4-BE49-F238E27FC236}">
                <a16:creationId xmlns:a16="http://schemas.microsoft.com/office/drawing/2014/main" id="{0B684401-11FC-0ED5-5FB7-186AF51205F6}"/>
              </a:ext>
            </a:extLst>
          </p:cNvPr>
          <p:cNvSpPr/>
          <p:nvPr>
            <p:custDataLst>
              <p:tags r:id="rId20"/>
            </p:custDataLst>
          </p:nvPr>
        </p:nvSpPr>
        <p:spPr>
          <a:xfrm>
            <a:off x="6779918" y="3805085"/>
            <a:ext cx="4424755" cy="23551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98718796-5B38-CB71-661B-3A61CA5B76B2}"/>
                  </a:ext>
                </a:extLst>
              </p:cNvPr>
              <p:cNvSpPr txBox="1"/>
              <p:nvPr>
                <p:custDataLst>
                  <p:tags r:id="rId21"/>
                </p:custDataLst>
              </p:nvPr>
            </p:nvSpPr>
            <p:spPr>
              <a:xfrm>
                <a:off x="8019623" y="6160198"/>
                <a:ext cx="1927964" cy="369332"/>
              </a:xfrm>
              <a:prstGeom prst="rect">
                <a:avLst/>
              </a:prstGeom>
              <a:noFill/>
            </p:spPr>
            <p:txBody>
              <a:bodyPr wrap="none" rtlCol="0">
                <a:spAutoFit/>
              </a:bodyPr>
              <a:lstStyle/>
              <a:p>
                <a:r>
                  <a:rPr lang="fr-CA" dirty="0">
                    <a:latin typeface="Univers Condensed" panose="020B0506020202050204"/>
                  </a:rPr>
                  <a:t>Nombre de cycles </a:t>
                </a:r>
                <a14:m>
                  <m:oMath xmlns:m="http://schemas.openxmlformats.org/officeDocument/2006/math">
                    <m:r>
                      <a:rPr lang="fr-CA" b="0" i="1" smtClean="0">
                        <a:latin typeface="Cambria Math" panose="02040503050406030204" pitchFamily="18" charset="0"/>
                      </a:rPr>
                      <m:t>𝑁</m:t>
                    </m:r>
                  </m:oMath>
                </a14:m>
                <a:endParaRPr lang="fr-CA" dirty="0">
                  <a:latin typeface="Univers Condensed" panose="020B0506020202050204"/>
                </a:endParaRPr>
              </a:p>
            </p:txBody>
          </p:sp>
        </mc:Choice>
        <mc:Fallback xmlns="">
          <p:sp>
            <p:nvSpPr>
              <p:cNvPr id="51" name="ZoneTexte 50">
                <a:extLst>
                  <a:ext uri="{FF2B5EF4-FFF2-40B4-BE49-F238E27FC236}">
                    <a16:creationId xmlns:a16="http://schemas.microsoft.com/office/drawing/2014/main" id="{98718796-5B38-CB71-661B-3A61CA5B76B2}"/>
                  </a:ext>
                </a:extLst>
              </p:cNvPr>
              <p:cNvSpPr txBox="1">
                <a:spLocks noRot="1" noChangeAspect="1" noMove="1" noResize="1" noEditPoints="1" noAdjustHandles="1" noChangeArrowheads="1" noChangeShapeType="1" noTextEdit="1"/>
              </p:cNvSpPr>
              <p:nvPr>
                <p:custDataLst>
                  <p:tags r:id="rId42"/>
                </p:custDataLst>
              </p:nvPr>
            </p:nvSpPr>
            <p:spPr>
              <a:xfrm>
                <a:off x="8019623" y="6160198"/>
                <a:ext cx="1927964" cy="369332"/>
              </a:xfrm>
              <a:prstGeom prst="rect">
                <a:avLst/>
              </a:prstGeom>
              <a:blipFill>
                <a:blip r:embed="rId43"/>
                <a:stretch>
                  <a:fillRect l="-2848" t="-8333" b="-2833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AC840BB9-4CF1-629A-DB69-EDB28A3FC632}"/>
                  </a:ext>
                </a:extLst>
              </p:cNvPr>
              <p:cNvSpPr txBox="1"/>
              <p:nvPr>
                <p:custDataLst>
                  <p:tags r:id="rId22"/>
                </p:custDataLst>
              </p:nvPr>
            </p:nvSpPr>
            <p:spPr>
              <a:xfrm rot="16200000">
                <a:off x="5331287" y="4770095"/>
                <a:ext cx="2470035" cy="369332"/>
              </a:xfrm>
              <a:prstGeom prst="rect">
                <a:avLst/>
              </a:prstGeom>
              <a:noFill/>
            </p:spPr>
            <p:txBody>
              <a:bodyPr wrap="none" rtlCol="0">
                <a:spAutoFit/>
              </a:bodyPr>
              <a:lstStyle/>
              <a:p>
                <a:r>
                  <a:rPr lang="fr-CA" dirty="0">
                    <a:latin typeface="Univers Condensed" panose="020B0506020202050204"/>
                  </a:rPr>
                  <a:t>Amplitude de contrainte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endParaRPr lang="fr-CA" dirty="0">
                  <a:latin typeface="Univers Condensed" panose="020B0506020202050204"/>
                </a:endParaRPr>
              </a:p>
            </p:txBody>
          </p:sp>
        </mc:Choice>
        <mc:Fallback xmlns="">
          <p:sp>
            <p:nvSpPr>
              <p:cNvPr id="52" name="ZoneTexte 51">
                <a:extLst>
                  <a:ext uri="{FF2B5EF4-FFF2-40B4-BE49-F238E27FC236}">
                    <a16:creationId xmlns:a16="http://schemas.microsoft.com/office/drawing/2014/main" id="{AC840BB9-4CF1-629A-DB69-EDB28A3FC632}"/>
                  </a:ext>
                </a:extLst>
              </p:cNvPr>
              <p:cNvSpPr txBox="1">
                <a:spLocks noRot="1" noChangeAspect="1" noMove="1" noResize="1" noEditPoints="1" noAdjustHandles="1" noChangeArrowheads="1" noChangeShapeType="1" noTextEdit="1"/>
              </p:cNvSpPr>
              <p:nvPr>
                <p:custDataLst>
                  <p:tags r:id="rId44"/>
                </p:custDataLst>
              </p:nvPr>
            </p:nvSpPr>
            <p:spPr>
              <a:xfrm rot="16200000">
                <a:off x="5331287" y="4770095"/>
                <a:ext cx="2470035" cy="369332"/>
              </a:xfrm>
              <a:prstGeom prst="rect">
                <a:avLst/>
              </a:prstGeom>
              <a:blipFill>
                <a:blip r:embed="rId45"/>
                <a:stretch>
                  <a:fillRect l="-8333" r="-28333" b="-2222"/>
                </a:stretch>
              </a:blipFill>
            </p:spPr>
            <p:txBody>
              <a:bodyPr/>
              <a:lstStyle/>
              <a:p>
                <a:r>
                  <a:rPr lang="fr-CA">
                    <a:noFill/>
                  </a:rPr>
                  <a:t> </a:t>
                </a:r>
              </a:p>
            </p:txBody>
          </p:sp>
        </mc:Fallback>
      </mc:AlternateContent>
      <p:sp>
        <p:nvSpPr>
          <p:cNvPr id="54" name="Forme libre : forme 53">
            <a:extLst>
              <a:ext uri="{FF2B5EF4-FFF2-40B4-BE49-F238E27FC236}">
                <a16:creationId xmlns:a16="http://schemas.microsoft.com/office/drawing/2014/main" id="{62F67C67-ADB5-86DF-E85B-C1427E680D1F}"/>
              </a:ext>
            </a:extLst>
          </p:cNvPr>
          <p:cNvSpPr/>
          <p:nvPr>
            <p:custDataLst>
              <p:tags r:id="rId23"/>
            </p:custDataLst>
          </p:nvPr>
        </p:nvSpPr>
        <p:spPr>
          <a:xfrm>
            <a:off x="7099300" y="4152900"/>
            <a:ext cx="3721100" cy="1080000"/>
          </a:xfrm>
          <a:custGeom>
            <a:avLst/>
            <a:gdLst>
              <a:gd name="connsiteX0" fmla="*/ 0 w 3721100"/>
              <a:gd name="connsiteY0" fmla="*/ 0 h 1003300"/>
              <a:gd name="connsiteX1" fmla="*/ 2247900 w 3721100"/>
              <a:gd name="connsiteY1" fmla="*/ 1003300 h 1003300"/>
              <a:gd name="connsiteX2" fmla="*/ 3721100 w 3721100"/>
              <a:gd name="connsiteY2" fmla="*/ 1003300 h 1003300"/>
            </a:gdLst>
            <a:ahLst/>
            <a:cxnLst>
              <a:cxn ang="0">
                <a:pos x="connsiteX0" y="connsiteY0"/>
              </a:cxn>
              <a:cxn ang="0">
                <a:pos x="connsiteX1" y="connsiteY1"/>
              </a:cxn>
              <a:cxn ang="0">
                <a:pos x="connsiteX2" y="connsiteY2"/>
              </a:cxn>
            </a:cxnLst>
            <a:rect l="l" t="t" r="r" b="b"/>
            <a:pathLst>
              <a:path w="3721100" h="1003300">
                <a:moveTo>
                  <a:pt x="0" y="0"/>
                </a:moveTo>
                <a:lnTo>
                  <a:pt x="2247900" y="1003300"/>
                </a:lnTo>
                <a:lnTo>
                  <a:pt x="3721100" y="1003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Forme libre : forme 54">
            <a:extLst>
              <a:ext uri="{FF2B5EF4-FFF2-40B4-BE49-F238E27FC236}">
                <a16:creationId xmlns:a16="http://schemas.microsoft.com/office/drawing/2014/main" id="{8899CB31-7A8C-E2B1-11EB-D2804133E446}"/>
              </a:ext>
            </a:extLst>
          </p:cNvPr>
          <p:cNvSpPr/>
          <p:nvPr>
            <p:custDataLst>
              <p:tags r:id="rId24"/>
            </p:custDataLst>
          </p:nvPr>
        </p:nvSpPr>
        <p:spPr>
          <a:xfrm>
            <a:off x="7099300" y="5149005"/>
            <a:ext cx="3721100" cy="540000"/>
          </a:xfrm>
          <a:custGeom>
            <a:avLst/>
            <a:gdLst>
              <a:gd name="connsiteX0" fmla="*/ 0 w 3721100"/>
              <a:gd name="connsiteY0" fmla="*/ 0 h 1003300"/>
              <a:gd name="connsiteX1" fmla="*/ 2247900 w 3721100"/>
              <a:gd name="connsiteY1" fmla="*/ 1003300 h 1003300"/>
              <a:gd name="connsiteX2" fmla="*/ 3721100 w 3721100"/>
              <a:gd name="connsiteY2" fmla="*/ 1003300 h 1003300"/>
            </a:gdLst>
            <a:ahLst/>
            <a:cxnLst>
              <a:cxn ang="0">
                <a:pos x="connsiteX0" y="connsiteY0"/>
              </a:cxn>
              <a:cxn ang="0">
                <a:pos x="connsiteX1" y="connsiteY1"/>
              </a:cxn>
              <a:cxn ang="0">
                <a:pos x="connsiteX2" y="connsiteY2"/>
              </a:cxn>
            </a:cxnLst>
            <a:rect l="l" t="t" r="r" b="b"/>
            <a:pathLst>
              <a:path w="3721100" h="1003300">
                <a:moveTo>
                  <a:pt x="0" y="0"/>
                </a:moveTo>
                <a:lnTo>
                  <a:pt x="2247900" y="1003300"/>
                </a:lnTo>
                <a:lnTo>
                  <a:pt x="3721100" y="1003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ZoneTexte 55">
            <a:extLst>
              <a:ext uri="{FF2B5EF4-FFF2-40B4-BE49-F238E27FC236}">
                <a16:creationId xmlns:a16="http://schemas.microsoft.com/office/drawing/2014/main" id="{157B19F0-8D9B-CD0E-5029-292DC89FF14A}"/>
              </a:ext>
            </a:extLst>
          </p:cNvPr>
          <p:cNvSpPr txBox="1"/>
          <p:nvPr>
            <p:custDataLst>
              <p:tags r:id="rId25"/>
            </p:custDataLst>
          </p:nvPr>
        </p:nvSpPr>
        <p:spPr>
          <a:xfrm>
            <a:off x="9359198" y="4863568"/>
            <a:ext cx="1271502" cy="369332"/>
          </a:xfrm>
          <a:prstGeom prst="rect">
            <a:avLst/>
          </a:prstGeom>
          <a:noFill/>
        </p:spPr>
        <p:txBody>
          <a:bodyPr wrap="none" rtlCol="0">
            <a:spAutoFit/>
          </a:bodyPr>
          <a:lstStyle/>
          <a:p>
            <a:r>
              <a:rPr lang="fr-CA" dirty="0">
                <a:latin typeface="Univers Condensed" panose="020B0506020202050204"/>
              </a:rPr>
              <a:t>Sans entaille</a:t>
            </a:r>
          </a:p>
        </p:txBody>
      </p:sp>
      <mc:AlternateContent xmlns:mc="http://schemas.openxmlformats.org/markup-compatibility/2006" xmlns:a14="http://schemas.microsoft.com/office/drawing/2010/main">
        <mc:Choice Requires="a14">
          <p:sp>
            <p:nvSpPr>
              <p:cNvPr id="57" name="ZoneTexte 56">
                <a:extLst>
                  <a:ext uri="{FF2B5EF4-FFF2-40B4-BE49-F238E27FC236}">
                    <a16:creationId xmlns:a16="http://schemas.microsoft.com/office/drawing/2014/main" id="{B6B33AB1-B905-E944-C5D2-13F29F8F416A}"/>
                  </a:ext>
                </a:extLst>
              </p:cNvPr>
              <p:cNvSpPr txBox="1"/>
              <p:nvPr>
                <p:custDataLst>
                  <p:tags r:id="rId26"/>
                </p:custDataLst>
              </p:nvPr>
            </p:nvSpPr>
            <p:spPr>
              <a:xfrm>
                <a:off x="9379628" y="5340889"/>
                <a:ext cx="1569789" cy="391582"/>
              </a:xfrm>
              <a:prstGeom prst="rect">
                <a:avLst/>
              </a:prstGeom>
              <a:noFill/>
            </p:spPr>
            <p:txBody>
              <a:bodyPr wrap="none" rtlCol="0">
                <a:spAutoFit/>
              </a:bodyPr>
              <a:lstStyle/>
              <a:p>
                <a:r>
                  <a:rPr lang="fr-CA" dirty="0">
                    <a:latin typeface="Univers Condensed" panose="020B0506020202050204"/>
                  </a:rPr>
                  <a:t>Entaillé,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𝑘</m:t>
                        </m:r>
                      </m:e>
                      <m:sub>
                        <m:r>
                          <a:rPr lang="fr-CA" b="0" i="1" smtClean="0">
                            <a:latin typeface="Cambria Math" panose="02040503050406030204" pitchFamily="18" charset="0"/>
                          </a:rPr>
                          <m:t>𝑓</m:t>
                        </m:r>
                      </m:sub>
                    </m:sSub>
                    <m:r>
                      <a:rPr lang="fr-CA" b="0" i="1" smtClean="0">
                        <a:latin typeface="Cambria Math" panose="02040503050406030204" pitchFamily="18" charset="0"/>
                      </a:rPr>
                      <m:t>=2</m:t>
                    </m:r>
                  </m:oMath>
                </a14:m>
                <a:endParaRPr lang="fr-CA" dirty="0">
                  <a:latin typeface="Univers Condensed" panose="020B0506020202050204"/>
                </a:endParaRPr>
              </a:p>
            </p:txBody>
          </p:sp>
        </mc:Choice>
        <mc:Fallback xmlns="">
          <p:sp>
            <p:nvSpPr>
              <p:cNvPr id="57" name="ZoneTexte 56">
                <a:extLst>
                  <a:ext uri="{FF2B5EF4-FFF2-40B4-BE49-F238E27FC236}">
                    <a16:creationId xmlns:a16="http://schemas.microsoft.com/office/drawing/2014/main" id="{B6B33AB1-B905-E944-C5D2-13F29F8F416A}"/>
                  </a:ext>
                </a:extLst>
              </p:cNvPr>
              <p:cNvSpPr txBox="1">
                <a:spLocks noRot="1" noChangeAspect="1" noMove="1" noResize="1" noEditPoints="1" noAdjustHandles="1" noChangeArrowheads="1" noChangeShapeType="1" noTextEdit="1"/>
              </p:cNvSpPr>
              <p:nvPr>
                <p:custDataLst>
                  <p:tags r:id="rId46"/>
                </p:custDataLst>
              </p:nvPr>
            </p:nvSpPr>
            <p:spPr>
              <a:xfrm>
                <a:off x="9379628" y="5340889"/>
                <a:ext cx="1569789" cy="391582"/>
              </a:xfrm>
              <a:prstGeom prst="rect">
                <a:avLst/>
              </a:prstGeom>
              <a:blipFill>
                <a:blip r:embed="rId47"/>
                <a:stretch>
                  <a:fillRect l="-3502" t="-7813" b="-18750"/>
                </a:stretch>
              </a:blipFill>
            </p:spPr>
            <p:txBody>
              <a:bodyPr/>
              <a:lstStyle/>
              <a:p>
                <a:r>
                  <a:rPr lang="fr-CA">
                    <a:noFill/>
                  </a:rPr>
                  <a:t> </a:t>
                </a:r>
              </a:p>
            </p:txBody>
          </p:sp>
        </mc:Fallback>
      </mc:AlternateContent>
    </p:spTree>
    <p:extLst>
      <p:ext uri="{BB962C8B-B14F-4D97-AF65-F5344CB8AC3E}">
        <p14:creationId xmlns:p14="http://schemas.microsoft.com/office/powerpoint/2010/main" val="13228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F4937-1E3B-44F3-A678-192201725C95}"/>
              </a:ext>
            </a:extLst>
          </p:cNvPr>
          <p:cNvSpPr>
            <a:spLocks noGrp="1"/>
          </p:cNvSpPr>
          <p:nvPr>
            <p:ph type="title"/>
            <p:custDataLst>
              <p:tags r:id="rId1"/>
            </p:custDataLst>
          </p:nvPr>
        </p:nvSpPr>
        <p:spPr>
          <a:xfrm>
            <a:off x="612648" y="813814"/>
            <a:ext cx="6272784" cy="1536192"/>
          </a:xfrm>
        </p:spPr>
        <p:txBody>
          <a:bodyPr anchor="b">
            <a:normAutofit/>
          </a:bodyPr>
          <a:lstStyle/>
          <a:p>
            <a:r>
              <a:rPr lang="fr-CA" sz="4800" dirty="0"/>
              <a:t>Introduction – pourquoi étudier la fatigue?</a:t>
            </a:r>
          </a:p>
        </p:txBody>
      </p:sp>
      <p:pic>
        <p:nvPicPr>
          <p:cNvPr id="5" name="Image 4" descr="Une image contenant extérieur, pont, eau, rivière&#10;&#10;Description générée automatiquement">
            <a:extLst>
              <a:ext uri="{FF2B5EF4-FFF2-40B4-BE49-F238E27FC236}">
                <a16:creationId xmlns:a16="http://schemas.microsoft.com/office/drawing/2014/main" id="{AB445B3F-0AFF-4C28-9CDD-E5AF10BB5F42}"/>
              </a:ext>
            </a:extLst>
          </p:cNvPr>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l="14176" r="3109" b="2"/>
          <a:stretch/>
        </p:blipFill>
        <p:spPr>
          <a:xfrm>
            <a:off x="7633282" y="10"/>
            <a:ext cx="4189057" cy="2726958"/>
          </a:xfrm>
          <a:prstGeom prst="rect">
            <a:avLst/>
          </a:prstGeom>
        </p:spPr>
      </p:pic>
      <p:sp>
        <p:nvSpPr>
          <p:cNvPr id="3" name="Espace réservé du contenu 2">
            <a:extLst>
              <a:ext uri="{FF2B5EF4-FFF2-40B4-BE49-F238E27FC236}">
                <a16:creationId xmlns:a16="http://schemas.microsoft.com/office/drawing/2014/main" id="{8E28AC83-1538-4EF7-95BC-4AE08391C752}"/>
              </a:ext>
            </a:extLst>
          </p:cNvPr>
          <p:cNvSpPr>
            <a:spLocks noGrp="1"/>
          </p:cNvSpPr>
          <p:nvPr>
            <p:ph idx="1"/>
            <p:custDataLst>
              <p:tags r:id="rId3"/>
            </p:custDataLst>
          </p:nvPr>
        </p:nvSpPr>
        <p:spPr>
          <a:xfrm>
            <a:off x="612648" y="2633958"/>
            <a:ext cx="6166898" cy="795277"/>
          </a:xfrm>
        </p:spPr>
        <p:txBody>
          <a:bodyPr>
            <a:normAutofit/>
          </a:bodyPr>
          <a:lstStyle/>
          <a:p>
            <a:pPr marL="0" indent="0">
              <a:buNone/>
            </a:pPr>
            <a:r>
              <a:rPr lang="fr-CA" sz="2200" dirty="0"/>
              <a:t>Quelques cas connus:</a:t>
            </a:r>
          </a:p>
          <a:p>
            <a:r>
              <a:rPr lang="fr-CA" sz="2200" dirty="0"/>
              <a:t>Désastre du Silver Bridge, États-Unis, 1967</a:t>
            </a:r>
          </a:p>
        </p:txBody>
      </p:sp>
      <p:pic>
        <p:nvPicPr>
          <p:cNvPr id="7" name="Image 6" descr="Une image contenant extérieur, ciel, terrain, noir&#10;&#10;Description générée automatiquement">
            <a:extLst>
              <a:ext uri="{FF2B5EF4-FFF2-40B4-BE49-F238E27FC236}">
                <a16:creationId xmlns:a16="http://schemas.microsoft.com/office/drawing/2014/main" id="{5E0BFD0D-2F20-4632-9D6D-E468EB6532FE}"/>
              </a:ext>
            </a:extLst>
          </p:cNvPr>
          <p:cNvPicPr>
            <a:picLocks noChangeAspect="1"/>
          </p:cNvPicPr>
          <p:nvPr>
            <p:custDataLst>
              <p:tags r:id="rId4"/>
            </p:custDataLst>
          </p:nvPr>
        </p:nvPicPr>
        <p:blipFill rotWithShape="1">
          <a:blip r:embed="rId14">
            <a:extLst>
              <a:ext uri="{28A0092B-C50C-407E-A947-70E740481C1C}">
                <a14:useLocalDpi xmlns:a14="http://schemas.microsoft.com/office/drawing/2010/main" val="0"/>
              </a:ext>
            </a:extLst>
          </a:blip>
          <a:srcRect l="12090" b="18362"/>
          <a:stretch/>
        </p:blipFill>
        <p:spPr>
          <a:xfrm>
            <a:off x="7543801" y="3490045"/>
            <a:ext cx="4184097" cy="2792227"/>
          </a:xfrm>
          <a:prstGeom prst="rect">
            <a:avLst/>
          </a:prstGeom>
        </p:spPr>
      </p:pic>
      <p:pic>
        <p:nvPicPr>
          <p:cNvPr id="9" name="Image 8" descr="Une image contenant extérieur, arbre, ciel, route&#10;&#10;Description générée automatiquement">
            <a:extLst>
              <a:ext uri="{FF2B5EF4-FFF2-40B4-BE49-F238E27FC236}">
                <a16:creationId xmlns:a16="http://schemas.microsoft.com/office/drawing/2014/main" id="{55C9E445-09E0-4B7E-9E97-D3E7CA1CB2D1}"/>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888712" y="3490045"/>
            <a:ext cx="3297314" cy="2192363"/>
          </a:xfrm>
          <a:prstGeom prst="rect">
            <a:avLst/>
          </a:prstGeom>
        </p:spPr>
      </p:pic>
      <p:sp>
        <p:nvSpPr>
          <p:cNvPr id="10" name="ZoneTexte 9">
            <a:extLst>
              <a:ext uri="{FF2B5EF4-FFF2-40B4-BE49-F238E27FC236}">
                <a16:creationId xmlns:a16="http://schemas.microsoft.com/office/drawing/2014/main" id="{BB836C6D-1FFA-4C73-A9DF-ECFBE5E058B5}"/>
              </a:ext>
            </a:extLst>
          </p:cNvPr>
          <p:cNvSpPr txBox="1"/>
          <p:nvPr>
            <p:custDataLst>
              <p:tags r:id="rId6"/>
            </p:custDataLst>
          </p:nvPr>
        </p:nvSpPr>
        <p:spPr>
          <a:xfrm>
            <a:off x="4207249" y="4353990"/>
            <a:ext cx="2262158" cy="646331"/>
          </a:xfrm>
          <a:prstGeom prst="rect">
            <a:avLst/>
          </a:prstGeom>
          <a:noFill/>
        </p:spPr>
        <p:txBody>
          <a:bodyPr wrap="none" rtlCol="0">
            <a:spAutoFit/>
          </a:bodyPr>
          <a:lstStyle/>
          <a:p>
            <a:r>
              <a:rPr lang="fr-CA" dirty="0">
                <a:latin typeface="Univers Condensed" panose="020B0506020202050204"/>
              </a:rPr>
              <a:t>Exemple de pont avec </a:t>
            </a:r>
          </a:p>
          <a:p>
            <a:r>
              <a:rPr lang="fr-CA" dirty="0">
                <a:latin typeface="Univers Condensed" panose="020B0506020202050204"/>
              </a:rPr>
              <a:t>chaîne de barres à œil</a:t>
            </a:r>
          </a:p>
        </p:txBody>
      </p:sp>
      <p:sp>
        <p:nvSpPr>
          <p:cNvPr id="4" name="Espace réservé du numéro de diapositive 4">
            <a:extLst>
              <a:ext uri="{FF2B5EF4-FFF2-40B4-BE49-F238E27FC236}">
                <a16:creationId xmlns:a16="http://schemas.microsoft.com/office/drawing/2014/main" id="{3CA5147D-6CC1-9542-E88D-E4A18E44DE2E}"/>
              </a:ext>
            </a:extLst>
          </p:cNvPr>
          <p:cNvSpPr>
            <a:spLocks noGrp="1"/>
          </p:cNvSpPr>
          <p:nvPr>
            <p:ph type="sldNum" sz="quarter" idx="12"/>
            <p:custDataLst>
              <p:tags r:id="rId7"/>
            </p:custDataLst>
          </p:nvPr>
        </p:nvSpPr>
        <p:spPr>
          <a:xfrm>
            <a:off x="8610599" y="6356350"/>
            <a:ext cx="2575135" cy="365125"/>
          </a:xfrm>
        </p:spPr>
        <p:txBody>
          <a:bodyPr/>
          <a:lstStyle/>
          <a:p>
            <a:fld id="{82B63C5F-247B-BE4F-ACBC-7BDD67617F3E}" type="slidenum">
              <a:rPr lang="fr-FR" smtClean="0"/>
              <a:t>3</a:t>
            </a:fld>
            <a:endParaRPr lang="fr-FR"/>
          </a:p>
        </p:txBody>
      </p:sp>
      <p:sp>
        <p:nvSpPr>
          <p:cNvPr id="6" name="ZoneTexte 5">
            <a:extLst>
              <a:ext uri="{FF2B5EF4-FFF2-40B4-BE49-F238E27FC236}">
                <a16:creationId xmlns:a16="http://schemas.microsoft.com/office/drawing/2014/main" id="{793CB38A-3097-EBD1-6169-80172A8191B0}"/>
              </a:ext>
            </a:extLst>
          </p:cNvPr>
          <p:cNvSpPr txBox="1"/>
          <p:nvPr>
            <p:custDataLst>
              <p:tags r:id="rId8"/>
            </p:custDataLst>
          </p:nvPr>
        </p:nvSpPr>
        <p:spPr>
          <a:xfrm>
            <a:off x="5174672" y="6290588"/>
            <a:ext cx="5829300" cy="430887"/>
          </a:xfrm>
          <a:prstGeom prst="rect">
            <a:avLst/>
          </a:prstGeom>
          <a:noFill/>
        </p:spPr>
        <p:txBody>
          <a:bodyPr wrap="square" rtlCol="0">
            <a:spAutoFit/>
          </a:bodyPr>
          <a:lstStyle/>
          <a:p>
            <a:pPr algn="r"/>
            <a:r>
              <a:rPr lang="fr-CA" sz="1100" dirty="0" err="1">
                <a:latin typeface="Univers Condensed" panose="020B0506020202050204"/>
              </a:rPr>
              <a:t>Silver</a:t>
            </a:r>
            <a:r>
              <a:rPr lang="fr-CA" sz="1100" dirty="0">
                <a:latin typeface="Univers Condensed" panose="020B0506020202050204"/>
              </a:rPr>
              <a:t> Bridge, </a:t>
            </a:r>
            <a:r>
              <a:rPr lang="fr-CA" sz="1100" dirty="0" err="1">
                <a:latin typeface="Univers Condensed" panose="020B0506020202050204"/>
              </a:rPr>
              <a:t>collapsed</a:t>
            </a:r>
            <a:r>
              <a:rPr lang="fr-CA" sz="1100" dirty="0">
                <a:latin typeface="Univers Condensed" panose="020B0506020202050204"/>
              </a:rPr>
              <a:t>, Ohio </a:t>
            </a:r>
            <a:r>
              <a:rPr lang="fr-CA" sz="1100" dirty="0" err="1">
                <a:latin typeface="Univers Condensed" panose="020B0506020202050204"/>
              </a:rPr>
              <a:t>Side</a:t>
            </a:r>
            <a:r>
              <a:rPr lang="fr-CA" sz="1100" dirty="0">
                <a:latin typeface="Univers Condensed" panose="020B0506020202050204"/>
              </a:rPr>
              <a:t>, 1967. Domaine public. </a:t>
            </a:r>
          </a:p>
          <a:p>
            <a:pPr algn="r"/>
            <a:r>
              <a:rPr lang="fr-CA" sz="1100" i="1" dirty="0">
                <a:solidFill>
                  <a:schemeClr val="tx2">
                    <a:lumMod val="60000"/>
                    <a:lumOff val="40000"/>
                  </a:schemeClr>
                </a:solidFill>
                <a:latin typeface="Univers Condensed" panose="020B0506020202050204"/>
              </a:rPr>
              <a:t>Source: </a:t>
            </a:r>
            <a:r>
              <a:rPr lang="fr-CA" sz="1100" i="1" dirty="0">
                <a:solidFill>
                  <a:schemeClr val="tx2">
                    <a:lumMod val="60000"/>
                    <a:lumOff val="40000"/>
                  </a:schemeClr>
                </a:solidFill>
                <a:latin typeface="Univers Condensed" panose="020B0506020202050204"/>
                <a:hlinkClick r:id="rId16"/>
              </a:rPr>
              <a:t>https://commons.wikimedia.org/wiki/File:Silver_Bridge_collapsed,_Ohio_side.jpg</a:t>
            </a:r>
            <a:endParaRPr lang="fr-CA" sz="1100" i="1" dirty="0">
              <a:solidFill>
                <a:schemeClr val="tx2">
                  <a:lumMod val="60000"/>
                  <a:lumOff val="40000"/>
                </a:schemeClr>
              </a:solidFill>
              <a:latin typeface="Univers Condensed" panose="020B0506020202050204"/>
            </a:endParaRPr>
          </a:p>
        </p:txBody>
      </p:sp>
      <p:sp>
        <p:nvSpPr>
          <p:cNvPr id="8" name="Rectangle 7"/>
          <p:cNvSpPr/>
          <p:nvPr>
            <p:custDataLst>
              <p:tags r:id="rId9"/>
            </p:custDataLst>
          </p:nvPr>
        </p:nvSpPr>
        <p:spPr>
          <a:xfrm>
            <a:off x="493695" y="5709314"/>
            <a:ext cx="4527350" cy="430887"/>
          </a:xfrm>
          <a:prstGeom prst="rect">
            <a:avLst/>
          </a:prstGeom>
        </p:spPr>
        <p:txBody>
          <a:bodyPr wrap="square">
            <a:spAutoFit/>
          </a:bodyPr>
          <a:lstStyle/>
          <a:p>
            <a:r>
              <a:rPr lang="fr-CA" sz="1100" dirty="0">
                <a:latin typeface="Univers Condensed" panose="020B0506020202050204"/>
              </a:rPr>
              <a:t>Joe D. Clifton. Suspension bridge </a:t>
            </a:r>
            <a:r>
              <a:rPr lang="fr-CA" sz="1100" dirty="0" err="1">
                <a:latin typeface="Univers Condensed" panose="020B0506020202050204"/>
              </a:rPr>
              <a:t>chains</a:t>
            </a:r>
            <a:r>
              <a:rPr lang="fr-CA" sz="1100" dirty="0">
                <a:latin typeface="Univers Condensed" panose="020B0506020202050204"/>
              </a:rPr>
              <a:t>, Bristol (2007). License CC-SA 4.0.</a:t>
            </a:r>
          </a:p>
          <a:p>
            <a:r>
              <a:rPr lang="fr-CA" sz="1100" i="1" dirty="0">
                <a:solidFill>
                  <a:schemeClr val="tx2">
                    <a:lumMod val="60000"/>
                    <a:lumOff val="40000"/>
                  </a:schemeClr>
                </a:solidFill>
                <a:latin typeface="Univers Condensed" panose="020B0506020202050204"/>
              </a:rPr>
              <a:t>Source : </a:t>
            </a:r>
            <a:r>
              <a:rPr lang="fr-CA" sz="1100" i="1" dirty="0">
                <a:solidFill>
                  <a:schemeClr val="tx2">
                    <a:lumMod val="60000"/>
                    <a:lumOff val="40000"/>
                  </a:schemeClr>
                </a:solidFill>
                <a:latin typeface="Univers Condensed" panose="020B0506020202050204"/>
                <a:hlinkClick r:id="rId17"/>
              </a:rPr>
              <a:t>https://commons.wikimedia.org/wiki/File:Uk_bristol_csbchains.jpg</a:t>
            </a:r>
            <a:r>
              <a:rPr lang="fr-CA" sz="1100" i="1" dirty="0">
                <a:solidFill>
                  <a:schemeClr val="tx2">
                    <a:lumMod val="60000"/>
                    <a:lumOff val="40000"/>
                  </a:schemeClr>
                </a:solidFill>
                <a:latin typeface="Univers Condensed" panose="020B0506020202050204"/>
              </a:rPr>
              <a:t> </a:t>
            </a:r>
          </a:p>
        </p:txBody>
      </p:sp>
      <p:sp>
        <p:nvSpPr>
          <p:cNvPr id="11" name="Rectangle 10"/>
          <p:cNvSpPr/>
          <p:nvPr>
            <p:custDataLst>
              <p:tags r:id="rId10"/>
            </p:custDataLst>
          </p:nvPr>
        </p:nvSpPr>
        <p:spPr>
          <a:xfrm>
            <a:off x="7543801" y="2715461"/>
            <a:ext cx="4368020" cy="430887"/>
          </a:xfrm>
          <a:prstGeom prst="rect">
            <a:avLst/>
          </a:prstGeom>
        </p:spPr>
        <p:txBody>
          <a:bodyPr wrap="square">
            <a:spAutoFit/>
          </a:bodyPr>
          <a:lstStyle/>
          <a:p>
            <a:r>
              <a:rPr lang="fr-CA" sz="1100" dirty="0" err="1">
                <a:latin typeface="Univers Condensed" panose="020B0506020202050204"/>
              </a:rPr>
              <a:t>Silver</a:t>
            </a:r>
            <a:r>
              <a:rPr lang="fr-CA" sz="1100" dirty="0">
                <a:latin typeface="Univers Condensed" panose="020B0506020202050204"/>
              </a:rPr>
              <a:t> Bridge, 1928. Domaine public.</a:t>
            </a:r>
          </a:p>
          <a:p>
            <a:r>
              <a:rPr lang="fr-CA" sz="1100" i="1" dirty="0">
                <a:solidFill>
                  <a:schemeClr val="tx2">
                    <a:lumMod val="60000"/>
                    <a:lumOff val="40000"/>
                  </a:schemeClr>
                </a:solidFill>
                <a:latin typeface="Univers Condensed" panose="020B0506020202050204"/>
              </a:rPr>
              <a:t>Source: </a:t>
            </a:r>
            <a:r>
              <a:rPr lang="fr-CA" sz="1100" i="1" dirty="0">
                <a:solidFill>
                  <a:schemeClr val="tx2">
                    <a:lumMod val="60000"/>
                    <a:lumOff val="40000"/>
                  </a:schemeClr>
                </a:solidFill>
                <a:latin typeface="Univers Condensed" panose="020B0506020202050204"/>
                <a:hlinkClick r:id="rId18"/>
              </a:rPr>
              <a:t>https://commons.wikimedia.org/wiki/File:Silver_Bridge,_1928.jpg</a:t>
            </a:r>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54002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E77A0BE-B0E9-FF57-9712-7A88DE6805A7}"/>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51C9175F-041A-2091-D59D-5A63E8E5AD03}"/>
              </a:ext>
            </a:extLst>
          </p:cNvPr>
          <p:cNvSpPr>
            <a:spLocks noGrp="1"/>
          </p:cNvSpPr>
          <p:nvPr>
            <p:ph type="sldNum" sz="quarter" idx="12"/>
            <p:custDataLst>
              <p:tags r:id="rId2"/>
            </p:custDataLst>
          </p:nvPr>
        </p:nvSpPr>
        <p:spPr/>
        <p:txBody>
          <a:bodyPr/>
          <a:lstStyle/>
          <a:p>
            <a:fld id="{82B63C5F-247B-BE4F-ACBC-7BDD67617F3E}" type="slidenum">
              <a:rPr lang="fr-FR" smtClean="0"/>
              <a:t>30</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30362FB0-279F-217E-6329-7118D1FBAC9D}"/>
                  </a:ext>
                </a:extLst>
              </p:cNvPr>
              <p:cNvSpPr>
                <a:spLocks noGrp="1"/>
              </p:cNvSpPr>
              <p:nvPr>
                <p:ph type="body" idx="1"/>
                <p:custDataLst>
                  <p:tags r:id="rId3"/>
                </p:custDataLst>
              </p:nvPr>
            </p:nvSpPr>
            <p:spPr/>
            <p:txBody>
              <a:bodyPr>
                <a:noAutofit/>
              </a:bodyPr>
              <a:lstStyle/>
              <a:p>
                <a:r>
                  <a:rPr lang="fr-CA" dirty="0"/>
                  <a:t>Le facteur de sensibilité est une indication du degré de sévérité avec lequel une pièce soumise en fatigue est affectée par la présence d’une entaille.</a:t>
                </a:r>
              </a:p>
              <a:p>
                <a:r>
                  <a:rPr lang="fr-CA" dirty="0"/>
                  <a:t>Un </a:t>
                </a:r>
                <a14:m>
                  <m:oMath xmlns:m="http://schemas.openxmlformats.org/officeDocument/2006/math">
                    <m:r>
                      <a:rPr lang="fr-CA" b="0" i="1" smtClean="0">
                        <a:latin typeface="Cambria Math" panose="02040503050406030204" pitchFamily="18" charset="0"/>
                      </a:rPr>
                      <m:t>𝑞</m:t>
                    </m:r>
                  </m:oMath>
                </a14:m>
                <a:r>
                  <a:rPr lang="fr-CA" dirty="0"/>
                  <a:t> élevé signifie que la pièce est très sensible à l’entaille.</a:t>
                </a:r>
              </a:p>
              <a:p>
                <a:r>
                  <a:rPr lang="fr-CA" dirty="0"/>
                  <a:t>Le facteur de sensibilité est moins élevé pour les aluminiums que pour les aciers. Cela s’explique par limite d’élasticité moins élevée des alliages d’aluminium. La déformation du matériau dissipe l’énergie qui créerait autrement une fissure.</a:t>
                </a:r>
              </a:p>
              <a:p>
                <a:r>
                  <a:rPr lang="fr-CA" dirty="0"/>
                  <a:t>Pour l’aluminium, </a:t>
                </a:r>
                <a14:m>
                  <m:oMath xmlns:m="http://schemas.openxmlformats.org/officeDocument/2006/math">
                    <m:r>
                      <a:rPr lang="fr-CA" b="0" i="1" smtClean="0">
                        <a:latin typeface="Cambria Math" panose="02040503050406030204" pitchFamily="18" charset="0"/>
                      </a:rPr>
                      <m:t>𝑞</m:t>
                    </m:r>
                  </m:oMath>
                </a14:m>
                <a:r>
                  <a:rPr lang="fr-CA" dirty="0"/>
                  <a:t> est calculé par [1]:</a:t>
                </a:r>
                <a:br>
                  <a:rPr lang="fr-CA" dirty="0"/>
                </a:br>
                <a:r>
                  <a:rPr lang="fr-CA" sz="1000" dirty="0"/>
                  <a:t> </a:t>
                </a:r>
              </a:p>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𝑞</m:t>
                      </m:r>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r>
                            <a:rPr lang="fr-CA" b="0" i="1" smtClean="0">
                              <a:latin typeface="Cambria Math" panose="02040503050406030204" pitchFamily="18" charset="0"/>
                            </a:rPr>
                            <m:t>1+0,52/</m:t>
                          </m:r>
                          <m:r>
                            <a:rPr lang="fr-CA" b="0" i="1" smtClean="0">
                              <a:latin typeface="Cambria Math" panose="02040503050406030204" pitchFamily="18" charset="0"/>
                            </a:rPr>
                            <m:t>𝜌</m:t>
                          </m:r>
                        </m:den>
                      </m:f>
                    </m:oMath>
                  </m:oMathPara>
                </a14:m>
                <a:endParaRPr lang="fr-CA" b="0" dirty="0"/>
              </a:p>
              <a:p>
                <a:r>
                  <a:rPr lang="fr-CA" b="0" dirty="0"/>
                  <a:t>La relation entre </a:t>
                </a:r>
                <a14:m>
                  <m:oMath xmlns:m="http://schemas.openxmlformats.org/officeDocument/2006/math">
                    <m:r>
                      <a:rPr lang="fr-CA" b="0" i="1" smtClean="0">
                        <a:latin typeface="Cambria Math" panose="02040503050406030204" pitchFamily="18" charset="0"/>
                      </a:rPr>
                      <m:t>𝑞</m:t>
                    </m:r>
                  </m:oMath>
                </a14:m>
                <a:r>
                  <a:rPr lang="fr-CA" b="0" dirty="0"/>
                  <a:t> et le rayon d’entaille </a:t>
                </a:r>
                <a14:m>
                  <m:oMath xmlns:m="http://schemas.openxmlformats.org/officeDocument/2006/math">
                    <m:r>
                      <a:rPr lang="fr-CA" b="0" i="1" smtClean="0">
                        <a:latin typeface="Cambria Math" panose="02040503050406030204" pitchFamily="18" charset="0"/>
                      </a:rPr>
                      <m:t>𝜌</m:t>
                    </m:r>
                  </m:oMath>
                </a14:m>
                <a:r>
                  <a:rPr lang="fr-CA" b="0" dirty="0"/>
                  <a:t> est montrée ci-contre pour les alliages d’aluminium.</a:t>
                </a:r>
              </a:p>
              <a:p>
                <a:endParaRPr lang="fr-CA" dirty="0"/>
              </a:p>
            </p:txBody>
          </p:sp>
        </mc:Choice>
        <mc:Fallback xmlns="">
          <p:sp>
            <p:nvSpPr>
              <p:cNvPr id="5" name="Espace réservé du texte 4">
                <a:extLst>
                  <a:ext uri="{FF2B5EF4-FFF2-40B4-BE49-F238E27FC236}">
                    <a16:creationId xmlns:a16="http://schemas.microsoft.com/office/drawing/2014/main" id="{30362FB0-279F-217E-6329-7118D1FBAC9D}"/>
                  </a:ext>
                </a:extLst>
              </p:cNvPr>
              <p:cNvSpPr>
                <a:spLocks noGrp="1" noRot="1" noChangeAspect="1" noMove="1" noResize="1" noEditPoints="1" noAdjustHandles="1" noChangeArrowheads="1" noChangeShapeType="1" noTextEdit="1"/>
              </p:cNvSpPr>
              <p:nvPr>
                <p:ph type="body" idx="1"/>
                <p:custDataLst>
                  <p:tags r:id="rId9"/>
                </p:custDataLst>
              </p:nvPr>
            </p:nvSpPr>
            <p:spPr>
              <a:blipFill>
                <a:blip r:embed="rId10"/>
                <a:stretch>
                  <a:fillRect l="-2625" t="-2194" r="-2625"/>
                </a:stretch>
              </a:blipFill>
            </p:spPr>
            <p:txBody>
              <a:bodyPr/>
              <a:lstStyle/>
              <a:p>
                <a:r>
                  <a:rPr lang="en-US">
                    <a:noFill/>
                  </a:rPr>
                  <a:t> </a:t>
                </a:r>
              </a:p>
            </p:txBody>
          </p:sp>
        </mc:Fallback>
      </mc:AlternateContent>
      <p:sp>
        <p:nvSpPr>
          <p:cNvPr id="7" name="Titre 1">
            <a:extLst>
              <a:ext uri="{FF2B5EF4-FFF2-40B4-BE49-F238E27FC236}">
                <a16:creationId xmlns:a16="http://schemas.microsoft.com/office/drawing/2014/main" id="{F8C392C3-26B2-92AF-BAF5-5831A3D46C65}"/>
              </a:ext>
            </a:extLst>
          </p:cNvPr>
          <p:cNvSpPr>
            <a:spLocks noGrp="1"/>
          </p:cNvSpPr>
          <p:nvPr>
            <p:ph type="title"/>
            <p:custDataLst>
              <p:tags r:id="rId4"/>
            </p:custDataLst>
          </p:nvPr>
        </p:nvSpPr>
        <p:spPr>
          <a:xfrm>
            <a:off x="838200" y="514350"/>
            <a:ext cx="9821863" cy="925513"/>
          </a:xfrm>
        </p:spPr>
        <p:txBody>
          <a:bodyPr>
            <a:normAutofit fontScale="90000"/>
          </a:bodyPr>
          <a:lstStyle/>
          <a:p>
            <a:r>
              <a:rPr lang="fr-CA" sz="4000" dirty="0">
                <a:solidFill>
                  <a:schemeClr val="accent1"/>
                </a:solidFill>
              </a:rPr>
              <a:t>Fatigue des pièces d’aluminium</a:t>
            </a:r>
            <a:br>
              <a:rPr lang="fr-CA" dirty="0"/>
            </a:br>
            <a:r>
              <a:rPr lang="fr-CA" sz="3100" dirty="0"/>
              <a:t>Effet d’entaille – facteur de sensibilité</a:t>
            </a:r>
            <a:endParaRPr lang="fr-CA" dirty="0"/>
          </a:p>
        </p:txBody>
      </p:sp>
      <p:pic>
        <p:nvPicPr>
          <p:cNvPr id="9" name="Image 8">
            <a:extLst>
              <a:ext uri="{FF2B5EF4-FFF2-40B4-BE49-F238E27FC236}">
                <a16:creationId xmlns:a16="http://schemas.microsoft.com/office/drawing/2014/main" id="{1715B6B2-BB95-0787-08A6-1FA07EC7461D}"/>
              </a:ext>
            </a:extLst>
          </p:cNvPr>
          <p:cNvPicPr>
            <a:picLocks noChangeAspect="1"/>
          </p:cNvPicPr>
          <p:nvPr>
            <p:custDataLst>
              <p:tags r:id="rId5"/>
            </p:custDataLst>
          </p:nvPr>
        </p:nvPicPr>
        <p:blipFill>
          <a:blip r:embed="rId11"/>
          <a:stretch>
            <a:fillRect/>
          </a:stretch>
        </p:blipFill>
        <p:spPr>
          <a:xfrm>
            <a:off x="6494897" y="1681163"/>
            <a:ext cx="4731145" cy="3436937"/>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42DA0CE6-7AD3-C551-BE7B-FB200200757F}"/>
                  </a:ext>
                </a:extLst>
              </p:cNvPr>
              <p:cNvSpPr txBox="1"/>
              <p:nvPr>
                <p:custDataLst>
                  <p:tags r:id="rId6"/>
                </p:custDataLst>
              </p:nvPr>
            </p:nvSpPr>
            <p:spPr>
              <a:xfrm>
                <a:off x="6296486" y="5133001"/>
                <a:ext cx="4839979" cy="369332"/>
              </a:xfrm>
              <a:prstGeom prst="rect">
                <a:avLst/>
              </a:prstGeom>
              <a:noFill/>
            </p:spPr>
            <p:txBody>
              <a:bodyPr wrap="none" rtlCol="0">
                <a:spAutoFit/>
              </a:bodyPr>
              <a:lstStyle/>
              <a:p>
                <a:r>
                  <a:rPr lang="fr-CA" dirty="0">
                    <a:latin typeface="Univers Condensed" panose="020B0506020202050204"/>
                  </a:rPr>
                  <a:t>Facteur d’entaille </a:t>
                </a:r>
                <a14:m>
                  <m:oMath xmlns:m="http://schemas.openxmlformats.org/officeDocument/2006/math">
                    <m:r>
                      <a:rPr lang="fr-CA" b="0" i="1" smtClean="0">
                        <a:latin typeface="Cambria Math" panose="02040503050406030204" pitchFamily="18" charset="0"/>
                      </a:rPr>
                      <m:t>𝑞</m:t>
                    </m:r>
                  </m:oMath>
                </a14:m>
                <a:r>
                  <a:rPr lang="fr-CA" dirty="0">
                    <a:latin typeface="Univers Condensed" panose="020B0506020202050204"/>
                  </a:rPr>
                  <a:t> en fonction du rayon d’entaille </a:t>
                </a:r>
                <a14:m>
                  <m:oMath xmlns:m="http://schemas.openxmlformats.org/officeDocument/2006/math">
                    <m:r>
                      <a:rPr lang="fr-CA" b="0" i="1" smtClean="0">
                        <a:latin typeface="Cambria Math" panose="02040503050406030204" pitchFamily="18" charset="0"/>
                      </a:rPr>
                      <m:t>𝜌</m:t>
                    </m:r>
                  </m:oMath>
                </a14:m>
                <a:r>
                  <a:rPr lang="fr-CA" dirty="0">
                    <a:latin typeface="Univers Condensed" panose="020B0506020202050204"/>
                  </a:rPr>
                  <a:t> [1]</a:t>
                </a:r>
              </a:p>
            </p:txBody>
          </p:sp>
        </mc:Choice>
        <mc:Fallback xmlns="">
          <p:sp>
            <p:nvSpPr>
              <p:cNvPr id="2" name="ZoneTexte 1">
                <a:extLst>
                  <a:ext uri="{FF2B5EF4-FFF2-40B4-BE49-F238E27FC236}">
                    <a16:creationId xmlns:a16="http://schemas.microsoft.com/office/drawing/2014/main" id="{42DA0CE6-7AD3-C551-BE7B-FB200200757F}"/>
                  </a:ext>
                </a:extLst>
              </p:cNvPr>
              <p:cNvSpPr txBox="1">
                <a:spLocks noRot="1" noChangeAspect="1" noMove="1" noResize="1" noEditPoints="1" noAdjustHandles="1" noChangeArrowheads="1" noChangeShapeType="1" noTextEdit="1"/>
              </p:cNvSpPr>
              <p:nvPr>
                <p:custDataLst>
                  <p:tags r:id="rId12"/>
                </p:custDataLst>
              </p:nvPr>
            </p:nvSpPr>
            <p:spPr>
              <a:xfrm>
                <a:off x="6296486" y="5133001"/>
                <a:ext cx="4839979" cy="369332"/>
              </a:xfrm>
              <a:prstGeom prst="rect">
                <a:avLst/>
              </a:prstGeom>
              <a:blipFill>
                <a:blip r:embed="rId13"/>
                <a:stretch>
                  <a:fillRect l="-1134" t="-6557" r="-126" b="-26230"/>
                </a:stretch>
              </a:blipFill>
            </p:spPr>
            <p:txBody>
              <a:bodyPr/>
              <a:lstStyle/>
              <a:p>
                <a:r>
                  <a:rPr lang="fr-CA">
                    <a:noFill/>
                  </a:rPr>
                  <a:t> </a:t>
                </a:r>
              </a:p>
            </p:txBody>
          </p:sp>
        </mc:Fallback>
      </mc:AlternateContent>
      <p:sp>
        <p:nvSpPr>
          <p:cNvPr id="10" name="ZoneTexte 9">
            <a:extLst>
              <a:ext uri="{FF2B5EF4-FFF2-40B4-BE49-F238E27FC236}">
                <a16:creationId xmlns:a16="http://schemas.microsoft.com/office/drawing/2014/main" id="{C63584C1-B754-0641-21D1-CC90742E7910}"/>
              </a:ext>
            </a:extLst>
          </p:cNvPr>
          <p:cNvSpPr txBox="1"/>
          <p:nvPr>
            <p:custDataLst>
              <p:tags r:id="rId7"/>
            </p:custDataLst>
          </p:nvPr>
        </p:nvSpPr>
        <p:spPr>
          <a:xfrm>
            <a:off x="6096000" y="5672035"/>
            <a:ext cx="6096000" cy="600164"/>
          </a:xfrm>
          <a:prstGeom prst="rect">
            <a:avLst/>
          </a:prstGeom>
          <a:noFill/>
        </p:spPr>
        <p:txBody>
          <a:bodyPr wrap="square">
            <a:spAutoFit/>
          </a:bodyPr>
          <a:lstStyle/>
          <a:p>
            <a:r>
              <a:rPr lang="fr-CA" sz="1100" i="1" dirty="0">
                <a:solidFill>
                  <a:schemeClr val="tx2">
                    <a:lumMod val="60000"/>
                    <a:lumOff val="40000"/>
                  </a:schemeClr>
                </a:solidFill>
                <a:latin typeface="Univers Condensed" panose="020B0506020202050204"/>
              </a:rPr>
              <a:t>Source : [1] N. E. </a:t>
            </a:r>
            <a:r>
              <a:rPr lang="fr-CA" sz="1100" i="1" dirty="0" err="1">
                <a:solidFill>
                  <a:schemeClr val="tx2">
                    <a:lumMod val="60000"/>
                    <a:lumOff val="40000"/>
                  </a:schemeClr>
                </a:solidFill>
                <a:latin typeface="Univers Condensed" panose="020B0506020202050204"/>
              </a:rPr>
              <a:t>Dowling</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Mechanical</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Behavior</a:t>
            </a:r>
            <a:r>
              <a:rPr lang="fr-CA" sz="1100" i="1" dirty="0">
                <a:solidFill>
                  <a:schemeClr val="tx2">
                    <a:lumMod val="60000"/>
                    <a:lumOff val="40000"/>
                  </a:schemeClr>
                </a:solidFill>
                <a:latin typeface="Univers Condensed" panose="020B0506020202050204"/>
              </a:rPr>
              <a:t> of Materials, 4th Edition. Pearson (2013), 954 pages. D’après R. E. Peterson. </a:t>
            </a:r>
            <a:r>
              <a:rPr lang="fr-CA" sz="1100" i="1" dirty="0" err="1">
                <a:solidFill>
                  <a:schemeClr val="tx2">
                    <a:lumMod val="60000"/>
                    <a:lumOff val="40000"/>
                  </a:schemeClr>
                </a:solidFill>
                <a:latin typeface="Univers Condensed" panose="020B0506020202050204"/>
              </a:rPr>
              <a:t>Analytical</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approach</a:t>
            </a:r>
            <a:r>
              <a:rPr lang="fr-CA" sz="1100" i="1" dirty="0">
                <a:solidFill>
                  <a:schemeClr val="tx2">
                    <a:lumMod val="60000"/>
                    <a:lumOff val="40000"/>
                  </a:schemeClr>
                </a:solidFill>
                <a:latin typeface="Univers Condensed" panose="020B0506020202050204"/>
              </a:rPr>
              <a:t> to stress concentration </a:t>
            </a:r>
            <a:r>
              <a:rPr lang="fr-CA" sz="1100" i="1" dirty="0" err="1">
                <a:solidFill>
                  <a:schemeClr val="tx2">
                    <a:lumMod val="60000"/>
                    <a:lumOff val="40000"/>
                  </a:schemeClr>
                </a:solidFill>
                <a:latin typeface="Univers Condensed" panose="020B0506020202050204"/>
              </a:rPr>
              <a:t>effect</a:t>
            </a:r>
            <a:r>
              <a:rPr lang="fr-CA" sz="1100" i="1" dirty="0">
                <a:solidFill>
                  <a:schemeClr val="tx2">
                    <a:lumMod val="60000"/>
                    <a:lumOff val="40000"/>
                  </a:schemeClr>
                </a:solidFill>
                <a:latin typeface="Univers Condensed" panose="020B0506020202050204"/>
              </a:rPr>
              <a:t> in </a:t>
            </a:r>
            <a:r>
              <a:rPr lang="fr-CA" sz="1100" i="1" dirty="0" err="1">
                <a:solidFill>
                  <a:schemeClr val="tx2">
                    <a:lumMod val="60000"/>
                    <a:lumOff val="40000"/>
                  </a:schemeClr>
                </a:solidFill>
                <a:latin typeface="Univers Condensed" panose="020B0506020202050204"/>
              </a:rPr>
              <a:t>aircraft</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materials</a:t>
            </a:r>
            <a:r>
              <a:rPr lang="fr-CA" sz="1100" i="1" dirty="0">
                <a:solidFill>
                  <a:schemeClr val="tx2">
                    <a:lumMod val="60000"/>
                    <a:lumOff val="40000"/>
                  </a:schemeClr>
                </a:solidFill>
                <a:latin typeface="Univers Condensed" panose="020B0506020202050204"/>
              </a:rPr>
              <a:t>, Rapport technique 59-507, U. S Air Force-WADC Symposium on Fatigue of </a:t>
            </a:r>
            <a:r>
              <a:rPr lang="fr-CA" sz="1100" i="1" dirty="0" err="1">
                <a:solidFill>
                  <a:schemeClr val="tx2">
                    <a:lumMod val="60000"/>
                    <a:lumOff val="40000"/>
                  </a:schemeClr>
                </a:solidFill>
                <a:latin typeface="Univers Condensed" panose="020B0506020202050204"/>
              </a:rPr>
              <a:t>Metals</a:t>
            </a:r>
            <a:r>
              <a:rPr lang="fr-CA" sz="1100" i="1" dirty="0">
                <a:solidFill>
                  <a:schemeClr val="tx2">
                    <a:lumMod val="60000"/>
                    <a:lumOff val="40000"/>
                  </a:schemeClr>
                </a:solidFill>
                <a:latin typeface="Univers Condensed" panose="020B0506020202050204"/>
              </a:rPr>
              <a:t>, Dayton OH, p. 273 (1959).</a:t>
            </a:r>
          </a:p>
        </p:txBody>
      </p:sp>
    </p:spTree>
    <p:extLst>
      <p:ext uri="{BB962C8B-B14F-4D97-AF65-F5344CB8AC3E}">
        <p14:creationId xmlns:p14="http://schemas.microsoft.com/office/powerpoint/2010/main" val="2480939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43ECEE-A183-94EF-DBA6-61026BB1646D}"/>
              </a:ext>
            </a:extLst>
          </p:cNvPr>
          <p:cNvSpPr>
            <a:spLocks noGrp="1"/>
          </p:cNvSpPr>
          <p:nvPr>
            <p:ph type="title"/>
            <p:custDataLst>
              <p:tags r:id="rId1"/>
            </p:custDataLst>
          </p:nvPr>
        </p:nvSpPr>
        <p:spPr/>
        <p:txBody>
          <a:bodyPr>
            <a:normAutofit fontScale="90000"/>
          </a:bodyPr>
          <a:lstStyle/>
          <a:p>
            <a:r>
              <a:rPr lang="fr-CA" sz="4000" dirty="0">
                <a:solidFill>
                  <a:schemeClr val="accent1"/>
                </a:solidFill>
              </a:rPr>
              <a:t>Fatigue des pièces d’aluminium</a:t>
            </a:r>
            <a:br>
              <a:rPr lang="fr-CA" dirty="0"/>
            </a:br>
            <a:r>
              <a:rPr lang="fr-CA" sz="3600" dirty="0"/>
              <a:t>Effet des fissures</a:t>
            </a:r>
            <a:endParaRPr lang="fr-CA" dirty="0"/>
          </a:p>
        </p:txBody>
      </p:sp>
      <p:sp>
        <p:nvSpPr>
          <p:cNvPr id="3" name="Espace réservé du pied de page 2">
            <a:extLst>
              <a:ext uri="{FF2B5EF4-FFF2-40B4-BE49-F238E27FC236}">
                <a16:creationId xmlns:a16="http://schemas.microsoft.com/office/drawing/2014/main" id="{FC649C6E-91B7-9B95-56D5-88061094907A}"/>
              </a:ext>
            </a:extLst>
          </p:cNvPr>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37C605BB-05B7-125C-93D5-4464D57BE7AB}"/>
              </a:ext>
            </a:extLst>
          </p:cNvPr>
          <p:cNvSpPr>
            <a:spLocks noGrp="1"/>
          </p:cNvSpPr>
          <p:nvPr>
            <p:ph type="sldNum" sz="quarter" idx="12"/>
            <p:custDataLst>
              <p:tags r:id="rId3"/>
            </p:custDataLst>
          </p:nvPr>
        </p:nvSpPr>
        <p:spPr/>
        <p:txBody>
          <a:bodyPr/>
          <a:lstStyle/>
          <a:p>
            <a:fld id="{82B63C5F-247B-BE4F-ACBC-7BDD67617F3E}" type="slidenum">
              <a:rPr lang="fr-FR" smtClean="0"/>
              <a:t>31</a:t>
            </a:fld>
            <a:endParaRPr lang="fr-FR" dirty="0"/>
          </a:p>
        </p:txBody>
      </p:sp>
      <p:sp>
        <p:nvSpPr>
          <p:cNvPr id="5" name="Espace réservé du texte 4">
            <a:extLst>
              <a:ext uri="{FF2B5EF4-FFF2-40B4-BE49-F238E27FC236}">
                <a16:creationId xmlns:a16="http://schemas.microsoft.com/office/drawing/2014/main" id="{6A3B43E8-DB12-D902-50AF-4332E9995713}"/>
              </a:ext>
            </a:extLst>
          </p:cNvPr>
          <p:cNvSpPr>
            <a:spLocks noGrp="1"/>
          </p:cNvSpPr>
          <p:nvPr>
            <p:ph type="body" idx="1"/>
            <p:custDataLst>
              <p:tags r:id="rId4"/>
            </p:custDataLst>
          </p:nvPr>
        </p:nvSpPr>
        <p:spPr/>
        <p:txBody>
          <a:bodyPr/>
          <a:lstStyle/>
          <a:p>
            <a:r>
              <a:rPr lang="fr-CA" dirty="0"/>
              <a:t>Les courbes S-N montrent la vie totale d’une pièce, incluant l’amorçage et la propagation de fissures.</a:t>
            </a:r>
          </a:p>
          <a:p>
            <a:r>
              <a:rPr lang="fr-CA" dirty="0"/>
              <a:t>Des modèles permettent de prédire la vitesse de propagation d’une fissure en fonction de la contrainte appliquée et de la longueur de la fissure (e. g. Loi de Paris).</a:t>
            </a:r>
          </a:p>
          <a:p>
            <a:r>
              <a:rPr lang="fr-CA" dirty="0"/>
              <a:t>Ces modèles s’appliquent aussi à des défauts assimilables à des fissures, comme par exemple le manque de pénétration dans une soudure.</a:t>
            </a:r>
          </a:p>
          <a:p>
            <a:r>
              <a:rPr lang="fr-CA" dirty="0"/>
              <a:t>Ces modèles se basent sur la mécanique de la rupture.</a:t>
            </a:r>
          </a:p>
          <a:p>
            <a:r>
              <a:rPr lang="fr-CA" dirty="0"/>
              <a:t>Par souci de brièveté, ces notions ne sont pas abordées dans la présente formation. </a:t>
            </a:r>
          </a:p>
          <a:p>
            <a:r>
              <a:rPr lang="fr-CA" dirty="0"/>
              <a:t>Le lecteur intéressé est référé aux ouvrages de </a:t>
            </a:r>
            <a:r>
              <a:rPr lang="fr-CA" dirty="0" err="1"/>
              <a:t>Dowling</a:t>
            </a:r>
            <a:r>
              <a:rPr lang="fr-CA" dirty="0"/>
              <a:t> (2013) et de Beaulieu (2003).</a:t>
            </a:r>
          </a:p>
        </p:txBody>
      </p:sp>
      <p:grpSp>
        <p:nvGrpSpPr>
          <p:cNvPr id="7" name="Groupe 6">
            <a:extLst>
              <a:ext uri="{FF2B5EF4-FFF2-40B4-BE49-F238E27FC236}">
                <a16:creationId xmlns:a16="http://schemas.microsoft.com/office/drawing/2014/main" id="{E51B90D1-8D4F-B700-DBE7-ED4BE6B767C2}"/>
              </a:ext>
            </a:extLst>
          </p:cNvPr>
          <p:cNvGrpSpPr/>
          <p:nvPr>
            <p:custDataLst>
              <p:tags r:id="rId5"/>
            </p:custDataLst>
          </p:nvPr>
        </p:nvGrpSpPr>
        <p:grpSpPr>
          <a:xfrm>
            <a:off x="7005015" y="1863918"/>
            <a:ext cx="518895" cy="2450907"/>
            <a:chOff x="6651763" y="1354611"/>
            <a:chExt cx="396738" cy="2366845"/>
          </a:xfrm>
        </p:grpSpPr>
        <p:grpSp>
          <p:nvGrpSpPr>
            <p:cNvPr id="8" name="Espace réservé du contenu 3">
              <a:extLst>
                <a:ext uri="{FF2B5EF4-FFF2-40B4-BE49-F238E27FC236}">
                  <a16:creationId xmlns:a16="http://schemas.microsoft.com/office/drawing/2014/main" id="{4CE11172-1339-0069-885E-02C079E2E605}"/>
                </a:ext>
              </a:extLst>
            </p:cNvPr>
            <p:cNvGrpSpPr/>
            <p:nvPr/>
          </p:nvGrpSpPr>
          <p:grpSpPr>
            <a:xfrm>
              <a:off x="6663735" y="1354611"/>
              <a:ext cx="384766" cy="2366845"/>
              <a:chOff x="1787792" y="2053275"/>
              <a:chExt cx="769531" cy="3304033"/>
            </a:xfrm>
            <a:noFill/>
          </p:grpSpPr>
          <p:grpSp>
            <p:nvGrpSpPr>
              <p:cNvPr id="11" name="Espace réservé du contenu 3">
                <a:extLst>
                  <a:ext uri="{FF2B5EF4-FFF2-40B4-BE49-F238E27FC236}">
                    <a16:creationId xmlns:a16="http://schemas.microsoft.com/office/drawing/2014/main" id="{B03FEF23-1031-249A-CACB-0FFD5E4692BF}"/>
                  </a:ext>
                </a:extLst>
              </p:cNvPr>
              <p:cNvGrpSpPr/>
              <p:nvPr/>
            </p:nvGrpSpPr>
            <p:grpSpPr>
              <a:xfrm>
                <a:off x="1787792" y="2053275"/>
                <a:ext cx="769531" cy="1652014"/>
                <a:chOff x="1787792" y="2053275"/>
                <a:chExt cx="769531" cy="1652014"/>
              </a:xfrm>
              <a:noFill/>
            </p:grpSpPr>
            <p:sp>
              <p:nvSpPr>
                <p:cNvPr id="15" name="Forme libre : forme 14">
                  <a:extLst>
                    <a:ext uri="{FF2B5EF4-FFF2-40B4-BE49-F238E27FC236}">
                      <a16:creationId xmlns:a16="http://schemas.microsoft.com/office/drawing/2014/main" id="{27CFC420-2370-C392-9882-4B08DCA7DA61}"/>
                    </a:ext>
                  </a:extLst>
                </p:cNvPr>
                <p:cNvSpPr/>
                <p:nvPr/>
              </p:nvSpPr>
              <p:spPr>
                <a:xfrm>
                  <a:off x="1787792" y="2053275"/>
                  <a:ext cx="384765" cy="1652014"/>
                </a:xfrm>
                <a:custGeom>
                  <a:avLst/>
                  <a:gdLst>
                    <a:gd name="connsiteX0" fmla="*/ 146636 w 384765"/>
                    <a:gd name="connsiteY0" fmla="*/ 1652072 h 1652014"/>
                    <a:gd name="connsiteX1" fmla="*/ 146636 w 384765"/>
                    <a:gd name="connsiteY1" fmla="*/ 922345 h 1652014"/>
                    <a:gd name="connsiteX2" fmla="*/ -9 w 384765"/>
                    <a:gd name="connsiteY2" fmla="*/ 766593 h 1652014"/>
                    <a:gd name="connsiteX3" fmla="*/ -9 w 384765"/>
                    <a:gd name="connsiteY3" fmla="*/ 58 h 1652014"/>
                    <a:gd name="connsiteX4" fmla="*/ 384757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072"/>
                      </a:moveTo>
                      <a:lnTo>
                        <a:pt x="146636" y="922345"/>
                      </a:lnTo>
                      <a:cubicBezTo>
                        <a:pt x="148364" y="805232"/>
                        <a:pt x="151828" y="803972"/>
                        <a:pt x="-9" y="766593"/>
                      </a:cubicBezTo>
                      <a:lnTo>
                        <a:pt x="-9" y="58"/>
                      </a:lnTo>
                      <a:lnTo>
                        <a:pt x="384757" y="58"/>
                      </a:lnTo>
                    </a:path>
                  </a:pathLst>
                </a:custGeom>
                <a:noFill/>
                <a:ln w="30272" cap="flat">
                  <a:solidFill>
                    <a:srgbClr val="000000"/>
                  </a:solidFill>
                  <a:prstDash val="solid"/>
                  <a:miter/>
                </a:ln>
              </p:spPr>
              <p:txBody>
                <a:bodyPr rtlCol="0" anchor="ctr"/>
                <a:lstStyle/>
                <a:p>
                  <a:endParaRPr lang="fr-CA"/>
                </a:p>
              </p:txBody>
            </p:sp>
            <p:sp>
              <p:nvSpPr>
                <p:cNvPr id="16" name="Forme libre : forme 15">
                  <a:extLst>
                    <a:ext uri="{FF2B5EF4-FFF2-40B4-BE49-F238E27FC236}">
                      <a16:creationId xmlns:a16="http://schemas.microsoft.com/office/drawing/2014/main" id="{55E449C1-1EEE-CA8D-0631-010B7B08F738}"/>
                    </a:ext>
                  </a:extLst>
                </p:cNvPr>
                <p:cNvSpPr/>
                <p:nvPr/>
              </p:nvSpPr>
              <p:spPr>
                <a:xfrm>
                  <a:off x="2172558" y="2053275"/>
                  <a:ext cx="384765" cy="1652014"/>
                </a:xfrm>
                <a:custGeom>
                  <a:avLst/>
                  <a:gdLst>
                    <a:gd name="connsiteX0" fmla="*/ 238125 w 384765"/>
                    <a:gd name="connsiteY0" fmla="*/ 1652072 h 1652014"/>
                    <a:gd name="connsiteX1" fmla="*/ 238125 w 384765"/>
                    <a:gd name="connsiteY1" fmla="*/ 922345 h 1652014"/>
                    <a:gd name="connsiteX2" fmla="*/ 384770 w 384765"/>
                    <a:gd name="connsiteY2" fmla="*/ 766593 h 1652014"/>
                    <a:gd name="connsiteX3" fmla="*/ 384770 w 384765"/>
                    <a:gd name="connsiteY3" fmla="*/ 58 h 1652014"/>
                    <a:gd name="connsiteX4" fmla="*/ 4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072"/>
                      </a:moveTo>
                      <a:lnTo>
                        <a:pt x="238125" y="922345"/>
                      </a:lnTo>
                      <a:cubicBezTo>
                        <a:pt x="236397" y="805232"/>
                        <a:pt x="232933" y="803972"/>
                        <a:pt x="384770" y="766593"/>
                      </a:cubicBezTo>
                      <a:lnTo>
                        <a:pt x="384770" y="58"/>
                      </a:lnTo>
                      <a:lnTo>
                        <a:pt x="4" y="58"/>
                      </a:lnTo>
                    </a:path>
                  </a:pathLst>
                </a:custGeom>
                <a:noFill/>
                <a:ln w="30272" cap="flat">
                  <a:solidFill>
                    <a:srgbClr val="000000"/>
                  </a:solidFill>
                  <a:prstDash val="solid"/>
                  <a:miter/>
                </a:ln>
              </p:spPr>
              <p:txBody>
                <a:bodyPr rtlCol="0" anchor="ctr"/>
                <a:lstStyle/>
                <a:p>
                  <a:endParaRPr lang="fr-CA"/>
                </a:p>
              </p:txBody>
            </p:sp>
          </p:grpSp>
          <p:grpSp>
            <p:nvGrpSpPr>
              <p:cNvPr id="12" name="Espace réservé du contenu 3">
                <a:extLst>
                  <a:ext uri="{FF2B5EF4-FFF2-40B4-BE49-F238E27FC236}">
                    <a16:creationId xmlns:a16="http://schemas.microsoft.com/office/drawing/2014/main" id="{8CE84F8A-1FE6-2451-A77D-02F65FB7A92A}"/>
                  </a:ext>
                </a:extLst>
              </p:cNvPr>
              <p:cNvGrpSpPr/>
              <p:nvPr/>
            </p:nvGrpSpPr>
            <p:grpSpPr>
              <a:xfrm>
                <a:off x="1787792" y="3705295"/>
                <a:ext cx="769531" cy="1652014"/>
                <a:chOff x="1787792" y="3705295"/>
                <a:chExt cx="769531" cy="1652014"/>
              </a:xfrm>
              <a:noFill/>
            </p:grpSpPr>
            <p:sp>
              <p:nvSpPr>
                <p:cNvPr id="13" name="Forme libre : forme 12">
                  <a:extLst>
                    <a:ext uri="{FF2B5EF4-FFF2-40B4-BE49-F238E27FC236}">
                      <a16:creationId xmlns:a16="http://schemas.microsoft.com/office/drawing/2014/main" id="{F5532ACC-ACC5-8F5B-9D55-A765C2D7FDAD}"/>
                    </a:ext>
                  </a:extLst>
                </p:cNvPr>
                <p:cNvSpPr/>
                <p:nvPr/>
              </p:nvSpPr>
              <p:spPr>
                <a:xfrm flipV="1">
                  <a:off x="1787792" y="3705295"/>
                  <a:ext cx="384765" cy="1652014"/>
                </a:xfrm>
                <a:custGeom>
                  <a:avLst/>
                  <a:gdLst>
                    <a:gd name="connsiteX0" fmla="*/ 146636 w 384765"/>
                    <a:gd name="connsiteY0" fmla="*/ 1652290 h 1652014"/>
                    <a:gd name="connsiteX1" fmla="*/ 146636 w 384765"/>
                    <a:gd name="connsiteY1" fmla="*/ 922564 h 1652014"/>
                    <a:gd name="connsiteX2" fmla="*/ -9 w 384765"/>
                    <a:gd name="connsiteY2" fmla="*/ 766811 h 1652014"/>
                    <a:gd name="connsiteX3" fmla="*/ -9 w 384765"/>
                    <a:gd name="connsiteY3" fmla="*/ 276 h 1652014"/>
                    <a:gd name="connsiteX4" fmla="*/ 384757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290"/>
                      </a:moveTo>
                      <a:lnTo>
                        <a:pt x="146636" y="922564"/>
                      </a:lnTo>
                      <a:cubicBezTo>
                        <a:pt x="148364" y="805450"/>
                        <a:pt x="151828" y="804190"/>
                        <a:pt x="-9" y="766811"/>
                      </a:cubicBezTo>
                      <a:lnTo>
                        <a:pt x="-9" y="276"/>
                      </a:lnTo>
                      <a:lnTo>
                        <a:pt x="384757" y="276"/>
                      </a:lnTo>
                    </a:path>
                  </a:pathLst>
                </a:custGeom>
                <a:noFill/>
                <a:ln w="30272" cap="flat">
                  <a:solidFill>
                    <a:srgbClr val="000000"/>
                  </a:solidFill>
                  <a:prstDash val="solid"/>
                  <a:miter/>
                </a:ln>
              </p:spPr>
              <p:txBody>
                <a:bodyPr rtlCol="0" anchor="ctr"/>
                <a:lstStyle/>
                <a:p>
                  <a:endParaRPr lang="fr-CA"/>
                </a:p>
              </p:txBody>
            </p:sp>
            <p:sp>
              <p:nvSpPr>
                <p:cNvPr id="14" name="Forme libre : forme 13">
                  <a:extLst>
                    <a:ext uri="{FF2B5EF4-FFF2-40B4-BE49-F238E27FC236}">
                      <a16:creationId xmlns:a16="http://schemas.microsoft.com/office/drawing/2014/main" id="{264FE178-C063-736C-4275-7E8943045FAF}"/>
                    </a:ext>
                  </a:extLst>
                </p:cNvPr>
                <p:cNvSpPr/>
                <p:nvPr/>
              </p:nvSpPr>
              <p:spPr>
                <a:xfrm flipV="1">
                  <a:off x="2172558" y="3705295"/>
                  <a:ext cx="384765" cy="1652014"/>
                </a:xfrm>
                <a:custGeom>
                  <a:avLst/>
                  <a:gdLst>
                    <a:gd name="connsiteX0" fmla="*/ 238125 w 384765"/>
                    <a:gd name="connsiteY0" fmla="*/ 1652290 h 1652014"/>
                    <a:gd name="connsiteX1" fmla="*/ 238125 w 384765"/>
                    <a:gd name="connsiteY1" fmla="*/ 922564 h 1652014"/>
                    <a:gd name="connsiteX2" fmla="*/ 384770 w 384765"/>
                    <a:gd name="connsiteY2" fmla="*/ 766811 h 1652014"/>
                    <a:gd name="connsiteX3" fmla="*/ 384770 w 384765"/>
                    <a:gd name="connsiteY3" fmla="*/ 276 h 1652014"/>
                    <a:gd name="connsiteX4" fmla="*/ 4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290"/>
                      </a:moveTo>
                      <a:lnTo>
                        <a:pt x="238125" y="922564"/>
                      </a:lnTo>
                      <a:cubicBezTo>
                        <a:pt x="236397" y="805450"/>
                        <a:pt x="232933" y="804190"/>
                        <a:pt x="384770" y="766811"/>
                      </a:cubicBezTo>
                      <a:lnTo>
                        <a:pt x="384770" y="276"/>
                      </a:lnTo>
                      <a:lnTo>
                        <a:pt x="4" y="276"/>
                      </a:lnTo>
                    </a:path>
                  </a:pathLst>
                </a:custGeom>
                <a:noFill/>
                <a:ln w="30272" cap="flat">
                  <a:solidFill>
                    <a:srgbClr val="000000"/>
                  </a:solidFill>
                  <a:prstDash val="solid"/>
                  <a:miter/>
                </a:ln>
              </p:spPr>
              <p:txBody>
                <a:bodyPr rtlCol="0" anchor="ctr"/>
                <a:lstStyle/>
                <a:p>
                  <a:endParaRPr lang="fr-CA" dirty="0"/>
                </a:p>
              </p:txBody>
            </p:sp>
          </p:grpSp>
        </p:grpSp>
        <p:sp>
          <p:nvSpPr>
            <p:cNvPr id="9" name="Corde 8">
              <a:extLst>
                <a:ext uri="{FF2B5EF4-FFF2-40B4-BE49-F238E27FC236}">
                  <a16:creationId xmlns:a16="http://schemas.microsoft.com/office/drawing/2014/main" id="{23E1C655-9869-F481-F899-606A19CB8ADA}"/>
                </a:ext>
              </a:extLst>
            </p:cNvPr>
            <p:cNvSpPr/>
            <p:nvPr/>
          </p:nvSpPr>
          <p:spPr>
            <a:xfrm rot="10800000">
              <a:off x="6651763" y="2439982"/>
              <a:ext cx="151930" cy="58742"/>
            </a:xfrm>
            <a:prstGeom prst="chord">
              <a:avLst>
                <a:gd name="adj1" fmla="val 5420763"/>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Rectangle 9">
              <a:extLst>
                <a:ext uri="{FF2B5EF4-FFF2-40B4-BE49-F238E27FC236}">
                  <a16:creationId xmlns:a16="http://schemas.microsoft.com/office/drawing/2014/main" id="{6C241A66-9200-4960-6667-F6C1455F787D}"/>
                </a:ext>
              </a:extLst>
            </p:cNvPr>
            <p:cNvSpPr/>
            <p:nvPr/>
          </p:nvSpPr>
          <p:spPr>
            <a:xfrm>
              <a:off x="6696238" y="244887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 name="Groupe 16">
            <a:extLst>
              <a:ext uri="{FF2B5EF4-FFF2-40B4-BE49-F238E27FC236}">
                <a16:creationId xmlns:a16="http://schemas.microsoft.com/office/drawing/2014/main" id="{5E2C3F95-269F-49D1-35DC-46D5415E22DF}"/>
              </a:ext>
            </a:extLst>
          </p:cNvPr>
          <p:cNvGrpSpPr/>
          <p:nvPr>
            <p:custDataLst>
              <p:tags r:id="rId6"/>
            </p:custDataLst>
          </p:nvPr>
        </p:nvGrpSpPr>
        <p:grpSpPr>
          <a:xfrm>
            <a:off x="9121912" y="1863917"/>
            <a:ext cx="487626" cy="2450907"/>
            <a:chOff x="6651763" y="1354611"/>
            <a:chExt cx="396738" cy="2366845"/>
          </a:xfrm>
        </p:grpSpPr>
        <p:grpSp>
          <p:nvGrpSpPr>
            <p:cNvPr id="18" name="Espace réservé du contenu 3">
              <a:extLst>
                <a:ext uri="{FF2B5EF4-FFF2-40B4-BE49-F238E27FC236}">
                  <a16:creationId xmlns:a16="http://schemas.microsoft.com/office/drawing/2014/main" id="{F7A5DE56-6D77-7DAE-402B-325B44B08042}"/>
                </a:ext>
              </a:extLst>
            </p:cNvPr>
            <p:cNvGrpSpPr/>
            <p:nvPr/>
          </p:nvGrpSpPr>
          <p:grpSpPr>
            <a:xfrm>
              <a:off x="6663735" y="1354611"/>
              <a:ext cx="384766" cy="2366845"/>
              <a:chOff x="1787792" y="2053275"/>
              <a:chExt cx="769531" cy="3304033"/>
            </a:xfrm>
            <a:noFill/>
          </p:grpSpPr>
          <p:grpSp>
            <p:nvGrpSpPr>
              <p:cNvPr id="21" name="Espace réservé du contenu 3">
                <a:extLst>
                  <a:ext uri="{FF2B5EF4-FFF2-40B4-BE49-F238E27FC236}">
                    <a16:creationId xmlns:a16="http://schemas.microsoft.com/office/drawing/2014/main" id="{50C9146D-B08E-4B73-561C-5D8FC5C2EE04}"/>
                  </a:ext>
                </a:extLst>
              </p:cNvPr>
              <p:cNvGrpSpPr/>
              <p:nvPr/>
            </p:nvGrpSpPr>
            <p:grpSpPr>
              <a:xfrm>
                <a:off x="1787792" y="2053275"/>
                <a:ext cx="769531" cy="1652014"/>
                <a:chOff x="1787792" y="2053275"/>
                <a:chExt cx="769531" cy="1652014"/>
              </a:xfrm>
              <a:noFill/>
            </p:grpSpPr>
            <p:sp>
              <p:nvSpPr>
                <p:cNvPr id="25" name="Forme libre : forme 24">
                  <a:extLst>
                    <a:ext uri="{FF2B5EF4-FFF2-40B4-BE49-F238E27FC236}">
                      <a16:creationId xmlns:a16="http://schemas.microsoft.com/office/drawing/2014/main" id="{A02107D4-43D3-143E-E638-93996EED926A}"/>
                    </a:ext>
                  </a:extLst>
                </p:cNvPr>
                <p:cNvSpPr/>
                <p:nvPr/>
              </p:nvSpPr>
              <p:spPr>
                <a:xfrm>
                  <a:off x="1787792" y="2053275"/>
                  <a:ext cx="384765" cy="1652014"/>
                </a:xfrm>
                <a:custGeom>
                  <a:avLst/>
                  <a:gdLst>
                    <a:gd name="connsiteX0" fmla="*/ 146636 w 384765"/>
                    <a:gd name="connsiteY0" fmla="*/ 1652072 h 1652014"/>
                    <a:gd name="connsiteX1" fmla="*/ 146636 w 384765"/>
                    <a:gd name="connsiteY1" fmla="*/ 922345 h 1652014"/>
                    <a:gd name="connsiteX2" fmla="*/ -9 w 384765"/>
                    <a:gd name="connsiteY2" fmla="*/ 766593 h 1652014"/>
                    <a:gd name="connsiteX3" fmla="*/ -9 w 384765"/>
                    <a:gd name="connsiteY3" fmla="*/ 58 h 1652014"/>
                    <a:gd name="connsiteX4" fmla="*/ 384757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072"/>
                      </a:moveTo>
                      <a:lnTo>
                        <a:pt x="146636" y="922345"/>
                      </a:lnTo>
                      <a:cubicBezTo>
                        <a:pt x="148364" y="805232"/>
                        <a:pt x="151828" y="803972"/>
                        <a:pt x="-9" y="766593"/>
                      </a:cubicBezTo>
                      <a:lnTo>
                        <a:pt x="-9" y="58"/>
                      </a:lnTo>
                      <a:lnTo>
                        <a:pt x="384757" y="58"/>
                      </a:lnTo>
                    </a:path>
                  </a:pathLst>
                </a:custGeom>
                <a:noFill/>
                <a:ln w="30272" cap="flat">
                  <a:solidFill>
                    <a:srgbClr val="000000"/>
                  </a:solidFill>
                  <a:prstDash val="solid"/>
                  <a:miter/>
                </a:ln>
              </p:spPr>
              <p:txBody>
                <a:bodyPr rtlCol="0" anchor="ctr"/>
                <a:lstStyle/>
                <a:p>
                  <a:endParaRPr lang="fr-CA"/>
                </a:p>
              </p:txBody>
            </p:sp>
            <p:sp>
              <p:nvSpPr>
                <p:cNvPr id="26" name="Forme libre : forme 25">
                  <a:extLst>
                    <a:ext uri="{FF2B5EF4-FFF2-40B4-BE49-F238E27FC236}">
                      <a16:creationId xmlns:a16="http://schemas.microsoft.com/office/drawing/2014/main" id="{EB10C140-AF32-D92B-5F57-9794C01B0BB4}"/>
                    </a:ext>
                  </a:extLst>
                </p:cNvPr>
                <p:cNvSpPr/>
                <p:nvPr/>
              </p:nvSpPr>
              <p:spPr>
                <a:xfrm>
                  <a:off x="2172558" y="2053275"/>
                  <a:ext cx="384765" cy="1652014"/>
                </a:xfrm>
                <a:custGeom>
                  <a:avLst/>
                  <a:gdLst>
                    <a:gd name="connsiteX0" fmla="*/ 238125 w 384765"/>
                    <a:gd name="connsiteY0" fmla="*/ 1652072 h 1652014"/>
                    <a:gd name="connsiteX1" fmla="*/ 238125 w 384765"/>
                    <a:gd name="connsiteY1" fmla="*/ 922345 h 1652014"/>
                    <a:gd name="connsiteX2" fmla="*/ 384770 w 384765"/>
                    <a:gd name="connsiteY2" fmla="*/ 766593 h 1652014"/>
                    <a:gd name="connsiteX3" fmla="*/ 384770 w 384765"/>
                    <a:gd name="connsiteY3" fmla="*/ 58 h 1652014"/>
                    <a:gd name="connsiteX4" fmla="*/ 4 w 384765"/>
                    <a:gd name="connsiteY4" fmla="*/ 58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072"/>
                      </a:moveTo>
                      <a:lnTo>
                        <a:pt x="238125" y="922345"/>
                      </a:lnTo>
                      <a:cubicBezTo>
                        <a:pt x="236397" y="805232"/>
                        <a:pt x="232933" y="803972"/>
                        <a:pt x="384770" y="766593"/>
                      </a:cubicBezTo>
                      <a:lnTo>
                        <a:pt x="384770" y="58"/>
                      </a:lnTo>
                      <a:lnTo>
                        <a:pt x="4" y="58"/>
                      </a:lnTo>
                    </a:path>
                  </a:pathLst>
                </a:custGeom>
                <a:noFill/>
                <a:ln w="30272" cap="flat">
                  <a:solidFill>
                    <a:srgbClr val="000000"/>
                  </a:solidFill>
                  <a:prstDash val="solid"/>
                  <a:miter/>
                </a:ln>
              </p:spPr>
              <p:txBody>
                <a:bodyPr rtlCol="0" anchor="ctr"/>
                <a:lstStyle/>
                <a:p>
                  <a:endParaRPr lang="fr-CA"/>
                </a:p>
              </p:txBody>
            </p:sp>
          </p:grpSp>
          <p:grpSp>
            <p:nvGrpSpPr>
              <p:cNvPr id="22" name="Espace réservé du contenu 3">
                <a:extLst>
                  <a:ext uri="{FF2B5EF4-FFF2-40B4-BE49-F238E27FC236}">
                    <a16:creationId xmlns:a16="http://schemas.microsoft.com/office/drawing/2014/main" id="{3674DF4F-AEA9-5624-2C3A-6B6DB61FF0D8}"/>
                  </a:ext>
                </a:extLst>
              </p:cNvPr>
              <p:cNvGrpSpPr/>
              <p:nvPr/>
            </p:nvGrpSpPr>
            <p:grpSpPr>
              <a:xfrm>
                <a:off x="1787792" y="3705295"/>
                <a:ext cx="769531" cy="1652014"/>
                <a:chOff x="1787792" y="3705295"/>
                <a:chExt cx="769531" cy="1652014"/>
              </a:xfrm>
              <a:noFill/>
            </p:grpSpPr>
            <p:sp>
              <p:nvSpPr>
                <p:cNvPr id="23" name="Forme libre : forme 22">
                  <a:extLst>
                    <a:ext uri="{FF2B5EF4-FFF2-40B4-BE49-F238E27FC236}">
                      <a16:creationId xmlns:a16="http://schemas.microsoft.com/office/drawing/2014/main" id="{E7D47828-C1A3-CF8D-FE82-F3150FF2A2E2}"/>
                    </a:ext>
                  </a:extLst>
                </p:cNvPr>
                <p:cNvSpPr/>
                <p:nvPr/>
              </p:nvSpPr>
              <p:spPr>
                <a:xfrm flipV="1">
                  <a:off x="1787792" y="3705295"/>
                  <a:ext cx="384765" cy="1652014"/>
                </a:xfrm>
                <a:custGeom>
                  <a:avLst/>
                  <a:gdLst>
                    <a:gd name="connsiteX0" fmla="*/ 146636 w 384765"/>
                    <a:gd name="connsiteY0" fmla="*/ 1652290 h 1652014"/>
                    <a:gd name="connsiteX1" fmla="*/ 146636 w 384765"/>
                    <a:gd name="connsiteY1" fmla="*/ 922564 h 1652014"/>
                    <a:gd name="connsiteX2" fmla="*/ -9 w 384765"/>
                    <a:gd name="connsiteY2" fmla="*/ 766811 h 1652014"/>
                    <a:gd name="connsiteX3" fmla="*/ -9 w 384765"/>
                    <a:gd name="connsiteY3" fmla="*/ 276 h 1652014"/>
                    <a:gd name="connsiteX4" fmla="*/ 384757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146636" y="1652290"/>
                      </a:moveTo>
                      <a:lnTo>
                        <a:pt x="146636" y="922564"/>
                      </a:lnTo>
                      <a:cubicBezTo>
                        <a:pt x="148364" y="805450"/>
                        <a:pt x="151828" y="804190"/>
                        <a:pt x="-9" y="766811"/>
                      </a:cubicBezTo>
                      <a:lnTo>
                        <a:pt x="-9" y="276"/>
                      </a:lnTo>
                      <a:lnTo>
                        <a:pt x="384757" y="276"/>
                      </a:lnTo>
                    </a:path>
                  </a:pathLst>
                </a:custGeom>
                <a:noFill/>
                <a:ln w="30272" cap="flat">
                  <a:solidFill>
                    <a:srgbClr val="000000"/>
                  </a:solid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8BEDF5B4-5EE3-EFD7-4D16-77CE2BB50C8F}"/>
                    </a:ext>
                  </a:extLst>
                </p:cNvPr>
                <p:cNvSpPr/>
                <p:nvPr/>
              </p:nvSpPr>
              <p:spPr>
                <a:xfrm flipV="1">
                  <a:off x="2172558" y="3705295"/>
                  <a:ext cx="384765" cy="1652014"/>
                </a:xfrm>
                <a:custGeom>
                  <a:avLst/>
                  <a:gdLst>
                    <a:gd name="connsiteX0" fmla="*/ 238125 w 384765"/>
                    <a:gd name="connsiteY0" fmla="*/ 1652290 h 1652014"/>
                    <a:gd name="connsiteX1" fmla="*/ 238125 w 384765"/>
                    <a:gd name="connsiteY1" fmla="*/ 922564 h 1652014"/>
                    <a:gd name="connsiteX2" fmla="*/ 384770 w 384765"/>
                    <a:gd name="connsiteY2" fmla="*/ 766811 h 1652014"/>
                    <a:gd name="connsiteX3" fmla="*/ 384770 w 384765"/>
                    <a:gd name="connsiteY3" fmla="*/ 276 h 1652014"/>
                    <a:gd name="connsiteX4" fmla="*/ 4 w 384765"/>
                    <a:gd name="connsiteY4" fmla="*/ 276 h 165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65" h="1652014">
                      <a:moveTo>
                        <a:pt x="238125" y="1652290"/>
                      </a:moveTo>
                      <a:lnTo>
                        <a:pt x="238125" y="922564"/>
                      </a:lnTo>
                      <a:cubicBezTo>
                        <a:pt x="236397" y="805450"/>
                        <a:pt x="232933" y="804190"/>
                        <a:pt x="384770" y="766811"/>
                      </a:cubicBezTo>
                      <a:lnTo>
                        <a:pt x="384770" y="276"/>
                      </a:lnTo>
                      <a:lnTo>
                        <a:pt x="4" y="276"/>
                      </a:lnTo>
                    </a:path>
                  </a:pathLst>
                </a:custGeom>
                <a:noFill/>
                <a:ln w="30272" cap="flat">
                  <a:solidFill>
                    <a:srgbClr val="000000"/>
                  </a:solidFill>
                  <a:prstDash val="solid"/>
                  <a:miter/>
                </a:ln>
              </p:spPr>
              <p:txBody>
                <a:bodyPr rtlCol="0" anchor="ctr"/>
                <a:lstStyle/>
                <a:p>
                  <a:endParaRPr lang="fr-CA" dirty="0"/>
                </a:p>
              </p:txBody>
            </p:sp>
          </p:grpSp>
        </p:grpSp>
        <p:sp>
          <p:nvSpPr>
            <p:cNvPr id="19" name="Corde 18">
              <a:extLst>
                <a:ext uri="{FF2B5EF4-FFF2-40B4-BE49-F238E27FC236}">
                  <a16:creationId xmlns:a16="http://schemas.microsoft.com/office/drawing/2014/main" id="{CD94B597-2A42-20FC-AE22-F290EE1091CF}"/>
                </a:ext>
              </a:extLst>
            </p:cNvPr>
            <p:cNvSpPr/>
            <p:nvPr/>
          </p:nvSpPr>
          <p:spPr>
            <a:xfrm rot="10800000">
              <a:off x="6651763" y="2439982"/>
              <a:ext cx="151930" cy="58742"/>
            </a:xfrm>
            <a:prstGeom prst="chord">
              <a:avLst>
                <a:gd name="adj1" fmla="val 5420763"/>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Rectangle 19">
              <a:extLst>
                <a:ext uri="{FF2B5EF4-FFF2-40B4-BE49-F238E27FC236}">
                  <a16:creationId xmlns:a16="http://schemas.microsoft.com/office/drawing/2014/main" id="{6E65EB13-0C4F-118E-4230-A248744E0FBD}"/>
                </a:ext>
              </a:extLst>
            </p:cNvPr>
            <p:cNvSpPr/>
            <p:nvPr/>
          </p:nvSpPr>
          <p:spPr>
            <a:xfrm>
              <a:off x="6696238" y="2448874"/>
              <a:ext cx="457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7" name="Forme libre : forme 26">
            <a:extLst>
              <a:ext uri="{FF2B5EF4-FFF2-40B4-BE49-F238E27FC236}">
                <a16:creationId xmlns:a16="http://schemas.microsoft.com/office/drawing/2014/main" id="{0F733815-80DC-0AF2-D7FC-3BDCD2CFCD49}"/>
              </a:ext>
            </a:extLst>
          </p:cNvPr>
          <p:cNvSpPr/>
          <p:nvPr>
            <p:custDataLst>
              <p:tags r:id="rId7"/>
            </p:custDataLst>
          </p:nvPr>
        </p:nvSpPr>
        <p:spPr>
          <a:xfrm>
            <a:off x="9316719" y="2977833"/>
            <a:ext cx="96311" cy="60828"/>
          </a:xfrm>
          <a:custGeom>
            <a:avLst/>
            <a:gdLst>
              <a:gd name="connsiteX0" fmla="*/ 0 w 99060"/>
              <a:gd name="connsiteY0" fmla="*/ 38100 h 53340"/>
              <a:gd name="connsiteX1" fmla="*/ 60960 w 99060"/>
              <a:gd name="connsiteY1" fmla="*/ 0 h 53340"/>
              <a:gd name="connsiteX2" fmla="*/ 99060 w 99060"/>
              <a:gd name="connsiteY2" fmla="*/ 53340 h 53340"/>
            </a:gdLst>
            <a:ahLst/>
            <a:cxnLst>
              <a:cxn ang="0">
                <a:pos x="connsiteX0" y="connsiteY0"/>
              </a:cxn>
              <a:cxn ang="0">
                <a:pos x="connsiteX1" y="connsiteY1"/>
              </a:cxn>
              <a:cxn ang="0">
                <a:pos x="connsiteX2" y="connsiteY2"/>
              </a:cxn>
            </a:cxnLst>
            <a:rect l="l" t="t" r="r" b="b"/>
            <a:pathLst>
              <a:path w="99060" h="53340">
                <a:moveTo>
                  <a:pt x="0" y="38100"/>
                </a:moveTo>
                <a:lnTo>
                  <a:pt x="60960" y="0"/>
                </a:lnTo>
                <a:lnTo>
                  <a:pt x="99060" y="533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lèche : droite 27">
            <a:extLst>
              <a:ext uri="{FF2B5EF4-FFF2-40B4-BE49-F238E27FC236}">
                <a16:creationId xmlns:a16="http://schemas.microsoft.com/office/drawing/2014/main" id="{63436888-1E40-D638-EB76-250D9151270F}"/>
              </a:ext>
            </a:extLst>
          </p:cNvPr>
          <p:cNvSpPr/>
          <p:nvPr>
            <p:custDataLst>
              <p:tags r:id="rId8"/>
            </p:custDataLst>
          </p:nvPr>
        </p:nvSpPr>
        <p:spPr>
          <a:xfrm>
            <a:off x="8108439" y="2648526"/>
            <a:ext cx="674810" cy="261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Rectangle 28">
            <a:extLst>
              <a:ext uri="{FF2B5EF4-FFF2-40B4-BE49-F238E27FC236}">
                <a16:creationId xmlns:a16="http://schemas.microsoft.com/office/drawing/2014/main" id="{51ED563B-314C-5AD9-C32A-D49C73DE6C96}"/>
              </a:ext>
            </a:extLst>
          </p:cNvPr>
          <p:cNvSpPr/>
          <p:nvPr>
            <p:custDataLst>
              <p:tags r:id="rId9"/>
            </p:custDataLst>
          </p:nvPr>
        </p:nvSpPr>
        <p:spPr>
          <a:xfrm>
            <a:off x="7870825" y="4314825"/>
            <a:ext cx="285750" cy="184785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FFF92BE4-2997-949F-3BB1-8E0A5E11BBEC}"/>
              </a:ext>
            </a:extLst>
          </p:cNvPr>
          <p:cNvSpPr/>
          <p:nvPr>
            <p:custDataLst>
              <p:tags r:id="rId10"/>
            </p:custDataLst>
          </p:nvPr>
        </p:nvSpPr>
        <p:spPr>
          <a:xfrm>
            <a:off x="8181389" y="5057775"/>
            <a:ext cx="1301149" cy="261981"/>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Forme libre : forme 32">
            <a:extLst>
              <a:ext uri="{FF2B5EF4-FFF2-40B4-BE49-F238E27FC236}">
                <a16:creationId xmlns:a16="http://schemas.microsoft.com/office/drawing/2014/main" id="{9AC1A422-4070-9484-7DDF-3E94963F92CF}"/>
              </a:ext>
            </a:extLst>
          </p:cNvPr>
          <p:cNvSpPr/>
          <p:nvPr>
            <p:custDataLst>
              <p:tags r:id="rId11"/>
            </p:custDataLst>
          </p:nvPr>
        </p:nvSpPr>
        <p:spPr>
          <a:xfrm>
            <a:off x="8125131" y="4881302"/>
            <a:ext cx="219113" cy="219341"/>
          </a:xfrm>
          <a:custGeom>
            <a:avLst/>
            <a:gdLst>
              <a:gd name="connsiteX0" fmla="*/ 6388 w 219113"/>
              <a:gd name="connsiteY0" fmla="*/ 6616 h 219341"/>
              <a:gd name="connsiteX1" fmla="*/ 6388 w 219113"/>
              <a:gd name="connsiteY1" fmla="*/ 6616 h 219341"/>
              <a:gd name="connsiteX2" fmla="*/ 3213 w 219113"/>
              <a:gd name="connsiteY2" fmla="*/ 159016 h 219341"/>
              <a:gd name="connsiteX3" fmla="*/ 9563 w 219113"/>
              <a:gd name="connsiteY3" fmla="*/ 181241 h 219341"/>
              <a:gd name="connsiteX4" fmla="*/ 12738 w 219113"/>
              <a:gd name="connsiteY4" fmla="*/ 200291 h 219341"/>
              <a:gd name="connsiteX5" fmla="*/ 57188 w 219113"/>
              <a:gd name="connsiteY5" fmla="*/ 219341 h 219341"/>
              <a:gd name="connsiteX6" fmla="*/ 114338 w 219113"/>
              <a:gd name="connsiteY6" fmla="*/ 216166 h 219341"/>
              <a:gd name="connsiteX7" fmla="*/ 215938 w 219113"/>
              <a:gd name="connsiteY7" fmla="*/ 209816 h 219341"/>
              <a:gd name="connsiteX8" fmla="*/ 219113 w 219113"/>
              <a:gd name="connsiteY8" fmla="*/ 197116 h 219341"/>
              <a:gd name="connsiteX9" fmla="*/ 212763 w 219113"/>
              <a:gd name="connsiteY9" fmla="*/ 165366 h 219341"/>
              <a:gd name="connsiteX10" fmla="*/ 200063 w 219113"/>
              <a:gd name="connsiteY10" fmla="*/ 143141 h 219341"/>
              <a:gd name="connsiteX11" fmla="*/ 168313 w 219113"/>
              <a:gd name="connsiteY11" fmla="*/ 95516 h 219341"/>
              <a:gd name="connsiteX12" fmla="*/ 146088 w 219113"/>
              <a:gd name="connsiteY12" fmla="*/ 70116 h 219341"/>
              <a:gd name="connsiteX13" fmla="*/ 117513 w 219113"/>
              <a:gd name="connsiteY13" fmla="*/ 51066 h 219341"/>
              <a:gd name="connsiteX14" fmla="*/ 104813 w 219113"/>
              <a:gd name="connsiteY14" fmla="*/ 44716 h 219341"/>
              <a:gd name="connsiteX15" fmla="*/ 95288 w 219113"/>
              <a:gd name="connsiteY15" fmla="*/ 35191 h 219341"/>
              <a:gd name="connsiteX16" fmla="*/ 54013 w 219113"/>
              <a:gd name="connsiteY16" fmla="*/ 9791 h 219341"/>
              <a:gd name="connsiteX17" fmla="*/ 41313 w 219113"/>
              <a:gd name="connsiteY17" fmla="*/ 6616 h 219341"/>
              <a:gd name="connsiteX18" fmla="*/ 28613 w 219113"/>
              <a:gd name="connsiteY18" fmla="*/ 266 h 219341"/>
              <a:gd name="connsiteX19" fmla="*/ 6388 w 219113"/>
              <a:gd name="connsiteY19" fmla="*/ 6616 h 21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13" h="219341">
                <a:moveTo>
                  <a:pt x="6388" y="6616"/>
                </a:moveTo>
                <a:lnTo>
                  <a:pt x="6388" y="6616"/>
                </a:lnTo>
                <a:cubicBezTo>
                  <a:pt x="3493" y="57276"/>
                  <a:pt x="-4385" y="108360"/>
                  <a:pt x="3213" y="159016"/>
                </a:cubicBezTo>
                <a:cubicBezTo>
                  <a:pt x="4356" y="166636"/>
                  <a:pt x="7831" y="173734"/>
                  <a:pt x="9563" y="181241"/>
                </a:cubicBezTo>
                <a:cubicBezTo>
                  <a:pt x="11011" y="187514"/>
                  <a:pt x="8786" y="195209"/>
                  <a:pt x="12738" y="200291"/>
                </a:cubicBezTo>
                <a:cubicBezTo>
                  <a:pt x="16463" y="205080"/>
                  <a:pt x="54961" y="218506"/>
                  <a:pt x="57188" y="219341"/>
                </a:cubicBezTo>
                <a:lnTo>
                  <a:pt x="114338" y="216166"/>
                </a:lnTo>
                <a:cubicBezTo>
                  <a:pt x="208454" y="211888"/>
                  <a:pt x="168526" y="217718"/>
                  <a:pt x="215938" y="209816"/>
                </a:cubicBezTo>
                <a:cubicBezTo>
                  <a:pt x="216996" y="205583"/>
                  <a:pt x="219113" y="201480"/>
                  <a:pt x="219113" y="197116"/>
                </a:cubicBezTo>
                <a:cubicBezTo>
                  <a:pt x="219113" y="191266"/>
                  <a:pt x="216673" y="173186"/>
                  <a:pt x="212763" y="165366"/>
                </a:cubicBezTo>
                <a:cubicBezTo>
                  <a:pt x="192332" y="124504"/>
                  <a:pt x="222328" y="193238"/>
                  <a:pt x="200063" y="143141"/>
                </a:cubicBezTo>
                <a:cubicBezTo>
                  <a:pt x="180826" y="99857"/>
                  <a:pt x="215950" y="166972"/>
                  <a:pt x="168313" y="95516"/>
                </a:cubicBezTo>
                <a:cubicBezTo>
                  <a:pt x="160653" y="84026"/>
                  <a:pt x="159089" y="80331"/>
                  <a:pt x="146088" y="70116"/>
                </a:cubicBezTo>
                <a:cubicBezTo>
                  <a:pt x="137087" y="63043"/>
                  <a:pt x="127752" y="56186"/>
                  <a:pt x="117513" y="51066"/>
                </a:cubicBezTo>
                <a:cubicBezTo>
                  <a:pt x="113280" y="48949"/>
                  <a:pt x="108664" y="47467"/>
                  <a:pt x="104813" y="44716"/>
                </a:cubicBezTo>
                <a:cubicBezTo>
                  <a:pt x="101159" y="42106"/>
                  <a:pt x="98763" y="38034"/>
                  <a:pt x="95288" y="35191"/>
                </a:cubicBezTo>
                <a:cubicBezTo>
                  <a:pt x="76104" y="19495"/>
                  <a:pt x="73912" y="16424"/>
                  <a:pt x="54013" y="9791"/>
                </a:cubicBezTo>
                <a:cubicBezTo>
                  <a:pt x="49873" y="8411"/>
                  <a:pt x="45399" y="8148"/>
                  <a:pt x="41313" y="6616"/>
                </a:cubicBezTo>
                <a:cubicBezTo>
                  <a:pt x="36881" y="4954"/>
                  <a:pt x="33103" y="1763"/>
                  <a:pt x="28613" y="266"/>
                </a:cubicBezTo>
                <a:cubicBezTo>
                  <a:pt x="23493" y="-1441"/>
                  <a:pt x="10092" y="5558"/>
                  <a:pt x="6388" y="66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Forme libre : forme 33">
            <a:extLst>
              <a:ext uri="{FF2B5EF4-FFF2-40B4-BE49-F238E27FC236}">
                <a16:creationId xmlns:a16="http://schemas.microsoft.com/office/drawing/2014/main" id="{9993188B-8435-CF78-4C56-818347107355}"/>
              </a:ext>
            </a:extLst>
          </p:cNvPr>
          <p:cNvSpPr/>
          <p:nvPr>
            <p:custDataLst>
              <p:tags r:id="rId12"/>
            </p:custDataLst>
          </p:nvPr>
        </p:nvSpPr>
        <p:spPr>
          <a:xfrm rot="5400000">
            <a:off x="8125017" y="5277002"/>
            <a:ext cx="219113" cy="219341"/>
          </a:xfrm>
          <a:custGeom>
            <a:avLst/>
            <a:gdLst>
              <a:gd name="connsiteX0" fmla="*/ 6388 w 219113"/>
              <a:gd name="connsiteY0" fmla="*/ 6616 h 219341"/>
              <a:gd name="connsiteX1" fmla="*/ 6388 w 219113"/>
              <a:gd name="connsiteY1" fmla="*/ 6616 h 219341"/>
              <a:gd name="connsiteX2" fmla="*/ 3213 w 219113"/>
              <a:gd name="connsiteY2" fmla="*/ 159016 h 219341"/>
              <a:gd name="connsiteX3" fmla="*/ 9563 w 219113"/>
              <a:gd name="connsiteY3" fmla="*/ 181241 h 219341"/>
              <a:gd name="connsiteX4" fmla="*/ 12738 w 219113"/>
              <a:gd name="connsiteY4" fmla="*/ 200291 h 219341"/>
              <a:gd name="connsiteX5" fmla="*/ 57188 w 219113"/>
              <a:gd name="connsiteY5" fmla="*/ 219341 h 219341"/>
              <a:gd name="connsiteX6" fmla="*/ 114338 w 219113"/>
              <a:gd name="connsiteY6" fmla="*/ 216166 h 219341"/>
              <a:gd name="connsiteX7" fmla="*/ 215938 w 219113"/>
              <a:gd name="connsiteY7" fmla="*/ 209816 h 219341"/>
              <a:gd name="connsiteX8" fmla="*/ 219113 w 219113"/>
              <a:gd name="connsiteY8" fmla="*/ 197116 h 219341"/>
              <a:gd name="connsiteX9" fmla="*/ 212763 w 219113"/>
              <a:gd name="connsiteY9" fmla="*/ 165366 h 219341"/>
              <a:gd name="connsiteX10" fmla="*/ 200063 w 219113"/>
              <a:gd name="connsiteY10" fmla="*/ 143141 h 219341"/>
              <a:gd name="connsiteX11" fmla="*/ 168313 w 219113"/>
              <a:gd name="connsiteY11" fmla="*/ 95516 h 219341"/>
              <a:gd name="connsiteX12" fmla="*/ 146088 w 219113"/>
              <a:gd name="connsiteY12" fmla="*/ 70116 h 219341"/>
              <a:gd name="connsiteX13" fmla="*/ 117513 w 219113"/>
              <a:gd name="connsiteY13" fmla="*/ 51066 h 219341"/>
              <a:gd name="connsiteX14" fmla="*/ 104813 w 219113"/>
              <a:gd name="connsiteY14" fmla="*/ 44716 h 219341"/>
              <a:gd name="connsiteX15" fmla="*/ 95288 w 219113"/>
              <a:gd name="connsiteY15" fmla="*/ 35191 h 219341"/>
              <a:gd name="connsiteX16" fmla="*/ 54013 w 219113"/>
              <a:gd name="connsiteY16" fmla="*/ 9791 h 219341"/>
              <a:gd name="connsiteX17" fmla="*/ 41313 w 219113"/>
              <a:gd name="connsiteY17" fmla="*/ 6616 h 219341"/>
              <a:gd name="connsiteX18" fmla="*/ 28613 w 219113"/>
              <a:gd name="connsiteY18" fmla="*/ 266 h 219341"/>
              <a:gd name="connsiteX19" fmla="*/ 6388 w 219113"/>
              <a:gd name="connsiteY19" fmla="*/ 6616 h 21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13" h="219341">
                <a:moveTo>
                  <a:pt x="6388" y="6616"/>
                </a:moveTo>
                <a:lnTo>
                  <a:pt x="6388" y="6616"/>
                </a:lnTo>
                <a:cubicBezTo>
                  <a:pt x="3493" y="57276"/>
                  <a:pt x="-4385" y="108360"/>
                  <a:pt x="3213" y="159016"/>
                </a:cubicBezTo>
                <a:cubicBezTo>
                  <a:pt x="4356" y="166636"/>
                  <a:pt x="7831" y="173734"/>
                  <a:pt x="9563" y="181241"/>
                </a:cubicBezTo>
                <a:cubicBezTo>
                  <a:pt x="11011" y="187514"/>
                  <a:pt x="8786" y="195209"/>
                  <a:pt x="12738" y="200291"/>
                </a:cubicBezTo>
                <a:cubicBezTo>
                  <a:pt x="16463" y="205080"/>
                  <a:pt x="54961" y="218506"/>
                  <a:pt x="57188" y="219341"/>
                </a:cubicBezTo>
                <a:lnTo>
                  <a:pt x="114338" y="216166"/>
                </a:lnTo>
                <a:cubicBezTo>
                  <a:pt x="208454" y="211888"/>
                  <a:pt x="168526" y="217718"/>
                  <a:pt x="215938" y="209816"/>
                </a:cubicBezTo>
                <a:cubicBezTo>
                  <a:pt x="216996" y="205583"/>
                  <a:pt x="219113" y="201480"/>
                  <a:pt x="219113" y="197116"/>
                </a:cubicBezTo>
                <a:cubicBezTo>
                  <a:pt x="219113" y="191266"/>
                  <a:pt x="216673" y="173186"/>
                  <a:pt x="212763" y="165366"/>
                </a:cubicBezTo>
                <a:cubicBezTo>
                  <a:pt x="192332" y="124504"/>
                  <a:pt x="222328" y="193238"/>
                  <a:pt x="200063" y="143141"/>
                </a:cubicBezTo>
                <a:cubicBezTo>
                  <a:pt x="180826" y="99857"/>
                  <a:pt x="215950" y="166972"/>
                  <a:pt x="168313" y="95516"/>
                </a:cubicBezTo>
                <a:cubicBezTo>
                  <a:pt x="160653" y="84026"/>
                  <a:pt x="159089" y="80331"/>
                  <a:pt x="146088" y="70116"/>
                </a:cubicBezTo>
                <a:cubicBezTo>
                  <a:pt x="137087" y="63043"/>
                  <a:pt x="127752" y="56186"/>
                  <a:pt x="117513" y="51066"/>
                </a:cubicBezTo>
                <a:cubicBezTo>
                  <a:pt x="113280" y="48949"/>
                  <a:pt x="108664" y="47467"/>
                  <a:pt x="104813" y="44716"/>
                </a:cubicBezTo>
                <a:cubicBezTo>
                  <a:pt x="101159" y="42106"/>
                  <a:pt x="98763" y="38034"/>
                  <a:pt x="95288" y="35191"/>
                </a:cubicBezTo>
                <a:cubicBezTo>
                  <a:pt x="76104" y="19495"/>
                  <a:pt x="73912" y="16424"/>
                  <a:pt x="54013" y="9791"/>
                </a:cubicBezTo>
                <a:cubicBezTo>
                  <a:pt x="49873" y="8411"/>
                  <a:pt x="45399" y="8148"/>
                  <a:pt x="41313" y="6616"/>
                </a:cubicBezTo>
                <a:cubicBezTo>
                  <a:pt x="36881" y="4954"/>
                  <a:pt x="33103" y="1763"/>
                  <a:pt x="28613" y="266"/>
                </a:cubicBezTo>
                <a:cubicBezTo>
                  <a:pt x="23493" y="-1441"/>
                  <a:pt x="10092" y="5558"/>
                  <a:pt x="6388" y="66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34">
            <a:extLst>
              <a:ext uri="{FF2B5EF4-FFF2-40B4-BE49-F238E27FC236}">
                <a16:creationId xmlns:a16="http://schemas.microsoft.com/office/drawing/2014/main" id="{B4AEF5FA-3BE3-E517-2141-1AA84E575486}"/>
              </a:ext>
            </a:extLst>
          </p:cNvPr>
          <p:cNvSpPr txBox="1"/>
          <p:nvPr>
            <p:custDataLst>
              <p:tags r:id="rId13"/>
            </p:custDataLst>
          </p:nvPr>
        </p:nvSpPr>
        <p:spPr>
          <a:xfrm>
            <a:off x="9652034" y="2626308"/>
            <a:ext cx="2178802" cy="369332"/>
          </a:xfrm>
          <a:prstGeom prst="rect">
            <a:avLst/>
          </a:prstGeom>
          <a:noFill/>
        </p:spPr>
        <p:txBody>
          <a:bodyPr wrap="none" rtlCol="0">
            <a:spAutoFit/>
          </a:bodyPr>
          <a:lstStyle/>
          <a:p>
            <a:r>
              <a:rPr lang="fr-CA" dirty="0">
                <a:latin typeface="Univers Condensed" panose="020B0506020202050204"/>
              </a:rPr>
              <a:t>Propagation de fissures</a:t>
            </a:r>
          </a:p>
        </p:txBody>
      </p:sp>
      <p:sp>
        <p:nvSpPr>
          <p:cNvPr id="36" name="ZoneTexte 35">
            <a:extLst>
              <a:ext uri="{FF2B5EF4-FFF2-40B4-BE49-F238E27FC236}">
                <a16:creationId xmlns:a16="http://schemas.microsoft.com/office/drawing/2014/main" id="{F2812D5B-82DC-209C-62A6-1BD76848979D}"/>
              </a:ext>
            </a:extLst>
          </p:cNvPr>
          <p:cNvSpPr txBox="1"/>
          <p:nvPr>
            <p:custDataLst>
              <p:tags r:id="rId14"/>
            </p:custDataLst>
          </p:nvPr>
        </p:nvSpPr>
        <p:spPr>
          <a:xfrm>
            <a:off x="8627661" y="5370738"/>
            <a:ext cx="1975221" cy="646331"/>
          </a:xfrm>
          <a:prstGeom prst="rect">
            <a:avLst/>
          </a:prstGeom>
          <a:noFill/>
        </p:spPr>
        <p:txBody>
          <a:bodyPr wrap="none" rtlCol="0">
            <a:spAutoFit/>
          </a:bodyPr>
          <a:lstStyle/>
          <a:p>
            <a:r>
              <a:rPr lang="fr-CA" dirty="0">
                <a:latin typeface="Univers Condensed" panose="020B0506020202050204"/>
              </a:rPr>
              <a:t>Défauts assimilables </a:t>
            </a:r>
            <a:br>
              <a:rPr lang="fr-CA" dirty="0">
                <a:latin typeface="Univers Condensed" panose="020B0506020202050204"/>
              </a:rPr>
            </a:br>
            <a:r>
              <a:rPr lang="fr-CA" dirty="0">
                <a:latin typeface="Univers Condensed" panose="020B0506020202050204"/>
              </a:rPr>
              <a:t>à des fissures</a:t>
            </a:r>
          </a:p>
        </p:txBody>
      </p:sp>
      <p:sp>
        <p:nvSpPr>
          <p:cNvPr id="6" name="Flèche : bas 5">
            <a:extLst>
              <a:ext uri="{FF2B5EF4-FFF2-40B4-BE49-F238E27FC236}">
                <a16:creationId xmlns:a16="http://schemas.microsoft.com/office/drawing/2014/main" id="{68F8D0D0-1D2F-E14F-7760-21C4C16D8A76}"/>
              </a:ext>
            </a:extLst>
          </p:cNvPr>
          <p:cNvSpPr/>
          <p:nvPr>
            <p:custDataLst>
              <p:tags r:id="rId15"/>
            </p:custDataLst>
          </p:nvPr>
        </p:nvSpPr>
        <p:spPr>
          <a:xfrm rot="18590409">
            <a:off x="7912624" y="4772309"/>
            <a:ext cx="117965" cy="51286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8842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A49E22D-B4DC-B270-9FC4-85FDBEDC19AC}"/>
              </a:ext>
            </a:extLst>
          </p:cNvPr>
          <p:cNvSpPr>
            <a:spLocks noGrp="1"/>
          </p:cNvSpPr>
          <p:nvPr>
            <p:ph type="ftr" sz="quarter" idx="11"/>
            <p:custDataLst>
              <p:tags r:id="rId1"/>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AFD745D6-60B5-D64E-0F1D-B34E2A42A7C2}"/>
              </a:ext>
            </a:extLst>
          </p:cNvPr>
          <p:cNvSpPr>
            <a:spLocks noGrp="1"/>
          </p:cNvSpPr>
          <p:nvPr>
            <p:ph type="sldNum" sz="quarter" idx="12"/>
            <p:custDataLst>
              <p:tags r:id="rId2"/>
            </p:custDataLst>
          </p:nvPr>
        </p:nvSpPr>
        <p:spPr/>
        <p:txBody>
          <a:bodyPr/>
          <a:lstStyle/>
          <a:p>
            <a:fld id="{82B63C5F-247B-BE4F-ACBC-7BDD67617F3E}" type="slidenum">
              <a:rPr lang="fr-FR" smtClean="0"/>
              <a:t>32</a:t>
            </a:fld>
            <a:endParaRPr lang="fr-FR" dirty="0"/>
          </a:p>
        </p:txBody>
      </p:sp>
      <mc:AlternateContent xmlns:mc="http://schemas.openxmlformats.org/markup-compatibility/2006" xmlns:a14="http://schemas.microsoft.com/office/drawing/2010/main">
        <mc:Choice Requires="a14">
          <p:sp>
            <p:nvSpPr>
              <p:cNvPr id="7" name="Espace réservé du texte 6">
                <a:extLst>
                  <a:ext uri="{FF2B5EF4-FFF2-40B4-BE49-F238E27FC236}">
                    <a16:creationId xmlns:a16="http://schemas.microsoft.com/office/drawing/2014/main" id="{AD5CE28C-D02F-5B73-A330-2A3E395007D5}"/>
                  </a:ext>
                </a:extLst>
              </p:cNvPr>
              <p:cNvSpPr>
                <a:spLocks noGrp="1"/>
              </p:cNvSpPr>
              <p:nvPr>
                <p:ph type="body" idx="1"/>
                <p:custDataLst>
                  <p:tags r:id="rId3"/>
                </p:custDataLst>
              </p:nvPr>
            </p:nvSpPr>
            <p:spPr/>
            <p:txBody>
              <a:bodyPr>
                <a:noAutofit/>
              </a:bodyPr>
              <a:lstStyle/>
              <a:p>
                <a:r>
                  <a:rPr lang="fr-CA" sz="1800" dirty="0"/>
                  <a:t>Un arbre de transmission en 7075-T6 (UTS 570 MPa) est entraîné par un moteur à une vitesse de rotation de 1800 tours par minute. Une charge radiale est supportée par l’arbre de transmission au point milieu entre deux roulements à billes. Quelle est la charge maximale admissible pour une durée de vie de 1000 heures? L’arbre a un diamètre de 2 cm, et la distance entre les deux roulements est 10 cm. La surface de l’arbre est usinée.</a:t>
                </a:r>
              </a:p>
              <a:p>
                <a:r>
                  <a:rPr lang="fr-CA" sz="1800" dirty="0"/>
                  <a:t>NOTE: La contrainte axiale </a:t>
                </a:r>
                <a14:m>
                  <m:oMath xmlns:m="http://schemas.openxmlformats.org/officeDocument/2006/math">
                    <m:r>
                      <a:rPr lang="fr-CA" sz="1800" b="0" i="1" smtClean="0">
                        <a:latin typeface="Cambria Math" panose="02040503050406030204" pitchFamily="18" charset="0"/>
                      </a:rPr>
                      <m:t>𝑆</m:t>
                    </m:r>
                  </m:oMath>
                </a14:m>
                <a:r>
                  <a:rPr lang="fr-CA" sz="1800" dirty="0"/>
                  <a:t> de la fibre en tension à la surface d’un cylindre soumis à un moment de flexion </a:t>
                </a:r>
                <a14:m>
                  <m:oMath xmlns:m="http://schemas.openxmlformats.org/officeDocument/2006/math">
                    <m:r>
                      <a:rPr lang="fr-CA" sz="1800" b="0" i="1" smtClean="0">
                        <a:latin typeface="Cambria Math" panose="02040503050406030204" pitchFamily="18" charset="0"/>
                      </a:rPr>
                      <m:t>𝑀</m:t>
                    </m:r>
                  </m:oMath>
                </a14:m>
                <a:r>
                  <a:rPr lang="fr-CA" sz="1800" dirty="0"/>
                  <a:t> est </a:t>
                </a:r>
                <a14:m>
                  <m:oMath xmlns:m="http://schemas.openxmlformats.org/officeDocument/2006/math">
                    <m:r>
                      <a:rPr lang="fr-CA" sz="1800" b="0" i="1" smtClean="0">
                        <a:latin typeface="Cambria Math" panose="02040503050406030204" pitchFamily="18" charset="0"/>
                      </a:rPr>
                      <m:t>𝑆</m:t>
                    </m:r>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r>
                          <a:rPr lang="fr-CA" sz="1800" b="0" i="1" smtClean="0">
                            <a:latin typeface="Cambria Math" panose="02040503050406030204" pitchFamily="18" charset="0"/>
                          </a:rPr>
                          <m:t>32</m:t>
                        </m:r>
                        <m:r>
                          <a:rPr lang="fr-CA" sz="1800" b="0" i="1" smtClean="0">
                            <a:latin typeface="Cambria Math" panose="02040503050406030204" pitchFamily="18" charset="0"/>
                          </a:rPr>
                          <m:t>𝑀</m:t>
                        </m:r>
                      </m:num>
                      <m:den>
                        <m:r>
                          <a:rPr lang="fr-CA" sz="1800" b="0" i="1" smtClean="0">
                            <a:latin typeface="Cambria Math" panose="02040503050406030204" pitchFamily="18" charset="0"/>
                          </a:rPr>
                          <m:t>𝜋</m:t>
                        </m:r>
                        <m:sSup>
                          <m:sSupPr>
                            <m:ctrlPr>
                              <a:rPr lang="fr-CA" sz="1800" b="0" i="1" smtClean="0">
                                <a:latin typeface="Cambria Math" panose="02040503050406030204" pitchFamily="18" charset="0"/>
                              </a:rPr>
                            </m:ctrlPr>
                          </m:sSupPr>
                          <m:e>
                            <m:r>
                              <a:rPr lang="fr-CA" sz="1800" b="0" i="1" smtClean="0">
                                <a:latin typeface="Cambria Math" panose="02040503050406030204" pitchFamily="18" charset="0"/>
                              </a:rPr>
                              <m:t>𝑑</m:t>
                            </m:r>
                          </m:e>
                          <m:sup>
                            <m:r>
                              <a:rPr lang="fr-CA" sz="1800" b="0" i="1" smtClean="0">
                                <a:latin typeface="Cambria Math" panose="02040503050406030204" pitchFamily="18" charset="0"/>
                              </a:rPr>
                              <m:t>3</m:t>
                            </m:r>
                          </m:sup>
                        </m:sSup>
                      </m:den>
                    </m:f>
                  </m:oMath>
                </a14:m>
                <a:r>
                  <a:rPr lang="fr-CA" sz="1800" dirty="0"/>
                  <a:t>; le moment de flexion au point d’application de la force est donné par  </a:t>
                </a:r>
                <a14:m>
                  <m:oMath xmlns:m="http://schemas.openxmlformats.org/officeDocument/2006/math">
                    <m:r>
                      <a:rPr lang="fr-CA" sz="1800" b="0" i="1" smtClean="0">
                        <a:latin typeface="Cambria Math" panose="02040503050406030204" pitchFamily="18" charset="0"/>
                      </a:rPr>
                      <m:t>𝑀</m:t>
                    </m:r>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r>
                          <a:rPr lang="fr-CA" sz="1800" b="0" i="1" smtClean="0">
                            <a:latin typeface="Cambria Math" panose="02040503050406030204" pitchFamily="18" charset="0"/>
                          </a:rPr>
                          <m:t>𝐹𝐿</m:t>
                        </m:r>
                      </m:num>
                      <m:den>
                        <m:r>
                          <a:rPr lang="fr-CA" sz="1800" b="0" i="1" smtClean="0">
                            <a:latin typeface="Cambria Math" panose="02040503050406030204" pitchFamily="18" charset="0"/>
                          </a:rPr>
                          <m:t>4</m:t>
                        </m:r>
                      </m:den>
                    </m:f>
                  </m:oMath>
                </a14:m>
                <a:r>
                  <a:rPr lang="fr-CA" sz="1800" dirty="0"/>
                  <a:t> où </a:t>
                </a:r>
                <a14:m>
                  <m:oMath xmlns:m="http://schemas.openxmlformats.org/officeDocument/2006/math">
                    <m:r>
                      <a:rPr lang="fr-CA" sz="1800" b="0" i="1" smtClean="0">
                        <a:latin typeface="Cambria Math" panose="02040503050406030204" pitchFamily="18" charset="0"/>
                      </a:rPr>
                      <m:t>𝐿</m:t>
                    </m:r>
                  </m:oMath>
                </a14:m>
                <a:r>
                  <a:rPr lang="fr-CA" sz="1800" dirty="0"/>
                  <a:t> est la distance entre les appuis.</a:t>
                </a:r>
              </a:p>
              <a:p>
                <a:endParaRPr lang="fr-CA" sz="1800" dirty="0"/>
              </a:p>
            </p:txBody>
          </p:sp>
        </mc:Choice>
        <mc:Fallback xmlns="">
          <p:sp>
            <p:nvSpPr>
              <p:cNvPr id="7" name="Espace réservé du texte 6">
                <a:extLst>
                  <a:ext uri="{FF2B5EF4-FFF2-40B4-BE49-F238E27FC236}">
                    <a16:creationId xmlns:a16="http://schemas.microsoft.com/office/drawing/2014/main" id="{AD5CE28C-D02F-5B73-A330-2A3E395007D5}"/>
                  </a:ext>
                </a:extLst>
              </p:cNvPr>
              <p:cNvSpPr>
                <a:spLocks noGrp="1" noRot="1" noChangeAspect="1" noMove="1" noResize="1" noEditPoints="1" noAdjustHandles="1" noChangeArrowheads="1" noChangeShapeType="1" noTextEdit="1"/>
              </p:cNvSpPr>
              <p:nvPr>
                <p:ph type="body" idx="1"/>
              </p:nvPr>
            </p:nvSpPr>
            <p:spPr>
              <a:blipFill>
                <a:blip r:embed="rId25"/>
                <a:stretch>
                  <a:fillRect l="-1392" t="-2564" r="-1276"/>
                </a:stretch>
              </a:blipFill>
            </p:spPr>
            <p:txBody>
              <a:bodyPr/>
              <a:lstStyle/>
              <a:p>
                <a:r>
                  <a:rPr lang="fr-CA">
                    <a:noFill/>
                  </a:rPr>
                  <a:t> </a:t>
                </a:r>
              </a:p>
            </p:txBody>
          </p:sp>
        </mc:Fallback>
      </mc:AlternateContent>
      <p:sp>
        <p:nvSpPr>
          <p:cNvPr id="2" name="Titre 1">
            <a:extLst>
              <a:ext uri="{FF2B5EF4-FFF2-40B4-BE49-F238E27FC236}">
                <a16:creationId xmlns:a16="http://schemas.microsoft.com/office/drawing/2014/main" id="{02F76E08-27C1-B7AA-42A0-1A83BF6A1BC8}"/>
              </a:ext>
            </a:extLst>
          </p:cNvPr>
          <p:cNvSpPr>
            <a:spLocks noGrp="1"/>
          </p:cNvSpPr>
          <p:nvPr>
            <p:ph type="title"/>
            <p:custDataLst>
              <p:tags r:id="rId4"/>
            </p:custDataLst>
          </p:nvPr>
        </p:nvSpPr>
        <p:spPr/>
        <p:txBody>
          <a:bodyPr>
            <a:normAutofit/>
          </a:bodyPr>
          <a:lstStyle/>
          <a:p>
            <a:r>
              <a:rPr lang="fr-CA" dirty="0">
                <a:solidFill>
                  <a:schemeClr val="accent1"/>
                </a:solidFill>
              </a:rPr>
              <a:t>Exemple pièce mécanique</a:t>
            </a:r>
            <a:br>
              <a:rPr lang="fr-CA" dirty="0"/>
            </a:br>
            <a:r>
              <a:rPr lang="fr-CA" sz="2800" dirty="0"/>
              <a:t>Énoncé du problème</a:t>
            </a:r>
            <a:endParaRPr lang="fr-CA" dirty="0"/>
          </a:p>
        </p:txBody>
      </p:sp>
      <p:sp>
        <p:nvSpPr>
          <p:cNvPr id="8" name="Rectangle 7">
            <a:extLst>
              <a:ext uri="{FF2B5EF4-FFF2-40B4-BE49-F238E27FC236}">
                <a16:creationId xmlns:a16="http://schemas.microsoft.com/office/drawing/2014/main" id="{E599AD60-7345-2EB9-CA4F-B633D2532984}"/>
              </a:ext>
            </a:extLst>
          </p:cNvPr>
          <p:cNvSpPr/>
          <p:nvPr>
            <p:custDataLst>
              <p:tags r:id="rId5"/>
            </p:custDataLst>
          </p:nvPr>
        </p:nvSpPr>
        <p:spPr>
          <a:xfrm>
            <a:off x="3867108" y="4677141"/>
            <a:ext cx="4452730" cy="26835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B06D4AE1-3D27-22B4-B2D9-88CC446432BF}"/>
              </a:ext>
            </a:extLst>
          </p:cNvPr>
          <p:cNvGrpSpPr/>
          <p:nvPr>
            <p:custDataLst>
              <p:tags r:id="rId6"/>
            </p:custDataLst>
          </p:nvPr>
        </p:nvGrpSpPr>
        <p:grpSpPr>
          <a:xfrm>
            <a:off x="4153498" y="4381049"/>
            <a:ext cx="287384" cy="296092"/>
            <a:chOff x="1288868" y="3429000"/>
            <a:chExt cx="287384" cy="296092"/>
          </a:xfrm>
        </p:grpSpPr>
        <p:sp>
          <p:nvSpPr>
            <p:cNvPr id="9" name="Rectangle 8">
              <a:extLst>
                <a:ext uri="{FF2B5EF4-FFF2-40B4-BE49-F238E27FC236}">
                  <a16:creationId xmlns:a16="http://schemas.microsoft.com/office/drawing/2014/main" id="{25A740AC-65B2-0BDC-C4E1-DB456627F5DE}"/>
                </a:ext>
              </a:extLst>
            </p:cNvPr>
            <p:cNvSpPr/>
            <p:nvPr/>
          </p:nvSpPr>
          <p:spPr>
            <a:xfrm>
              <a:off x="1288869" y="3429000"/>
              <a:ext cx="287383" cy="29609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E86410C0-DAAF-9EB0-F521-A9C0A50F1041}"/>
                </a:ext>
              </a:extLst>
            </p:cNvPr>
            <p:cNvSpPr/>
            <p:nvPr/>
          </p:nvSpPr>
          <p:spPr>
            <a:xfrm>
              <a:off x="1288869" y="3429000"/>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B7483D97-D2A8-38AF-EA43-89638054474C}"/>
                </a:ext>
              </a:extLst>
            </p:cNvPr>
            <p:cNvSpPr/>
            <p:nvPr/>
          </p:nvSpPr>
          <p:spPr>
            <a:xfrm>
              <a:off x="1288868" y="3617142"/>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938F7B04-8099-EDD1-C350-93923C21AD8C}"/>
                </a:ext>
              </a:extLst>
            </p:cNvPr>
            <p:cNvSpPr/>
            <p:nvPr/>
          </p:nvSpPr>
          <p:spPr>
            <a:xfrm>
              <a:off x="1342821" y="3487307"/>
              <a:ext cx="179478" cy="179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 name="Groupe 13">
            <a:extLst>
              <a:ext uri="{FF2B5EF4-FFF2-40B4-BE49-F238E27FC236}">
                <a16:creationId xmlns:a16="http://schemas.microsoft.com/office/drawing/2014/main" id="{B69C7554-148F-196F-7E6D-D42F7AC81A76}"/>
              </a:ext>
            </a:extLst>
          </p:cNvPr>
          <p:cNvGrpSpPr/>
          <p:nvPr>
            <p:custDataLst>
              <p:tags r:id="rId7"/>
            </p:custDataLst>
          </p:nvPr>
        </p:nvGrpSpPr>
        <p:grpSpPr>
          <a:xfrm>
            <a:off x="4153497" y="4943257"/>
            <a:ext cx="287384" cy="296092"/>
            <a:chOff x="1288868" y="3429000"/>
            <a:chExt cx="287384" cy="296092"/>
          </a:xfrm>
        </p:grpSpPr>
        <p:sp>
          <p:nvSpPr>
            <p:cNvPr id="15" name="Rectangle 14">
              <a:extLst>
                <a:ext uri="{FF2B5EF4-FFF2-40B4-BE49-F238E27FC236}">
                  <a16:creationId xmlns:a16="http://schemas.microsoft.com/office/drawing/2014/main" id="{7D2FB8CB-2A6E-5362-A0B5-F0C77EBD0ECB}"/>
                </a:ext>
              </a:extLst>
            </p:cNvPr>
            <p:cNvSpPr/>
            <p:nvPr/>
          </p:nvSpPr>
          <p:spPr>
            <a:xfrm>
              <a:off x="1288869" y="3429000"/>
              <a:ext cx="287383" cy="29609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F6DF1FC2-6D2A-79E9-49A3-7F3512DA7659}"/>
                </a:ext>
              </a:extLst>
            </p:cNvPr>
            <p:cNvSpPr/>
            <p:nvPr/>
          </p:nvSpPr>
          <p:spPr>
            <a:xfrm>
              <a:off x="1288869" y="3429000"/>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6B1E6EFF-9F49-74A4-E768-D1222AF25A5E}"/>
                </a:ext>
              </a:extLst>
            </p:cNvPr>
            <p:cNvSpPr/>
            <p:nvPr/>
          </p:nvSpPr>
          <p:spPr>
            <a:xfrm>
              <a:off x="1288868" y="3617142"/>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19F54EC4-6639-2128-259E-BE864A048BAD}"/>
                </a:ext>
              </a:extLst>
            </p:cNvPr>
            <p:cNvSpPr/>
            <p:nvPr/>
          </p:nvSpPr>
          <p:spPr>
            <a:xfrm>
              <a:off x="1342821" y="3487307"/>
              <a:ext cx="179478" cy="179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9" name="Groupe 18">
            <a:extLst>
              <a:ext uri="{FF2B5EF4-FFF2-40B4-BE49-F238E27FC236}">
                <a16:creationId xmlns:a16="http://schemas.microsoft.com/office/drawing/2014/main" id="{23042C0A-9789-056A-6549-C2FE05D55E29}"/>
              </a:ext>
            </a:extLst>
          </p:cNvPr>
          <p:cNvGrpSpPr/>
          <p:nvPr>
            <p:custDataLst>
              <p:tags r:id="rId8"/>
            </p:custDataLst>
          </p:nvPr>
        </p:nvGrpSpPr>
        <p:grpSpPr>
          <a:xfrm>
            <a:off x="7741566" y="4380969"/>
            <a:ext cx="287384" cy="296092"/>
            <a:chOff x="1288868" y="3429000"/>
            <a:chExt cx="287384" cy="296092"/>
          </a:xfrm>
        </p:grpSpPr>
        <p:sp>
          <p:nvSpPr>
            <p:cNvPr id="20" name="Rectangle 19">
              <a:extLst>
                <a:ext uri="{FF2B5EF4-FFF2-40B4-BE49-F238E27FC236}">
                  <a16:creationId xmlns:a16="http://schemas.microsoft.com/office/drawing/2014/main" id="{BE1043DE-D547-CF5A-AD66-E7506EF06CB1}"/>
                </a:ext>
              </a:extLst>
            </p:cNvPr>
            <p:cNvSpPr/>
            <p:nvPr/>
          </p:nvSpPr>
          <p:spPr>
            <a:xfrm>
              <a:off x="1288869" y="3429000"/>
              <a:ext cx="287383" cy="29609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74C22E25-F702-C3AE-527A-D84402054AF6}"/>
                </a:ext>
              </a:extLst>
            </p:cNvPr>
            <p:cNvSpPr/>
            <p:nvPr/>
          </p:nvSpPr>
          <p:spPr>
            <a:xfrm>
              <a:off x="1288869" y="3429000"/>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7D0BD3F9-ED9F-0146-B4F9-E6D1CCCAB2E5}"/>
                </a:ext>
              </a:extLst>
            </p:cNvPr>
            <p:cNvSpPr/>
            <p:nvPr/>
          </p:nvSpPr>
          <p:spPr>
            <a:xfrm>
              <a:off x="1288868" y="3617142"/>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A3D3CC7E-BBFE-3315-9B9D-710E9E9847E4}"/>
                </a:ext>
              </a:extLst>
            </p:cNvPr>
            <p:cNvSpPr/>
            <p:nvPr/>
          </p:nvSpPr>
          <p:spPr>
            <a:xfrm>
              <a:off x="1342821" y="3487307"/>
              <a:ext cx="179478" cy="179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a:extLst>
              <a:ext uri="{FF2B5EF4-FFF2-40B4-BE49-F238E27FC236}">
                <a16:creationId xmlns:a16="http://schemas.microsoft.com/office/drawing/2014/main" id="{DD2F23B4-DB83-D476-826E-C7331629197B}"/>
              </a:ext>
            </a:extLst>
          </p:cNvPr>
          <p:cNvGrpSpPr/>
          <p:nvPr>
            <p:custDataLst>
              <p:tags r:id="rId9"/>
            </p:custDataLst>
          </p:nvPr>
        </p:nvGrpSpPr>
        <p:grpSpPr>
          <a:xfrm>
            <a:off x="7741565" y="4943177"/>
            <a:ext cx="287384" cy="296092"/>
            <a:chOff x="1288868" y="3429000"/>
            <a:chExt cx="287384" cy="296092"/>
          </a:xfrm>
        </p:grpSpPr>
        <p:sp>
          <p:nvSpPr>
            <p:cNvPr id="25" name="Rectangle 24">
              <a:extLst>
                <a:ext uri="{FF2B5EF4-FFF2-40B4-BE49-F238E27FC236}">
                  <a16:creationId xmlns:a16="http://schemas.microsoft.com/office/drawing/2014/main" id="{788AE86E-F4D9-8BD5-52A3-0D80A20A3401}"/>
                </a:ext>
              </a:extLst>
            </p:cNvPr>
            <p:cNvSpPr/>
            <p:nvPr/>
          </p:nvSpPr>
          <p:spPr>
            <a:xfrm>
              <a:off x="1288869" y="3429000"/>
              <a:ext cx="287383" cy="29609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92935FDB-5633-E1C1-B9A1-F9527305BAD9}"/>
                </a:ext>
              </a:extLst>
            </p:cNvPr>
            <p:cNvSpPr/>
            <p:nvPr/>
          </p:nvSpPr>
          <p:spPr>
            <a:xfrm>
              <a:off x="1288869" y="3429000"/>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73C22AF2-5642-B9E9-CCB4-B00D10EE6FE4}"/>
                </a:ext>
              </a:extLst>
            </p:cNvPr>
            <p:cNvSpPr/>
            <p:nvPr/>
          </p:nvSpPr>
          <p:spPr>
            <a:xfrm>
              <a:off x="1288868" y="3617142"/>
              <a:ext cx="287383" cy="10795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a:extLst>
                <a:ext uri="{FF2B5EF4-FFF2-40B4-BE49-F238E27FC236}">
                  <a16:creationId xmlns:a16="http://schemas.microsoft.com/office/drawing/2014/main" id="{AD6DE202-D6F8-ADBB-85E7-3CD0A62637FC}"/>
                </a:ext>
              </a:extLst>
            </p:cNvPr>
            <p:cNvSpPr/>
            <p:nvPr/>
          </p:nvSpPr>
          <p:spPr>
            <a:xfrm>
              <a:off x="1342821" y="3487307"/>
              <a:ext cx="179478" cy="179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9" name="Flèche : courbe vers la gauche 28">
            <a:extLst>
              <a:ext uri="{FF2B5EF4-FFF2-40B4-BE49-F238E27FC236}">
                <a16:creationId xmlns:a16="http://schemas.microsoft.com/office/drawing/2014/main" id="{FB78F3B8-EA6D-4290-4F95-503754BF25E4}"/>
              </a:ext>
            </a:extLst>
          </p:cNvPr>
          <p:cNvSpPr/>
          <p:nvPr>
            <p:custDataLst>
              <p:tags r:id="rId10"/>
            </p:custDataLst>
          </p:nvPr>
        </p:nvSpPr>
        <p:spPr>
          <a:xfrm rot="10800000">
            <a:off x="3468381" y="4488999"/>
            <a:ext cx="322356" cy="562128"/>
          </a:xfrm>
          <a:prstGeom prst="curvedLeftArrow">
            <a:avLst>
              <a:gd name="adj1" fmla="val 50000"/>
              <a:gd name="adj2" fmla="val 8719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0" name="ZoneTexte 29">
            <a:extLst>
              <a:ext uri="{FF2B5EF4-FFF2-40B4-BE49-F238E27FC236}">
                <a16:creationId xmlns:a16="http://schemas.microsoft.com/office/drawing/2014/main" id="{6B400D01-4873-0238-388A-E7BD2A5708B7}"/>
              </a:ext>
            </a:extLst>
          </p:cNvPr>
          <p:cNvSpPr txBox="1"/>
          <p:nvPr>
            <p:custDataLst>
              <p:tags r:id="rId11"/>
            </p:custDataLst>
          </p:nvPr>
        </p:nvSpPr>
        <p:spPr>
          <a:xfrm>
            <a:off x="3062831" y="4177391"/>
            <a:ext cx="1027845" cy="338554"/>
          </a:xfrm>
          <a:prstGeom prst="rect">
            <a:avLst/>
          </a:prstGeom>
          <a:noFill/>
        </p:spPr>
        <p:txBody>
          <a:bodyPr wrap="none" rtlCol="0">
            <a:spAutoFit/>
          </a:bodyPr>
          <a:lstStyle/>
          <a:p>
            <a:r>
              <a:rPr lang="fr-CA" sz="1600" dirty="0"/>
              <a:t>1800 TPM</a:t>
            </a:r>
          </a:p>
        </p:txBody>
      </p:sp>
      <p:sp>
        <p:nvSpPr>
          <p:cNvPr id="31" name="Flèche : bas 30">
            <a:extLst>
              <a:ext uri="{FF2B5EF4-FFF2-40B4-BE49-F238E27FC236}">
                <a16:creationId xmlns:a16="http://schemas.microsoft.com/office/drawing/2014/main" id="{A2E7B3F9-BEED-F2E2-5DB3-1E5215DD01F9}"/>
              </a:ext>
            </a:extLst>
          </p:cNvPr>
          <p:cNvSpPr/>
          <p:nvPr>
            <p:custDataLst>
              <p:tags r:id="rId12"/>
            </p:custDataLst>
          </p:nvPr>
        </p:nvSpPr>
        <p:spPr>
          <a:xfrm>
            <a:off x="5947699" y="4177391"/>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D29317AF-DC39-52D3-C6EC-48657370F462}"/>
                  </a:ext>
                </a:extLst>
              </p:cNvPr>
              <p:cNvSpPr txBox="1"/>
              <p:nvPr>
                <p:custDataLst>
                  <p:tags r:id="rId13"/>
                </p:custDataLst>
              </p:nvPr>
            </p:nvSpPr>
            <p:spPr>
              <a:xfrm>
                <a:off x="5909289" y="3838837"/>
                <a:ext cx="36420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600" b="0" i="1" smtClean="0">
                          <a:latin typeface="Cambria Math" panose="02040503050406030204" pitchFamily="18" charset="0"/>
                        </a:rPr>
                        <m:t>𝐹</m:t>
                      </m:r>
                    </m:oMath>
                  </m:oMathPara>
                </a14:m>
                <a:endParaRPr lang="fr-CA" sz="1600" dirty="0"/>
              </a:p>
            </p:txBody>
          </p:sp>
        </mc:Choice>
        <mc:Fallback xmlns="">
          <p:sp>
            <p:nvSpPr>
              <p:cNvPr id="32" name="ZoneTexte 31">
                <a:extLst>
                  <a:ext uri="{FF2B5EF4-FFF2-40B4-BE49-F238E27FC236}">
                    <a16:creationId xmlns:a16="http://schemas.microsoft.com/office/drawing/2014/main" id="{D29317AF-DC39-52D3-C6EC-48657370F462}"/>
                  </a:ext>
                </a:extLst>
              </p:cNvPr>
              <p:cNvSpPr txBox="1">
                <a:spLocks noRot="1" noChangeAspect="1" noMove="1" noResize="1" noEditPoints="1" noAdjustHandles="1" noChangeArrowheads="1" noChangeShapeType="1" noTextEdit="1"/>
              </p:cNvSpPr>
              <p:nvPr/>
            </p:nvSpPr>
            <p:spPr>
              <a:xfrm>
                <a:off x="5909289" y="3838837"/>
                <a:ext cx="364202" cy="338554"/>
              </a:xfrm>
              <a:prstGeom prst="rect">
                <a:avLst/>
              </a:prstGeom>
              <a:blipFill>
                <a:blip r:embed="rId26"/>
                <a:stretch>
                  <a:fillRect/>
                </a:stretch>
              </a:blipFill>
            </p:spPr>
            <p:txBody>
              <a:bodyPr/>
              <a:lstStyle/>
              <a:p>
                <a:r>
                  <a:rPr lang="fr-CA">
                    <a:noFill/>
                  </a:rPr>
                  <a:t> </a:t>
                </a:r>
              </a:p>
            </p:txBody>
          </p:sp>
        </mc:Fallback>
      </mc:AlternateContent>
      <p:cxnSp>
        <p:nvCxnSpPr>
          <p:cNvPr id="34" name="Connecteur droit avec flèche 33">
            <a:extLst>
              <a:ext uri="{FF2B5EF4-FFF2-40B4-BE49-F238E27FC236}">
                <a16:creationId xmlns:a16="http://schemas.microsoft.com/office/drawing/2014/main" id="{19D576DF-D679-A09A-D267-9AF52E4479B0}"/>
              </a:ext>
            </a:extLst>
          </p:cNvPr>
          <p:cNvCxnSpPr>
            <a:cxnSpLocks/>
          </p:cNvCxnSpPr>
          <p:nvPr>
            <p:custDataLst>
              <p:tags r:id="rId14"/>
            </p:custDataLst>
          </p:nvPr>
        </p:nvCxnSpPr>
        <p:spPr>
          <a:xfrm>
            <a:off x="4278304" y="5358491"/>
            <a:ext cx="181308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35F5B726-E7E6-14E8-76CE-6AE23E38510C}"/>
              </a:ext>
            </a:extLst>
          </p:cNvPr>
          <p:cNvCxnSpPr>
            <a:cxnSpLocks/>
          </p:cNvCxnSpPr>
          <p:nvPr>
            <p:custDataLst>
              <p:tags r:id="rId15"/>
            </p:custDataLst>
          </p:nvPr>
        </p:nvCxnSpPr>
        <p:spPr>
          <a:xfrm>
            <a:off x="6091390" y="5358491"/>
            <a:ext cx="181308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FBE8637-F93A-CBBA-8354-0E79BAA37715}"/>
              </a:ext>
            </a:extLst>
          </p:cNvPr>
          <p:cNvCxnSpPr>
            <a:stCxn id="8" idx="0"/>
            <a:endCxn id="8" idx="0"/>
          </p:cNvCxnSpPr>
          <p:nvPr>
            <p:custDataLst>
              <p:tags r:id="rId16"/>
            </p:custDataLst>
          </p:nvPr>
        </p:nvCxnSpPr>
        <p:spPr>
          <a:xfrm>
            <a:off x="6093473" y="46771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E004F357-A20E-F026-E086-26A403052481}"/>
              </a:ext>
            </a:extLst>
          </p:cNvPr>
          <p:cNvCxnSpPr>
            <a:cxnSpLocks/>
          </p:cNvCxnSpPr>
          <p:nvPr>
            <p:custDataLst>
              <p:tags r:id="rId17"/>
            </p:custDataLst>
          </p:nvPr>
        </p:nvCxnSpPr>
        <p:spPr>
          <a:xfrm flipV="1">
            <a:off x="6093473" y="5052364"/>
            <a:ext cx="0" cy="356927"/>
          </a:xfrm>
          <a:prstGeom prst="line">
            <a:avLst/>
          </a:prstGeom>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E6F9D1A6-4CA9-FF8E-712D-159679FE7FC5}"/>
              </a:ext>
            </a:extLst>
          </p:cNvPr>
          <p:cNvCxnSpPr>
            <a:cxnSpLocks/>
          </p:cNvCxnSpPr>
          <p:nvPr>
            <p:custDataLst>
              <p:tags r:id="rId18"/>
            </p:custDataLst>
          </p:nvPr>
        </p:nvCxnSpPr>
        <p:spPr>
          <a:xfrm flipV="1">
            <a:off x="4283108" y="5320391"/>
            <a:ext cx="0" cy="64928"/>
          </a:xfrm>
          <a:prstGeom prst="line">
            <a:avLst/>
          </a:prstGeom>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C2E2B14B-06A5-B9CA-199E-04108A6EACBE}"/>
              </a:ext>
            </a:extLst>
          </p:cNvPr>
          <p:cNvCxnSpPr>
            <a:cxnSpLocks/>
          </p:cNvCxnSpPr>
          <p:nvPr>
            <p:custDataLst>
              <p:tags r:id="rId19"/>
            </p:custDataLst>
          </p:nvPr>
        </p:nvCxnSpPr>
        <p:spPr>
          <a:xfrm flipV="1">
            <a:off x="7905655" y="5326027"/>
            <a:ext cx="0" cy="64928"/>
          </a:xfrm>
          <a:prstGeom prst="line">
            <a:avLst/>
          </a:prstGeom>
        </p:spPr>
        <p:style>
          <a:lnRef idx="1">
            <a:schemeClr val="dk1"/>
          </a:lnRef>
          <a:fillRef idx="0">
            <a:schemeClr val="dk1"/>
          </a:fillRef>
          <a:effectRef idx="0">
            <a:schemeClr val="dk1"/>
          </a:effectRef>
          <a:fontRef idx="minor">
            <a:schemeClr val="tx1"/>
          </a:fontRef>
        </p:style>
      </p:cxnSp>
      <p:sp>
        <p:nvSpPr>
          <p:cNvPr id="46" name="ZoneTexte 45">
            <a:extLst>
              <a:ext uri="{FF2B5EF4-FFF2-40B4-BE49-F238E27FC236}">
                <a16:creationId xmlns:a16="http://schemas.microsoft.com/office/drawing/2014/main" id="{B13FF5CC-5FDC-BFDE-2A2D-A84C0276C9D8}"/>
              </a:ext>
            </a:extLst>
          </p:cNvPr>
          <p:cNvSpPr txBox="1"/>
          <p:nvPr>
            <p:custDataLst>
              <p:tags r:id="rId20"/>
            </p:custDataLst>
          </p:nvPr>
        </p:nvSpPr>
        <p:spPr>
          <a:xfrm>
            <a:off x="4894541" y="5358491"/>
            <a:ext cx="585417" cy="338554"/>
          </a:xfrm>
          <a:prstGeom prst="rect">
            <a:avLst/>
          </a:prstGeom>
          <a:noFill/>
        </p:spPr>
        <p:txBody>
          <a:bodyPr wrap="none" rtlCol="0">
            <a:spAutoFit/>
          </a:bodyPr>
          <a:lstStyle/>
          <a:p>
            <a:r>
              <a:rPr lang="fr-CA" sz="1600" dirty="0"/>
              <a:t>5 cm</a:t>
            </a:r>
          </a:p>
        </p:txBody>
      </p:sp>
      <p:sp>
        <p:nvSpPr>
          <p:cNvPr id="47" name="ZoneTexte 46">
            <a:extLst>
              <a:ext uri="{FF2B5EF4-FFF2-40B4-BE49-F238E27FC236}">
                <a16:creationId xmlns:a16="http://schemas.microsoft.com/office/drawing/2014/main" id="{F4301EFF-F766-97D4-2308-2AD65A7DD073}"/>
              </a:ext>
            </a:extLst>
          </p:cNvPr>
          <p:cNvSpPr txBox="1"/>
          <p:nvPr>
            <p:custDataLst>
              <p:tags r:id="rId21"/>
            </p:custDataLst>
          </p:nvPr>
        </p:nvSpPr>
        <p:spPr>
          <a:xfrm>
            <a:off x="6706266" y="5358491"/>
            <a:ext cx="585417" cy="338554"/>
          </a:xfrm>
          <a:prstGeom prst="rect">
            <a:avLst/>
          </a:prstGeom>
          <a:noFill/>
        </p:spPr>
        <p:txBody>
          <a:bodyPr wrap="none" rtlCol="0">
            <a:spAutoFit/>
          </a:bodyPr>
          <a:lstStyle/>
          <a:p>
            <a:r>
              <a:rPr lang="fr-CA" sz="1600" dirty="0"/>
              <a:t>5 cm</a:t>
            </a:r>
          </a:p>
        </p:txBody>
      </p:sp>
      <p:cxnSp>
        <p:nvCxnSpPr>
          <p:cNvPr id="48" name="Connecteur droit avec flèche 47">
            <a:extLst>
              <a:ext uri="{FF2B5EF4-FFF2-40B4-BE49-F238E27FC236}">
                <a16:creationId xmlns:a16="http://schemas.microsoft.com/office/drawing/2014/main" id="{855F3823-7350-3B6F-2B6C-BABEC1B11D50}"/>
              </a:ext>
            </a:extLst>
          </p:cNvPr>
          <p:cNvCxnSpPr>
            <a:cxnSpLocks/>
          </p:cNvCxnSpPr>
          <p:nvPr>
            <p:custDataLst>
              <p:tags r:id="rId22"/>
            </p:custDataLst>
          </p:nvPr>
        </p:nvCxnSpPr>
        <p:spPr>
          <a:xfrm flipV="1">
            <a:off x="6888975" y="4677141"/>
            <a:ext cx="0" cy="26603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EA73B752-2D98-7EBF-C0BE-1B178B408B73}"/>
              </a:ext>
            </a:extLst>
          </p:cNvPr>
          <p:cNvSpPr txBox="1"/>
          <p:nvPr>
            <p:custDataLst>
              <p:tags r:id="rId23"/>
            </p:custDataLst>
          </p:nvPr>
        </p:nvSpPr>
        <p:spPr>
          <a:xfrm>
            <a:off x="6888975" y="4640882"/>
            <a:ext cx="585417" cy="338554"/>
          </a:xfrm>
          <a:prstGeom prst="rect">
            <a:avLst/>
          </a:prstGeom>
          <a:noFill/>
        </p:spPr>
        <p:txBody>
          <a:bodyPr wrap="none" rtlCol="0">
            <a:spAutoFit/>
          </a:bodyPr>
          <a:lstStyle/>
          <a:p>
            <a:r>
              <a:rPr lang="fr-CA" sz="1600" dirty="0"/>
              <a:t>2 cm</a:t>
            </a:r>
          </a:p>
        </p:txBody>
      </p:sp>
    </p:spTree>
    <p:extLst>
      <p:ext uri="{BB962C8B-B14F-4D97-AF65-F5344CB8AC3E}">
        <p14:creationId xmlns:p14="http://schemas.microsoft.com/office/powerpoint/2010/main" val="772689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777C1DD-8BC6-8A73-4569-B5D86594C1FD}"/>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C9A893FE-0AF4-ABFA-1BF0-ADB6262FF927}"/>
              </a:ext>
            </a:extLst>
          </p:cNvPr>
          <p:cNvSpPr>
            <a:spLocks noGrp="1"/>
          </p:cNvSpPr>
          <p:nvPr>
            <p:ph type="sldNum" sz="quarter" idx="12"/>
            <p:custDataLst>
              <p:tags r:id="rId2"/>
            </p:custDataLst>
          </p:nvPr>
        </p:nvSpPr>
        <p:spPr/>
        <p:txBody>
          <a:bodyPr/>
          <a:lstStyle/>
          <a:p>
            <a:fld id="{82B63C5F-247B-BE4F-ACBC-7BDD67617F3E}" type="slidenum">
              <a:rPr lang="fr-FR" smtClean="0"/>
              <a:t>33</a:t>
            </a:fld>
            <a:endParaRPr lang="fr-FR" dirty="0"/>
          </a:p>
        </p:txBody>
      </p:sp>
      <p:sp>
        <p:nvSpPr>
          <p:cNvPr id="6" name="Titre 1">
            <a:extLst>
              <a:ext uri="{FF2B5EF4-FFF2-40B4-BE49-F238E27FC236}">
                <a16:creationId xmlns:a16="http://schemas.microsoft.com/office/drawing/2014/main" id="{27D40062-7A6E-3A69-B5BF-E646704FE6E6}"/>
              </a:ext>
            </a:extLst>
          </p:cNvPr>
          <p:cNvSpPr>
            <a:spLocks noGrp="1"/>
          </p:cNvSpPr>
          <p:nvPr>
            <p:ph type="title"/>
            <p:custDataLst>
              <p:tags r:id="rId3"/>
            </p:custDataLst>
          </p:nvPr>
        </p:nvSpPr>
        <p:spPr>
          <a:xfrm>
            <a:off x="838200" y="514350"/>
            <a:ext cx="9821863" cy="925513"/>
          </a:xfrm>
        </p:spPr>
        <p:txBody>
          <a:bodyPr>
            <a:normAutofit/>
          </a:bodyPr>
          <a:lstStyle/>
          <a:p>
            <a:r>
              <a:rPr lang="fr-CA" dirty="0">
                <a:solidFill>
                  <a:schemeClr val="accent1"/>
                </a:solidFill>
              </a:rPr>
              <a:t>Exemple pièce mécanique</a:t>
            </a:r>
            <a:br>
              <a:rPr lang="fr-CA" dirty="0"/>
            </a:br>
            <a:r>
              <a:rPr lang="fr-CA" sz="2800" dirty="0"/>
              <a:t>Solution</a:t>
            </a:r>
            <a:endParaRPr lang="fr-CA" dirty="0"/>
          </a:p>
        </p:txBody>
      </p:sp>
      <p:cxnSp>
        <p:nvCxnSpPr>
          <p:cNvPr id="7" name="Connecteur droit avec flèche 6">
            <a:extLst>
              <a:ext uri="{FF2B5EF4-FFF2-40B4-BE49-F238E27FC236}">
                <a16:creationId xmlns:a16="http://schemas.microsoft.com/office/drawing/2014/main" id="{431F7548-BA3A-5C04-215E-B3D4A975B144}"/>
              </a:ext>
            </a:extLst>
          </p:cNvPr>
          <p:cNvCxnSpPr>
            <a:cxnSpLocks/>
          </p:cNvCxnSpPr>
          <p:nvPr>
            <p:custDataLst>
              <p:tags r:id="rId4"/>
            </p:custDataLst>
          </p:nvPr>
        </p:nvCxnSpPr>
        <p:spPr>
          <a:xfrm flipH="1" flipV="1">
            <a:off x="7566991" y="2425874"/>
            <a:ext cx="2209" cy="16402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288516A-2F00-7532-6B85-2D76A0869514}"/>
              </a:ext>
            </a:extLst>
          </p:cNvPr>
          <p:cNvSpPr/>
          <p:nvPr>
            <p:custDataLst>
              <p:tags r:id="rId5"/>
            </p:custDataLst>
          </p:nvPr>
        </p:nvSpPr>
        <p:spPr>
          <a:xfrm>
            <a:off x="7113891" y="1171506"/>
            <a:ext cx="4452730" cy="26835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Flèche : bas 31">
            <a:extLst>
              <a:ext uri="{FF2B5EF4-FFF2-40B4-BE49-F238E27FC236}">
                <a16:creationId xmlns:a16="http://schemas.microsoft.com/office/drawing/2014/main" id="{7D66219E-CFE1-8DF6-7A49-EDECF3F50F95}"/>
              </a:ext>
            </a:extLst>
          </p:cNvPr>
          <p:cNvSpPr/>
          <p:nvPr>
            <p:custDataLst>
              <p:tags r:id="rId6"/>
            </p:custDataLst>
          </p:nvPr>
        </p:nvSpPr>
        <p:spPr>
          <a:xfrm>
            <a:off x="9194482" y="671756"/>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5" name="Connecteur droit 34">
            <a:extLst>
              <a:ext uri="{FF2B5EF4-FFF2-40B4-BE49-F238E27FC236}">
                <a16:creationId xmlns:a16="http://schemas.microsoft.com/office/drawing/2014/main" id="{694E028D-B66B-FABD-2218-58316F95641D}"/>
              </a:ext>
            </a:extLst>
          </p:cNvPr>
          <p:cNvCxnSpPr>
            <a:stCxn id="11" idx="0"/>
            <a:endCxn id="11" idx="0"/>
          </p:cNvCxnSpPr>
          <p:nvPr>
            <p:custDataLst>
              <p:tags r:id="rId7"/>
            </p:custDataLst>
          </p:nvPr>
        </p:nvCxnSpPr>
        <p:spPr>
          <a:xfrm>
            <a:off x="9340256" y="117150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E557205-26DD-4F57-D1D7-E82520A67C46}"/>
              </a:ext>
            </a:extLst>
          </p:cNvPr>
          <p:cNvCxnSpPr>
            <a:cxnSpLocks/>
          </p:cNvCxnSpPr>
          <p:nvPr>
            <p:custDataLst>
              <p:tags r:id="rId8"/>
            </p:custDataLst>
          </p:nvPr>
        </p:nvCxnSpPr>
        <p:spPr>
          <a:xfrm flipV="1">
            <a:off x="9340256" y="1546729"/>
            <a:ext cx="0" cy="356927"/>
          </a:xfrm>
          <a:prstGeom prst="line">
            <a:avLst/>
          </a:prstGeom>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3E2F9DD3-D56E-0964-B459-FD5A511ADEEC}"/>
              </a:ext>
            </a:extLst>
          </p:cNvPr>
          <p:cNvCxnSpPr>
            <a:cxnSpLocks/>
          </p:cNvCxnSpPr>
          <p:nvPr>
            <p:custDataLst>
              <p:tags r:id="rId9"/>
            </p:custDataLst>
          </p:nvPr>
        </p:nvCxnSpPr>
        <p:spPr>
          <a:xfrm flipV="1">
            <a:off x="7529891" y="1814756"/>
            <a:ext cx="0" cy="64928"/>
          </a:xfrm>
          <a:prstGeom prst="line">
            <a:avLst/>
          </a:prstGeom>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96191687-7BF3-044C-7711-A2BF1BA80E9B}"/>
              </a:ext>
            </a:extLst>
          </p:cNvPr>
          <p:cNvCxnSpPr>
            <a:cxnSpLocks/>
          </p:cNvCxnSpPr>
          <p:nvPr>
            <p:custDataLst>
              <p:tags r:id="rId10"/>
            </p:custDataLst>
          </p:nvPr>
        </p:nvCxnSpPr>
        <p:spPr>
          <a:xfrm flipV="1">
            <a:off x="11152438" y="1820392"/>
            <a:ext cx="0" cy="64928"/>
          </a:xfrm>
          <a:prstGeom prst="line">
            <a:avLst/>
          </a:prstGeom>
        </p:spPr>
        <p:style>
          <a:lnRef idx="1">
            <a:schemeClr val="dk1"/>
          </a:lnRef>
          <a:fillRef idx="0">
            <a:schemeClr val="dk1"/>
          </a:fillRef>
          <a:effectRef idx="0">
            <a:schemeClr val="dk1"/>
          </a:effectRef>
          <a:fontRef idx="minor">
            <a:schemeClr val="tx1"/>
          </a:fontRef>
        </p:style>
      </p:cxnSp>
      <p:sp>
        <p:nvSpPr>
          <p:cNvPr id="39" name="ZoneTexte 38">
            <a:extLst>
              <a:ext uri="{FF2B5EF4-FFF2-40B4-BE49-F238E27FC236}">
                <a16:creationId xmlns:a16="http://schemas.microsoft.com/office/drawing/2014/main" id="{9C578567-4815-B482-C9A3-02DFC55DDAEC}"/>
              </a:ext>
            </a:extLst>
          </p:cNvPr>
          <p:cNvSpPr txBox="1"/>
          <p:nvPr>
            <p:custDataLst>
              <p:tags r:id="rId11"/>
            </p:custDataLst>
          </p:nvPr>
        </p:nvSpPr>
        <p:spPr>
          <a:xfrm>
            <a:off x="8141324" y="1852856"/>
            <a:ext cx="585417" cy="338554"/>
          </a:xfrm>
          <a:prstGeom prst="rect">
            <a:avLst/>
          </a:prstGeom>
          <a:noFill/>
        </p:spPr>
        <p:txBody>
          <a:bodyPr wrap="none" rtlCol="0">
            <a:spAutoFit/>
          </a:bodyPr>
          <a:lstStyle/>
          <a:p>
            <a:r>
              <a:rPr lang="fr-CA" sz="1600" dirty="0"/>
              <a:t>5 cm</a:t>
            </a:r>
          </a:p>
        </p:txBody>
      </p:sp>
      <p:sp>
        <p:nvSpPr>
          <p:cNvPr id="40" name="ZoneTexte 39">
            <a:extLst>
              <a:ext uri="{FF2B5EF4-FFF2-40B4-BE49-F238E27FC236}">
                <a16:creationId xmlns:a16="http://schemas.microsoft.com/office/drawing/2014/main" id="{C6163215-3FF1-F753-034D-B2EA06182F81}"/>
              </a:ext>
            </a:extLst>
          </p:cNvPr>
          <p:cNvSpPr txBox="1"/>
          <p:nvPr>
            <p:custDataLst>
              <p:tags r:id="rId12"/>
            </p:custDataLst>
          </p:nvPr>
        </p:nvSpPr>
        <p:spPr>
          <a:xfrm>
            <a:off x="9953049" y="1852856"/>
            <a:ext cx="585417" cy="338554"/>
          </a:xfrm>
          <a:prstGeom prst="rect">
            <a:avLst/>
          </a:prstGeom>
          <a:noFill/>
        </p:spPr>
        <p:txBody>
          <a:bodyPr wrap="none" rtlCol="0">
            <a:spAutoFit/>
          </a:bodyPr>
          <a:lstStyle/>
          <a:p>
            <a:r>
              <a:rPr lang="fr-CA" sz="1600" dirty="0"/>
              <a:t>5 cm</a:t>
            </a:r>
          </a:p>
        </p:txBody>
      </p:sp>
      <p:cxnSp>
        <p:nvCxnSpPr>
          <p:cNvPr id="33" name="Connecteur droit avec flèche 32">
            <a:extLst>
              <a:ext uri="{FF2B5EF4-FFF2-40B4-BE49-F238E27FC236}">
                <a16:creationId xmlns:a16="http://schemas.microsoft.com/office/drawing/2014/main" id="{1BAC9AAB-8C08-DE58-8A03-2791D92879F6}"/>
              </a:ext>
            </a:extLst>
          </p:cNvPr>
          <p:cNvCxnSpPr>
            <a:cxnSpLocks/>
          </p:cNvCxnSpPr>
          <p:nvPr>
            <p:custDataLst>
              <p:tags r:id="rId13"/>
            </p:custDataLst>
          </p:nvPr>
        </p:nvCxnSpPr>
        <p:spPr>
          <a:xfrm>
            <a:off x="7525087" y="1852856"/>
            <a:ext cx="181308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Flèche : bas 43">
            <a:extLst>
              <a:ext uri="{FF2B5EF4-FFF2-40B4-BE49-F238E27FC236}">
                <a16:creationId xmlns:a16="http://schemas.microsoft.com/office/drawing/2014/main" id="{9992D0CF-481C-02BB-1E98-61661E40FCB0}"/>
              </a:ext>
            </a:extLst>
          </p:cNvPr>
          <p:cNvSpPr/>
          <p:nvPr>
            <p:custDataLst>
              <p:tags r:id="rId14"/>
            </p:custDataLst>
          </p:nvPr>
        </p:nvSpPr>
        <p:spPr>
          <a:xfrm rot="10800000">
            <a:off x="10992954" y="1439863"/>
            <a:ext cx="287383" cy="306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4" name="Connecteur droit avec flèche 33">
            <a:extLst>
              <a:ext uri="{FF2B5EF4-FFF2-40B4-BE49-F238E27FC236}">
                <a16:creationId xmlns:a16="http://schemas.microsoft.com/office/drawing/2014/main" id="{5AA0EEE6-3AC7-D60A-B77C-2F96BF3ECFF6}"/>
              </a:ext>
            </a:extLst>
          </p:cNvPr>
          <p:cNvCxnSpPr>
            <a:cxnSpLocks/>
          </p:cNvCxnSpPr>
          <p:nvPr>
            <p:custDataLst>
              <p:tags r:id="rId15"/>
            </p:custDataLst>
          </p:nvPr>
        </p:nvCxnSpPr>
        <p:spPr>
          <a:xfrm>
            <a:off x="9338173" y="1852856"/>
            <a:ext cx="181308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85E1E58F-BA0D-27F8-6732-9C25EA138F0D}"/>
                  </a:ext>
                </a:extLst>
              </p:cNvPr>
              <p:cNvSpPr txBox="1"/>
              <p:nvPr>
                <p:custDataLst>
                  <p:tags r:id="rId16"/>
                </p:custDataLst>
              </p:nvPr>
            </p:nvSpPr>
            <p:spPr>
              <a:xfrm>
                <a:off x="9158155" y="313710"/>
                <a:ext cx="36420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600" b="0" i="1" smtClean="0">
                          <a:latin typeface="Cambria Math" panose="02040503050406030204" pitchFamily="18" charset="0"/>
                        </a:rPr>
                        <m:t>𝐹</m:t>
                      </m:r>
                    </m:oMath>
                  </m:oMathPara>
                </a14:m>
                <a:endParaRPr lang="fr-CA" sz="1600" dirty="0"/>
              </a:p>
            </p:txBody>
          </p:sp>
        </mc:Choice>
        <mc:Fallback xmlns="">
          <p:sp>
            <p:nvSpPr>
              <p:cNvPr id="45" name="ZoneTexte 44">
                <a:extLst>
                  <a:ext uri="{FF2B5EF4-FFF2-40B4-BE49-F238E27FC236}">
                    <a16:creationId xmlns:a16="http://schemas.microsoft.com/office/drawing/2014/main" id="{85E1E58F-BA0D-27F8-6732-9C25EA138F0D}"/>
                  </a:ext>
                </a:extLst>
              </p:cNvPr>
              <p:cNvSpPr txBox="1">
                <a:spLocks noRot="1" noChangeAspect="1" noMove="1" noResize="1" noEditPoints="1" noAdjustHandles="1" noChangeArrowheads="1" noChangeShapeType="1" noTextEdit="1"/>
              </p:cNvSpPr>
              <p:nvPr/>
            </p:nvSpPr>
            <p:spPr>
              <a:xfrm>
                <a:off x="9158155" y="313710"/>
                <a:ext cx="364202" cy="338554"/>
              </a:xfrm>
              <a:prstGeom prst="rect">
                <a:avLst/>
              </a:prstGeom>
              <a:blipFill>
                <a:blip r:embed="rId3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422C4F6A-B842-2643-96BD-6E062FF7C962}"/>
                  </a:ext>
                </a:extLst>
              </p:cNvPr>
              <p:cNvSpPr txBox="1"/>
              <p:nvPr>
                <p:custDataLst>
                  <p:tags r:id="rId17"/>
                </p:custDataLst>
              </p:nvPr>
            </p:nvSpPr>
            <p:spPr>
              <a:xfrm>
                <a:off x="6925646" y="1651115"/>
                <a:ext cx="457176" cy="338554"/>
              </a:xfrm>
              <a:prstGeom prst="rect">
                <a:avLst/>
              </a:prstGeom>
              <a:noFill/>
            </p:spPr>
            <p:txBody>
              <a:bodyPr wrap="none" rtlCol="0">
                <a:spAutoFit/>
              </a:bodyPr>
              <a:lstStyle/>
              <a:p>
                <a14:m>
                  <m:oMath xmlns:m="http://schemas.openxmlformats.org/officeDocument/2006/math">
                    <m:r>
                      <a:rPr lang="fr-CA" sz="1600" b="0" i="1" smtClean="0">
                        <a:latin typeface="Cambria Math" panose="02040503050406030204" pitchFamily="18" charset="0"/>
                      </a:rPr>
                      <m:t>𝐹</m:t>
                    </m:r>
                  </m:oMath>
                </a14:m>
                <a:r>
                  <a:rPr lang="fr-CA" sz="1600" dirty="0">
                    <a:latin typeface="Univers Condensed" panose="020B0506020202050204"/>
                  </a:rPr>
                  <a:t>/2</a:t>
                </a:r>
              </a:p>
            </p:txBody>
          </p:sp>
        </mc:Choice>
        <mc:Fallback xmlns="">
          <p:sp>
            <p:nvSpPr>
              <p:cNvPr id="46" name="ZoneTexte 45">
                <a:extLst>
                  <a:ext uri="{FF2B5EF4-FFF2-40B4-BE49-F238E27FC236}">
                    <a16:creationId xmlns:a16="http://schemas.microsoft.com/office/drawing/2014/main" id="{422C4F6A-B842-2643-96BD-6E062FF7C962}"/>
                  </a:ext>
                </a:extLst>
              </p:cNvPr>
              <p:cNvSpPr txBox="1">
                <a:spLocks noRot="1" noChangeAspect="1" noMove="1" noResize="1" noEditPoints="1" noAdjustHandles="1" noChangeArrowheads="1" noChangeShapeType="1" noTextEdit="1"/>
              </p:cNvSpPr>
              <p:nvPr>
                <p:custDataLst>
                  <p:tags r:id="rId39"/>
                </p:custDataLst>
              </p:nvPr>
            </p:nvSpPr>
            <p:spPr>
              <a:xfrm>
                <a:off x="6925646" y="1651115"/>
                <a:ext cx="457176" cy="338554"/>
              </a:xfrm>
              <a:prstGeom prst="rect">
                <a:avLst/>
              </a:prstGeom>
              <a:blipFill>
                <a:blip r:embed="rId40"/>
                <a:stretch>
                  <a:fillRect t="-3636" r="-8000" b="-2545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021DD15-4909-5BD6-0E8D-D32D7088968F}"/>
                  </a:ext>
                </a:extLst>
              </p:cNvPr>
              <p:cNvSpPr txBox="1"/>
              <p:nvPr>
                <p:custDataLst>
                  <p:tags r:id="rId18"/>
                </p:custDataLst>
              </p:nvPr>
            </p:nvSpPr>
            <p:spPr>
              <a:xfrm>
                <a:off x="11277960" y="1601059"/>
                <a:ext cx="500458" cy="338554"/>
              </a:xfrm>
              <a:prstGeom prst="rect">
                <a:avLst/>
              </a:prstGeom>
              <a:noFill/>
            </p:spPr>
            <p:txBody>
              <a:bodyPr wrap="none" rtlCol="0">
                <a:spAutoFit/>
              </a:bodyPr>
              <a:lstStyle/>
              <a:p>
                <a14:m>
                  <m:oMath xmlns:m="http://schemas.openxmlformats.org/officeDocument/2006/math">
                    <m:r>
                      <a:rPr lang="fr-CA" sz="1600" b="0" i="1" smtClean="0">
                        <a:latin typeface="Cambria Math" panose="02040503050406030204" pitchFamily="18" charset="0"/>
                      </a:rPr>
                      <m:t>𝐹</m:t>
                    </m:r>
                  </m:oMath>
                </a14:m>
                <a:r>
                  <a:rPr lang="fr-CA" sz="1600" dirty="0"/>
                  <a:t>/2</a:t>
                </a:r>
              </a:p>
            </p:txBody>
          </p:sp>
        </mc:Choice>
        <mc:Fallback xmlns="">
          <p:sp>
            <p:nvSpPr>
              <p:cNvPr id="47" name="ZoneTexte 46">
                <a:extLst>
                  <a:ext uri="{FF2B5EF4-FFF2-40B4-BE49-F238E27FC236}">
                    <a16:creationId xmlns:a16="http://schemas.microsoft.com/office/drawing/2014/main" id="{3021DD15-4909-5BD6-0E8D-D32D7088968F}"/>
                  </a:ext>
                </a:extLst>
              </p:cNvPr>
              <p:cNvSpPr txBox="1">
                <a:spLocks noRot="1" noChangeAspect="1" noMove="1" noResize="1" noEditPoints="1" noAdjustHandles="1" noChangeArrowheads="1" noChangeShapeType="1" noTextEdit="1"/>
              </p:cNvSpPr>
              <p:nvPr/>
            </p:nvSpPr>
            <p:spPr>
              <a:xfrm>
                <a:off x="11277960" y="1601059"/>
                <a:ext cx="500458" cy="338554"/>
              </a:xfrm>
              <a:prstGeom prst="rect">
                <a:avLst/>
              </a:prstGeom>
              <a:blipFill>
                <a:blip r:embed="rId41"/>
                <a:stretch>
                  <a:fillRect t="-5455" r="-7317" b="-23636"/>
                </a:stretch>
              </a:blipFill>
            </p:spPr>
            <p:txBody>
              <a:bodyPr/>
              <a:lstStyle/>
              <a:p>
                <a:r>
                  <a:rPr lang="fr-CA">
                    <a:noFill/>
                  </a:rPr>
                  <a:t> </a:t>
                </a:r>
              </a:p>
            </p:txBody>
          </p:sp>
        </mc:Fallback>
      </mc:AlternateContent>
      <p:cxnSp>
        <p:nvCxnSpPr>
          <p:cNvPr id="48" name="Connecteur droit avec flèche 47">
            <a:extLst>
              <a:ext uri="{FF2B5EF4-FFF2-40B4-BE49-F238E27FC236}">
                <a16:creationId xmlns:a16="http://schemas.microsoft.com/office/drawing/2014/main" id="{F45B4CE3-83AE-AED5-8FAE-09120F547220}"/>
              </a:ext>
            </a:extLst>
          </p:cNvPr>
          <p:cNvCxnSpPr>
            <a:cxnSpLocks/>
          </p:cNvCxnSpPr>
          <p:nvPr>
            <p:custDataLst>
              <p:tags r:id="rId19"/>
            </p:custDataLst>
          </p:nvPr>
        </p:nvCxnSpPr>
        <p:spPr>
          <a:xfrm flipV="1">
            <a:off x="7566991" y="3380325"/>
            <a:ext cx="3843959" cy="12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CA5A5471-6D78-5AEC-50D6-1EC752E14831}"/>
              </a:ext>
            </a:extLst>
          </p:cNvPr>
          <p:cNvSpPr txBox="1"/>
          <p:nvPr>
            <p:custDataLst>
              <p:tags r:id="rId20"/>
            </p:custDataLst>
          </p:nvPr>
        </p:nvSpPr>
        <p:spPr>
          <a:xfrm rot="16200000">
            <a:off x="6086609" y="3195658"/>
            <a:ext cx="1479829" cy="369332"/>
          </a:xfrm>
          <a:prstGeom prst="rect">
            <a:avLst/>
          </a:prstGeom>
          <a:noFill/>
        </p:spPr>
        <p:txBody>
          <a:bodyPr wrap="none" rtlCol="0">
            <a:spAutoFit/>
          </a:bodyPr>
          <a:lstStyle/>
          <a:p>
            <a:r>
              <a:rPr lang="fr-CA" dirty="0">
                <a:latin typeface="Univers Condensed" panose="020B0506020202050204"/>
              </a:rPr>
              <a:t>Effort tranchant</a:t>
            </a:r>
          </a:p>
        </p:txBody>
      </p:sp>
      <p:sp>
        <p:nvSpPr>
          <p:cNvPr id="55" name="Flèche : bas 54">
            <a:extLst>
              <a:ext uri="{FF2B5EF4-FFF2-40B4-BE49-F238E27FC236}">
                <a16:creationId xmlns:a16="http://schemas.microsoft.com/office/drawing/2014/main" id="{20BE0DB9-0D77-039D-F9E8-D4E59C31E23A}"/>
              </a:ext>
            </a:extLst>
          </p:cNvPr>
          <p:cNvSpPr/>
          <p:nvPr>
            <p:custDataLst>
              <p:tags r:id="rId21"/>
            </p:custDataLst>
          </p:nvPr>
        </p:nvSpPr>
        <p:spPr>
          <a:xfrm rot="10800000">
            <a:off x="7387761" y="1433907"/>
            <a:ext cx="287383" cy="306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Forme libre : forme 58">
            <a:extLst>
              <a:ext uri="{FF2B5EF4-FFF2-40B4-BE49-F238E27FC236}">
                <a16:creationId xmlns:a16="http://schemas.microsoft.com/office/drawing/2014/main" id="{2EDB1CBB-81FB-6600-3EE6-0201A405F43D}"/>
              </a:ext>
            </a:extLst>
          </p:cNvPr>
          <p:cNvSpPr/>
          <p:nvPr>
            <p:custDataLst>
              <p:tags r:id="rId22"/>
            </p:custDataLst>
          </p:nvPr>
        </p:nvSpPr>
        <p:spPr>
          <a:xfrm>
            <a:off x="7569200" y="2921000"/>
            <a:ext cx="3543300" cy="933450"/>
          </a:xfrm>
          <a:custGeom>
            <a:avLst/>
            <a:gdLst>
              <a:gd name="connsiteX0" fmla="*/ 0 w 3543300"/>
              <a:gd name="connsiteY0" fmla="*/ 0 h 933450"/>
              <a:gd name="connsiteX1" fmla="*/ 1771650 w 3543300"/>
              <a:gd name="connsiteY1" fmla="*/ 0 h 933450"/>
              <a:gd name="connsiteX2" fmla="*/ 1771650 w 3543300"/>
              <a:gd name="connsiteY2" fmla="*/ 933450 h 933450"/>
              <a:gd name="connsiteX3" fmla="*/ 3543300 w 3543300"/>
              <a:gd name="connsiteY3" fmla="*/ 933450 h 933450"/>
              <a:gd name="connsiteX4" fmla="*/ 3536950 w 3543300"/>
              <a:gd name="connsiteY4" fmla="*/ 831850 h 933450"/>
              <a:gd name="connsiteX0" fmla="*/ 0 w 3543300"/>
              <a:gd name="connsiteY0" fmla="*/ 0 h 933450"/>
              <a:gd name="connsiteX1" fmla="*/ 1771650 w 3543300"/>
              <a:gd name="connsiteY1" fmla="*/ 0 h 933450"/>
              <a:gd name="connsiteX2" fmla="*/ 1771650 w 3543300"/>
              <a:gd name="connsiteY2" fmla="*/ 933450 h 933450"/>
              <a:gd name="connsiteX3" fmla="*/ 3543300 w 3543300"/>
              <a:gd name="connsiteY3" fmla="*/ 933450 h 933450"/>
            </a:gdLst>
            <a:ahLst/>
            <a:cxnLst>
              <a:cxn ang="0">
                <a:pos x="connsiteX0" y="connsiteY0"/>
              </a:cxn>
              <a:cxn ang="0">
                <a:pos x="connsiteX1" y="connsiteY1"/>
              </a:cxn>
              <a:cxn ang="0">
                <a:pos x="connsiteX2" y="connsiteY2"/>
              </a:cxn>
              <a:cxn ang="0">
                <a:pos x="connsiteX3" y="connsiteY3"/>
              </a:cxn>
            </a:cxnLst>
            <a:rect l="l" t="t" r="r" b="b"/>
            <a:pathLst>
              <a:path w="3543300" h="933450">
                <a:moveTo>
                  <a:pt x="0" y="0"/>
                </a:moveTo>
                <a:lnTo>
                  <a:pt x="1771650" y="0"/>
                </a:lnTo>
                <a:lnTo>
                  <a:pt x="1771650" y="933450"/>
                </a:lnTo>
                <a:lnTo>
                  <a:pt x="3543300" y="93345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61" name="ZoneTexte 60">
                <a:extLst>
                  <a:ext uri="{FF2B5EF4-FFF2-40B4-BE49-F238E27FC236}">
                    <a16:creationId xmlns:a16="http://schemas.microsoft.com/office/drawing/2014/main" id="{972528E0-4E98-B63A-B692-DB8EA7223F77}"/>
                  </a:ext>
                </a:extLst>
              </p:cNvPr>
              <p:cNvSpPr txBox="1"/>
              <p:nvPr>
                <p:custDataLst>
                  <p:tags r:id="rId23"/>
                </p:custDataLst>
              </p:nvPr>
            </p:nvSpPr>
            <p:spPr>
              <a:xfrm>
                <a:off x="6996195" y="2739938"/>
                <a:ext cx="457176" cy="338554"/>
              </a:xfrm>
              <a:prstGeom prst="rect">
                <a:avLst/>
              </a:prstGeom>
              <a:noFill/>
            </p:spPr>
            <p:txBody>
              <a:bodyPr wrap="none" rtlCol="0">
                <a:spAutoFit/>
              </a:bodyPr>
              <a:lstStyle/>
              <a:p>
                <a14:m>
                  <m:oMath xmlns:m="http://schemas.openxmlformats.org/officeDocument/2006/math">
                    <m:r>
                      <a:rPr lang="fr-CA" sz="1600" b="0" i="1" smtClean="0">
                        <a:latin typeface="Cambria Math" panose="02040503050406030204" pitchFamily="18" charset="0"/>
                      </a:rPr>
                      <m:t>𝐹</m:t>
                    </m:r>
                  </m:oMath>
                </a14:m>
                <a:r>
                  <a:rPr lang="fr-CA" sz="1600" dirty="0">
                    <a:latin typeface="Univers Condensed" panose="020B0506020202050204"/>
                  </a:rPr>
                  <a:t>/2</a:t>
                </a:r>
              </a:p>
            </p:txBody>
          </p:sp>
        </mc:Choice>
        <mc:Fallback xmlns="">
          <p:sp>
            <p:nvSpPr>
              <p:cNvPr id="61" name="ZoneTexte 60">
                <a:extLst>
                  <a:ext uri="{FF2B5EF4-FFF2-40B4-BE49-F238E27FC236}">
                    <a16:creationId xmlns:a16="http://schemas.microsoft.com/office/drawing/2014/main" id="{972528E0-4E98-B63A-B692-DB8EA7223F77}"/>
                  </a:ext>
                </a:extLst>
              </p:cNvPr>
              <p:cNvSpPr txBox="1">
                <a:spLocks noRot="1" noChangeAspect="1" noMove="1" noResize="1" noEditPoints="1" noAdjustHandles="1" noChangeArrowheads="1" noChangeShapeType="1" noTextEdit="1"/>
              </p:cNvSpPr>
              <p:nvPr>
                <p:custDataLst>
                  <p:tags r:id="rId42"/>
                </p:custDataLst>
              </p:nvPr>
            </p:nvSpPr>
            <p:spPr>
              <a:xfrm>
                <a:off x="6996195" y="2739938"/>
                <a:ext cx="457176" cy="338554"/>
              </a:xfrm>
              <a:prstGeom prst="rect">
                <a:avLst/>
              </a:prstGeom>
              <a:blipFill>
                <a:blip r:embed="rId43"/>
                <a:stretch>
                  <a:fillRect t="-3571" r="-6667" b="-23214"/>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2" name="ZoneTexte 61">
                <a:extLst>
                  <a:ext uri="{FF2B5EF4-FFF2-40B4-BE49-F238E27FC236}">
                    <a16:creationId xmlns:a16="http://schemas.microsoft.com/office/drawing/2014/main" id="{8DBCC10B-5AEE-7DD7-D879-3929DE3D94D9}"/>
                  </a:ext>
                </a:extLst>
              </p:cNvPr>
              <p:cNvSpPr txBox="1"/>
              <p:nvPr>
                <p:custDataLst>
                  <p:tags r:id="rId24"/>
                </p:custDataLst>
              </p:nvPr>
            </p:nvSpPr>
            <p:spPr>
              <a:xfrm>
                <a:off x="6886131" y="3691705"/>
                <a:ext cx="611065" cy="338554"/>
              </a:xfrm>
              <a:prstGeom prst="rect">
                <a:avLst/>
              </a:prstGeom>
              <a:noFill/>
            </p:spPr>
            <p:txBody>
              <a:bodyPr wrap="none" rtlCol="0">
                <a:spAutoFit/>
              </a:bodyPr>
              <a:lstStyle/>
              <a:p>
                <a14:m>
                  <m:oMath xmlns:m="http://schemas.openxmlformats.org/officeDocument/2006/math">
                    <m:r>
                      <a:rPr lang="fr-CA" sz="1600" b="0" i="1" smtClean="0">
                        <a:latin typeface="Cambria Math" panose="02040503050406030204" pitchFamily="18" charset="0"/>
                      </a:rPr>
                      <m:t>−</m:t>
                    </m:r>
                    <m:r>
                      <a:rPr lang="fr-CA" sz="1600" b="0" i="1" smtClean="0">
                        <a:latin typeface="Cambria Math" panose="02040503050406030204" pitchFamily="18" charset="0"/>
                      </a:rPr>
                      <m:t>𝐹</m:t>
                    </m:r>
                  </m:oMath>
                </a14:m>
                <a:r>
                  <a:rPr lang="fr-CA" sz="1600" dirty="0">
                    <a:latin typeface="Univers Condensed" panose="020B0506020202050204"/>
                  </a:rPr>
                  <a:t>/2</a:t>
                </a:r>
              </a:p>
            </p:txBody>
          </p:sp>
        </mc:Choice>
        <mc:Fallback xmlns="">
          <p:sp>
            <p:nvSpPr>
              <p:cNvPr id="62" name="ZoneTexte 61">
                <a:extLst>
                  <a:ext uri="{FF2B5EF4-FFF2-40B4-BE49-F238E27FC236}">
                    <a16:creationId xmlns:a16="http://schemas.microsoft.com/office/drawing/2014/main" id="{8DBCC10B-5AEE-7DD7-D879-3929DE3D94D9}"/>
                  </a:ext>
                </a:extLst>
              </p:cNvPr>
              <p:cNvSpPr txBox="1">
                <a:spLocks noRot="1" noChangeAspect="1" noMove="1" noResize="1" noEditPoints="1" noAdjustHandles="1" noChangeArrowheads="1" noChangeShapeType="1" noTextEdit="1"/>
              </p:cNvSpPr>
              <p:nvPr>
                <p:custDataLst>
                  <p:tags r:id="rId44"/>
                </p:custDataLst>
              </p:nvPr>
            </p:nvSpPr>
            <p:spPr>
              <a:xfrm>
                <a:off x="6886131" y="3691705"/>
                <a:ext cx="611065" cy="338554"/>
              </a:xfrm>
              <a:prstGeom prst="rect">
                <a:avLst/>
              </a:prstGeom>
              <a:blipFill>
                <a:blip r:embed="rId45"/>
                <a:stretch>
                  <a:fillRect t="-3636" r="-5000" b="-25455"/>
                </a:stretch>
              </a:blipFill>
            </p:spPr>
            <p:txBody>
              <a:bodyPr/>
              <a:lstStyle/>
              <a:p>
                <a:r>
                  <a:rPr lang="fr-CA">
                    <a:noFill/>
                  </a:rPr>
                  <a:t> </a:t>
                </a:r>
              </a:p>
            </p:txBody>
          </p:sp>
        </mc:Fallback>
      </mc:AlternateContent>
      <p:cxnSp>
        <p:nvCxnSpPr>
          <p:cNvPr id="64" name="Connecteur droit avec flèche 63">
            <a:extLst>
              <a:ext uri="{FF2B5EF4-FFF2-40B4-BE49-F238E27FC236}">
                <a16:creationId xmlns:a16="http://schemas.microsoft.com/office/drawing/2014/main" id="{22BEB5E0-DA43-2317-A8E4-B85C37B81478}"/>
              </a:ext>
            </a:extLst>
          </p:cNvPr>
          <p:cNvCxnSpPr>
            <a:cxnSpLocks/>
          </p:cNvCxnSpPr>
          <p:nvPr>
            <p:custDataLst>
              <p:tags r:id="rId25"/>
            </p:custDataLst>
          </p:nvPr>
        </p:nvCxnSpPr>
        <p:spPr>
          <a:xfrm flipV="1">
            <a:off x="7566991" y="4626910"/>
            <a:ext cx="0" cy="954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4E00813D-6140-D281-E689-EE0A3F2AB1CE}"/>
              </a:ext>
            </a:extLst>
          </p:cNvPr>
          <p:cNvCxnSpPr>
            <a:cxnSpLocks/>
          </p:cNvCxnSpPr>
          <p:nvPr>
            <p:custDataLst>
              <p:tags r:id="rId26"/>
            </p:custDataLst>
          </p:nvPr>
        </p:nvCxnSpPr>
        <p:spPr>
          <a:xfrm flipV="1">
            <a:off x="7566991" y="5581361"/>
            <a:ext cx="3843959" cy="12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5CFBB0F9-270E-A0B5-48E6-A26B8BA8D582}"/>
              </a:ext>
            </a:extLst>
          </p:cNvPr>
          <p:cNvSpPr txBox="1"/>
          <p:nvPr>
            <p:custDataLst>
              <p:tags r:id="rId27"/>
            </p:custDataLst>
          </p:nvPr>
        </p:nvSpPr>
        <p:spPr>
          <a:xfrm rot="16200000">
            <a:off x="5944144" y="5056922"/>
            <a:ext cx="1734770" cy="369332"/>
          </a:xfrm>
          <a:prstGeom prst="rect">
            <a:avLst/>
          </a:prstGeom>
          <a:noFill/>
        </p:spPr>
        <p:txBody>
          <a:bodyPr wrap="none" rtlCol="0">
            <a:spAutoFit/>
          </a:bodyPr>
          <a:lstStyle/>
          <a:p>
            <a:r>
              <a:rPr lang="fr-CA" dirty="0">
                <a:latin typeface="Univers Condensed" panose="020B0506020202050204"/>
              </a:rPr>
              <a:t>Moment de flexion</a:t>
            </a:r>
          </a:p>
        </p:txBody>
      </p:sp>
      <p:sp>
        <p:nvSpPr>
          <p:cNvPr id="72" name="Forme libre : forme 71">
            <a:extLst>
              <a:ext uri="{FF2B5EF4-FFF2-40B4-BE49-F238E27FC236}">
                <a16:creationId xmlns:a16="http://schemas.microsoft.com/office/drawing/2014/main" id="{1B451BDE-6478-EAE3-23C6-38C070BC833A}"/>
              </a:ext>
            </a:extLst>
          </p:cNvPr>
          <p:cNvSpPr/>
          <p:nvPr>
            <p:custDataLst>
              <p:tags r:id="rId28"/>
            </p:custDataLst>
          </p:nvPr>
        </p:nvSpPr>
        <p:spPr>
          <a:xfrm>
            <a:off x="7562850" y="4838700"/>
            <a:ext cx="3531417" cy="752475"/>
          </a:xfrm>
          <a:custGeom>
            <a:avLst/>
            <a:gdLst>
              <a:gd name="connsiteX0" fmla="*/ 0 w 3590925"/>
              <a:gd name="connsiteY0" fmla="*/ 752475 h 752475"/>
              <a:gd name="connsiteX1" fmla="*/ 1781175 w 3590925"/>
              <a:gd name="connsiteY1" fmla="*/ 0 h 752475"/>
              <a:gd name="connsiteX2" fmla="*/ 3590925 w 3590925"/>
              <a:gd name="connsiteY2" fmla="*/ 723900 h 752475"/>
            </a:gdLst>
            <a:ahLst/>
            <a:cxnLst>
              <a:cxn ang="0">
                <a:pos x="connsiteX0" y="connsiteY0"/>
              </a:cxn>
              <a:cxn ang="0">
                <a:pos x="connsiteX1" y="connsiteY1"/>
              </a:cxn>
              <a:cxn ang="0">
                <a:pos x="connsiteX2" y="connsiteY2"/>
              </a:cxn>
            </a:cxnLst>
            <a:rect l="l" t="t" r="r" b="b"/>
            <a:pathLst>
              <a:path w="3590925" h="752475">
                <a:moveTo>
                  <a:pt x="0" y="752475"/>
                </a:moveTo>
                <a:lnTo>
                  <a:pt x="1781175" y="0"/>
                </a:lnTo>
                <a:lnTo>
                  <a:pt x="3590925" y="7239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4" name="Connecteur droit 73">
            <a:extLst>
              <a:ext uri="{FF2B5EF4-FFF2-40B4-BE49-F238E27FC236}">
                <a16:creationId xmlns:a16="http://schemas.microsoft.com/office/drawing/2014/main" id="{002471EF-611A-DB28-4B81-09047B089635}"/>
              </a:ext>
            </a:extLst>
          </p:cNvPr>
          <p:cNvCxnSpPr>
            <a:cxnSpLocks/>
          </p:cNvCxnSpPr>
          <p:nvPr>
            <p:custDataLst>
              <p:tags r:id="rId29"/>
            </p:custDataLst>
          </p:nvPr>
        </p:nvCxnSpPr>
        <p:spPr>
          <a:xfrm flipH="1">
            <a:off x="11094267" y="2074617"/>
            <a:ext cx="42378" cy="35937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5256FF90-3319-8F51-CBA6-BC7521CFAB93}"/>
              </a:ext>
            </a:extLst>
          </p:cNvPr>
          <p:cNvCxnSpPr>
            <a:cxnSpLocks/>
          </p:cNvCxnSpPr>
          <p:nvPr>
            <p:custDataLst>
              <p:tags r:id="rId30"/>
            </p:custDataLst>
          </p:nvPr>
        </p:nvCxnSpPr>
        <p:spPr>
          <a:xfrm flipH="1">
            <a:off x="9313739" y="2006142"/>
            <a:ext cx="42378" cy="35937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ZoneTexte 78">
                <a:extLst>
                  <a:ext uri="{FF2B5EF4-FFF2-40B4-BE49-F238E27FC236}">
                    <a16:creationId xmlns:a16="http://schemas.microsoft.com/office/drawing/2014/main" id="{33FD43FB-02E0-EBF9-1219-8E9C812829F8}"/>
                  </a:ext>
                </a:extLst>
              </p:cNvPr>
              <p:cNvSpPr txBox="1"/>
              <p:nvPr>
                <p:custDataLst>
                  <p:tags r:id="rId31"/>
                </p:custDataLst>
              </p:nvPr>
            </p:nvSpPr>
            <p:spPr>
              <a:xfrm>
                <a:off x="11066560" y="3363238"/>
                <a:ext cx="34439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600" b="0" i="1" smtClean="0">
                          <a:latin typeface="Cambria Math" panose="02040503050406030204" pitchFamily="18" charset="0"/>
                        </a:rPr>
                        <m:t>𝐿</m:t>
                      </m:r>
                    </m:oMath>
                  </m:oMathPara>
                </a14:m>
                <a:endParaRPr lang="fr-CA" sz="1600" dirty="0"/>
              </a:p>
            </p:txBody>
          </p:sp>
        </mc:Choice>
        <mc:Fallback xmlns="">
          <p:sp>
            <p:nvSpPr>
              <p:cNvPr id="79" name="ZoneTexte 78">
                <a:extLst>
                  <a:ext uri="{FF2B5EF4-FFF2-40B4-BE49-F238E27FC236}">
                    <a16:creationId xmlns:a16="http://schemas.microsoft.com/office/drawing/2014/main" id="{33FD43FB-02E0-EBF9-1219-8E9C812829F8}"/>
                  </a:ext>
                </a:extLst>
              </p:cNvPr>
              <p:cNvSpPr txBox="1">
                <a:spLocks noRot="1" noChangeAspect="1" noMove="1" noResize="1" noEditPoints="1" noAdjustHandles="1" noChangeArrowheads="1" noChangeShapeType="1" noTextEdit="1"/>
              </p:cNvSpPr>
              <p:nvPr/>
            </p:nvSpPr>
            <p:spPr>
              <a:xfrm>
                <a:off x="11066560" y="3363238"/>
                <a:ext cx="344390" cy="338554"/>
              </a:xfrm>
              <a:prstGeom prst="rect">
                <a:avLst/>
              </a:prstGeom>
              <a:blipFill>
                <a:blip r:embed="rId46"/>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0" name="ZoneTexte 79">
                <a:extLst>
                  <a:ext uri="{FF2B5EF4-FFF2-40B4-BE49-F238E27FC236}">
                    <a16:creationId xmlns:a16="http://schemas.microsoft.com/office/drawing/2014/main" id="{EB0B504F-E274-73FE-E423-2A2A5F41C080}"/>
                  </a:ext>
                </a:extLst>
              </p:cNvPr>
              <p:cNvSpPr txBox="1"/>
              <p:nvPr>
                <p:custDataLst>
                  <p:tags r:id="rId32"/>
                </p:custDataLst>
              </p:nvPr>
            </p:nvSpPr>
            <p:spPr>
              <a:xfrm>
                <a:off x="10922072" y="5644358"/>
                <a:ext cx="34439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600" b="0" i="1" smtClean="0">
                          <a:latin typeface="Cambria Math" panose="02040503050406030204" pitchFamily="18" charset="0"/>
                        </a:rPr>
                        <m:t>𝐿</m:t>
                      </m:r>
                    </m:oMath>
                  </m:oMathPara>
                </a14:m>
                <a:endParaRPr lang="fr-CA" sz="1600" dirty="0"/>
              </a:p>
            </p:txBody>
          </p:sp>
        </mc:Choice>
        <mc:Fallback xmlns="">
          <p:sp>
            <p:nvSpPr>
              <p:cNvPr id="80" name="ZoneTexte 79">
                <a:extLst>
                  <a:ext uri="{FF2B5EF4-FFF2-40B4-BE49-F238E27FC236}">
                    <a16:creationId xmlns:a16="http://schemas.microsoft.com/office/drawing/2014/main" id="{EB0B504F-E274-73FE-E423-2A2A5F41C080}"/>
                  </a:ext>
                </a:extLst>
              </p:cNvPr>
              <p:cNvSpPr txBox="1">
                <a:spLocks noRot="1" noChangeAspect="1" noMove="1" noResize="1" noEditPoints="1" noAdjustHandles="1" noChangeArrowheads="1" noChangeShapeType="1" noTextEdit="1"/>
              </p:cNvSpPr>
              <p:nvPr/>
            </p:nvSpPr>
            <p:spPr>
              <a:xfrm>
                <a:off x="10922072" y="5644358"/>
                <a:ext cx="344390" cy="338554"/>
              </a:xfrm>
              <a:prstGeom prst="rect">
                <a:avLst/>
              </a:prstGeom>
              <a:blipFill>
                <a:blip r:embed="rId47"/>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1" name="ZoneTexte 80">
                <a:extLst>
                  <a:ext uri="{FF2B5EF4-FFF2-40B4-BE49-F238E27FC236}">
                    <a16:creationId xmlns:a16="http://schemas.microsoft.com/office/drawing/2014/main" id="{8C550E87-2DF1-6B3F-B221-4321997522C3}"/>
                  </a:ext>
                </a:extLst>
              </p:cNvPr>
              <p:cNvSpPr txBox="1"/>
              <p:nvPr>
                <p:custDataLst>
                  <p:tags r:id="rId33"/>
                </p:custDataLst>
              </p:nvPr>
            </p:nvSpPr>
            <p:spPr>
              <a:xfrm>
                <a:off x="7070885" y="4591413"/>
                <a:ext cx="469423" cy="5517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CA" sz="1600" b="0" i="1" smtClean="0">
                              <a:latin typeface="Cambria Math" panose="02040503050406030204" pitchFamily="18" charset="0"/>
                            </a:rPr>
                          </m:ctrlPr>
                        </m:fPr>
                        <m:num>
                          <m:r>
                            <a:rPr lang="fr-CA" sz="1600" b="0" i="1" smtClean="0">
                              <a:latin typeface="Cambria Math" panose="02040503050406030204" pitchFamily="18" charset="0"/>
                            </a:rPr>
                            <m:t>𝐹𝐿</m:t>
                          </m:r>
                        </m:num>
                        <m:den>
                          <m:r>
                            <a:rPr lang="fr-CA" sz="1600" b="0" i="1" smtClean="0">
                              <a:latin typeface="Cambria Math" panose="02040503050406030204" pitchFamily="18" charset="0"/>
                            </a:rPr>
                            <m:t>4</m:t>
                          </m:r>
                        </m:den>
                      </m:f>
                    </m:oMath>
                  </m:oMathPara>
                </a14:m>
                <a:endParaRPr lang="fr-CA" sz="1600" dirty="0">
                  <a:latin typeface="Univers Condensed" panose="020B0506020202050204"/>
                </a:endParaRPr>
              </a:p>
            </p:txBody>
          </p:sp>
        </mc:Choice>
        <mc:Fallback xmlns="">
          <p:sp>
            <p:nvSpPr>
              <p:cNvPr id="81" name="ZoneTexte 80">
                <a:extLst>
                  <a:ext uri="{FF2B5EF4-FFF2-40B4-BE49-F238E27FC236}">
                    <a16:creationId xmlns:a16="http://schemas.microsoft.com/office/drawing/2014/main" id="{8C550E87-2DF1-6B3F-B221-4321997522C3}"/>
                  </a:ext>
                </a:extLst>
              </p:cNvPr>
              <p:cNvSpPr txBox="1">
                <a:spLocks noRot="1" noChangeAspect="1" noMove="1" noResize="1" noEditPoints="1" noAdjustHandles="1" noChangeArrowheads="1" noChangeShapeType="1" noTextEdit="1"/>
              </p:cNvSpPr>
              <p:nvPr>
                <p:custDataLst>
                  <p:tags r:id="rId48"/>
                </p:custDataLst>
              </p:nvPr>
            </p:nvSpPr>
            <p:spPr>
              <a:xfrm>
                <a:off x="7070885" y="4591413"/>
                <a:ext cx="469423" cy="551754"/>
              </a:xfrm>
              <a:prstGeom prst="rect">
                <a:avLst/>
              </a:prstGeom>
              <a:blipFill>
                <a:blip r:embed="rId49"/>
                <a:stretch>
                  <a:fillRect/>
                </a:stretch>
              </a:blipFill>
            </p:spPr>
            <p:txBody>
              <a:bodyPr/>
              <a:lstStyle/>
              <a:p>
                <a:r>
                  <a:rPr lang="fr-CA">
                    <a:noFill/>
                  </a:rPr>
                  <a:t> </a:t>
                </a:r>
              </a:p>
            </p:txBody>
          </p:sp>
        </mc:Fallback>
      </mc:AlternateContent>
      <p:cxnSp>
        <p:nvCxnSpPr>
          <p:cNvPr id="82" name="Connecteur droit 81">
            <a:extLst>
              <a:ext uri="{FF2B5EF4-FFF2-40B4-BE49-F238E27FC236}">
                <a16:creationId xmlns:a16="http://schemas.microsoft.com/office/drawing/2014/main" id="{6219A31D-6731-E576-C11E-A75AD4BB7A1D}"/>
              </a:ext>
            </a:extLst>
          </p:cNvPr>
          <p:cNvCxnSpPr>
            <a:cxnSpLocks/>
            <a:stCxn id="72" idx="1"/>
          </p:cNvCxnSpPr>
          <p:nvPr>
            <p:custDataLst>
              <p:tags r:id="rId34"/>
            </p:custDataLst>
          </p:nvPr>
        </p:nvCxnSpPr>
        <p:spPr>
          <a:xfrm flipH="1">
            <a:off x="7569200" y="4838700"/>
            <a:ext cx="174530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ZoneTexte 85">
                <a:extLst>
                  <a:ext uri="{FF2B5EF4-FFF2-40B4-BE49-F238E27FC236}">
                    <a16:creationId xmlns:a16="http://schemas.microsoft.com/office/drawing/2014/main" id="{3A2FD81C-9BE1-66A9-481C-B8507B4D8F5B}"/>
                  </a:ext>
                </a:extLst>
              </p:cNvPr>
              <p:cNvSpPr txBox="1"/>
              <p:nvPr>
                <p:custDataLst>
                  <p:tags r:id="rId35"/>
                </p:custDataLst>
              </p:nvPr>
            </p:nvSpPr>
            <p:spPr>
              <a:xfrm>
                <a:off x="9027270" y="5632632"/>
                <a:ext cx="55919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600" b="0" i="1" smtClean="0">
                          <a:latin typeface="Cambria Math" panose="02040503050406030204" pitchFamily="18" charset="0"/>
                        </a:rPr>
                        <m:t>𝐿</m:t>
                      </m:r>
                      <m:r>
                        <a:rPr lang="fr-CA" sz="1600" b="0" i="1" smtClean="0">
                          <a:latin typeface="Cambria Math" panose="02040503050406030204" pitchFamily="18" charset="0"/>
                        </a:rPr>
                        <m:t>/2</m:t>
                      </m:r>
                    </m:oMath>
                  </m:oMathPara>
                </a14:m>
                <a:endParaRPr lang="fr-CA" sz="1600" dirty="0"/>
              </a:p>
            </p:txBody>
          </p:sp>
        </mc:Choice>
        <mc:Fallback xmlns="">
          <p:sp>
            <p:nvSpPr>
              <p:cNvPr id="86" name="ZoneTexte 85">
                <a:extLst>
                  <a:ext uri="{FF2B5EF4-FFF2-40B4-BE49-F238E27FC236}">
                    <a16:creationId xmlns:a16="http://schemas.microsoft.com/office/drawing/2014/main" id="{3A2FD81C-9BE1-66A9-481C-B8507B4D8F5B}"/>
                  </a:ext>
                </a:extLst>
              </p:cNvPr>
              <p:cNvSpPr txBox="1">
                <a:spLocks noRot="1" noChangeAspect="1" noMove="1" noResize="1" noEditPoints="1" noAdjustHandles="1" noChangeArrowheads="1" noChangeShapeType="1" noTextEdit="1"/>
              </p:cNvSpPr>
              <p:nvPr/>
            </p:nvSpPr>
            <p:spPr>
              <a:xfrm>
                <a:off x="9027270" y="5632632"/>
                <a:ext cx="559192" cy="338554"/>
              </a:xfrm>
              <a:prstGeom prst="rect">
                <a:avLst/>
              </a:prstGeom>
              <a:blipFill>
                <a:blip r:embed="rId50"/>
                <a:stretch>
                  <a:fillRect b="-8929"/>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8" name="Espace réservé du texte 87">
                <a:extLst>
                  <a:ext uri="{FF2B5EF4-FFF2-40B4-BE49-F238E27FC236}">
                    <a16:creationId xmlns:a16="http://schemas.microsoft.com/office/drawing/2014/main" id="{45F159AE-7BFE-9296-F75A-32C0A09D6D4E}"/>
                  </a:ext>
                </a:extLst>
              </p:cNvPr>
              <p:cNvSpPr>
                <a:spLocks noGrp="1"/>
              </p:cNvSpPr>
              <p:nvPr>
                <p:ph type="body" idx="1"/>
                <p:custDataLst>
                  <p:tags r:id="rId36"/>
                </p:custDataLst>
              </p:nvPr>
            </p:nvSpPr>
            <p:spPr>
              <a:xfrm>
                <a:off x="839788" y="1681163"/>
                <a:ext cx="5301612" cy="4041258"/>
              </a:xfrm>
            </p:spPr>
            <p:txBody>
              <a:bodyPr>
                <a:noAutofit/>
              </a:bodyPr>
              <a:lstStyle/>
              <a:p>
                <a:r>
                  <a:rPr lang="fr-CA" dirty="0"/>
                  <a:t>Pièce en flexion rotative. On doit trouver la courbe SN appropriée, appliquer les facteurs de correction et trouver la charge maximale avec la théorie des poutres</a:t>
                </a:r>
              </a:p>
              <a:p>
                <a:pPr marL="342900" indent="-342900">
                  <a:buFont typeface="+mj-lt"/>
                  <a:buAutoNum type="arabicPeriod"/>
                </a:pPr>
                <a:r>
                  <a:rPr lang="fr-CA" dirty="0"/>
                  <a:t>Calculer le nombre de cycles requis: </a:t>
                </a:r>
                <a:br>
                  <a:rPr lang="fr-CA" dirty="0"/>
                </a:br>
                <a:r>
                  <a:rPr lang="fr-CA" dirty="0"/>
                  <a:t>(1000 h) X (60 min/h) X (1800 cycles/min) =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a14:m>
                <a:r>
                  <a:rPr lang="fr-CA" dirty="0"/>
                  <a:t> cycles</a:t>
                </a:r>
              </a:p>
              <a:p>
                <a:pPr marL="342900" indent="-342900">
                  <a:buFont typeface="+mj-lt"/>
                  <a:buAutoNum type="arabicPeriod"/>
                </a:pPr>
                <a:r>
                  <a:rPr lang="fr-CA" dirty="0"/>
                  <a:t>Utiliser les courbes SN présentées dans la diapositive 13. Pour la flexion rotative, on a une contrainte moyenne nulle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m:t>
                        </m:r>
                      </m:sub>
                    </m:sSub>
                    <m:r>
                      <a:rPr lang="fr-CA" b="0" i="1" smtClean="0">
                        <a:latin typeface="Cambria Math" panose="02040503050406030204" pitchFamily="18" charset="0"/>
                      </a:rPr>
                      <m:t>=0</m:t>
                    </m:r>
                  </m:oMath>
                </a14:m>
                <a:r>
                  <a:rPr lang="fr-CA" dirty="0"/>
                  <a:t>). On choisit donc la courbe rouge. Pour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8</m:t>
                        </m:r>
                      </m:sup>
                    </m:sSup>
                  </m:oMath>
                </a14:m>
                <a:r>
                  <a:rPr lang="fr-CA" dirty="0"/>
                  <a:t> cycles, on a une amplitude de contrainte d’environ 150 MPa. </a:t>
                </a:r>
              </a:p>
              <a:p>
                <a:pPr marL="342900" indent="-342900">
                  <a:buFont typeface="+mj-lt"/>
                  <a:buAutoNum type="arabicPeriod"/>
                </a:pPr>
                <a:r>
                  <a:rPr lang="fr-CA" dirty="0"/>
                  <a:t>Facteurs de correction:</a:t>
                </a:r>
              </a:p>
              <a:p>
                <a:pPr marL="914400" lvl="1" indent="-457200">
                  <a:buSzPct val="100000"/>
                  <a:buFont typeface="+mj-lt"/>
                  <a:buAutoNum type="alphaLcParenR"/>
                </a:pPr>
                <a:r>
                  <a:rPr lang="fr-CA" sz="1600" b="0" dirty="0">
                    <a:solidFill>
                      <a:schemeClr val="tx1"/>
                    </a:solidFill>
                  </a:rPr>
                  <a:t>Fini de surface (</a:t>
                </a:r>
                <a14:m>
                  <m:oMath xmlns:m="http://schemas.openxmlformats.org/officeDocument/2006/math">
                    <m:sSub>
                      <m:sSubPr>
                        <m:ctrlPr>
                          <a:rPr lang="fr-CA" sz="1600" b="0" i="1" smtClean="0">
                            <a:solidFill>
                              <a:schemeClr val="tx1"/>
                            </a:solidFill>
                            <a:latin typeface="Cambria Math" panose="02040503050406030204" pitchFamily="18" charset="0"/>
                          </a:rPr>
                        </m:ctrlPr>
                      </m:sSubPr>
                      <m:e>
                        <m:r>
                          <a:rPr lang="fr-CA" sz="1600" b="0" i="1" smtClean="0">
                            <a:solidFill>
                              <a:schemeClr val="tx1"/>
                            </a:solidFill>
                            <a:latin typeface="Cambria Math" panose="02040503050406030204" pitchFamily="18" charset="0"/>
                          </a:rPr>
                          <m:t>𝑘</m:t>
                        </m:r>
                      </m:e>
                      <m:sub>
                        <m:r>
                          <a:rPr lang="fr-CA" sz="1600" b="0" i="1" smtClean="0">
                            <a:solidFill>
                              <a:schemeClr val="tx1"/>
                            </a:solidFill>
                            <a:latin typeface="Cambria Math" panose="02040503050406030204" pitchFamily="18" charset="0"/>
                          </a:rPr>
                          <m:t>𝑎</m:t>
                        </m:r>
                      </m:sub>
                    </m:sSub>
                  </m:oMath>
                </a14:m>
                <a:r>
                  <a:rPr lang="fr-CA" sz="1600" b="0" dirty="0">
                    <a:solidFill>
                      <a:schemeClr val="tx1"/>
                    </a:solidFill>
                  </a:rPr>
                  <a:t>): voir diapositive 25. Pour une résistance de 570 MPa, on a </a:t>
                </a:r>
                <a14:m>
                  <m:oMath xmlns:m="http://schemas.openxmlformats.org/officeDocument/2006/math">
                    <m:sSub>
                      <m:sSubPr>
                        <m:ctrlPr>
                          <a:rPr lang="fr-CA" sz="1600" b="0" i="1" smtClean="0">
                            <a:solidFill>
                              <a:schemeClr val="tx1"/>
                            </a:solidFill>
                            <a:latin typeface="Cambria Math" panose="02040503050406030204" pitchFamily="18" charset="0"/>
                          </a:rPr>
                        </m:ctrlPr>
                      </m:sSubPr>
                      <m:e>
                        <m:r>
                          <a:rPr lang="fr-CA" sz="1600" b="0" i="1" smtClean="0">
                            <a:solidFill>
                              <a:schemeClr val="tx1"/>
                            </a:solidFill>
                            <a:latin typeface="Cambria Math" panose="02040503050406030204" pitchFamily="18" charset="0"/>
                          </a:rPr>
                          <m:t>𝑘</m:t>
                        </m:r>
                      </m:e>
                      <m:sub>
                        <m:r>
                          <a:rPr lang="fr-CA" sz="1600" b="0" i="1" smtClean="0">
                            <a:solidFill>
                              <a:schemeClr val="tx1"/>
                            </a:solidFill>
                            <a:latin typeface="Cambria Math" panose="02040503050406030204" pitchFamily="18" charset="0"/>
                          </a:rPr>
                          <m:t>𝑎</m:t>
                        </m:r>
                      </m:sub>
                    </m:sSub>
                    <m:r>
                      <a:rPr lang="fr-CA" sz="1600" b="0" i="1" smtClean="0">
                        <a:solidFill>
                          <a:schemeClr val="tx1"/>
                        </a:solidFill>
                        <a:latin typeface="Cambria Math" panose="02040503050406030204" pitchFamily="18" charset="0"/>
                      </a:rPr>
                      <m:t>=0,78</m:t>
                    </m:r>
                  </m:oMath>
                </a14:m>
                <a:r>
                  <a:rPr lang="fr-CA" sz="1600" b="0" dirty="0">
                    <a:solidFill>
                      <a:schemeClr val="tx1"/>
                    </a:solidFill>
                  </a:rPr>
                  <a:t>.</a:t>
                </a:r>
              </a:p>
              <a:p>
                <a:pPr marL="914400" lvl="1" indent="-457200">
                  <a:buSzPct val="100000"/>
                  <a:buFont typeface="+mj-lt"/>
                  <a:buAutoNum type="alphaLcParenR"/>
                </a:pPr>
                <a:r>
                  <a:rPr lang="fr-CA" sz="1600" b="0" dirty="0">
                    <a:solidFill>
                      <a:schemeClr val="tx1"/>
                    </a:solidFill>
                  </a:rPr>
                  <a:t>Pièce de 20 mm en flexion, </a:t>
                </a:r>
                <a14:m>
                  <m:oMath xmlns:m="http://schemas.openxmlformats.org/officeDocument/2006/math">
                    <m:sSub>
                      <m:sSubPr>
                        <m:ctrlPr>
                          <a:rPr lang="fr-CA" sz="1600" b="0" i="1" smtClean="0">
                            <a:solidFill>
                              <a:schemeClr val="tx1"/>
                            </a:solidFill>
                            <a:latin typeface="Cambria Math" panose="02040503050406030204" pitchFamily="18" charset="0"/>
                          </a:rPr>
                        </m:ctrlPr>
                      </m:sSubPr>
                      <m:e>
                        <m:r>
                          <a:rPr lang="fr-CA" sz="1600" b="0" i="1" smtClean="0">
                            <a:solidFill>
                              <a:schemeClr val="tx1"/>
                            </a:solidFill>
                            <a:latin typeface="Cambria Math" panose="02040503050406030204" pitchFamily="18" charset="0"/>
                          </a:rPr>
                          <m:t>𝑘</m:t>
                        </m:r>
                      </m:e>
                      <m:sub>
                        <m:r>
                          <a:rPr lang="fr-CA" sz="1600" b="0" i="1" smtClean="0">
                            <a:solidFill>
                              <a:schemeClr val="tx1"/>
                            </a:solidFill>
                            <a:latin typeface="Cambria Math" panose="02040503050406030204" pitchFamily="18" charset="0"/>
                          </a:rPr>
                          <m:t>𝑏</m:t>
                        </m:r>
                      </m:sub>
                    </m:sSub>
                    <m:r>
                      <a:rPr lang="fr-CA" sz="1600" b="0" i="0" smtClean="0">
                        <a:solidFill>
                          <a:schemeClr val="tx1"/>
                        </a:solidFill>
                        <a:latin typeface="Cambria Math" panose="02040503050406030204" pitchFamily="18" charset="0"/>
                      </a:rPr>
                      <m:t>=0,9</m:t>
                    </m:r>
                  </m:oMath>
                </a14:m>
                <a:r>
                  <a:rPr lang="fr-CA" sz="1600" b="0" dirty="0">
                    <a:solidFill>
                      <a:schemeClr val="tx1"/>
                    </a:solidFill>
                  </a:rPr>
                  <a:t> (diapo. 28)</a:t>
                </a:r>
              </a:p>
              <a:p>
                <a:pPr marL="914400" lvl="1" indent="-457200">
                  <a:buSzPct val="100000"/>
                  <a:buFont typeface="+mj-lt"/>
                  <a:buAutoNum type="alphaLcParenR"/>
                </a:pPr>
                <a:r>
                  <a:rPr lang="fr-CA" sz="1600" b="0" dirty="0">
                    <a:solidFill>
                      <a:schemeClr val="tx1"/>
                    </a:solidFill>
                  </a:rPr>
                  <a:t>Résistance à la fatigue corrigée 105,3 MPa (diapo. 24)</a:t>
                </a:r>
                <a:endParaRPr lang="fr-CA" sz="1200" b="0" dirty="0">
                  <a:solidFill>
                    <a:schemeClr val="tx1"/>
                  </a:solidFill>
                </a:endParaRPr>
              </a:p>
              <a:p>
                <a:pPr marL="457200" indent="-457200">
                  <a:buSzPct val="100000"/>
                  <a:buFont typeface="+mj-lt"/>
                  <a:buAutoNum type="arabicPeriod"/>
                </a:pPr>
                <a:r>
                  <a:rPr lang="fr-CA" dirty="0"/>
                  <a:t>On choisit </a:t>
                </a:r>
                <a14:m>
                  <m:oMath xmlns:m="http://schemas.openxmlformats.org/officeDocument/2006/math">
                    <m:r>
                      <a:rPr lang="fr-CA" b="0" i="1" smtClean="0">
                        <a:latin typeface="Cambria Math" panose="02040503050406030204" pitchFamily="18" charset="0"/>
                      </a:rPr>
                      <m:t>𝑆</m:t>
                    </m:r>
                    <m:r>
                      <a:rPr lang="fr-CA" b="0" i="1" smtClean="0">
                        <a:latin typeface="Cambria Math" panose="02040503050406030204" pitchFamily="18" charset="0"/>
                      </a:rPr>
                      <m:t>=105,3 </m:t>
                    </m:r>
                    <m:r>
                      <m:rPr>
                        <m:nor/>
                      </m:rPr>
                      <a:rPr lang="fr-CA" b="0" i="0" smtClean="0">
                        <a:latin typeface="Cambria Math" panose="02040503050406030204" pitchFamily="18" charset="0"/>
                      </a:rPr>
                      <m:t>MPa</m:t>
                    </m:r>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32</m:t>
                        </m:r>
                        <m:r>
                          <a:rPr lang="fr-CA" i="1">
                            <a:latin typeface="Cambria Math" panose="02040503050406030204" pitchFamily="18" charset="0"/>
                          </a:rPr>
                          <m:t>𝑀</m:t>
                        </m:r>
                      </m:num>
                      <m:den>
                        <m:r>
                          <a:rPr lang="fr-CA" i="1">
                            <a:latin typeface="Cambria Math" panose="02040503050406030204" pitchFamily="18" charset="0"/>
                          </a:rPr>
                          <m:t>𝜋</m:t>
                        </m:r>
                        <m:sSup>
                          <m:sSupPr>
                            <m:ctrlPr>
                              <a:rPr lang="fr-CA" i="1">
                                <a:latin typeface="Cambria Math" panose="02040503050406030204" pitchFamily="18" charset="0"/>
                              </a:rPr>
                            </m:ctrlPr>
                          </m:sSupPr>
                          <m:e>
                            <m:r>
                              <a:rPr lang="fr-CA" i="1">
                                <a:latin typeface="Cambria Math" panose="02040503050406030204" pitchFamily="18" charset="0"/>
                              </a:rPr>
                              <m:t>𝑑</m:t>
                            </m:r>
                          </m:e>
                          <m:sup>
                            <m:r>
                              <a:rPr lang="fr-CA" i="1">
                                <a:latin typeface="Cambria Math" panose="02040503050406030204" pitchFamily="18" charset="0"/>
                              </a:rPr>
                              <m:t>3</m:t>
                            </m:r>
                          </m:sup>
                        </m:sSup>
                      </m:den>
                    </m:f>
                  </m:oMath>
                </a14:m>
                <a:r>
                  <a:rPr lang="fr-CA" dirty="0"/>
                  <a:t>, on obtient </a:t>
                </a:r>
                <a14:m>
                  <m:oMath xmlns:m="http://schemas.openxmlformats.org/officeDocument/2006/math">
                    <m:r>
                      <a:rPr lang="fr-CA" b="0" i="1" smtClean="0">
                        <a:latin typeface="Cambria Math" panose="02040503050406030204" pitchFamily="18" charset="0"/>
                      </a:rPr>
                      <m:t>𝑀</m:t>
                    </m:r>
                    <m:r>
                      <a:rPr lang="fr-CA" b="0" i="1" smtClean="0">
                        <a:latin typeface="Cambria Math" panose="02040503050406030204" pitchFamily="18" charset="0"/>
                      </a:rPr>
                      <m:t>=82,7 </m:t>
                    </m:r>
                    <m:r>
                      <m:rPr>
                        <m:nor/>
                      </m:rPr>
                      <a:rPr lang="fr-CA" b="0" i="0" smtClean="0">
                        <a:latin typeface="Cambria Math" panose="02040503050406030204" pitchFamily="18" charset="0"/>
                      </a:rPr>
                      <m:t>N</m:t>
                    </m:r>
                    <m:r>
                      <m:rPr>
                        <m:nor/>
                      </m:rPr>
                      <a:rPr lang="fr-CA" b="0" i="0" smtClean="0">
                        <a:latin typeface="Cambria Math" panose="02040503050406030204" pitchFamily="18" charset="0"/>
                      </a:rPr>
                      <m:t>−</m:t>
                    </m:r>
                    <m:r>
                      <m:rPr>
                        <m:nor/>
                      </m:rPr>
                      <a:rPr lang="fr-CA" b="0" i="0" smtClean="0">
                        <a:latin typeface="Cambria Math" panose="02040503050406030204" pitchFamily="18" charset="0"/>
                      </a:rPr>
                      <m:t>m</m:t>
                    </m:r>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𝐹𝐿</m:t>
                        </m:r>
                      </m:num>
                      <m:den>
                        <m:r>
                          <a:rPr lang="fr-CA" b="0" i="1" smtClean="0">
                            <a:latin typeface="Cambria Math" panose="02040503050406030204" pitchFamily="18" charset="0"/>
                          </a:rPr>
                          <m:t>4</m:t>
                        </m:r>
                      </m:den>
                    </m:f>
                  </m:oMath>
                </a14:m>
                <a:r>
                  <a:rPr lang="fr-CA" dirty="0"/>
                  <a:t>, et on obtient </a:t>
                </a:r>
                <a14:m>
                  <m:oMath xmlns:m="http://schemas.openxmlformats.org/officeDocument/2006/math">
                    <m:r>
                      <a:rPr lang="fr-CA" b="0" i="1" smtClean="0">
                        <a:latin typeface="Cambria Math" panose="02040503050406030204" pitchFamily="18" charset="0"/>
                      </a:rPr>
                      <m:t>𝐹</m:t>
                    </m:r>
                    <m:r>
                      <a:rPr lang="fr-CA" b="0" i="1" smtClean="0">
                        <a:latin typeface="Cambria Math" panose="02040503050406030204" pitchFamily="18" charset="0"/>
                      </a:rPr>
                      <m:t>=3,31 </m:t>
                    </m:r>
                    <m:r>
                      <m:rPr>
                        <m:nor/>
                      </m:rPr>
                      <a:rPr lang="fr-CA" b="0" i="0" smtClean="0">
                        <a:latin typeface="Cambria Math" panose="02040503050406030204" pitchFamily="18" charset="0"/>
                      </a:rPr>
                      <m:t>kN</m:t>
                    </m:r>
                  </m:oMath>
                </a14:m>
                <a:r>
                  <a:rPr lang="fr-CA" dirty="0"/>
                  <a:t>.  </a:t>
                </a:r>
              </a:p>
              <a:p>
                <a:pPr marL="457200" indent="-457200">
                  <a:buSzPct val="100000"/>
                  <a:buFont typeface="+mj-lt"/>
                  <a:buAutoNum type="arabicPeriod"/>
                </a:pPr>
                <a:endParaRPr lang="fr-CA" sz="1200" b="0" dirty="0">
                  <a:solidFill>
                    <a:schemeClr val="tx1"/>
                  </a:solidFill>
                </a:endParaRPr>
              </a:p>
            </p:txBody>
          </p:sp>
        </mc:Choice>
        <mc:Fallback xmlns="">
          <p:sp>
            <p:nvSpPr>
              <p:cNvPr id="88" name="Espace réservé du texte 87">
                <a:extLst>
                  <a:ext uri="{FF2B5EF4-FFF2-40B4-BE49-F238E27FC236}">
                    <a16:creationId xmlns:a16="http://schemas.microsoft.com/office/drawing/2014/main" id="{45F159AE-7BFE-9296-F75A-32C0A09D6D4E}"/>
                  </a:ext>
                </a:extLst>
              </p:cNvPr>
              <p:cNvSpPr>
                <a:spLocks noGrp="1" noRot="1" noChangeAspect="1" noMove="1" noResize="1" noEditPoints="1" noAdjustHandles="1" noChangeArrowheads="1" noChangeShapeType="1" noTextEdit="1"/>
              </p:cNvSpPr>
              <p:nvPr>
                <p:ph type="body" idx="1"/>
              </p:nvPr>
            </p:nvSpPr>
            <p:spPr>
              <a:xfrm>
                <a:off x="839788" y="1681163"/>
                <a:ext cx="5301612" cy="4041258"/>
              </a:xfrm>
              <a:blipFill>
                <a:blip r:embed="rId51"/>
                <a:stretch>
                  <a:fillRect l="-2417" t="-2262" r="-1726" b="-10558"/>
                </a:stretch>
              </a:blipFill>
            </p:spPr>
            <p:txBody>
              <a:bodyPr/>
              <a:lstStyle/>
              <a:p>
                <a:r>
                  <a:rPr lang="fr-CA">
                    <a:noFill/>
                  </a:rPr>
                  <a:t> </a:t>
                </a:r>
              </a:p>
            </p:txBody>
          </p:sp>
        </mc:Fallback>
      </mc:AlternateContent>
    </p:spTree>
    <p:extLst>
      <p:ext uri="{BB962C8B-B14F-4D97-AF65-F5344CB8AC3E}">
        <p14:creationId xmlns:p14="http://schemas.microsoft.com/office/powerpoint/2010/main" val="3246742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FATIGUE DES STRUCTURES D’ALUMINIUM</a:t>
            </a:r>
          </a:p>
        </p:txBody>
      </p:sp>
      <p:sp>
        <p:nvSpPr>
          <p:cNvPr id="3" name="Espace réservé du texte 2"/>
          <p:cNvSpPr>
            <a:spLocks noGrp="1"/>
          </p:cNvSpPr>
          <p:nvPr>
            <p:ph type="body" idx="1"/>
            <p:custDataLst>
              <p:tags r:id="rId2"/>
            </p:custDataLst>
          </p:nvPr>
        </p:nvSpPr>
        <p:spPr>
          <a:xfrm>
            <a:off x="931972" y="4013656"/>
            <a:ext cx="3677520" cy="2075994"/>
          </a:xfrm>
        </p:spPr>
        <p:txBody>
          <a:bodyPr>
            <a:normAutofit/>
          </a:bodyPr>
          <a:lstStyle/>
          <a:p>
            <a:r>
              <a:rPr lang="fr-CA" dirty="0"/>
              <a:t>Joints soudés</a:t>
            </a:r>
          </a:p>
          <a:p>
            <a:r>
              <a:rPr lang="fr-CA" dirty="0"/>
              <a:t>Joints boulonnés</a:t>
            </a:r>
          </a:p>
          <a:p>
            <a:r>
              <a:rPr lang="fr-CA" dirty="0"/>
              <a:t>Soudures par friction-malaxage</a:t>
            </a:r>
          </a:p>
        </p:txBody>
      </p:sp>
      <p:sp>
        <p:nvSpPr>
          <p:cNvPr id="4" name="Espace réservé du pied de page 3"/>
          <p:cNvSpPr>
            <a:spLocks noGrp="1"/>
          </p:cNvSpPr>
          <p:nvPr>
            <p:ph type="ftr" sz="quarter" idx="11"/>
            <p:custDataLst>
              <p:tags r:id="rId3"/>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34</a:t>
            </a:fld>
            <a:endParaRPr lang="fr-FR" dirty="0"/>
          </a:p>
        </p:txBody>
      </p:sp>
    </p:spTree>
    <p:extLst>
      <p:ext uri="{BB962C8B-B14F-4D97-AF65-F5344CB8AC3E}">
        <p14:creationId xmlns:p14="http://schemas.microsoft.com/office/powerpoint/2010/main" val="2622024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F3DC960-9D23-3895-F3DE-740DF5018FB1}"/>
              </a:ext>
            </a:extLst>
          </p:cNvPr>
          <p:cNvSpPr>
            <a:spLocks noGrp="1"/>
          </p:cNvSpPr>
          <p:nvPr>
            <p:ph type="ftr" sz="quarter" idx="11"/>
            <p:custDataLst>
              <p:tags r:id="rId1"/>
            </p:custDataLst>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802EE35E-1959-8355-427A-F0F439B095B6}"/>
              </a:ext>
            </a:extLst>
          </p:cNvPr>
          <p:cNvSpPr>
            <a:spLocks noGrp="1"/>
          </p:cNvSpPr>
          <p:nvPr>
            <p:ph type="sldNum" sz="quarter" idx="12"/>
            <p:custDataLst>
              <p:tags r:id="rId2"/>
            </p:custDataLst>
          </p:nvPr>
        </p:nvSpPr>
        <p:spPr/>
        <p:txBody>
          <a:bodyPr/>
          <a:lstStyle/>
          <a:p>
            <a:fld id="{82B63C5F-247B-BE4F-ACBC-7BDD67617F3E}" type="slidenum">
              <a:rPr lang="fr-FR" smtClean="0"/>
              <a:t>35</a:t>
            </a:fld>
            <a:endParaRPr lang="fr-FR"/>
          </a:p>
        </p:txBody>
      </p:sp>
      <mc:AlternateContent xmlns:mc="http://schemas.openxmlformats.org/markup-compatibility/2006" xmlns:a14="http://schemas.microsoft.com/office/drawing/2010/main">
        <mc:Choice Requires="a14">
          <p:sp>
            <p:nvSpPr>
              <p:cNvPr id="7" name="Espace réservé du texte 6">
                <a:extLst>
                  <a:ext uri="{FF2B5EF4-FFF2-40B4-BE49-F238E27FC236}">
                    <a16:creationId xmlns:a16="http://schemas.microsoft.com/office/drawing/2014/main" id="{87D5E548-753C-604A-7D29-BA188845A26A}"/>
                  </a:ext>
                </a:extLst>
              </p:cNvPr>
              <p:cNvSpPr>
                <a:spLocks noGrp="1"/>
              </p:cNvSpPr>
              <p:nvPr>
                <p:ph type="body" idx="1"/>
                <p:custDataLst>
                  <p:tags r:id="rId3"/>
                </p:custDataLst>
              </p:nvPr>
            </p:nvSpPr>
            <p:spPr/>
            <p:txBody>
              <a:bodyPr>
                <a:noAutofit/>
              </a:bodyPr>
              <a:lstStyle/>
              <a:p>
                <a:r>
                  <a:rPr lang="fr-CA" dirty="0"/>
                  <a:t>Le plus important paramètre pour la résistance en fatigue des joints soudés est la géométrie.</a:t>
                </a:r>
              </a:p>
              <a:p>
                <a:r>
                  <a:rPr lang="fr-CA" dirty="0"/>
                  <a:t>Les normes prescrivent des courbes de fatigue propres à chaque type de détails.</a:t>
                </a:r>
              </a:p>
              <a:p>
                <a:r>
                  <a:rPr lang="fr-CA" dirty="0"/>
                  <a:t>La norme CSA S157 classifie les détails en catégories A, B, C, D, et E, A ayant la meilleure résistance, et E la moins bonne.</a:t>
                </a:r>
              </a:p>
              <a:p>
                <a:r>
                  <a:rPr lang="fr-CA" dirty="0"/>
                  <a:t>Des exemples de types de détails de chaque catégorie sont montrés ci-contre.</a:t>
                </a:r>
              </a:p>
              <a:p>
                <a:r>
                  <a:rPr lang="fr-CA" dirty="0"/>
                  <a:t>Pour chaque géométrie, le type de détail dépend aussi d’autres facteurs, comme l’inspection, la finition des soudures, la longueur de la soudure </a:t>
                </a:r>
                <a14:m>
                  <m:oMath xmlns:m="http://schemas.openxmlformats.org/officeDocument/2006/math">
                    <m:r>
                      <a:rPr lang="fr-CA" b="0" i="1" smtClean="0">
                        <a:latin typeface="Cambria Math" panose="02040503050406030204" pitchFamily="18" charset="0"/>
                      </a:rPr>
                      <m:t>𝐿</m:t>
                    </m:r>
                  </m:oMath>
                </a14:m>
                <a:r>
                  <a:rPr lang="fr-CA" dirty="0"/>
                  <a:t>, le rayon du congé </a:t>
                </a:r>
                <a14:m>
                  <m:oMath xmlns:m="http://schemas.openxmlformats.org/officeDocument/2006/math">
                    <m:r>
                      <a:rPr lang="fr-CA" b="0" i="1" smtClean="0">
                        <a:latin typeface="Cambria Math" panose="02040503050406030204" pitchFamily="18" charset="0"/>
                      </a:rPr>
                      <m:t>𝑅</m:t>
                    </m:r>
                  </m:oMath>
                </a14:m>
                <a:r>
                  <a:rPr lang="fr-CA" dirty="0"/>
                  <a:t>.</a:t>
                </a:r>
              </a:p>
              <a:p>
                <a:r>
                  <a:rPr lang="fr-CA" dirty="0"/>
                  <a:t>Plus de détails sont donnés dans la norme CSA S157.</a:t>
                </a:r>
              </a:p>
              <a:p>
                <a:r>
                  <a:rPr lang="fr-CA" dirty="0"/>
                  <a:t>Les types de détails peuvent varier d’une norme à l’autre.</a:t>
                </a:r>
              </a:p>
              <a:p>
                <a:endParaRPr lang="fr-CA" dirty="0"/>
              </a:p>
            </p:txBody>
          </p:sp>
        </mc:Choice>
        <mc:Fallback xmlns="">
          <p:sp>
            <p:nvSpPr>
              <p:cNvPr id="7" name="Espace réservé du texte 6">
                <a:extLst>
                  <a:ext uri="{FF2B5EF4-FFF2-40B4-BE49-F238E27FC236}">
                    <a16:creationId xmlns:a16="http://schemas.microsoft.com/office/drawing/2014/main" id="{87D5E548-753C-604A-7D29-BA188845A26A}"/>
                  </a:ext>
                </a:extLst>
              </p:cNvPr>
              <p:cNvSpPr>
                <a:spLocks noGrp="1" noRot="1" noChangeAspect="1" noMove="1" noResize="1" noEditPoints="1" noAdjustHandles="1" noChangeArrowheads="1" noChangeShapeType="1" noTextEdit="1"/>
              </p:cNvSpPr>
              <p:nvPr>
                <p:ph type="body" idx="1"/>
              </p:nvPr>
            </p:nvSpPr>
            <p:spPr>
              <a:blipFill>
                <a:blip r:embed="rId14"/>
                <a:stretch>
                  <a:fillRect l="-2648" t="-2262" r="-3279"/>
                </a:stretch>
              </a:blipFill>
            </p:spPr>
            <p:txBody>
              <a:bodyPr/>
              <a:lstStyle/>
              <a:p>
                <a:r>
                  <a:rPr lang="fr-CA">
                    <a:noFill/>
                  </a:rPr>
                  <a:t> </a:t>
                </a:r>
              </a:p>
            </p:txBody>
          </p:sp>
        </mc:Fallback>
      </mc:AlternateContent>
      <p:sp>
        <p:nvSpPr>
          <p:cNvPr id="10" name="Titre 1">
            <a:extLst>
              <a:ext uri="{FF2B5EF4-FFF2-40B4-BE49-F238E27FC236}">
                <a16:creationId xmlns:a16="http://schemas.microsoft.com/office/drawing/2014/main" id="{54261AD5-AE41-DFE1-A87F-A06ADD72CB0D}"/>
              </a:ext>
            </a:extLst>
          </p:cNvPr>
          <p:cNvSpPr>
            <a:spLocks noGrp="1"/>
          </p:cNvSpPr>
          <p:nvPr>
            <p:ph type="title"/>
            <p:custDataLst>
              <p:tags r:id="rId4"/>
            </p:custDataLst>
          </p:nvPr>
        </p:nvSpPr>
        <p:spPr>
          <a:xfrm>
            <a:off x="838200" y="514350"/>
            <a:ext cx="9821863" cy="925513"/>
          </a:xfrm>
        </p:spPr>
        <p:txBody>
          <a:bodyPr>
            <a:normAutofit/>
          </a:bodyPr>
          <a:lstStyle/>
          <a:p>
            <a:r>
              <a:rPr lang="fr-CA" dirty="0">
                <a:solidFill>
                  <a:schemeClr val="accent1"/>
                </a:solidFill>
              </a:rPr>
              <a:t>Assemblages soudés</a:t>
            </a:r>
            <a:br>
              <a:rPr lang="fr-CA" dirty="0"/>
            </a:br>
            <a:r>
              <a:rPr lang="fr-CA" sz="2800" dirty="0"/>
              <a:t>Géométrie</a:t>
            </a:r>
            <a:endParaRPr lang="fr-CA" dirty="0"/>
          </a:p>
        </p:txBody>
      </p:sp>
      <p:grpSp>
        <p:nvGrpSpPr>
          <p:cNvPr id="22" name="Groupe 21">
            <a:extLst>
              <a:ext uri="{FF2B5EF4-FFF2-40B4-BE49-F238E27FC236}">
                <a16:creationId xmlns:a16="http://schemas.microsoft.com/office/drawing/2014/main" id="{1525C878-C53E-2779-C1AA-42580453B390}"/>
              </a:ext>
            </a:extLst>
          </p:cNvPr>
          <p:cNvGrpSpPr/>
          <p:nvPr>
            <p:custDataLst>
              <p:tags r:id="rId5"/>
            </p:custDataLst>
          </p:nvPr>
        </p:nvGrpSpPr>
        <p:grpSpPr>
          <a:xfrm>
            <a:off x="8285686" y="2151857"/>
            <a:ext cx="3553163" cy="192947"/>
            <a:chOff x="8230029" y="2013358"/>
            <a:chExt cx="3553163" cy="192947"/>
          </a:xfrm>
        </p:grpSpPr>
        <p:sp>
          <p:nvSpPr>
            <p:cNvPr id="11" name="Rectangle 10">
              <a:extLst>
                <a:ext uri="{FF2B5EF4-FFF2-40B4-BE49-F238E27FC236}">
                  <a16:creationId xmlns:a16="http://schemas.microsoft.com/office/drawing/2014/main" id="{89DCC140-7411-E88C-3750-B604CA119EC9}"/>
                </a:ext>
              </a:extLst>
            </p:cNvPr>
            <p:cNvSpPr/>
            <p:nvPr/>
          </p:nvSpPr>
          <p:spPr>
            <a:xfrm>
              <a:off x="8559197" y="2013358"/>
              <a:ext cx="2894201" cy="19294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Flèche : droite 17">
              <a:extLst>
                <a:ext uri="{FF2B5EF4-FFF2-40B4-BE49-F238E27FC236}">
                  <a16:creationId xmlns:a16="http://schemas.microsoft.com/office/drawing/2014/main" id="{DCFDFDB4-3B55-3F24-842D-FABF4A1D316E}"/>
                </a:ext>
              </a:extLst>
            </p:cNvPr>
            <p:cNvSpPr/>
            <p:nvPr/>
          </p:nvSpPr>
          <p:spPr>
            <a:xfrm>
              <a:off x="11453398"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lèche : droite 18">
              <a:extLst>
                <a:ext uri="{FF2B5EF4-FFF2-40B4-BE49-F238E27FC236}">
                  <a16:creationId xmlns:a16="http://schemas.microsoft.com/office/drawing/2014/main" id="{843D0E63-774B-3D62-8642-F6A3B0CD6E6A}"/>
                </a:ext>
              </a:extLst>
            </p:cNvPr>
            <p:cNvSpPr/>
            <p:nvPr/>
          </p:nvSpPr>
          <p:spPr>
            <a:xfrm rot="10800000">
              <a:off x="8230029"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C1F7CB75-ED9E-432C-D1B8-1F94EEC602DE}"/>
              </a:ext>
            </a:extLst>
          </p:cNvPr>
          <p:cNvGrpSpPr/>
          <p:nvPr>
            <p:custDataLst>
              <p:tags r:id="rId6"/>
            </p:custDataLst>
          </p:nvPr>
        </p:nvGrpSpPr>
        <p:grpSpPr>
          <a:xfrm>
            <a:off x="8285686" y="3049788"/>
            <a:ext cx="3553163" cy="251188"/>
            <a:chOff x="8230029" y="2868223"/>
            <a:chExt cx="3553163" cy="251188"/>
          </a:xfrm>
        </p:grpSpPr>
        <p:grpSp>
          <p:nvGrpSpPr>
            <p:cNvPr id="17" name="Groupe 16">
              <a:extLst>
                <a:ext uri="{FF2B5EF4-FFF2-40B4-BE49-F238E27FC236}">
                  <a16:creationId xmlns:a16="http://schemas.microsoft.com/office/drawing/2014/main" id="{E91DBD75-2756-F9E1-6770-88BDCF75525E}"/>
                </a:ext>
              </a:extLst>
            </p:cNvPr>
            <p:cNvGrpSpPr/>
            <p:nvPr/>
          </p:nvGrpSpPr>
          <p:grpSpPr>
            <a:xfrm>
              <a:off x="8559197" y="2868223"/>
              <a:ext cx="2894201" cy="251188"/>
              <a:chOff x="8875554" y="2868223"/>
              <a:chExt cx="2894201" cy="251188"/>
            </a:xfrm>
          </p:grpSpPr>
          <p:sp>
            <p:nvSpPr>
              <p:cNvPr id="12" name="Rectangle 11">
                <a:extLst>
                  <a:ext uri="{FF2B5EF4-FFF2-40B4-BE49-F238E27FC236}">
                    <a16:creationId xmlns:a16="http://schemas.microsoft.com/office/drawing/2014/main" id="{FBAAF31E-5CE7-F82B-5CDA-B7A3DA46C970}"/>
                  </a:ext>
                </a:extLst>
              </p:cNvPr>
              <p:cNvSpPr/>
              <p:nvPr/>
            </p:nvSpPr>
            <p:spPr>
              <a:xfrm>
                <a:off x="8875554" y="2906105"/>
                <a:ext cx="2894201" cy="19294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orme libre : forme 15">
                <a:extLst>
                  <a:ext uri="{FF2B5EF4-FFF2-40B4-BE49-F238E27FC236}">
                    <a16:creationId xmlns:a16="http://schemas.microsoft.com/office/drawing/2014/main" id="{90F7DCE3-FA5A-C48D-1F94-121AD8089748}"/>
                  </a:ext>
                </a:extLst>
              </p:cNvPr>
              <p:cNvSpPr/>
              <p:nvPr/>
            </p:nvSpPr>
            <p:spPr>
              <a:xfrm>
                <a:off x="10201411" y="2868223"/>
                <a:ext cx="247019" cy="251188"/>
              </a:xfrm>
              <a:custGeom>
                <a:avLst/>
                <a:gdLst>
                  <a:gd name="connsiteX0" fmla="*/ 0 w 286021"/>
                  <a:gd name="connsiteY0" fmla="*/ 47670 h 277353"/>
                  <a:gd name="connsiteX1" fmla="*/ 112675 w 286021"/>
                  <a:gd name="connsiteY1" fmla="*/ 247018 h 277353"/>
                  <a:gd name="connsiteX2" fmla="*/ 151677 w 286021"/>
                  <a:gd name="connsiteY2" fmla="*/ 277353 h 277353"/>
                  <a:gd name="connsiteX3" fmla="*/ 221016 w 286021"/>
                  <a:gd name="connsiteY3" fmla="*/ 234017 h 277353"/>
                  <a:gd name="connsiteX4" fmla="*/ 286021 w 286021"/>
                  <a:gd name="connsiteY4" fmla="*/ 56337 h 277353"/>
                  <a:gd name="connsiteX5" fmla="*/ 138676 w 286021"/>
                  <a:gd name="connsiteY5" fmla="*/ 0 h 277353"/>
                  <a:gd name="connsiteX6" fmla="*/ 0 w 286021"/>
                  <a:gd name="connsiteY6" fmla="*/ 47670 h 277353"/>
                  <a:gd name="connsiteX0" fmla="*/ 0 w 268687"/>
                  <a:gd name="connsiteY0" fmla="*/ 47670 h 277353"/>
                  <a:gd name="connsiteX1" fmla="*/ 112675 w 268687"/>
                  <a:gd name="connsiteY1" fmla="*/ 247018 h 277353"/>
                  <a:gd name="connsiteX2" fmla="*/ 151677 w 268687"/>
                  <a:gd name="connsiteY2" fmla="*/ 277353 h 277353"/>
                  <a:gd name="connsiteX3" fmla="*/ 221016 w 268687"/>
                  <a:gd name="connsiteY3" fmla="*/ 234017 h 277353"/>
                  <a:gd name="connsiteX4" fmla="*/ 268687 w 268687"/>
                  <a:gd name="connsiteY4" fmla="*/ 52003 h 277353"/>
                  <a:gd name="connsiteX5" fmla="*/ 138676 w 268687"/>
                  <a:gd name="connsiteY5" fmla="*/ 0 h 277353"/>
                  <a:gd name="connsiteX6" fmla="*/ 0 w 268687"/>
                  <a:gd name="connsiteY6" fmla="*/ 47670 h 277353"/>
                  <a:gd name="connsiteX0" fmla="*/ 0 w 268687"/>
                  <a:gd name="connsiteY0" fmla="*/ 47670 h 277353"/>
                  <a:gd name="connsiteX1" fmla="*/ 112675 w 268687"/>
                  <a:gd name="connsiteY1" fmla="*/ 247018 h 277353"/>
                  <a:gd name="connsiteX2" fmla="*/ 151677 w 268687"/>
                  <a:gd name="connsiteY2" fmla="*/ 277353 h 277353"/>
                  <a:gd name="connsiteX3" fmla="*/ 221016 w 268687"/>
                  <a:gd name="connsiteY3" fmla="*/ 234017 h 277353"/>
                  <a:gd name="connsiteX4" fmla="*/ 268687 w 268687"/>
                  <a:gd name="connsiteY4" fmla="*/ 52003 h 277353"/>
                  <a:gd name="connsiteX5" fmla="*/ 138676 w 268687"/>
                  <a:gd name="connsiteY5" fmla="*/ 0 h 277353"/>
                  <a:gd name="connsiteX6" fmla="*/ 0 w 268687"/>
                  <a:gd name="connsiteY6" fmla="*/ 47670 h 277353"/>
                  <a:gd name="connsiteX0" fmla="*/ 0 w 268687"/>
                  <a:gd name="connsiteY0" fmla="*/ 21819 h 251502"/>
                  <a:gd name="connsiteX1" fmla="*/ 112675 w 268687"/>
                  <a:gd name="connsiteY1" fmla="*/ 221167 h 251502"/>
                  <a:gd name="connsiteX2" fmla="*/ 151677 w 268687"/>
                  <a:gd name="connsiteY2" fmla="*/ 251502 h 251502"/>
                  <a:gd name="connsiteX3" fmla="*/ 221016 w 268687"/>
                  <a:gd name="connsiteY3" fmla="*/ 208166 h 251502"/>
                  <a:gd name="connsiteX4" fmla="*/ 268687 w 268687"/>
                  <a:gd name="connsiteY4" fmla="*/ 26152 h 251502"/>
                  <a:gd name="connsiteX5" fmla="*/ 0 w 268687"/>
                  <a:gd name="connsiteY5" fmla="*/ 21819 h 251502"/>
                  <a:gd name="connsiteX0" fmla="*/ 0 w 268687"/>
                  <a:gd name="connsiteY0" fmla="*/ 35224 h 264907"/>
                  <a:gd name="connsiteX1" fmla="*/ 112675 w 268687"/>
                  <a:gd name="connsiteY1" fmla="*/ 234572 h 264907"/>
                  <a:gd name="connsiteX2" fmla="*/ 151677 w 268687"/>
                  <a:gd name="connsiteY2" fmla="*/ 264907 h 264907"/>
                  <a:gd name="connsiteX3" fmla="*/ 221016 w 268687"/>
                  <a:gd name="connsiteY3" fmla="*/ 221571 h 264907"/>
                  <a:gd name="connsiteX4" fmla="*/ 268687 w 268687"/>
                  <a:gd name="connsiteY4" fmla="*/ 39557 h 264907"/>
                  <a:gd name="connsiteX5" fmla="*/ 0 w 268687"/>
                  <a:gd name="connsiteY5" fmla="*/ 35224 h 264907"/>
                  <a:gd name="connsiteX0" fmla="*/ 0 w 268687"/>
                  <a:gd name="connsiteY0" fmla="*/ 39656 h 269339"/>
                  <a:gd name="connsiteX1" fmla="*/ 112675 w 268687"/>
                  <a:gd name="connsiteY1" fmla="*/ 239004 h 269339"/>
                  <a:gd name="connsiteX2" fmla="*/ 151677 w 268687"/>
                  <a:gd name="connsiteY2" fmla="*/ 269339 h 269339"/>
                  <a:gd name="connsiteX3" fmla="*/ 221016 w 268687"/>
                  <a:gd name="connsiteY3" fmla="*/ 226003 h 269339"/>
                  <a:gd name="connsiteX4" fmla="*/ 268687 w 268687"/>
                  <a:gd name="connsiteY4" fmla="*/ 43989 h 269339"/>
                  <a:gd name="connsiteX5" fmla="*/ 0 w 268687"/>
                  <a:gd name="connsiteY5" fmla="*/ 39656 h 269339"/>
                  <a:gd name="connsiteX0" fmla="*/ 0 w 268687"/>
                  <a:gd name="connsiteY0" fmla="*/ 39656 h 239004"/>
                  <a:gd name="connsiteX1" fmla="*/ 112675 w 268687"/>
                  <a:gd name="connsiteY1" fmla="*/ 239004 h 239004"/>
                  <a:gd name="connsiteX2" fmla="*/ 221016 w 268687"/>
                  <a:gd name="connsiteY2" fmla="*/ 226003 h 239004"/>
                  <a:gd name="connsiteX3" fmla="*/ 268687 w 268687"/>
                  <a:gd name="connsiteY3" fmla="*/ 43989 h 239004"/>
                  <a:gd name="connsiteX4" fmla="*/ 0 w 268687"/>
                  <a:gd name="connsiteY4" fmla="*/ 39656 h 239004"/>
                  <a:gd name="connsiteX0" fmla="*/ 0 w 268687"/>
                  <a:gd name="connsiteY0" fmla="*/ 39656 h 243338"/>
                  <a:gd name="connsiteX1" fmla="*/ 112675 w 268687"/>
                  <a:gd name="connsiteY1" fmla="*/ 239004 h 243338"/>
                  <a:gd name="connsiteX2" fmla="*/ 190680 w 268687"/>
                  <a:gd name="connsiteY2" fmla="*/ 243338 h 243338"/>
                  <a:gd name="connsiteX3" fmla="*/ 268687 w 268687"/>
                  <a:gd name="connsiteY3" fmla="*/ 43989 h 243338"/>
                  <a:gd name="connsiteX4" fmla="*/ 0 w 268687"/>
                  <a:gd name="connsiteY4" fmla="*/ 39656 h 243338"/>
                  <a:gd name="connsiteX0" fmla="*/ 0 w 268687"/>
                  <a:gd name="connsiteY0" fmla="*/ 39656 h 243338"/>
                  <a:gd name="connsiteX1" fmla="*/ 82339 w 268687"/>
                  <a:gd name="connsiteY1" fmla="*/ 243338 h 243338"/>
                  <a:gd name="connsiteX2" fmla="*/ 190680 w 268687"/>
                  <a:gd name="connsiteY2" fmla="*/ 243338 h 243338"/>
                  <a:gd name="connsiteX3" fmla="*/ 268687 w 268687"/>
                  <a:gd name="connsiteY3" fmla="*/ 43989 h 243338"/>
                  <a:gd name="connsiteX4" fmla="*/ 0 w 268687"/>
                  <a:gd name="connsiteY4" fmla="*/ 39656 h 243338"/>
                  <a:gd name="connsiteX0" fmla="*/ 0 w 268687"/>
                  <a:gd name="connsiteY0" fmla="*/ 39656 h 260672"/>
                  <a:gd name="connsiteX1" fmla="*/ 82339 w 268687"/>
                  <a:gd name="connsiteY1" fmla="*/ 243338 h 260672"/>
                  <a:gd name="connsiteX2" fmla="*/ 190680 w 268687"/>
                  <a:gd name="connsiteY2" fmla="*/ 243338 h 260672"/>
                  <a:gd name="connsiteX3" fmla="*/ 268687 w 268687"/>
                  <a:gd name="connsiteY3" fmla="*/ 43989 h 260672"/>
                  <a:gd name="connsiteX4" fmla="*/ 0 w 268687"/>
                  <a:gd name="connsiteY4" fmla="*/ 39656 h 260672"/>
                  <a:gd name="connsiteX0" fmla="*/ 0 w 268687"/>
                  <a:gd name="connsiteY0" fmla="*/ 39656 h 267953"/>
                  <a:gd name="connsiteX1" fmla="*/ 82339 w 268687"/>
                  <a:gd name="connsiteY1" fmla="*/ 243338 h 267953"/>
                  <a:gd name="connsiteX2" fmla="*/ 190680 w 268687"/>
                  <a:gd name="connsiteY2" fmla="*/ 243338 h 267953"/>
                  <a:gd name="connsiteX3" fmla="*/ 268687 w 268687"/>
                  <a:gd name="connsiteY3" fmla="*/ 43989 h 267953"/>
                  <a:gd name="connsiteX4" fmla="*/ 0 w 268687"/>
                  <a:gd name="connsiteY4" fmla="*/ 39656 h 267953"/>
                  <a:gd name="connsiteX0" fmla="*/ 0 w 268687"/>
                  <a:gd name="connsiteY0" fmla="*/ 39656 h 267953"/>
                  <a:gd name="connsiteX1" fmla="*/ 82339 w 268687"/>
                  <a:gd name="connsiteY1" fmla="*/ 243338 h 267953"/>
                  <a:gd name="connsiteX2" fmla="*/ 216682 w 268687"/>
                  <a:gd name="connsiteY2" fmla="*/ 243338 h 267953"/>
                  <a:gd name="connsiteX3" fmla="*/ 268687 w 268687"/>
                  <a:gd name="connsiteY3" fmla="*/ 43989 h 267953"/>
                  <a:gd name="connsiteX4" fmla="*/ 0 w 268687"/>
                  <a:gd name="connsiteY4" fmla="*/ 39656 h 267953"/>
                  <a:gd name="connsiteX0" fmla="*/ 0 w 247019"/>
                  <a:gd name="connsiteY0" fmla="*/ 39656 h 267953"/>
                  <a:gd name="connsiteX1" fmla="*/ 60671 w 247019"/>
                  <a:gd name="connsiteY1" fmla="*/ 243338 h 267953"/>
                  <a:gd name="connsiteX2" fmla="*/ 195014 w 247019"/>
                  <a:gd name="connsiteY2" fmla="*/ 243338 h 267953"/>
                  <a:gd name="connsiteX3" fmla="*/ 247019 w 247019"/>
                  <a:gd name="connsiteY3" fmla="*/ 43989 h 267953"/>
                  <a:gd name="connsiteX4" fmla="*/ 0 w 247019"/>
                  <a:gd name="connsiteY4" fmla="*/ 39656 h 267953"/>
                  <a:gd name="connsiteX0" fmla="*/ 0 w 247019"/>
                  <a:gd name="connsiteY0" fmla="*/ 39656 h 267953"/>
                  <a:gd name="connsiteX1" fmla="*/ 60671 w 247019"/>
                  <a:gd name="connsiteY1" fmla="*/ 243338 h 267953"/>
                  <a:gd name="connsiteX2" fmla="*/ 160345 w 247019"/>
                  <a:gd name="connsiteY2" fmla="*/ 243338 h 267953"/>
                  <a:gd name="connsiteX3" fmla="*/ 247019 w 247019"/>
                  <a:gd name="connsiteY3" fmla="*/ 43989 h 267953"/>
                  <a:gd name="connsiteX4" fmla="*/ 0 w 247019"/>
                  <a:gd name="connsiteY4" fmla="*/ 39656 h 267953"/>
                  <a:gd name="connsiteX0" fmla="*/ 0 w 247019"/>
                  <a:gd name="connsiteY0" fmla="*/ 39656 h 265575"/>
                  <a:gd name="connsiteX1" fmla="*/ 86673 w 247019"/>
                  <a:gd name="connsiteY1" fmla="*/ 239005 h 265575"/>
                  <a:gd name="connsiteX2" fmla="*/ 160345 w 247019"/>
                  <a:gd name="connsiteY2" fmla="*/ 243338 h 265575"/>
                  <a:gd name="connsiteX3" fmla="*/ 247019 w 247019"/>
                  <a:gd name="connsiteY3" fmla="*/ 43989 h 265575"/>
                  <a:gd name="connsiteX4" fmla="*/ 0 w 247019"/>
                  <a:gd name="connsiteY4" fmla="*/ 39656 h 265575"/>
                  <a:gd name="connsiteX0" fmla="*/ 0 w 247019"/>
                  <a:gd name="connsiteY0" fmla="*/ 39656 h 261180"/>
                  <a:gd name="connsiteX1" fmla="*/ 86673 w 247019"/>
                  <a:gd name="connsiteY1" fmla="*/ 239005 h 261180"/>
                  <a:gd name="connsiteX2" fmla="*/ 160345 w 247019"/>
                  <a:gd name="connsiteY2" fmla="*/ 243338 h 261180"/>
                  <a:gd name="connsiteX3" fmla="*/ 247019 w 247019"/>
                  <a:gd name="connsiteY3" fmla="*/ 43989 h 261180"/>
                  <a:gd name="connsiteX4" fmla="*/ 0 w 247019"/>
                  <a:gd name="connsiteY4" fmla="*/ 39656 h 261180"/>
                  <a:gd name="connsiteX0" fmla="*/ 0 w 247019"/>
                  <a:gd name="connsiteY0" fmla="*/ 39656 h 251188"/>
                  <a:gd name="connsiteX1" fmla="*/ 86673 w 247019"/>
                  <a:gd name="connsiteY1" fmla="*/ 239005 h 251188"/>
                  <a:gd name="connsiteX2" fmla="*/ 160345 w 247019"/>
                  <a:gd name="connsiteY2" fmla="*/ 243338 h 251188"/>
                  <a:gd name="connsiteX3" fmla="*/ 247019 w 247019"/>
                  <a:gd name="connsiteY3" fmla="*/ 43989 h 251188"/>
                  <a:gd name="connsiteX4" fmla="*/ 0 w 247019"/>
                  <a:gd name="connsiteY4" fmla="*/ 39656 h 251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19" h="251188">
                    <a:moveTo>
                      <a:pt x="0" y="39656"/>
                    </a:moveTo>
                    <a:lnTo>
                      <a:pt x="86673" y="239005"/>
                    </a:lnTo>
                    <a:cubicBezTo>
                      <a:pt x="135788" y="252006"/>
                      <a:pt x="115563" y="256339"/>
                      <a:pt x="160345" y="243338"/>
                    </a:cubicBezTo>
                    <a:lnTo>
                      <a:pt x="247019" y="43989"/>
                    </a:lnTo>
                    <a:cubicBezTo>
                      <a:pt x="114842" y="-21738"/>
                      <a:pt x="125675" y="-5847"/>
                      <a:pt x="0" y="396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20" name="Flèche : droite 19">
              <a:extLst>
                <a:ext uri="{FF2B5EF4-FFF2-40B4-BE49-F238E27FC236}">
                  <a16:creationId xmlns:a16="http://schemas.microsoft.com/office/drawing/2014/main" id="{EA4D438A-FDE3-A5B2-42D4-B8E46DB0D67E}"/>
                </a:ext>
              </a:extLst>
            </p:cNvPr>
            <p:cNvSpPr/>
            <p:nvPr/>
          </p:nvSpPr>
          <p:spPr>
            <a:xfrm>
              <a:off x="11453398" y="2941077"/>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lèche : droite 20">
              <a:extLst>
                <a:ext uri="{FF2B5EF4-FFF2-40B4-BE49-F238E27FC236}">
                  <a16:creationId xmlns:a16="http://schemas.microsoft.com/office/drawing/2014/main" id="{D7FBDEB7-EEEE-EF10-3D5D-E904CEED7DD7}"/>
                </a:ext>
              </a:extLst>
            </p:cNvPr>
            <p:cNvSpPr/>
            <p:nvPr/>
          </p:nvSpPr>
          <p:spPr>
            <a:xfrm rot="10800000">
              <a:off x="8230029" y="2941077"/>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35" name="ZoneTexte 34">
            <a:extLst>
              <a:ext uri="{FF2B5EF4-FFF2-40B4-BE49-F238E27FC236}">
                <a16:creationId xmlns:a16="http://schemas.microsoft.com/office/drawing/2014/main" id="{3D76B5CC-30F5-B054-0D61-84AFDD025946}"/>
              </a:ext>
            </a:extLst>
          </p:cNvPr>
          <p:cNvSpPr txBox="1"/>
          <p:nvPr>
            <p:custDataLst>
              <p:tags r:id="rId7"/>
            </p:custDataLst>
          </p:nvPr>
        </p:nvSpPr>
        <p:spPr>
          <a:xfrm>
            <a:off x="6105931" y="1925165"/>
            <a:ext cx="1651414" cy="646331"/>
          </a:xfrm>
          <a:prstGeom prst="rect">
            <a:avLst/>
          </a:prstGeom>
          <a:noFill/>
        </p:spPr>
        <p:txBody>
          <a:bodyPr wrap="none" rtlCol="0">
            <a:spAutoFit/>
          </a:bodyPr>
          <a:lstStyle/>
          <a:p>
            <a:r>
              <a:rPr lang="fr-CA" dirty="0">
                <a:latin typeface="Univers Condensed" panose="020B0506020202050204"/>
              </a:rPr>
              <a:t>Matériau de base</a:t>
            </a:r>
          </a:p>
          <a:p>
            <a:r>
              <a:rPr lang="fr-CA" dirty="0">
                <a:latin typeface="Univers Condensed" panose="020B0506020202050204"/>
              </a:rPr>
              <a:t>Catégorie A</a:t>
            </a:r>
          </a:p>
        </p:txBody>
      </p:sp>
      <p:sp>
        <p:nvSpPr>
          <p:cNvPr id="36" name="ZoneTexte 35">
            <a:extLst>
              <a:ext uri="{FF2B5EF4-FFF2-40B4-BE49-F238E27FC236}">
                <a16:creationId xmlns:a16="http://schemas.microsoft.com/office/drawing/2014/main" id="{477A1EE5-0953-09D1-24F2-15ECDB361D47}"/>
              </a:ext>
            </a:extLst>
          </p:cNvPr>
          <p:cNvSpPr txBox="1"/>
          <p:nvPr>
            <p:custDataLst>
              <p:tags r:id="rId8"/>
            </p:custDataLst>
          </p:nvPr>
        </p:nvSpPr>
        <p:spPr>
          <a:xfrm>
            <a:off x="6105931" y="2713717"/>
            <a:ext cx="2040943" cy="923330"/>
          </a:xfrm>
          <a:prstGeom prst="rect">
            <a:avLst/>
          </a:prstGeom>
          <a:noFill/>
        </p:spPr>
        <p:txBody>
          <a:bodyPr wrap="none" rtlCol="0">
            <a:spAutoFit/>
          </a:bodyPr>
          <a:lstStyle/>
          <a:p>
            <a:r>
              <a:rPr lang="fr-CA" dirty="0">
                <a:latin typeface="Univers Condensed" panose="020B0506020202050204"/>
              </a:rPr>
              <a:t>Soudure transversale </a:t>
            </a:r>
            <a:br>
              <a:rPr lang="fr-CA" dirty="0">
                <a:latin typeface="Univers Condensed" panose="020B0506020202050204"/>
              </a:rPr>
            </a:br>
            <a:r>
              <a:rPr lang="fr-CA" dirty="0">
                <a:latin typeface="Univers Condensed" panose="020B0506020202050204"/>
              </a:rPr>
              <a:t>pleine pénétration</a:t>
            </a:r>
          </a:p>
          <a:p>
            <a:r>
              <a:rPr lang="fr-CA" dirty="0">
                <a:latin typeface="Univers Condensed" panose="020B0506020202050204"/>
              </a:rPr>
              <a:t>Catégorie B ou C</a:t>
            </a:r>
          </a:p>
        </p:txBody>
      </p:sp>
      <p:sp>
        <p:nvSpPr>
          <p:cNvPr id="37" name="ZoneTexte 36">
            <a:extLst>
              <a:ext uri="{FF2B5EF4-FFF2-40B4-BE49-F238E27FC236}">
                <a16:creationId xmlns:a16="http://schemas.microsoft.com/office/drawing/2014/main" id="{B640D089-A3E4-1187-F258-65C713338274}"/>
              </a:ext>
            </a:extLst>
          </p:cNvPr>
          <p:cNvSpPr txBox="1"/>
          <p:nvPr>
            <p:custDataLst>
              <p:tags r:id="rId9"/>
            </p:custDataLst>
          </p:nvPr>
        </p:nvSpPr>
        <p:spPr>
          <a:xfrm>
            <a:off x="6105931" y="3767950"/>
            <a:ext cx="2021707" cy="646331"/>
          </a:xfrm>
          <a:prstGeom prst="rect">
            <a:avLst/>
          </a:prstGeom>
          <a:noFill/>
        </p:spPr>
        <p:txBody>
          <a:bodyPr wrap="none" rtlCol="0">
            <a:spAutoFit/>
          </a:bodyPr>
          <a:lstStyle/>
          <a:p>
            <a:r>
              <a:rPr lang="fr-CA" dirty="0">
                <a:latin typeface="Univers Condensed" panose="020B0506020202050204"/>
              </a:rPr>
              <a:t>Soudure longitudinale</a:t>
            </a:r>
          </a:p>
          <a:p>
            <a:r>
              <a:rPr lang="fr-CA" dirty="0">
                <a:latin typeface="Univers Condensed" panose="020B0506020202050204"/>
              </a:rPr>
              <a:t>Catégorie C, D ou E</a:t>
            </a:r>
          </a:p>
        </p:txBody>
      </p:sp>
      <p:grpSp>
        <p:nvGrpSpPr>
          <p:cNvPr id="60" name="Groupe 59">
            <a:extLst>
              <a:ext uri="{FF2B5EF4-FFF2-40B4-BE49-F238E27FC236}">
                <a16:creationId xmlns:a16="http://schemas.microsoft.com/office/drawing/2014/main" id="{36DC3F36-F071-940E-8478-4A5F572CCE47}"/>
              </a:ext>
            </a:extLst>
          </p:cNvPr>
          <p:cNvGrpSpPr/>
          <p:nvPr>
            <p:custDataLst>
              <p:tags r:id="rId10"/>
            </p:custDataLst>
          </p:nvPr>
        </p:nvGrpSpPr>
        <p:grpSpPr>
          <a:xfrm>
            <a:off x="8295312" y="4733481"/>
            <a:ext cx="3553163" cy="1045255"/>
            <a:chOff x="8239655" y="4733481"/>
            <a:chExt cx="3553163" cy="1045255"/>
          </a:xfrm>
        </p:grpSpPr>
        <p:grpSp>
          <p:nvGrpSpPr>
            <p:cNvPr id="50" name="Groupe 49">
              <a:extLst>
                <a:ext uri="{FF2B5EF4-FFF2-40B4-BE49-F238E27FC236}">
                  <a16:creationId xmlns:a16="http://schemas.microsoft.com/office/drawing/2014/main" id="{B27B0BDC-566A-2644-8325-1869427EEA30}"/>
                </a:ext>
              </a:extLst>
            </p:cNvPr>
            <p:cNvGrpSpPr/>
            <p:nvPr/>
          </p:nvGrpSpPr>
          <p:grpSpPr>
            <a:xfrm>
              <a:off x="9474926" y="5062061"/>
              <a:ext cx="1088719" cy="523728"/>
              <a:chOff x="9474926" y="5062061"/>
              <a:chExt cx="1088719" cy="523728"/>
            </a:xfrm>
          </p:grpSpPr>
          <p:sp>
            <p:nvSpPr>
              <p:cNvPr id="46" name="Forme libre : forme 45">
                <a:extLst>
                  <a:ext uri="{FF2B5EF4-FFF2-40B4-BE49-F238E27FC236}">
                    <a16:creationId xmlns:a16="http://schemas.microsoft.com/office/drawing/2014/main" id="{CB368DD6-F1A5-2076-5B47-E5D362F53702}"/>
                  </a:ext>
                </a:extLst>
              </p:cNvPr>
              <p:cNvSpPr/>
              <p:nvPr/>
            </p:nvSpPr>
            <p:spPr>
              <a:xfrm>
                <a:off x="9474926" y="5062061"/>
                <a:ext cx="557348" cy="522514"/>
              </a:xfrm>
              <a:custGeom>
                <a:avLst/>
                <a:gdLst>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2514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41718 w 557348"/>
                  <a:gd name="connsiteY2" fmla="*/ 308542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41718 w 557348"/>
                  <a:gd name="connsiteY2" fmla="*/ 308542 h 522514"/>
                  <a:gd name="connsiteX3" fmla="*/ 0 w 557348"/>
                  <a:gd name="connsiteY3" fmla="*/ 522514 h 522514"/>
                  <a:gd name="connsiteX4" fmla="*/ 548640 w 557348"/>
                  <a:gd name="connsiteY4" fmla="*/ 520133 h 522514"/>
                  <a:gd name="connsiteX5" fmla="*/ 557348 w 557348"/>
                  <a:gd name="connsiteY5" fmla="*/ 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 h="522514">
                    <a:moveTo>
                      <a:pt x="557348" y="0"/>
                    </a:moveTo>
                    <a:lnTo>
                      <a:pt x="139337" y="0"/>
                    </a:lnTo>
                    <a:cubicBezTo>
                      <a:pt x="140131" y="102847"/>
                      <a:pt x="140924" y="205695"/>
                      <a:pt x="141718" y="308542"/>
                    </a:cubicBezTo>
                    <a:cubicBezTo>
                      <a:pt x="142897" y="437810"/>
                      <a:pt x="86927" y="519453"/>
                      <a:pt x="0" y="522514"/>
                    </a:cubicBezTo>
                    <a:lnTo>
                      <a:pt x="548640" y="520133"/>
                    </a:lnTo>
                    <a:lnTo>
                      <a:pt x="55734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Forme libre : forme 47">
                <a:extLst>
                  <a:ext uri="{FF2B5EF4-FFF2-40B4-BE49-F238E27FC236}">
                    <a16:creationId xmlns:a16="http://schemas.microsoft.com/office/drawing/2014/main" id="{F7422E50-0566-E45D-1828-7010EE31BDDF}"/>
                  </a:ext>
                </a:extLst>
              </p:cNvPr>
              <p:cNvSpPr/>
              <p:nvPr/>
            </p:nvSpPr>
            <p:spPr>
              <a:xfrm flipH="1">
                <a:off x="10006297" y="5063275"/>
                <a:ext cx="557348" cy="522514"/>
              </a:xfrm>
              <a:custGeom>
                <a:avLst/>
                <a:gdLst>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2514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39337 w 557348"/>
                  <a:gd name="connsiteY2" fmla="*/ 391886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41718 w 557348"/>
                  <a:gd name="connsiteY2" fmla="*/ 308542 h 522514"/>
                  <a:gd name="connsiteX3" fmla="*/ 0 w 557348"/>
                  <a:gd name="connsiteY3" fmla="*/ 522514 h 522514"/>
                  <a:gd name="connsiteX4" fmla="*/ 548640 w 557348"/>
                  <a:gd name="connsiteY4" fmla="*/ 520133 h 522514"/>
                  <a:gd name="connsiteX5" fmla="*/ 557348 w 557348"/>
                  <a:gd name="connsiteY5" fmla="*/ 0 h 522514"/>
                  <a:gd name="connsiteX0" fmla="*/ 557348 w 557348"/>
                  <a:gd name="connsiteY0" fmla="*/ 0 h 522514"/>
                  <a:gd name="connsiteX1" fmla="*/ 139337 w 557348"/>
                  <a:gd name="connsiteY1" fmla="*/ 0 h 522514"/>
                  <a:gd name="connsiteX2" fmla="*/ 141718 w 557348"/>
                  <a:gd name="connsiteY2" fmla="*/ 308542 h 522514"/>
                  <a:gd name="connsiteX3" fmla="*/ 0 w 557348"/>
                  <a:gd name="connsiteY3" fmla="*/ 522514 h 522514"/>
                  <a:gd name="connsiteX4" fmla="*/ 548640 w 557348"/>
                  <a:gd name="connsiteY4" fmla="*/ 520133 h 522514"/>
                  <a:gd name="connsiteX5" fmla="*/ 557348 w 557348"/>
                  <a:gd name="connsiteY5" fmla="*/ 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8" h="522514">
                    <a:moveTo>
                      <a:pt x="557348" y="0"/>
                    </a:moveTo>
                    <a:lnTo>
                      <a:pt x="139337" y="0"/>
                    </a:lnTo>
                    <a:cubicBezTo>
                      <a:pt x="140131" y="102847"/>
                      <a:pt x="140924" y="205695"/>
                      <a:pt x="141718" y="308542"/>
                    </a:cubicBezTo>
                    <a:cubicBezTo>
                      <a:pt x="142897" y="437810"/>
                      <a:pt x="86927" y="519453"/>
                      <a:pt x="0" y="522514"/>
                    </a:cubicBezTo>
                    <a:lnTo>
                      <a:pt x="548640" y="520133"/>
                    </a:lnTo>
                    <a:lnTo>
                      <a:pt x="55734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8" name="Groupe 37">
              <a:extLst>
                <a:ext uri="{FF2B5EF4-FFF2-40B4-BE49-F238E27FC236}">
                  <a16:creationId xmlns:a16="http://schemas.microsoft.com/office/drawing/2014/main" id="{01725A3A-E823-E188-63EE-6845CAF7B308}"/>
                </a:ext>
              </a:extLst>
            </p:cNvPr>
            <p:cNvGrpSpPr/>
            <p:nvPr/>
          </p:nvGrpSpPr>
          <p:grpSpPr>
            <a:xfrm>
              <a:off x="8239655" y="5585789"/>
              <a:ext cx="3553163" cy="192947"/>
              <a:chOff x="8230029" y="2013358"/>
              <a:chExt cx="3553163" cy="192947"/>
            </a:xfrm>
          </p:grpSpPr>
          <p:sp>
            <p:nvSpPr>
              <p:cNvPr id="39" name="Rectangle 38">
                <a:extLst>
                  <a:ext uri="{FF2B5EF4-FFF2-40B4-BE49-F238E27FC236}">
                    <a16:creationId xmlns:a16="http://schemas.microsoft.com/office/drawing/2014/main" id="{651B5FA8-90E7-8C83-9413-31EF93EA92DD}"/>
                  </a:ext>
                </a:extLst>
              </p:cNvPr>
              <p:cNvSpPr/>
              <p:nvPr/>
            </p:nvSpPr>
            <p:spPr>
              <a:xfrm>
                <a:off x="8559197" y="2013358"/>
                <a:ext cx="2894201" cy="19294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Flèche : droite 39">
                <a:extLst>
                  <a:ext uri="{FF2B5EF4-FFF2-40B4-BE49-F238E27FC236}">
                    <a16:creationId xmlns:a16="http://schemas.microsoft.com/office/drawing/2014/main" id="{1D755BBE-EDF4-ADC0-6290-65955967FF19}"/>
                  </a:ext>
                </a:extLst>
              </p:cNvPr>
              <p:cNvSpPr/>
              <p:nvPr/>
            </p:nvSpPr>
            <p:spPr>
              <a:xfrm>
                <a:off x="11453398"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Flèche : droite 40">
                <a:extLst>
                  <a:ext uri="{FF2B5EF4-FFF2-40B4-BE49-F238E27FC236}">
                    <a16:creationId xmlns:a16="http://schemas.microsoft.com/office/drawing/2014/main" id="{47B4AF87-A24C-0D8F-3675-431B0404F3A8}"/>
                  </a:ext>
                </a:extLst>
              </p:cNvPr>
              <p:cNvSpPr/>
              <p:nvPr/>
            </p:nvSpPr>
            <p:spPr>
              <a:xfrm rot="10800000">
                <a:off x="8230029"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52" name="Forme libre : forme 51">
              <a:extLst>
                <a:ext uri="{FF2B5EF4-FFF2-40B4-BE49-F238E27FC236}">
                  <a16:creationId xmlns:a16="http://schemas.microsoft.com/office/drawing/2014/main" id="{5A14ACC2-49FF-3CEB-537A-ABCF95BC8B7E}"/>
                </a:ext>
              </a:extLst>
            </p:cNvPr>
            <p:cNvSpPr/>
            <p:nvPr/>
          </p:nvSpPr>
          <p:spPr>
            <a:xfrm>
              <a:off x="9577389" y="5062538"/>
              <a:ext cx="876300" cy="466725"/>
            </a:xfrm>
            <a:custGeom>
              <a:avLst/>
              <a:gdLst>
                <a:gd name="connsiteX0" fmla="*/ 47625 w 885825"/>
                <a:gd name="connsiteY0" fmla="*/ 0 h 466725"/>
                <a:gd name="connsiteX1" fmla="*/ 52387 w 885825"/>
                <a:gd name="connsiteY1" fmla="*/ 359568 h 466725"/>
                <a:gd name="connsiteX2" fmla="*/ 0 w 885825"/>
                <a:gd name="connsiteY2" fmla="*/ 466725 h 466725"/>
                <a:gd name="connsiteX3" fmla="*/ 885825 w 885825"/>
                <a:gd name="connsiteY3" fmla="*/ 466725 h 466725"/>
                <a:gd name="connsiteX4" fmla="*/ 847725 w 885825"/>
                <a:gd name="connsiteY4" fmla="*/ 361950 h 466725"/>
                <a:gd name="connsiteX5" fmla="*/ 847725 w 885825"/>
                <a:gd name="connsiteY5" fmla="*/ 0 h 466725"/>
                <a:gd name="connsiteX6" fmla="*/ 47625 w 885825"/>
                <a:gd name="connsiteY6" fmla="*/ 0 h 466725"/>
                <a:gd name="connsiteX0" fmla="*/ 47625 w 885825"/>
                <a:gd name="connsiteY0" fmla="*/ 0 h 466725"/>
                <a:gd name="connsiteX1" fmla="*/ 52387 w 885825"/>
                <a:gd name="connsiteY1" fmla="*/ 359568 h 466725"/>
                <a:gd name="connsiteX2" fmla="*/ 0 w 885825"/>
                <a:gd name="connsiteY2" fmla="*/ 466725 h 466725"/>
                <a:gd name="connsiteX3" fmla="*/ 885825 w 885825"/>
                <a:gd name="connsiteY3" fmla="*/ 466725 h 466725"/>
                <a:gd name="connsiteX4" fmla="*/ 847725 w 885825"/>
                <a:gd name="connsiteY4" fmla="*/ 361950 h 466725"/>
                <a:gd name="connsiteX5" fmla="*/ 847725 w 885825"/>
                <a:gd name="connsiteY5" fmla="*/ 0 h 466725"/>
                <a:gd name="connsiteX6" fmla="*/ 47625 w 885825"/>
                <a:gd name="connsiteY6" fmla="*/ 0 h 466725"/>
                <a:gd name="connsiteX0" fmla="*/ 38100 w 876300"/>
                <a:gd name="connsiteY0" fmla="*/ 0 h 466725"/>
                <a:gd name="connsiteX1" fmla="*/ 42862 w 876300"/>
                <a:gd name="connsiteY1" fmla="*/ 359568 h 466725"/>
                <a:gd name="connsiteX2" fmla="*/ 0 w 876300"/>
                <a:gd name="connsiteY2" fmla="*/ 466725 h 466725"/>
                <a:gd name="connsiteX3" fmla="*/ 876300 w 876300"/>
                <a:gd name="connsiteY3" fmla="*/ 466725 h 466725"/>
                <a:gd name="connsiteX4" fmla="*/ 838200 w 876300"/>
                <a:gd name="connsiteY4" fmla="*/ 361950 h 466725"/>
                <a:gd name="connsiteX5" fmla="*/ 838200 w 876300"/>
                <a:gd name="connsiteY5" fmla="*/ 0 h 466725"/>
                <a:gd name="connsiteX6" fmla="*/ 38100 w 876300"/>
                <a:gd name="connsiteY6" fmla="*/ 0 h 466725"/>
                <a:gd name="connsiteX0" fmla="*/ 38100 w 876300"/>
                <a:gd name="connsiteY0" fmla="*/ 0 h 466725"/>
                <a:gd name="connsiteX1" fmla="*/ 42862 w 876300"/>
                <a:gd name="connsiteY1" fmla="*/ 359568 h 466725"/>
                <a:gd name="connsiteX2" fmla="*/ 0 w 876300"/>
                <a:gd name="connsiteY2" fmla="*/ 466725 h 466725"/>
                <a:gd name="connsiteX3" fmla="*/ 876300 w 876300"/>
                <a:gd name="connsiteY3" fmla="*/ 466725 h 466725"/>
                <a:gd name="connsiteX4" fmla="*/ 838200 w 876300"/>
                <a:gd name="connsiteY4" fmla="*/ 361950 h 466725"/>
                <a:gd name="connsiteX5" fmla="*/ 838200 w 876300"/>
                <a:gd name="connsiteY5" fmla="*/ 0 h 466725"/>
                <a:gd name="connsiteX6" fmla="*/ 38100 w 876300"/>
                <a:gd name="connsiteY6" fmla="*/ 0 h 466725"/>
                <a:gd name="connsiteX0" fmla="*/ 38100 w 876300"/>
                <a:gd name="connsiteY0" fmla="*/ 0 h 466725"/>
                <a:gd name="connsiteX1" fmla="*/ 40481 w 876300"/>
                <a:gd name="connsiteY1" fmla="*/ 347662 h 466725"/>
                <a:gd name="connsiteX2" fmla="*/ 0 w 876300"/>
                <a:gd name="connsiteY2" fmla="*/ 466725 h 466725"/>
                <a:gd name="connsiteX3" fmla="*/ 876300 w 876300"/>
                <a:gd name="connsiteY3" fmla="*/ 466725 h 466725"/>
                <a:gd name="connsiteX4" fmla="*/ 838200 w 876300"/>
                <a:gd name="connsiteY4" fmla="*/ 361950 h 466725"/>
                <a:gd name="connsiteX5" fmla="*/ 838200 w 876300"/>
                <a:gd name="connsiteY5" fmla="*/ 0 h 466725"/>
                <a:gd name="connsiteX6" fmla="*/ 38100 w 876300"/>
                <a:gd name="connsiteY6" fmla="*/ 0 h 466725"/>
                <a:gd name="connsiteX0" fmla="*/ 38100 w 876300"/>
                <a:gd name="connsiteY0" fmla="*/ 0 h 466725"/>
                <a:gd name="connsiteX1" fmla="*/ 40481 w 876300"/>
                <a:gd name="connsiteY1" fmla="*/ 347662 h 466725"/>
                <a:gd name="connsiteX2" fmla="*/ 0 w 876300"/>
                <a:gd name="connsiteY2" fmla="*/ 466725 h 466725"/>
                <a:gd name="connsiteX3" fmla="*/ 876300 w 876300"/>
                <a:gd name="connsiteY3" fmla="*/ 466725 h 466725"/>
                <a:gd name="connsiteX4" fmla="*/ 838200 w 876300"/>
                <a:gd name="connsiteY4" fmla="*/ 361950 h 466725"/>
                <a:gd name="connsiteX5" fmla="*/ 838200 w 876300"/>
                <a:gd name="connsiteY5" fmla="*/ 0 h 466725"/>
                <a:gd name="connsiteX6" fmla="*/ 38100 w 876300"/>
                <a:gd name="connsiteY6" fmla="*/ 0 h 466725"/>
                <a:gd name="connsiteX0" fmla="*/ 38100 w 876300"/>
                <a:gd name="connsiteY0" fmla="*/ 0 h 466725"/>
                <a:gd name="connsiteX1" fmla="*/ 40481 w 876300"/>
                <a:gd name="connsiteY1" fmla="*/ 347662 h 466725"/>
                <a:gd name="connsiteX2" fmla="*/ 0 w 876300"/>
                <a:gd name="connsiteY2" fmla="*/ 466725 h 466725"/>
                <a:gd name="connsiteX3" fmla="*/ 876300 w 876300"/>
                <a:gd name="connsiteY3" fmla="*/ 466725 h 466725"/>
                <a:gd name="connsiteX4" fmla="*/ 838200 w 876300"/>
                <a:gd name="connsiteY4" fmla="*/ 352425 h 466725"/>
                <a:gd name="connsiteX5" fmla="*/ 838200 w 876300"/>
                <a:gd name="connsiteY5" fmla="*/ 0 h 466725"/>
                <a:gd name="connsiteX6" fmla="*/ 38100 w 876300"/>
                <a:gd name="connsiteY6" fmla="*/ 0 h 466725"/>
                <a:gd name="connsiteX0" fmla="*/ 38100 w 876300"/>
                <a:gd name="connsiteY0" fmla="*/ 0 h 466725"/>
                <a:gd name="connsiteX1" fmla="*/ 40481 w 876300"/>
                <a:gd name="connsiteY1" fmla="*/ 347662 h 466725"/>
                <a:gd name="connsiteX2" fmla="*/ 0 w 876300"/>
                <a:gd name="connsiteY2" fmla="*/ 466725 h 466725"/>
                <a:gd name="connsiteX3" fmla="*/ 876300 w 876300"/>
                <a:gd name="connsiteY3" fmla="*/ 466725 h 466725"/>
                <a:gd name="connsiteX4" fmla="*/ 838200 w 876300"/>
                <a:gd name="connsiteY4" fmla="*/ 352425 h 466725"/>
                <a:gd name="connsiteX5" fmla="*/ 838200 w 876300"/>
                <a:gd name="connsiteY5" fmla="*/ 0 h 466725"/>
                <a:gd name="connsiteX6" fmla="*/ 38100 w 876300"/>
                <a:gd name="connsiteY6"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466725">
                  <a:moveTo>
                    <a:pt x="38100" y="0"/>
                  </a:moveTo>
                  <a:cubicBezTo>
                    <a:pt x="39687" y="119856"/>
                    <a:pt x="38894" y="227806"/>
                    <a:pt x="40481" y="347662"/>
                  </a:cubicBezTo>
                  <a:cubicBezTo>
                    <a:pt x="39688" y="397669"/>
                    <a:pt x="24606" y="423862"/>
                    <a:pt x="0" y="466725"/>
                  </a:cubicBezTo>
                  <a:lnTo>
                    <a:pt x="876300" y="466725"/>
                  </a:lnTo>
                  <a:cubicBezTo>
                    <a:pt x="854075" y="434181"/>
                    <a:pt x="843756" y="408781"/>
                    <a:pt x="838200" y="352425"/>
                  </a:cubicBezTo>
                  <a:lnTo>
                    <a:pt x="838200" y="0"/>
                  </a:lnTo>
                  <a:lnTo>
                    <a:pt x="38100" y="0"/>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54" name="Connecteur droit avec flèche 53">
              <a:extLst>
                <a:ext uri="{FF2B5EF4-FFF2-40B4-BE49-F238E27FC236}">
                  <a16:creationId xmlns:a16="http://schemas.microsoft.com/office/drawing/2014/main" id="{43D4E0E4-07C0-19D2-14A9-8FE173E6FD77}"/>
                </a:ext>
              </a:extLst>
            </p:cNvPr>
            <p:cNvCxnSpPr>
              <a:endCxn id="52" idx="2"/>
            </p:cNvCxnSpPr>
            <p:nvPr/>
          </p:nvCxnSpPr>
          <p:spPr>
            <a:xfrm>
              <a:off x="9358313" y="5348288"/>
              <a:ext cx="219076" cy="1809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2AF19229-B01C-FE60-1665-E57DBEE24C71}"/>
                    </a:ext>
                  </a:extLst>
                </p:cNvPr>
                <p:cNvSpPr txBox="1"/>
                <p:nvPr/>
              </p:nvSpPr>
              <p:spPr>
                <a:xfrm>
                  <a:off x="9064585" y="5110102"/>
                  <a:ext cx="3917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𝑅</m:t>
                        </m:r>
                      </m:oMath>
                    </m:oMathPara>
                  </a14:m>
                  <a:endParaRPr lang="fr-CA" dirty="0"/>
                </a:p>
              </p:txBody>
            </p:sp>
          </mc:Choice>
          <mc:Fallback xmlns="">
            <p:sp>
              <p:nvSpPr>
                <p:cNvPr id="55" name="ZoneTexte 54">
                  <a:extLst>
                    <a:ext uri="{FF2B5EF4-FFF2-40B4-BE49-F238E27FC236}">
                      <a16:creationId xmlns:a16="http://schemas.microsoft.com/office/drawing/2014/main" id="{2AF19229-B01C-FE60-1665-E57DBEE24C71}"/>
                    </a:ext>
                  </a:extLst>
                </p:cNvPr>
                <p:cNvSpPr txBox="1">
                  <a:spLocks noRot="1" noChangeAspect="1" noMove="1" noResize="1" noEditPoints="1" noAdjustHandles="1" noChangeArrowheads="1" noChangeShapeType="1" noTextEdit="1"/>
                </p:cNvSpPr>
                <p:nvPr/>
              </p:nvSpPr>
              <p:spPr>
                <a:xfrm>
                  <a:off x="9064585" y="5110102"/>
                  <a:ext cx="391774" cy="369332"/>
                </a:xfrm>
                <a:prstGeom prst="rect">
                  <a:avLst/>
                </a:prstGeom>
                <a:blipFill>
                  <a:blip r:embed="rId15"/>
                  <a:stretch>
                    <a:fillRect/>
                  </a:stretch>
                </a:blipFill>
              </p:spPr>
              <p:txBody>
                <a:bodyPr/>
                <a:lstStyle/>
                <a:p>
                  <a:r>
                    <a:rPr lang="fr-CA">
                      <a:noFill/>
                    </a:rPr>
                    <a:t> </a:t>
                  </a:r>
                </a:p>
              </p:txBody>
            </p:sp>
          </mc:Fallback>
        </mc:AlternateContent>
        <p:sp>
          <p:nvSpPr>
            <p:cNvPr id="57" name="Flèche : droite 56">
              <a:extLst>
                <a:ext uri="{FF2B5EF4-FFF2-40B4-BE49-F238E27FC236}">
                  <a16:creationId xmlns:a16="http://schemas.microsoft.com/office/drawing/2014/main" id="{FF9FABA3-C77E-77CC-8075-FF380BB38C99}"/>
                </a:ext>
              </a:extLst>
            </p:cNvPr>
            <p:cNvSpPr/>
            <p:nvPr/>
          </p:nvSpPr>
          <p:spPr>
            <a:xfrm rot="16200000">
              <a:off x="9841400" y="4835540"/>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58" name="ZoneTexte 57">
            <a:extLst>
              <a:ext uri="{FF2B5EF4-FFF2-40B4-BE49-F238E27FC236}">
                <a16:creationId xmlns:a16="http://schemas.microsoft.com/office/drawing/2014/main" id="{A3043702-8274-8E59-C7E0-8668EAB8BF3E}"/>
              </a:ext>
            </a:extLst>
          </p:cNvPr>
          <p:cNvSpPr txBox="1"/>
          <p:nvPr>
            <p:custDataLst>
              <p:tags r:id="rId11"/>
            </p:custDataLst>
          </p:nvPr>
        </p:nvSpPr>
        <p:spPr>
          <a:xfrm>
            <a:off x="6105931" y="4946554"/>
            <a:ext cx="2114681" cy="923330"/>
          </a:xfrm>
          <a:prstGeom prst="rect">
            <a:avLst/>
          </a:prstGeom>
          <a:noFill/>
        </p:spPr>
        <p:txBody>
          <a:bodyPr wrap="none" rtlCol="0">
            <a:spAutoFit/>
          </a:bodyPr>
          <a:lstStyle/>
          <a:p>
            <a:r>
              <a:rPr lang="fr-CA" dirty="0">
                <a:latin typeface="Univers Condensed" panose="020B0506020202050204"/>
              </a:rPr>
              <a:t>Soudure longitudinale</a:t>
            </a:r>
          </a:p>
          <a:p>
            <a:r>
              <a:rPr lang="fr-CA" dirty="0">
                <a:latin typeface="Univers Condensed" panose="020B0506020202050204"/>
              </a:rPr>
              <a:t>Effort transversal</a:t>
            </a:r>
          </a:p>
          <a:p>
            <a:r>
              <a:rPr lang="fr-CA" dirty="0">
                <a:latin typeface="Univers Condensed" panose="020B0506020202050204"/>
              </a:rPr>
              <a:t>Catégorie B, C, D ou E</a:t>
            </a:r>
          </a:p>
        </p:txBody>
      </p:sp>
      <p:grpSp>
        <p:nvGrpSpPr>
          <p:cNvPr id="61" name="Groupe 60">
            <a:extLst>
              <a:ext uri="{FF2B5EF4-FFF2-40B4-BE49-F238E27FC236}">
                <a16:creationId xmlns:a16="http://schemas.microsoft.com/office/drawing/2014/main" id="{C925FDF9-5745-0E56-FA55-04158B33C431}"/>
              </a:ext>
            </a:extLst>
          </p:cNvPr>
          <p:cNvGrpSpPr/>
          <p:nvPr>
            <p:custDataLst>
              <p:tags r:id="rId12"/>
            </p:custDataLst>
          </p:nvPr>
        </p:nvGrpSpPr>
        <p:grpSpPr>
          <a:xfrm>
            <a:off x="8285686" y="3460234"/>
            <a:ext cx="3553163" cy="1016489"/>
            <a:chOff x="8285686" y="3460234"/>
            <a:chExt cx="3553163" cy="1016489"/>
          </a:xfrm>
        </p:grpSpPr>
        <p:grpSp>
          <p:nvGrpSpPr>
            <p:cNvPr id="59" name="Groupe 58">
              <a:extLst>
                <a:ext uri="{FF2B5EF4-FFF2-40B4-BE49-F238E27FC236}">
                  <a16:creationId xmlns:a16="http://schemas.microsoft.com/office/drawing/2014/main" id="{C43055D5-7658-550D-CB58-49E8AAFADFD0}"/>
                </a:ext>
              </a:extLst>
            </p:cNvPr>
            <p:cNvGrpSpPr/>
            <p:nvPr/>
          </p:nvGrpSpPr>
          <p:grpSpPr>
            <a:xfrm>
              <a:off x="8285686" y="3460234"/>
              <a:ext cx="3553163" cy="1016489"/>
              <a:chOff x="8230029" y="3244334"/>
              <a:chExt cx="3553163" cy="1016489"/>
            </a:xfrm>
          </p:grpSpPr>
          <p:sp>
            <p:nvSpPr>
              <p:cNvPr id="30" name="Rectangle 29">
                <a:extLst>
                  <a:ext uri="{FF2B5EF4-FFF2-40B4-BE49-F238E27FC236}">
                    <a16:creationId xmlns:a16="http://schemas.microsoft.com/office/drawing/2014/main" id="{D993053A-3A92-1614-3BD7-C3A06BA3758A}"/>
                  </a:ext>
                </a:extLst>
              </p:cNvPr>
              <p:cNvSpPr/>
              <p:nvPr/>
            </p:nvSpPr>
            <p:spPr>
              <a:xfrm>
                <a:off x="9696196" y="3644720"/>
                <a:ext cx="636104" cy="4217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26" name="Groupe 25">
                <a:extLst>
                  <a:ext uri="{FF2B5EF4-FFF2-40B4-BE49-F238E27FC236}">
                    <a16:creationId xmlns:a16="http://schemas.microsoft.com/office/drawing/2014/main" id="{4E6F3790-1A85-0551-6AE1-5E1D7D2A05B1}"/>
                  </a:ext>
                </a:extLst>
              </p:cNvPr>
              <p:cNvGrpSpPr/>
              <p:nvPr/>
            </p:nvGrpSpPr>
            <p:grpSpPr>
              <a:xfrm>
                <a:off x="8230029" y="4067876"/>
                <a:ext cx="3553163" cy="192947"/>
                <a:chOff x="8230029" y="2013358"/>
                <a:chExt cx="3553163" cy="192947"/>
              </a:xfrm>
            </p:grpSpPr>
            <p:sp>
              <p:nvSpPr>
                <p:cNvPr id="27" name="Rectangle 26">
                  <a:extLst>
                    <a:ext uri="{FF2B5EF4-FFF2-40B4-BE49-F238E27FC236}">
                      <a16:creationId xmlns:a16="http://schemas.microsoft.com/office/drawing/2014/main" id="{6CA05F3F-820A-845D-7996-7772AA2C54BE}"/>
                    </a:ext>
                  </a:extLst>
                </p:cNvPr>
                <p:cNvSpPr/>
                <p:nvPr/>
              </p:nvSpPr>
              <p:spPr>
                <a:xfrm>
                  <a:off x="8559197" y="2013358"/>
                  <a:ext cx="2894201" cy="19294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lèche : droite 27">
                  <a:extLst>
                    <a:ext uri="{FF2B5EF4-FFF2-40B4-BE49-F238E27FC236}">
                      <a16:creationId xmlns:a16="http://schemas.microsoft.com/office/drawing/2014/main" id="{36528480-C650-857F-E87E-55047EC7CE7A}"/>
                    </a:ext>
                  </a:extLst>
                </p:cNvPr>
                <p:cNvSpPr/>
                <p:nvPr/>
              </p:nvSpPr>
              <p:spPr>
                <a:xfrm>
                  <a:off x="11453398"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lèche : droite 28">
                  <a:extLst>
                    <a:ext uri="{FF2B5EF4-FFF2-40B4-BE49-F238E27FC236}">
                      <a16:creationId xmlns:a16="http://schemas.microsoft.com/office/drawing/2014/main" id="{4706639A-ECCC-06E9-AC31-8D8B1232C823}"/>
                    </a:ext>
                  </a:extLst>
                </p:cNvPr>
                <p:cNvSpPr/>
                <p:nvPr/>
              </p:nvSpPr>
              <p:spPr>
                <a:xfrm rot="10800000">
                  <a:off x="8230029" y="2049816"/>
                  <a:ext cx="329794" cy="125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33" name="Connecteur droit avec flèche 32">
                <a:extLst>
                  <a:ext uri="{FF2B5EF4-FFF2-40B4-BE49-F238E27FC236}">
                    <a16:creationId xmlns:a16="http://schemas.microsoft.com/office/drawing/2014/main" id="{8F04BC43-2F6D-E050-015A-7A093C2BCB4E}"/>
                  </a:ext>
                </a:extLst>
              </p:cNvPr>
              <p:cNvCxnSpPr/>
              <p:nvPr/>
            </p:nvCxnSpPr>
            <p:spPr>
              <a:xfrm>
                <a:off x="9692640" y="3533775"/>
                <a:ext cx="636104"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79BA6173-0BC4-6094-E630-C1EC19E38C41}"/>
                      </a:ext>
                    </a:extLst>
                  </p:cNvPr>
                  <p:cNvSpPr txBox="1"/>
                  <p:nvPr/>
                </p:nvSpPr>
                <p:spPr>
                  <a:xfrm>
                    <a:off x="9833366" y="3244334"/>
                    <a:ext cx="3657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𝐿</m:t>
                          </m:r>
                        </m:oMath>
                      </m:oMathPara>
                    </a14:m>
                    <a:endParaRPr lang="fr-CA" dirty="0"/>
                  </a:p>
                </p:txBody>
              </p:sp>
            </mc:Choice>
            <mc:Fallback xmlns="">
              <p:sp>
                <p:nvSpPr>
                  <p:cNvPr id="34" name="ZoneTexte 33">
                    <a:extLst>
                      <a:ext uri="{FF2B5EF4-FFF2-40B4-BE49-F238E27FC236}">
                        <a16:creationId xmlns:a16="http://schemas.microsoft.com/office/drawing/2014/main" id="{79BA6173-0BC4-6094-E630-C1EC19E38C41}"/>
                      </a:ext>
                    </a:extLst>
                  </p:cNvPr>
                  <p:cNvSpPr txBox="1">
                    <a:spLocks noRot="1" noChangeAspect="1" noMove="1" noResize="1" noEditPoints="1" noAdjustHandles="1" noChangeArrowheads="1" noChangeShapeType="1" noTextEdit="1"/>
                  </p:cNvSpPr>
                  <p:nvPr/>
                </p:nvSpPr>
                <p:spPr>
                  <a:xfrm>
                    <a:off x="9833366" y="3244334"/>
                    <a:ext cx="365741" cy="369332"/>
                  </a:xfrm>
                  <a:prstGeom prst="rect">
                    <a:avLst/>
                  </a:prstGeom>
                  <a:blipFill>
                    <a:blip r:embed="rId16"/>
                    <a:stretch>
                      <a:fillRect/>
                    </a:stretch>
                  </a:blipFill>
                </p:spPr>
                <p:txBody>
                  <a:bodyPr/>
                  <a:lstStyle/>
                  <a:p>
                    <a:r>
                      <a:rPr lang="fr-CA">
                        <a:noFill/>
                      </a:rPr>
                      <a:t> </a:t>
                    </a:r>
                  </a:p>
                </p:txBody>
              </p:sp>
            </mc:Fallback>
          </mc:AlternateContent>
        </p:grpSp>
        <p:sp>
          <p:nvSpPr>
            <p:cNvPr id="31" name="Rectangle 30">
              <a:extLst>
                <a:ext uri="{FF2B5EF4-FFF2-40B4-BE49-F238E27FC236}">
                  <a16:creationId xmlns:a16="http://schemas.microsoft.com/office/drawing/2014/main" id="{D2F1C838-42CF-151B-7A0B-429A84BE0671}"/>
                </a:ext>
              </a:extLst>
            </p:cNvPr>
            <p:cNvSpPr/>
            <p:nvPr/>
          </p:nvSpPr>
          <p:spPr>
            <a:xfrm>
              <a:off x="9748297" y="4232657"/>
              <a:ext cx="636104" cy="56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8416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79CC628-C1A9-0B03-09B5-F02829C513CF}"/>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8B91E902-50D7-FA51-6418-BB670879356E}"/>
              </a:ext>
            </a:extLst>
          </p:cNvPr>
          <p:cNvSpPr>
            <a:spLocks noGrp="1"/>
          </p:cNvSpPr>
          <p:nvPr>
            <p:ph type="sldNum" sz="quarter" idx="12"/>
            <p:custDataLst>
              <p:tags r:id="rId2"/>
            </p:custDataLst>
          </p:nvPr>
        </p:nvSpPr>
        <p:spPr/>
        <p:txBody>
          <a:bodyPr/>
          <a:lstStyle/>
          <a:p>
            <a:fld id="{82B63C5F-247B-BE4F-ACBC-7BDD67617F3E}" type="slidenum">
              <a:rPr lang="fr-FR" smtClean="0"/>
              <a:t>36</a:t>
            </a:fld>
            <a:endParaRPr lang="fr-FR" dirty="0"/>
          </a:p>
        </p:txBody>
      </p:sp>
      <p:sp>
        <p:nvSpPr>
          <p:cNvPr id="5" name="Espace réservé du texte 4">
            <a:extLst>
              <a:ext uri="{FF2B5EF4-FFF2-40B4-BE49-F238E27FC236}">
                <a16:creationId xmlns:a16="http://schemas.microsoft.com/office/drawing/2014/main" id="{06F381BB-E2A5-313C-A5D1-EEEE93EF1799}"/>
              </a:ext>
            </a:extLst>
          </p:cNvPr>
          <p:cNvSpPr>
            <a:spLocks noGrp="1"/>
          </p:cNvSpPr>
          <p:nvPr>
            <p:ph type="body" idx="1"/>
            <p:custDataLst>
              <p:tags r:id="rId3"/>
            </p:custDataLst>
          </p:nvPr>
        </p:nvSpPr>
        <p:spPr/>
        <p:txBody>
          <a:bodyPr/>
          <a:lstStyle/>
          <a:p>
            <a:r>
              <a:rPr lang="fr-CA" dirty="0"/>
              <a:t>Les courbes de conception en fatigue spécifiées dans la norme CSA S157 (Calcul de la résistance mécanique des éléments d’aluminium) sont présentées ci-contre.</a:t>
            </a:r>
          </a:p>
          <a:p>
            <a:r>
              <a:rPr lang="fr-CA" dirty="0"/>
              <a:t>Il existe une courbe par catégorie de détail (A, B, C, D, E).</a:t>
            </a:r>
          </a:p>
          <a:p>
            <a:r>
              <a:rPr lang="fr-CA" dirty="0"/>
              <a:t>Les courbes ne dépendent pas du type d’alliage ni du rapport de contraintes (voir diapositives suivantes).</a:t>
            </a:r>
          </a:p>
          <a:p>
            <a:r>
              <a:rPr lang="fr-CA" dirty="0"/>
              <a:t>Les lignes pleines comportent un plateau correspondant à la limite d’endurance. Ces limites d’endurance sont valides pour un chargement à amplitude constante.</a:t>
            </a:r>
          </a:p>
          <a:p>
            <a:r>
              <a:rPr lang="fr-CA" dirty="0"/>
              <a:t>Pour un chargement à amplitude variable, on utilise la loi de </a:t>
            </a:r>
            <a:r>
              <a:rPr lang="fr-CA" dirty="0" err="1"/>
              <a:t>Palmgren</a:t>
            </a:r>
            <a:r>
              <a:rPr lang="fr-CA" dirty="0"/>
              <a:t>-Miner, et on ne tient pas compte de la limite d’endurance. Si la contrainte appliquée est sous la limite d’endurance, on utilise la portion pointillée des courbes.</a:t>
            </a:r>
          </a:p>
        </p:txBody>
      </p:sp>
      <p:pic>
        <p:nvPicPr>
          <p:cNvPr id="8" name="Image 7" descr="Une image contenant graphique&#10;&#10;Description générée automatiquement">
            <a:extLst>
              <a:ext uri="{FF2B5EF4-FFF2-40B4-BE49-F238E27FC236}">
                <a16:creationId xmlns:a16="http://schemas.microsoft.com/office/drawing/2014/main" id="{5D386D9D-ACC2-99F8-6F18-AFB287AB51AD}"/>
              </a:ext>
            </a:extLst>
          </p:cNvPr>
          <p:cNvPicPr>
            <a:picLocks noChangeAspect="1"/>
          </p:cNvPicPr>
          <p:nvPr>
            <p:custDataLst>
              <p:tags r:id="rId4"/>
            </p:custDataLst>
          </p:nvPr>
        </p:nvPicPr>
        <p:blipFill>
          <a:blip r:embed="rId9"/>
          <a:stretch>
            <a:fillRect/>
          </a:stretch>
        </p:blipFill>
        <p:spPr>
          <a:xfrm>
            <a:off x="6015134" y="1681163"/>
            <a:ext cx="5210908" cy="3800012"/>
          </a:xfrm>
          <a:prstGeom prst="rect">
            <a:avLst/>
          </a:prstGeom>
        </p:spPr>
      </p:pic>
      <p:sp>
        <p:nvSpPr>
          <p:cNvPr id="9" name="ZoneTexte 8">
            <a:extLst>
              <a:ext uri="{FF2B5EF4-FFF2-40B4-BE49-F238E27FC236}">
                <a16:creationId xmlns:a16="http://schemas.microsoft.com/office/drawing/2014/main" id="{9212EB8D-9273-C821-C62E-E66BF5DC0E98}"/>
              </a:ext>
            </a:extLst>
          </p:cNvPr>
          <p:cNvSpPr txBox="1"/>
          <p:nvPr>
            <p:custDataLst>
              <p:tags r:id="rId5"/>
            </p:custDataLst>
          </p:nvPr>
        </p:nvSpPr>
        <p:spPr>
          <a:xfrm>
            <a:off x="6517712" y="5570290"/>
            <a:ext cx="4944094" cy="646331"/>
          </a:xfrm>
          <a:prstGeom prst="rect">
            <a:avLst/>
          </a:prstGeom>
          <a:noFill/>
        </p:spPr>
        <p:txBody>
          <a:bodyPr wrap="square" rtlCol="0">
            <a:spAutoFit/>
          </a:bodyPr>
          <a:lstStyle/>
          <a:p>
            <a:pPr algn="ctr"/>
            <a:r>
              <a:rPr lang="fr-CA" dirty="0">
                <a:latin typeface="Univers Condensed" panose="020B0506020202050204"/>
              </a:rPr>
              <a:t>Courbes de fatigue de CSA S157, selon la catégorie de détail</a:t>
            </a:r>
          </a:p>
        </p:txBody>
      </p:sp>
      <p:sp>
        <p:nvSpPr>
          <p:cNvPr id="10" name="Titre 1">
            <a:extLst>
              <a:ext uri="{FF2B5EF4-FFF2-40B4-BE49-F238E27FC236}">
                <a16:creationId xmlns:a16="http://schemas.microsoft.com/office/drawing/2014/main" id="{2D87631D-C349-4D87-BBCB-3B7FABCE2F81}"/>
              </a:ext>
            </a:extLst>
          </p:cNvPr>
          <p:cNvSpPr>
            <a:spLocks noGrp="1"/>
          </p:cNvSpPr>
          <p:nvPr>
            <p:ph type="title"/>
            <p:custDataLst>
              <p:tags r:id="rId6"/>
            </p:custDataLst>
          </p:nvPr>
        </p:nvSpPr>
        <p:spPr>
          <a:xfrm>
            <a:off x="838200" y="514350"/>
            <a:ext cx="9821863" cy="925513"/>
          </a:xfrm>
        </p:spPr>
        <p:txBody>
          <a:bodyPr>
            <a:normAutofit/>
          </a:bodyPr>
          <a:lstStyle/>
          <a:p>
            <a:r>
              <a:rPr lang="fr-CA" dirty="0">
                <a:solidFill>
                  <a:schemeClr val="accent1"/>
                </a:solidFill>
              </a:rPr>
              <a:t>Assemblages soudés</a:t>
            </a:r>
            <a:br>
              <a:rPr lang="fr-CA" dirty="0"/>
            </a:br>
            <a:r>
              <a:rPr lang="fr-CA" sz="2800" dirty="0"/>
              <a:t>Courbes de fatigue de CSA</a:t>
            </a:r>
            <a:endParaRPr lang="fr-CA" dirty="0"/>
          </a:p>
        </p:txBody>
      </p:sp>
      <p:sp>
        <p:nvSpPr>
          <p:cNvPr id="11" name="ZoneTexte 10">
            <a:extLst>
              <a:ext uri="{FF2B5EF4-FFF2-40B4-BE49-F238E27FC236}">
                <a16:creationId xmlns:a16="http://schemas.microsoft.com/office/drawing/2014/main" id="{C63584C1-B754-0641-21D1-CC90742E7910}"/>
              </a:ext>
            </a:extLst>
          </p:cNvPr>
          <p:cNvSpPr txBox="1"/>
          <p:nvPr>
            <p:custDataLst>
              <p:tags r:id="rId7"/>
            </p:custDataLst>
          </p:nvPr>
        </p:nvSpPr>
        <p:spPr>
          <a:xfrm>
            <a:off x="6424296" y="6140906"/>
            <a:ext cx="4392584" cy="430887"/>
          </a:xfrm>
          <a:prstGeom prst="rect">
            <a:avLst/>
          </a:prstGeom>
          <a:noFill/>
        </p:spPr>
        <p:txBody>
          <a:bodyPr wrap="square">
            <a:spAutoFit/>
          </a:bodyPr>
          <a:lstStyle/>
          <a:p>
            <a:pPr algn="r"/>
            <a:r>
              <a:rPr lang="fr-CA" sz="1100" i="1" dirty="0">
                <a:solidFill>
                  <a:schemeClr val="tx2">
                    <a:lumMod val="60000"/>
                    <a:lumOff val="40000"/>
                  </a:schemeClr>
                </a:solidFill>
                <a:latin typeface="Univers Condensed" panose="020B0506020202050204"/>
              </a:rPr>
              <a:t>Source : Calcul de la résistance mécanique des éléments d’aluminium, CSA S157, Group CSA</a:t>
            </a:r>
          </a:p>
        </p:txBody>
      </p:sp>
    </p:spTree>
    <p:extLst>
      <p:ext uri="{BB962C8B-B14F-4D97-AF65-F5344CB8AC3E}">
        <p14:creationId xmlns:p14="http://schemas.microsoft.com/office/powerpoint/2010/main" val="349145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76E08-27C1-B7AA-42A0-1A83BF6A1BC8}"/>
              </a:ext>
            </a:extLst>
          </p:cNvPr>
          <p:cNvSpPr>
            <a:spLocks noGrp="1"/>
          </p:cNvSpPr>
          <p:nvPr>
            <p:ph type="title"/>
            <p:custDataLst>
              <p:tags r:id="rId1"/>
            </p:custDataLst>
          </p:nvPr>
        </p:nvSpPr>
        <p:spPr/>
        <p:txBody>
          <a:bodyPr>
            <a:normAutofit/>
          </a:bodyPr>
          <a:lstStyle/>
          <a:p>
            <a:r>
              <a:rPr lang="fr-CA" dirty="0">
                <a:solidFill>
                  <a:schemeClr val="accent1"/>
                </a:solidFill>
              </a:rPr>
              <a:t>Assemblages soudés</a:t>
            </a:r>
            <a:br>
              <a:rPr lang="fr-CA" dirty="0"/>
            </a:br>
            <a:r>
              <a:rPr lang="fr-CA" sz="2800" dirty="0"/>
              <a:t>Résistance mécanique</a:t>
            </a:r>
            <a:endParaRPr lang="fr-CA" dirty="0"/>
          </a:p>
        </p:txBody>
      </p:sp>
      <p:sp>
        <p:nvSpPr>
          <p:cNvPr id="3" name="Espace réservé du pied de page 2">
            <a:extLst>
              <a:ext uri="{FF2B5EF4-FFF2-40B4-BE49-F238E27FC236}">
                <a16:creationId xmlns:a16="http://schemas.microsoft.com/office/drawing/2014/main" id="{EA49E22D-B4DC-B270-9FC4-85FDBEDC19AC}"/>
              </a:ext>
            </a:extLst>
          </p:cNvPr>
          <p:cNvSpPr>
            <a:spLocks noGrp="1"/>
          </p:cNvSpPr>
          <p:nvPr>
            <p:ph type="ftr" sz="quarter" idx="11"/>
            <p:custDataLst>
              <p:tags r:id="rId2"/>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AFD745D6-60B5-D64E-0F1D-B34E2A42A7C2}"/>
              </a:ext>
            </a:extLst>
          </p:cNvPr>
          <p:cNvSpPr>
            <a:spLocks noGrp="1"/>
          </p:cNvSpPr>
          <p:nvPr>
            <p:ph type="sldNum" sz="quarter" idx="12"/>
            <p:custDataLst>
              <p:tags r:id="rId3"/>
            </p:custDataLst>
          </p:nvPr>
        </p:nvSpPr>
        <p:spPr/>
        <p:txBody>
          <a:bodyPr/>
          <a:lstStyle/>
          <a:p>
            <a:fld id="{82B63C5F-247B-BE4F-ACBC-7BDD67617F3E}" type="slidenum">
              <a:rPr lang="fr-FR" smtClean="0"/>
              <a:t>37</a:t>
            </a:fld>
            <a:endParaRPr lang="fr-FR" dirty="0"/>
          </a:p>
        </p:txBody>
      </p:sp>
      <p:sp>
        <p:nvSpPr>
          <p:cNvPr id="5" name="Espace réservé du texte 4">
            <a:extLst>
              <a:ext uri="{FF2B5EF4-FFF2-40B4-BE49-F238E27FC236}">
                <a16:creationId xmlns:a16="http://schemas.microsoft.com/office/drawing/2014/main" id="{4958B9D2-F343-F450-2E75-50FC2B87341C}"/>
              </a:ext>
            </a:extLst>
          </p:cNvPr>
          <p:cNvSpPr>
            <a:spLocks noGrp="1"/>
          </p:cNvSpPr>
          <p:nvPr>
            <p:ph type="body" idx="1"/>
            <p:custDataLst>
              <p:tags r:id="rId4"/>
            </p:custDataLst>
          </p:nvPr>
        </p:nvSpPr>
        <p:spPr>
          <a:xfrm>
            <a:off x="839788" y="1681162"/>
            <a:ext cx="4834502" cy="4279879"/>
          </a:xfrm>
        </p:spPr>
        <p:txBody>
          <a:bodyPr>
            <a:normAutofit/>
          </a:bodyPr>
          <a:lstStyle/>
          <a:p>
            <a:r>
              <a:rPr lang="fr-CA" dirty="0"/>
              <a:t>Les soudures d’assemblages d’aluminium peuvent être des maillons faibles.</a:t>
            </a:r>
          </a:p>
          <a:p>
            <a:r>
              <a:rPr lang="fr-CA" dirty="0"/>
              <a:t>Les métaux d’apport n’ont pas toujours les mêmes propriétés que le matériau de base (écroui ou traité thermiquement).</a:t>
            </a:r>
          </a:p>
          <a:p>
            <a:r>
              <a:rPr lang="fr-CA" dirty="0"/>
              <a:t>De plus, le matériau de base situé dans la zone affectée thermiquement (ZAT) subit une relâche de contrainte, ce qui diminue l’écrouissage et ainsi la résistance mécanique pour les alliages non traitables thermiquement (ex. série 5000, courbe orange ci-contre).</a:t>
            </a:r>
          </a:p>
          <a:p>
            <a:r>
              <a:rPr lang="fr-CA" dirty="0"/>
              <a:t>Pour les alliages traitables thermiquement (2000, 6000, courbes verte et bleue), l’effet est encore plus prononcé, car les précipités conférant la résistance de l’alliage sont remis en solution.</a:t>
            </a:r>
          </a:p>
          <a:p>
            <a:r>
              <a:rPr lang="fr-CA" dirty="0"/>
              <a:t>Ainsi, le matériau dans la ZAT retrouve son état recuit.</a:t>
            </a:r>
          </a:p>
          <a:p>
            <a:r>
              <a:rPr lang="fr-CA" dirty="0"/>
              <a:t>La baisse de résistance mécanique a un effet similaire sur la fatigue. </a:t>
            </a:r>
            <a:r>
              <a:rPr lang="fr-CA" b="1" dirty="0"/>
              <a:t>Les normes dont CSA prennent le pire des cas et sont valables peu importe l’alliage.</a:t>
            </a:r>
          </a:p>
        </p:txBody>
      </p:sp>
      <p:grpSp>
        <p:nvGrpSpPr>
          <p:cNvPr id="16" name="Groupe 15">
            <a:extLst>
              <a:ext uri="{FF2B5EF4-FFF2-40B4-BE49-F238E27FC236}">
                <a16:creationId xmlns:a16="http://schemas.microsoft.com/office/drawing/2014/main" id="{51111CCB-2F94-12C5-B964-1FF651EB7C1B}"/>
              </a:ext>
            </a:extLst>
          </p:cNvPr>
          <p:cNvGrpSpPr/>
          <p:nvPr>
            <p:custDataLst>
              <p:tags r:id="rId5"/>
            </p:custDataLst>
          </p:nvPr>
        </p:nvGrpSpPr>
        <p:grpSpPr>
          <a:xfrm>
            <a:off x="6852747" y="1485122"/>
            <a:ext cx="3961660" cy="1166536"/>
            <a:chOff x="6964986" y="3414319"/>
            <a:chExt cx="2656968" cy="687898"/>
          </a:xfrm>
        </p:grpSpPr>
        <p:sp>
          <p:nvSpPr>
            <p:cNvPr id="7" name="Rectangle 6">
              <a:extLst>
                <a:ext uri="{FF2B5EF4-FFF2-40B4-BE49-F238E27FC236}">
                  <a16:creationId xmlns:a16="http://schemas.microsoft.com/office/drawing/2014/main" id="{5219F564-7026-204A-22DA-9615D62C3B22}"/>
                </a:ext>
              </a:extLst>
            </p:cNvPr>
            <p:cNvSpPr/>
            <p:nvPr/>
          </p:nvSpPr>
          <p:spPr>
            <a:xfrm>
              <a:off x="6964986" y="3505450"/>
              <a:ext cx="1301149" cy="52965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4369B087-9474-AB63-1771-60016747963B}"/>
                </a:ext>
              </a:extLst>
            </p:cNvPr>
            <p:cNvSpPr/>
            <p:nvPr/>
          </p:nvSpPr>
          <p:spPr>
            <a:xfrm>
              <a:off x="8320805" y="3505449"/>
              <a:ext cx="1301149" cy="52965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orme libre : forme 12">
              <a:extLst>
                <a:ext uri="{FF2B5EF4-FFF2-40B4-BE49-F238E27FC236}">
                  <a16:creationId xmlns:a16="http://schemas.microsoft.com/office/drawing/2014/main" id="{2FF37E19-367B-BE2B-6B65-789FFDD1300B}"/>
                </a:ext>
              </a:extLst>
            </p:cNvPr>
            <p:cNvSpPr/>
            <p:nvPr/>
          </p:nvSpPr>
          <p:spPr>
            <a:xfrm>
              <a:off x="7927597" y="3414319"/>
              <a:ext cx="698472" cy="687898"/>
            </a:xfrm>
            <a:custGeom>
              <a:avLst/>
              <a:gdLst>
                <a:gd name="connsiteX0" fmla="*/ 0 w 503340"/>
                <a:gd name="connsiteY0" fmla="*/ 83890 h 687898"/>
                <a:gd name="connsiteX1" fmla="*/ 0 w 503340"/>
                <a:gd name="connsiteY1" fmla="*/ 83890 h 687898"/>
                <a:gd name="connsiteX2" fmla="*/ 8389 w 503340"/>
                <a:gd name="connsiteY2" fmla="*/ 184558 h 687898"/>
                <a:gd name="connsiteX3" fmla="*/ 25167 w 503340"/>
                <a:gd name="connsiteY3" fmla="*/ 209725 h 687898"/>
                <a:gd name="connsiteX4" fmla="*/ 58723 w 503340"/>
                <a:gd name="connsiteY4" fmla="*/ 276837 h 687898"/>
                <a:gd name="connsiteX5" fmla="*/ 75501 w 503340"/>
                <a:gd name="connsiteY5" fmla="*/ 318782 h 687898"/>
                <a:gd name="connsiteX6" fmla="*/ 92279 w 503340"/>
                <a:gd name="connsiteY6" fmla="*/ 385894 h 687898"/>
                <a:gd name="connsiteX7" fmla="*/ 100668 w 503340"/>
                <a:gd name="connsiteY7" fmla="*/ 411061 h 687898"/>
                <a:gd name="connsiteX8" fmla="*/ 134224 w 503340"/>
                <a:gd name="connsiteY8" fmla="*/ 528507 h 687898"/>
                <a:gd name="connsiteX9" fmla="*/ 184558 w 503340"/>
                <a:gd name="connsiteY9" fmla="*/ 578841 h 687898"/>
                <a:gd name="connsiteX10" fmla="*/ 192947 w 503340"/>
                <a:gd name="connsiteY10" fmla="*/ 612397 h 687898"/>
                <a:gd name="connsiteX11" fmla="*/ 234892 w 503340"/>
                <a:gd name="connsiteY11" fmla="*/ 662731 h 687898"/>
                <a:gd name="connsiteX12" fmla="*/ 251670 w 503340"/>
                <a:gd name="connsiteY12" fmla="*/ 687898 h 687898"/>
                <a:gd name="connsiteX13" fmla="*/ 327171 w 503340"/>
                <a:gd name="connsiteY13" fmla="*/ 679509 h 687898"/>
                <a:gd name="connsiteX14" fmla="*/ 369116 w 503340"/>
                <a:gd name="connsiteY14" fmla="*/ 612397 h 687898"/>
                <a:gd name="connsiteX15" fmla="*/ 394283 w 503340"/>
                <a:gd name="connsiteY15" fmla="*/ 562063 h 687898"/>
                <a:gd name="connsiteX16" fmla="*/ 402672 w 503340"/>
                <a:gd name="connsiteY16" fmla="*/ 528507 h 687898"/>
                <a:gd name="connsiteX17" fmla="*/ 419450 w 503340"/>
                <a:gd name="connsiteY17" fmla="*/ 503340 h 687898"/>
                <a:gd name="connsiteX18" fmla="*/ 427839 w 503340"/>
                <a:gd name="connsiteY18" fmla="*/ 461395 h 687898"/>
                <a:gd name="connsiteX19" fmla="*/ 444617 w 503340"/>
                <a:gd name="connsiteY19" fmla="*/ 394283 h 687898"/>
                <a:gd name="connsiteX20" fmla="*/ 453006 w 503340"/>
                <a:gd name="connsiteY20" fmla="*/ 360727 h 687898"/>
                <a:gd name="connsiteX21" fmla="*/ 461395 w 503340"/>
                <a:gd name="connsiteY21" fmla="*/ 335560 h 687898"/>
                <a:gd name="connsiteX22" fmla="*/ 469784 w 503340"/>
                <a:gd name="connsiteY22" fmla="*/ 285226 h 687898"/>
                <a:gd name="connsiteX23" fmla="*/ 478173 w 503340"/>
                <a:gd name="connsiteY23" fmla="*/ 260059 h 687898"/>
                <a:gd name="connsiteX24" fmla="*/ 486562 w 503340"/>
                <a:gd name="connsiteY24" fmla="*/ 226503 h 687898"/>
                <a:gd name="connsiteX25" fmla="*/ 503340 w 503340"/>
                <a:gd name="connsiteY25" fmla="*/ 176169 h 687898"/>
                <a:gd name="connsiteX26" fmla="*/ 494951 w 503340"/>
                <a:gd name="connsiteY26" fmla="*/ 75501 h 687898"/>
                <a:gd name="connsiteX27" fmla="*/ 444617 w 503340"/>
                <a:gd name="connsiteY27" fmla="*/ 41945 h 687898"/>
                <a:gd name="connsiteX28" fmla="*/ 419450 w 503340"/>
                <a:gd name="connsiteY28" fmla="*/ 16778 h 687898"/>
                <a:gd name="connsiteX29" fmla="*/ 327171 w 503340"/>
                <a:gd name="connsiteY29" fmla="*/ 0 h 687898"/>
                <a:gd name="connsiteX30" fmla="*/ 134224 w 503340"/>
                <a:gd name="connsiteY30" fmla="*/ 16778 h 687898"/>
                <a:gd name="connsiteX31" fmla="*/ 33556 w 503340"/>
                <a:gd name="connsiteY31" fmla="*/ 41945 h 687898"/>
                <a:gd name="connsiteX32" fmla="*/ 0 w 503340"/>
                <a:gd name="connsiteY32" fmla="*/ 83890 h 68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3340" h="687898">
                  <a:moveTo>
                    <a:pt x="0" y="83890"/>
                  </a:moveTo>
                  <a:lnTo>
                    <a:pt x="0" y="83890"/>
                  </a:lnTo>
                  <a:cubicBezTo>
                    <a:pt x="2796" y="117446"/>
                    <a:pt x="1785" y="151540"/>
                    <a:pt x="8389" y="184558"/>
                  </a:cubicBezTo>
                  <a:cubicBezTo>
                    <a:pt x="10366" y="194445"/>
                    <a:pt x="20339" y="200874"/>
                    <a:pt x="25167" y="209725"/>
                  </a:cubicBezTo>
                  <a:cubicBezTo>
                    <a:pt x="37144" y="231682"/>
                    <a:pt x="49434" y="253615"/>
                    <a:pt x="58723" y="276837"/>
                  </a:cubicBezTo>
                  <a:cubicBezTo>
                    <a:pt x="64316" y="290819"/>
                    <a:pt x="71072" y="304389"/>
                    <a:pt x="75501" y="318782"/>
                  </a:cubicBezTo>
                  <a:cubicBezTo>
                    <a:pt x="82282" y="340821"/>
                    <a:pt x="84987" y="364018"/>
                    <a:pt x="92279" y="385894"/>
                  </a:cubicBezTo>
                  <a:cubicBezTo>
                    <a:pt x="95075" y="394283"/>
                    <a:pt x="98341" y="402530"/>
                    <a:pt x="100668" y="411061"/>
                  </a:cubicBezTo>
                  <a:cubicBezTo>
                    <a:pt x="100831" y="411660"/>
                    <a:pt x="126187" y="520470"/>
                    <a:pt x="134224" y="528507"/>
                  </a:cubicBezTo>
                  <a:lnTo>
                    <a:pt x="184558" y="578841"/>
                  </a:lnTo>
                  <a:cubicBezTo>
                    <a:pt x="187354" y="590026"/>
                    <a:pt x="188405" y="601800"/>
                    <a:pt x="192947" y="612397"/>
                  </a:cubicBezTo>
                  <a:cubicBezTo>
                    <a:pt x="203974" y="638126"/>
                    <a:pt x="217107" y="641389"/>
                    <a:pt x="234892" y="662731"/>
                  </a:cubicBezTo>
                  <a:cubicBezTo>
                    <a:pt x="241347" y="670476"/>
                    <a:pt x="246077" y="679509"/>
                    <a:pt x="251670" y="687898"/>
                  </a:cubicBezTo>
                  <a:cubicBezTo>
                    <a:pt x="276837" y="685102"/>
                    <a:pt x="302605" y="685650"/>
                    <a:pt x="327171" y="679509"/>
                  </a:cubicBezTo>
                  <a:cubicBezTo>
                    <a:pt x="361011" y="671049"/>
                    <a:pt x="359749" y="640497"/>
                    <a:pt x="369116" y="612397"/>
                  </a:cubicBezTo>
                  <a:cubicBezTo>
                    <a:pt x="380693" y="577665"/>
                    <a:pt x="372600" y="594588"/>
                    <a:pt x="394283" y="562063"/>
                  </a:cubicBezTo>
                  <a:cubicBezTo>
                    <a:pt x="397079" y="550878"/>
                    <a:pt x="398130" y="539104"/>
                    <a:pt x="402672" y="528507"/>
                  </a:cubicBezTo>
                  <a:cubicBezTo>
                    <a:pt x="406644" y="519240"/>
                    <a:pt x="415910" y="512780"/>
                    <a:pt x="419450" y="503340"/>
                  </a:cubicBezTo>
                  <a:cubicBezTo>
                    <a:pt x="424457" y="489989"/>
                    <a:pt x="424633" y="475288"/>
                    <a:pt x="427839" y="461395"/>
                  </a:cubicBezTo>
                  <a:cubicBezTo>
                    <a:pt x="433024" y="438926"/>
                    <a:pt x="439024" y="416654"/>
                    <a:pt x="444617" y="394283"/>
                  </a:cubicBezTo>
                  <a:cubicBezTo>
                    <a:pt x="447413" y="383098"/>
                    <a:pt x="449360" y="371665"/>
                    <a:pt x="453006" y="360727"/>
                  </a:cubicBezTo>
                  <a:cubicBezTo>
                    <a:pt x="455802" y="352338"/>
                    <a:pt x="459477" y="344192"/>
                    <a:pt x="461395" y="335560"/>
                  </a:cubicBezTo>
                  <a:cubicBezTo>
                    <a:pt x="465085" y="318956"/>
                    <a:pt x="466094" y="301830"/>
                    <a:pt x="469784" y="285226"/>
                  </a:cubicBezTo>
                  <a:cubicBezTo>
                    <a:pt x="471702" y="276594"/>
                    <a:pt x="475744" y="268562"/>
                    <a:pt x="478173" y="260059"/>
                  </a:cubicBezTo>
                  <a:cubicBezTo>
                    <a:pt x="481340" y="248973"/>
                    <a:pt x="483249" y="237546"/>
                    <a:pt x="486562" y="226503"/>
                  </a:cubicBezTo>
                  <a:cubicBezTo>
                    <a:pt x="491644" y="209563"/>
                    <a:pt x="503340" y="176169"/>
                    <a:pt x="503340" y="176169"/>
                  </a:cubicBezTo>
                  <a:cubicBezTo>
                    <a:pt x="500544" y="142613"/>
                    <a:pt x="508447" y="106350"/>
                    <a:pt x="494951" y="75501"/>
                  </a:cubicBezTo>
                  <a:cubicBezTo>
                    <a:pt x="486869" y="57027"/>
                    <a:pt x="458876" y="56204"/>
                    <a:pt x="444617" y="41945"/>
                  </a:cubicBezTo>
                  <a:cubicBezTo>
                    <a:pt x="436228" y="33556"/>
                    <a:pt x="429321" y="23359"/>
                    <a:pt x="419450" y="16778"/>
                  </a:cubicBezTo>
                  <a:cubicBezTo>
                    <a:pt x="401544" y="4841"/>
                    <a:pt x="330016" y="356"/>
                    <a:pt x="327171" y="0"/>
                  </a:cubicBezTo>
                  <a:cubicBezTo>
                    <a:pt x="295333" y="1990"/>
                    <a:pt x="183460" y="5416"/>
                    <a:pt x="134224" y="16778"/>
                  </a:cubicBezTo>
                  <a:cubicBezTo>
                    <a:pt x="-38599" y="56660"/>
                    <a:pt x="203622" y="13601"/>
                    <a:pt x="33556" y="41945"/>
                  </a:cubicBezTo>
                  <a:cubicBezTo>
                    <a:pt x="6062" y="60274"/>
                    <a:pt x="5593" y="76899"/>
                    <a:pt x="0" y="8389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orme libre : forme 13">
              <a:extLst>
                <a:ext uri="{FF2B5EF4-FFF2-40B4-BE49-F238E27FC236}">
                  <a16:creationId xmlns:a16="http://schemas.microsoft.com/office/drawing/2014/main" id="{9A17B48B-AF99-AB24-6246-D891C9C14C93}"/>
                </a:ext>
              </a:extLst>
            </p:cNvPr>
            <p:cNvSpPr/>
            <p:nvPr/>
          </p:nvSpPr>
          <p:spPr>
            <a:xfrm>
              <a:off x="7739873" y="3498209"/>
              <a:ext cx="125835" cy="536896"/>
            </a:xfrm>
            <a:custGeom>
              <a:avLst/>
              <a:gdLst>
                <a:gd name="connsiteX0" fmla="*/ 0 w 545284"/>
                <a:gd name="connsiteY0" fmla="*/ 0 h 637563"/>
                <a:gd name="connsiteX1" fmla="*/ 0 w 545284"/>
                <a:gd name="connsiteY1" fmla="*/ 0 h 637563"/>
                <a:gd name="connsiteX2" fmla="*/ 8389 w 545284"/>
                <a:gd name="connsiteY2" fmla="*/ 75501 h 637563"/>
                <a:gd name="connsiteX3" fmla="*/ 25167 w 545284"/>
                <a:gd name="connsiteY3" fmla="*/ 100668 h 637563"/>
                <a:gd name="connsiteX4" fmla="*/ 33556 w 545284"/>
                <a:gd name="connsiteY4" fmla="*/ 125835 h 637563"/>
                <a:gd name="connsiteX5" fmla="*/ 41945 w 545284"/>
                <a:gd name="connsiteY5" fmla="*/ 201336 h 637563"/>
                <a:gd name="connsiteX6" fmla="*/ 58723 w 545284"/>
                <a:gd name="connsiteY6" fmla="*/ 293615 h 637563"/>
                <a:gd name="connsiteX7" fmla="*/ 67112 w 545284"/>
                <a:gd name="connsiteY7" fmla="*/ 343949 h 637563"/>
                <a:gd name="connsiteX8" fmla="*/ 83890 w 545284"/>
                <a:gd name="connsiteY8" fmla="*/ 444617 h 637563"/>
                <a:gd name="connsiteX9" fmla="*/ 100668 w 545284"/>
                <a:gd name="connsiteY9" fmla="*/ 494951 h 637563"/>
                <a:gd name="connsiteX10" fmla="*/ 125835 w 545284"/>
                <a:gd name="connsiteY10" fmla="*/ 536896 h 637563"/>
                <a:gd name="connsiteX11" fmla="*/ 545284 w 545284"/>
                <a:gd name="connsiteY11" fmla="*/ 637563 h 637563"/>
                <a:gd name="connsiteX0" fmla="*/ 0 w 260059"/>
                <a:gd name="connsiteY0" fmla="*/ 0 h 578841"/>
                <a:gd name="connsiteX1" fmla="*/ 0 w 260059"/>
                <a:gd name="connsiteY1" fmla="*/ 0 h 578841"/>
                <a:gd name="connsiteX2" fmla="*/ 8389 w 260059"/>
                <a:gd name="connsiteY2" fmla="*/ 75501 h 578841"/>
                <a:gd name="connsiteX3" fmla="*/ 25167 w 260059"/>
                <a:gd name="connsiteY3" fmla="*/ 100668 h 578841"/>
                <a:gd name="connsiteX4" fmla="*/ 33556 w 260059"/>
                <a:gd name="connsiteY4" fmla="*/ 125835 h 578841"/>
                <a:gd name="connsiteX5" fmla="*/ 41945 w 260059"/>
                <a:gd name="connsiteY5" fmla="*/ 201336 h 578841"/>
                <a:gd name="connsiteX6" fmla="*/ 58723 w 260059"/>
                <a:gd name="connsiteY6" fmla="*/ 293615 h 578841"/>
                <a:gd name="connsiteX7" fmla="*/ 67112 w 260059"/>
                <a:gd name="connsiteY7" fmla="*/ 343949 h 578841"/>
                <a:gd name="connsiteX8" fmla="*/ 83890 w 260059"/>
                <a:gd name="connsiteY8" fmla="*/ 444617 h 578841"/>
                <a:gd name="connsiteX9" fmla="*/ 100668 w 260059"/>
                <a:gd name="connsiteY9" fmla="*/ 494951 h 578841"/>
                <a:gd name="connsiteX10" fmla="*/ 125835 w 260059"/>
                <a:gd name="connsiteY10" fmla="*/ 536896 h 578841"/>
                <a:gd name="connsiteX11" fmla="*/ 260059 w 260059"/>
                <a:gd name="connsiteY11" fmla="*/ 578841 h 578841"/>
                <a:gd name="connsiteX0" fmla="*/ 0 w 125835"/>
                <a:gd name="connsiteY0" fmla="*/ 0 h 536896"/>
                <a:gd name="connsiteX1" fmla="*/ 0 w 125835"/>
                <a:gd name="connsiteY1" fmla="*/ 0 h 536896"/>
                <a:gd name="connsiteX2" fmla="*/ 8389 w 125835"/>
                <a:gd name="connsiteY2" fmla="*/ 75501 h 536896"/>
                <a:gd name="connsiteX3" fmla="*/ 25167 w 125835"/>
                <a:gd name="connsiteY3" fmla="*/ 100668 h 536896"/>
                <a:gd name="connsiteX4" fmla="*/ 33556 w 125835"/>
                <a:gd name="connsiteY4" fmla="*/ 125835 h 536896"/>
                <a:gd name="connsiteX5" fmla="*/ 41945 w 125835"/>
                <a:gd name="connsiteY5" fmla="*/ 201336 h 536896"/>
                <a:gd name="connsiteX6" fmla="*/ 58723 w 125835"/>
                <a:gd name="connsiteY6" fmla="*/ 293615 h 536896"/>
                <a:gd name="connsiteX7" fmla="*/ 67112 w 125835"/>
                <a:gd name="connsiteY7" fmla="*/ 343949 h 536896"/>
                <a:gd name="connsiteX8" fmla="*/ 83890 w 125835"/>
                <a:gd name="connsiteY8" fmla="*/ 444617 h 536896"/>
                <a:gd name="connsiteX9" fmla="*/ 100668 w 125835"/>
                <a:gd name="connsiteY9" fmla="*/ 494951 h 536896"/>
                <a:gd name="connsiteX10" fmla="*/ 125835 w 125835"/>
                <a:gd name="connsiteY10" fmla="*/ 536896 h 5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35" h="536896">
                  <a:moveTo>
                    <a:pt x="0" y="0"/>
                  </a:moveTo>
                  <a:lnTo>
                    <a:pt x="0" y="0"/>
                  </a:lnTo>
                  <a:cubicBezTo>
                    <a:pt x="2796" y="25167"/>
                    <a:pt x="2248" y="50935"/>
                    <a:pt x="8389" y="75501"/>
                  </a:cubicBezTo>
                  <a:cubicBezTo>
                    <a:pt x="10834" y="85282"/>
                    <a:pt x="20658" y="91650"/>
                    <a:pt x="25167" y="100668"/>
                  </a:cubicBezTo>
                  <a:cubicBezTo>
                    <a:pt x="29122" y="108577"/>
                    <a:pt x="30760" y="117446"/>
                    <a:pt x="33556" y="125835"/>
                  </a:cubicBezTo>
                  <a:cubicBezTo>
                    <a:pt x="36352" y="151002"/>
                    <a:pt x="38598" y="176236"/>
                    <a:pt x="41945" y="201336"/>
                  </a:cubicBezTo>
                  <a:cubicBezTo>
                    <a:pt x="48125" y="247686"/>
                    <a:pt x="50815" y="250121"/>
                    <a:pt x="58723" y="293615"/>
                  </a:cubicBezTo>
                  <a:cubicBezTo>
                    <a:pt x="61766" y="310350"/>
                    <a:pt x="64526" y="327137"/>
                    <a:pt x="67112" y="343949"/>
                  </a:cubicBezTo>
                  <a:cubicBezTo>
                    <a:pt x="71349" y="371487"/>
                    <a:pt x="76072" y="415950"/>
                    <a:pt x="83890" y="444617"/>
                  </a:cubicBezTo>
                  <a:cubicBezTo>
                    <a:pt x="88543" y="461679"/>
                    <a:pt x="90858" y="480236"/>
                    <a:pt x="100668" y="494951"/>
                  </a:cubicBezTo>
                  <a:cubicBezTo>
                    <a:pt x="120914" y="525321"/>
                    <a:pt x="112937" y="511100"/>
                    <a:pt x="125835" y="536896"/>
                  </a:cubicBezTo>
                </a:path>
              </a:pathLst>
            </a:custGeom>
            <a:noFill/>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orme libre : forme 14">
              <a:extLst>
                <a:ext uri="{FF2B5EF4-FFF2-40B4-BE49-F238E27FC236}">
                  <a16:creationId xmlns:a16="http://schemas.microsoft.com/office/drawing/2014/main" id="{6F8A7905-4C78-C8AC-6549-B14F1BBF56BA}"/>
                </a:ext>
              </a:extLst>
            </p:cNvPr>
            <p:cNvSpPr/>
            <p:nvPr/>
          </p:nvSpPr>
          <p:spPr>
            <a:xfrm flipH="1">
              <a:off x="8704151" y="3501646"/>
              <a:ext cx="125835" cy="536896"/>
            </a:xfrm>
            <a:custGeom>
              <a:avLst/>
              <a:gdLst>
                <a:gd name="connsiteX0" fmla="*/ 0 w 545284"/>
                <a:gd name="connsiteY0" fmla="*/ 0 h 637563"/>
                <a:gd name="connsiteX1" fmla="*/ 0 w 545284"/>
                <a:gd name="connsiteY1" fmla="*/ 0 h 637563"/>
                <a:gd name="connsiteX2" fmla="*/ 8389 w 545284"/>
                <a:gd name="connsiteY2" fmla="*/ 75501 h 637563"/>
                <a:gd name="connsiteX3" fmla="*/ 25167 w 545284"/>
                <a:gd name="connsiteY3" fmla="*/ 100668 h 637563"/>
                <a:gd name="connsiteX4" fmla="*/ 33556 w 545284"/>
                <a:gd name="connsiteY4" fmla="*/ 125835 h 637563"/>
                <a:gd name="connsiteX5" fmla="*/ 41945 w 545284"/>
                <a:gd name="connsiteY5" fmla="*/ 201336 h 637563"/>
                <a:gd name="connsiteX6" fmla="*/ 58723 w 545284"/>
                <a:gd name="connsiteY6" fmla="*/ 293615 h 637563"/>
                <a:gd name="connsiteX7" fmla="*/ 67112 w 545284"/>
                <a:gd name="connsiteY7" fmla="*/ 343949 h 637563"/>
                <a:gd name="connsiteX8" fmla="*/ 83890 w 545284"/>
                <a:gd name="connsiteY8" fmla="*/ 444617 h 637563"/>
                <a:gd name="connsiteX9" fmla="*/ 100668 w 545284"/>
                <a:gd name="connsiteY9" fmla="*/ 494951 h 637563"/>
                <a:gd name="connsiteX10" fmla="*/ 125835 w 545284"/>
                <a:gd name="connsiteY10" fmla="*/ 536896 h 637563"/>
                <a:gd name="connsiteX11" fmla="*/ 545284 w 545284"/>
                <a:gd name="connsiteY11" fmla="*/ 637563 h 637563"/>
                <a:gd name="connsiteX0" fmla="*/ 0 w 260059"/>
                <a:gd name="connsiteY0" fmla="*/ 0 h 578841"/>
                <a:gd name="connsiteX1" fmla="*/ 0 w 260059"/>
                <a:gd name="connsiteY1" fmla="*/ 0 h 578841"/>
                <a:gd name="connsiteX2" fmla="*/ 8389 w 260059"/>
                <a:gd name="connsiteY2" fmla="*/ 75501 h 578841"/>
                <a:gd name="connsiteX3" fmla="*/ 25167 w 260059"/>
                <a:gd name="connsiteY3" fmla="*/ 100668 h 578841"/>
                <a:gd name="connsiteX4" fmla="*/ 33556 w 260059"/>
                <a:gd name="connsiteY4" fmla="*/ 125835 h 578841"/>
                <a:gd name="connsiteX5" fmla="*/ 41945 w 260059"/>
                <a:gd name="connsiteY5" fmla="*/ 201336 h 578841"/>
                <a:gd name="connsiteX6" fmla="*/ 58723 w 260059"/>
                <a:gd name="connsiteY6" fmla="*/ 293615 h 578841"/>
                <a:gd name="connsiteX7" fmla="*/ 67112 w 260059"/>
                <a:gd name="connsiteY7" fmla="*/ 343949 h 578841"/>
                <a:gd name="connsiteX8" fmla="*/ 83890 w 260059"/>
                <a:gd name="connsiteY8" fmla="*/ 444617 h 578841"/>
                <a:gd name="connsiteX9" fmla="*/ 100668 w 260059"/>
                <a:gd name="connsiteY9" fmla="*/ 494951 h 578841"/>
                <a:gd name="connsiteX10" fmla="*/ 125835 w 260059"/>
                <a:gd name="connsiteY10" fmla="*/ 536896 h 578841"/>
                <a:gd name="connsiteX11" fmla="*/ 260059 w 260059"/>
                <a:gd name="connsiteY11" fmla="*/ 578841 h 578841"/>
                <a:gd name="connsiteX0" fmla="*/ 0 w 125835"/>
                <a:gd name="connsiteY0" fmla="*/ 0 h 536896"/>
                <a:gd name="connsiteX1" fmla="*/ 0 w 125835"/>
                <a:gd name="connsiteY1" fmla="*/ 0 h 536896"/>
                <a:gd name="connsiteX2" fmla="*/ 8389 w 125835"/>
                <a:gd name="connsiteY2" fmla="*/ 75501 h 536896"/>
                <a:gd name="connsiteX3" fmla="*/ 25167 w 125835"/>
                <a:gd name="connsiteY3" fmla="*/ 100668 h 536896"/>
                <a:gd name="connsiteX4" fmla="*/ 33556 w 125835"/>
                <a:gd name="connsiteY4" fmla="*/ 125835 h 536896"/>
                <a:gd name="connsiteX5" fmla="*/ 41945 w 125835"/>
                <a:gd name="connsiteY5" fmla="*/ 201336 h 536896"/>
                <a:gd name="connsiteX6" fmla="*/ 58723 w 125835"/>
                <a:gd name="connsiteY6" fmla="*/ 293615 h 536896"/>
                <a:gd name="connsiteX7" fmla="*/ 67112 w 125835"/>
                <a:gd name="connsiteY7" fmla="*/ 343949 h 536896"/>
                <a:gd name="connsiteX8" fmla="*/ 83890 w 125835"/>
                <a:gd name="connsiteY8" fmla="*/ 444617 h 536896"/>
                <a:gd name="connsiteX9" fmla="*/ 100668 w 125835"/>
                <a:gd name="connsiteY9" fmla="*/ 494951 h 536896"/>
                <a:gd name="connsiteX10" fmla="*/ 125835 w 125835"/>
                <a:gd name="connsiteY10" fmla="*/ 536896 h 5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35" h="536896">
                  <a:moveTo>
                    <a:pt x="0" y="0"/>
                  </a:moveTo>
                  <a:lnTo>
                    <a:pt x="0" y="0"/>
                  </a:lnTo>
                  <a:cubicBezTo>
                    <a:pt x="2796" y="25167"/>
                    <a:pt x="2248" y="50935"/>
                    <a:pt x="8389" y="75501"/>
                  </a:cubicBezTo>
                  <a:cubicBezTo>
                    <a:pt x="10834" y="85282"/>
                    <a:pt x="20658" y="91650"/>
                    <a:pt x="25167" y="100668"/>
                  </a:cubicBezTo>
                  <a:cubicBezTo>
                    <a:pt x="29122" y="108577"/>
                    <a:pt x="30760" y="117446"/>
                    <a:pt x="33556" y="125835"/>
                  </a:cubicBezTo>
                  <a:cubicBezTo>
                    <a:pt x="36352" y="151002"/>
                    <a:pt x="38598" y="176236"/>
                    <a:pt x="41945" y="201336"/>
                  </a:cubicBezTo>
                  <a:cubicBezTo>
                    <a:pt x="48125" y="247686"/>
                    <a:pt x="50815" y="250121"/>
                    <a:pt x="58723" y="293615"/>
                  </a:cubicBezTo>
                  <a:cubicBezTo>
                    <a:pt x="61766" y="310350"/>
                    <a:pt x="64526" y="327137"/>
                    <a:pt x="67112" y="343949"/>
                  </a:cubicBezTo>
                  <a:cubicBezTo>
                    <a:pt x="71349" y="371487"/>
                    <a:pt x="76072" y="415950"/>
                    <a:pt x="83890" y="444617"/>
                  </a:cubicBezTo>
                  <a:cubicBezTo>
                    <a:pt x="88543" y="461679"/>
                    <a:pt x="90858" y="480236"/>
                    <a:pt x="100668" y="494951"/>
                  </a:cubicBezTo>
                  <a:cubicBezTo>
                    <a:pt x="120914" y="525321"/>
                    <a:pt x="112937" y="511100"/>
                    <a:pt x="125835" y="536896"/>
                  </a:cubicBezTo>
                </a:path>
              </a:pathLst>
            </a:custGeom>
            <a:noFill/>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7" name="ZoneTexte 16">
            <a:extLst>
              <a:ext uri="{FF2B5EF4-FFF2-40B4-BE49-F238E27FC236}">
                <a16:creationId xmlns:a16="http://schemas.microsoft.com/office/drawing/2014/main" id="{31459B41-20A6-08F2-94C8-3BA89B5E3226}"/>
              </a:ext>
            </a:extLst>
          </p:cNvPr>
          <p:cNvSpPr txBox="1"/>
          <p:nvPr>
            <p:custDataLst>
              <p:tags r:id="rId6"/>
            </p:custDataLst>
          </p:nvPr>
        </p:nvSpPr>
        <p:spPr>
          <a:xfrm>
            <a:off x="8100417" y="679750"/>
            <a:ext cx="902811" cy="369332"/>
          </a:xfrm>
          <a:prstGeom prst="rect">
            <a:avLst/>
          </a:prstGeom>
          <a:noFill/>
        </p:spPr>
        <p:txBody>
          <a:bodyPr wrap="none" rtlCol="0">
            <a:spAutoFit/>
          </a:bodyPr>
          <a:lstStyle/>
          <a:p>
            <a:r>
              <a:rPr lang="fr-CA" dirty="0">
                <a:latin typeface="Univers Condensed" panose="020B0506020202050204"/>
              </a:rPr>
              <a:t>Soudure</a:t>
            </a:r>
          </a:p>
        </p:txBody>
      </p:sp>
      <p:cxnSp>
        <p:nvCxnSpPr>
          <p:cNvPr id="19" name="Connecteur droit avec flèche 18">
            <a:extLst>
              <a:ext uri="{FF2B5EF4-FFF2-40B4-BE49-F238E27FC236}">
                <a16:creationId xmlns:a16="http://schemas.microsoft.com/office/drawing/2014/main" id="{D4EE6A8B-EC42-49A7-C72E-8A582A5C6072}"/>
              </a:ext>
            </a:extLst>
          </p:cNvPr>
          <p:cNvCxnSpPr>
            <a:cxnSpLocks/>
            <a:stCxn id="17" idx="2"/>
          </p:cNvCxnSpPr>
          <p:nvPr>
            <p:custDataLst>
              <p:tags r:id="rId7"/>
            </p:custDataLst>
          </p:nvPr>
        </p:nvCxnSpPr>
        <p:spPr>
          <a:xfrm>
            <a:off x="8551823" y="1049082"/>
            <a:ext cx="184921" cy="4767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ZoneTexte 20">
            <a:extLst>
              <a:ext uri="{FF2B5EF4-FFF2-40B4-BE49-F238E27FC236}">
                <a16:creationId xmlns:a16="http://schemas.microsoft.com/office/drawing/2014/main" id="{27B7C60F-2E10-1353-91F1-D025335C6A58}"/>
              </a:ext>
            </a:extLst>
          </p:cNvPr>
          <p:cNvSpPr txBox="1"/>
          <p:nvPr>
            <p:custDataLst>
              <p:tags r:id="rId8"/>
            </p:custDataLst>
          </p:nvPr>
        </p:nvSpPr>
        <p:spPr>
          <a:xfrm>
            <a:off x="7563737" y="1127889"/>
            <a:ext cx="528286" cy="369332"/>
          </a:xfrm>
          <a:prstGeom prst="rect">
            <a:avLst/>
          </a:prstGeom>
          <a:noFill/>
        </p:spPr>
        <p:txBody>
          <a:bodyPr wrap="none" rtlCol="0">
            <a:spAutoFit/>
          </a:bodyPr>
          <a:lstStyle/>
          <a:p>
            <a:r>
              <a:rPr lang="fr-CA" dirty="0">
                <a:latin typeface="Univers Condensed" panose="020B0506020202050204"/>
              </a:rPr>
              <a:t>ZAT</a:t>
            </a:r>
          </a:p>
        </p:txBody>
      </p:sp>
      <p:cxnSp>
        <p:nvCxnSpPr>
          <p:cNvPr id="23" name="Connecteur droit avec flèche 22">
            <a:extLst>
              <a:ext uri="{FF2B5EF4-FFF2-40B4-BE49-F238E27FC236}">
                <a16:creationId xmlns:a16="http://schemas.microsoft.com/office/drawing/2014/main" id="{BEEFDF50-DAC4-7C94-4EBB-A4C93E9DCD1D}"/>
              </a:ext>
            </a:extLst>
          </p:cNvPr>
          <p:cNvCxnSpPr>
            <a:cxnSpLocks/>
            <a:stCxn id="21" idx="2"/>
          </p:cNvCxnSpPr>
          <p:nvPr>
            <p:custDataLst>
              <p:tags r:id="rId9"/>
            </p:custDataLst>
          </p:nvPr>
        </p:nvCxnSpPr>
        <p:spPr>
          <a:xfrm>
            <a:off x="7827880" y="1497221"/>
            <a:ext cx="378648"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Connecteur droit avec flèche 24">
            <a:extLst>
              <a:ext uri="{FF2B5EF4-FFF2-40B4-BE49-F238E27FC236}">
                <a16:creationId xmlns:a16="http://schemas.microsoft.com/office/drawing/2014/main" id="{1F954C68-D3A7-D6D6-AE4A-E865E03DE62C}"/>
              </a:ext>
            </a:extLst>
          </p:cNvPr>
          <p:cNvCxnSpPr>
            <a:cxnSpLocks/>
            <a:stCxn id="21" idx="2"/>
          </p:cNvCxnSpPr>
          <p:nvPr>
            <p:custDataLst>
              <p:tags r:id="rId10"/>
            </p:custDataLst>
          </p:nvPr>
        </p:nvCxnSpPr>
        <p:spPr>
          <a:xfrm>
            <a:off x="7827880" y="1497221"/>
            <a:ext cx="1583133"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ZoneTexte 25">
            <a:extLst>
              <a:ext uri="{FF2B5EF4-FFF2-40B4-BE49-F238E27FC236}">
                <a16:creationId xmlns:a16="http://schemas.microsoft.com/office/drawing/2014/main" id="{82B6C50C-0C5D-7D9B-81F5-C6ED13B15D69}"/>
              </a:ext>
            </a:extLst>
          </p:cNvPr>
          <p:cNvSpPr txBox="1"/>
          <p:nvPr>
            <p:custDataLst>
              <p:tags r:id="rId11"/>
            </p:custDataLst>
          </p:nvPr>
        </p:nvSpPr>
        <p:spPr>
          <a:xfrm>
            <a:off x="9574501" y="1014443"/>
            <a:ext cx="1651414" cy="369332"/>
          </a:xfrm>
          <a:prstGeom prst="rect">
            <a:avLst/>
          </a:prstGeom>
          <a:noFill/>
        </p:spPr>
        <p:txBody>
          <a:bodyPr wrap="none" rtlCol="0">
            <a:spAutoFit/>
          </a:bodyPr>
          <a:lstStyle/>
          <a:p>
            <a:r>
              <a:rPr lang="fr-CA" dirty="0">
                <a:latin typeface="Univers Condensed" panose="020B0506020202050204"/>
              </a:rPr>
              <a:t>Matériau de base</a:t>
            </a:r>
          </a:p>
        </p:txBody>
      </p:sp>
      <p:cxnSp>
        <p:nvCxnSpPr>
          <p:cNvPr id="28" name="Connecteur droit avec flèche 27">
            <a:extLst>
              <a:ext uri="{FF2B5EF4-FFF2-40B4-BE49-F238E27FC236}">
                <a16:creationId xmlns:a16="http://schemas.microsoft.com/office/drawing/2014/main" id="{A1F1464A-E97C-BE3A-507F-737CA3F787D6}"/>
              </a:ext>
            </a:extLst>
          </p:cNvPr>
          <p:cNvCxnSpPr>
            <a:stCxn id="26" idx="2"/>
          </p:cNvCxnSpPr>
          <p:nvPr>
            <p:custDataLst>
              <p:tags r:id="rId12"/>
            </p:custDataLst>
          </p:nvPr>
        </p:nvCxnSpPr>
        <p:spPr>
          <a:xfrm flipH="1">
            <a:off x="10206364" y="1383775"/>
            <a:ext cx="193844" cy="6385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Image 10">
            <a:extLst>
              <a:ext uri="{FF2B5EF4-FFF2-40B4-BE49-F238E27FC236}">
                <a16:creationId xmlns:a16="http://schemas.microsoft.com/office/drawing/2014/main" id="{29201FCA-B639-5924-1B73-FB48F4552896}"/>
              </a:ext>
            </a:extLst>
          </p:cNvPr>
          <p:cNvPicPr>
            <a:picLocks noChangeAspect="1"/>
          </p:cNvPicPr>
          <p:nvPr>
            <p:custDataLst>
              <p:tags r:id="rId13"/>
            </p:custDataLst>
          </p:nvPr>
        </p:nvPicPr>
        <p:blipFill>
          <a:blip r:embed="rId26"/>
          <a:stretch>
            <a:fillRect/>
          </a:stretch>
        </p:blipFill>
        <p:spPr>
          <a:xfrm>
            <a:off x="6356516" y="2767773"/>
            <a:ext cx="4581062" cy="3333949"/>
          </a:xfrm>
          <a:prstGeom prst="rect">
            <a:avLst/>
          </a:prstGeom>
        </p:spPr>
      </p:pic>
      <p:sp>
        <p:nvSpPr>
          <p:cNvPr id="12" name="Rectangle 11">
            <a:extLst>
              <a:ext uri="{FF2B5EF4-FFF2-40B4-BE49-F238E27FC236}">
                <a16:creationId xmlns:a16="http://schemas.microsoft.com/office/drawing/2014/main" id="{4FB348F9-99A1-B4CE-322D-D51BB45A2CC3}"/>
              </a:ext>
            </a:extLst>
          </p:cNvPr>
          <p:cNvSpPr/>
          <p:nvPr>
            <p:custDataLst>
              <p:tags r:id="rId14"/>
            </p:custDataLst>
          </p:nvPr>
        </p:nvSpPr>
        <p:spPr>
          <a:xfrm>
            <a:off x="8512567" y="2901479"/>
            <a:ext cx="702411" cy="2651225"/>
          </a:xfrm>
          <a:prstGeom prst="rect">
            <a:avLst/>
          </a:prstGeom>
          <a:solidFill>
            <a:srgbClr val="00ADBA">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17">
            <a:extLst>
              <a:ext uri="{FF2B5EF4-FFF2-40B4-BE49-F238E27FC236}">
                <a16:creationId xmlns:a16="http://schemas.microsoft.com/office/drawing/2014/main" id="{4760F94F-E875-38F8-E7FB-7D1F43569525}"/>
              </a:ext>
            </a:extLst>
          </p:cNvPr>
          <p:cNvSpPr/>
          <p:nvPr>
            <p:custDataLst>
              <p:tags r:id="rId15"/>
            </p:custDataLst>
          </p:nvPr>
        </p:nvSpPr>
        <p:spPr>
          <a:xfrm>
            <a:off x="9206961" y="2901479"/>
            <a:ext cx="1115635" cy="2651225"/>
          </a:xfrm>
          <a:prstGeom prst="rect">
            <a:avLst/>
          </a:prstGeom>
          <a:solidFill>
            <a:schemeClr val="accent2">
              <a:lumMod val="75000"/>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9F897E2E-4156-0D7D-6936-84334C078AB1}"/>
              </a:ext>
            </a:extLst>
          </p:cNvPr>
          <p:cNvSpPr/>
          <p:nvPr>
            <p:custDataLst>
              <p:tags r:id="rId16"/>
            </p:custDataLst>
          </p:nvPr>
        </p:nvSpPr>
        <p:spPr>
          <a:xfrm>
            <a:off x="7395659" y="2901479"/>
            <a:ext cx="1115635" cy="2651225"/>
          </a:xfrm>
          <a:prstGeom prst="rect">
            <a:avLst/>
          </a:prstGeom>
          <a:solidFill>
            <a:schemeClr val="accent2">
              <a:lumMod val="75000"/>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E9F4386D-C700-B9B5-7F76-5BCCCBDACC1B}"/>
              </a:ext>
            </a:extLst>
          </p:cNvPr>
          <p:cNvSpPr txBox="1"/>
          <p:nvPr>
            <p:custDataLst>
              <p:tags r:id="rId17"/>
            </p:custDataLst>
          </p:nvPr>
        </p:nvSpPr>
        <p:spPr>
          <a:xfrm>
            <a:off x="10224453" y="2665110"/>
            <a:ext cx="1636987" cy="369332"/>
          </a:xfrm>
          <a:prstGeom prst="rect">
            <a:avLst/>
          </a:prstGeom>
          <a:noFill/>
        </p:spPr>
        <p:txBody>
          <a:bodyPr wrap="none" rtlCol="0">
            <a:spAutoFit/>
          </a:bodyPr>
          <a:lstStyle/>
          <a:p>
            <a:r>
              <a:rPr lang="fr-CA" dirty="0">
                <a:solidFill>
                  <a:srgbClr val="33CC33"/>
                </a:solidFill>
                <a:latin typeface="Univers Condensed" panose="020B0506020202050204"/>
              </a:rPr>
              <a:t>2219-T87 + 2319</a:t>
            </a:r>
          </a:p>
        </p:txBody>
      </p:sp>
      <p:sp>
        <p:nvSpPr>
          <p:cNvPr id="24" name="ZoneTexte 23">
            <a:extLst>
              <a:ext uri="{FF2B5EF4-FFF2-40B4-BE49-F238E27FC236}">
                <a16:creationId xmlns:a16="http://schemas.microsoft.com/office/drawing/2014/main" id="{297ED8F8-3F63-88CA-E4C3-F51F8A21C981}"/>
              </a:ext>
            </a:extLst>
          </p:cNvPr>
          <p:cNvSpPr txBox="1"/>
          <p:nvPr>
            <p:custDataLst>
              <p:tags r:id="rId18"/>
            </p:custDataLst>
          </p:nvPr>
        </p:nvSpPr>
        <p:spPr>
          <a:xfrm>
            <a:off x="10248158" y="3230255"/>
            <a:ext cx="1531188" cy="369332"/>
          </a:xfrm>
          <a:prstGeom prst="rect">
            <a:avLst/>
          </a:prstGeom>
          <a:noFill/>
        </p:spPr>
        <p:txBody>
          <a:bodyPr wrap="none" rtlCol="0">
            <a:spAutoFit/>
          </a:bodyPr>
          <a:lstStyle/>
          <a:p>
            <a:r>
              <a:rPr lang="fr-CA" dirty="0">
                <a:solidFill>
                  <a:schemeClr val="accent4">
                    <a:lumMod val="75000"/>
                  </a:schemeClr>
                </a:solidFill>
                <a:latin typeface="Univers Condensed" panose="020B0506020202050204"/>
              </a:rPr>
              <a:t>6061-T6 + 4043</a:t>
            </a:r>
          </a:p>
        </p:txBody>
      </p:sp>
      <p:sp>
        <p:nvSpPr>
          <p:cNvPr id="27" name="ZoneTexte 26">
            <a:extLst>
              <a:ext uri="{FF2B5EF4-FFF2-40B4-BE49-F238E27FC236}">
                <a16:creationId xmlns:a16="http://schemas.microsoft.com/office/drawing/2014/main" id="{FB7F85F4-5D3A-6936-2571-680FF5B989DD}"/>
              </a:ext>
            </a:extLst>
          </p:cNvPr>
          <p:cNvSpPr txBox="1"/>
          <p:nvPr>
            <p:custDataLst>
              <p:tags r:id="rId19"/>
            </p:custDataLst>
          </p:nvPr>
        </p:nvSpPr>
        <p:spPr>
          <a:xfrm>
            <a:off x="10234906" y="3768896"/>
            <a:ext cx="1749774" cy="369332"/>
          </a:xfrm>
          <a:prstGeom prst="rect">
            <a:avLst/>
          </a:prstGeom>
          <a:noFill/>
        </p:spPr>
        <p:txBody>
          <a:bodyPr wrap="none" rtlCol="0">
            <a:spAutoFit/>
          </a:bodyPr>
          <a:lstStyle/>
          <a:p>
            <a:r>
              <a:rPr lang="fr-CA" dirty="0">
                <a:solidFill>
                  <a:srgbClr val="00B0F0"/>
                </a:solidFill>
                <a:latin typeface="Univers Condensed" panose="020B0506020202050204"/>
              </a:rPr>
              <a:t>5456-H116 + 5356</a:t>
            </a:r>
          </a:p>
        </p:txBody>
      </p:sp>
      <p:sp>
        <p:nvSpPr>
          <p:cNvPr id="30" name="ZoneTexte 29">
            <a:extLst>
              <a:ext uri="{FF2B5EF4-FFF2-40B4-BE49-F238E27FC236}">
                <a16:creationId xmlns:a16="http://schemas.microsoft.com/office/drawing/2014/main" id="{9A942D76-FE62-215B-3AC8-0C4AA1325017}"/>
              </a:ext>
            </a:extLst>
          </p:cNvPr>
          <p:cNvSpPr txBox="1"/>
          <p:nvPr>
            <p:custDataLst>
              <p:tags r:id="rId20"/>
            </p:custDataLst>
          </p:nvPr>
        </p:nvSpPr>
        <p:spPr>
          <a:xfrm>
            <a:off x="8378607" y="2909744"/>
            <a:ext cx="902811" cy="369332"/>
          </a:xfrm>
          <a:prstGeom prst="rect">
            <a:avLst/>
          </a:prstGeom>
          <a:noFill/>
        </p:spPr>
        <p:txBody>
          <a:bodyPr wrap="none" rtlCol="0">
            <a:spAutoFit/>
          </a:bodyPr>
          <a:lstStyle/>
          <a:p>
            <a:r>
              <a:rPr lang="fr-CA" dirty="0">
                <a:latin typeface="Univers Condensed" panose="020B0506020202050204"/>
              </a:rPr>
              <a:t>Soudure</a:t>
            </a:r>
          </a:p>
        </p:txBody>
      </p:sp>
      <p:sp>
        <p:nvSpPr>
          <p:cNvPr id="31" name="ZoneTexte 30">
            <a:extLst>
              <a:ext uri="{FF2B5EF4-FFF2-40B4-BE49-F238E27FC236}">
                <a16:creationId xmlns:a16="http://schemas.microsoft.com/office/drawing/2014/main" id="{D2A0AB53-8C3D-ECDE-D591-C209560B3B48}"/>
              </a:ext>
            </a:extLst>
          </p:cNvPr>
          <p:cNvSpPr txBox="1"/>
          <p:nvPr>
            <p:custDataLst>
              <p:tags r:id="rId21"/>
            </p:custDataLst>
          </p:nvPr>
        </p:nvSpPr>
        <p:spPr>
          <a:xfrm>
            <a:off x="7700978" y="2909744"/>
            <a:ext cx="528286" cy="369332"/>
          </a:xfrm>
          <a:prstGeom prst="rect">
            <a:avLst/>
          </a:prstGeom>
          <a:noFill/>
        </p:spPr>
        <p:txBody>
          <a:bodyPr wrap="none" rtlCol="0">
            <a:spAutoFit/>
          </a:bodyPr>
          <a:lstStyle/>
          <a:p>
            <a:r>
              <a:rPr lang="fr-CA" dirty="0">
                <a:latin typeface="Univers Condensed" panose="020B0506020202050204"/>
              </a:rPr>
              <a:t>ZAT</a:t>
            </a:r>
          </a:p>
        </p:txBody>
      </p:sp>
      <p:sp>
        <p:nvSpPr>
          <p:cNvPr id="32" name="ZoneTexte 31">
            <a:extLst>
              <a:ext uri="{FF2B5EF4-FFF2-40B4-BE49-F238E27FC236}">
                <a16:creationId xmlns:a16="http://schemas.microsoft.com/office/drawing/2014/main" id="{294F5061-37D2-FE44-E9EC-A5AC2B223CAC}"/>
              </a:ext>
            </a:extLst>
          </p:cNvPr>
          <p:cNvSpPr txBox="1"/>
          <p:nvPr>
            <p:custDataLst>
              <p:tags r:id="rId22"/>
            </p:custDataLst>
          </p:nvPr>
        </p:nvSpPr>
        <p:spPr>
          <a:xfrm>
            <a:off x="9514122" y="2909744"/>
            <a:ext cx="528286" cy="369332"/>
          </a:xfrm>
          <a:prstGeom prst="rect">
            <a:avLst/>
          </a:prstGeom>
          <a:noFill/>
        </p:spPr>
        <p:txBody>
          <a:bodyPr wrap="none" rtlCol="0">
            <a:spAutoFit/>
          </a:bodyPr>
          <a:lstStyle/>
          <a:p>
            <a:r>
              <a:rPr lang="fr-CA" dirty="0">
                <a:latin typeface="Univers Condensed" panose="020B0506020202050204"/>
              </a:rPr>
              <a:t>ZAT</a:t>
            </a:r>
          </a:p>
        </p:txBody>
      </p:sp>
      <p:sp>
        <p:nvSpPr>
          <p:cNvPr id="33" name="ZoneTexte 32">
            <a:extLst>
              <a:ext uri="{FF2B5EF4-FFF2-40B4-BE49-F238E27FC236}">
                <a16:creationId xmlns:a16="http://schemas.microsoft.com/office/drawing/2014/main" id="{061DBB47-F3BF-E266-D3BF-1CF3CE7CB5E1}"/>
              </a:ext>
            </a:extLst>
          </p:cNvPr>
          <p:cNvSpPr txBox="1"/>
          <p:nvPr>
            <p:custDataLst>
              <p:tags r:id="rId23"/>
            </p:custDataLst>
          </p:nvPr>
        </p:nvSpPr>
        <p:spPr>
          <a:xfrm>
            <a:off x="238541" y="6030793"/>
            <a:ext cx="5435749" cy="430887"/>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Source : [1] Données brutes obtenues de ASM International. ASM Specialty </a:t>
            </a:r>
            <a:r>
              <a:rPr lang="fr-CA" sz="1100" i="1" dirty="0" err="1">
                <a:solidFill>
                  <a:schemeClr val="tx2">
                    <a:lumMod val="60000"/>
                    <a:lumOff val="40000"/>
                  </a:schemeClr>
                </a:solidFill>
                <a:latin typeface="Univers Condensed" panose="020B0506020202050204"/>
              </a:rPr>
              <a:t>Handbook</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Aluminum</a:t>
            </a:r>
            <a:r>
              <a:rPr lang="fr-CA" sz="1100" i="1" dirty="0">
                <a:solidFill>
                  <a:schemeClr val="tx2">
                    <a:lumMod val="60000"/>
                    <a:lumOff val="40000"/>
                  </a:schemeClr>
                </a:solidFill>
                <a:latin typeface="Univers Condensed" panose="020B0506020202050204"/>
              </a:rPr>
              <a:t> and </a:t>
            </a:r>
            <a:r>
              <a:rPr lang="fr-CA" sz="1100" i="1" dirty="0" err="1">
                <a:solidFill>
                  <a:schemeClr val="tx2">
                    <a:lumMod val="60000"/>
                    <a:lumOff val="40000"/>
                  </a:schemeClr>
                </a:solidFill>
                <a:latin typeface="Univers Condensed" panose="020B0506020202050204"/>
              </a:rPr>
              <a:t>Aluminum</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Alloys</a:t>
            </a:r>
            <a:r>
              <a:rPr lang="fr-CA" sz="1100" i="1" dirty="0">
                <a:solidFill>
                  <a:schemeClr val="tx2">
                    <a:lumMod val="60000"/>
                    <a:lumOff val="40000"/>
                  </a:schemeClr>
                </a:solidFill>
                <a:latin typeface="Univers Condensed" panose="020B0506020202050204"/>
              </a:rPr>
              <a:t>, J. R. Davis </a:t>
            </a:r>
            <a:r>
              <a:rPr lang="fr-CA" sz="1100" i="1" dirty="0" err="1">
                <a:solidFill>
                  <a:schemeClr val="tx2">
                    <a:lumMod val="60000"/>
                    <a:lumOff val="40000"/>
                  </a:schemeClr>
                </a:solidFill>
                <a:latin typeface="Univers Condensed" panose="020B0506020202050204"/>
              </a:rPr>
              <a:t>ed</a:t>
            </a:r>
            <a:r>
              <a:rPr lang="fr-CA" sz="1100" i="1" dirty="0">
                <a:solidFill>
                  <a:schemeClr val="tx2">
                    <a:lumMod val="60000"/>
                    <a:lumOff val="40000"/>
                  </a:schemeClr>
                </a:solidFill>
                <a:latin typeface="Univers Condensed" panose="020B0506020202050204"/>
              </a:rPr>
              <a:t>., 1993, 784 pages.</a:t>
            </a:r>
          </a:p>
        </p:txBody>
      </p:sp>
      <p:sp>
        <p:nvSpPr>
          <p:cNvPr id="34" name="ZoneTexte 33">
            <a:extLst>
              <a:ext uri="{FF2B5EF4-FFF2-40B4-BE49-F238E27FC236}">
                <a16:creationId xmlns:a16="http://schemas.microsoft.com/office/drawing/2014/main" id="{E56EDEE9-079D-69DE-AC70-8C41CC3282E6}"/>
              </a:ext>
            </a:extLst>
          </p:cNvPr>
          <p:cNvSpPr txBox="1"/>
          <p:nvPr>
            <p:custDataLst>
              <p:tags r:id="rId24"/>
            </p:custDataLst>
          </p:nvPr>
        </p:nvSpPr>
        <p:spPr>
          <a:xfrm>
            <a:off x="6504856" y="5961042"/>
            <a:ext cx="4737885" cy="646331"/>
          </a:xfrm>
          <a:prstGeom prst="rect">
            <a:avLst/>
          </a:prstGeom>
          <a:noFill/>
        </p:spPr>
        <p:txBody>
          <a:bodyPr wrap="square" rtlCol="0">
            <a:spAutoFit/>
          </a:bodyPr>
          <a:lstStyle/>
          <a:p>
            <a:pPr algn="ctr"/>
            <a:r>
              <a:rPr lang="fr-CA" dirty="0">
                <a:latin typeface="Univers Condensed" panose="020B0506020202050204"/>
              </a:rPr>
              <a:t>Profil de résistance dans trois joints de soudure et zones affectées thermiquement (ZAT) [1]</a:t>
            </a:r>
          </a:p>
        </p:txBody>
      </p:sp>
    </p:spTree>
    <p:extLst>
      <p:ext uri="{BB962C8B-B14F-4D97-AF65-F5344CB8AC3E}">
        <p14:creationId xmlns:p14="http://schemas.microsoft.com/office/powerpoint/2010/main" val="40828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30" grpId="0"/>
      <p:bldP spid="31" grpId="0"/>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DC419D0-3AB4-AEA6-6FC7-5957A7A0CF06}"/>
              </a:ext>
            </a:extLst>
          </p:cNvPr>
          <p:cNvSpPr>
            <a:spLocks noGrp="1"/>
          </p:cNvSpPr>
          <p:nvPr>
            <p:ph type="ftr" sz="quarter" idx="11"/>
            <p:custDataLst>
              <p:tags r:id="rId1"/>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BC3B2729-5971-CFCB-3C70-7E55A2D579C6}"/>
              </a:ext>
            </a:extLst>
          </p:cNvPr>
          <p:cNvSpPr>
            <a:spLocks noGrp="1"/>
          </p:cNvSpPr>
          <p:nvPr>
            <p:ph type="sldNum" sz="quarter" idx="12"/>
            <p:custDataLst>
              <p:tags r:id="rId2"/>
            </p:custDataLst>
          </p:nvPr>
        </p:nvSpPr>
        <p:spPr/>
        <p:txBody>
          <a:bodyPr/>
          <a:lstStyle/>
          <a:p>
            <a:fld id="{82B63C5F-247B-BE4F-ACBC-7BDD67617F3E}" type="slidenum">
              <a:rPr lang="fr-FR" smtClean="0"/>
              <a:t>38</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ED22C6A0-9203-D9C3-91B9-5A3B45F92EF9}"/>
                  </a:ext>
                </a:extLst>
              </p:cNvPr>
              <p:cNvSpPr>
                <a:spLocks noGrp="1"/>
              </p:cNvSpPr>
              <p:nvPr>
                <p:ph type="body" idx="1"/>
                <p:custDataLst>
                  <p:tags r:id="rId3"/>
                </p:custDataLst>
              </p:nvPr>
            </p:nvSpPr>
            <p:spPr/>
            <p:txBody>
              <a:bodyPr>
                <a:noAutofit/>
              </a:bodyPr>
              <a:lstStyle/>
              <a:p>
                <a:r>
                  <a:rPr lang="fr-CA" dirty="0"/>
                  <a:t>Après la soudure, le matériau d’apport est plus chaud que le matériau de base. En se refroidissant, la contraction du matériau d’apport est donc contrainte par le matériau de base. </a:t>
                </a:r>
              </a:p>
              <a:p>
                <a:r>
                  <a:rPr lang="fr-CA" dirty="0"/>
                  <a:t>Ainsi, le matériau d’apport demeure dans un état de contrainte en tension après le refroidissement.</a:t>
                </a:r>
              </a:p>
              <a:p>
                <a:r>
                  <a:rPr lang="fr-CA" dirty="0"/>
                  <a:t>Cette contrainte en tension est transmise au matériau de base à proximité et pour garder l’équilibre mécanique une contrainte résiduelle en compression est générée près de la surface externe.</a:t>
                </a:r>
              </a:p>
              <a:p>
                <a:r>
                  <a:rPr lang="fr-CA" dirty="0"/>
                  <a:t>Si une charge cyclique externe est appliquée avec une contrainte moyenne nulle, la contrainte moyenne réellement mesurée au joint de soudure correspond à la contrainte résiduelle. Autrement, dit, le ratio de contraintes </a:t>
                </a:r>
                <a14:m>
                  <m:oMath xmlns:m="http://schemas.openxmlformats.org/officeDocument/2006/math">
                    <m:r>
                      <a:rPr lang="fr-CA" b="0" i="1" smtClean="0">
                        <a:latin typeface="Cambria Math" panose="02040503050406030204" pitchFamily="18" charset="0"/>
                      </a:rPr>
                      <m:t>𝑅</m:t>
                    </m:r>
                  </m:oMath>
                </a14:m>
                <a:r>
                  <a:rPr lang="fr-CA" dirty="0"/>
                  <a:t> réel est supérieur à celui de la charge appliquée.</a:t>
                </a:r>
              </a:p>
              <a:p>
                <a:r>
                  <a:rPr lang="fr-CA" dirty="0"/>
                  <a:t>Dans les normes de conception dont CSA, on considère toujours un haut </a:t>
                </a:r>
                <a14:m>
                  <m:oMath xmlns:m="http://schemas.openxmlformats.org/officeDocument/2006/math">
                    <m:r>
                      <a:rPr lang="fr-CA" b="0" i="1" smtClean="0">
                        <a:latin typeface="Cambria Math" panose="02040503050406030204" pitchFamily="18" charset="0"/>
                      </a:rPr>
                      <m:t>𝑅</m:t>
                    </m:r>
                  </m:oMath>
                </a14:m>
                <a:r>
                  <a:rPr lang="fr-CA" dirty="0"/>
                  <a:t> (souvent 0,5), et les </a:t>
                </a:r>
                <a:r>
                  <a:rPr lang="fr-CA" b="1" dirty="0"/>
                  <a:t>courbes sont valables peu importe la contrainte moyenne.</a:t>
                </a:r>
              </a:p>
            </p:txBody>
          </p:sp>
        </mc:Choice>
        <mc:Fallback xmlns="">
          <p:sp>
            <p:nvSpPr>
              <p:cNvPr id="5" name="Espace réservé du texte 4">
                <a:extLst>
                  <a:ext uri="{FF2B5EF4-FFF2-40B4-BE49-F238E27FC236}">
                    <a16:creationId xmlns:a16="http://schemas.microsoft.com/office/drawing/2014/main" id="{ED22C6A0-9203-D9C3-91B9-5A3B45F92EF9}"/>
                  </a:ext>
                </a:extLst>
              </p:cNvPr>
              <p:cNvSpPr>
                <a:spLocks noGrp="1" noRot="1" noChangeAspect="1" noMove="1" noResize="1" noEditPoints="1" noAdjustHandles="1" noChangeArrowheads="1" noChangeShapeType="1" noTextEdit="1"/>
              </p:cNvSpPr>
              <p:nvPr>
                <p:ph type="body" idx="1"/>
              </p:nvPr>
            </p:nvSpPr>
            <p:spPr>
              <a:blipFill>
                <a:blip r:embed="rId27"/>
                <a:stretch>
                  <a:fillRect l="-2648" t="-2262" r="-3405" b="-7843"/>
                </a:stretch>
              </a:blipFill>
            </p:spPr>
            <p:txBody>
              <a:bodyPr/>
              <a:lstStyle/>
              <a:p>
                <a:r>
                  <a:rPr lang="fr-CA">
                    <a:noFill/>
                  </a:rPr>
                  <a:t> </a:t>
                </a:r>
              </a:p>
            </p:txBody>
          </p:sp>
        </mc:Fallback>
      </mc:AlternateContent>
      <p:grpSp>
        <p:nvGrpSpPr>
          <p:cNvPr id="7" name="Groupe 6">
            <a:extLst>
              <a:ext uri="{FF2B5EF4-FFF2-40B4-BE49-F238E27FC236}">
                <a16:creationId xmlns:a16="http://schemas.microsoft.com/office/drawing/2014/main" id="{24E9F772-B070-2E87-C965-DD3CDAE46193}"/>
              </a:ext>
            </a:extLst>
          </p:cNvPr>
          <p:cNvGrpSpPr/>
          <p:nvPr>
            <p:custDataLst>
              <p:tags r:id="rId4"/>
            </p:custDataLst>
          </p:nvPr>
        </p:nvGrpSpPr>
        <p:grpSpPr>
          <a:xfrm>
            <a:off x="6852747" y="1485122"/>
            <a:ext cx="3961660" cy="1166536"/>
            <a:chOff x="6964986" y="3414319"/>
            <a:chExt cx="2656968" cy="687898"/>
          </a:xfrm>
        </p:grpSpPr>
        <p:sp>
          <p:nvSpPr>
            <p:cNvPr id="8" name="Rectangle 7">
              <a:extLst>
                <a:ext uri="{FF2B5EF4-FFF2-40B4-BE49-F238E27FC236}">
                  <a16:creationId xmlns:a16="http://schemas.microsoft.com/office/drawing/2014/main" id="{D9F8F271-9377-7598-EDBC-1E57C7D708F0}"/>
                </a:ext>
              </a:extLst>
            </p:cNvPr>
            <p:cNvSpPr/>
            <p:nvPr/>
          </p:nvSpPr>
          <p:spPr>
            <a:xfrm>
              <a:off x="6964986" y="3505450"/>
              <a:ext cx="1301149" cy="52965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3527C155-BD91-2461-0018-B5C6DFFFDE4A}"/>
                </a:ext>
              </a:extLst>
            </p:cNvPr>
            <p:cNvSpPr/>
            <p:nvPr/>
          </p:nvSpPr>
          <p:spPr>
            <a:xfrm>
              <a:off x="8320805" y="3505449"/>
              <a:ext cx="1301149" cy="529655"/>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orme libre : forme 9">
              <a:extLst>
                <a:ext uri="{FF2B5EF4-FFF2-40B4-BE49-F238E27FC236}">
                  <a16:creationId xmlns:a16="http://schemas.microsoft.com/office/drawing/2014/main" id="{A30E96AE-81EE-5931-EDB2-6C5C48E45E5D}"/>
                </a:ext>
              </a:extLst>
            </p:cNvPr>
            <p:cNvSpPr/>
            <p:nvPr/>
          </p:nvSpPr>
          <p:spPr>
            <a:xfrm>
              <a:off x="7927597" y="3414319"/>
              <a:ext cx="698472" cy="687898"/>
            </a:xfrm>
            <a:custGeom>
              <a:avLst/>
              <a:gdLst>
                <a:gd name="connsiteX0" fmla="*/ 0 w 503340"/>
                <a:gd name="connsiteY0" fmla="*/ 83890 h 687898"/>
                <a:gd name="connsiteX1" fmla="*/ 0 w 503340"/>
                <a:gd name="connsiteY1" fmla="*/ 83890 h 687898"/>
                <a:gd name="connsiteX2" fmla="*/ 8389 w 503340"/>
                <a:gd name="connsiteY2" fmla="*/ 184558 h 687898"/>
                <a:gd name="connsiteX3" fmla="*/ 25167 w 503340"/>
                <a:gd name="connsiteY3" fmla="*/ 209725 h 687898"/>
                <a:gd name="connsiteX4" fmla="*/ 58723 w 503340"/>
                <a:gd name="connsiteY4" fmla="*/ 276837 h 687898"/>
                <a:gd name="connsiteX5" fmla="*/ 75501 w 503340"/>
                <a:gd name="connsiteY5" fmla="*/ 318782 h 687898"/>
                <a:gd name="connsiteX6" fmla="*/ 92279 w 503340"/>
                <a:gd name="connsiteY6" fmla="*/ 385894 h 687898"/>
                <a:gd name="connsiteX7" fmla="*/ 100668 w 503340"/>
                <a:gd name="connsiteY7" fmla="*/ 411061 h 687898"/>
                <a:gd name="connsiteX8" fmla="*/ 134224 w 503340"/>
                <a:gd name="connsiteY8" fmla="*/ 528507 h 687898"/>
                <a:gd name="connsiteX9" fmla="*/ 184558 w 503340"/>
                <a:gd name="connsiteY9" fmla="*/ 578841 h 687898"/>
                <a:gd name="connsiteX10" fmla="*/ 192947 w 503340"/>
                <a:gd name="connsiteY10" fmla="*/ 612397 h 687898"/>
                <a:gd name="connsiteX11" fmla="*/ 234892 w 503340"/>
                <a:gd name="connsiteY11" fmla="*/ 662731 h 687898"/>
                <a:gd name="connsiteX12" fmla="*/ 251670 w 503340"/>
                <a:gd name="connsiteY12" fmla="*/ 687898 h 687898"/>
                <a:gd name="connsiteX13" fmla="*/ 327171 w 503340"/>
                <a:gd name="connsiteY13" fmla="*/ 679509 h 687898"/>
                <a:gd name="connsiteX14" fmla="*/ 369116 w 503340"/>
                <a:gd name="connsiteY14" fmla="*/ 612397 h 687898"/>
                <a:gd name="connsiteX15" fmla="*/ 394283 w 503340"/>
                <a:gd name="connsiteY15" fmla="*/ 562063 h 687898"/>
                <a:gd name="connsiteX16" fmla="*/ 402672 w 503340"/>
                <a:gd name="connsiteY16" fmla="*/ 528507 h 687898"/>
                <a:gd name="connsiteX17" fmla="*/ 419450 w 503340"/>
                <a:gd name="connsiteY17" fmla="*/ 503340 h 687898"/>
                <a:gd name="connsiteX18" fmla="*/ 427839 w 503340"/>
                <a:gd name="connsiteY18" fmla="*/ 461395 h 687898"/>
                <a:gd name="connsiteX19" fmla="*/ 444617 w 503340"/>
                <a:gd name="connsiteY19" fmla="*/ 394283 h 687898"/>
                <a:gd name="connsiteX20" fmla="*/ 453006 w 503340"/>
                <a:gd name="connsiteY20" fmla="*/ 360727 h 687898"/>
                <a:gd name="connsiteX21" fmla="*/ 461395 w 503340"/>
                <a:gd name="connsiteY21" fmla="*/ 335560 h 687898"/>
                <a:gd name="connsiteX22" fmla="*/ 469784 w 503340"/>
                <a:gd name="connsiteY22" fmla="*/ 285226 h 687898"/>
                <a:gd name="connsiteX23" fmla="*/ 478173 w 503340"/>
                <a:gd name="connsiteY23" fmla="*/ 260059 h 687898"/>
                <a:gd name="connsiteX24" fmla="*/ 486562 w 503340"/>
                <a:gd name="connsiteY24" fmla="*/ 226503 h 687898"/>
                <a:gd name="connsiteX25" fmla="*/ 503340 w 503340"/>
                <a:gd name="connsiteY25" fmla="*/ 176169 h 687898"/>
                <a:gd name="connsiteX26" fmla="*/ 494951 w 503340"/>
                <a:gd name="connsiteY26" fmla="*/ 75501 h 687898"/>
                <a:gd name="connsiteX27" fmla="*/ 444617 w 503340"/>
                <a:gd name="connsiteY27" fmla="*/ 41945 h 687898"/>
                <a:gd name="connsiteX28" fmla="*/ 419450 w 503340"/>
                <a:gd name="connsiteY28" fmla="*/ 16778 h 687898"/>
                <a:gd name="connsiteX29" fmla="*/ 327171 w 503340"/>
                <a:gd name="connsiteY29" fmla="*/ 0 h 687898"/>
                <a:gd name="connsiteX30" fmla="*/ 134224 w 503340"/>
                <a:gd name="connsiteY30" fmla="*/ 16778 h 687898"/>
                <a:gd name="connsiteX31" fmla="*/ 33556 w 503340"/>
                <a:gd name="connsiteY31" fmla="*/ 41945 h 687898"/>
                <a:gd name="connsiteX32" fmla="*/ 0 w 503340"/>
                <a:gd name="connsiteY32" fmla="*/ 83890 h 68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3340" h="687898">
                  <a:moveTo>
                    <a:pt x="0" y="83890"/>
                  </a:moveTo>
                  <a:lnTo>
                    <a:pt x="0" y="83890"/>
                  </a:lnTo>
                  <a:cubicBezTo>
                    <a:pt x="2796" y="117446"/>
                    <a:pt x="1785" y="151540"/>
                    <a:pt x="8389" y="184558"/>
                  </a:cubicBezTo>
                  <a:cubicBezTo>
                    <a:pt x="10366" y="194445"/>
                    <a:pt x="20339" y="200874"/>
                    <a:pt x="25167" y="209725"/>
                  </a:cubicBezTo>
                  <a:cubicBezTo>
                    <a:pt x="37144" y="231682"/>
                    <a:pt x="49434" y="253615"/>
                    <a:pt x="58723" y="276837"/>
                  </a:cubicBezTo>
                  <a:cubicBezTo>
                    <a:pt x="64316" y="290819"/>
                    <a:pt x="71072" y="304389"/>
                    <a:pt x="75501" y="318782"/>
                  </a:cubicBezTo>
                  <a:cubicBezTo>
                    <a:pt x="82282" y="340821"/>
                    <a:pt x="84987" y="364018"/>
                    <a:pt x="92279" y="385894"/>
                  </a:cubicBezTo>
                  <a:cubicBezTo>
                    <a:pt x="95075" y="394283"/>
                    <a:pt x="98341" y="402530"/>
                    <a:pt x="100668" y="411061"/>
                  </a:cubicBezTo>
                  <a:cubicBezTo>
                    <a:pt x="100831" y="411660"/>
                    <a:pt x="126187" y="520470"/>
                    <a:pt x="134224" y="528507"/>
                  </a:cubicBezTo>
                  <a:lnTo>
                    <a:pt x="184558" y="578841"/>
                  </a:lnTo>
                  <a:cubicBezTo>
                    <a:pt x="187354" y="590026"/>
                    <a:pt x="188405" y="601800"/>
                    <a:pt x="192947" y="612397"/>
                  </a:cubicBezTo>
                  <a:cubicBezTo>
                    <a:pt x="203974" y="638126"/>
                    <a:pt x="217107" y="641389"/>
                    <a:pt x="234892" y="662731"/>
                  </a:cubicBezTo>
                  <a:cubicBezTo>
                    <a:pt x="241347" y="670476"/>
                    <a:pt x="246077" y="679509"/>
                    <a:pt x="251670" y="687898"/>
                  </a:cubicBezTo>
                  <a:cubicBezTo>
                    <a:pt x="276837" y="685102"/>
                    <a:pt x="302605" y="685650"/>
                    <a:pt x="327171" y="679509"/>
                  </a:cubicBezTo>
                  <a:cubicBezTo>
                    <a:pt x="361011" y="671049"/>
                    <a:pt x="359749" y="640497"/>
                    <a:pt x="369116" y="612397"/>
                  </a:cubicBezTo>
                  <a:cubicBezTo>
                    <a:pt x="380693" y="577665"/>
                    <a:pt x="372600" y="594588"/>
                    <a:pt x="394283" y="562063"/>
                  </a:cubicBezTo>
                  <a:cubicBezTo>
                    <a:pt x="397079" y="550878"/>
                    <a:pt x="398130" y="539104"/>
                    <a:pt x="402672" y="528507"/>
                  </a:cubicBezTo>
                  <a:cubicBezTo>
                    <a:pt x="406644" y="519240"/>
                    <a:pt x="415910" y="512780"/>
                    <a:pt x="419450" y="503340"/>
                  </a:cubicBezTo>
                  <a:cubicBezTo>
                    <a:pt x="424457" y="489989"/>
                    <a:pt x="424633" y="475288"/>
                    <a:pt x="427839" y="461395"/>
                  </a:cubicBezTo>
                  <a:cubicBezTo>
                    <a:pt x="433024" y="438926"/>
                    <a:pt x="439024" y="416654"/>
                    <a:pt x="444617" y="394283"/>
                  </a:cubicBezTo>
                  <a:cubicBezTo>
                    <a:pt x="447413" y="383098"/>
                    <a:pt x="449360" y="371665"/>
                    <a:pt x="453006" y="360727"/>
                  </a:cubicBezTo>
                  <a:cubicBezTo>
                    <a:pt x="455802" y="352338"/>
                    <a:pt x="459477" y="344192"/>
                    <a:pt x="461395" y="335560"/>
                  </a:cubicBezTo>
                  <a:cubicBezTo>
                    <a:pt x="465085" y="318956"/>
                    <a:pt x="466094" y="301830"/>
                    <a:pt x="469784" y="285226"/>
                  </a:cubicBezTo>
                  <a:cubicBezTo>
                    <a:pt x="471702" y="276594"/>
                    <a:pt x="475744" y="268562"/>
                    <a:pt x="478173" y="260059"/>
                  </a:cubicBezTo>
                  <a:cubicBezTo>
                    <a:pt x="481340" y="248973"/>
                    <a:pt x="483249" y="237546"/>
                    <a:pt x="486562" y="226503"/>
                  </a:cubicBezTo>
                  <a:cubicBezTo>
                    <a:pt x="491644" y="209563"/>
                    <a:pt x="503340" y="176169"/>
                    <a:pt x="503340" y="176169"/>
                  </a:cubicBezTo>
                  <a:cubicBezTo>
                    <a:pt x="500544" y="142613"/>
                    <a:pt x="508447" y="106350"/>
                    <a:pt x="494951" y="75501"/>
                  </a:cubicBezTo>
                  <a:cubicBezTo>
                    <a:pt x="486869" y="57027"/>
                    <a:pt x="458876" y="56204"/>
                    <a:pt x="444617" y="41945"/>
                  </a:cubicBezTo>
                  <a:cubicBezTo>
                    <a:pt x="436228" y="33556"/>
                    <a:pt x="429321" y="23359"/>
                    <a:pt x="419450" y="16778"/>
                  </a:cubicBezTo>
                  <a:cubicBezTo>
                    <a:pt x="401544" y="4841"/>
                    <a:pt x="330016" y="356"/>
                    <a:pt x="327171" y="0"/>
                  </a:cubicBezTo>
                  <a:cubicBezTo>
                    <a:pt x="295333" y="1990"/>
                    <a:pt x="183460" y="5416"/>
                    <a:pt x="134224" y="16778"/>
                  </a:cubicBezTo>
                  <a:cubicBezTo>
                    <a:pt x="-38599" y="56660"/>
                    <a:pt x="203622" y="13601"/>
                    <a:pt x="33556" y="41945"/>
                  </a:cubicBezTo>
                  <a:cubicBezTo>
                    <a:pt x="6062" y="60274"/>
                    <a:pt x="5593" y="76899"/>
                    <a:pt x="0" y="8389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orme libre : forme 10">
              <a:extLst>
                <a:ext uri="{FF2B5EF4-FFF2-40B4-BE49-F238E27FC236}">
                  <a16:creationId xmlns:a16="http://schemas.microsoft.com/office/drawing/2014/main" id="{C7C3BC5D-7E13-96C6-48EF-0D28C3DD45EB}"/>
                </a:ext>
              </a:extLst>
            </p:cNvPr>
            <p:cNvSpPr/>
            <p:nvPr/>
          </p:nvSpPr>
          <p:spPr>
            <a:xfrm>
              <a:off x="7739873" y="3498209"/>
              <a:ext cx="125835" cy="536896"/>
            </a:xfrm>
            <a:custGeom>
              <a:avLst/>
              <a:gdLst>
                <a:gd name="connsiteX0" fmla="*/ 0 w 545284"/>
                <a:gd name="connsiteY0" fmla="*/ 0 h 637563"/>
                <a:gd name="connsiteX1" fmla="*/ 0 w 545284"/>
                <a:gd name="connsiteY1" fmla="*/ 0 h 637563"/>
                <a:gd name="connsiteX2" fmla="*/ 8389 w 545284"/>
                <a:gd name="connsiteY2" fmla="*/ 75501 h 637563"/>
                <a:gd name="connsiteX3" fmla="*/ 25167 w 545284"/>
                <a:gd name="connsiteY3" fmla="*/ 100668 h 637563"/>
                <a:gd name="connsiteX4" fmla="*/ 33556 w 545284"/>
                <a:gd name="connsiteY4" fmla="*/ 125835 h 637563"/>
                <a:gd name="connsiteX5" fmla="*/ 41945 w 545284"/>
                <a:gd name="connsiteY5" fmla="*/ 201336 h 637563"/>
                <a:gd name="connsiteX6" fmla="*/ 58723 w 545284"/>
                <a:gd name="connsiteY6" fmla="*/ 293615 h 637563"/>
                <a:gd name="connsiteX7" fmla="*/ 67112 w 545284"/>
                <a:gd name="connsiteY7" fmla="*/ 343949 h 637563"/>
                <a:gd name="connsiteX8" fmla="*/ 83890 w 545284"/>
                <a:gd name="connsiteY8" fmla="*/ 444617 h 637563"/>
                <a:gd name="connsiteX9" fmla="*/ 100668 w 545284"/>
                <a:gd name="connsiteY9" fmla="*/ 494951 h 637563"/>
                <a:gd name="connsiteX10" fmla="*/ 125835 w 545284"/>
                <a:gd name="connsiteY10" fmla="*/ 536896 h 637563"/>
                <a:gd name="connsiteX11" fmla="*/ 545284 w 545284"/>
                <a:gd name="connsiteY11" fmla="*/ 637563 h 637563"/>
                <a:gd name="connsiteX0" fmla="*/ 0 w 260059"/>
                <a:gd name="connsiteY0" fmla="*/ 0 h 578841"/>
                <a:gd name="connsiteX1" fmla="*/ 0 w 260059"/>
                <a:gd name="connsiteY1" fmla="*/ 0 h 578841"/>
                <a:gd name="connsiteX2" fmla="*/ 8389 w 260059"/>
                <a:gd name="connsiteY2" fmla="*/ 75501 h 578841"/>
                <a:gd name="connsiteX3" fmla="*/ 25167 w 260059"/>
                <a:gd name="connsiteY3" fmla="*/ 100668 h 578841"/>
                <a:gd name="connsiteX4" fmla="*/ 33556 w 260059"/>
                <a:gd name="connsiteY4" fmla="*/ 125835 h 578841"/>
                <a:gd name="connsiteX5" fmla="*/ 41945 w 260059"/>
                <a:gd name="connsiteY5" fmla="*/ 201336 h 578841"/>
                <a:gd name="connsiteX6" fmla="*/ 58723 w 260059"/>
                <a:gd name="connsiteY6" fmla="*/ 293615 h 578841"/>
                <a:gd name="connsiteX7" fmla="*/ 67112 w 260059"/>
                <a:gd name="connsiteY7" fmla="*/ 343949 h 578841"/>
                <a:gd name="connsiteX8" fmla="*/ 83890 w 260059"/>
                <a:gd name="connsiteY8" fmla="*/ 444617 h 578841"/>
                <a:gd name="connsiteX9" fmla="*/ 100668 w 260059"/>
                <a:gd name="connsiteY9" fmla="*/ 494951 h 578841"/>
                <a:gd name="connsiteX10" fmla="*/ 125835 w 260059"/>
                <a:gd name="connsiteY10" fmla="*/ 536896 h 578841"/>
                <a:gd name="connsiteX11" fmla="*/ 260059 w 260059"/>
                <a:gd name="connsiteY11" fmla="*/ 578841 h 578841"/>
                <a:gd name="connsiteX0" fmla="*/ 0 w 125835"/>
                <a:gd name="connsiteY0" fmla="*/ 0 h 536896"/>
                <a:gd name="connsiteX1" fmla="*/ 0 w 125835"/>
                <a:gd name="connsiteY1" fmla="*/ 0 h 536896"/>
                <a:gd name="connsiteX2" fmla="*/ 8389 w 125835"/>
                <a:gd name="connsiteY2" fmla="*/ 75501 h 536896"/>
                <a:gd name="connsiteX3" fmla="*/ 25167 w 125835"/>
                <a:gd name="connsiteY3" fmla="*/ 100668 h 536896"/>
                <a:gd name="connsiteX4" fmla="*/ 33556 w 125835"/>
                <a:gd name="connsiteY4" fmla="*/ 125835 h 536896"/>
                <a:gd name="connsiteX5" fmla="*/ 41945 w 125835"/>
                <a:gd name="connsiteY5" fmla="*/ 201336 h 536896"/>
                <a:gd name="connsiteX6" fmla="*/ 58723 w 125835"/>
                <a:gd name="connsiteY6" fmla="*/ 293615 h 536896"/>
                <a:gd name="connsiteX7" fmla="*/ 67112 w 125835"/>
                <a:gd name="connsiteY7" fmla="*/ 343949 h 536896"/>
                <a:gd name="connsiteX8" fmla="*/ 83890 w 125835"/>
                <a:gd name="connsiteY8" fmla="*/ 444617 h 536896"/>
                <a:gd name="connsiteX9" fmla="*/ 100668 w 125835"/>
                <a:gd name="connsiteY9" fmla="*/ 494951 h 536896"/>
                <a:gd name="connsiteX10" fmla="*/ 125835 w 125835"/>
                <a:gd name="connsiteY10" fmla="*/ 536896 h 5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35" h="536896">
                  <a:moveTo>
                    <a:pt x="0" y="0"/>
                  </a:moveTo>
                  <a:lnTo>
                    <a:pt x="0" y="0"/>
                  </a:lnTo>
                  <a:cubicBezTo>
                    <a:pt x="2796" y="25167"/>
                    <a:pt x="2248" y="50935"/>
                    <a:pt x="8389" y="75501"/>
                  </a:cubicBezTo>
                  <a:cubicBezTo>
                    <a:pt x="10834" y="85282"/>
                    <a:pt x="20658" y="91650"/>
                    <a:pt x="25167" y="100668"/>
                  </a:cubicBezTo>
                  <a:cubicBezTo>
                    <a:pt x="29122" y="108577"/>
                    <a:pt x="30760" y="117446"/>
                    <a:pt x="33556" y="125835"/>
                  </a:cubicBezTo>
                  <a:cubicBezTo>
                    <a:pt x="36352" y="151002"/>
                    <a:pt x="38598" y="176236"/>
                    <a:pt x="41945" y="201336"/>
                  </a:cubicBezTo>
                  <a:cubicBezTo>
                    <a:pt x="48125" y="247686"/>
                    <a:pt x="50815" y="250121"/>
                    <a:pt x="58723" y="293615"/>
                  </a:cubicBezTo>
                  <a:cubicBezTo>
                    <a:pt x="61766" y="310350"/>
                    <a:pt x="64526" y="327137"/>
                    <a:pt x="67112" y="343949"/>
                  </a:cubicBezTo>
                  <a:cubicBezTo>
                    <a:pt x="71349" y="371487"/>
                    <a:pt x="76072" y="415950"/>
                    <a:pt x="83890" y="444617"/>
                  </a:cubicBezTo>
                  <a:cubicBezTo>
                    <a:pt x="88543" y="461679"/>
                    <a:pt x="90858" y="480236"/>
                    <a:pt x="100668" y="494951"/>
                  </a:cubicBezTo>
                  <a:cubicBezTo>
                    <a:pt x="120914" y="525321"/>
                    <a:pt x="112937" y="511100"/>
                    <a:pt x="125835" y="536896"/>
                  </a:cubicBezTo>
                </a:path>
              </a:pathLst>
            </a:custGeom>
            <a:noFill/>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Forme libre : forme 11">
              <a:extLst>
                <a:ext uri="{FF2B5EF4-FFF2-40B4-BE49-F238E27FC236}">
                  <a16:creationId xmlns:a16="http://schemas.microsoft.com/office/drawing/2014/main" id="{A57E3E62-7578-8524-1EAB-0F48A54E70FC}"/>
                </a:ext>
              </a:extLst>
            </p:cNvPr>
            <p:cNvSpPr/>
            <p:nvPr/>
          </p:nvSpPr>
          <p:spPr>
            <a:xfrm flipH="1">
              <a:off x="8704151" y="3501646"/>
              <a:ext cx="125835" cy="536896"/>
            </a:xfrm>
            <a:custGeom>
              <a:avLst/>
              <a:gdLst>
                <a:gd name="connsiteX0" fmla="*/ 0 w 545284"/>
                <a:gd name="connsiteY0" fmla="*/ 0 h 637563"/>
                <a:gd name="connsiteX1" fmla="*/ 0 w 545284"/>
                <a:gd name="connsiteY1" fmla="*/ 0 h 637563"/>
                <a:gd name="connsiteX2" fmla="*/ 8389 w 545284"/>
                <a:gd name="connsiteY2" fmla="*/ 75501 h 637563"/>
                <a:gd name="connsiteX3" fmla="*/ 25167 w 545284"/>
                <a:gd name="connsiteY3" fmla="*/ 100668 h 637563"/>
                <a:gd name="connsiteX4" fmla="*/ 33556 w 545284"/>
                <a:gd name="connsiteY4" fmla="*/ 125835 h 637563"/>
                <a:gd name="connsiteX5" fmla="*/ 41945 w 545284"/>
                <a:gd name="connsiteY5" fmla="*/ 201336 h 637563"/>
                <a:gd name="connsiteX6" fmla="*/ 58723 w 545284"/>
                <a:gd name="connsiteY6" fmla="*/ 293615 h 637563"/>
                <a:gd name="connsiteX7" fmla="*/ 67112 w 545284"/>
                <a:gd name="connsiteY7" fmla="*/ 343949 h 637563"/>
                <a:gd name="connsiteX8" fmla="*/ 83890 w 545284"/>
                <a:gd name="connsiteY8" fmla="*/ 444617 h 637563"/>
                <a:gd name="connsiteX9" fmla="*/ 100668 w 545284"/>
                <a:gd name="connsiteY9" fmla="*/ 494951 h 637563"/>
                <a:gd name="connsiteX10" fmla="*/ 125835 w 545284"/>
                <a:gd name="connsiteY10" fmla="*/ 536896 h 637563"/>
                <a:gd name="connsiteX11" fmla="*/ 545284 w 545284"/>
                <a:gd name="connsiteY11" fmla="*/ 637563 h 637563"/>
                <a:gd name="connsiteX0" fmla="*/ 0 w 260059"/>
                <a:gd name="connsiteY0" fmla="*/ 0 h 578841"/>
                <a:gd name="connsiteX1" fmla="*/ 0 w 260059"/>
                <a:gd name="connsiteY1" fmla="*/ 0 h 578841"/>
                <a:gd name="connsiteX2" fmla="*/ 8389 w 260059"/>
                <a:gd name="connsiteY2" fmla="*/ 75501 h 578841"/>
                <a:gd name="connsiteX3" fmla="*/ 25167 w 260059"/>
                <a:gd name="connsiteY3" fmla="*/ 100668 h 578841"/>
                <a:gd name="connsiteX4" fmla="*/ 33556 w 260059"/>
                <a:gd name="connsiteY4" fmla="*/ 125835 h 578841"/>
                <a:gd name="connsiteX5" fmla="*/ 41945 w 260059"/>
                <a:gd name="connsiteY5" fmla="*/ 201336 h 578841"/>
                <a:gd name="connsiteX6" fmla="*/ 58723 w 260059"/>
                <a:gd name="connsiteY6" fmla="*/ 293615 h 578841"/>
                <a:gd name="connsiteX7" fmla="*/ 67112 w 260059"/>
                <a:gd name="connsiteY7" fmla="*/ 343949 h 578841"/>
                <a:gd name="connsiteX8" fmla="*/ 83890 w 260059"/>
                <a:gd name="connsiteY8" fmla="*/ 444617 h 578841"/>
                <a:gd name="connsiteX9" fmla="*/ 100668 w 260059"/>
                <a:gd name="connsiteY9" fmla="*/ 494951 h 578841"/>
                <a:gd name="connsiteX10" fmla="*/ 125835 w 260059"/>
                <a:gd name="connsiteY10" fmla="*/ 536896 h 578841"/>
                <a:gd name="connsiteX11" fmla="*/ 260059 w 260059"/>
                <a:gd name="connsiteY11" fmla="*/ 578841 h 578841"/>
                <a:gd name="connsiteX0" fmla="*/ 0 w 125835"/>
                <a:gd name="connsiteY0" fmla="*/ 0 h 536896"/>
                <a:gd name="connsiteX1" fmla="*/ 0 w 125835"/>
                <a:gd name="connsiteY1" fmla="*/ 0 h 536896"/>
                <a:gd name="connsiteX2" fmla="*/ 8389 w 125835"/>
                <a:gd name="connsiteY2" fmla="*/ 75501 h 536896"/>
                <a:gd name="connsiteX3" fmla="*/ 25167 w 125835"/>
                <a:gd name="connsiteY3" fmla="*/ 100668 h 536896"/>
                <a:gd name="connsiteX4" fmla="*/ 33556 w 125835"/>
                <a:gd name="connsiteY4" fmla="*/ 125835 h 536896"/>
                <a:gd name="connsiteX5" fmla="*/ 41945 w 125835"/>
                <a:gd name="connsiteY5" fmla="*/ 201336 h 536896"/>
                <a:gd name="connsiteX6" fmla="*/ 58723 w 125835"/>
                <a:gd name="connsiteY6" fmla="*/ 293615 h 536896"/>
                <a:gd name="connsiteX7" fmla="*/ 67112 w 125835"/>
                <a:gd name="connsiteY7" fmla="*/ 343949 h 536896"/>
                <a:gd name="connsiteX8" fmla="*/ 83890 w 125835"/>
                <a:gd name="connsiteY8" fmla="*/ 444617 h 536896"/>
                <a:gd name="connsiteX9" fmla="*/ 100668 w 125835"/>
                <a:gd name="connsiteY9" fmla="*/ 494951 h 536896"/>
                <a:gd name="connsiteX10" fmla="*/ 125835 w 125835"/>
                <a:gd name="connsiteY10" fmla="*/ 536896 h 5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35" h="536896">
                  <a:moveTo>
                    <a:pt x="0" y="0"/>
                  </a:moveTo>
                  <a:lnTo>
                    <a:pt x="0" y="0"/>
                  </a:lnTo>
                  <a:cubicBezTo>
                    <a:pt x="2796" y="25167"/>
                    <a:pt x="2248" y="50935"/>
                    <a:pt x="8389" y="75501"/>
                  </a:cubicBezTo>
                  <a:cubicBezTo>
                    <a:pt x="10834" y="85282"/>
                    <a:pt x="20658" y="91650"/>
                    <a:pt x="25167" y="100668"/>
                  </a:cubicBezTo>
                  <a:cubicBezTo>
                    <a:pt x="29122" y="108577"/>
                    <a:pt x="30760" y="117446"/>
                    <a:pt x="33556" y="125835"/>
                  </a:cubicBezTo>
                  <a:cubicBezTo>
                    <a:pt x="36352" y="151002"/>
                    <a:pt x="38598" y="176236"/>
                    <a:pt x="41945" y="201336"/>
                  </a:cubicBezTo>
                  <a:cubicBezTo>
                    <a:pt x="48125" y="247686"/>
                    <a:pt x="50815" y="250121"/>
                    <a:pt x="58723" y="293615"/>
                  </a:cubicBezTo>
                  <a:cubicBezTo>
                    <a:pt x="61766" y="310350"/>
                    <a:pt x="64526" y="327137"/>
                    <a:pt x="67112" y="343949"/>
                  </a:cubicBezTo>
                  <a:cubicBezTo>
                    <a:pt x="71349" y="371487"/>
                    <a:pt x="76072" y="415950"/>
                    <a:pt x="83890" y="444617"/>
                  </a:cubicBezTo>
                  <a:cubicBezTo>
                    <a:pt x="88543" y="461679"/>
                    <a:pt x="90858" y="480236"/>
                    <a:pt x="100668" y="494951"/>
                  </a:cubicBezTo>
                  <a:cubicBezTo>
                    <a:pt x="120914" y="525321"/>
                    <a:pt x="112937" y="511100"/>
                    <a:pt x="125835" y="536896"/>
                  </a:cubicBezTo>
                </a:path>
              </a:pathLst>
            </a:custGeom>
            <a:noFill/>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ZoneTexte 12">
            <a:extLst>
              <a:ext uri="{FF2B5EF4-FFF2-40B4-BE49-F238E27FC236}">
                <a16:creationId xmlns:a16="http://schemas.microsoft.com/office/drawing/2014/main" id="{D584368B-9E95-43C9-CC6A-76693A25F851}"/>
              </a:ext>
            </a:extLst>
          </p:cNvPr>
          <p:cNvSpPr txBox="1"/>
          <p:nvPr>
            <p:custDataLst>
              <p:tags r:id="rId5"/>
            </p:custDataLst>
          </p:nvPr>
        </p:nvSpPr>
        <p:spPr>
          <a:xfrm>
            <a:off x="8100417" y="679750"/>
            <a:ext cx="902811" cy="369332"/>
          </a:xfrm>
          <a:prstGeom prst="rect">
            <a:avLst/>
          </a:prstGeom>
          <a:noFill/>
        </p:spPr>
        <p:txBody>
          <a:bodyPr wrap="none" rtlCol="0">
            <a:spAutoFit/>
          </a:bodyPr>
          <a:lstStyle/>
          <a:p>
            <a:r>
              <a:rPr lang="fr-CA" dirty="0">
                <a:latin typeface="Univers Condensed" panose="020B0506020202050204"/>
              </a:rPr>
              <a:t>Soudure</a:t>
            </a:r>
          </a:p>
        </p:txBody>
      </p:sp>
      <p:cxnSp>
        <p:nvCxnSpPr>
          <p:cNvPr id="14" name="Connecteur droit avec flèche 13">
            <a:extLst>
              <a:ext uri="{FF2B5EF4-FFF2-40B4-BE49-F238E27FC236}">
                <a16:creationId xmlns:a16="http://schemas.microsoft.com/office/drawing/2014/main" id="{EC948DF9-E3EF-6DD5-14B2-5637703ABF1C}"/>
              </a:ext>
            </a:extLst>
          </p:cNvPr>
          <p:cNvCxnSpPr>
            <a:cxnSpLocks/>
            <a:stCxn id="13" idx="2"/>
          </p:cNvCxnSpPr>
          <p:nvPr>
            <p:custDataLst>
              <p:tags r:id="rId6"/>
            </p:custDataLst>
          </p:nvPr>
        </p:nvCxnSpPr>
        <p:spPr>
          <a:xfrm>
            <a:off x="8551823" y="1049082"/>
            <a:ext cx="184921" cy="4767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ZoneTexte 14">
            <a:extLst>
              <a:ext uri="{FF2B5EF4-FFF2-40B4-BE49-F238E27FC236}">
                <a16:creationId xmlns:a16="http://schemas.microsoft.com/office/drawing/2014/main" id="{294A13FC-56F7-8CF0-C492-81F73500BB15}"/>
              </a:ext>
            </a:extLst>
          </p:cNvPr>
          <p:cNvSpPr txBox="1"/>
          <p:nvPr>
            <p:custDataLst>
              <p:tags r:id="rId7"/>
            </p:custDataLst>
          </p:nvPr>
        </p:nvSpPr>
        <p:spPr>
          <a:xfrm>
            <a:off x="7563737" y="1127889"/>
            <a:ext cx="528286" cy="369332"/>
          </a:xfrm>
          <a:prstGeom prst="rect">
            <a:avLst/>
          </a:prstGeom>
          <a:noFill/>
        </p:spPr>
        <p:txBody>
          <a:bodyPr wrap="none" rtlCol="0">
            <a:spAutoFit/>
          </a:bodyPr>
          <a:lstStyle/>
          <a:p>
            <a:r>
              <a:rPr lang="fr-CA" dirty="0">
                <a:latin typeface="Univers Condensed" panose="020B0506020202050204"/>
              </a:rPr>
              <a:t>ZAT</a:t>
            </a:r>
          </a:p>
        </p:txBody>
      </p:sp>
      <p:cxnSp>
        <p:nvCxnSpPr>
          <p:cNvPr id="16" name="Connecteur droit avec flèche 15">
            <a:extLst>
              <a:ext uri="{FF2B5EF4-FFF2-40B4-BE49-F238E27FC236}">
                <a16:creationId xmlns:a16="http://schemas.microsoft.com/office/drawing/2014/main" id="{142A4C52-DDA0-2037-736D-EB1D94920143}"/>
              </a:ext>
            </a:extLst>
          </p:cNvPr>
          <p:cNvCxnSpPr>
            <a:cxnSpLocks/>
            <a:stCxn id="15" idx="2"/>
          </p:cNvCxnSpPr>
          <p:nvPr>
            <p:custDataLst>
              <p:tags r:id="rId8"/>
            </p:custDataLst>
          </p:nvPr>
        </p:nvCxnSpPr>
        <p:spPr>
          <a:xfrm>
            <a:off x="7827880" y="1497221"/>
            <a:ext cx="378648"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4EC2595E-6BDD-8347-F46E-BE16B17C0732}"/>
              </a:ext>
            </a:extLst>
          </p:cNvPr>
          <p:cNvCxnSpPr>
            <a:cxnSpLocks/>
            <a:stCxn id="15" idx="2"/>
          </p:cNvCxnSpPr>
          <p:nvPr>
            <p:custDataLst>
              <p:tags r:id="rId9"/>
            </p:custDataLst>
          </p:nvPr>
        </p:nvCxnSpPr>
        <p:spPr>
          <a:xfrm>
            <a:off x="7827880" y="1497221"/>
            <a:ext cx="1583133"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ZoneTexte 17">
            <a:extLst>
              <a:ext uri="{FF2B5EF4-FFF2-40B4-BE49-F238E27FC236}">
                <a16:creationId xmlns:a16="http://schemas.microsoft.com/office/drawing/2014/main" id="{D6DCEE6C-2CFC-A11F-7874-2E9937161692}"/>
              </a:ext>
            </a:extLst>
          </p:cNvPr>
          <p:cNvSpPr txBox="1"/>
          <p:nvPr>
            <p:custDataLst>
              <p:tags r:id="rId10"/>
            </p:custDataLst>
          </p:nvPr>
        </p:nvSpPr>
        <p:spPr>
          <a:xfrm>
            <a:off x="9574501" y="1014443"/>
            <a:ext cx="1651414" cy="369332"/>
          </a:xfrm>
          <a:prstGeom prst="rect">
            <a:avLst/>
          </a:prstGeom>
          <a:noFill/>
        </p:spPr>
        <p:txBody>
          <a:bodyPr wrap="none" rtlCol="0">
            <a:spAutoFit/>
          </a:bodyPr>
          <a:lstStyle/>
          <a:p>
            <a:r>
              <a:rPr lang="fr-CA" dirty="0">
                <a:latin typeface="Univers Condensed" panose="020B0506020202050204"/>
              </a:rPr>
              <a:t>Matériau de base</a:t>
            </a:r>
          </a:p>
        </p:txBody>
      </p:sp>
      <p:cxnSp>
        <p:nvCxnSpPr>
          <p:cNvPr id="19" name="Connecteur droit avec flèche 18">
            <a:extLst>
              <a:ext uri="{FF2B5EF4-FFF2-40B4-BE49-F238E27FC236}">
                <a16:creationId xmlns:a16="http://schemas.microsoft.com/office/drawing/2014/main" id="{E464C2C5-3712-9C0B-1DD4-AE0ED8971CA5}"/>
              </a:ext>
            </a:extLst>
          </p:cNvPr>
          <p:cNvCxnSpPr>
            <a:stCxn id="18" idx="2"/>
          </p:cNvCxnSpPr>
          <p:nvPr>
            <p:custDataLst>
              <p:tags r:id="rId11"/>
            </p:custDataLst>
          </p:nvPr>
        </p:nvCxnSpPr>
        <p:spPr>
          <a:xfrm flipH="1">
            <a:off x="10206364" y="1383775"/>
            <a:ext cx="193844" cy="6385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3C9D969A-7F6D-5215-85DF-4104BF17D9C5}"/>
              </a:ext>
            </a:extLst>
          </p:cNvPr>
          <p:cNvSpPr/>
          <p:nvPr>
            <p:custDataLst>
              <p:tags r:id="rId12"/>
            </p:custDataLst>
          </p:nvPr>
        </p:nvSpPr>
        <p:spPr>
          <a:xfrm>
            <a:off x="6542385" y="2986352"/>
            <a:ext cx="4626459" cy="30353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EC2D68E7-D978-8F0D-55E4-1C0A5EDC8FA6}"/>
              </a:ext>
            </a:extLst>
          </p:cNvPr>
          <p:cNvSpPr txBox="1"/>
          <p:nvPr>
            <p:custDataLst>
              <p:tags r:id="rId13"/>
            </p:custDataLst>
          </p:nvPr>
        </p:nvSpPr>
        <p:spPr>
          <a:xfrm>
            <a:off x="6682389" y="6239956"/>
            <a:ext cx="3951723" cy="369332"/>
          </a:xfrm>
          <a:prstGeom prst="rect">
            <a:avLst/>
          </a:prstGeom>
          <a:noFill/>
        </p:spPr>
        <p:txBody>
          <a:bodyPr wrap="none" rtlCol="0">
            <a:spAutoFit/>
          </a:bodyPr>
          <a:lstStyle/>
          <a:p>
            <a:r>
              <a:rPr lang="fr-CA" dirty="0">
                <a:latin typeface="Univers Condensed" panose="020B0506020202050204"/>
              </a:rPr>
              <a:t>Distance par rapport au centre de la soudure</a:t>
            </a:r>
          </a:p>
        </p:txBody>
      </p:sp>
      <p:cxnSp>
        <p:nvCxnSpPr>
          <p:cNvPr id="23" name="Connecteur droit 22">
            <a:extLst>
              <a:ext uri="{FF2B5EF4-FFF2-40B4-BE49-F238E27FC236}">
                <a16:creationId xmlns:a16="http://schemas.microsoft.com/office/drawing/2014/main" id="{D4A42E46-0F27-EB44-8576-51248C7C072E}"/>
              </a:ext>
            </a:extLst>
          </p:cNvPr>
          <p:cNvCxnSpPr>
            <a:cxnSpLocks/>
            <a:stCxn id="20" idx="0"/>
            <a:endCxn id="20" idx="2"/>
          </p:cNvCxnSpPr>
          <p:nvPr>
            <p:custDataLst>
              <p:tags r:id="rId14"/>
            </p:custDataLst>
          </p:nvPr>
        </p:nvCxnSpPr>
        <p:spPr>
          <a:xfrm>
            <a:off x="8855615" y="2986352"/>
            <a:ext cx="0" cy="303530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F813BA1A-0FA3-591A-589E-6A28BF31ECCD}"/>
              </a:ext>
            </a:extLst>
          </p:cNvPr>
          <p:cNvSpPr txBox="1"/>
          <p:nvPr>
            <p:custDataLst>
              <p:tags r:id="rId15"/>
            </p:custDataLst>
          </p:nvPr>
        </p:nvSpPr>
        <p:spPr>
          <a:xfrm>
            <a:off x="8736744" y="6021658"/>
            <a:ext cx="137591" cy="372069"/>
          </a:xfrm>
          <a:prstGeom prst="rect">
            <a:avLst/>
          </a:prstGeom>
          <a:noFill/>
        </p:spPr>
        <p:txBody>
          <a:bodyPr wrap="square" rtlCol="0">
            <a:spAutoFit/>
          </a:bodyPr>
          <a:lstStyle/>
          <a:p>
            <a:r>
              <a:rPr lang="fr-CA" dirty="0">
                <a:latin typeface="Univers Condensed" panose="020B0506020202050204"/>
              </a:rPr>
              <a:t>0</a:t>
            </a:r>
          </a:p>
        </p:txBody>
      </p:sp>
      <p:sp>
        <p:nvSpPr>
          <p:cNvPr id="33" name="ZoneTexte 32">
            <a:extLst>
              <a:ext uri="{FF2B5EF4-FFF2-40B4-BE49-F238E27FC236}">
                <a16:creationId xmlns:a16="http://schemas.microsoft.com/office/drawing/2014/main" id="{0507FE1F-D213-73D2-5821-E6C6491C74E9}"/>
              </a:ext>
            </a:extLst>
          </p:cNvPr>
          <p:cNvSpPr txBox="1"/>
          <p:nvPr>
            <p:custDataLst>
              <p:tags r:id="rId16"/>
            </p:custDataLst>
          </p:nvPr>
        </p:nvSpPr>
        <p:spPr>
          <a:xfrm rot="16200000">
            <a:off x="5163109" y="4319339"/>
            <a:ext cx="2113079" cy="369332"/>
          </a:xfrm>
          <a:prstGeom prst="rect">
            <a:avLst/>
          </a:prstGeom>
          <a:noFill/>
        </p:spPr>
        <p:txBody>
          <a:bodyPr wrap="none" rtlCol="0">
            <a:spAutoFit/>
          </a:bodyPr>
          <a:lstStyle/>
          <a:p>
            <a:r>
              <a:rPr lang="fr-CA" dirty="0">
                <a:latin typeface="Univers Condensed" panose="020B0506020202050204"/>
              </a:rPr>
              <a:t>Contraintes résiduelles</a:t>
            </a:r>
          </a:p>
        </p:txBody>
      </p:sp>
      <p:cxnSp>
        <p:nvCxnSpPr>
          <p:cNvPr id="34" name="Connecteur droit 33">
            <a:extLst>
              <a:ext uri="{FF2B5EF4-FFF2-40B4-BE49-F238E27FC236}">
                <a16:creationId xmlns:a16="http://schemas.microsoft.com/office/drawing/2014/main" id="{12E8A1EE-4FDF-7EB1-70E9-C54B76FE9C7F}"/>
              </a:ext>
            </a:extLst>
          </p:cNvPr>
          <p:cNvCxnSpPr>
            <a:cxnSpLocks/>
            <a:stCxn id="20" idx="1"/>
            <a:endCxn id="20" idx="3"/>
          </p:cNvCxnSpPr>
          <p:nvPr>
            <p:custDataLst>
              <p:tags r:id="rId17"/>
            </p:custDataLst>
          </p:nvPr>
        </p:nvCxnSpPr>
        <p:spPr>
          <a:xfrm>
            <a:off x="6542385" y="4504005"/>
            <a:ext cx="4626459"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8" name="ZoneTexte 37">
            <a:extLst>
              <a:ext uri="{FF2B5EF4-FFF2-40B4-BE49-F238E27FC236}">
                <a16:creationId xmlns:a16="http://schemas.microsoft.com/office/drawing/2014/main" id="{A306CC6A-812F-BD1F-AD6A-7C94968C7B29}"/>
              </a:ext>
            </a:extLst>
          </p:cNvPr>
          <p:cNvSpPr txBox="1"/>
          <p:nvPr>
            <p:custDataLst>
              <p:tags r:id="rId18"/>
            </p:custDataLst>
          </p:nvPr>
        </p:nvSpPr>
        <p:spPr>
          <a:xfrm>
            <a:off x="6879218" y="2973652"/>
            <a:ext cx="1104598" cy="369332"/>
          </a:xfrm>
          <a:prstGeom prst="rect">
            <a:avLst/>
          </a:prstGeom>
          <a:noFill/>
        </p:spPr>
        <p:txBody>
          <a:bodyPr wrap="none" rtlCol="0">
            <a:spAutoFit/>
          </a:bodyPr>
          <a:lstStyle/>
          <a:p>
            <a:r>
              <a:rPr lang="fr-CA" dirty="0">
                <a:latin typeface="Univers Condensed" panose="020B0506020202050204"/>
              </a:rPr>
              <a:t>+ : Tension</a:t>
            </a:r>
          </a:p>
        </p:txBody>
      </p:sp>
      <p:sp>
        <p:nvSpPr>
          <p:cNvPr id="39" name="ZoneTexte 38">
            <a:extLst>
              <a:ext uri="{FF2B5EF4-FFF2-40B4-BE49-F238E27FC236}">
                <a16:creationId xmlns:a16="http://schemas.microsoft.com/office/drawing/2014/main" id="{1F9410D3-DD33-44F8-2AEA-80AC76927B27}"/>
              </a:ext>
            </a:extLst>
          </p:cNvPr>
          <p:cNvSpPr txBox="1"/>
          <p:nvPr>
            <p:custDataLst>
              <p:tags r:id="rId19"/>
            </p:custDataLst>
          </p:nvPr>
        </p:nvSpPr>
        <p:spPr>
          <a:xfrm>
            <a:off x="6859886" y="5642207"/>
            <a:ext cx="1521570" cy="369332"/>
          </a:xfrm>
          <a:prstGeom prst="rect">
            <a:avLst/>
          </a:prstGeom>
          <a:noFill/>
        </p:spPr>
        <p:txBody>
          <a:bodyPr wrap="none" rtlCol="0">
            <a:spAutoFit/>
          </a:bodyPr>
          <a:lstStyle/>
          <a:p>
            <a:r>
              <a:rPr lang="fr-CA" dirty="0">
                <a:latin typeface="Univers Condensed" panose="020B0506020202050204"/>
              </a:rPr>
              <a:t>- : Compression</a:t>
            </a:r>
          </a:p>
        </p:txBody>
      </p:sp>
      <p:sp>
        <p:nvSpPr>
          <p:cNvPr id="40" name="ZoneTexte 39">
            <a:extLst>
              <a:ext uri="{FF2B5EF4-FFF2-40B4-BE49-F238E27FC236}">
                <a16:creationId xmlns:a16="http://schemas.microsoft.com/office/drawing/2014/main" id="{CAE62F23-1736-39B3-B53A-515BD1D1D409}"/>
              </a:ext>
            </a:extLst>
          </p:cNvPr>
          <p:cNvSpPr txBox="1"/>
          <p:nvPr>
            <p:custDataLst>
              <p:tags r:id="rId20"/>
            </p:custDataLst>
          </p:nvPr>
        </p:nvSpPr>
        <p:spPr>
          <a:xfrm>
            <a:off x="6303180" y="4317970"/>
            <a:ext cx="137591" cy="372069"/>
          </a:xfrm>
          <a:prstGeom prst="rect">
            <a:avLst/>
          </a:prstGeom>
          <a:noFill/>
        </p:spPr>
        <p:txBody>
          <a:bodyPr wrap="square" rtlCol="0">
            <a:spAutoFit/>
          </a:bodyPr>
          <a:lstStyle/>
          <a:p>
            <a:r>
              <a:rPr lang="fr-CA" dirty="0"/>
              <a:t>0</a:t>
            </a:r>
          </a:p>
        </p:txBody>
      </p:sp>
      <p:sp>
        <p:nvSpPr>
          <p:cNvPr id="45" name="Forme libre : forme 44">
            <a:extLst>
              <a:ext uri="{FF2B5EF4-FFF2-40B4-BE49-F238E27FC236}">
                <a16:creationId xmlns:a16="http://schemas.microsoft.com/office/drawing/2014/main" id="{2C186892-EFE0-D59A-C5D2-66B2C8AEAFAB}"/>
              </a:ext>
            </a:extLst>
          </p:cNvPr>
          <p:cNvSpPr/>
          <p:nvPr>
            <p:custDataLst>
              <p:tags r:id="rId21"/>
            </p:custDataLst>
          </p:nvPr>
        </p:nvSpPr>
        <p:spPr>
          <a:xfrm>
            <a:off x="8859173" y="3506471"/>
            <a:ext cx="1955234" cy="1971663"/>
          </a:xfrm>
          <a:custGeom>
            <a:avLst/>
            <a:gdLst>
              <a:gd name="connsiteX0" fmla="*/ 0 w 2319131"/>
              <a:gd name="connsiteY0" fmla="*/ 169850 h 1779786"/>
              <a:gd name="connsiteX1" fmla="*/ 596348 w 2319131"/>
              <a:gd name="connsiteY1" fmla="*/ 143345 h 1779786"/>
              <a:gd name="connsiteX2" fmla="*/ 1789044 w 2319131"/>
              <a:gd name="connsiteY2" fmla="*/ 1720354 h 1779786"/>
              <a:gd name="connsiteX3" fmla="*/ 2319131 w 2319131"/>
              <a:gd name="connsiteY3" fmla="*/ 1455310 h 1779786"/>
              <a:gd name="connsiteX0" fmla="*/ 0 w 2319131"/>
              <a:gd name="connsiteY0" fmla="*/ 169850 h 1762289"/>
              <a:gd name="connsiteX1" fmla="*/ 596348 w 2319131"/>
              <a:gd name="connsiteY1" fmla="*/ 143345 h 1762289"/>
              <a:gd name="connsiteX2" fmla="*/ 1789044 w 2319131"/>
              <a:gd name="connsiteY2" fmla="*/ 1720354 h 1762289"/>
              <a:gd name="connsiteX3" fmla="*/ 2319131 w 2319131"/>
              <a:gd name="connsiteY3" fmla="*/ 1201982 h 1762289"/>
              <a:gd name="connsiteX0" fmla="*/ 0 w 2332383"/>
              <a:gd name="connsiteY0" fmla="*/ 125044 h 1805596"/>
              <a:gd name="connsiteX1" fmla="*/ 609600 w 2332383"/>
              <a:gd name="connsiteY1" fmla="*/ 186652 h 1805596"/>
              <a:gd name="connsiteX2" fmla="*/ 1802296 w 2332383"/>
              <a:gd name="connsiteY2" fmla="*/ 1763661 h 1805596"/>
              <a:gd name="connsiteX3" fmla="*/ 2332383 w 2332383"/>
              <a:gd name="connsiteY3" fmla="*/ 1245289 h 1805596"/>
              <a:gd name="connsiteX0" fmla="*/ 0 w 2332383"/>
              <a:gd name="connsiteY0" fmla="*/ 81023 h 1761575"/>
              <a:gd name="connsiteX1" fmla="*/ 609600 w 2332383"/>
              <a:gd name="connsiteY1" fmla="*/ 142631 h 1761575"/>
              <a:gd name="connsiteX2" fmla="*/ 1802296 w 2332383"/>
              <a:gd name="connsiteY2" fmla="*/ 1719640 h 1761575"/>
              <a:gd name="connsiteX3" fmla="*/ 2332383 w 2332383"/>
              <a:gd name="connsiteY3" fmla="*/ 1201268 h 1761575"/>
              <a:gd name="connsiteX0" fmla="*/ 0 w 2332383"/>
              <a:gd name="connsiteY0" fmla="*/ 672 h 1681224"/>
              <a:gd name="connsiteX1" fmla="*/ 596348 w 2332383"/>
              <a:gd name="connsiteY1" fmla="*/ 370680 h 1681224"/>
              <a:gd name="connsiteX2" fmla="*/ 1802296 w 2332383"/>
              <a:gd name="connsiteY2" fmla="*/ 1639289 h 1681224"/>
              <a:gd name="connsiteX3" fmla="*/ 2332383 w 2332383"/>
              <a:gd name="connsiteY3" fmla="*/ 1120917 h 1681224"/>
              <a:gd name="connsiteX0" fmla="*/ 0 w 2332383"/>
              <a:gd name="connsiteY0" fmla="*/ 2323 h 1682875"/>
              <a:gd name="connsiteX1" fmla="*/ 596348 w 2332383"/>
              <a:gd name="connsiteY1" fmla="*/ 372331 h 1682875"/>
              <a:gd name="connsiteX2" fmla="*/ 1802296 w 2332383"/>
              <a:gd name="connsiteY2" fmla="*/ 1640940 h 1682875"/>
              <a:gd name="connsiteX3" fmla="*/ 2332383 w 2332383"/>
              <a:gd name="connsiteY3" fmla="*/ 1122568 h 1682875"/>
              <a:gd name="connsiteX0" fmla="*/ 0 w 2332383"/>
              <a:gd name="connsiteY0" fmla="*/ 284 h 1680836"/>
              <a:gd name="connsiteX1" fmla="*/ 596348 w 2332383"/>
              <a:gd name="connsiteY1" fmla="*/ 370292 h 1680836"/>
              <a:gd name="connsiteX2" fmla="*/ 1802296 w 2332383"/>
              <a:gd name="connsiteY2" fmla="*/ 1638901 h 1680836"/>
              <a:gd name="connsiteX3" fmla="*/ 2332383 w 2332383"/>
              <a:gd name="connsiteY3" fmla="*/ 1120529 h 1680836"/>
              <a:gd name="connsiteX0" fmla="*/ 0 w 2332383"/>
              <a:gd name="connsiteY0" fmla="*/ 188 h 1680740"/>
              <a:gd name="connsiteX1" fmla="*/ 1152940 w 2332383"/>
              <a:gd name="connsiteY1" fmla="*/ 513381 h 1680740"/>
              <a:gd name="connsiteX2" fmla="*/ 1802296 w 2332383"/>
              <a:gd name="connsiteY2" fmla="*/ 1638805 h 1680740"/>
              <a:gd name="connsiteX3" fmla="*/ 2332383 w 2332383"/>
              <a:gd name="connsiteY3" fmla="*/ 1120433 h 1680740"/>
              <a:gd name="connsiteX0" fmla="*/ 0 w 2332383"/>
              <a:gd name="connsiteY0" fmla="*/ 350 h 1680902"/>
              <a:gd name="connsiteX1" fmla="*/ 1152940 w 2332383"/>
              <a:gd name="connsiteY1" fmla="*/ 513543 h 1680902"/>
              <a:gd name="connsiteX2" fmla="*/ 1802296 w 2332383"/>
              <a:gd name="connsiteY2" fmla="*/ 1638967 h 1680902"/>
              <a:gd name="connsiteX3" fmla="*/ 2332383 w 2332383"/>
              <a:gd name="connsiteY3" fmla="*/ 1120595 h 1680902"/>
              <a:gd name="connsiteX0" fmla="*/ 0 w 2332383"/>
              <a:gd name="connsiteY0" fmla="*/ 0 h 1680552"/>
              <a:gd name="connsiteX1" fmla="*/ 1152940 w 2332383"/>
              <a:gd name="connsiteY1" fmla="*/ 513193 h 1680552"/>
              <a:gd name="connsiteX2" fmla="*/ 1802296 w 2332383"/>
              <a:gd name="connsiteY2" fmla="*/ 1638617 h 1680552"/>
              <a:gd name="connsiteX3" fmla="*/ 2332383 w 2332383"/>
              <a:gd name="connsiteY3" fmla="*/ 1120245 h 1680552"/>
              <a:gd name="connsiteX0" fmla="*/ 0 w 2345636"/>
              <a:gd name="connsiteY0" fmla="*/ 0 h 1670056"/>
              <a:gd name="connsiteX1" fmla="*/ 1152940 w 2345636"/>
              <a:gd name="connsiteY1" fmla="*/ 513193 h 1670056"/>
              <a:gd name="connsiteX2" fmla="*/ 1802296 w 2345636"/>
              <a:gd name="connsiteY2" fmla="*/ 1638617 h 1670056"/>
              <a:gd name="connsiteX3" fmla="*/ 2345636 w 2345636"/>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772799 w 2316139"/>
              <a:gd name="connsiteY1" fmla="*/ 1638617 h 1670056"/>
              <a:gd name="connsiteX2" fmla="*/ 2316139 w 2316139"/>
              <a:gd name="connsiteY2" fmla="*/ 833874 h 1670056"/>
              <a:gd name="connsiteX0" fmla="*/ 0 w 2316139"/>
              <a:gd name="connsiteY0" fmla="*/ 97 h 1670153"/>
              <a:gd name="connsiteX1" fmla="*/ 1772799 w 2316139"/>
              <a:gd name="connsiteY1" fmla="*/ 1638714 h 1670153"/>
              <a:gd name="connsiteX2" fmla="*/ 2316139 w 2316139"/>
              <a:gd name="connsiteY2" fmla="*/ 833971 h 1670153"/>
              <a:gd name="connsiteX0" fmla="*/ 0 w 2316139"/>
              <a:gd name="connsiteY0" fmla="*/ 90 h 1670146"/>
              <a:gd name="connsiteX1" fmla="*/ 1772799 w 2316139"/>
              <a:gd name="connsiteY1" fmla="*/ 1638707 h 1670146"/>
              <a:gd name="connsiteX2" fmla="*/ 2316139 w 2316139"/>
              <a:gd name="connsiteY2" fmla="*/ 833964 h 1670146"/>
              <a:gd name="connsiteX0" fmla="*/ 0 w 2316139"/>
              <a:gd name="connsiteY0" fmla="*/ 90 h 1638708"/>
              <a:gd name="connsiteX1" fmla="*/ 1772799 w 2316139"/>
              <a:gd name="connsiteY1" fmla="*/ 1638707 h 1638708"/>
              <a:gd name="connsiteX2" fmla="*/ 2316139 w 2316139"/>
              <a:gd name="connsiteY2" fmla="*/ 833964 h 1638708"/>
              <a:gd name="connsiteX0" fmla="*/ 0 w 2316139"/>
              <a:gd name="connsiteY0" fmla="*/ 90 h 1638707"/>
              <a:gd name="connsiteX1" fmla="*/ 1772799 w 2316139"/>
              <a:gd name="connsiteY1" fmla="*/ 1638707 h 1638707"/>
              <a:gd name="connsiteX2" fmla="*/ 2316139 w 2316139"/>
              <a:gd name="connsiteY2" fmla="*/ 833964 h 1638707"/>
            </a:gdLst>
            <a:ahLst/>
            <a:cxnLst>
              <a:cxn ang="0">
                <a:pos x="connsiteX0" y="connsiteY0"/>
              </a:cxn>
              <a:cxn ang="0">
                <a:pos x="connsiteX1" y="connsiteY1"/>
              </a:cxn>
              <a:cxn ang="0">
                <a:pos x="connsiteX2" y="connsiteY2"/>
              </a:cxn>
            </a:cxnLst>
            <a:rect l="l" t="t" r="r" b="b"/>
            <a:pathLst>
              <a:path w="2316139" h="1638707">
                <a:moveTo>
                  <a:pt x="0" y="90"/>
                </a:moveTo>
                <a:cubicBezTo>
                  <a:pt x="1084630" y="-14008"/>
                  <a:pt x="1202422" y="1622306"/>
                  <a:pt x="1772799" y="1638707"/>
                </a:cubicBezTo>
                <a:cubicBezTo>
                  <a:pt x="2082052" y="1630598"/>
                  <a:pt x="2170365" y="864886"/>
                  <a:pt x="2316139" y="8339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6" name="Forme libre : forme 45">
            <a:extLst>
              <a:ext uri="{FF2B5EF4-FFF2-40B4-BE49-F238E27FC236}">
                <a16:creationId xmlns:a16="http://schemas.microsoft.com/office/drawing/2014/main" id="{FA195E3B-F10C-B44B-B226-D9555CC718F7}"/>
              </a:ext>
            </a:extLst>
          </p:cNvPr>
          <p:cNvSpPr/>
          <p:nvPr>
            <p:custDataLst>
              <p:tags r:id="rId22"/>
            </p:custDataLst>
          </p:nvPr>
        </p:nvSpPr>
        <p:spPr>
          <a:xfrm flipH="1">
            <a:off x="6852746" y="3503738"/>
            <a:ext cx="2004721" cy="1971663"/>
          </a:xfrm>
          <a:custGeom>
            <a:avLst/>
            <a:gdLst>
              <a:gd name="connsiteX0" fmla="*/ 0 w 2319131"/>
              <a:gd name="connsiteY0" fmla="*/ 169850 h 1779786"/>
              <a:gd name="connsiteX1" fmla="*/ 596348 w 2319131"/>
              <a:gd name="connsiteY1" fmla="*/ 143345 h 1779786"/>
              <a:gd name="connsiteX2" fmla="*/ 1789044 w 2319131"/>
              <a:gd name="connsiteY2" fmla="*/ 1720354 h 1779786"/>
              <a:gd name="connsiteX3" fmla="*/ 2319131 w 2319131"/>
              <a:gd name="connsiteY3" fmla="*/ 1455310 h 1779786"/>
              <a:gd name="connsiteX0" fmla="*/ 0 w 2319131"/>
              <a:gd name="connsiteY0" fmla="*/ 169850 h 1762289"/>
              <a:gd name="connsiteX1" fmla="*/ 596348 w 2319131"/>
              <a:gd name="connsiteY1" fmla="*/ 143345 h 1762289"/>
              <a:gd name="connsiteX2" fmla="*/ 1789044 w 2319131"/>
              <a:gd name="connsiteY2" fmla="*/ 1720354 h 1762289"/>
              <a:gd name="connsiteX3" fmla="*/ 2319131 w 2319131"/>
              <a:gd name="connsiteY3" fmla="*/ 1201982 h 1762289"/>
              <a:gd name="connsiteX0" fmla="*/ 0 w 2332383"/>
              <a:gd name="connsiteY0" fmla="*/ 125044 h 1805596"/>
              <a:gd name="connsiteX1" fmla="*/ 609600 w 2332383"/>
              <a:gd name="connsiteY1" fmla="*/ 186652 h 1805596"/>
              <a:gd name="connsiteX2" fmla="*/ 1802296 w 2332383"/>
              <a:gd name="connsiteY2" fmla="*/ 1763661 h 1805596"/>
              <a:gd name="connsiteX3" fmla="*/ 2332383 w 2332383"/>
              <a:gd name="connsiteY3" fmla="*/ 1245289 h 1805596"/>
              <a:gd name="connsiteX0" fmla="*/ 0 w 2332383"/>
              <a:gd name="connsiteY0" fmla="*/ 81023 h 1761575"/>
              <a:gd name="connsiteX1" fmla="*/ 609600 w 2332383"/>
              <a:gd name="connsiteY1" fmla="*/ 142631 h 1761575"/>
              <a:gd name="connsiteX2" fmla="*/ 1802296 w 2332383"/>
              <a:gd name="connsiteY2" fmla="*/ 1719640 h 1761575"/>
              <a:gd name="connsiteX3" fmla="*/ 2332383 w 2332383"/>
              <a:gd name="connsiteY3" fmla="*/ 1201268 h 1761575"/>
              <a:gd name="connsiteX0" fmla="*/ 0 w 2332383"/>
              <a:gd name="connsiteY0" fmla="*/ 672 h 1681224"/>
              <a:gd name="connsiteX1" fmla="*/ 596348 w 2332383"/>
              <a:gd name="connsiteY1" fmla="*/ 370680 h 1681224"/>
              <a:gd name="connsiteX2" fmla="*/ 1802296 w 2332383"/>
              <a:gd name="connsiteY2" fmla="*/ 1639289 h 1681224"/>
              <a:gd name="connsiteX3" fmla="*/ 2332383 w 2332383"/>
              <a:gd name="connsiteY3" fmla="*/ 1120917 h 1681224"/>
              <a:gd name="connsiteX0" fmla="*/ 0 w 2332383"/>
              <a:gd name="connsiteY0" fmla="*/ 2323 h 1682875"/>
              <a:gd name="connsiteX1" fmla="*/ 596348 w 2332383"/>
              <a:gd name="connsiteY1" fmla="*/ 372331 h 1682875"/>
              <a:gd name="connsiteX2" fmla="*/ 1802296 w 2332383"/>
              <a:gd name="connsiteY2" fmla="*/ 1640940 h 1682875"/>
              <a:gd name="connsiteX3" fmla="*/ 2332383 w 2332383"/>
              <a:gd name="connsiteY3" fmla="*/ 1122568 h 1682875"/>
              <a:gd name="connsiteX0" fmla="*/ 0 w 2332383"/>
              <a:gd name="connsiteY0" fmla="*/ 284 h 1680836"/>
              <a:gd name="connsiteX1" fmla="*/ 596348 w 2332383"/>
              <a:gd name="connsiteY1" fmla="*/ 370292 h 1680836"/>
              <a:gd name="connsiteX2" fmla="*/ 1802296 w 2332383"/>
              <a:gd name="connsiteY2" fmla="*/ 1638901 h 1680836"/>
              <a:gd name="connsiteX3" fmla="*/ 2332383 w 2332383"/>
              <a:gd name="connsiteY3" fmla="*/ 1120529 h 1680836"/>
              <a:gd name="connsiteX0" fmla="*/ 0 w 2332383"/>
              <a:gd name="connsiteY0" fmla="*/ 188 h 1680740"/>
              <a:gd name="connsiteX1" fmla="*/ 1152940 w 2332383"/>
              <a:gd name="connsiteY1" fmla="*/ 513381 h 1680740"/>
              <a:gd name="connsiteX2" fmla="*/ 1802296 w 2332383"/>
              <a:gd name="connsiteY2" fmla="*/ 1638805 h 1680740"/>
              <a:gd name="connsiteX3" fmla="*/ 2332383 w 2332383"/>
              <a:gd name="connsiteY3" fmla="*/ 1120433 h 1680740"/>
              <a:gd name="connsiteX0" fmla="*/ 0 w 2332383"/>
              <a:gd name="connsiteY0" fmla="*/ 350 h 1680902"/>
              <a:gd name="connsiteX1" fmla="*/ 1152940 w 2332383"/>
              <a:gd name="connsiteY1" fmla="*/ 513543 h 1680902"/>
              <a:gd name="connsiteX2" fmla="*/ 1802296 w 2332383"/>
              <a:gd name="connsiteY2" fmla="*/ 1638967 h 1680902"/>
              <a:gd name="connsiteX3" fmla="*/ 2332383 w 2332383"/>
              <a:gd name="connsiteY3" fmla="*/ 1120595 h 1680902"/>
              <a:gd name="connsiteX0" fmla="*/ 0 w 2332383"/>
              <a:gd name="connsiteY0" fmla="*/ 0 h 1680552"/>
              <a:gd name="connsiteX1" fmla="*/ 1152940 w 2332383"/>
              <a:gd name="connsiteY1" fmla="*/ 513193 h 1680552"/>
              <a:gd name="connsiteX2" fmla="*/ 1802296 w 2332383"/>
              <a:gd name="connsiteY2" fmla="*/ 1638617 h 1680552"/>
              <a:gd name="connsiteX3" fmla="*/ 2332383 w 2332383"/>
              <a:gd name="connsiteY3" fmla="*/ 1120245 h 1680552"/>
              <a:gd name="connsiteX0" fmla="*/ 0 w 2345636"/>
              <a:gd name="connsiteY0" fmla="*/ 0 h 1670056"/>
              <a:gd name="connsiteX1" fmla="*/ 1152940 w 2345636"/>
              <a:gd name="connsiteY1" fmla="*/ 513193 h 1670056"/>
              <a:gd name="connsiteX2" fmla="*/ 1802296 w 2345636"/>
              <a:gd name="connsiteY2" fmla="*/ 1638617 h 1670056"/>
              <a:gd name="connsiteX3" fmla="*/ 2345636 w 2345636"/>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123443 w 2316139"/>
              <a:gd name="connsiteY1" fmla="*/ 513193 h 1670056"/>
              <a:gd name="connsiteX2" fmla="*/ 1772799 w 2316139"/>
              <a:gd name="connsiteY2" fmla="*/ 1638617 h 1670056"/>
              <a:gd name="connsiteX3" fmla="*/ 2316139 w 2316139"/>
              <a:gd name="connsiteY3" fmla="*/ 833874 h 1670056"/>
              <a:gd name="connsiteX0" fmla="*/ 0 w 2316139"/>
              <a:gd name="connsiteY0" fmla="*/ 0 h 1670056"/>
              <a:gd name="connsiteX1" fmla="*/ 1772799 w 2316139"/>
              <a:gd name="connsiteY1" fmla="*/ 1638617 h 1670056"/>
              <a:gd name="connsiteX2" fmla="*/ 2316139 w 2316139"/>
              <a:gd name="connsiteY2" fmla="*/ 833874 h 1670056"/>
              <a:gd name="connsiteX0" fmla="*/ 0 w 2316139"/>
              <a:gd name="connsiteY0" fmla="*/ 97 h 1670153"/>
              <a:gd name="connsiteX1" fmla="*/ 1772799 w 2316139"/>
              <a:gd name="connsiteY1" fmla="*/ 1638714 h 1670153"/>
              <a:gd name="connsiteX2" fmla="*/ 2316139 w 2316139"/>
              <a:gd name="connsiteY2" fmla="*/ 833971 h 1670153"/>
              <a:gd name="connsiteX0" fmla="*/ 0 w 2316139"/>
              <a:gd name="connsiteY0" fmla="*/ 90 h 1670146"/>
              <a:gd name="connsiteX1" fmla="*/ 1772799 w 2316139"/>
              <a:gd name="connsiteY1" fmla="*/ 1638707 h 1670146"/>
              <a:gd name="connsiteX2" fmla="*/ 2316139 w 2316139"/>
              <a:gd name="connsiteY2" fmla="*/ 833964 h 1670146"/>
              <a:gd name="connsiteX0" fmla="*/ 0 w 2316139"/>
              <a:gd name="connsiteY0" fmla="*/ 90 h 1638708"/>
              <a:gd name="connsiteX1" fmla="*/ 1772799 w 2316139"/>
              <a:gd name="connsiteY1" fmla="*/ 1638707 h 1638708"/>
              <a:gd name="connsiteX2" fmla="*/ 2316139 w 2316139"/>
              <a:gd name="connsiteY2" fmla="*/ 833964 h 1638708"/>
              <a:gd name="connsiteX0" fmla="*/ 0 w 2316139"/>
              <a:gd name="connsiteY0" fmla="*/ 90 h 1638707"/>
              <a:gd name="connsiteX1" fmla="*/ 1772799 w 2316139"/>
              <a:gd name="connsiteY1" fmla="*/ 1638707 h 1638707"/>
              <a:gd name="connsiteX2" fmla="*/ 2316139 w 2316139"/>
              <a:gd name="connsiteY2" fmla="*/ 833964 h 1638707"/>
            </a:gdLst>
            <a:ahLst/>
            <a:cxnLst>
              <a:cxn ang="0">
                <a:pos x="connsiteX0" y="connsiteY0"/>
              </a:cxn>
              <a:cxn ang="0">
                <a:pos x="connsiteX1" y="connsiteY1"/>
              </a:cxn>
              <a:cxn ang="0">
                <a:pos x="connsiteX2" y="connsiteY2"/>
              </a:cxn>
            </a:cxnLst>
            <a:rect l="l" t="t" r="r" b="b"/>
            <a:pathLst>
              <a:path w="2316139" h="1638707">
                <a:moveTo>
                  <a:pt x="0" y="90"/>
                </a:moveTo>
                <a:cubicBezTo>
                  <a:pt x="1084630" y="-14008"/>
                  <a:pt x="1202422" y="1622306"/>
                  <a:pt x="1772799" y="1638707"/>
                </a:cubicBezTo>
                <a:cubicBezTo>
                  <a:pt x="2082052" y="1630598"/>
                  <a:pt x="2170365" y="864886"/>
                  <a:pt x="2316139" y="8339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47" name="Connecteur droit 46">
            <a:extLst>
              <a:ext uri="{FF2B5EF4-FFF2-40B4-BE49-F238E27FC236}">
                <a16:creationId xmlns:a16="http://schemas.microsoft.com/office/drawing/2014/main" id="{7E7CB656-AC3D-8F61-BE71-A1DC658B1A19}"/>
              </a:ext>
            </a:extLst>
          </p:cNvPr>
          <p:cNvCxnSpPr>
            <a:cxnSpLocks/>
          </p:cNvCxnSpPr>
          <p:nvPr>
            <p:custDataLst>
              <p:tags r:id="rId23"/>
            </p:custDataLst>
          </p:nvPr>
        </p:nvCxnSpPr>
        <p:spPr>
          <a:xfrm>
            <a:off x="10792722" y="3013604"/>
            <a:ext cx="0" cy="303530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145126D1-CF8A-8E38-779F-B92050361678}"/>
              </a:ext>
            </a:extLst>
          </p:cNvPr>
          <p:cNvCxnSpPr>
            <a:cxnSpLocks/>
          </p:cNvCxnSpPr>
          <p:nvPr>
            <p:custDataLst>
              <p:tags r:id="rId24"/>
            </p:custDataLst>
          </p:nvPr>
        </p:nvCxnSpPr>
        <p:spPr>
          <a:xfrm>
            <a:off x="6852747" y="3013604"/>
            <a:ext cx="0" cy="303530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9" name="Titre 1">
            <a:extLst>
              <a:ext uri="{FF2B5EF4-FFF2-40B4-BE49-F238E27FC236}">
                <a16:creationId xmlns:a16="http://schemas.microsoft.com/office/drawing/2014/main" id="{1743BEDE-121F-76A5-4CCF-32DD2C27B95B}"/>
              </a:ext>
            </a:extLst>
          </p:cNvPr>
          <p:cNvSpPr>
            <a:spLocks noGrp="1"/>
          </p:cNvSpPr>
          <p:nvPr>
            <p:ph type="title"/>
            <p:custDataLst>
              <p:tags r:id="rId25"/>
            </p:custDataLst>
          </p:nvPr>
        </p:nvSpPr>
        <p:spPr>
          <a:xfrm>
            <a:off x="838201" y="514351"/>
            <a:ext cx="6424460" cy="907014"/>
          </a:xfrm>
        </p:spPr>
        <p:txBody>
          <a:bodyPr>
            <a:normAutofit/>
          </a:bodyPr>
          <a:lstStyle/>
          <a:p>
            <a:r>
              <a:rPr lang="fr-CA" dirty="0">
                <a:solidFill>
                  <a:schemeClr val="accent1"/>
                </a:solidFill>
              </a:rPr>
              <a:t>Assemblages soudés</a:t>
            </a:r>
            <a:br>
              <a:rPr lang="fr-CA" dirty="0"/>
            </a:br>
            <a:r>
              <a:rPr lang="fr-CA" sz="2800" dirty="0"/>
              <a:t>Contraintes résiduelles</a:t>
            </a:r>
            <a:endParaRPr lang="fr-CA" dirty="0"/>
          </a:p>
        </p:txBody>
      </p:sp>
    </p:spTree>
    <p:extLst>
      <p:ext uri="{BB962C8B-B14F-4D97-AF65-F5344CB8AC3E}">
        <p14:creationId xmlns:p14="http://schemas.microsoft.com/office/powerpoint/2010/main" val="2099814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D1D13E-AEDF-AD5A-1393-72A13E4A592E}"/>
              </a:ext>
            </a:extLst>
          </p:cNvPr>
          <p:cNvSpPr/>
          <p:nvPr>
            <p:custDataLst>
              <p:tags r:id="rId1"/>
            </p:custDataLst>
          </p:nvPr>
        </p:nvSpPr>
        <p:spPr>
          <a:xfrm>
            <a:off x="9506299" y="1749375"/>
            <a:ext cx="1719743" cy="52850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F477502D-F580-AFCF-43EA-FC8E1A512914}"/>
              </a:ext>
            </a:extLst>
          </p:cNvPr>
          <p:cNvSpPr>
            <a:spLocks noGrp="1"/>
          </p:cNvSpPr>
          <p:nvPr>
            <p:ph type="title"/>
            <p:custDataLst>
              <p:tags r:id="rId2"/>
            </p:custDataLst>
          </p:nvPr>
        </p:nvSpPr>
        <p:spPr/>
        <p:txBody>
          <a:bodyPr>
            <a:normAutofit/>
          </a:bodyPr>
          <a:lstStyle/>
          <a:p>
            <a:r>
              <a:rPr lang="fr-CA" dirty="0">
                <a:solidFill>
                  <a:schemeClr val="accent1"/>
                </a:solidFill>
              </a:rPr>
              <a:t>Joints boulonnés ou rivetés</a:t>
            </a:r>
          </a:p>
        </p:txBody>
      </p:sp>
      <p:sp>
        <p:nvSpPr>
          <p:cNvPr id="3" name="Espace réservé du pied de page 2">
            <a:extLst>
              <a:ext uri="{FF2B5EF4-FFF2-40B4-BE49-F238E27FC236}">
                <a16:creationId xmlns:a16="http://schemas.microsoft.com/office/drawing/2014/main" id="{C7467FFF-5D00-4ED2-C269-30DFE5E7E2D6}"/>
              </a:ext>
            </a:extLst>
          </p:cNvPr>
          <p:cNvSpPr>
            <a:spLocks noGrp="1"/>
          </p:cNvSpPr>
          <p:nvPr>
            <p:ph type="ftr" sz="quarter" idx="11"/>
            <p:custDataLst>
              <p:tags r:id="rId3"/>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CB16BA77-900E-5A01-01F2-D48ED59911F4}"/>
              </a:ext>
            </a:extLst>
          </p:cNvPr>
          <p:cNvSpPr>
            <a:spLocks noGrp="1"/>
          </p:cNvSpPr>
          <p:nvPr>
            <p:ph type="sldNum" sz="quarter" idx="12"/>
            <p:custDataLst>
              <p:tags r:id="rId4"/>
            </p:custDataLst>
          </p:nvPr>
        </p:nvSpPr>
        <p:spPr/>
        <p:txBody>
          <a:bodyPr/>
          <a:lstStyle/>
          <a:p>
            <a:fld id="{82B63C5F-247B-BE4F-ACBC-7BDD67617F3E}" type="slidenum">
              <a:rPr lang="fr-FR" smtClean="0"/>
              <a:t>39</a:t>
            </a:fld>
            <a:endParaRPr lang="fr-FR" dirty="0"/>
          </a:p>
        </p:txBody>
      </p:sp>
      <mc:AlternateContent xmlns:mc="http://schemas.openxmlformats.org/markup-compatibility/2006" xmlns:a14="http://schemas.microsoft.com/office/drawing/2010/main">
        <mc:Choice Requires="a14">
          <p:sp>
            <p:nvSpPr>
              <p:cNvPr id="5" name="Espace réservé du texte 4">
                <a:extLst>
                  <a:ext uri="{FF2B5EF4-FFF2-40B4-BE49-F238E27FC236}">
                    <a16:creationId xmlns:a16="http://schemas.microsoft.com/office/drawing/2014/main" id="{E2A40424-3B7C-403A-E447-9DF2A2C005C9}"/>
                  </a:ext>
                </a:extLst>
              </p:cNvPr>
              <p:cNvSpPr>
                <a:spLocks noGrp="1"/>
              </p:cNvSpPr>
              <p:nvPr>
                <p:ph type="body" idx="1"/>
                <p:custDataLst>
                  <p:tags r:id="rId5"/>
                </p:custDataLst>
              </p:nvPr>
            </p:nvSpPr>
            <p:spPr/>
            <p:txBody>
              <a:bodyPr>
                <a:noAutofit/>
              </a:bodyPr>
              <a:lstStyle/>
              <a:p>
                <a:r>
                  <a:rPr lang="fr-CA" dirty="0"/>
                  <a:t>La résistance à la fatigue de joints boulonnés ou rivetés dépend principalement de la configuration du joint, de la friction entre les plaques et du ratio de contraintes </a:t>
                </a:r>
                <a14:m>
                  <m:oMath xmlns:m="http://schemas.openxmlformats.org/officeDocument/2006/math">
                    <m:r>
                      <a:rPr lang="fr-CA" b="0" i="1" smtClean="0">
                        <a:latin typeface="Cambria Math" panose="02040503050406030204" pitchFamily="18" charset="0"/>
                      </a:rPr>
                      <m:t>𝑅</m:t>
                    </m:r>
                  </m:oMath>
                </a14:m>
                <a:r>
                  <a:rPr lang="fr-CA" dirty="0"/>
                  <a:t>.</a:t>
                </a:r>
              </a:p>
              <a:p>
                <a:r>
                  <a:rPr lang="fr-CA" dirty="0"/>
                  <a:t>Si les plaques glissent entre elles, la rupture se fait généralement dans la section nette (section des boulons exclue) par usure de contact (frettage).</a:t>
                </a:r>
              </a:p>
              <a:p>
                <a:r>
                  <a:rPr lang="fr-CA" dirty="0"/>
                  <a:t>Si les plaques ne glissent pas, la rupture se fait dans la section brute. Vu le bas coefficient de friction de l’aluminium, ce type de connexion est rare.</a:t>
                </a:r>
              </a:p>
              <a:p>
                <a:r>
                  <a:rPr lang="fr-CA" dirty="0"/>
                  <a:t>La norme CSA S157 utilise les mêmes courbes de conception pour les joints boulonnés que les joints soudés. Pour la conception à trois plaques, la catégorie de détail (B, D ou E) dépend du ratio de contraintes </a:t>
                </a:r>
                <a14:m>
                  <m:oMath xmlns:m="http://schemas.openxmlformats.org/officeDocument/2006/math">
                    <m:r>
                      <a:rPr lang="fr-CA" b="0" i="1" smtClean="0">
                        <a:latin typeface="Cambria Math" panose="02040503050406030204" pitchFamily="18" charset="0"/>
                      </a:rPr>
                      <m:t>𝑅</m:t>
                    </m:r>
                  </m:oMath>
                </a14:m>
                <a:r>
                  <a:rPr lang="fr-CA" dirty="0"/>
                  <a:t>.</a:t>
                </a:r>
              </a:p>
              <a:p>
                <a:r>
                  <a:rPr lang="fr-CA" dirty="0"/>
                  <a:t>La configuration par recouvrement (deux plaques) génère un moment de flexion et la résistance à la fatigue est diminuée conséquemment (Catégorie E).</a:t>
                </a:r>
              </a:p>
            </p:txBody>
          </p:sp>
        </mc:Choice>
        <mc:Fallback xmlns="">
          <p:sp>
            <p:nvSpPr>
              <p:cNvPr id="5" name="Espace réservé du texte 4">
                <a:extLst>
                  <a:ext uri="{FF2B5EF4-FFF2-40B4-BE49-F238E27FC236}">
                    <a16:creationId xmlns:a16="http://schemas.microsoft.com/office/drawing/2014/main" id="{E2A40424-3B7C-403A-E447-9DF2A2C005C9}"/>
                  </a:ext>
                </a:extLst>
              </p:cNvPr>
              <p:cNvSpPr>
                <a:spLocks noGrp="1" noRot="1" noChangeAspect="1" noMove="1" noResize="1" noEditPoints="1" noAdjustHandles="1" noChangeArrowheads="1" noChangeShapeType="1" noTextEdit="1"/>
              </p:cNvSpPr>
              <p:nvPr>
                <p:ph type="body" idx="1"/>
              </p:nvPr>
            </p:nvSpPr>
            <p:spPr>
              <a:blipFill>
                <a:blip r:embed="rId41"/>
                <a:stretch>
                  <a:fillRect l="-2648" t="-2262" r="-3153" b="-2413"/>
                </a:stretch>
              </a:blipFill>
            </p:spPr>
            <p:txBody>
              <a:bodyPr/>
              <a:lstStyle/>
              <a:p>
                <a:r>
                  <a:rPr lang="fr-CA">
                    <a:noFill/>
                  </a:rPr>
                  <a:t> </a:t>
                </a:r>
              </a:p>
            </p:txBody>
          </p:sp>
        </mc:Fallback>
      </mc:AlternateContent>
      <p:sp>
        <p:nvSpPr>
          <p:cNvPr id="7" name="Rectangle 6">
            <a:extLst>
              <a:ext uri="{FF2B5EF4-FFF2-40B4-BE49-F238E27FC236}">
                <a16:creationId xmlns:a16="http://schemas.microsoft.com/office/drawing/2014/main" id="{F6B138E9-6EEF-AE6E-84BE-D0E37092C86E}"/>
              </a:ext>
            </a:extLst>
          </p:cNvPr>
          <p:cNvSpPr/>
          <p:nvPr>
            <p:custDataLst>
              <p:tags r:id="rId6"/>
            </p:custDataLst>
          </p:nvPr>
        </p:nvSpPr>
        <p:spPr>
          <a:xfrm>
            <a:off x="8417993" y="1749375"/>
            <a:ext cx="1719743" cy="52850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C0F2D73A-3C5B-618F-592A-CE8DD1EA1CA3}"/>
              </a:ext>
            </a:extLst>
          </p:cNvPr>
          <p:cNvSpPr/>
          <p:nvPr>
            <p:custDataLst>
              <p:tags r:id="rId7"/>
            </p:custDataLst>
          </p:nvPr>
        </p:nvSpPr>
        <p:spPr>
          <a:xfrm>
            <a:off x="9600840" y="1820951"/>
            <a:ext cx="138979" cy="13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2A13BD1F-9CF4-A268-3345-48A771926CAE}"/>
              </a:ext>
            </a:extLst>
          </p:cNvPr>
          <p:cNvSpPr/>
          <p:nvPr>
            <p:custDataLst>
              <p:tags r:id="rId8"/>
            </p:custDataLst>
          </p:nvPr>
        </p:nvSpPr>
        <p:spPr>
          <a:xfrm>
            <a:off x="9908156" y="1820951"/>
            <a:ext cx="138979" cy="13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2DADCA32-3B58-8BCD-4F8F-30DF562AA805}"/>
              </a:ext>
            </a:extLst>
          </p:cNvPr>
          <p:cNvSpPr/>
          <p:nvPr>
            <p:custDataLst>
              <p:tags r:id="rId9"/>
            </p:custDataLst>
          </p:nvPr>
        </p:nvSpPr>
        <p:spPr>
          <a:xfrm>
            <a:off x="9600839" y="2082969"/>
            <a:ext cx="138979" cy="13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E80A92BD-A006-F380-09CC-2E7B6D9ABBE8}"/>
              </a:ext>
            </a:extLst>
          </p:cNvPr>
          <p:cNvSpPr/>
          <p:nvPr>
            <p:custDataLst>
              <p:tags r:id="rId10"/>
            </p:custDataLst>
          </p:nvPr>
        </p:nvSpPr>
        <p:spPr>
          <a:xfrm>
            <a:off x="9908155" y="2082969"/>
            <a:ext cx="138979" cy="138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4" name="Connecteur droit 13">
            <a:extLst>
              <a:ext uri="{FF2B5EF4-FFF2-40B4-BE49-F238E27FC236}">
                <a16:creationId xmlns:a16="http://schemas.microsoft.com/office/drawing/2014/main" id="{A8AD8940-D535-9624-CCC9-B504788EF563}"/>
              </a:ext>
            </a:extLst>
          </p:cNvPr>
          <p:cNvCxnSpPr>
            <a:cxnSpLocks/>
          </p:cNvCxnSpPr>
          <p:nvPr>
            <p:custDataLst>
              <p:tags r:id="rId11"/>
            </p:custDataLst>
          </p:nvPr>
        </p:nvCxnSpPr>
        <p:spPr>
          <a:xfrm>
            <a:off x="9506299" y="1749375"/>
            <a:ext cx="0" cy="52850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B8759B5-DB20-B1EF-A3CD-7BF436592586}"/>
              </a:ext>
            </a:extLst>
          </p:cNvPr>
          <p:cNvSpPr/>
          <p:nvPr>
            <p:custDataLst>
              <p:tags r:id="rId12"/>
            </p:custDataLst>
          </p:nvPr>
        </p:nvSpPr>
        <p:spPr>
          <a:xfrm>
            <a:off x="8417993" y="2869035"/>
            <a:ext cx="1719739" cy="1006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B8BC22DC-1070-02CC-3DA0-ABD84356851A}"/>
              </a:ext>
            </a:extLst>
          </p:cNvPr>
          <p:cNvSpPr/>
          <p:nvPr>
            <p:custDataLst>
              <p:tags r:id="rId13"/>
            </p:custDataLst>
          </p:nvPr>
        </p:nvSpPr>
        <p:spPr>
          <a:xfrm>
            <a:off x="9504934" y="2975289"/>
            <a:ext cx="1719739" cy="1006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BF871653-733B-D718-1298-59752443EB27}"/>
              </a:ext>
            </a:extLst>
          </p:cNvPr>
          <p:cNvSpPr/>
          <p:nvPr>
            <p:custDataLst>
              <p:tags r:id="rId14"/>
            </p:custDataLst>
          </p:nvPr>
        </p:nvSpPr>
        <p:spPr>
          <a:xfrm>
            <a:off x="8417997" y="3091331"/>
            <a:ext cx="1719739" cy="1006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D478729F-81AA-0861-D51B-BB00CF9F6E8E}"/>
              </a:ext>
            </a:extLst>
          </p:cNvPr>
          <p:cNvSpPr/>
          <p:nvPr>
            <p:custDataLst>
              <p:tags r:id="rId15"/>
            </p:custDataLst>
          </p:nvPr>
        </p:nvSpPr>
        <p:spPr>
          <a:xfrm>
            <a:off x="9635583" y="2871216"/>
            <a:ext cx="69490" cy="322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7905E60D-6B9C-5942-7E43-B095A7096272}"/>
              </a:ext>
            </a:extLst>
          </p:cNvPr>
          <p:cNvSpPr/>
          <p:nvPr>
            <p:custDataLst>
              <p:tags r:id="rId16"/>
            </p:custDataLst>
          </p:nvPr>
        </p:nvSpPr>
        <p:spPr>
          <a:xfrm>
            <a:off x="9940617" y="2863775"/>
            <a:ext cx="69490" cy="322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4576CBD0-5BF0-2DC2-D4A4-D2C03B59B326}"/>
              </a:ext>
            </a:extLst>
          </p:cNvPr>
          <p:cNvSpPr/>
          <p:nvPr>
            <p:custDataLst>
              <p:tags r:id="rId17"/>
            </p:custDataLst>
          </p:nvPr>
        </p:nvSpPr>
        <p:spPr>
          <a:xfrm>
            <a:off x="9599504" y="2746749"/>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10EBA4DA-5A91-CD8F-5484-4B8351FE971F}"/>
              </a:ext>
            </a:extLst>
          </p:cNvPr>
          <p:cNvSpPr/>
          <p:nvPr>
            <p:custDataLst>
              <p:tags r:id="rId18"/>
            </p:custDataLst>
          </p:nvPr>
        </p:nvSpPr>
        <p:spPr>
          <a:xfrm>
            <a:off x="9905205" y="2747164"/>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925A7AD0-60B7-F8CB-D093-8AA7C5A24E87}"/>
              </a:ext>
            </a:extLst>
          </p:cNvPr>
          <p:cNvSpPr/>
          <p:nvPr>
            <p:custDataLst>
              <p:tags r:id="rId19"/>
            </p:custDataLst>
          </p:nvPr>
        </p:nvSpPr>
        <p:spPr>
          <a:xfrm>
            <a:off x="9601613" y="3189831"/>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5C62F59F-D27A-B2AC-698A-CC50527BF58B}"/>
              </a:ext>
            </a:extLst>
          </p:cNvPr>
          <p:cNvSpPr/>
          <p:nvPr>
            <p:custDataLst>
              <p:tags r:id="rId20"/>
            </p:custDataLst>
          </p:nvPr>
        </p:nvSpPr>
        <p:spPr>
          <a:xfrm>
            <a:off x="9908155" y="3189831"/>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210C916A-EFAC-458C-89CB-81CAC495ABF8}"/>
              </a:ext>
            </a:extLst>
          </p:cNvPr>
          <p:cNvSpPr/>
          <p:nvPr>
            <p:custDataLst>
              <p:tags r:id="rId21"/>
            </p:custDataLst>
          </p:nvPr>
        </p:nvSpPr>
        <p:spPr>
          <a:xfrm>
            <a:off x="8419362" y="3830139"/>
            <a:ext cx="1719739" cy="1006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B9205BD5-CAFD-2F45-D4AD-B44DD320ED8F}"/>
              </a:ext>
            </a:extLst>
          </p:cNvPr>
          <p:cNvSpPr/>
          <p:nvPr>
            <p:custDataLst>
              <p:tags r:id="rId22"/>
            </p:custDataLst>
          </p:nvPr>
        </p:nvSpPr>
        <p:spPr>
          <a:xfrm>
            <a:off x="9506303" y="3936393"/>
            <a:ext cx="1719739" cy="1006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Rectangle 28">
            <a:extLst>
              <a:ext uri="{FF2B5EF4-FFF2-40B4-BE49-F238E27FC236}">
                <a16:creationId xmlns:a16="http://schemas.microsoft.com/office/drawing/2014/main" id="{42742CA0-DCDD-139B-B108-79A1AFEE301D}"/>
              </a:ext>
            </a:extLst>
          </p:cNvPr>
          <p:cNvSpPr/>
          <p:nvPr>
            <p:custDataLst>
              <p:tags r:id="rId23"/>
            </p:custDataLst>
          </p:nvPr>
        </p:nvSpPr>
        <p:spPr>
          <a:xfrm>
            <a:off x="9636952" y="3832320"/>
            <a:ext cx="68121" cy="228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4E6607DD-1546-6F1D-835C-7673323EB01E}"/>
              </a:ext>
            </a:extLst>
          </p:cNvPr>
          <p:cNvSpPr/>
          <p:nvPr>
            <p:custDataLst>
              <p:tags r:id="rId24"/>
            </p:custDataLst>
          </p:nvPr>
        </p:nvSpPr>
        <p:spPr>
          <a:xfrm>
            <a:off x="9941985" y="3824879"/>
            <a:ext cx="74251" cy="236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Rectangle 30">
            <a:extLst>
              <a:ext uri="{FF2B5EF4-FFF2-40B4-BE49-F238E27FC236}">
                <a16:creationId xmlns:a16="http://schemas.microsoft.com/office/drawing/2014/main" id="{72BD4EE1-6058-D0B6-0284-6BED923D6138}"/>
              </a:ext>
            </a:extLst>
          </p:cNvPr>
          <p:cNvSpPr/>
          <p:nvPr>
            <p:custDataLst>
              <p:tags r:id="rId25"/>
            </p:custDataLst>
          </p:nvPr>
        </p:nvSpPr>
        <p:spPr>
          <a:xfrm>
            <a:off x="9600873" y="3707853"/>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AE251FE8-BC0E-0BE1-4C78-8F68378D32E1}"/>
              </a:ext>
            </a:extLst>
          </p:cNvPr>
          <p:cNvSpPr/>
          <p:nvPr>
            <p:custDataLst>
              <p:tags r:id="rId26"/>
            </p:custDataLst>
          </p:nvPr>
        </p:nvSpPr>
        <p:spPr>
          <a:xfrm>
            <a:off x="9906574" y="3708268"/>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A9B71539-A1C6-6CDE-77C8-29B370C5018A}"/>
              </a:ext>
            </a:extLst>
          </p:cNvPr>
          <p:cNvSpPr/>
          <p:nvPr>
            <p:custDataLst>
              <p:tags r:id="rId27"/>
            </p:custDataLst>
          </p:nvPr>
        </p:nvSpPr>
        <p:spPr>
          <a:xfrm>
            <a:off x="9602982" y="4055479"/>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3C69F80C-0A75-9272-842C-41F4A2927305}"/>
              </a:ext>
            </a:extLst>
          </p:cNvPr>
          <p:cNvSpPr/>
          <p:nvPr>
            <p:custDataLst>
              <p:tags r:id="rId28"/>
            </p:custDataLst>
          </p:nvPr>
        </p:nvSpPr>
        <p:spPr>
          <a:xfrm>
            <a:off x="9905204" y="4061039"/>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34">
            <a:extLst>
              <a:ext uri="{FF2B5EF4-FFF2-40B4-BE49-F238E27FC236}">
                <a16:creationId xmlns:a16="http://schemas.microsoft.com/office/drawing/2014/main" id="{D2A1F6D7-B0C7-3A5B-DEA8-70AEF5B887F6}"/>
              </a:ext>
            </a:extLst>
          </p:cNvPr>
          <p:cNvSpPr txBox="1"/>
          <p:nvPr>
            <p:custDataLst>
              <p:tags r:id="rId29"/>
            </p:custDataLst>
          </p:nvPr>
        </p:nvSpPr>
        <p:spPr>
          <a:xfrm>
            <a:off x="6165093" y="2720271"/>
            <a:ext cx="1967205" cy="646331"/>
          </a:xfrm>
          <a:prstGeom prst="rect">
            <a:avLst/>
          </a:prstGeom>
          <a:noFill/>
        </p:spPr>
        <p:txBody>
          <a:bodyPr wrap="none" rtlCol="0">
            <a:spAutoFit/>
          </a:bodyPr>
          <a:lstStyle/>
          <a:p>
            <a:r>
              <a:rPr lang="fr-CA" dirty="0">
                <a:latin typeface="Univers Condensed" panose="020B0506020202050204"/>
              </a:rPr>
              <a:t>3 plaques</a:t>
            </a:r>
          </a:p>
          <a:p>
            <a:r>
              <a:rPr lang="fr-CA" dirty="0">
                <a:latin typeface="Univers Condensed" panose="020B0506020202050204"/>
              </a:rPr>
              <a:t>Catégories B, D ou E</a:t>
            </a:r>
          </a:p>
        </p:txBody>
      </p:sp>
      <p:sp>
        <p:nvSpPr>
          <p:cNvPr id="36" name="ZoneTexte 35">
            <a:extLst>
              <a:ext uri="{FF2B5EF4-FFF2-40B4-BE49-F238E27FC236}">
                <a16:creationId xmlns:a16="http://schemas.microsoft.com/office/drawing/2014/main" id="{703F3987-CC19-D638-4196-8645674F7B1D}"/>
              </a:ext>
            </a:extLst>
          </p:cNvPr>
          <p:cNvSpPr txBox="1"/>
          <p:nvPr>
            <p:custDataLst>
              <p:tags r:id="rId30"/>
            </p:custDataLst>
          </p:nvPr>
        </p:nvSpPr>
        <p:spPr>
          <a:xfrm>
            <a:off x="6165093" y="3670110"/>
            <a:ext cx="1186543" cy="646331"/>
          </a:xfrm>
          <a:prstGeom prst="rect">
            <a:avLst/>
          </a:prstGeom>
          <a:noFill/>
        </p:spPr>
        <p:txBody>
          <a:bodyPr wrap="none" rtlCol="0">
            <a:spAutoFit/>
          </a:bodyPr>
          <a:lstStyle/>
          <a:p>
            <a:r>
              <a:rPr lang="fr-CA" dirty="0">
                <a:latin typeface="Univers Condensed" panose="020B0506020202050204"/>
              </a:rPr>
              <a:t>2 plaques</a:t>
            </a:r>
          </a:p>
          <a:p>
            <a:r>
              <a:rPr lang="fr-CA" dirty="0">
                <a:latin typeface="Univers Condensed" panose="020B0506020202050204"/>
              </a:rPr>
              <a:t>Catégorie E</a:t>
            </a:r>
          </a:p>
        </p:txBody>
      </p:sp>
      <p:grpSp>
        <p:nvGrpSpPr>
          <p:cNvPr id="80" name="Groupe 79">
            <a:extLst>
              <a:ext uri="{FF2B5EF4-FFF2-40B4-BE49-F238E27FC236}">
                <a16:creationId xmlns:a16="http://schemas.microsoft.com/office/drawing/2014/main" id="{F1FF805D-FBA6-4D27-1457-BF807DF448BF}"/>
              </a:ext>
            </a:extLst>
          </p:cNvPr>
          <p:cNvGrpSpPr/>
          <p:nvPr>
            <p:custDataLst>
              <p:tags r:id="rId31"/>
            </p:custDataLst>
          </p:nvPr>
        </p:nvGrpSpPr>
        <p:grpSpPr>
          <a:xfrm>
            <a:off x="9810733" y="2612571"/>
            <a:ext cx="241878" cy="816429"/>
            <a:chOff x="9672612" y="2612571"/>
            <a:chExt cx="241878" cy="816429"/>
          </a:xfrm>
        </p:grpSpPr>
        <p:cxnSp>
          <p:nvCxnSpPr>
            <p:cNvPr id="50" name="Connecteur droit 49">
              <a:extLst>
                <a:ext uri="{FF2B5EF4-FFF2-40B4-BE49-F238E27FC236}">
                  <a16:creationId xmlns:a16="http://schemas.microsoft.com/office/drawing/2014/main" id="{18EC03CC-D468-DC20-7CE5-EB23755AEC2F}"/>
                </a:ext>
              </a:extLst>
            </p:cNvPr>
            <p:cNvCxnSpPr>
              <a:cxnSpLocks/>
            </p:cNvCxnSpPr>
            <p:nvPr/>
          </p:nvCxnSpPr>
          <p:spPr>
            <a:xfrm>
              <a:off x="9678370" y="2612571"/>
              <a:ext cx="0" cy="816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C233DDE0-E5A1-ECAA-E004-AABF2AC2258D}"/>
                </a:ext>
              </a:extLst>
            </p:cNvPr>
            <p:cNvCxnSpPr/>
            <p:nvPr/>
          </p:nvCxnSpPr>
          <p:spPr>
            <a:xfrm>
              <a:off x="9678946" y="2612571"/>
              <a:ext cx="2355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necteur droit avec flèche 55">
              <a:extLst>
                <a:ext uri="{FF2B5EF4-FFF2-40B4-BE49-F238E27FC236}">
                  <a16:creationId xmlns:a16="http://schemas.microsoft.com/office/drawing/2014/main" id="{9C3C8D77-DCAD-3FFC-6265-5FA54AC91F10}"/>
                </a:ext>
              </a:extLst>
            </p:cNvPr>
            <p:cNvCxnSpPr/>
            <p:nvPr/>
          </p:nvCxnSpPr>
          <p:spPr>
            <a:xfrm>
              <a:off x="9672612" y="3429000"/>
              <a:ext cx="2355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7" name="ZoneTexte 56">
            <a:extLst>
              <a:ext uri="{FF2B5EF4-FFF2-40B4-BE49-F238E27FC236}">
                <a16:creationId xmlns:a16="http://schemas.microsoft.com/office/drawing/2014/main" id="{6026F9C1-BF9D-EAF3-9CE9-4BB3C7923CC2}"/>
              </a:ext>
            </a:extLst>
          </p:cNvPr>
          <p:cNvSpPr txBox="1"/>
          <p:nvPr>
            <p:custDataLst>
              <p:tags r:id="rId32"/>
            </p:custDataLst>
          </p:nvPr>
        </p:nvSpPr>
        <p:spPr>
          <a:xfrm>
            <a:off x="8313507" y="2384049"/>
            <a:ext cx="1102418" cy="369332"/>
          </a:xfrm>
          <a:prstGeom prst="rect">
            <a:avLst/>
          </a:prstGeom>
          <a:noFill/>
        </p:spPr>
        <p:txBody>
          <a:bodyPr wrap="none" rtlCol="0">
            <a:spAutoFit/>
          </a:bodyPr>
          <a:lstStyle/>
          <a:p>
            <a:r>
              <a:rPr lang="fr-CA" dirty="0">
                <a:latin typeface="Univers Condensed" panose="020B0506020202050204"/>
              </a:rPr>
              <a:t>Coupe A-A</a:t>
            </a:r>
          </a:p>
        </p:txBody>
      </p:sp>
      <p:grpSp>
        <p:nvGrpSpPr>
          <p:cNvPr id="64" name="Groupe 63">
            <a:extLst>
              <a:ext uri="{FF2B5EF4-FFF2-40B4-BE49-F238E27FC236}">
                <a16:creationId xmlns:a16="http://schemas.microsoft.com/office/drawing/2014/main" id="{9D5D0625-D0A3-CDB0-3CF1-16F799C3065A}"/>
              </a:ext>
            </a:extLst>
          </p:cNvPr>
          <p:cNvGrpSpPr/>
          <p:nvPr>
            <p:custDataLst>
              <p:tags r:id="rId33"/>
            </p:custDataLst>
          </p:nvPr>
        </p:nvGrpSpPr>
        <p:grpSpPr>
          <a:xfrm>
            <a:off x="10389065" y="4815713"/>
            <a:ext cx="541168" cy="298674"/>
            <a:chOff x="8832488" y="4798971"/>
            <a:chExt cx="541168" cy="298674"/>
          </a:xfrm>
        </p:grpSpPr>
        <p:sp>
          <p:nvSpPr>
            <p:cNvPr id="58" name="Rectangle 57">
              <a:extLst>
                <a:ext uri="{FF2B5EF4-FFF2-40B4-BE49-F238E27FC236}">
                  <a16:creationId xmlns:a16="http://schemas.microsoft.com/office/drawing/2014/main" id="{E2E14220-7C50-3346-7167-EBB7D5C4A944}"/>
                </a:ext>
              </a:extLst>
            </p:cNvPr>
            <p:cNvSpPr/>
            <p:nvPr/>
          </p:nvSpPr>
          <p:spPr>
            <a:xfrm>
              <a:off x="8832489" y="4798971"/>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Rectangle 58">
              <a:extLst>
                <a:ext uri="{FF2B5EF4-FFF2-40B4-BE49-F238E27FC236}">
                  <a16:creationId xmlns:a16="http://schemas.microsoft.com/office/drawing/2014/main" id="{4421F520-C81C-D8BD-9C2C-CAFD2C1C28CA}"/>
                </a:ext>
              </a:extLst>
            </p:cNvPr>
            <p:cNvSpPr/>
            <p:nvPr/>
          </p:nvSpPr>
          <p:spPr>
            <a:xfrm>
              <a:off x="8832489" y="4902482"/>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Rectangle 59">
              <a:extLst>
                <a:ext uri="{FF2B5EF4-FFF2-40B4-BE49-F238E27FC236}">
                  <a16:creationId xmlns:a16="http://schemas.microsoft.com/office/drawing/2014/main" id="{D668706B-5517-6346-5581-7191F18ADFFA}"/>
                </a:ext>
              </a:extLst>
            </p:cNvPr>
            <p:cNvSpPr/>
            <p:nvPr/>
          </p:nvSpPr>
          <p:spPr>
            <a:xfrm>
              <a:off x="8832488" y="5004418"/>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81" name="Groupe 80">
            <a:extLst>
              <a:ext uri="{FF2B5EF4-FFF2-40B4-BE49-F238E27FC236}">
                <a16:creationId xmlns:a16="http://schemas.microsoft.com/office/drawing/2014/main" id="{7138396C-9A34-DC46-6D0D-73F7A1C7F2BC}"/>
              </a:ext>
            </a:extLst>
          </p:cNvPr>
          <p:cNvGrpSpPr/>
          <p:nvPr>
            <p:custDataLst>
              <p:tags r:id="rId34"/>
            </p:custDataLst>
          </p:nvPr>
        </p:nvGrpSpPr>
        <p:grpSpPr>
          <a:xfrm flipH="1">
            <a:off x="9442924" y="2616524"/>
            <a:ext cx="241878" cy="816429"/>
            <a:chOff x="9672612" y="2612571"/>
            <a:chExt cx="241878" cy="816429"/>
          </a:xfrm>
        </p:grpSpPr>
        <p:cxnSp>
          <p:nvCxnSpPr>
            <p:cNvPr id="82" name="Connecteur droit 81">
              <a:extLst>
                <a:ext uri="{FF2B5EF4-FFF2-40B4-BE49-F238E27FC236}">
                  <a16:creationId xmlns:a16="http://schemas.microsoft.com/office/drawing/2014/main" id="{BF57C64E-E75E-8D04-78CE-0389FE20D588}"/>
                </a:ext>
              </a:extLst>
            </p:cNvPr>
            <p:cNvCxnSpPr>
              <a:cxnSpLocks/>
            </p:cNvCxnSpPr>
            <p:nvPr/>
          </p:nvCxnSpPr>
          <p:spPr>
            <a:xfrm>
              <a:off x="9678370" y="2612571"/>
              <a:ext cx="0" cy="816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3ACB497A-0661-D221-359B-BA862D784EFE}"/>
                </a:ext>
              </a:extLst>
            </p:cNvPr>
            <p:cNvCxnSpPr/>
            <p:nvPr/>
          </p:nvCxnSpPr>
          <p:spPr>
            <a:xfrm>
              <a:off x="9678946" y="2612571"/>
              <a:ext cx="2355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Connecteur droit avec flèche 83">
              <a:extLst>
                <a:ext uri="{FF2B5EF4-FFF2-40B4-BE49-F238E27FC236}">
                  <a16:creationId xmlns:a16="http://schemas.microsoft.com/office/drawing/2014/main" id="{B0B2CEC3-D3D3-6529-1D66-F9D2AAED5AC7}"/>
                </a:ext>
              </a:extLst>
            </p:cNvPr>
            <p:cNvCxnSpPr/>
            <p:nvPr/>
          </p:nvCxnSpPr>
          <p:spPr>
            <a:xfrm>
              <a:off x="9672612" y="3429000"/>
              <a:ext cx="2355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85" name="ZoneTexte 84">
            <a:extLst>
              <a:ext uri="{FF2B5EF4-FFF2-40B4-BE49-F238E27FC236}">
                <a16:creationId xmlns:a16="http://schemas.microsoft.com/office/drawing/2014/main" id="{A393D146-771D-7414-12E4-6FBF78D1FA9C}"/>
              </a:ext>
            </a:extLst>
          </p:cNvPr>
          <p:cNvSpPr txBox="1"/>
          <p:nvPr>
            <p:custDataLst>
              <p:tags r:id="rId35"/>
            </p:custDataLst>
          </p:nvPr>
        </p:nvSpPr>
        <p:spPr>
          <a:xfrm>
            <a:off x="10031875" y="2418097"/>
            <a:ext cx="1112805" cy="369332"/>
          </a:xfrm>
          <a:prstGeom prst="rect">
            <a:avLst/>
          </a:prstGeom>
          <a:noFill/>
        </p:spPr>
        <p:txBody>
          <a:bodyPr wrap="none" rtlCol="0">
            <a:spAutoFit/>
          </a:bodyPr>
          <a:lstStyle/>
          <a:p>
            <a:r>
              <a:rPr lang="fr-CA" dirty="0">
                <a:latin typeface="Univers Condensed" panose="020B0506020202050204"/>
              </a:rPr>
              <a:t>Coupe B-B</a:t>
            </a:r>
          </a:p>
        </p:txBody>
      </p:sp>
      <p:grpSp>
        <p:nvGrpSpPr>
          <p:cNvPr id="92" name="Groupe 91">
            <a:extLst>
              <a:ext uri="{FF2B5EF4-FFF2-40B4-BE49-F238E27FC236}">
                <a16:creationId xmlns:a16="http://schemas.microsoft.com/office/drawing/2014/main" id="{9F9FA0F4-675C-6B98-699C-B9DE9E2F38C4}"/>
              </a:ext>
            </a:extLst>
          </p:cNvPr>
          <p:cNvGrpSpPr/>
          <p:nvPr>
            <p:custDataLst>
              <p:tags r:id="rId36"/>
            </p:custDataLst>
          </p:nvPr>
        </p:nvGrpSpPr>
        <p:grpSpPr>
          <a:xfrm>
            <a:off x="8847199" y="4675313"/>
            <a:ext cx="542290" cy="546607"/>
            <a:chOff x="8847199" y="4675313"/>
            <a:chExt cx="542290" cy="546607"/>
          </a:xfrm>
        </p:grpSpPr>
        <p:grpSp>
          <p:nvGrpSpPr>
            <p:cNvPr id="65" name="Groupe 64">
              <a:extLst>
                <a:ext uri="{FF2B5EF4-FFF2-40B4-BE49-F238E27FC236}">
                  <a16:creationId xmlns:a16="http://schemas.microsoft.com/office/drawing/2014/main" id="{B7A06525-915B-B42F-B752-D99FC843E89E}"/>
                </a:ext>
              </a:extLst>
            </p:cNvPr>
            <p:cNvGrpSpPr/>
            <p:nvPr/>
          </p:nvGrpSpPr>
          <p:grpSpPr>
            <a:xfrm>
              <a:off x="8847199" y="4799469"/>
              <a:ext cx="73386" cy="298674"/>
              <a:chOff x="8832488" y="4798971"/>
              <a:chExt cx="541168" cy="298674"/>
            </a:xfrm>
          </p:grpSpPr>
          <p:sp>
            <p:nvSpPr>
              <p:cNvPr id="66" name="Rectangle 65">
                <a:extLst>
                  <a:ext uri="{FF2B5EF4-FFF2-40B4-BE49-F238E27FC236}">
                    <a16:creationId xmlns:a16="http://schemas.microsoft.com/office/drawing/2014/main" id="{7D85A4DC-67B7-5130-3887-2C8F6F4449F6}"/>
                  </a:ext>
                </a:extLst>
              </p:cNvPr>
              <p:cNvSpPr/>
              <p:nvPr/>
            </p:nvSpPr>
            <p:spPr>
              <a:xfrm>
                <a:off x="8832489" y="4798971"/>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Rectangle 66">
                <a:extLst>
                  <a:ext uri="{FF2B5EF4-FFF2-40B4-BE49-F238E27FC236}">
                    <a16:creationId xmlns:a16="http://schemas.microsoft.com/office/drawing/2014/main" id="{42B4E284-2B94-D1C9-E585-E695B05BD9A9}"/>
                  </a:ext>
                </a:extLst>
              </p:cNvPr>
              <p:cNvSpPr/>
              <p:nvPr/>
            </p:nvSpPr>
            <p:spPr>
              <a:xfrm>
                <a:off x="8832489" y="4902482"/>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Rectangle 67">
                <a:extLst>
                  <a:ext uri="{FF2B5EF4-FFF2-40B4-BE49-F238E27FC236}">
                    <a16:creationId xmlns:a16="http://schemas.microsoft.com/office/drawing/2014/main" id="{D8C57B17-E9A9-F1F3-8B20-210ECAF05174}"/>
                  </a:ext>
                </a:extLst>
              </p:cNvPr>
              <p:cNvSpPr/>
              <p:nvPr/>
            </p:nvSpPr>
            <p:spPr>
              <a:xfrm>
                <a:off x="8832488" y="5004418"/>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9" name="Groupe 68">
              <a:extLst>
                <a:ext uri="{FF2B5EF4-FFF2-40B4-BE49-F238E27FC236}">
                  <a16:creationId xmlns:a16="http://schemas.microsoft.com/office/drawing/2014/main" id="{4FB8D268-514D-897F-80CF-E443BE1E5102}"/>
                </a:ext>
              </a:extLst>
            </p:cNvPr>
            <p:cNvGrpSpPr/>
            <p:nvPr/>
          </p:nvGrpSpPr>
          <p:grpSpPr>
            <a:xfrm>
              <a:off x="9012339" y="4799469"/>
              <a:ext cx="208284" cy="298674"/>
              <a:chOff x="8832488" y="4798971"/>
              <a:chExt cx="541168" cy="298674"/>
            </a:xfrm>
          </p:grpSpPr>
          <p:sp>
            <p:nvSpPr>
              <p:cNvPr id="70" name="Rectangle 69">
                <a:extLst>
                  <a:ext uri="{FF2B5EF4-FFF2-40B4-BE49-F238E27FC236}">
                    <a16:creationId xmlns:a16="http://schemas.microsoft.com/office/drawing/2014/main" id="{479D993B-3C1C-FC32-AD15-4511AED78BBC}"/>
                  </a:ext>
                </a:extLst>
              </p:cNvPr>
              <p:cNvSpPr/>
              <p:nvPr/>
            </p:nvSpPr>
            <p:spPr>
              <a:xfrm>
                <a:off x="8832489" y="4798971"/>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Rectangle 70">
                <a:extLst>
                  <a:ext uri="{FF2B5EF4-FFF2-40B4-BE49-F238E27FC236}">
                    <a16:creationId xmlns:a16="http://schemas.microsoft.com/office/drawing/2014/main" id="{B038A344-7B49-C4A3-772C-02A3A9048D6F}"/>
                  </a:ext>
                </a:extLst>
              </p:cNvPr>
              <p:cNvSpPr/>
              <p:nvPr/>
            </p:nvSpPr>
            <p:spPr>
              <a:xfrm>
                <a:off x="8832489" y="4902482"/>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 name="Rectangle 71">
                <a:extLst>
                  <a:ext uri="{FF2B5EF4-FFF2-40B4-BE49-F238E27FC236}">
                    <a16:creationId xmlns:a16="http://schemas.microsoft.com/office/drawing/2014/main" id="{CD600B9A-E961-95A5-FB32-53DCF0A547C6}"/>
                  </a:ext>
                </a:extLst>
              </p:cNvPr>
              <p:cNvSpPr/>
              <p:nvPr/>
            </p:nvSpPr>
            <p:spPr>
              <a:xfrm>
                <a:off x="8832488" y="5004418"/>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4" name="Rectangle 73">
              <a:extLst>
                <a:ext uri="{FF2B5EF4-FFF2-40B4-BE49-F238E27FC236}">
                  <a16:creationId xmlns:a16="http://schemas.microsoft.com/office/drawing/2014/main" id="{2E8DB41B-2490-5DD0-7878-661C86604CBA}"/>
                </a:ext>
              </a:extLst>
            </p:cNvPr>
            <p:cNvSpPr/>
            <p:nvPr/>
          </p:nvSpPr>
          <p:spPr>
            <a:xfrm>
              <a:off x="8933325" y="4801457"/>
              <a:ext cx="62547" cy="298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5" name="Groupe 74">
              <a:extLst>
                <a:ext uri="{FF2B5EF4-FFF2-40B4-BE49-F238E27FC236}">
                  <a16:creationId xmlns:a16="http://schemas.microsoft.com/office/drawing/2014/main" id="{BA89D53B-21A8-120E-76C2-A7A2BB24CAF2}"/>
                </a:ext>
              </a:extLst>
            </p:cNvPr>
            <p:cNvGrpSpPr/>
            <p:nvPr/>
          </p:nvGrpSpPr>
          <p:grpSpPr>
            <a:xfrm>
              <a:off x="9316103" y="4799469"/>
              <a:ext cx="73386" cy="298674"/>
              <a:chOff x="8832488" y="4798971"/>
              <a:chExt cx="541168" cy="298674"/>
            </a:xfrm>
          </p:grpSpPr>
          <p:sp>
            <p:nvSpPr>
              <p:cNvPr id="76" name="Rectangle 75">
                <a:extLst>
                  <a:ext uri="{FF2B5EF4-FFF2-40B4-BE49-F238E27FC236}">
                    <a16:creationId xmlns:a16="http://schemas.microsoft.com/office/drawing/2014/main" id="{A432E6E1-0A93-F422-D484-B097CCF339C6}"/>
                  </a:ext>
                </a:extLst>
              </p:cNvPr>
              <p:cNvSpPr/>
              <p:nvPr/>
            </p:nvSpPr>
            <p:spPr>
              <a:xfrm>
                <a:off x="8832489" y="4798971"/>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Rectangle 76">
                <a:extLst>
                  <a:ext uri="{FF2B5EF4-FFF2-40B4-BE49-F238E27FC236}">
                    <a16:creationId xmlns:a16="http://schemas.microsoft.com/office/drawing/2014/main" id="{6B3162DF-F7FB-D50C-32A3-7C2DC43AE343}"/>
                  </a:ext>
                </a:extLst>
              </p:cNvPr>
              <p:cNvSpPr/>
              <p:nvPr/>
            </p:nvSpPr>
            <p:spPr>
              <a:xfrm>
                <a:off x="8832489" y="4902482"/>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Rectangle 77">
                <a:extLst>
                  <a:ext uri="{FF2B5EF4-FFF2-40B4-BE49-F238E27FC236}">
                    <a16:creationId xmlns:a16="http://schemas.microsoft.com/office/drawing/2014/main" id="{25F041A5-D6B4-003C-0A4F-740A534D7A72}"/>
                  </a:ext>
                </a:extLst>
              </p:cNvPr>
              <p:cNvSpPr/>
              <p:nvPr/>
            </p:nvSpPr>
            <p:spPr>
              <a:xfrm>
                <a:off x="8832488" y="5004418"/>
                <a:ext cx="541167" cy="932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9" name="Rectangle 78">
              <a:extLst>
                <a:ext uri="{FF2B5EF4-FFF2-40B4-BE49-F238E27FC236}">
                  <a16:creationId xmlns:a16="http://schemas.microsoft.com/office/drawing/2014/main" id="{517B502B-F3CD-3AC6-F482-CFE5DA024788}"/>
                </a:ext>
              </a:extLst>
            </p:cNvPr>
            <p:cNvSpPr/>
            <p:nvPr/>
          </p:nvSpPr>
          <p:spPr>
            <a:xfrm>
              <a:off x="9230146" y="4801457"/>
              <a:ext cx="73386" cy="298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Rectangle 85">
              <a:extLst>
                <a:ext uri="{FF2B5EF4-FFF2-40B4-BE49-F238E27FC236}">
                  <a16:creationId xmlns:a16="http://schemas.microsoft.com/office/drawing/2014/main" id="{A708A02C-9697-B4C2-CFEF-6F62FC5DF976}"/>
                </a:ext>
              </a:extLst>
            </p:cNvPr>
            <p:cNvSpPr/>
            <p:nvPr/>
          </p:nvSpPr>
          <p:spPr>
            <a:xfrm>
              <a:off x="8890387" y="4679289"/>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7" name="Rectangle 86">
              <a:extLst>
                <a:ext uri="{FF2B5EF4-FFF2-40B4-BE49-F238E27FC236}">
                  <a16:creationId xmlns:a16="http://schemas.microsoft.com/office/drawing/2014/main" id="{4E74DA6A-7DFC-7CDF-3B9C-595F207CFF40}"/>
                </a:ext>
              </a:extLst>
            </p:cNvPr>
            <p:cNvSpPr/>
            <p:nvPr/>
          </p:nvSpPr>
          <p:spPr>
            <a:xfrm>
              <a:off x="9196681" y="4675313"/>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Rectangle 87">
              <a:extLst>
                <a:ext uri="{FF2B5EF4-FFF2-40B4-BE49-F238E27FC236}">
                  <a16:creationId xmlns:a16="http://schemas.microsoft.com/office/drawing/2014/main" id="{63C0A709-7200-183C-F122-5C4CD1F79840}"/>
                </a:ext>
              </a:extLst>
            </p:cNvPr>
            <p:cNvSpPr/>
            <p:nvPr/>
          </p:nvSpPr>
          <p:spPr>
            <a:xfrm>
              <a:off x="8889960" y="5098949"/>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Rectangle 88">
              <a:extLst>
                <a:ext uri="{FF2B5EF4-FFF2-40B4-BE49-F238E27FC236}">
                  <a16:creationId xmlns:a16="http://schemas.microsoft.com/office/drawing/2014/main" id="{FA539FD8-3F96-618E-037D-07B76B301277}"/>
                </a:ext>
              </a:extLst>
            </p:cNvPr>
            <p:cNvSpPr/>
            <p:nvPr/>
          </p:nvSpPr>
          <p:spPr>
            <a:xfrm>
              <a:off x="9202629" y="5104894"/>
              <a:ext cx="140315" cy="117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0" name="ZoneTexte 89">
            <a:extLst>
              <a:ext uri="{FF2B5EF4-FFF2-40B4-BE49-F238E27FC236}">
                <a16:creationId xmlns:a16="http://schemas.microsoft.com/office/drawing/2014/main" id="{27B4AAE3-8E4E-0388-8CE6-63D87A2DCFB2}"/>
              </a:ext>
            </a:extLst>
          </p:cNvPr>
          <p:cNvSpPr txBox="1"/>
          <p:nvPr>
            <p:custDataLst>
              <p:tags r:id="rId37"/>
            </p:custDataLst>
          </p:nvPr>
        </p:nvSpPr>
        <p:spPr>
          <a:xfrm>
            <a:off x="8390316" y="5255391"/>
            <a:ext cx="1428596" cy="923330"/>
          </a:xfrm>
          <a:prstGeom prst="rect">
            <a:avLst/>
          </a:prstGeom>
          <a:noFill/>
        </p:spPr>
        <p:txBody>
          <a:bodyPr wrap="none" rtlCol="0">
            <a:spAutoFit/>
          </a:bodyPr>
          <a:lstStyle/>
          <a:p>
            <a:pPr algn="ctr"/>
            <a:r>
              <a:rPr lang="fr-CA" dirty="0">
                <a:latin typeface="Univers Condensed" panose="020B0506020202050204"/>
              </a:rPr>
              <a:t>Coupe A-A</a:t>
            </a:r>
          </a:p>
          <a:p>
            <a:pPr algn="ctr"/>
            <a:r>
              <a:rPr lang="fr-CA" dirty="0">
                <a:latin typeface="Univers Condensed" panose="020B0506020202050204"/>
              </a:rPr>
              <a:t>Section nette</a:t>
            </a:r>
          </a:p>
          <a:p>
            <a:pPr algn="ctr"/>
            <a:r>
              <a:rPr lang="fr-CA" dirty="0">
                <a:latin typeface="Univers Condensed" panose="020B0506020202050204"/>
              </a:rPr>
              <a:t>(sans boulons)</a:t>
            </a:r>
          </a:p>
        </p:txBody>
      </p:sp>
      <p:sp>
        <p:nvSpPr>
          <p:cNvPr id="91" name="ZoneTexte 90">
            <a:extLst>
              <a:ext uri="{FF2B5EF4-FFF2-40B4-BE49-F238E27FC236}">
                <a16:creationId xmlns:a16="http://schemas.microsoft.com/office/drawing/2014/main" id="{45379086-53B0-AF07-0778-0D4895DC175F}"/>
              </a:ext>
            </a:extLst>
          </p:cNvPr>
          <p:cNvSpPr txBox="1"/>
          <p:nvPr>
            <p:custDataLst>
              <p:tags r:id="rId38"/>
            </p:custDataLst>
          </p:nvPr>
        </p:nvSpPr>
        <p:spPr>
          <a:xfrm>
            <a:off x="10005434" y="5255391"/>
            <a:ext cx="1303562" cy="646331"/>
          </a:xfrm>
          <a:prstGeom prst="rect">
            <a:avLst/>
          </a:prstGeom>
          <a:noFill/>
        </p:spPr>
        <p:txBody>
          <a:bodyPr wrap="none" rtlCol="0">
            <a:spAutoFit/>
          </a:bodyPr>
          <a:lstStyle/>
          <a:p>
            <a:pPr algn="ctr"/>
            <a:r>
              <a:rPr lang="fr-CA" dirty="0">
                <a:latin typeface="Univers Condensed" panose="020B0506020202050204"/>
              </a:rPr>
              <a:t>Coupe B-B</a:t>
            </a:r>
          </a:p>
          <a:p>
            <a:pPr algn="ctr"/>
            <a:r>
              <a:rPr lang="fr-CA" dirty="0">
                <a:latin typeface="Univers Condensed" panose="020B0506020202050204"/>
              </a:rPr>
              <a:t>Section brute</a:t>
            </a:r>
          </a:p>
        </p:txBody>
      </p:sp>
      <p:sp>
        <p:nvSpPr>
          <p:cNvPr id="93" name="ZoneTexte 92">
            <a:extLst>
              <a:ext uri="{FF2B5EF4-FFF2-40B4-BE49-F238E27FC236}">
                <a16:creationId xmlns:a16="http://schemas.microsoft.com/office/drawing/2014/main" id="{D745E481-4A3B-8C7B-0AAE-8E2CA7DDCD3F}"/>
              </a:ext>
            </a:extLst>
          </p:cNvPr>
          <p:cNvSpPr txBox="1"/>
          <p:nvPr>
            <p:custDataLst>
              <p:tags r:id="rId39"/>
            </p:custDataLst>
          </p:nvPr>
        </p:nvSpPr>
        <p:spPr>
          <a:xfrm>
            <a:off x="723721" y="5766263"/>
            <a:ext cx="5317375" cy="600164"/>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Pour plus de détails:</a:t>
            </a:r>
          </a:p>
          <a:p>
            <a:r>
              <a:rPr lang="fr-CA" sz="1100" i="1" dirty="0">
                <a:solidFill>
                  <a:schemeClr val="tx2">
                    <a:lumMod val="60000"/>
                    <a:lumOff val="40000"/>
                  </a:schemeClr>
                </a:solidFill>
                <a:latin typeface="Univers Condensed" panose="020B0506020202050204"/>
              </a:rPr>
              <a:t>[1] C. </a:t>
            </a:r>
            <a:r>
              <a:rPr lang="fr-CA" sz="1100" i="1" dirty="0" err="1">
                <a:solidFill>
                  <a:schemeClr val="tx2">
                    <a:lumMod val="60000"/>
                    <a:lumOff val="40000"/>
                  </a:schemeClr>
                </a:solidFill>
                <a:latin typeface="Univers Condensed" panose="020B0506020202050204"/>
              </a:rPr>
              <a:t>Menzemer</a:t>
            </a:r>
            <a:r>
              <a:rPr lang="fr-CA" sz="1100" i="1" dirty="0">
                <a:solidFill>
                  <a:schemeClr val="tx2">
                    <a:lumMod val="60000"/>
                    <a:lumOff val="40000"/>
                  </a:schemeClr>
                </a:solidFill>
                <a:latin typeface="Univers Condensed" panose="020B0506020202050204"/>
              </a:rPr>
              <a:t>. Progress in Structural Engineering and Materials, vol. 2 (2000), no. 1, p. 120. </a:t>
            </a:r>
            <a:r>
              <a:rPr lang="fr-CA" sz="1100" i="1" dirty="0">
                <a:solidFill>
                  <a:schemeClr val="tx2">
                    <a:lumMod val="60000"/>
                    <a:lumOff val="40000"/>
                  </a:schemeClr>
                </a:solidFill>
                <a:latin typeface="Univers Condensed" panose="020B0506020202050204"/>
                <a:hlinkClick r:id="rId42"/>
              </a:rPr>
              <a:t>https://doi.org/10.1002/(SICI)1528-2716(200001/03)2:1%3C120::AID-PSE14%3E3.0.CO;2-0</a:t>
            </a:r>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76025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F4937-1E3B-44F3-A678-192201725C95}"/>
              </a:ext>
            </a:extLst>
          </p:cNvPr>
          <p:cNvSpPr>
            <a:spLocks noGrp="1"/>
          </p:cNvSpPr>
          <p:nvPr>
            <p:ph type="title"/>
            <p:custDataLst>
              <p:tags r:id="rId1"/>
            </p:custDataLst>
          </p:nvPr>
        </p:nvSpPr>
        <p:spPr>
          <a:xfrm>
            <a:off x="612648" y="1078992"/>
            <a:ext cx="6272784" cy="1536192"/>
          </a:xfrm>
        </p:spPr>
        <p:txBody>
          <a:bodyPr anchor="b">
            <a:normAutofit/>
          </a:bodyPr>
          <a:lstStyle/>
          <a:p>
            <a:r>
              <a:rPr lang="fr-CA" sz="4800" dirty="0"/>
              <a:t>Introduction – pourquoi étudier la fatigue?</a:t>
            </a:r>
          </a:p>
        </p:txBody>
      </p:sp>
      <p:pic>
        <p:nvPicPr>
          <p:cNvPr id="12" name="Image 11" descr="Une image contenant texte, plane, extérieur, tarmac&#10;&#10;Description générée automatiquement">
            <a:extLst>
              <a:ext uri="{FF2B5EF4-FFF2-40B4-BE49-F238E27FC236}">
                <a16:creationId xmlns:a16="http://schemas.microsoft.com/office/drawing/2014/main" id="{BBA6DE1D-6BCA-489F-8604-FA61F2167CD8}"/>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t="4269"/>
          <a:stretch/>
        </p:blipFill>
        <p:spPr>
          <a:xfrm>
            <a:off x="6885432" y="78501"/>
            <a:ext cx="4036186" cy="2627444"/>
          </a:xfrm>
          <a:prstGeom prst="rect">
            <a:avLst/>
          </a:prstGeom>
        </p:spPr>
      </p:pic>
      <p:sp>
        <p:nvSpPr>
          <p:cNvPr id="3" name="Espace réservé du contenu 2">
            <a:extLst>
              <a:ext uri="{FF2B5EF4-FFF2-40B4-BE49-F238E27FC236}">
                <a16:creationId xmlns:a16="http://schemas.microsoft.com/office/drawing/2014/main" id="{8E28AC83-1538-4EF7-95BC-4AE08391C752}"/>
              </a:ext>
            </a:extLst>
          </p:cNvPr>
          <p:cNvSpPr>
            <a:spLocks noGrp="1"/>
          </p:cNvSpPr>
          <p:nvPr>
            <p:ph idx="1"/>
            <p:custDataLst>
              <p:tags r:id="rId3"/>
            </p:custDataLst>
          </p:nvPr>
        </p:nvSpPr>
        <p:spPr>
          <a:xfrm>
            <a:off x="612648" y="3355848"/>
            <a:ext cx="6047863" cy="831996"/>
          </a:xfrm>
        </p:spPr>
        <p:txBody>
          <a:bodyPr>
            <a:normAutofit/>
          </a:bodyPr>
          <a:lstStyle/>
          <a:p>
            <a:pPr marL="0" indent="0">
              <a:buNone/>
            </a:pPr>
            <a:r>
              <a:rPr lang="fr-CA" sz="2200" dirty="0"/>
              <a:t>Quelques cas connus:</a:t>
            </a:r>
          </a:p>
          <a:p>
            <a:r>
              <a:rPr lang="fr-CA" sz="2200" dirty="0"/>
              <a:t>Incident du vol 243 d’Aloha Airlines, États-Unis, 1988</a:t>
            </a:r>
          </a:p>
        </p:txBody>
      </p:sp>
      <p:pic>
        <p:nvPicPr>
          <p:cNvPr id="6" name="Image 5" descr="Une image contenant texte, extérieur, noir, aéronef&#10;&#10;Description générée automatiquement">
            <a:extLst>
              <a:ext uri="{FF2B5EF4-FFF2-40B4-BE49-F238E27FC236}">
                <a16:creationId xmlns:a16="http://schemas.microsoft.com/office/drawing/2014/main" id="{0EDA7760-7F45-4D98-A195-8D30DA34254A}"/>
              </a:ext>
            </a:extLst>
          </p:cNvPr>
          <p:cNvPicPr>
            <a:picLocks noChangeAspect="1"/>
          </p:cNvPicPr>
          <p:nvPr>
            <p:custDataLst>
              <p:tags r:id="rId4"/>
            </p:custDataLst>
          </p:nvPr>
        </p:nvPicPr>
        <p:blipFill rotWithShape="1">
          <a:blip r:embed="rId11">
            <a:extLst>
              <a:ext uri="{28A0092B-C50C-407E-A947-70E740481C1C}">
                <a14:useLocalDpi xmlns:a14="http://schemas.microsoft.com/office/drawing/2010/main" val="0"/>
              </a:ext>
            </a:extLst>
          </a:blip>
          <a:srcRect l="7056" t="11712" r="23436" b="8652"/>
          <a:stretch/>
        </p:blipFill>
        <p:spPr>
          <a:xfrm>
            <a:off x="6885432" y="3508503"/>
            <a:ext cx="4016507" cy="2614633"/>
          </a:xfrm>
          <a:prstGeom prst="rect">
            <a:avLst/>
          </a:prstGeom>
        </p:spPr>
      </p:pic>
      <p:sp>
        <p:nvSpPr>
          <p:cNvPr id="4" name="Espace réservé du numéro de diapositive 4">
            <a:extLst>
              <a:ext uri="{FF2B5EF4-FFF2-40B4-BE49-F238E27FC236}">
                <a16:creationId xmlns:a16="http://schemas.microsoft.com/office/drawing/2014/main" id="{36467450-1C24-61C4-C54B-0231C1C4D8E9}"/>
              </a:ext>
            </a:extLst>
          </p:cNvPr>
          <p:cNvSpPr>
            <a:spLocks noGrp="1"/>
          </p:cNvSpPr>
          <p:nvPr>
            <p:ph type="sldNum" sz="quarter" idx="12"/>
            <p:custDataLst>
              <p:tags r:id="rId5"/>
            </p:custDataLst>
          </p:nvPr>
        </p:nvSpPr>
        <p:spPr>
          <a:xfrm>
            <a:off x="8610599" y="6356350"/>
            <a:ext cx="2575135" cy="365125"/>
          </a:xfrm>
        </p:spPr>
        <p:txBody>
          <a:bodyPr/>
          <a:lstStyle/>
          <a:p>
            <a:fld id="{82B63C5F-247B-BE4F-ACBC-7BDD67617F3E}" type="slidenum">
              <a:rPr lang="fr-FR" smtClean="0"/>
              <a:t>4</a:t>
            </a:fld>
            <a:endParaRPr lang="fr-FR"/>
          </a:p>
        </p:txBody>
      </p:sp>
      <p:sp>
        <p:nvSpPr>
          <p:cNvPr id="7" name="ZoneTexte 6">
            <a:extLst>
              <a:ext uri="{FF2B5EF4-FFF2-40B4-BE49-F238E27FC236}">
                <a16:creationId xmlns:a16="http://schemas.microsoft.com/office/drawing/2014/main" id="{5E36E89F-B6B1-9BE1-C9A7-59043CBC556D}"/>
              </a:ext>
            </a:extLst>
          </p:cNvPr>
          <p:cNvSpPr txBox="1"/>
          <p:nvPr>
            <p:custDataLst>
              <p:tags r:id="rId6"/>
            </p:custDataLst>
          </p:nvPr>
        </p:nvSpPr>
        <p:spPr>
          <a:xfrm>
            <a:off x="3418142" y="6140906"/>
            <a:ext cx="7358003" cy="430887"/>
          </a:xfrm>
          <a:prstGeom prst="rect">
            <a:avLst/>
          </a:prstGeom>
          <a:noFill/>
        </p:spPr>
        <p:txBody>
          <a:bodyPr wrap="square">
            <a:spAutoFit/>
          </a:bodyPr>
          <a:lstStyle/>
          <a:p>
            <a:pPr algn="r"/>
            <a:r>
              <a:rPr lang="fr-CA" sz="1100" dirty="0" err="1">
                <a:latin typeface="Univers Condensed" panose="020B0506020202050204"/>
              </a:rPr>
              <a:t>Aloha</a:t>
            </a:r>
            <a:r>
              <a:rPr lang="fr-CA" sz="1100" dirty="0">
                <a:latin typeface="Univers Condensed" panose="020B0506020202050204"/>
              </a:rPr>
              <a:t> Airlines Flight 243 fuselage </a:t>
            </a:r>
            <a:r>
              <a:rPr lang="fr-CA" sz="1100" dirty="0" err="1">
                <a:latin typeface="Univers Condensed" panose="020B0506020202050204"/>
              </a:rPr>
              <a:t>left</a:t>
            </a:r>
            <a:r>
              <a:rPr lang="fr-CA" sz="1100" dirty="0">
                <a:latin typeface="Univers Condensed" panose="020B0506020202050204"/>
              </a:rPr>
              <a:t> </a:t>
            </a:r>
            <a:r>
              <a:rPr lang="fr-CA" sz="1100" dirty="0" err="1">
                <a:latin typeface="Univers Condensed" panose="020B0506020202050204"/>
              </a:rPr>
              <a:t>side</a:t>
            </a:r>
            <a:r>
              <a:rPr lang="fr-CA" sz="1100" dirty="0">
                <a:latin typeface="Univers Condensed" panose="020B0506020202050204"/>
              </a:rPr>
              <a:t> (1988). Domaine public.</a:t>
            </a:r>
          </a:p>
          <a:p>
            <a:pPr algn="r"/>
            <a:r>
              <a:rPr lang="fr-CA" sz="1100" i="1" dirty="0">
                <a:solidFill>
                  <a:schemeClr val="tx2">
                    <a:lumMod val="60000"/>
                    <a:lumOff val="40000"/>
                  </a:schemeClr>
                </a:solidFill>
                <a:latin typeface="Univers Condensed" panose="020B0506020202050204"/>
              </a:rPr>
              <a:t>Source : </a:t>
            </a:r>
            <a:r>
              <a:rPr lang="fr-CA" sz="1100" i="1" dirty="0">
                <a:solidFill>
                  <a:schemeClr val="tx2">
                    <a:lumMod val="60000"/>
                    <a:lumOff val="40000"/>
                  </a:schemeClr>
                </a:solidFill>
                <a:latin typeface="Univers Condensed" panose="020B0506020202050204"/>
                <a:hlinkClick r:id="rId12"/>
              </a:rPr>
              <a:t>https://en.wikipedia.org/wiki/Aloha_Airlines_Flight_243#/media/File:Aloha_Airlines_Flight_243_fuselage_left_side.jpeg</a:t>
            </a:r>
            <a:r>
              <a:rPr lang="fr-CA" sz="1100" i="1" dirty="0">
                <a:solidFill>
                  <a:schemeClr val="tx2">
                    <a:lumMod val="60000"/>
                    <a:lumOff val="40000"/>
                  </a:schemeClr>
                </a:solidFill>
                <a:latin typeface="Univers Condensed" panose="020B0506020202050204"/>
              </a:rPr>
              <a:t> </a:t>
            </a:r>
          </a:p>
        </p:txBody>
      </p:sp>
      <p:sp>
        <p:nvSpPr>
          <p:cNvPr id="5" name="Rectangle 4"/>
          <p:cNvSpPr/>
          <p:nvPr>
            <p:custDataLst>
              <p:tags r:id="rId7"/>
            </p:custDataLst>
          </p:nvPr>
        </p:nvSpPr>
        <p:spPr>
          <a:xfrm>
            <a:off x="6193576" y="2667360"/>
            <a:ext cx="6096000" cy="430887"/>
          </a:xfrm>
          <a:prstGeom prst="rect">
            <a:avLst/>
          </a:prstGeom>
        </p:spPr>
        <p:txBody>
          <a:bodyPr>
            <a:spAutoFit/>
          </a:bodyPr>
          <a:lstStyle/>
          <a:p>
            <a:pPr algn="ctr"/>
            <a:r>
              <a:rPr lang="fr-CA" sz="1100" dirty="0">
                <a:latin typeface="Univers Condensed" panose="020B0506020202050204"/>
              </a:rPr>
              <a:t>Accident </a:t>
            </a:r>
            <a:r>
              <a:rPr lang="fr-CA" sz="1100" dirty="0" err="1">
                <a:latin typeface="Univers Condensed" panose="020B0506020202050204"/>
              </a:rPr>
              <a:t>aircraft</a:t>
            </a:r>
            <a:r>
              <a:rPr lang="fr-CA" sz="1100" dirty="0">
                <a:latin typeface="Univers Condensed" panose="020B0506020202050204"/>
              </a:rPr>
              <a:t> </a:t>
            </a:r>
            <a:r>
              <a:rPr lang="fr-CA" sz="1100" dirty="0" err="1">
                <a:latin typeface="Univers Condensed" panose="020B0506020202050204"/>
              </a:rPr>
              <a:t>taken</a:t>
            </a:r>
            <a:r>
              <a:rPr lang="fr-CA" sz="1100" dirty="0">
                <a:latin typeface="Univers Condensed" panose="020B0506020202050204"/>
              </a:rPr>
              <a:t> in 1973 (1973). Domaine public.</a:t>
            </a:r>
          </a:p>
          <a:p>
            <a:pPr algn="ctr"/>
            <a:r>
              <a:rPr lang="fr-CA" sz="1100" i="1" dirty="0">
                <a:solidFill>
                  <a:schemeClr val="tx2">
                    <a:lumMod val="60000"/>
                    <a:lumOff val="40000"/>
                  </a:schemeClr>
                </a:solidFill>
                <a:latin typeface="Univers Condensed" panose="020B0506020202050204"/>
              </a:rPr>
              <a:t>Source : </a:t>
            </a:r>
            <a:r>
              <a:rPr lang="fr-CA" sz="1100" i="1" dirty="0">
                <a:solidFill>
                  <a:schemeClr val="tx2">
                    <a:lumMod val="60000"/>
                    <a:lumOff val="40000"/>
                  </a:schemeClr>
                </a:solidFill>
                <a:latin typeface="Univers Condensed" panose="020B0506020202050204"/>
                <a:hlinkClick r:id="rId13"/>
              </a:rPr>
              <a:t>https://en.wikipedia.org/wiki/Aloha_Airlines_Flight_243#/media/File:Aloha_Airlines-553961.jpg</a:t>
            </a:r>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35997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6DE5F-6E98-741E-BF5D-E02BBF36D199}"/>
              </a:ext>
            </a:extLst>
          </p:cNvPr>
          <p:cNvSpPr>
            <a:spLocks noGrp="1"/>
          </p:cNvSpPr>
          <p:nvPr>
            <p:ph type="title"/>
            <p:custDataLst>
              <p:tags r:id="rId1"/>
            </p:custDataLst>
          </p:nvPr>
        </p:nvSpPr>
        <p:spPr/>
        <p:txBody>
          <a:bodyPr>
            <a:normAutofit/>
          </a:bodyPr>
          <a:lstStyle/>
          <a:p>
            <a:r>
              <a:rPr lang="fr-CA" dirty="0">
                <a:solidFill>
                  <a:schemeClr val="accent1"/>
                </a:solidFill>
              </a:rPr>
              <a:t>Soudure par friction-malaxage</a:t>
            </a:r>
          </a:p>
        </p:txBody>
      </p:sp>
      <p:sp>
        <p:nvSpPr>
          <p:cNvPr id="3" name="Espace réservé du pied de page 2">
            <a:extLst>
              <a:ext uri="{FF2B5EF4-FFF2-40B4-BE49-F238E27FC236}">
                <a16:creationId xmlns:a16="http://schemas.microsoft.com/office/drawing/2014/main" id="{DE2F7694-B34D-5B33-FADF-F80B4A4AB5E4}"/>
              </a:ext>
            </a:extLst>
          </p:cNvPr>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628BD159-E74F-B132-998B-CC5BE3EE8C46}"/>
              </a:ext>
            </a:extLst>
          </p:cNvPr>
          <p:cNvSpPr>
            <a:spLocks noGrp="1"/>
          </p:cNvSpPr>
          <p:nvPr>
            <p:ph type="sldNum" sz="quarter" idx="12"/>
            <p:custDataLst>
              <p:tags r:id="rId3"/>
            </p:custDataLst>
          </p:nvPr>
        </p:nvSpPr>
        <p:spPr/>
        <p:txBody>
          <a:bodyPr/>
          <a:lstStyle/>
          <a:p>
            <a:fld id="{82B63C5F-247B-BE4F-ACBC-7BDD67617F3E}" type="slidenum">
              <a:rPr lang="fr-FR" smtClean="0"/>
              <a:t>40</a:t>
            </a:fld>
            <a:endParaRPr lang="fr-FR" dirty="0"/>
          </a:p>
        </p:txBody>
      </p:sp>
      <p:sp>
        <p:nvSpPr>
          <p:cNvPr id="5" name="Espace réservé du texte 4">
            <a:extLst>
              <a:ext uri="{FF2B5EF4-FFF2-40B4-BE49-F238E27FC236}">
                <a16:creationId xmlns:a16="http://schemas.microsoft.com/office/drawing/2014/main" id="{566279B1-C8F1-CC46-EF5F-CB68CD597473}"/>
              </a:ext>
            </a:extLst>
          </p:cNvPr>
          <p:cNvSpPr>
            <a:spLocks noGrp="1"/>
          </p:cNvSpPr>
          <p:nvPr>
            <p:ph type="body" idx="1"/>
            <p:custDataLst>
              <p:tags r:id="rId4"/>
            </p:custDataLst>
          </p:nvPr>
        </p:nvSpPr>
        <p:spPr/>
        <p:txBody>
          <a:bodyPr/>
          <a:lstStyle/>
          <a:p>
            <a:r>
              <a:rPr lang="fr-CA" dirty="0"/>
              <a:t>La soudure par friction-malaxage est une soudure à l’état solide. </a:t>
            </a:r>
          </a:p>
          <a:p>
            <a:r>
              <a:rPr lang="fr-CA" dirty="0"/>
              <a:t>Une pièce rotative (pion), munie d’un épaulement, génère de la chaleur par friction, ce qui rend l’aluminium malléable. Le pion mélange les substrats des deux pièces à joindre pour ainsi obtenir un joint solide.</a:t>
            </a:r>
          </a:p>
          <a:p>
            <a:r>
              <a:rPr lang="fr-CA" dirty="0"/>
              <a:t>Réduction de la zone affectée thermiquement et des contraintes résiduelles par rapport à la soudure conventionnelle.</a:t>
            </a:r>
          </a:p>
          <a:p>
            <a:r>
              <a:rPr lang="fr-CA" dirty="0"/>
              <a:t>Bonnes performance en fatigue, mais davantage d’efforts de recherche-développement sont nécessaires avant que la technologie soit intégrée dans les normes de conception [1, 2, 3].</a:t>
            </a:r>
          </a:p>
          <a:p>
            <a:endParaRPr lang="fr-CA" dirty="0"/>
          </a:p>
        </p:txBody>
      </p:sp>
      <p:pic>
        <p:nvPicPr>
          <p:cNvPr id="8" name="Image 7" descr="Une image contenant intérieur, bleu&#10;&#10;Description générée automatiquement">
            <a:extLst>
              <a:ext uri="{FF2B5EF4-FFF2-40B4-BE49-F238E27FC236}">
                <a16:creationId xmlns:a16="http://schemas.microsoft.com/office/drawing/2014/main" id="{D35D87E0-59EA-1369-AB65-DB4328058562}"/>
              </a:ext>
            </a:extLst>
          </p:cNvPr>
          <p:cNvPicPr>
            <a:picLocks noChangeAspect="1"/>
          </p:cNvPicPr>
          <p:nvPr>
            <p:custDataLst>
              <p:tags r:id="rId5"/>
            </p:custDataLst>
          </p:nvPr>
        </p:nvPicPr>
        <p:blipFill>
          <a:blip r:embed="rId10"/>
          <a:stretch>
            <a:fillRect/>
          </a:stretch>
        </p:blipFill>
        <p:spPr>
          <a:xfrm>
            <a:off x="6519217" y="1681163"/>
            <a:ext cx="4854416" cy="3276731"/>
          </a:xfrm>
          <a:prstGeom prst="rect">
            <a:avLst/>
          </a:prstGeom>
        </p:spPr>
      </p:pic>
      <p:sp>
        <p:nvSpPr>
          <p:cNvPr id="9" name="ZoneTexte 8">
            <a:extLst>
              <a:ext uri="{FF2B5EF4-FFF2-40B4-BE49-F238E27FC236}">
                <a16:creationId xmlns:a16="http://schemas.microsoft.com/office/drawing/2014/main" id="{098F1484-8F45-192D-462E-A7C324C77162}"/>
              </a:ext>
            </a:extLst>
          </p:cNvPr>
          <p:cNvSpPr txBox="1"/>
          <p:nvPr>
            <p:custDataLst>
              <p:tags r:id="rId6"/>
            </p:custDataLst>
          </p:nvPr>
        </p:nvSpPr>
        <p:spPr>
          <a:xfrm>
            <a:off x="6865695" y="5013897"/>
            <a:ext cx="3749744" cy="369332"/>
          </a:xfrm>
          <a:prstGeom prst="rect">
            <a:avLst/>
          </a:prstGeom>
          <a:noFill/>
        </p:spPr>
        <p:txBody>
          <a:bodyPr wrap="none" rtlCol="0">
            <a:spAutoFit/>
          </a:bodyPr>
          <a:lstStyle/>
          <a:p>
            <a:r>
              <a:rPr lang="fr-CA" dirty="0">
                <a:latin typeface="Univers Condensed" panose="020B0506020202050204"/>
              </a:rPr>
              <a:t>Soudure d’une pièce par friction-malaxage</a:t>
            </a:r>
          </a:p>
        </p:txBody>
      </p:sp>
      <p:sp>
        <p:nvSpPr>
          <p:cNvPr id="10" name="ZoneTexte 9">
            <a:extLst>
              <a:ext uri="{FF2B5EF4-FFF2-40B4-BE49-F238E27FC236}">
                <a16:creationId xmlns:a16="http://schemas.microsoft.com/office/drawing/2014/main" id="{1C537B8F-E8F8-95E2-C6FE-F3B2F37C7732}"/>
              </a:ext>
            </a:extLst>
          </p:cNvPr>
          <p:cNvSpPr txBox="1"/>
          <p:nvPr>
            <p:custDataLst>
              <p:tags r:id="rId7"/>
            </p:custDataLst>
          </p:nvPr>
        </p:nvSpPr>
        <p:spPr>
          <a:xfrm>
            <a:off x="6257782" y="5371422"/>
            <a:ext cx="5295039" cy="600164"/>
          </a:xfrm>
          <a:prstGeom prst="rect">
            <a:avLst/>
          </a:prstGeom>
          <a:noFill/>
        </p:spPr>
        <p:txBody>
          <a:bodyPr wrap="none" rtlCol="0">
            <a:spAutoFit/>
          </a:bodyPr>
          <a:lstStyle/>
          <a:p>
            <a:pPr algn="ctr"/>
            <a:r>
              <a:rPr lang="fr-CA" sz="1100" i="1" dirty="0">
                <a:solidFill>
                  <a:schemeClr val="tx2">
                    <a:lumMod val="60000"/>
                    <a:lumOff val="40000"/>
                  </a:schemeClr>
                </a:solidFill>
                <a:latin typeface="Univers Condensed" panose="020B0506020202050204"/>
              </a:rPr>
              <a:t>Source : Friction </a:t>
            </a:r>
            <a:r>
              <a:rPr lang="fr-CA" sz="1100" i="1" dirty="0" err="1">
                <a:solidFill>
                  <a:schemeClr val="tx2">
                    <a:lumMod val="60000"/>
                    <a:lumOff val="40000"/>
                  </a:schemeClr>
                </a:solidFill>
                <a:latin typeface="Univers Condensed" panose="020B0506020202050204"/>
              </a:rPr>
              <a:t>Stir</a:t>
            </a:r>
            <a:r>
              <a:rPr lang="fr-CA" sz="1100" i="1" dirty="0">
                <a:solidFill>
                  <a:schemeClr val="tx2">
                    <a:lumMod val="60000"/>
                    <a:lumOff val="40000"/>
                  </a:schemeClr>
                </a:solidFill>
                <a:latin typeface="Univers Condensed" panose="020B0506020202050204"/>
              </a:rPr>
              <a:t> </a:t>
            </a:r>
            <a:r>
              <a:rPr lang="fr-CA" sz="1100" i="1" dirty="0" err="1">
                <a:solidFill>
                  <a:schemeClr val="tx2">
                    <a:lumMod val="60000"/>
                    <a:lumOff val="40000"/>
                  </a:schemeClr>
                </a:solidFill>
                <a:latin typeface="Univers Condensed" panose="020B0506020202050204"/>
              </a:rPr>
              <a:t>Welding</a:t>
            </a:r>
            <a:r>
              <a:rPr lang="fr-CA" sz="1100" i="1" dirty="0">
                <a:solidFill>
                  <a:schemeClr val="tx2">
                    <a:lumMod val="60000"/>
                    <a:lumOff val="40000"/>
                  </a:schemeClr>
                </a:solidFill>
                <a:latin typeface="Univers Condensed" panose="020B0506020202050204"/>
              </a:rPr>
              <a:t> (FSW) - DLR. License CC-BY 3.0. https://commons.wikimedia.org/wiki/</a:t>
            </a:r>
            <a:br>
              <a:rPr lang="fr-CA" sz="1100" i="1" dirty="0">
                <a:solidFill>
                  <a:schemeClr val="tx2">
                    <a:lumMod val="60000"/>
                    <a:lumOff val="40000"/>
                  </a:schemeClr>
                </a:solidFill>
                <a:latin typeface="Univers Condensed" panose="020B0506020202050204"/>
              </a:rPr>
            </a:br>
            <a:r>
              <a:rPr lang="fr-CA" sz="1100" i="1" dirty="0">
                <a:solidFill>
                  <a:schemeClr val="tx2">
                    <a:lumMod val="60000"/>
                    <a:lumOff val="40000"/>
                  </a:schemeClr>
                </a:solidFill>
                <a:latin typeface="Univers Condensed" panose="020B0506020202050204"/>
              </a:rPr>
              <a:t>File:Reibr%C3%BChrschwei%C3%9Fen_%28heute_R%C3%BChrreibschwei%C3%9Fen%29_</a:t>
            </a:r>
            <a:br>
              <a:rPr lang="fr-CA" sz="1100" i="1" dirty="0">
                <a:solidFill>
                  <a:schemeClr val="tx2">
                    <a:lumMod val="60000"/>
                    <a:lumOff val="40000"/>
                  </a:schemeClr>
                </a:solidFill>
                <a:latin typeface="Univers Condensed" panose="020B0506020202050204"/>
              </a:rPr>
            </a:br>
            <a:r>
              <a:rPr lang="fr-CA" sz="1100" i="1" dirty="0">
                <a:solidFill>
                  <a:schemeClr val="tx2">
                    <a:lumMod val="60000"/>
                    <a:lumOff val="40000"/>
                  </a:schemeClr>
                </a:solidFill>
                <a:latin typeface="Univers Condensed" panose="020B0506020202050204"/>
              </a:rPr>
              <a:t>-_Friction_Stir_Welding_%28FSW%29_-_DLR_%28CC-BY_3.0%29.jpg</a:t>
            </a:r>
          </a:p>
        </p:txBody>
      </p:sp>
      <p:sp>
        <p:nvSpPr>
          <p:cNvPr id="11" name="ZoneTexte 10">
            <a:extLst>
              <a:ext uri="{FF2B5EF4-FFF2-40B4-BE49-F238E27FC236}">
                <a16:creationId xmlns:a16="http://schemas.microsoft.com/office/drawing/2014/main" id="{E4BE137C-E74C-D7B7-681A-E2EE82A4AB39}"/>
              </a:ext>
            </a:extLst>
          </p:cNvPr>
          <p:cNvSpPr txBox="1"/>
          <p:nvPr>
            <p:custDataLst>
              <p:tags r:id="rId8"/>
            </p:custDataLst>
          </p:nvPr>
        </p:nvSpPr>
        <p:spPr>
          <a:xfrm>
            <a:off x="450210" y="4957894"/>
            <a:ext cx="5645790" cy="1446550"/>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Références pertinentes:</a:t>
            </a:r>
          </a:p>
          <a:p>
            <a:r>
              <a:rPr lang="fr-CA" sz="1100" i="1" dirty="0">
                <a:solidFill>
                  <a:schemeClr val="tx2">
                    <a:lumMod val="60000"/>
                    <a:lumOff val="40000"/>
                  </a:schemeClr>
                </a:solidFill>
                <a:latin typeface="Univers Condensed" panose="020B0506020202050204"/>
              </a:rPr>
              <a:t>[1] E. </a:t>
            </a:r>
            <a:r>
              <a:rPr lang="fr-CA" sz="1100" i="1" dirty="0" err="1">
                <a:solidFill>
                  <a:schemeClr val="tx2">
                    <a:lumMod val="60000"/>
                    <a:lumOff val="40000"/>
                  </a:schemeClr>
                </a:solidFill>
                <a:latin typeface="Univers Condensed" panose="020B0506020202050204"/>
              </a:rPr>
              <a:t>Maggiolini</a:t>
            </a:r>
            <a:r>
              <a:rPr lang="fr-CA" sz="1100" i="1" dirty="0">
                <a:solidFill>
                  <a:schemeClr val="tx2">
                    <a:lumMod val="60000"/>
                    <a:lumOff val="40000"/>
                  </a:schemeClr>
                </a:solidFill>
                <a:latin typeface="Univers Condensed" panose="020B0506020202050204"/>
              </a:rPr>
              <a:t> et al. Fatigue &amp; Fracture of Engineering Materials &amp; Structures, vol. 41 (2018), no. 11, p. 2212. </a:t>
            </a:r>
            <a:r>
              <a:rPr lang="fr-CA" sz="1100" i="1" dirty="0">
                <a:solidFill>
                  <a:schemeClr val="tx2">
                    <a:lumMod val="60000"/>
                    <a:lumOff val="40000"/>
                  </a:schemeClr>
                </a:solidFill>
                <a:latin typeface="Univers Condensed" panose="020B0506020202050204"/>
                <a:hlinkClick r:id="rId11"/>
              </a:rPr>
              <a:t>https://doi.org/10.1111/ffe.12805</a:t>
            </a:r>
            <a:endParaRPr lang="fr-CA" sz="1100" i="1" dirty="0">
              <a:solidFill>
                <a:schemeClr val="tx2">
                  <a:lumMod val="60000"/>
                  <a:lumOff val="40000"/>
                </a:schemeClr>
              </a:solidFill>
              <a:latin typeface="Univers Condensed" panose="020B0506020202050204"/>
            </a:endParaRPr>
          </a:p>
          <a:p>
            <a:r>
              <a:rPr lang="fr-CA" sz="1100" i="1" dirty="0">
                <a:solidFill>
                  <a:schemeClr val="tx2">
                    <a:lumMod val="60000"/>
                    <a:lumOff val="40000"/>
                  </a:schemeClr>
                </a:solidFill>
                <a:latin typeface="Univers Condensed" panose="020B0506020202050204"/>
              </a:rPr>
              <a:t>[2] H. Li et al. </a:t>
            </a:r>
            <a:r>
              <a:rPr lang="fr-CA" sz="1100" i="1" dirty="0" err="1">
                <a:solidFill>
                  <a:schemeClr val="tx2">
                    <a:lumMod val="60000"/>
                    <a:lumOff val="40000"/>
                  </a:schemeClr>
                </a:solidFill>
                <a:latin typeface="Univers Condensed" panose="020B0506020202050204"/>
              </a:rPr>
              <a:t>Applied</a:t>
            </a:r>
            <a:r>
              <a:rPr lang="fr-CA" sz="1100" i="1" dirty="0">
                <a:solidFill>
                  <a:schemeClr val="tx2">
                    <a:lumMod val="60000"/>
                    <a:lumOff val="40000"/>
                  </a:schemeClr>
                </a:solidFill>
                <a:latin typeface="Univers Condensed" panose="020B0506020202050204"/>
              </a:rPr>
              <a:t> Sciences, vol. 8 (2018), no. 12, p. 2626. </a:t>
            </a:r>
            <a:r>
              <a:rPr lang="fr-CA" sz="1100" i="1" dirty="0">
                <a:solidFill>
                  <a:schemeClr val="tx2">
                    <a:lumMod val="60000"/>
                    <a:lumOff val="40000"/>
                  </a:schemeClr>
                </a:solidFill>
                <a:latin typeface="Univers Condensed" panose="020B0506020202050204"/>
                <a:hlinkClick r:id="rId11"/>
              </a:rPr>
              <a:t>https://doi.org/10.1111/ffe.12805</a:t>
            </a:r>
            <a:endParaRPr lang="fr-CA" sz="1100" i="1" dirty="0">
              <a:solidFill>
                <a:schemeClr val="tx2">
                  <a:lumMod val="60000"/>
                  <a:lumOff val="40000"/>
                </a:schemeClr>
              </a:solidFill>
              <a:latin typeface="Univers Condensed" panose="020B0506020202050204"/>
            </a:endParaRPr>
          </a:p>
          <a:p>
            <a:r>
              <a:rPr lang="fr-CA" sz="1100" i="1" dirty="0">
                <a:solidFill>
                  <a:schemeClr val="tx2">
                    <a:lumMod val="60000"/>
                    <a:lumOff val="40000"/>
                  </a:schemeClr>
                </a:solidFill>
                <a:latin typeface="Univers Condensed" panose="020B0506020202050204"/>
              </a:rPr>
              <a:t>[3] A. C. de Olivera Miranda et al. Engineering Fracture </a:t>
            </a:r>
            <a:r>
              <a:rPr lang="fr-CA" sz="1100" i="1" dirty="0" err="1">
                <a:solidFill>
                  <a:schemeClr val="tx2">
                    <a:lumMod val="60000"/>
                    <a:lumOff val="40000"/>
                  </a:schemeClr>
                </a:solidFill>
                <a:latin typeface="Univers Condensed" panose="020B0506020202050204"/>
              </a:rPr>
              <a:t>Mechanics</a:t>
            </a:r>
            <a:r>
              <a:rPr lang="fr-CA" sz="1100" i="1" dirty="0">
                <a:solidFill>
                  <a:schemeClr val="tx2">
                    <a:lumMod val="60000"/>
                    <a:lumOff val="40000"/>
                  </a:schemeClr>
                </a:solidFill>
                <a:latin typeface="Univers Condensed" panose="020B0506020202050204"/>
              </a:rPr>
              <a:t>, vol. 147 (2015), p. 243. </a:t>
            </a:r>
          </a:p>
          <a:p>
            <a:r>
              <a:rPr lang="fr-CA" sz="1100" i="1" dirty="0">
                <a:solidFill>
                  <a:schemeClr val="tx2">
                    <a:lumMod val="60000"/>
                    <a:lumOff val="40000"/>
                  </a:schemeClr>
                </a:solidFill>
                <a:latin typeface="Univers Condensed" panose="020B0506020202050204"/>
                <a:hlinkClick r:id="rId11"/>
              </a:rPr>
              <a:t>https://doi.org/10.1111/ffe.12805</a:t>
            </a:r>
            <a:endParaRPr lang="fr-CA" sz="1100" i="1" dirty="0">
              <a:solidFill>
                <a:schemeClr val="tx2">
                  <a:lumMod val="60000"/>
                  <a:lumOff val="40000"/>
                </a:schemeClr>
              </a:solidFill>
              <a:latin typeface="Univers Condensed" panose="020B0506020202050204"/>
            </a:endParaRPr>
          </a:p>
          <a:p>
            <a:endParaRPr lang="fr-CA" sz="1100" i="1" dirty="0">
              <a:solidFill>
                <a:schemeClr val="tx2">
                  <a:lumMod val="60000"/>
                  <a:lumOff val="40000"/>
                </a:schemeClr>
              </a:solidFill>
              <a:latin typeface="Univers Condensed" panose="020B0506020202050204"/>
            </a:endParaRPr>
          </a:p>
          <a:p>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3686948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EE339C3-7EAE-543F-7784-0B227421DD3D}"/>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372832D6-C158-B091-1603-E38AC2E055EC}"/>
              </a:ext>
            </a:extLst>
          </p:cNvPr>
          <p:cNvSpPr>
            <a:spLocks noGrp="1"/>
          </p:cNvSpPr>
          <p:nvPr>
            <p:ph type="sldNum" sz="quarter" idx="12"/>
            <p:custDataLst>
              <p:tags r:id="rId2"/>
            </p:custDataLst>
          </p:nvPr>
        </p:nvSpPr>
        <p:spPr/>
        <p:txBody>
          <a:bodyPr/>
          <a:lstStyle/>
          <a:p>
            <a:fld id="{82B63C5F-247B-BE4F-ACBC-7BDD67617F3E}" type="slidenum">
              <a:rPr lang="fr-FR" smtClean="0"/>
              <a:t>41</a:t>
            </a:fld>
            <a:endParaRPr lang="fr-FR" dirty="0"/>
          </a:p>
        </p:txBody>
      </p:sp>
      <p:sp>
        <p:nvSpPr>
          <p:cNvPr id="9" name="Espace réservé du texte 8">
            <a:extLst>
              <a:ext uri="{FF2B5EF4-FFF2-40B4-BE49-F238E27FC236}">
                <a16:creationId xmlns:a16="http://schemas.microsoft.com/office/drawing/2014/main" id="{56390E09-4263-6701-91A5-D43EB2F723B4}"/>
              </a:ext>
            </a:extLst>
          </p:cNvPr>
          <p:cNvSpPr>
            <a:spLocks noGrp="1"/>
          </p:cNvSpPr>
          <p:nvPr>
            <p:ph type="body" idx="1"/>
            <p:custDataLst>
              <p:tags r:id="rId3"/>
            </p:custDataLst>
          </p:nvPr>
        </p:nvSpPr>
        <p:spPr/>
        <p:txBody>
          <a:bodyPr/>
          <a:lstStyle/>
          <a:p>
            <a:r>
              <a:rPr lang="fr-CA" dirty="0"/>
              <a:t>Un raidisseur en 6061-T6 est soumis à une charge constante en tension de 10 kN. Dans un cas de conception, une charge supplémentaire de 60 kN est appliquée et retirée de façon cyclique. Selon la norme CSA S157, combien de fois une telle charge peut-elle être appliquée et retirée, si (a) le raidisseur n’a pas de soudure ou (b) si le raidisseur a une soudure transversale, pleine pénétration, arasée par meulage et où la soudure a été inspectée avec des essais non-destructifs? Le raidisseur a une section de 5 cm par 2 cm.</a:t>
            </a:r>
          </a:p>
        </p:txBody>
      </p:sp>
      <p:sp>
        <p:nvSpPr>
          <p:cNvPr id="8" name="Titre 1">
            <a:extLst>
              <a:ext uri="{FF2B5EF4-FFF2-40B4-BE49-F238E27FC236}">
                <a16:creationId xmlns:a16="http://schemas.microsoft.com/office/drawing/2014/main" id="{4C911FC3-4E59-ADE2-F8AD-0CBEED3C37B3}"/>
              </a:ext>
            </a:extLst>
          </p:cNvPr>
          <p:cNvSpPr>
            <a:spLocks noGrp="1"/>
          </p:cNvSpPr>
          <p:nvPr>
            <p:ph type="title"/>
            <p:custDataLst>
              <p:tags r:id="rId4"/>
            </p:custDataLst>
          </p:nvPr>
        </p:nvSpPr>
        <p:spPr/>
        <p:txBody>
          <a:bodyPr>
            <a:normAutofit/>
          </a:bodyPr>
          <a:lstStyle/>
          <a:p>
            <a:r>
              <a:rPr lang="fr-CA" dirty="0">
                <a:solidFill>
                  <a:schemeClr val="accent1"/>
                </a:solidFill>
              </a:rPr>
              <a:t>Exemple joint soudé</a:t>
            </a:r>
            <a:br>
              <a:rPr lang="fr-CA" dirty="0"/>
            </a:br>
            <a:r>
              <a:rPr lang="fr-CA" sz="2800" dirty="0"/>
              <a:t>Énoncé du problème</a:t>
            </a:r>
            <a:endParaRPr lang="fr-CA" dirty="0"/>
          </a:p>
        </p:txBody>
      </p:sp>
      <p:grpSp>
        <p:nvGrpSpPr>
          <p:cNvPr id="7" name="Groupe 6">
            <a:extLst>
              <a:ext uri="{FF2B5EF4-FFF2-40B4-BE49-F238E27FC236}">
                <a16:creationId xmlns:a16="http://schemas.microsoft.com/office/drawing/2014/main" id="{9119E750-0F91-2E33-1410-D8C1D0BF0345}"/>
              </a:ext>
            </a:extLst>
          </p:cNvPr>
          <p:cNvGrpSpPr/>
          <p:nvPr>
            <p:custDataLst>
              <p:tags r:id="rId5"/>
            </p:custDataLst>
          </p:nvPr>
        </p:nvGrpSpPr>
        <p:grpSpPr>
          <a:xfrm>
            <a:off x="1795211" y="3795773"/>
            <a:ext cx="4716379" cy="322407"/>
            <a:chOff x="2319086" y="3634570"/>
            <a:chExt cx="4716379" cy="322407"/>
          </a:xfrm>
        </p:grpSpPr>
        <p:sp>
          <p:nvSpPr>
            <p:cNvPr id="2" name="Rectangle 1">
              <a:extLst>
                <a:ext uri="{FF2B5EF4-FFF2-40B4-BE49-F238E27FC236}">
                  <a16:creationId xmlns:a16="http://schemas.microsoft.com/office/drawing/2014/main" id="{C13FCB84-7927-1FD6-3A85-E7E343E19FA3}"/>
                </a:ext>
              </a:extLst>
            </p:cNvPr>
            <p:cNvSpPr/>
            <p:nvPr/>
          </p:nvSpPr>
          <p:spPr>
            <a:xfrm>
              <a:off x="2319086" y="3669632"/>
              <a:ext cx="4716379"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Forme libre : forme 5">
              <a:extLst>
                <a:ext uri="{FF2B5EF4-FFF2-40B4-BE49-F238E27FC236}">
                  <a16:creationId xmlns:a16="http://schemas.microsoft.com/office/drawing/2014/main" id="{01CAE09B-A441-B807-6805-71456EEF1E59}"/>
                </a:ext>
              </a:extLst>
            </p:cNvPr>
            <p:cNvSpPr/>
            <p:nvPr/>
          </p:nvSpPr>
          <p:spPr>
            <a:xfrm>
              <a:off x="4537779" y="3634570"/>
              <a:ext cx="275172" cy="322407"/>
            </a:xfrm>
            <a:custGeom>
              <a:avLst/>
              <a:gdLst>
                <a:gd name="connsiteX0" fmla="*/ 0 w 233082"/>
                <a:gd name="connsiteY0" fmla="*/ 233082 h 233082"/>
                <a:gd name="connsiteX1" fmla="*/ 215152 w 233082"/>
                <a:gd name="connsiteY1" fmla="*/ 0 h 233082"/>
                <a:gd name="connsiteX2" fmla="*/ 0 w 233082"/>
                <a:gd name="connsiteY2" fmla="*/ 5976 h 233082"/>
                <a:gd name="connsiteX3" fmla="*/ 233082 w 233082"/>
                <a:gd name="connsiteY3" fmla="*/ 233082 h 233082"/>
                <a:gd name="connsiteX4" fmla="*/ 0 w 233082"/>
                <a:gd name="connsiteY4" fmla="*/ 233082 h 233082"/>
                <a:gd name="connsiteX0" fmla="*/ 0 w 261327"/>
                <a:gd name="connsiteY0" fmla="*/ 247204 h 247204"/>
                <a:gd name="connsiteX1" fmla="*/ 243397 w 261327"/>
                <a:gd name="connsiteY1" fmla="*/ 0 h 247204"/>
                <a:gd name="connsiteX2" fmla="*/ 28245 w 261327"/>
                <a:gd name="connsiteY2" fmla="*/ 5976 h 247204"/>
                <a:gd name="connsiteX3" fmla="*/ 261327 w 261327"/>
                <a:gd name="connsiteY3" fmla="*/ 233082 h 247204"/>
                <a:gd name="connsiteX4" fmla="*/ 0 w 261327"/>
                <a:gd name="connsiteY4" fmla="*/ 247204 h 247204"/>
                <a:gd name="connsiteX0" fmla="*/ 0 w 268388"/>
                <a:gd name="connsiteY0" fmla="*/ 247204 h 250734"/>
                <a:gd name="connsiteX1" fmla="*/ 243397 w 268388"/>
                <a:gd name="connsiteY1" fmla="*/ 0 h 250734"/>
                <a:gd name="connsiteX2" fmla="*/ 28245 w 268388"/>
                <a:gd name="connsiteY2" fmla="*/ 5976 h 250734"/>
                <a:gd name="connsiteX3" fmla="*/ 268388 w 268388"/>
                <a:gd name="connsiteY3" fmla="*/ 250734 h 250734"/>
                <a:gd name="connsiteX4" fmla="*/ 0 w 268388"/>
                <a:gd name="connsiteY4" fmla="*/ 247204 h 250734"/>
                <a:gd name="connsiteX0" fmla="*/ 0 w 268388"/>
                <a:gd name="connsiteY0" fmla="*/ 251820 h 255350"/>
                <a:gd name="connsiteX1" fmla="*/ 243397 w 268388"/>
                <a:gd name="connsiteY1" fmla="*/ 4616 h 255350"/>
                <a:gd name="connsiteX2" fmla="*/ 3531 w 268388"/>
                <a:gd name="connsiteY2" fmla="*/ 0 h 255350"/>
                <a:gd name="connsiteX3" fmla="*/ 268388 w 268388"/>
                <a:gd name="connsiteY3" fmla="*/ 255350 h 255350"/>
                <a:gd name="connsiteX4" fmla="*/ 0 w 268388"/>
                <a:gd name="connsiteY4" fmla="*/ 251820 h 255350"/>
                <a:gd name="connsiteX0" fmla="*/ 0 w 275172"/>
                <a:gd name="connsiteY0" fmla="*/ 254265 h 257795"/>
                <a:gd name="connsiteX1" fmla="*/ 275172 w 275172"/>
                <a:gd name="connsiteY1" fmla="*/ 0 h 257795"/>
                <a:gd name="connsiteX2" fmla="*/ 3531 w 275172"/>
                <a:gd name="connsiteY2" fmla="*/ 2445 h 257795"/>
                <a:gd name="connsiteX3" fmla="*/ 268388 w 275172"/>
                <a:gd name="connsiteY3" fmla="*/ 257795 h 257795"/>
                <a:gd name="connsiteX4" fmla="*/ 0 w 275172"/>
                <a:gd name="connsiteY4" fmla="*/ 254265 h 257795"/>
                <a:gd name="connsiteX0" fmla="*/ 0 w 275172"/>
                <a:gd name="connsiteY0" fmla="*/ 269155 h 272685"/>
                <a:gd name="connsiteX1" fmla="*/ 275172 w 275172"/>
                <a:gd name="connsiteY1" fmla="*/ 14890 h 272685"/>
                <a:gd name="connsiteX2" fmla="*/ 3531 w 275172"/>
                <a:gd name="connsiteY2" fmla="*/ 17335 h 272685"/>
                <a:gd name="connsiteX3" fmla="*/ 268388 w 275172"/>
                <a:gd name="connsiteY3" fmla="*/ 272685 h 272685"/>
                <a:gd name="connsiteX4" fmla="*/ 0 w 275172"/>
                <a:gd name="connsiteY4" fmla="*/ 269155 h 272685"/>
                <a:gd name="connsiteX0" fmla="*/ 0 w 275172"/>
                <a:gd name="connsiteY0" fmla="*/ 282186 h 285716"/>
                <a:gd name="connsiteX1" fmla="*/ 275172 w 275172"/>
                <a:gd name="connsiteY1" fmla="*/ 27921 h 285716"/>
                <a:gd name="connsiteX2" fmla="*/ 3531 w 275172"/>
                <a:gd name="connsiteY2" fmla="*/ 30366 h 285716"/>
                <a:gd name="connsiteX3" fmla="*/ 268388 w 275172"/>
                <a:gd name="connsiteY3" fmla="*/ 285716 h 285716"/>
                <a:gd name="connsiteX4" fmla="*/ 0 w 275172"/>
                <a:gd name="connsiteY4" fmla="*/ 282186 h 285716"/>
                <a:gd name="connsiteX0" fmla="*/ 0 w 275172"/>
                <a:gd name="connsiteY0" fmla="*/ 282186 h 308095"/>
                <a:gd name="connsiteX1" fmla="*/ 275172 w 275172"/>
                <a:gd name="connsiteY1" fmla="*/ 27921 h 308095"/>
                <a:gd name="connsiteX2" fmla="*/ 3531 w 275172"/>
                <a:gd name="connsiteY2" fmla="*/ 30366 h 308095"/>
                <a:gd name="connsiteX3" fmla="*/ 268388 w 275172"/>
                <a:gd name="connsiteY3" fmla="*/ 285716 h 308095"/>
                <a:gd name="connsiteX4" fmla="*/ 0 w 275172"/>
                <a:gd name="connsiteY4" fmla="*/ 282186 h 308095"/>
                <a:gd name="connsiteX0" fmla="*/ 0 w 275172"/>
                <a:gd name="connsiteY0" fmla="*/ 282186 h 322407"/>
                <a:gd name="connsiteX1" fmla="*/ 275172 w 275172"/>
                <a:gd name="connsiteY1" fmla="*/ 27921 h 322407"/>
                <a:gd name="connsiteX2" fmla="*/ 3531 w 275172"/>
                <a:gd name="connsiteY2" fmla="*/ 30366 h 322407"/>
                <a:gd name="connsiteX3" fmla="*/ 268388 w 275172"/>
                <a:gd name="connsiteY3" fmla="*/ 285716 h 322407"/>
                <a:gd name="connsiteX4" fmla="*/ 0 w 275172"/>
                <a:gd name="connsiteY4" fmla="*/ 282186 h 32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72" h="322407">
                  <a:moveTo>
                    <a:pt x="0" y="282186"/>
                  </a:moveTo>
                  <a:lnTo>
                    <a:pt x="275172" y="27921"/>
                  </a:lnTo>
                  <a:cubicBezTo>
                    <a:pt x="142259" y="-6569"/>
                    <a:pt x="125853" y="-12815"/>
                    <a:pt x="3531" y="30366"/>
                  </a:cubicBezTo>
                  <a:lnTo>
                    <a:pt x="268388" y="285716"/>
                  </a:lnTo>
                  <a:cubicBezTo>
                    <a:pt x="133029" y="337497"/>
                    <a:pt x="138890" y="332790"/>
                    <a:pt x="0" y="28218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Rectangle 9">
            <a:extLst>
              <a:ext uri="{FF2B5EF4-FFF2-40B4-BE49-F238E27FC236}">
                <a16:creationId xmlns:a16="http://schemas.microsoft.com/office/drawing/2014/main" id="{F49ED0B8-CD5A-C92D-AA5D-F5A59BC5A448}"/>
              </a:ext>
            </a:extLst>
          </p:cNvPr>
          <p:cNvSpPr/>
          <p:nvPr>
            <p:custDataLst>
              <p:tags r:id="rId6"/>
            </p:custDataLst>
          </p:nvPr>
        </p:nvSpPr>
        <p:spPr>
          <a:xfrm>
            <a:off x="7553676" y="3830834"/>
            <a:ext cx="698500"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1" name="Connecteur droit avec flèche 10">
            <a:extLst>
              <a:ext uri="{FF2B5EF4-FFF2-40B4-BE49-F238E27FC236}">
                <a16:creationId xmlns:a16="http://schemas.microsoft.com/office/drawing/2014/main" id="{FA723C4E-3E83-082B-6F04-541351A9A516}"/>
              </a:ext>
            </a:extLst>
          </p:cNvPr>
          <p:cNvCxnSpPr>
            <a:cxnSpLocks/>
          </p:cNvCxnSpPr>
          <p:nvPr>
            <p:custDataLst>
              <p:tags r:id="rId7"/>
            </p:custDataLst>
          </p:nvPr>
        </p:nvCxnSpPr>
        <p:spPr>
          <a:xfrm flipV="1">
            <a:off x="8347262" y="3830029"/>
            <a:ext cx="0" cy="26603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1DF90B2C-A663-81F1-14F2-6E7CBEFD1695}"/>
              </a:ext>
            </a:extLst>
          </p:cNvPr>
          <p:cNvSpPr txBox="1"/>
          <p:nvPr>
            <p:custDataLst>
              <p:tags r:id="rId8"/>
            </p:custDataLst>
          </p:nvPr>
        </p:nvSpPr>
        <p:spPr>
          <a:xfrm>
            <a:off x="8347262" y="3793770"/>
            <a:ext cx="548548" cy="338554"/>
          </a:xfrm>
          <a:prstGeom prst="rect">
            <a:avLst/>
          </a:prstGeom>
          <a:noFill/>
        </p:spPr>
        <p:txBody>
          <a:bodyPr wrap="none" rtlCol="0">
            <a:spAutoFit/>
          </a:bodyPr>
          <a:lstStyle/>
          <a:p>
            <a:r>
              <a:rPr lang="fr-CA" sz="1600" dirty="0">
                <a:latin typeface="Univers Condensed" panose="020B0506020202050204"/>
              </a:rPr>
              <a:t>2 cm</a:t>
            </a:r>
          </a:p>
        </p:txBody>
      </p:sp>
      <p:cxnSp>
        <p:nvCxnSpPr>
          <p:cNvPr id="13" name="Connecteur droit avec flèche 12">
            <a:extLst>
              <a:ext uri="{FF2B5EF4-FFF2-40B4-BE49-F238E27FC236}">
                <a16:creationId xmlns:a16="http://schemas.microsoft.com/office/drawing/2014/main" id="{2F3B66FD-5A36-2462-A318-B9880B80E6C7}"/>
              </a:ext>
            </a:extLst>
          </p:cNvPr>
          <p:cNvCxnSpPr>
            <a:cxnSpLocks/>
          </p:cNvCxnSpPr>
          <p:nvPr>
            <p:custDataLst>
              <p:tags r:id="rId9"/>
            </p:custDataLst>
          </p:nvPr>
        </p:nvCxnSpPr>
        <p:spPr>
          <a:xfrm>
            <a:off x="7553676" y="3710500"/>
            <a:ext cx="6985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0E6DF664-996F-DE52-B686-7D24A2BE2D1B}"/>
              </a:ext>
            </a:extLst>
          </p:cNvPr>
          <p:cNvSpPr txBox="1"/>
          <p:nvPr>
            <p:custDataLst>
              <p:tags r:id="rId10"/>
            </p:custDataLst>
          </p:nvPr>
        </p:nvSpPr>
        <p:spPr>
          <a:xfrm>
            <a:off x="7610217" y="3401839"/>
            <a:ext cx="548548" cy="338554"/>
          </a:xfrm>
          <a:prstGeom prst="rect">
            <a:avLst/>
          </a:prstGeom>
          <a:noFill/>
        </p:spPr>
        <p:txBody>
          <a:bodyPr wrap="none" rtlCol="0">
            <a:spAutoFit/>
          </a:bodyPr>
          <a:lstStyle/>
          <a:p>
            <a:r>
              <a:rPr lang="fr-CA" sz="1600" dirty="0">
                <a:latin typeface="Univers Condensed" panose="020B0506020202050204"/>
              </a:rPr>
              <a:t>5 cm</a:t>
            </a:r>
          </a:p>
        </p:txBody>
      </p:sp>
      <p:sp>
        <p:nvSpPr>
          <p:cNvPr id="17" name="Flèche : bas 16">
            <a:extLst>
              <a:ext uri="{FF2B5EF4-FFF2-40B4-BE49-F238E27FC236}">
                <a16:creationId xmlns:a16="http://schemas.microsoft.com/office/drawing/2014/main" id="{E8EB14E5-7CA3-E650-6DE7-CB0FCCE5E69A}"/>
              </a:ext>
            </a:extLst>
          </p:cNvPr>
          <p:cNvSpPr/>
          <p:nvPr>
            <p:custDataLst>
              <p:tags r:id="rId11"/>
            </p:custDataLst>
          </p:nvPr>
        </p:nvSpPr>
        <p:spPr>
          <a:xfrm rot="5400000">
            <a:off x="1397823" y="3697265"/>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Flèche : bas 17">
            <a:extLst>
              <a:ext uri="{FF2B5EF4-FFF2-40B4-BE49-F238E27FC236}">
                <a16:creationId xmlns:a16="http://schemas.microsoft.com/office/drawing/2014/main" id="{4B0DD9D8-2521-BC2C-FB3F-4DEA8ED18823}"/>
              </a:ext>
            </a:extLst>
          </p:cNvPr>
          <p:cNvSpPr/>
          <p:nvPr>
            <p:custDataLst>
              <p:tags r:id="rId12"/>
            </p:custDataLst>
          </p:nvPr>
        </p:nvSpPr>
        <p:spPr>
          <a:xfrm rot="16200000">
            <a:off x="6629542" y="3702498"/>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E7C0B2DE-EFCF-00CB-19B7-75E641DDCCFE}"/>
                  </a:ext>
                </a:extLst>
              </p:cNvPr>
              <p:cNvSpPr txBox="1"/>
              <p:nvPr>
                <p:custDataLst>
                  <p:tags r:id="rId13"/>
                </p:custDataLst>
              </p:nvPr>
            </p:nvSpPr>
            <p:spPr>
              <a:xfrm>
                <a:off x="6564544" y="3525834"/>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𝐹</m:t>
                      </m:r>
                    </m:oMath>
                  </m:oMathPara>
                </a14:m>
                <a:endParaRPr lang="fr-CA" dirty="0">
                  <a:latin typeface="Univers Condensed" panose="020B0506020202050204"/>
                </a:endParaRPr>
              </a:p>
            </p:txBody>
          </p:sp>
        </mc:Choice>
        <mc:Fallback xmlns="">
          <p:sp>
            <p:nvSpPr>
              <p:cNvPr id="19" name="ZoneTexte 18">
                <a:extLst>
                  <a:ext uri="{FF2B5EF4-FFF2-40B4-BE49-F238E27FC236}">
                    <a16:creationId xmlns:a16="http://schemas.microsoft.com/office/drawing/2014/main" id="{E7C0B2DE-EFCF-00CB-19B7-75E641DDCCFE}"/>
                  </a:ext>
                </a:extLst>
              </p:cNvPr>
              <p:cNvSpPr txBox="1">
                <a:spLocks noRot="1" noChangeAspect="1" noMove="1" noResize="1" noEditPoints="1" noAdjustHandles="1" noChangeArrowheads="1" noChangeShapeType="1" noTextEdit="1"/>
              </p:cNvSpPr>
              <p:nvPr>
                <p:custDataLst>
                  <p:tags r:id="rId26"/>
                </p:custDataLst>
              </p:nvPr>
            </p:nvSpPr>
            <p:spPr>
              <a:xfrm>
                <a:off x="6564544" y="3525834"/>
                <a:ext cx="387670" cy="369332"/>
              </a:xfrm>
              <a:prstGeom prst="rect">
                <a:avLst/>
              </a:prstGeom>
              <a:blipFill>
                <a:blip r:embed="rId27"/>
                <a:stretch>
                  <a:fillRect/>
                </a:stretch>
              </a:blipFill>
            </p:spPr>
            <p:txBody>
              <a:bodyPr/>
              <a:lstStyle/>
              <a:p>
                <a:r>
                  <a:rPr lang="fr-CA">
                    <a:noFill/>
                  </a:rPr>
                  <a:t> </a:t>
                </a:r>
              </a:p>
            </p:txBody>
          </p:sp>
        </mc:Fallback>
      </mc:AlternateContent>
      <p:sp>
        <p:nvSpPr>
          <p:cNvPr id="21" name="Rectangle 20">
            <a:extLst>
              <a:ext uri="{FF2B5EF4-FFF2-40B4-BE49-F238E27FC236}">
                <a16:creationId xmlns:a16="http://schemas.microsoft.com/office/drawing/2014/main" id="{111B0D5F-5841-9EA9-7104-1CF81F12B3B3}"/>
              </a:ext>
            </a:extLst>
          </p:cNvPr>
          <p:cNvSpPr/>
          <p:nvPr>
            <p:custDataLst>
              <p:tags r:id="rId14"/>
            </p:custDataLst>
          </p:nvPr>
        </p:nvSpPr>
        <p:spPr>
          <a:xfrm>
            <a:off x="1791390" y="3001762"/>
            <a:ext cx="4716379"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65BD1DB7-C8DB-B849-E980-40617BA5694F}"/>
              </a:ext>
            </a:extLst>
          </p:cNvPr>
          <p:cNvSpPr/>
          <p:nvPr>
            <p:custDataLst>
              <p:tags r:id="rId15"/>
            </p:custDataLst>
          </p:nvPr>
        </p:nvSpPr>
        <p:spPr>
          <a:xfrm>
            <a:off x="7549855" y="3001761"/>
            <a:ext cx="698500"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4" name="Connecteur droit avec flèche 23">
            <a:extLst>
              <a:ext uri="{FF2B5EF4-FFF2-40B4-BE49-F238E27FC236}">
                <a16:creationId xmlns:a16="http://schemas.microsoft.com/office/drawing/2014/main" id="{F4090C0E-D14A-ADB2-2769-363C5F9E1F63}"/>
              </a:ext>
            </a:extLst>
          </p:cNvPr>
          <p:cNvCxnSpPr>
            <a:cxnSpLocks/>
          </p:cNvCxnSpPr>
          <p:nvPr>
            <p:custDataLst>
              <p:tags r:id="rId16"/>
            </p:custDataLst>
          </p:nvPr>
        </p:nvCxnSpPr>
        <p:spPr>
          <a:xfrm flipV="1">
            <a:off x="8343441" y="3000956"/>
            <a:ext cx="0" cy="26603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51158908-0E58-CF7F-CCFB-3B1211243404}"/>
              </a:ext>
            </a:extLst>
          </p:cNvPr>
          <p:cNvSpPr txBox="1"/>
          <p:nvPr>
            <p:custDataLst>
              <p:tags r:id="rId17"/>
            </p:custDataLst>
          </p:nvPr>
        </p:nvSpPr>
        <p:spPr>
          <a:xfrm>
            <a:off x="8343441" y="2964697"/>
            <a:ext cx="548548" cy="338554"/>
          </a:xfrm>
          <a:prstGeom prst="rect">
            <a:avLst/>
          </a:prstGeom>
          <a:noFill/>
        </p:spPr>
        <p:txBody>
          <a:bodyPr wrap="none" rtlCol="0">
            <a:spAutoFit/>
          </a:bodyPr>
          <a:lstStyle/>
          <a:p>
            <a:r>
              <a:rPr lang="fr-CA" sz="1600" dirty="0">
                <a:latin typeface="Univers Condensed" panose="020B0506020202050204"/>
              </a:rPr>
              <a:t>2 cm</a:t>
            </a:r>
          </a:p>
        </p:txBody>
      </p:sp>
      <p:cxnSp>
        <p:nvCxnSpPr>
          <p:cNvPr id="26" name="Connecteur droit avec flèche 25">
            <a:extLst>
              <a:ext uri="{FF2B5EF4-FFF2-40B4-BE49-F238E27FC236}">
                <a16:creationId xmlns:a16="http://schemas.microsoft.com/office/drawing/2014/main" id="{8C5D55BD-0317-2C71-B136-F05A05A52AE0}"/>
              </a:ext>
            </a:extLst>
          </p:cNvPr>
          <p:cNvCxnSpPr>
            <a:cxnSpLocks/>
          </p:cNvCxnSpPr>
          <p:nvPr>
            <p:custDataLst>
              <p:tags r:id="rId18"/>
            </p:custDataLst>
          </p:nvPr>
        </p:nvCxnSpPr>
        <p:spPr>
          <a:xfrm>
            <a:off x="7549855" y="2881427"/>
            <a:ext cx="6985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19B6DF2A-79A0-4AEA-7C3B-51F9E70A7F62}"/>
              </a:ext>
            </a:extLst>
          </p:cNvPr>
          <p:cNvSpPr txBox="1"/>
          <p:nvPr>
            <p:custDataLst>
              <p:tags r:id="rId19"/>
            </p:custDataLst>
          </p:nvPr>
        </p:nvSpPr>
        <p:spPr>
          <a:xfrm>
            <a:off x="7606396" y="2572766"/>
            <a:ext cx="548548" cy="338554"/>
          </a:xfrm>
          <a:prstGeom prst="rect">
            <a:avLst/>
          </a:prstGeom>
          <a:noFill/>
        </p:spPr>
        <p:txBody>
          <a:bodyPr wrap="none" rtlCol="0">
            <a:spAutoFit/>
          </a:bodyPr>
          <a:lstStyle/>
          <a:p>
            <a:r>
              <a:rPr lang="fr-CA" sz="1600" dirty="0">
                <a:latin typeface="Univers Condensed" panose="020B0506020202050204"/>
              </a:rPr>
              <a:t>5 cm</a:t>
            </a:r>
          </a:p>
        </p:txBody>
      </p:sp>
      <p:sp>
        <p:nvSpPr>
          <p:cNvPr id="28" name="Flèche : bas 27">
            <a:extLst>
              <a:ext uri="{FF2B5EF4-FFF2-40B4-BE49-F238E27FC236}">
                <a16:creationId xmlns:a16="http://schemas.microsoft.com/office/drawing/2014/main" id="{D3744126-9C67-16F7-9CD0-02624BDAA842}"/>
              </a:ext>
            </a:extLst>
          </p:cNvPr>
          <p:cNvSpPr/>
          <p:nvPr>
            <p:custDataLst>
              <p:tags r:id="rId20"/>
            </p:custDataLst>
          </p:nvPr>
        </p:nvSpPr>
        <p:spPr>
          <a:xfrm rot="5400000">
            <a:off x="1394002" y="2868192"/>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lèche : bas 28">
            <a:extLst>
              <a:ext uri="{FF2B5EF4-FFF2-40B4-BE49-F238E27FC236}">
                <a16:creationId xmlns:a16="http://schemas.microsoft.com/office/drawing/2014/main" id="{016B1E17-CB24-266C-76E7-95C44E5A7D28}"/>
              </a:ext>
            </a:extLst>
          </p:cNvPr>
          <p:cNvSpPr/>
          <p:nvPr>
            <p:custDataLst>
              <p:tags r:id="rId21"/>
            </p:custDataLst>
          </p:nvPr>
        </p:nvSpPr>
        <p:spPr>
          <a:xfrm rot="16200000">
            <a:off x="6625721" y="2873425"/>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1C07FEA6-53A8-3CB9-0648-C0BCD9923B2B}"/>
                  </a:ext>
                </a:extLst>
              </p:cNvPr>
              <p:cNvSpPr txBox="1"/>
              <p:nvPr>
                <p:custDataLst>
                  <p:tags r:id="rId22"/>
                </p:custDataLst>
              </p:nvPr>
            </p:nvSpPr>
            <p:spPr>
              <a:xfrm>
                <a:off x="6560723" y="2696761"/>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𝐹</m:t>
                      </m:r>
                    </m:oMath>
                  </m:oMathPara>
                </a14:m>
                <a:endParaRPr lang="fr-CA" dirty="0">
                  <a:latin typeface="Univers Condensed" panose="020B0506020202050204"/>
                </a:endParaRPr>
              </a:p>
            </p:txBody>
          </p:sp>
        </mc:Choice>
        <mc:Fallback xmlns="">
          <p:sp>
            <p:nvSpPr>
              <p:cNvPr id="30" name="ZoneTexte 29">
                <a:extLst>
                  <a:ext uri="{FF2B5EF4-FFF2-40B4-BE49-F238E27FC236}">
                    <a16:creationId xmlns:a16="http://schemas.microsoft.com/office/drawing/2014/main" id="{1C07FEA6-53A8-3CB9-0648-C0BCD9923B2B}"/>
                  </a:ext>
                </a:extLst>
              </p:cNvPr>
              <p:cNvSpPr txBox="1">
                <a:spLocks noRot="1" noChangeAspect="1" noMove="1" noResize="1" noEditPoints="1" noAdjustHandles="1" noChangeArrowheads="1" noChangeShapeType="1" noTextEdit="1"/>
              </p:cNvSpPr>
              <p:nvPr>
                <p:custDataLst>
                  <p:tags r:id="rId28"/>
                </p:custDataLst>
              </p:nvPr>
            </p:nvSpPr>
            <p:spPr>
              <a:xfrm>
                <a:off x="6560723" y="2696761"/>
                <a:ext cx="387670" cy="369332"/>
              </a:xfrm>
              <a:prstGeom prst="rect">
                <a:avLst/>
              </a:prstGeom>
              <a:blipFill>
                <a:blip r:embed="rId29"/>
                <a:stretch>
                  <a:fillRect/>
                </a:stretch>
              </a:blipFill>
            </p:spPr>
            <p:txBody>
              <a:bodyPr/>
              <a:lstStyle/>
              <a:p>
                <a:r>
                  <a:rPr lang="fr-CA">
                    <a:noFill/>
                  </a:rPr>
                  <a:t> </a:t>
                </a:r>
              </a:p>
            </p:txBody>
          </p:sp>
        </mc:Fallback>
      </mc:AlternateContent>
      <p:sp>
        <p:nvSpPr>
          <p:cNvPr id="31" name="ZoneTexte 30">
            <a:extLst>
              <a:ext uri="{FF2B5EF4-FFF2-40B4-BE49-F238E27FC236}">
                <a16:creationId xmlns:a16="http://schemas.microsoft.com/office/drawing/2014/main" id="{DC4678B0-9703-404C-35B8-82608FBC5B73}"/>
              </a:ext>
            </a:extLst>
          </p:cNvPr>
          <p:cNvSpPr txBox="1"/>
          <p:nvPr>
            <p:custDataLst>
              <p:tags r:id="rId23"/>
            </p:custDataLst>
          </p:nvPr>
        </p:nvSpPr>
        <p:spPr>
          <a:xfrm>
            <a:off x="627513" y="2881427"/>
            <a:ext cx="415498" cy="369332"/>
          </a:xfrm>
          <a:prstGeom prst="rect">
            <a:avLst/>
          </a:prstGeom>
          <a:noFill/>
        </p:spPr>
        <p:txBody>
          <a:bodyPr wrap="none" rtlCol="0">
            <a:spAutoFit/>
          </a:bodyPr>
          <a:lstStyle/>
          <a:p>
            <a:r>
              <a:rPr lang="fr-CA" dirty="0">
                <a:latin typeface="Univers Condensed" panose="020B0506020202050204"/>
              </a:rPr>
              <a:t>(a)</a:t>
            </a:r>
          </a:p>
        </p:txBody>
      </p:sp>
      <p:sp>
        <p:nvSpPr>
          <p:cNvPr id="32" name="ZoneTexte 31">
            <a:extLst>
              <a:ext uri="{FF2B5EF4-FFF2-40B4-BE49-F238E27FC236}">
                <a16:creationId xmlns:a16="http://schemas.microsoft.com/office/drawing/2014/main" id="{9802EC56-794C-4E95-7C7E-18F1E36A8734}"/>
              </a:ext>
            </a:extLst>
          </p:cNvPr>
          <p:cNvSpPr txBox="1"/>
          <p:nvPr>
            <p:custDataLst>
              <p:tags r:id="rId24"/>
            </p:custDataLst>
          </p:nvPr>
        </p:nvSpPr>
        <p:spPr>
          <a:xfrm>
            <a:off x="616539" y="3789122"/>
            <a:ext cx="415498" cy="369332"/>
          </a:xfrm>
          <a:prstGeom prst="rect">
            <a:avLst/>
          </a:prstGeom>
          <a:noFill/>
        </p:spPr>
        <p:txBody>
          <a:bodyPr wrap="none" rtlCol="0">
            <a:spAutoFit/>
          </a:bodyPr>
          <a:lstStyle/>
          <a:p>
            <a:r>
              <a:rPr lang="fr-CA" dirty="0">
                <a:latin typeface="Univers Condensed" panose="020B0506020202050204"/>
              </a:rPr>
              <a:t>(b)</a:t>
            </a:r>
          </a:p>
        </p:txBody>
      </p:sp>
    </p:spTree>
    <p:extLst>
      <p:ext uri="{BB962C8B-B14F-4D97-AF65-F5344CB8AC3E}">
        <p14:creationId xmlns:p14="http://schemas.microsoft.com/office/powerpoint/2010/main" val="2362542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EE339C3-7EAE-543F-7784-0B227421DD3D}"/>
              </a:ext>
            </a:extLst>
          </p:cNvPr>
          <p:cNvSpPr>
            <a:spLocks noGrp="1"/>
          </p:cNvSpPr>
          <p:nvPr>
            <p:ph type="ftr" sz="quarter" idx="11"/>
            <p:custDataLst>
              <p:tags r:id="rId1"/>
            </p:custDataLst>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372832D6-C158-B091-1603-E38AC2E055EC}"/>
              </a:ext>
            </a:extLst>
          </p:cNvPr>
          <p:cNvSpPr>
            <a:spLocks noGrp="1"/>
          </p:cNvSpPr>
          <p:nvPr>
            <p:ph type="sldNum" sz="quarter" idx="12"/>
            <p:custDataLst>
              <p:tags r:id="rId2"/>
            </p:custDataLst>
          </p:nvPr>
        </p:nvSpPr>
        <p:spPr/>
        <p:txBody>
          <a:bodyPr/>
          <a:lstStyle/>
          <a:p>
            <a:fld id="{82B63C5F-247B-BE4F-ACBC-7BDD67617F3E}" type="slidenum">
              <a:rPr lang="fr-FR" smtClean="0"/>
              <a:t>42</a:t>
            </a:fld>
            <a:endParaRPr lang="fr-FR" dirty="0"/>
          </a:p>
        </p:txBody>
      </p:sp>
      <mc:AlternateContent xmlns:mc="http://schemas.openxmlformats.org/markup-compatibility/2006" xmlns:a14="http://schemas.microsoft.com/office/drawing/2010/main">
        <mc:Choice Requires="a14">
          <p:sp>
            <p:nvSpPr>
              <p:cNvPr id="9" name="Espace réservé du texte 8">
                <a:extLst>
                  <a:ext uri="{FF2B5EF4-FFF2-40B4-BE49-F238E27FC236}">
                    <a16:creationId xmlns:a16="http://schemas.microsoft.com/office/drawing/2014/main" id="{56390E09-4263-6701-91A5-D43EB2F723B4}"/>
                  </a:ext>
                </a:extLst>
              </p:cNvPr>
              <p:cNvSpPr>
                <a:spLocks noGrp="1"/>
              </p:cNvSpPr>
              <p:nvPr>
                <p:ph type="body" idx="1"/>
                <p:custDataLst>
                  <p:tags r:id="rId3"/>
                </p:custDataLst>
              </p:nvPr>
            </p:nvSpPr>
            <p:spPr>
              <a:xfrm>
                <a:off x="839788" y="1681163"/>
                <a:ext cx="5642172" cy="4524854"/>
              </a:xfrm>
            </p:spPr>
            <p:txBody>
              <a:bodyPr>
                <a:noAutofit/>
              </a:bodyPr>
              <a:lstStyle/>
              <a:p>
                <a:r>
                  <a:rPr lang="fr-CA" dirty="0"/>
                  <a:t>La charge minimale de 10 kN appliquée sur une section de 1000 mm</a:t>
                </a:r>
                <a:r>
                  <a:rPr lang="fr-CA" baseline="30000" dirty="0"/>
                  <a:t>2</a:t>
                </a:r>
                <a:r>
                  <a:rPr lang="fr-CA" dirty="0"/>
                  <a:t> correspond à une contrainte longitudinale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r>
                      <a:rPr lang="fr-CA" b="0" i="1" smtClean="0">
                        <a:latin typeface="Cambria Math" panose="02040503050406030204" pitchFamily="18" charset="0"/>
                      </a:rPr>
                      <m:t> </m:t>
                    </m:r>
                  </m:oMath>
                </a14:m>
                <a:r>
                  <a:rPr lang="fr-CA" dirty="0"/>
                  <a:t>de 10 MPa. La charge maximale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oMath>
                </a14:m>
                <a:r>
                  <a:rPr lang="fr-CA" dirty="0"/>
                  <a:t> est 70 MPa. On a donc une variation de contraintes </a:t>
                </a:r>
                <a14:m>
                  <m:oMath xmlns:m="http://schemas.openxmlformats.org/officeDocument/2006/math">
                    <m:r>
                      <m:rPr>
                        <m:sty m:val="p"/>
                      </m:rPr>
                      <a:rPr lang="fr-CA" b="0" i="0" smtClean="0">
                        <a:latin typeface="Cambria Math" panose="02040503050406030204" pitchFamily="18" charset="0"/>
                      </a:rPr>
                      <m:t>Δ</m:t>
                    </m:r>
                    <m:r>
                      <a:rPr lang="fr-CA" b="0" i="1" smtClean="0">
                        <a:latin typeface="Cambria Math" panose="02040503050406030204" pitchFamily="18" charset="0"/>
                      </a:rPr>
                      <m:t>𝜎</m:t>
                    </m:r>
                  </m:oMath>
                </a14:m>
                <a:r>
                  <a:rPr lang="fr-CA" dirty="0"/>
                  <a:t> de 60 MPa, ou une amplitude de contraintes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r>
                  <a:rPr lang="fr-CA" dirty="0"/>
                  <a:t> de 30 MPa et un rapport de contrainte </a:t>
                </a:r>
                <a14:m>
                  <m:oMath xmlns:m="http://schemas.openxmlformats.org/officeDocument/2006/math">
                    <m:r>
                      <a:rPr lang="fr-CA" b="0" i="1" smtClean="0">
                        <a:latin typeface="Cambria Math" panose="02040503050406030204" pitchFamily="18" charset="0"/>
                      </a:rPr>
                      <m:t>𝑅</m:t>
                    </m:r>
                  </m:oMath>
                </a14:m>
                <a:r>
                  <a:rPr lang="fr-CA" dirty="0"/>
                  <a:t> de 0,143.</a:t>
                </a:r>
              </a:p>
              <a:p>
                <a:r>
                  <a:rPr lang="fr-CA" dirty="0"/>
                  <a:t>Les courbes SN applicables selon la norme CSA S157 ne dépendent ni du ratio de contraintes, ni du type de matériau. On choisit donc seulement à partir du type de détails.</a:t>
                </a:r>
              </a:p>
              <a:p>
                <a:r>
                  <a:rPr lang="fr-CA" dirty="0"/>
                  <a:t>En (a), un composant sans soudure a une catégorie de détail A selon la norme. En rapportant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a14:m>
                <a:r>
                  <a:rPr lang="fr-CA" dirty="0"/>
                  <a:t> de 30 MPa aux courbes présentées à la diapositive 36, on obtient une contrainte sous la limite d’endurance. Il n’y a donc pas de limite de nombre de cycles selon la norme. Cependant, si on applique un chargement à amplitude variable, on calculera l’endommagement cumulatif avec la courbe pointillée, en considérant une durée de vie d’environ </a:t>
                </a:r>
                <a:br>
                  <a:rPr lang="fr-CA" dirty="0"/>
                </a:br>
                <a14:m>
                  <m:oMath xmlns:m="http://schemas.openxmlformats.org/officeDocument/2006/math">
                    <m:r>
                      <a:rPr lang="fr-CA" b="0" i="1" smtClean="0">
                        <a:latin typeface="Cambria Math" panose="02040503050406030204" pitchFamily="18" charset="0"/>
                      </a:rPr>
                      <m:t>1,5</m:t>
                    </m:r>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7</m:t>
                        </m:r>
                      </m:sup>
                    </m:sSup>
                  </m:oMath>
                </a14:m>
                <a:r>
                  <a:rPr lang="fr-CA" dirty="0"/>
                  <a:t> cycles</a:t>
                </a:r>
              </a:p>
              <a:p>
                <a:r>
                  <a:rPr lang="fr-CA" dirty="0"/>
                  <a:t>Pour un composant avec soudure tel que décrit dans l’énoncé, on a une catégorie de détail B. On obtient une durée de vie de </a:t>
                </a:r>
                <a14:m>
                  <m:oMath xmlns:m="http://schemas.openxmlformats.org/officeDocument/2006/math">
                    <m:r>
                      <a:rPr lang="fr-CA" b="0" i="1" smtClean="0">
                        <a:latin typeface="Cambria Math" panose="02040503050406030204" pitchFamily="18" charset="0"/>
                      </a:rPr>
                      <m:t>5</m:t>
                    </m:r>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5</m:t>
                        </m:r>
                      </m:sup>
                    </m:sSup>
                  </m:oMath>
                </a14:m>
                <a:r>
                  <a:rPr lang="fr-CA" dirty="0"/>
                  <a:t> cycles.</a:t>
                </a:r>
              </a:p>
            </p:txBody>
          </p:sp>
        </mc:Choice>
        <mc:Fallback xmlns="">
          <p:sp>
            <p:nvSpPr>
              <p:cNvPr id="9" name="Espace réservé du texte 8">
                <a:extLst>
                  <a:ext uri="{FF2B5EF4-FFF2-40B4-BE49-F238E27FC236}">
                    <a16:creationId xmlns:a16="http://schemas.microsoft.com/office/drawing/2014/main" id="{56390E09-4263-6701-91A5-D43EB2F723B4}"/>
                  </a:ext>
                </a:extLst>
              </p:cNvPr>
              <p:cNvSpPr>
                <a:spLocks noGrp="1" noRot="1" noChangeAspect="1" noMove="1" noResize="1" noEditPoints="1" noAdjustHandles="1" noChangeArrowheads="1" noChangeShapeType="1" noTextEdit="1"/>
              </p:cNvSpPr>
              <p:nvPr>
                <p:ph type="body" idx="1"/>
                <p:custDataLst>
                  <p:tags r:id="rId11"/>
                </p:custDataLst>
              </p:nvPr>
            </p:nvSpPr>
            <p:spPr>
              <a:xfrm>
                <a:off x="839788" y="1681163"/>
                <a:ext cx="5642172" cy="4524854"/>
              </a:xfrm>
              <a:blipFill>
                <a:blip r:embed="rId12"/>
                <a:stretch>
                  <a:fillRect l="-2270" t="-1887" r="-2811"/>
                </a:stretch>
              </a:blipFill>
            </p:spPr>
            <p:txBody>
              <a:bodyPr/>
              <a:lstStyle/>
              <a:p>
                <a:r>
                  <a:rPr lang="fr-CA">
                    <a:noFill/>
                  </a:rPr>
                  <a:t> </a:t>
                </a:r>
              </a:p>
            </p:txBody>
          </p:sp>
        </mc:Fallback>
      </mc:AlternateContent>
      <p:sp>
        <p:nvSpPr>
          <p:cNvPr id="8" name="Titre 1">
            <a:extLst>
              <a:ext uri="{FF2B5EF4-FFF2-40B4-BE49-F238E27FC236}">
                <a16:creationId xmlns:a16="http://schemas.microsoft.com/office/drawing/2014/main" id="{4C911FC3-4E59-ADE2-F8AD-0CBEED3C37B3}"/>
              </a:ext>
            </a:extLst>
          </p:cNvPr>
          <p:cNvSpPr>
            <a:spLocks noGrp="1"/>
          </p:cNvSpPr>
          <p:nvPr>
            <p:ph type="title"/>
            <p:custDataLst>
              <p:tags r:id="rId4"/>
            </p:custDataLst>
          </p:nvPr>
        </p:nvSpPr>
        <p:spPr/>
        <p:txBody>
          <a:bodyPr>
            <a:normAutofit/>
          </a:bodyPr>
          <a:lstStyle/>
          <a:p>
            <a:r>
              <a:rPr lang="fr-CA" dirty="0">
                <a:solidFill>
                  <a:schemeClr val="accent1"/>
                </a:solidFill>
              </a:rPr>
              <a:t>Exemple joint soudé</a:t>
            </a:r>
            <a:br>
              <a:rPr lang="fr-CA" dirty="0"/>
            </a:br>
            <a:r>
              <a:rPr lang="fr-CA" sz="2800" dirty="0"/>
              <a:t>Solution</a:t>
            </a:r>
            <a:endParaRPr lang="fr-CA" dirty="0"/>
          </a:p>
        </p:txBody>
      </p:sp>
      <p:pic>
        <p:nvPicPr>
          <p:cNvPr id="2" name="Image 1" descr="Une image contenant graphique&#10;&#10;Description générée automatiquement">
            <a:extLst>
              <a:ext uri="{FF2B5EF4-FFF2-40B4-BE49-F238E27FC236}">
                <a16:creationId xmlns:a16="http://schemas.microsoft.com/office/drawing/2014/main" id="{414B0A23-BBE0-7CA6-925A-6D4239AC4AA2}"/>
              </a:ext>
            </a:extLst>
          </p:cNvPr>
          <p:cNvPicPr>
            <a:picLocks noChangeAspect="1"/>
          </p:cNvPicPr>
          <p:nvPr>
            <p:custDataLst>
              <p:tags r:id="rId5"/>
            </p:custDataLst>
          </p:nvPr>
        </p:nvPicPr>
        <p:blipFill>
          <a:blip r:embed="rId13"/>
          <a:stretch>
            <a:fillRect/>
          </a:stretch>
        </p:blipFill>
        <p:spPr>
          <a:xfrm>
            <a:off x="6664839" y="1528994"/>
            <a:ext cx="5210908" cy="3800012"/>
          </a:xfrm>
          <a:prstGeom prst="rect">
            <a:avLst/>
          </a:prstGeom>
        </p:spPr>
      </p:pic>
      <p:cxnSp>
        <p:nvCxnSpPr>
          <p:cNvPr id="6" name="Connecteur droit 5">
            <a:extLst>
              <a:ext uri="{FF2B5EF4-FFF2-40B4-BE49-F238E27FC236}">
                <a16:creationId xmlns:a16="http://schemas.microsoft.com/office/drawing/2014/main" id="{6D648119-1794-279F-E752-5313515EEB6D}"/>
              </a:ext>
            </a:extLst>
          </p:cNvPr>
          <p:cNvCxnSpPr/>
          <p:nvPr>
            <p:custDataLst>
              <p:tags r:id="rId6"/>
            </p:custDataLst>
          </p:nvPr>
        </p:nvCxnSpPr>
        <p:spPr>
          <a:xfrm>
            <a:off x="7351295" y="2310063"/>
            <a:ext cx="353728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5106E5D7-0D5C-E8A5-2FD0-8A3BE649C471}"/>
              </a:ext>
            </a:extLst>
          </p:cNvPr>
          <p:cNvCxnSpPr>
            <a:cxnSpLocks/>
          </p:cNvCxnSpPr>
          <p:nvPr>
            <p:custDataLst>
              <p:tags r:id="rId7"/>
            </p:custDataLst>
          </p:nvPr>
        </p:nvCxnSpPr>
        <p:spPr>
          <a:xfrm>
            <a:off x="8286845" y="2310063"/>
            <a:ext cx="0" cy="2514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DF45F2C-87B6-8875-C8B6-1BCF92876E87}"/>
              </a:ext>
            </a:extLst>
          </p:cNvPr>
          <p:cNvCxnSpPr>
            <a:cxnSpLocks/>
          </p:cNvCxnSpPr>
          <p:nvPr>
            <p:custDataLst>
              <p:tags r:id="rId8"/>
            </p:custDataLst>
          </p:nvPr>
        </p:nvCxnSpPr>
        <p:spPr>
          <a:xfrm>
            <a:off x="9788722" y="2310063"/>
            <a:ext cx="0" cy="2514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63584C1-B754-0641-21D1-CC90742E7910}"/>
              </a:ext>
            </a:extLst>
          </p:cNvPr>
          <p:cNvSpPr txBox="1"/>
          <p:nvPr>
            <p:custDataLst>
              <p:tags r:id="rId9"/>
            </p:custDataLst>
          </p:nvPr>
        </p:nvSpPr>
        <p:spPr>
          <a:xfrm>
            <a:off x="7306659" y="5417506"/>
            <a:ext cx="4392584" cy="430887"/>
          </a:xfrm>
          <a:prstGeom prst="rect">
            <a:avLst/>
          </a:prstGeom>
          <a:noFill/>
        </p:spPr>
        <p:txBody>
          <a:bodyPr wrap="square">
            <a:spAutoFit/>
          </a:bodyPr>
          <a:lstStyle/>
          <a:p>
            <a:r>
              <a:rPr lang="fr-CA" sz="1100" i="1" dirty="0">
                <a:solidFill>
                  <a:schemeClr val="tx2">
                    <a:lumMod val="60000"/>
                    <a:lumOff val="40000"/>
                  </a:schemeClr>
                </a:solidFill>
                <a:latin typeface="Univers Condensed" panose="020B0506020202050204"/>
              </a:rPr>
              <a:t>Source : Calcul de la résistance mécanique des éléments d’aluminium, CSA S157, Group CSA</a:t>
            </a:r>
          </a:p>
        </p:txBody>
      </p:sp>
    </p:spTree>
    <p:extLst>
      <p:ext uri="{BB962C8B-B14F-4D97-AF65-F5344CB8AC3E}">
        <p14:creationId xmlns:p14="http://schemas.microsoft.com/office/powerpoint/2010/main" val="234751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EN CONCLUSION</a:t>
            </a:r>
          </a:p>
        </p:txBody>
      </p:sp>
      <p:sp>
        <p:nvSpPr>
          <p:cNvPr id="4" name="Espace réservé du pied de page 3"/>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43</a:t>
            </a:fld>
            <a:endParaRPr lang="fr-FR" dirty="0"/>
          </a:p>
        </p:txBody>
      </p:sp>
    </p:spTree>
    <p:extLst>
      <p:ext uri="{BB962C8B-B14F-4D97-AF65-F5344CB8AC3E}">
        <p14:creationId xmlns:p14="http://schemas.microsoft.com/office/powerpoint/2010/main" val="1752105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34C29E7-2153-0D5E-8E8F-703EBF9540AC}"/>
              </a:ext>
            </a:extLst>
          </p:cNvPr>
          <p:cNvSpPr>
            <a:spLocks noGrp="1"/>
          </p:cNvSpPr>
          <p:nvPr>
            <p:ph type="ftr" sz="quarter" idx="11"/>
            <p:custDataLst>
              <p:tags r:id="rId1"/>
            </p:custDataLst>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7736B2DE-4903-A632-DA82-7CF3A6F2E001}"/>
              </a:ext>
            </a:extLst>
          </p:cNvPr>
          <p:cNvSpPr>
            <a:spLocks noGrp="1"/>
          </p:cNvSpPr>
          <p:nvPr>
            <p:ph type="sldNum" sz="quarter" idx="12"/>
            <p:custDataLst>
              <p:tags r:id="rId2"/>
            </p:custDataLst>
          </p:nvPr>
        </p:nvSpPr>
        <p:spPr/>
        <p:txBody>
          <a:bodyPr/>
          <a:lstStyle/>
          <a:p>
            <a:fld id="{82B63C5F-247B-BE4F-ACBC-7BDD67617F3E}" type="slidenum">
              <a:rPr lang="fr-FR" smtClean="0"/>
              <a:t>44</a:t>
            </a:fld>
            <a:endParaRPr lang="fr-FR"/>
          </a:p>
        </p:txBody>
      </p:sp>
      <p:sp>
        <p:nvSpPr>
          <p:cNvPr id="7" name="Espace réservé du texte 6">
            <a:extLst>
              <a:ext uri="{FF2B5EF4-FFF2-40B4-BE49-F238E27FC236}">
                <a16:creationId xmlns:a16="http://schemas.microsoft.com/office/drawing/2014/main" id="{92B1EB7C-F7EF-05F3-A162-629160D298D2}"/>
              </a:ext>
            </a:extLst>
          </p:cNvPr>
          <p:cNvSpPr>
            <a:spLocks noGrp="1"/>
          </p:cNvSpPr>
          <p:nvPr>
            <p:ph type="body" idx="1"/>
            <p:custDataLst>
              <p:tags r:id="rId3"/>
            </p:custDataLst>
          </p:nvPr>
        </p:nvSpPr>
        <p:spPr>
          <a:xfrm>
            <a:off x="839788" y="1546081"/>
            <a:ext cx="10513982" cy="4387128"/>
          </a:xfrm>
        </p:spPr>
        <p:txBody>
          <a:bodyPr>
            <a:normAutofit/>
          </a:bodyPr>
          <a:lstStyle/>
          <a:p>
            <a:r>
              <a:rPr lang="fr-CA" sz="1800" dirty="0"/>
              <a:t>Les concepts de base de l’endommagement par fatigue ont été vus: chargement en fatigue, courbes SN, limites d’endurance, dommage cumulatif. Les concepts de base sont les mêmes pour l’aluminium que pour les autres types de métaux. </a:t>
            </a:r>
          </a:p>
          <a:p>
            <a:r>
              <a:rPr lang="fr-CA" sz="1800" dirty="0"/>
              <a:t>Les performances en fatigue de différents alliages ont été décrites. Les alliages écrouis de la série 5000 performent particulièrement bien. Les alliages traités thermiquement des séries 2000 et 6000 ont aussi des performances intéressantes. Les alliages de fonderie et les alliages de fabrication additive ont des performances variables selon les défauts microstructuraux.</a:t>
            </a:r>
          </a:p>
          <a:p>
            <a:r>
              <a:rPr lang="fr-CA" sz="1800" dirty="0"/>
              <a:t>La résistance à la fatigue de pièces mécaniques a été discutée par l’introduction de facteurs de corrections reliés au fini de surface, à l’environnement, à l’effet d’échelle et à l’effet d’entaille.</a:t>
            </a:r>
          </a:p>
          <a:p>
            <a:r>
              <a:rPr lang="fr-CA" sz="1800" dirty="0"/>
              <a:t>Les performances des joints soudés et boulonnés ont été revus en tenant compte des particularités des alliages d’aluminium et en donnant un exemple de la norme CSA.</a:t>
            </a:r>
          </a:p>
          <a:p>
            <a:r>
              <a:rPr lang="fr-CA" sz="1800" dirty="0"/>
              <a:t>Les propriétés en fatigue des alliages d’aluminium ont été moins étudiées que celles des aciers. Les bases de connaissance sont toutefois suffisantes pour permettre une augmentation de son utilisation, bien qu’il reste des questions à résoudre par la recherche scientifique.</a:t>
            </a:r>
          </a:p>
          <a:p>
            <a:r>
              <a:rPr lang="fr-CA" sz="1800" dirty="0"/>
              <a:t>Nous espérons que ces modules permettront d’augmenter l’exposition au savoir faire sur l’aluminium des professionnels et professionnelles présentement en formation dans nos cégeps et universités.</a:t>
            </a:r>
          </a:p>
          <a:p>
            <a:endParaRPr lang="fr-CA" sz="1800" dirty="0"/>
          </a:p>
          <a:p>
            <a:endParaRPr lang="fr-CA" sz="1800" dirty="0"/>
          </a:p>
          <a:p>
            <a:endParaRPr lang="fr-CA" sz="1800" dirty="0"/>
          </a:p>
        </p:txBody>
      </p:sp>
      <p:sp>
        <p:nvSpPr>
          <p:cNvPr id="6" name="Titre 5">
            <a:extLst>
              <a:ext uri="{FF2B5EF4-FFF2-40B4-BE49-F238E27FC236}">
                <a16:creationId xmlns:a16="http://schemas.microsoft.com/office/drawing/2014/main" id="{08C8D02D-0B2D-0137-721E-9B6375C55CC8}"/>
              </a:ext>
            </a:extLst>
          </p:cNvPr>
          <p:cNvSpPr>
            <a:spLocks noGrp="1"/>
          </p:cNvSpPr>
          <p:nvPr>
            <p:ph type="title"/>
            <p:custDataLst>
              <p:tags r:id="rId4"/>
            </p:custDataLst>
          </p:nvPr>
        </p:nvSpPr>
        <p:spPr/>
        <p:txBody>
          <a:bodyPr>
            <a:normAutofit/>
          </a:bodyPr>
          <a:lstStyle/>
          <a:p>
            <a:r>
              <a:rPr lang="fr-CA" dirty="0">
                <a:solidFill>
                  <a:schemeClr val="accent1"/>
                </a:solidFill>
              </a:rPr>
              <a:t>Conclusion</a:t>
            </a:r>
          </a:p>
        </p:txBody>
      </p:sp>
    </p:spTree>
    <p:extLst>
      <p:ext uri="{BB962C8B-B14F-4D97-AF65-F5344CB8AC3E}">
        <p14:creationId xmlns:p14="http://schemas.microsoft.com/office/powerpoint/2010/main" val="142603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EXERCICES</a:t>
            </a:r>
          </a:p>
        </p:txBody>
      </p:sp>
      <p:sp>
        <p:nvSpPr>
          <p:cNvPr id="4" name="Espace réservé du pied de page 3"/>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45</a:t>
            </a:fld>
            <a:endParaRPr lang="fr-FR" dirty="0"/>
          </a:p>
        </p:txBody>
      </p:sp>
    </p:spTree>
    <p:extLst>
      <p:ext uri="{BB962C8B-B14F-4D97-AF65-F5344CB8AC3E}">
        <p14:creationId xmlns:p14="http://schemas.microsoft.com/office/powerpoint/2010/main" val="190971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E8359275-4337-A385-349A-7DC1D9D3818E}"/>
              </a:ext>
            </a:extLst>
          </p:cNvPr>
          <p:cNvSpPr>
            <a:spLocks noGrp="1"/>
          </p:cNvSpPr>
          <p:nvPr>
            <p:ph type="ftr" sz="quarter" idx="11"/>
            <p:custDataLst>
              <p:tags r:id="rId1"/>
            </p:custDataLst>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7FBA289A-5D5D-1170-720D-A373E993339F}"/>
              </a:ext>
            </a:extLst>
          </p:cNvPr>
          <p:cNvSpPr>
            <a:spLocks noGrp="1"/>
          </p:cNvSpPr>
          <p:nvPr>
            <p:ph type="sldNum" sz="quarter" idx="12"/>
            <p:custDataLst>
              <p:tags r:id="rId2"/>
            </p:custDataLst>
          </p:nvPr>
        </p:nvSpPr>
        <p:spPr/>
        <p:txBody>
          <a:bodyPr/>
          <a:lstStyle/>
          <a:p>
            <a:fld id="{82B63C5F-247B-BE4F-ACBC-7BDD67617F3E}" type="slidenum">
              <a:rPr lang="fr-FR" smtClean="0"/>
              <a:t>46</a:t>
            </a:fld>
            <a:endParaRPr lang="fr-FR"/>
          </a:p>
        </p:txBody>
      </p:sp>
      <mc:AlternateContent xmlns:mc="http://schemas.openxmlformats.org/markup-compatibility/2006" xmlns:a14="http://schemas.microsoft.com/office/drawing/2010/main">
        <mc:Choice Requires="a14">
          <p:sp>
            <p:nvSpPr>
              <p:cNvPr id="7" name="Espace réservé du texte 6">
                <a:extLst>
                  <a:ext uri="{FF2B5EF4-FFF2-40B4-BE49-F238E27FC236}">
                    <a16:creationId xmlns:a16="http://schemas.microsoft.com/office/drawing/2014/main" id="{DCCDFD6A-A47E-BAF7-10CC-051345FB4CCB}"/>
                  </a:ext>
                </a:extLst>
              </p:cNvPr>
              <p:cNvSpPr>
                <a:spLocks noGrp="1"/>
              </p:cNvSpPr>
              <p:nvPr>
                <p:ph type="body" idx="1"/>
                <p:custDataLst>
                  <p:tags r:id="rId3"/>
                </p:custDataLst>
              </p:nvPr>
            </p:nvSpPr>
            <p:spPr/>
            <p:txBody>
              <a:bodyPr>
                <a:normAutofit/>
              </a:bodyPr>
              <a:lstStyle/>
              <a:p>
                <a:r>
                  <a:rPr lang="fr-CA" b="1" dirty="0"/>
                  <a:t>Exercice 1: </a:t>
                </a:r>
                <a:r>
                  <a:rPr lang="fr-CA" dirty="0"/>
                  <a:t>Reprendre l’exemple de la diapositive 32 avec l’alliage 6061-T6, fini par polissage commercial.</a:t>
                </a:r>
              </a:p>
              <a:p>
                <a:r>
                  <a:rPr lang="fr-CA" b="1" dirty="0"/>
                  <a:t>Exercice 2:</a:t>
                </a:r>
                <a:r>
                  <a:rPr lang="fr-CA" dirty="0"/>
                  <a:t> Dans l’exemple de la diapositive 41 en (a), calculer limite d’endurance réelle pour une pièce non soudée, à partir des facteurs de correction, en considérant un état de surface laminé à chaud. En comparant cette valeur avec celle obtenue par la norme CSA, quel est le facteur de sécurité pour ce raidisseur?</a:t>
                </a:r>
              </a:p>
              <a:p>
                <a:r>
                  <a:rPr lang="fr-CA" b="1" dirty="0"/>
                  <a:t>Exercice 3: </a:t>
                </a:r>
                <a:r>
                  <a:rPr lang="fr-CA" dirty="0"/>
                  <a:t>Pour l’exemple de la diapositive 41, quelle serait l’amplitude de charge maximale admissible pour une durée de vie de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6</m:t>
                        </m:r>
                      </m:sup>
                    </m:sSup>
                  </m:oMath>
                </a14:m>
                <a:r>
                  <a:rPr lang="fr-CA" dirty="0"/>
                  <a:t> cycles si le raidisseur est soudé sur une poutre avec des soudures d’angle (catégorie de détail E).</a:t>
                </a:r>
              </a:p>
              <a:p>
                <a:endParaRPr lang="fr-CA" dirty="0"/>
              </a:p>
              <a:p>
                <a:endParaRPr lang="fr-CA" dirty="0"/>
              </a:p>
              <a:p>
                <a:endParaRPr lang="fr-CA" dirty="0"/>
              </a:p>
              <a:p>
                <a:endParaRPr lang="fr-CA" dirty="0"/>
              </a:p>
              <a:p>
                <a:endParaRPr lang="fr-CA" dirty="0"/>
              </a:p>
              <a:p>
                <a:endParaRPr lang="fr-CA" dirty="0"/>
              </a:p>
              <a:p>
                <a:r>
                  <a:rPr lang="fr-CA" i="1" dirty="0"/>
                  <a:t>Réponses dans le document accompagnateur</a:t>
                </a:r>
              </a:p>
            </p:txBody>
          </p:sp>
        </mc:Choice>
        <mc:Fallback xmlns="">
          <p:sp>
            <p:nvSpPr>
              <p:cNvPr id="7" name="Espace réservé du texte 6">
                <a:extLst>
                  <a:ext uri="{FF2B5EF4-FFF2-40B4-BE49-F238E27FC236}">
                    <a16:creationId xmlns:a16="http://schemas.microsoft.com/office/drawing/2014/main" id="{DCCDFD6A-A47E-BAF7-10CC-051345FB4CCB}"/>
                  </a:ext>
                </a:extLst>
              </p:cNvPr>
              <p:cNvSpPr>
                <a:spLocks noGrp="1" noRot="1" noChangeAspect="1" noMove="1" noResize="1" noEditPoints="1" noAdjustHandles="1" noChangeArrowheads="1" noChangeShapeType="1" noTextEdit="1"/>
              </p:cNvSpPr>
              <p:nvPr>
                <p:ph type="body" idx="1"/>
                <p:custDataLst>
                  <p:tags r:id="rId16"/>
                </p:custDataLst>
              </p:nvPr>
            </p:nvSpPr>
            <p:spPr>
              <a:blipFill>
                <a:blip r:embed="rId17"/>
                <a:stretch>
                  <a:fillRect l="-1218" t="-2262" r="-928" b="-1961"/>
                </a:stretch>
              </a:blipFill>
            </p:spPr>
            <p:txBody>
              <a:bodyPr/>
              <a:lstStyle/>
              <a:p>
                <a:r>
                  <a:rPr lang="fr-CA">
                    <a:noFill/>
                  </a:rPr>
                  <a:t> </a:t>
                </a:r>
              </a:p>
            </p:txBody>
          </p:sp>
        </mc:Fallback>
      </mc:AlternateContent>
      <p:sp>
        <p:nvSpPr>
          <p:cNvPr id="6" name="Titre 5">
            <a:extLst>
              <a:ext uri="{FF2B5EF4-FFF2-40B4-BE49-F238E27FC236}">
                <a16:creationId xmlns:a16="http://schemas.microsoft.com/office/drawing/2014/main" id="{4E45DDBE-D9EE-41AA-0830-F9B9538B3CE6}"/>
              </a:ext>
            </a:extLst>
          </p:cNvPr>
          <p:cNvSpPr>
            <a:spLocks noGrp="1"/>
          </p:cNvSpPr>
          <p:nvPr>
            <p:ph type="title"/>
            <p:custDataLst>
              <p:tags r:id="rId4"/>
            </p:custDataLst>
          </p:nvPr>
        </p:nvSpPr>
        <p:spPr/>
        <p:txBody>
          <a:bodyPr/>
          <a:lstStyle/>
          <a:p>
            <a:r>
              <a:rPr lang="fr-CA" dirty="0"/>
              <a:t>Exercices</a:t>
            </a:r>
          </a:p>
        </p:txBody>
      </p:sp>
      <p:sp>
        <p:nvSpPr>
          <p:cNvPr id="8" name="Rectangle 7">
            <a:extLst>
              <a:ext uri="{FF2B5EF4-FFF2-40B4-BE49-F238E27FC236}">
                <a16:creationId xmlns:a16="http://schemas.microsoft.com/office/drawing/2014/main" id="{3267EF08-4E53-FDC0-2B96-F3715359A4EA}"/>
              </a:ext>
            </a:extLst>
          </p:cNvPr>
          <p:cNvSpPr/>
          <p:nvPr>
            <p:custDataLst>
              <p:tags r:id="rId5"/>
            </p:custDataLst>
          </p:nvPr>
        </p:nvSpPr>
        <p:spPr>
          <a:xfrm>
            <a:off x="1573026" y="3970753"/>
            <a:ext cx="4716379"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C44367B3-1309-905A-61F3-280587545069}"/>
              </a:ext>
            </a:extLst>
          </p:cNvPr>
          <p:cNvSpPr/>
          <p:nvPr>
            <p:custDataLst>
              <p:tags r:id="rId6"/>
            </p:custDataLst>
          </p:nvPr>
        </p:nvSpPr>
        <p:spPr>
          <a:xfrm>
            <a:off x="7331491" y="3970752"/>
            <a:ext cx="698500" cy="240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0" name="Connecteur droit avec flèche 9">
            <a:extLst>
              <a:ext uri="{FF2B5EF4-FFF2-40B4-BE49-F238E27FC236}">
                <a16:creationId xmlns:a16="http://schemas.microsoft.com/office/drawing/2014/main" id="{0976622D-4BDC-DE2E-5DBB-1DC8399875B3}"/>
              </a:ext>
            </a:extLst>
          </p:cNvPr>
          <p:cNvCxnSpPr>
            <a:cxnSpLocks/>
          </p:cNvCxnSpPr>
          <p:nvPr>
            <p:custDataLst>
              <p:tags r:id="rId7"/>
            </p:custDataLst>
          </p:nvPr>
        </p:nvCxnSpPr>
        <p:spPr>
          <a:xfrm flipV="1">
            <a:off x="8125077" y="3969947"/>
            <a:ext cx="0" cy="26603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A096D70-9F84-1FF3-AE77-8DDED47C88A5}"/>
              </a:ext>
            </a:extLst>
          </p:cNvPr>
          <p:cNvSpPr txBox="1"/>
          <p:nvPr>
            <p:custDataLst>
              <p:tags r:id="rId8"/>
            </p:custDataLst>
          </p:nvPr>
        </p:nvSpPr>
        <p:spPr>
          <a:xfrm>
            <a:off x="8125077" y="3933688"/>
            <a:ext cx="548548" cy="338554"/>
          </a:xfrm>
          <a:prstGeom prst="rect">
            <a:avLst/>
          </a:prstGeom>
          <a:noFill/>
        </p:spPr>
        <p:txBody>
          <a:bodyPr wrap="none" rtlCol="0">
            <a:spAutoFit/>
          </a:bodyPr>
          <a:lstStyle/>
          <a:p>
            <a:r>
              <a:rPr lang="fr-CA" sz="1600" dirty="0">
                <a:latin typeface="Univers Condensed" panose="020B0506020202050204"/>
              </a:rPr>
              <a:t>2 cm</a:t>
            </a:r>
          </a:p>
        </p:txBody>
      </p:sp>
      <p:cxnSp>
        <p:nvCxnSpPr>
          <p:cNvPr id="12" name="Connecteur droit avec flèche 11">
            <a:extLst>
              <a:ext uri="{FF2B5EF4-FFF2-40B4-BE49-F238E27FC236}">
                <a16:creationId xmlns:a16="http://schemas.microsoft.com/office/drawing/2014/main" id="{7A1FA4DC-CB66-1C40-466E-8E025B7E4636}"/>
              </a:ext>
            </a:extLst>
          </p:cNvPr>
          <p:cNvCxnSpPr>
            <a:cxnSpLocks/>
          </p:cNvCxnSpPr>
          <p:nvPr>
            <p:custDataLst>
              <p:tags r:id="rId9"/>
            </p:custDataLst>
          </p:nvPr>
        </p:nvCxnSpPr>
        <p:spPr>
          <a:xfrm>
            <a:off x="7331491" y="3850418"/>
            <a:ext cx="6985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5114096-11BE-CC57-B865-BE078E1C7322}"/>
              </a:ext>
            </a:extLst>
          </p:cNvPr>
          <p:cNvSpPr txBox="1"/>
          <p:nvPr>
            <p:custDataLst>
              <p:tags r:id="rId10"/>
            </p:custDataLst>
          </p:nvPr>
        </p:nvSpPr>
        <p:spPr>
          <a:xfrm>
            <a:off x="7388032" y="3541757"/>
            <a:ext cx="548548" cy="338554"/>
          </a:xfrm>
          <a:prstGeom prst="rect">
            <a:avLst/>
          </a:prstGeom>
          <a:noFill/>
        </p:spPr>
        <p:txBody>
          <a:bodyPr wrap="none" rtlCol="0">
            <a:spAutoFit/>
          </a:bodyPr>
          <a:lstStyle/>
          <a:p>
            <a:r>
              <a:rPr lang="fr-CA" sz="1600" dirty="0">
                <a:latin typeface="Univers Condensed" panose="020B0506020202050204"/>
              </a:rPr>
              <a:t>5 cm</a:t>
            </a:r>
          </a:p>
        </p:txBody>
      </p:sp>
      <p:sp>
        <p:nvSpPr>
          <p:cNvPr id="14" name="Flèche : bas 13">
            <a:extLst>
              <a:ext uri="{FF2B5EF4-FFF2-40B4-BE49-F238E27FC236}">
                <a16:creationId xmlns:a16="http://schemas.microsoft.com/office/drawing/2014/main" id="{8ACE3E36-238D-C617-6012-2454E857555A}"/>
              </a:ext>
            </a:extLst>
          </p:cNvPr>
          <p:cNvSpPr/>
          <p:nvPr>
            <p:custDataLst>
              <p:tags r:id="rId11"/>
            </p:custDataLst>
          </p:nvPr>
        </p:nvSpPr>
        <p:spPr>
          <a:xfrm rot="16200000">
            <a:off x="6407357" y="3842416"/>
            <a:ext cx="287383" cy="49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C2120D41-0482-23ED-396B-333B197D511F}"/>
                  </a:ext>
                </a:extLst>
              </p:cNvPr>
              <p:cNvSpPr txBox="1"/>
              <p:nvPr>
                <p:custDataLst>
                  <p:tags r:id="rId12"/>
                </p:custDataLst>
              </p:nvPr>
            </p:nvSpPr>
            <p:spPr>
              <a:xfrm>
                <a:off x="6342359" y="3665752"/>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𝐹</m:t>
                      </m:r>
                    </m:oMath>
                  </m:oMathPara>
                </a14:m>
                <a:endParaRPr lang="fr-CA" dirty="0">
                  <a:latin typeface="Univers Condensed" panose="020B0506020202050204"/>
                </a:endParaRPr>
              </a:p>
            </p:txBody>
          </p:sp>
        </mc:Choice>
        <mc:Fallback xmlns="">
          <p:sp>
            <p:nvSpPr>
              <p:cNvPr id="15" name="ZoneTexte 14">
                <a:extLst>
                  <a:ext uri="{FF2B5EF4-FFF2-40B4-BE49-F238E27FC236}">
                    <a16:creationId xmlns:a16="http://schemas.microsoft.com/office/drawing/2014/main" id="{C2120D41-0482-23ED-396B-333B197D511F}"/>
                  </a:ext>
                </a:extLst>
              </p:cNvPr>
              <p:cNvSpPr txBox="1">
                <a:spLocks noRot="1" noChangeAspect="1" noMove="1" noResize="1" noEditPoints="1" noAdjustHandles="1" noChangeArrowheads="1" noChangeShapeType="1" noTextEdit="1"/>
              </p:cNvSpPr>
              <p:nvPr>
                <p:custDataLst>
                  <p:tags r:id="rId18"/>
                </p:custDataLst>
              </p:nvPr>
            </p:nvSpPr>
            <p:spPr>
              <a:xfrm>
                <a:off x="6342359" y="3665752"/>
                <a:ext cx="387670" cy="369332"/>
              </a:xfrm>
              <a:prstGeom prst="rect">
                <a:avLst/>
              </a:prstGeom>
              <a:blipFill>
                <a:blip r:embed="rId19"/>
                <a:stretch>
                  <a:fillRect/>
                </a:stretch>
              </a:blipFill>
            </p:spPr>
            <p:txBody>
              <a:bodyPr/>
              <a:lstStyle/>
              <a:p>
                <a:r>
                  <a:rPr lang="fr-CA">
                    <a:noFill/>
                  </a:rPr>
                  <a:t> </a:t>
                </a:r>
              </a:p>
            </p:txBody>
          </p:sp>
        </mc:Fallback>
      </mc:AlternateContent>
      <p:sp>
        <p:nvSpPr>
          <p:cNvPr id="16" name="Rectangle 15">
            <a:extLst>
              <a:ext uri="{FF2B5EF4-FFF2-40B4-BE49-F238E27FC236}">
                <a16:creationId xmlns:a16="http://schemas.microsoft.com/office/drawing/2014/main" id="{1502E103-F5E2-9759-4401-E0B4175FFD3A}"/>
              </a:ext>
            </a:extLst>
          </p:cNvPr>
          <p:cNvSpPr/>
          <p:nvPr>
            <p:custDataLst>
              <p:tags r:id="rId13"/>
            </p:custDataLst>
          </p:nvPr>
        </p:nvSpPr>
        <p:spPr>
          <a:xfrm>
            <a:off x="838200" y="3429000"/>
            <a:ext cx="734825" cy="152513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Forme libre : forme 16">
            <a:extLst>
              <a:ext uri="{FF2B5EF4-FFF2-40B4-BE49-F238E27FC236}">
                <a16:creationId xmlns:a16="http://schemas.microsoft.com/office/drawing/2014/main" id="{0680F370-61CB-B967-9616-D9ABAC12E17D}"/>
              </a:ext>
            </a:extLst>
          </p:cNvPr>
          <p:cNvSpPr/>
          <p:nvPr>
            <p:custDataLst>
              <p:tags r:id="rId14"/>
            </p:custDataLst>
          </p:nvPr>
        </p:nvSpPr>
        <p:spPr>
          <a:xfrm>
            <a:off x="1568450" y="3848100"/>
            <a:ext cx="146050" cy="488950"/>
          </a:xfrm>
          <a:custGeom>
            <a:avLst/>
            <a:gdLst>
              <a:gd name="connsiteX0" fmla="*/ 139700 w 146050"/>
              <a:gd name="connsiteY0" fmla="*/ 114300 h 488950"/>
              <a:gd name="connsiteX1" fmla="*/ 0 w 146050"/>
              <a:gd name="connsiteY1" fmla="*/ 0 h 488950"/>
              <a:gd name="connsiteX2" fmla="*/ 0 w 146050"/>
              <a:gd name="connsiteY2" fmla="*/ 488950 h 488950"/>
              <a:gd name="connsiteX3" fmla="*/ 146050 w 146050"/>
              <a:gd name="connsiteY3" fmla="*/ 368300 h 488950"/>
              <a:gd name="connsiteX4" fmla="*/ 0 w 146050"/>
              <a:gd name="connsiteY4" fmla="*/ 234950 h 488950"/>
              <a:gd name="connsiteX5" fmla="*/ 139700 w 146050"/>
              <a:gd name="connsiteY5" fmla="*/ 11430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488950">
                <a:moveTo>
                  <a:pt x="139700" y="114300"/>
                </a:moveTo>
                <a:lnTo>
                  <a:pt x="0" y="0"/>
                </a:lnTo>
                <a:lnTo>
                  <a:pt x="0" y="488950"/>
                </a:lnTo>
                <a:lnTo>
                  <a:pt x="146050" y="368300"/>
                </a:lnTo>
                <a:lnTo>
                  <a:pt x="0" y="234950"/>
                </a:lnTo>
                <a:lnTo>
                  <a:pt x="139700"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25747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a:t>ALU-COMPÉTENCES</a:t>
            </a:r>
            <a:endParaRPr lang="fr-FR" dirty="0"/>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pPr/>
              <a:t>47</a:t>
            </a:fld>
            <a:endParaRPr lang="fr-FR" dirty="0"/>
          </a:p>
        </p:txBody>
      </p:sp>
      <p:sp>
        <p:nvSpPr>
          <p:cNvPr id="4" name="Espace réservé du texte 3"/>
          <p:cNvSpPr>
            <a:spLocks noGrp="1"/>
          </p:cNvSpPr>
          <p:nvPr>
            <p:ph type="body" idx="1"/>
            <p:custDataLst>
              <p:tags r:id="rId3"/>
            </p:custDataLst>
          </p:nvPr>
        </p:nvSpPr>
        <p:spPr/>
        <p:txBody>
          <a:bodyPr>
            <a:normAutofit/>
          </a:bodyPr>
          <a:lstStyle/>
          <a:p>
            <a:r>
              <a:rPr lang="fr-CA" u="sng" dirty="0"/>
              <a:t>Références générales</a:t>
            </a:r>
          </a:p>
          <a:p>
            <a:r>
              <a:rPr lang="fr-CA" sz="1600" dirty="0"/>
              <a:t>ASM Specialty </a:t>
            </a:r>
            <a:r>
              <a:rPr lang="fr-CA" sz="1600" dirty="0" err="1"/>
              <a:t>Handbook</a:t>
            </a:r>
            <a:r>
              <a:rPr lang="fr-CA" sz="1600" dirty="0"/>
              <a:t>: </a:t>
            </a:r>
            <a:r>
              <a:rPr lang="fr-CA" sz="1600" dirty="0" err="1"/>
              <a:t>Aluminum</a:t>
            </a:r>
            <a:r>
              <a:rPr lang="fr-CA" sz="1600" dirty="0"/>
              <a:t> and </a:t>
            </a:r>
            <a:r>
              <a:rPr lang="fr-CA" sz="1600" dirty="0" err="1"/>
              <a:t>Aluminum</a:t>
            </a:r>
            <a:r>
              <a:rPr lang="fr-CA" sz="1600" dirty="0"/>
              <a:t> </a:t>
            </a:r>
            <a:r>
              <a:rPr lang="fr-CA" sz="1600" dirty="0" err="1"/>
              <a:t>Alloys</a:t>
            </a:r>
            <a:r>
              <a:rPr lang="fr-CA" sz="1600" dirty="0"/>
              <a:t>, J. R. Davis </a:t>
            </a:r>
            <a:r>
              <a:rPr lang="fr-CA" sz="1600" dirty="0" err="1"/>
              <a:t>ed</a:t>
            </a:r>
            <a:r>
              <a:rPr lang="fr-CA" sz="1600" dirty="0"/>
              <a:t>. (1993), 784 pages.</a:t>
            </a:r>
            <a:endParaRPr lang="fr-CA" dirty="0"/>
          </a:p>
          <a:p>
            <a:r>
              <a:rPr lang="fr-CA" dirty="0"/>
              <a:t>J.-P. </a:t>
            </a:r>
            <a:r>
              <a:rPr lang="fr-CA" dirty="0" err="1"/>
              <a:t>Baïlon</a:t>
            </a:r>
            <a:r>
              <a:rPr lang="fr-CA" dirty="0"/>
              <a:t>, J.-M. </a:t>
            </a:r>
            <a:r>
              <a:rPr lang="fr-CA" dirty="0" err="1"/>
              <a:t>Dorlot</a:t>
            </a:r>
            <a:r>
              <a:rPr lang="fr-CA" dirty="0"/>
              <a:t>. Des Matériaux, Presses internationales Polytechnique (2000), 738 pages.</a:t>
            </a:r>
          </a:p>
          <a:p>
            <a:r>
              <a:rPr lang="fr-CA" dirty="0"/>
              <a:t>D. Beaulieu. Calcul des charpentes d’aluminium, Les Presses de l’Aluminium (2003), 810 pages.</a:t>
            </a:r>
          </a:p>
          <a:p>
            <a:r>
              <a:rPr lang="fr-CA" dirty="0"/>
              <a:t>N. E. </a:t>
            </a:r>
            <a:r>
              <a:rPr lang="fr-CA" dirty="0" err="1"/>
              <a:t>Dowling</a:t>
            </a:r>
            <a:r>
              <a:rPr lang="fr-CA" dirty="0"/>
              <a:t>. </a:t>
            </a:r>
            <a:r>
              <a:rPr lang="fr-CA" dirty="0" err="1"/>
              <a:t>Mechanical</a:t>
            </a:r>
            <a:r>
              <a:rPr lang="fr-CA" dirty="0"/>
              <a:t> </a:t>
            </a:r>
            <a:r>
              <a:rPr lang="fr-CA" dirty="0" err="1"/>
              <a:t>Behavior</a:t>
            </a:r>
            <a:r>
              <a:rPr lang="fr-CA" dirty="0"/>
              <a:t> of Materials – Engineering Methods for </a:t>
            </a:r>
            <a:r>
              <a:rPr lang="fr-CA" dirty="0" err="1"/>
              <a:t>Deformation</a:t>
            </a:r>
            <a:r>
              <a:rPr lang="fr-CA" dirty="0"/>
              <a:t>, Fracture and Fatigue, </a:t>
            </a:r>
            <a:r>
              <a:rPr lang="fr-CA" dirty="0" err="1"/>
              <a:t>Fourth</a:t>
            </a:r>
            <a:r>
              <a:rPr lang="fr-CA" dirty="0"/>
              <a:t> Edition, Pearson (2013), 954 pages.</a:t>
            </a:r>
          </a:p>
          <a:p>
            <a:r>
              <a:rPr lang="fr-CA" sz="1600" dirty="0"/>
              <a:t>R. C. </a:t>
            </a:r>
            <a:r>
              <a:rPr lang="fr-CA" sz="1600" dirty="0" err="1"/>
              <a:t>Juvinall</a:t>
            </a:r>
            <a:r>
              <a:rPr lang="fr-CA" sz="1600" dirty="0"/>
              <a:t> et K. M. </a:t>
            </a:r>
            <a:r>
              <a:rPr lang="fr-CA" sz="1600" dirty="0" err="1"/>
              <a:t>Mashek</a:t>
            </a:r>
            <a:r>
              <a:rPr lang="fr-CA" sz="1600" dirty="0"/>
              <a:t>. Fundamentals of Machine Component Design, </a:t>
            </a:r>
            <a:r>
              <a:rPr lang="fr-CA" sz="1600" dirty="0" err="1"/>
              <a:t>Fifth</a:t>
            </a:r>
            <a:r>
              <a:rPr lang="fr-CA" sz="1600" dirty="0"/>
              <a:t> Edition, </a:t>
            </a:r>
            <a:r>
              <a:rPr lang="fr-CA" sz="1600" dirty="0" err="1"/>
              <a:t>Wiley</a:t>
            </a:r>
            <a:r>
              <a:rPr lang="fr-CA" sz="1600" dirty="0"/>
              <a:t> (2012), 899 pages.</a:t>
            </a:r>
            <a:endParaRPr lang="fr-CA" dirty="0"/>
          </a:p>
          <a:p>
            <a:r>
              <a:rPr lang="fr-CA" sz="1600" dirty="0"/>
              <a:t>C. </a:t>
            </a:r>
            <a:r>
              <a:rPr lang="fr-CA" sz="1600" dirty="0" err="1"/>
              <a:t>Menzemer</a:t>
            </a:r>
            <a:r>
              <a:rPr lang="fr-CA" sz="1600" dirty="0"/>
              <a:t>. Progress in Structural Engineering and Materials, vol. 2 (2000), no. 1, p. 120. </a:t>
            </a:r>
            <a:r>
              <a:rPr lang="fr-CA" sz="1600" dirty="0">
                <a:solidFill>
                  <a:schemeClr val="accent1">
                    <a:lumMod val="40000"/>
                    <a:lumOff val="60000"/>
                  </a:schemeClr>
                </a:solidFill>
                <a:hlinkClick r:id="rId6">
                  <a:extLst>
                    <a:ext uri="{A12FA001-AC4F-418D-AE19-62706E023703}">
                      <ahyp:hlinkClr xmlns:ahyp="http://schemas.microsoft.com/office/drawing/2018/hyperlinkcolor" val="tx"/>
                    </a:ext>
                  </a:extLst>
                </a:hlinkClick>
              </a:rPr>
              <a:t>https://doi.org/10.1002/(SICI)1528-2716(200001/03)2:1%3C120::AID-PSE14%3E3.0.CO;2-0</a:t>
            </a:r>
            <a:endParaRPr lang="fr-CA" dirty="0">
              <a:solidFill>
                <a:schemeClr val="accent1">
                  <a:lumMod val="40000"/>
                  <a:lumOff val="60000"/>
                </a:schemeClr>
              </a:solidFill>
            </a:endParaRPr>
          </a:p>
          <a:p>
            <a:r>
              <a:rPr lang="fr-CA" dirty="0"/>
              <a:t>M. L. Sharp, G. E. </a:t>
            </a:r>
            <a:r>
              <a:rPr lang="fr-CA" dirty="0" err="1"/>
              <a:t>Nordmark</a:t>
            </a:r>
            <a:r>
              <a:rPr lang="fr-CA" dirty="0"/>
              <a:t>, C. M. </a:t>
            </a:r>
            <a:r>
              <a:rPr lang="fr-CA" dirty="0" err="1"/>
              <a:t>Menzemer</a:t>
            </a:r>
            <a:r>
              <a:rPr lang="fr-CA" dirty="0"/>
              <a:t>. Fatigue Design of </a:t>
            </a:r>
            <a:r>
              <a:rPr lang="fr-CA" dirty="0" err="1"/>
              <a:t>Aluminum</a:t>
            </a:r>
            <a:r>
              <a:rPr lang="fr-CA" dirty="0"/>
              <a:t> Components and Structures, Mc </a:t>
            </a:r>
            <a:r>
              <a:rPr lang="fr-CA" dirty="0" err="1"/>
              <a:t>Graw</a:t>
            </a:r>
            <a:r>
              <a:rPr lang="fr-CA" dirty="0"/>
              <a:t> Hill (1996), 353 pages.</a:t>
            </a:r>
          </a:p>
          <a:p>
            <a:r>
              <a:rPr lang="fr-CA" dirty="0"/>
              <a:t>C. </a:t>
            </a:r>
            <a:r>
              <a:rPr lang="fr-CA" dirty="0" err="1"/>
              <a:t>Vargel</a:t>
            </a:r>
            <a:r>
              <a:rPr lang="fr-CA" dirty="0"/>
              <a:t>. Corrosion de l’</a:t>
            </a:r>
            <a:r>
              <a:rPr lang="fr-CA" dirty="0" err="1"/>
              <a:t>aluminum</a:t>
            </a:r>
            <a:r>
              <a:rPr lang="fr-CA" dirty="0"/>
              <a:t>, Dunod (2002), 528 pages.</a:t>
            </a:r>
          </a:p>
          <a:p>
            <a:endParaRPr lang="fr-CA" dirty="0"/>
          </a:p>
        </p:txBody>
      </p:sp>
      <p:sp>
        <p:nvSpPr>
          <p:cNvPr id="5" name="Titre 4"/>
          <p:cNvSpPr>
            <a:spLocks noGrp="1"/>
          </p:cNvSpPr>
          <p:nvPr>
            <p:ph type="title"/>
            <p:custDataLst>
              <p:tags r:id="rId4"/>
            </p:custDataLst>
          </p:nvPr>
        </p:nvSpPr>
        <p:spPr/>
        <p:txBody>
          <a:bodyPr/>
          <a:lstStyle/>
          <a:p>
            <a:r>
              <a:rPr lang="fr-CA" dirty="0"/>
              <a:t>Bibliographie</a:t>
            </a:r>
          </a:p>
        </p:txBody>
      </p:sp>
    </p:spTree>
    <p:extLst>
      <p:ext uri="{BB962C8B-B14F-4D97-AF65-F5344CB8AC3E}">
        <p14:creationId xmlns:p14="http://schemas.microsoft.com/office/powerpoint/2010/main" val="403044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ED0A414-B6F1-90C1-EB29-6C4E7F428D93}"/>
              </a:ext>
            </a:extLst>
          </p:cNvPr>
          <p:cNvSpPr>
            <a:spLocks noGrp="1"/>
          </p:cNvSpPr>
          <p:nvPr>
            <p:ph type="ftr" sz="quarter" idx="11"/>
            <p:custDataLst>
              <p:tags r:id="rId1"/>
            </p:custDataLst>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82C6F9BE-B11B-AEE2-8A99-8EC3AA2BDF05}"/>
              </a:ext>
            </a:extLst>
          </p:cNvPr>
          <p:cNvSpPr>
            <a:spLocks noGrp="1"/>
          </p:cNvSpPr>
          <p:nvPr>
            <p:ph type="sldNum" sz="quarter" idx="12"/>
            <p:custDataLst>
              <p:tags r:id="rId2"/>
            </p:custDataLst>
          </p:nvPr>
        </p:nvSpPr>
        <p:spPr/>
        <p:txBody>
          <a:bodyPr/>
          <a:lstStyle/>
          <a:p>
            <a:fld id="{82B63C5F-247B-BE4F-ACBC-7BDD67617F3E}" type="slidenum">
              <a:rPr lang="fr-FR" smtClean="0"/>
              <a:pPr/>
              <a:t>48</a:t>
            </a:fld>
            <a:endParaRPr lang="fr-FR" dirty="0"/>
          </a:p>
        </p:txBody>
      </p:sp>
      <p:sp>
        <p:nvSpPr>
          <p:cNvPr id="4" name="Espace réservé du texte 3">
            <a:extLst>
              <a:ext uri="{FF2B5EF4-FFF2-40B4-BE49-F238E27FC236}">
                <a16:creationId xmlns:a16="http://schemas.microsoft.com/office/drawing/2014/main" id="{370DA40C-B1B8-ABEA-2C09-53E08D1667AB}"/>
              </a:ext>
            </a:extLst>
          </p:cNvPr>
          <p:cNvSpPr>
            <a:spLocks noGrp="1"/>
          </p:cNvSpPr>
          <p:nvPr>
            <p:ph type="body" idx="1"/>
            <p:custDataLst>
              <p:tags r:id="rId3"/>
            </p:custDataLst>
          </p:nvPr>
        </p:nvSpPr>
        <p:spPr/>
        <p:txBody>
          <a:bodyPr/>
          <a:lstStyle/>
          <a:p>
            <a:r>
              <a:rPr lang="fr-CA" u="sng" dirty="0"/>
              <a:t>Bases de données et compilations de résultats</a:t>
            </a:r>
          </a:p>
          <a:p>
            <a:r>
              <a:rPr lang="fr-CA" dirty="0"/>
              <a:t>J. G. Kaufman. </a:t>
            </a:r>
            <a:r>
              <a:rPr lang="fr-CA" dirty="0" err="1"/>
              <a:t>Aluminum</a:t>
            </a:r>
            <a:r>
              <a:rPr lang="fr-CA" dirty="0"/>
              <a:t> </a:t>
            </a:r>
            <a:r>
              <a:rPr lang="fr-CA" dirty="0" err="1"/>
              <a:t>alloy</a:t>
            </a:r>
            <a:r>
              <a:rPr lang="fr-CA" dirty="0"/>
              <a:t> </a:t>
            </a:r>
            <a:r>
              <a:rPr lang="fr-CA" dirty="0" err="1"/>
              <a:t>database</a:t>
            </a:r>
            <a:r>
              <a:rPr lang="fr-CA" dirty="0"/>
              <a:t>, </a:t>
            </a:r>
            <a:r>
              <a:rPr lang="fr-CA" dirty="0" err="1"/>
              <a:t>Knovel</a:t>
            </a:r>
            <a:r>
              <a:rPr lang="fr-CA" dirty="0"/>
              <a:t> (2015). </a:t>
            </a:r>
            <a:r>
              <a:rPr lang="fr-CA" dirty="0">
                <a:solidFill>
                  <a:schemeClr val="accent1">
                    <a:lumMod val="40000"/>
                    <a:lumOff val="60000"/>
                  </a:schemeClr>
                </a:solidFill>
                <a:hlinkClick r:id="rId6">
                  <a:extLst>
                    <a:ext uri="{A12FA001-AC4F-418D-AE19-62706E023703}">
                      <ahyp:hlinkClr xmlns:ahyp="http://schemas.microsoft.com/office/drawing/2018/hyperlinkcolor" val="tx"/>
                    </a:ext>
                  </a:extLst>
                </a:hlinkClick>
              </a:rPr>
              <a:t>https://app.knovel.com/hotlink/toc/id:kpAAD00001/aluminum-alloy-database/aluminum-alloy-database</a:t>
            </a:r>
            <a:r>
              <a:rPr lang="fr-CA" dirty="0">
                <a:solidFill>
                  <a:schemeClr val="accent1">
                    <a:lumMod val="40000"/>
                    <a:lumOff val="60000"/>
                  </a:schemeClr>
                </a:solidFill>
              </a:rPr>
              <a:t> </a:t>
            </a:r>
          </a:p>
          <a:p>
            <a:r>
              <a:rPr lang="fr-CA" dirty="0"/>
              <a:t>J. G. Kaufman. </a:t>
            </a:r>
            <a:r>
              <a:rPr lang="fr-CA" dirty="0" err="1"/>
              <a:t>Properties</a:t>
            </a:r>
            <a:r>
              <a:rPr lang="fr-CA" dirty="0"/>
              <a:t> of </a:t>
            </a:r>
            <a:r>
              <a:rPr lang="fr-CA" dirty="0" err="1"/>
              <a:t>aluminum</a:t>
            </a:r>
            <a:r>
              <a:rPr lang="fr-CA" dirty="0"/>
              <a:t> </a:t>
            </a:r>
            <a:r>
              <a:rPr lang="fr-CA" dirty="0" err="1"/>
              <a:t>alloys</a:t>
            </a:r>
            <a:r>
              <a:rPr lang="fr-CA" dirty="0"/>
              <a:t>: Fatigue data and the </a:t>
            </a:r>
            <a:r>
              <a:rPr lang="fr-CA" dirty="0" err="1"/>
              <a:t>effects</a:t>
            </a:r>
            <a:r>
              <a:rPr lang="fr-CA" dirty="0"/>
              <a:t> of </a:t>
            </a:r>
            <a:r>
              <a:rPr lang="fr-CA" dirty="0" err="1"/>
              <a:t>temperature</a:t>
            </a:r>
            <a:r>
              <a:rPr lang="fr-CA" dirty="0"/>
              <a:t>, </a:t>
            </a:r>
            <a:r>
              <a:rPr lang="fr-CA" dirty="0" err="1"/>
              <a:t>product</a:t>
            </a:r>
            <a:r>
              <a:rPr lang="fr-CA" dirty="0"/>
              <a:t> </a:t>
            </a:r>
            <a:r>
              <a:rPr lang="fr-CA" dirty="0" err="1"/>
              <a:t>form</a:t>
            </a:r>
            <a:r>
              <a:rPr lang="fr-CA" dirty="0"/>
              <a:t>, and </a:t>
            </a:r>
            <a:r>
              <a:rPr lang="fr-CA" dirty="0" err="1"/>
              <a:t>processing</a:t>
            </a:r>
            <a:r>
              <a:rPr lang="fr-CA" dirty="0"/>
              <a:t>, ASM International (2008), 559 pages.</a:t>
            </a:r>
          </a:p>
          <a:p>
            <a:r>
              <a:rPr lang="fr-CA" dirty="0"/>
              <a:t>J. G. Kaufman. </a:t>
            </a:r>
            <a:r>
              <a:rPr lang="fr-CA" dirty="0" err="1"/>
              <a:t>Properties</a:t>
            </a:r>
            <a:r>
              <a:rPr lang="fr-CA" dirty="0"/>
              <a:t> of </a:t>
            </a:r>
            <a:r>
              <a:rPr lang="fr-CA" dirty="0" err="1"/>
              <a:t>aluminum</a:t>
            </a:r>
            <a:r>
              <a:rPr lang="fr-CA" dirty="0"/>
              <a:t> </a:t>
            </a:r>
            <a:r>
              <a:rPr lang="fr-CA" dirty="0" err="1"/>
              <a:t>alloys</a:t>
            </a:r>
            <a:r>
              <a:rPr lang="fr-CA" dirty="0"/>
              <a:t>: </a:t>
            </a:r>
            <a:r>
              <a:rPr lang="fr-CA" dirty="0" err="1"/>
              <a:t>Tensile</a:t>
            </a:r>
            <a:r>
              <a:rPr lang="fr-CA" dirty="0"/>
              <a:t>, </a:t>
            </a:r>
            <a:r>
              <a:rPr lang="fr-CA" dirty="0" err="1"/>
              <a:t>creep</a:t>
            </a:r>
            <a:r>
              <a:rPr lang="fr-CA" dirty="0"/>
              <a:t>, and fatigue data at high and </a:t>
            </a:r>
            <a:r>
              <a:rPr lang="fr-CA" dirty="0" err="1"/>
              <a:t>low</a:t>
            </a:r>
            <a:r>
              <a:rPr lang="fr-CA" dirty="0"/>
              <a:t> </a:t>
            </a:r>
            <a:r>
              <a:rPr lang="fr-CA" dirty="0" err="1"/>
              <a:t>temperatures</a:t>
            </a:r>
            <a:r>
              <a:rPr lang="fr-CA" dirty="0"/>
              <a:t>, ASM International (1999), 305 pages.</a:t>
            </a:r>
          </a:p>
          <a:p>
            <a:r>
              <a:rPr lang="fr-CA" dirty="0"/>
              <a:t>U. S. </a:t>
            </a:r>
            <a:r>
              <a:rPr lang="fr-CA" dirty="0" err="1"/>
              <a:t>Department</a:t>
            </a:r>
            <a:r>
              <a:rPr lang="fr-CA" dirty="0"/>
              <a:t> of </a:t>
            </a:r>
            <a:r>
              <a:rPr lang="fr-CA" dirty="0" err="1"/>
              <a:t>Defense</a:t>
            </a:r>
            <a:r>
              <a:rPr lang="fr-CA" dirty="0"/>
              <a:t>. </a:t>
            </a:r>
            <a:r>
              <a:rPr lang="fr-CA" dirty="0" err="1"/>
              <a:t>Metallic</a:t>
            </a:r>
            <a:r>
              <a:rPr lang="fr-CA" dirty="0"/>
              <a:t> Materials and Éléments for Aerospace </a:t>
            </a:r>
            <a:r>
              <a:rPr lang="fr-CA" dirty="0" err="1"/>
              <a:t>Vehicle</a:t>
            </a:r>
            <a:r>
              <a:rPr lang="fr-CA" dirty="0"/>
              <a:t> Structures, MIL-HDBK-5J (2003), 1733 pages. </a:t>
            </a:r>
            <a:r>
              <a:rPr lang="fr-CA" dirty="0">
                <a:solidFill>
                  <a:schemeClr val="accent1">
                    <a:lumMod val="40000"/>
                    <a:lumOff val="60000"/>
                  </a:schemeClr>
                </a:solidFill>
              </a:rPr>
              <a:t>http://everyspec.com/MIL-HDBK/MIL-HDBK-0001-0099/MIL_HDBK_5J_139/</a:t>
            </a:r>
          </a:p>
          <a:p>
            <a:r>
              <a:rPr lang="fr-CA" dirty="0"/>
              <a:t>C. </a:t>
            </a:r>
            <a:r>
              <a:rPr lang="fr-CA" dirty="0" err="1"/>
              <a:t>Vargel</a:t>
            </a:r>
            <a:r>
              <a:rPr lang="fr-CA" dirty="0"/>
              <a:t>. Corrosion de l’</a:t>
            </a:r>
            <a:r>
              <a:rPr lang="fr-CA" dirty="0" err="1"/>
              <a:t>aluminum</a:t>
            </a:r>
            <a:r>
              <a:rPr lang="fr-CA" dirty="0"/>
              <a:t>, Dunod (2002), 528 pages.</a:t>
            </a:r>
          </a:p>
          <a:p>
            <a:endParaRPr lang="fr-CA" dirty="0">
              <a:solidFill>
                <a:schemeClr val="accent1">
                  <a:lumMod val="40000"/>
                  <a:lumOff val="60000"/>
                </a:schemeClr>
              </a:solidFill>
            </a:endParaRPr>
          </a:p>
        </p:txBody>
      </p:sp>
      <p:sp>
        <p:nvSpPr>
          <p:cNvPr id="5" name="Titre 4">
            <a:extLst>
              <a:ext uri="{FF2B5EF4-FFF2-40B4-BE49-F238E27FC236}">
                <a16:creationId xmlns:a16="http://schemas.microsoft.com/office/drawing/2014/main" id="{B78C86C3-7955-7B7B-75F9-842413B67C93}"/>
              </a:ext>
            </a:extLst>
          </p:cNvPr>
          <p:cNvSpPr>
            <a:spLocks noGrp="1"/>
          </p:cNvSpPr>
          <p:nvPr>
            <p:ph type="title"/>
            <p:custDataLst>
              <p:tags r:id="rId4"/>
            </p:custDataLst>
          </p:nvPr>
        </p:nvSpPr>
        <p:spPr/>
        <p:txBody>
          <a:bodyPr/>
          <a:lstStyle/>
          <a:p>
            <a:r>
              <a:rPr lang="fr-CA" dirty="0"/>
              <a:t>Bibliographie (suite)</a:t>
            </a:r>
          </a:p>
        </p:txBody>
      </p:sp>
    </p:spTree>
    <p:extLst>
      <p:ext uri="{BB962C8B-B14F-4D97-AF65-F5344CB8AC3E}">
        <p14:creationId xmlns:p14="http://schemas.microsoft.com/office/powerpoint/2010/main" val="347577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A0DBE2-9D2B-8642-4F52-958961BBFFD7}"/>
              </a:ext>
            </a:extLst>
          </p:cNvPr>
          <p:cNvSpPr>
            <a:spLocks noGrp="1"/>
          </p:cNvSpPr>
          <p:nvPr>
            <p:ph type="ftr" sz="quarter" idx="11"/>
            <p:custDataLst>
              <p:tags r:id="rId1"/>
            </p:custDataLst>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2AAE405C-E0CA-F502-4376-20780C6C196F}"/>
              </a:ext>
            </a:extLst>
          </p:cNvPr>
          <p:cNvSpPr>
            <a:spLocks noGrp="1"/>
          </p:cNvSpPr>
          <p:nvPr>
            <p:ph type="sldNum" sz="quarter" idx="12"/>
            <p:custDataLst>
              <p:tags r:id="rId2"/>
            </p:custDataLst>
          </p:nvPr>
        </p:nvSpPr>
        <p:spPr/>
        <p:txBody>
          <a:bodyPr/>
          <a:lstStyle/>
          <a:p>
            <a:fld id="{82B63C5F-247B-BE4F-ACBC-7BDD67617F3E}" type="slidenum">
              <a:rPr lang="fr-FR" smtClean="0"/>
              <a:pPr/>
              <a:t>49</a:t>
            </a:fld>
            <a:endParaRPr lang="fr-FR" dirty="0"/>
          </a:p>
        </p:txBody>
      </p:sp>
      <p:sp>
        <p:nvSpPr>
          <p:cNvPr id="4" name="Espace réservé du texte 3">
            <a:extLst>
              <a:ext uri="{FF2B5EF4-FFF2-40B4-BE49-F238E27FC236}">
                <a16:creationId xmlns:a16="http://schemas.microsoft.com/office/drawing/2014/main" id="{4BB2DF9F-7AE7-805E-0B0D-33D075B93D72}"/>
              </a:ext>
            </a:extLst>
          </p:cNvPr>
          <p:cNvSpPr>
            <a:spLocks noGrp="1"/>
          </p:cNvSpPr>
          <p:nvPr>
            <p:ph type="body" idx="1"/>
            <p:custDataLst>
              <p:tags r:id="rId3"/>
            </p:custDataLst>
          </p:nvPr>
        </p:nvSpPr>
        <p:spPr/>
        <p:txBody>
          <a:bodyPr/>
          <a:lstStyle/>
          <a:p>
            <a:r>
              <a:rPr lang="fr-CA" u="sng" dirty="0"/>
              <a:t>Normes (Canada):</a:t>
            </a:r>
          </a:p>
          <a:p>
            <a:r>
              <a:rPr lang="fr-CA" dirty="0"/>
              <a:t>CSA S157, Calcul de la résistance mécanique des éléments en aluminium.</a:t>
            </a:r>
          </a:p>
          <a:p>
            <a:r>
              <a:rPr lang="fr-CA" dirty="0"/>
              <a:t>CSA S6, Code canadien sur le calcul des ponts routiers.</a:t>
            </a:r>
          </a:p>
          <a:p>
            <a:r>
              <a:rPr lang="fr-CA" u="sng" dirty="0"/>
              <a:t>Normes (États-Unis):</a:t>
            </a:r>
          </a:p>
          <a:p>
            <a:r>
              <a:rPr lang="fr-CA" dirty="0"/>
              <a:t>AASHTO, LRFD Bridge Design </a:t>
            </a:r>
            <a:r>
              <a:rPr lang="fr-CA" dirty="0" err="1"/>
              <a:t>Specifications</a:t>
            </a:r>
            <a:r>
              <a:rPr lang="fr-CA" dirty="0"/>
              <a:t>.</a:t>
            </a:r>
          </a:p>
          <a:p>
            <a:r>
              <a:rPr lang="fr-CA" dirty="0"/>
              <a:t>AA (</a:t>
            </a:r>
            <a:r>
              <a:rPr lang="fr-CA" dirty="0" err="1"/>
              <a:t>Aluminum</a:t>
            </a:r>
            <a:r>
              <a:rPr lang="fr-CA" dirty="0"/>
              <a:t> Association), </a:t>
            </a:r>
            <a:r>
              <a:rPr lang="fr-CA" dirty="0" err="1"/>
              <a:t>Aluminum</a:t>
            </a:r>
            <a:r>
              <a:rPr lang="fr-CA" dirty="0"/>
              <a:t> Design Manual.</a:t>
            </a:r>
          </a:p>
          <a:p>
            <a:r>
              <a:rPr lang="fr-CA" u="sng" dirty="0"/>
              <a:t>Normes (international):</a:t>
            </a:r>
          </a:p>
          <a:p>
            <a:r>
              <a:rPr lang="fr-CA" dirty="0"/>
              <a:t>EN 1999-1, Eurocode 9 – Design of Aluminium Structures.</a:t>
            </a:r>
          </a:p>
          <a:p>
            <a:r>
              <a:rPr lang="fr-CA" dirty="0"/>
              <a:t>IIW (International Institute of </a:t>
            </a:r>
            <a:r>
              <a:rPr lang="fr-CA" dirty="0" err="1"/>
              <a:t>Welding</a:t>
            </a:r>
            <a:r>
              <a:rPr lang="fr-CA" dirty="0"/>
              <a:t>), </a:t>
            </a:r>
            <a:r>
              <a:rPr lang="fr-CA" dirty="0" err="1"/>
              <a:t>Recommendations</a:t>
            </a:r>
            <a:r>
              <a:rPr lang="fr-CA" dirty="0"/>
              <a:t> for Fatigue Design of </a:t>
            </a:r>
            <a:r>
              <a:rPr lang="fr-CA" dirty="0" err="1"/>
              <a:t>Welded</a:t>
            </a:r>
            <a:r>
              <a:rPr lang="fr-CA" dirty="0"/>
              <a:t> Joints and Components.</a:t>
            </a:r>
          </a:p>
        </p:txBody>
      </p:sp>
      <p:sp>
        <p:nvSpPr>
          <p:cNvPr id="5" name="Titre 4">
            <a:extLst>
              <a:ext uri="{FF2B5EF4-FFF2-40B4-BE49-F238E27FC236}">
                <a16:creationId xmlns:a16="http://schemas.microsoft.com/office/drawing/2014/main" id="{8861E657-57A6-EE1D-6C4A-5E66BAA5E2B5}"/>
              </a:ext>
            </a:extLst>
          </p:cNvPr>
          <p:cNvSpPr>
            <a:spLocks noGrp="1"/>
          </p:cNvSpPr>
          <p:nvPr>
            <p:ph type="title"/>
            <p:custDataLst>
              <p:tags r:id="rId4"/>
            </p:custDataLst>
          </p:nvPr>
        </p:nvSpPr>
        <p:spPr/>
        <p:txBody>
          <a:bodyPr/>
          <a:lstStyle/>
          <a:p>
            <a:r>
              <a:rPr lang="fr-CA" dirty="0"/>
              <a:t>Bibliographie (suite)</a:t>
            </a:r>
          </a:p>
        </p:txBody>
      </p:sp>
    </p:spTree>
    <p:extLst>
      <p:ext uri="{BB962C8B-B14F-4D97-AF65-F5344CB8AC3E}">
        <p14:creationId xmlns:p14="http://schemas.microsoft.com/office/powerpoint/2010/main" val="3768774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F4937-1E3B-44F3-A678-192201725C95}"/>
              </a:ext>
            </a:extLst>
          </p:cNvPr>
          <p:cNvSpPr>
            <a:spLocks noGrp="1"/>
          </p:cNvSpPr>
          <p:nvPr>
            <p:ph type="title"/>
            <p:custDataLst>
              <p:tags r:id="rId1"/>
            </p:custDataLst>
          </p:nvPr>
        </p:nvSpPr>
        <p:spPr>
          <a:xfrm>
            <a:off x="612648" y="1078992"/>
            <a:ext cx="6272784" cy="1536192"/>
          </a:xfrm>
        </p:spPr>
        <p:txBody>
          <a:bodyPr anchor="b">
            <a:normAutofit/>
          </a:bodyPr>
          <a:lstStyle/>
          <a:p>
            <a:r>
              <a:rPr lang="fr-CA" sz="4800" dirty="0"/>
              <a:t>Introduction – pourquoi étudier la fatigue?</a:t>
            </a:r>
          </a:p>
        </p:txBody>
      </p:sp>
      <p:sp>
        <p:nvSpPr>
          <p:cNvPr id="3" name="Espace réservé du contenu 2">
            <a:extLst>
              <a:ext uri="{FF2B5EF4-FFF2-40B4-BE49-F238E27FC236}">
                <a16:creationId xmlns:a16="http://schemas.microsoft.com/office/drawing/2014/main" id="{8E28AC83-1538-4EF7-95BC-4AE08391C752}"/>
              </a:ext>
            </a:extLst>
          </p:cNvPr>
          <p:cNvSpPr>
            <a:spLocks noGrp="1"/>
          </p:cNvSpPr>
          <p:nvPr>
            <p:ph idx="1"/>
            <p:custDataLst>
              <p:tags r:id="rId2"/>
            </p:custDataLst>
          </p:nvPr>
        </p:nvSpPr>
        <p:spPr>
          <a:xfrm>
            <a:off x="612648" y="3355848"/>
            <a:ext cx="6272784" cy="2825496"/>
          </a:xfrm>
        </p:spPr>
        <p:txBody>
          <a:bodyPr>
            <a:normAutofit lnSpcReduction="10000"/>
          </a:bodyPr>
          <a:lstStyle/>
          <a:p>
            <a:r>
              <a:rPr lang="fr-CA" sz="2400" dirty="0"/>
              <a:t>On estime que 90 % des bris mécaniques en service sont dus à la fatigue!</a:t>
            </a:r>
          </a:p>
          <a:p>
            <a:r>
              <a:rPr lang="fr-CA" sz="2400" dirty="0"/>
              <a:t>Des fissures se propagent lors de l’application d’une charge cyclique inférieure à la limite d’élasticité.</a:t>
            </a:r>
          </a:p>
          <a:p>
            <a:r>
              <a:rPr lang="fr-CA" sz="2400" dirty="0"/>
              <a:t>Le phénomène est difficile à détecter avant la rupture finale.</a:t>
            </a:r>
          </a:p>
          <a:p>
            <a:r>
              <a:rPr lang="fr-CA" sz="2400" dirty="0"/>
              <a:t>Limite d’endurance*: environ 1/2 de la limite de traction pour l’acier vs 1/3 pour l’aluminium.</a:t>
            </a:r>
          </a:p>
        </p:txBody>
      </p:sp>
      <p:pic>
        <p:nvPicPr>
          <p:cNvPr id="4" name="Image 3" descr="Une image contenant intérieur, mur&#10;&#10;Description générée automatiquement">
            <a:extLst>
              <a:ext uri="{FF2B5EF4-FFF2-40B4-BE49-F238E27FC236}">
                <a16:creationId xmlns:a16="http://schemas.microsoft.com/office/drawing/2014/main" id="{B4E55B37-45C4-1E60-DEF1-F57D400391BA}"/>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068875" y="1568070"/>
            <a:ext cx="4186854" cy="3846512"/>
          </a:xfrm>
          <a:prstGeom prst="rect">
            <a:avLst/>
          </a:prstGeom>
        </p:spPr>
      </p:pic>
      <p:sp>
        <p:nvSpPr>
          <p:cNvPr id="5" name="ZoneTexte 4">
            <a:extLst>
              <a:ext uri="{FF2B5EF4-FFF2-40B4-BE49-F238E27FC236}">
                <a16:creationId xmlns:a16="http://schemas.microsoft.com/office/drawing/2014/main" id="{35FA1D79-8295-2955-9D42-56119A6A44EF}"/>
              </a:ext>
            </a:extLst>
          </p:cNvPr>
          <p:cNvSpPr txBox="1"/>
          <p:nvPr>
            <p:custDataLst>
              <p:tags r:id="rId4"/>
            </p:custDataLst>
          </p:nvPr>
        </p:nvSpPr>
        <p:spPr>
          <a:xfrm>
            <a:off x="7068874" y="5414582"/>
            <a:ext cx="4186853" cy="369332"/>
          </a:xfrm>
          <a:prstGeom prst="rect">
            <a:avLst/>
          </a:prstGeom>
          <a:noFill/>
        </p:spPr>
        <p:txBody>
          <a:bodyPr wrap="square" rtlCol="0">
            <a:spAutoFit/>
          </a:bodyPr>
          <a:lstStyle/>
          <a:p>
            <a:r>
              <a:rPr lang="fr-CA" dirty="0">
                <a:latin typeface="Univers Condensed" panose="020B0506020202050204"/>
              </a:rPr>
              <a:t>Exemple de faciès de rupture en fatigue</a:t>
            </a:r>
          </a:p>
        </p:txBody>
      </p:sp>
      <p:sp>
        <p:nvSpPr>
          <p:cNvPr id="7" name="Espace réservé du numéro de diapositive 4">
            <a:extLst>
              <a:ext uri="{FF2B5EF4-FFF2-40B4-BE49-F238E27FC236}">
                <a16:creationId xmlns:a16="http://schemas.microsoft.com/office/drawing/2014/main" id="{1F7D8B64-6870-6303-633B-B4F214784EA2}"/>
              </a:ext>
            </a:extLst>
          </p:cNvPr>
          <p:cNvSpPr>
            <a:spLocks noGrp="1"/>
          </p:cNvSpPr>
          <p:nvPr>
            <p:ph type="sldNum" sz="quarter" idx="12"/>
            <p:custDataLst>
              <p:tags r:id="rId5"/>
            </p:custDataLst>
          </p:nvPr>
        </p:nvSpPr>
        <p:spPr>
          <a:xfrm>
            <a:off x="8610599" y="6356350"/>
            <a:ext cx="2575135" cy="365125"/>
          </a:xfrm>
        </p:spPr>
        <p:txBody>
          <a:bodyPr/>
          <a:lstStyle/>
          <a:p>
            <a:fld id="{82B63C5F-247B-BE4F-ACBC-7BDD67617F3E}" type="slidenum">
              <a:rPr lang="fr-FR" smtClean="0"/>
              <a:t>5</a:t>
            </a:fld>
            <a:endParaRPr lang="fr-FR"/>
          </a:p>
        </p:txBody>
      </p:sp>
      <p:sp>
        <p:nvSpPr>
          <p:cNvPr id="8" name="ZoneTexte 7">
            <a:extLst>
              <a:ext uri="{FF2B5EF4-FFF2-40B4-BE49-F238E27FC236}">
                <a16:creationId xmlns:a16="http://schemas.microsoft.com/office/drawing/2014/main" id="{2F6636A2-88DC-EFD6-2DD8-FB8A70AEA6BD}"/>
              </a:ext>
            </a:extLst>
          </p:cNvPr>
          <p:cNvSpPr txBox="1"/>
          <p:nvPr>
            <p:custDataLst>
              <p:tags r:id="rId6"/>
            </p:custDataLst>
          </p:nvPr>
        </p:nvSpPr>
        <p:spPr>
          <a:xfrm>
            <a:off x="338667" y="6311900"/>
            <a:ext cx="6930102" cy="338554"/>
          </a:xfrm>
          <a:prstGeom prst="rect">
            <a:avLst/>
          </a:prstGeom>
          <a:noFill/>
        </p:spPr>
        <p:txBody>
          <a:bodyPr wrap="none" rtlCol="0">
            <a:spAutoFit/>
          </a:bodyPr>
          <a:lstStyle/>
          <a:p>
            <a:r>
              <a:rPr lang="fr-CA" sz="1600" dirty="0">
                <a:latin typeface="Univers Condensed" panose="020B0506020202050204"/>
              </a:rPr>
              <a:t>*Amplitude de contrainte en flexion alternée pour laquelle la durée de vie atteint 10</a:t>
            </a:r>
            <a:r>
              <a:rPr lang="fr-CA" sz="1600" baseline="30000" dirty="0">
                <a:latin typeface="Univers Condensed" panose="020B0506020202050204"/>
              </a:rPr>
              <a:t>7</a:t>
            </a:r>
            <a:r>
              <a:rPr lang="fr-CA" sz="1600" dirty="0">
                <a:latin typeface="Univers Condensed" panose="020B0506020202050204"/>
              </a:rPr>
              <a:t> cycles.</a:t>
            </a:r>
          </a:p>
        </p:txBody>
      </p:sp>
      <p:sp>
        <p:nvSpPr>
          <p:cNvPr id="10" name="ZoneTexte 9">
            <a:extLst>
              <a:ext uri="{FF2B5EF4-FFF2-40B4-BE49-F238E27FC236}">
                <a16:creationId xmlns:a16="http://schemas.microsoft.com/office/drawing/2014/main" id="{16A4F61D-4800-6660-2145-9DAE23A20501}"/>
              </a:ext>
            </a:extLst>
          </p:cNvPr>
          <p:cNvSpPr txBox="1"/>
          <p:nvPr>
            <p:custDataLst>
              <p:tags r:id="rId7"/>
            </p:custDataLst>
          </p:nvPr>
        </p:nvSpPr>
        <p:spPr>
          <a:xfrm>
            <a:off x="7087717" y="5694540"/>
            <a:ext cx="4149165" cy="430887"/>
          </a:xfrm>
          <a:prstGeom prst="rect">
            <a:avLst/>
          </a:prstGeom>
          <a:noFill/>
        </p:spPr>
        <p:txBody>
          <a:bodyPr wrap="square">
            <a:spAutoFit/>
          </a:bodyPr>
          <a:lstStyle/>
          <a:p>
            <a:r>
              <a:rPr lang="fr-CA" sz="1100" dirty="0" err="1">
                <a:latin typeface="Univers Condensed" panose="020B0506020202050204"/>
              </a:rPr>
              <a:t>Pedalarm</a:t>
            </a:r>
            <a:r>
              <a:rPr lang="fr-CA" sz="1100" dirty="0">
                <a:latin typeface="Univers Condensed" panose="020B0506020202050204"/>
              </a:rPr>
              <a:t> Bruch (2007). Domaine public.</a:t>
            </a:r>
          </a:p>
          <a:p>
            <a:r>
              <a:rPr lang="fr-CA" sz="1100" i="1" dirty="0">
                <a:solidFill>
                  <a:schemeClr val="tx2">
                    <a:lumMod val="60000"/>
                    <a:lumOff val="40000"/>
                  </a:schemeClr>
                </a:solidFill>
                <a:latin typeface="Univers Condensed" panose="020B0506020202050204"/>
              </a:rPr>
              <a:t>Source : </a:t>
            </a:r>
            <a:r>
              <a:rPr lang="fr-CA" sz="1100" i="1" dirty="0">
                <a:solidFill>
                  <a:schemeClr val="tx2">
                    <a:lumMod val="60000"/>
                    <a:lumOff val="40000"/>
                  </a:schemeClr>
                </a:solidFill>
                <a:latin typeface="Univers Condensed" panose="020B0506020202050204"/>
                <a:hlinkClick r:id="rId11"/>
              </a:rPr>
              <a:t>https://commons.wikimedia.org/wiki/File:Pedalarm_Bruch.jpg</a:t>
            </a:r>
            <a:r>
              <a:rPr lang="fr-CA" sz="1100" i="1" dirty="0">
                <a:solidFill>
                  <a:schemeClr val="tx2">
                    <a:lumMod val="60000"/>
                    <a:lumOff val="40000"/>
                  </a:schemeClr>
                </a:solidFill>
                <a:latin typeface="Univers Condensed" panose="020B0506020202050204"/>
              </a:rPr>
              <a:t> </a:t>
            </a:r>
          </a:p>
        </p:txBody>
      </p:sp>
    </p:spTree>
    <p:extLst>
      <p:ext uri="{BB962C8B-B14F-4D97-AF65-F5344CB8AC3E}">
        <p14:creationId xmlns:p14="http://schemas.microsoft.com/office/powerpoint/2010/main" val="12565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custDataLst>
              <p:tags r:id="rId1"/>
            </p:custDataLst>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custDataLst>
              <p:tags r:id="rId2"/>
            </p:custDataLst>
          </p:nvPr>
        </p:nvPicPr>
        <p:blipFill>
          <a:blip r:embed="rId21"/>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custDataLst>
              <p:tags r:id="rId3"/>
            </p:custDataLst>
          </p:nvPr>
        </p:nvPicPr>
        <p:blipFill>
          <a:blip r:embed="rId22"/>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custDataLst>
              <p:tags r:id="rId4"/>
            </p:custDataLst>
          </p:nvPr>
        </p:nvPicPr>
        <p:blipFill>
          <a:blip r:embed="rId23"/>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custDataLst>
              <p:tags r:id="rId6"/>
            </p:custDataLst>
          </p:nvPr>
        </p:nvPicPr>
        <p:blipFill>
          <a:blip r:embed="rId26"/>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custDataLst>
              <p:tags r:id="rId7"/>
            </p:custDataLst>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custDataLst>
              <p:tags r:id="rId8"/>
            </p:custDataLst>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custDataLst>
              <p:tags r:id="rId9"/>
            </p:custDataLst>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custDataLst>
              <p:tags r:id="rId10"/>
            </p:custDataLst>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custDataLst>
              <p:tags r:id="rId11"/>
            </p:custDataLst>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custDataLst>
              <p:tags r:id="rId12"/>
            </p:custDataLst>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custDataLst>
              <p:tags r:id="rId13"/>
            </p:custDataLst>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custDataLst>
              <p:tags r:id="rId14"/>
            </p:custDataLst>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custDataLst>
              <p:tags r:id="rId15"/>
            </p:custDataLst>
          </p:nvPr>
        </p:nvSpPr>
        <p:spPr/>
        <p:txBody>
          <a:bodyPr/>
          <a:lstStyle/>
          <a:p>
            <a:fld id="{82B63C5F-247B-BE4F-ACBC-7BDD67617F3E}" type="slidenum">
              <a:rPr lang="fr-FR" smtClean="0"/>
              <a:t>50</a:t>
            </a:fld>
            <a:endParaRPr lang="fr-FR"/>
          </a:p>
        </p:txBody>
      </p:sp>
      <p:pic>
        <p:nvPicPr>
          <p:cNvPr id="5" name="Image 4"/>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custDataLst>
              <p:tags r:id="rId17"/>
            </p:custDataLst>
          </p:nvPr>
        </p:nvPicPr>
        <p:blipFill>
          <a:blip r:embed="rId28">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custDataLst>
              <p:tags r:id="rId18"/>
            </p:custDataLst>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custDataLst>
              <p:tags r:id="rId19"/>
            </p:custDataLst>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1A706465-6D6B-42B0-B479-864B53D2A8FC}"/>
              </a:ext>
            </a:extLst>
          </p:cNvPr>
          <p:cNvPicPr>
            <a:picLocks noChangeAspect="1"/>
          </p:cNvPicPr>
          <p:nvPr/>
        </p:nvPicPr>
        <p:blipFill>
          <a:blip r:embed="rId29"/>
          <a:stretch>
            <a:fillRect/>
          </a:stretch>
        </p:blipFill>
        <p:spPr>
          <a:xfrm>
            <a:off x="767920" y="2344904"/>
            <a:ext cx="1492067" cy="715715"/>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NOTIONS DE BASE ET GÉNÉRALITÉS</a:t>
            </a:r>
          </a:p>
        </p:txBody>
      </p:sp>
      <p:sp>
        <p:nvSpPr>
          <p:cNvPr id="3" name="Espace réservé du texte 2"/>
          <p:cNvSpPr>
            <a:spLocks noGrp="1"/>
          </p:cNvSpPr>
          <p:nvPr>
            <p:ph type="body" idx="1"/>
            <p:custDataLst>
              <p:tags r:id="rId2"/>
            </p:custDataLst>
          </p:nvPr>
        </p:nvSpPr>
        <p:spPr/>
        <p:txBody>
          <a:bodyPr>
            <a:normAutofit fontScale="92500" lnSpcReduction="10000"/>
          </a:bodyPr>
          <a:lstStyle/>
          <a:p>
            <a:r>
              <a:rPr lang="fr-CA" dirty="0"/>
              <a:t>Définitions et concepts-clés</a:t>
            </a:r>
          </a:p>
          <a:p>
            <a:r>
              <a:rPr lang="fr-CA" dirty="0"/>
              <a:t>Mécanisme d’endommagement</a:t>
            </a:r>
          </a:p>
          <a:p>
            <a:r>
              <a:rPr lang="fr-CA" dirty="0"/>
              <a:t>Mesure de la fatigue (courbes SN)</a:t>
            </a:r>
          </a:p>
          <a:p>
            <a:r>
              <a:rPr lang="fr-CA" dirty="0"/>
              <a:t>Endommagement cumulatif</a:t>
            </a:r>
          </a:p>
        </p:txBody>
      </p:sp>
      <p:sp>
        <p:nvSpPr>
          <p:cNvPr id="4" name="Espace réservé du pied de page 3"/>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4"/>
            </p:custDataLst>
          </p:nvPr>
        </p:nvSpPr>
        <p:spPr/>
        <p:txBody>
          <a:bodyPr/>
          <a:lstStyle/>
          <a:p>
            <a:fld id="{82B63C5F-247B-BE4F-ACBC-7BDD67617F3E}" type="slidenum">
              <a:rPr lang="fr-FR" smtClean="0"/>
              <a:t>6</a:t>
            </a:fld>
            <a:endParaRPr lang="fr-FR" dirty="0"/>
          </a:p>
        </p:txBody>
      </p:sp>
    </p:spTree>
    <p:extLst>
      <p:ext uri="{BB962C8B-B14F-4D97-AF65-F5344CB8AC3E}">
        <p14:creationId xmlns:p14="http://schemas.microsoft.com/office/powerpoint/2010/main" val="276042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6CA34684-2BFE-455B-AB8A-2060532CE1CE}"/>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8050254" y="3232669"/>
            <a:ext cx="3788969" cy="2944294"/>
          </a:xfrm>
          <a:prstGeom prst="rect">
            <a:avLst/>
          </a:prstGeom>
        </p:spPr>
      </p:pic>
      <p:sp>
        <p:nvSpPr>
          <p:cNvPr id="2" name="Titre 1">
            <a:extLst>
              <a:ext uri="{FF2B5EF4-FFF2-40B4-BE49-F238E27FC236}">
                <a16:creationId xmlns:a16="http://schemas.microsoft.com/office/drawing/2014/main" id="{49AC4B9A-5C4B-4BBD-BA5E-E18350379E12}"/>
              </a:ext>
            </a:extLst>
          </p:cNvPr>
          <p:cNvSpPr>
            <a:spLocks noGrp="1"/>
          </p:cNvSpPr>
          <p:nvPr>
            <p:ph type="title"/>
            <p:custDataLst>
              <p:tags r:id="rId2"/>
            </p:custDataLst>
          </p:nvPr>
        </p:nvSpPr>
        <p:spPr/>
        <p:txBody>
          <a:bodyPr/>
          <a:lstStyle/>
          <a:p>
            <a:r>
              <a:rPr lang="fr-CA" dirty="0"/>
              <a:t>Définition et concepts-clés</a:t>
            </a:r>
          </a:p>
        </p:txBody>
      </p:sp>
      <p:sp>
        <p:nvSpPr>
          <p:cNvPr id="3" name="Espace réservé du contenu 2">
            <a:extLst>
              <a:ext uri="{FF2B5EF4-FFF2-40B4-BE49-F238E27FC236}">
                <a16:creationId xmlns:a16="http://schemas.microsoft.com/office/drawing/2014/main" id="{42F5B66D-B577-4B2A-8CC6-7D651DDC32F6}"/>
              </a:ext>
            </a:extLst>
          </p:cNvPr>
          <p:cNvSpPr>
            <a:spLocks noGrp="1"/>
          </p:cNvSpPr>
          <p:nvPr>
            <p:ph idx="1"/>
            <p:custDataLst>
              <p:tags r:id="rId3"/>
            </p:custDataLst>
          </p:nvPr>
        </p:nvSpPr>
        <p:spPr/>
        <p:txBody>
          <a:bodyPr/>
          <a:lstStyle/>
          <a:p>
            <a:pPr marL="0" indent="0">
              <a:buNone/>
            </a:pPr>
            <a:r>
              <a:rPr lang="fr-CA" dirty="0">
                <a:latin typeface="Univers Condensed" panose="020B0506020202050204"/>
              </a:rPr>
              <a:t>Qu’est-ce que la fatigue?</a:t>
            </a:r>
          </a:p>
          <a:p>
            <a:pPr marL="0" indent="0" algn="ctr">
              <a:buNone/>
            </a:pPr>
            <a:r>
              <a:rPr lang="fr-CA" sz="1800" dirty="0">
                <a:effectLst/>
                <a:latin typeface="Univers Condensed" panose="020B0506020202050204"/>
                <a:ea typeface="Calibri" panose="020F0502020204030204" pitchFamily="34" charset="0"/>
                <a:cs typeface="Times New Roman" panose="02020603050405020304" pitchFamily="18" charset="0"/>
              </a:rPr>
              <a:t>« Phénomène qui mène à la rupture par l’application répétée ou fluctuante de contraintes dont la valeur maximale est inférieure à la résistance en traction du matériau » ASM Materials Engineering </a:t>
            </a:r>
            <a:r>
              <a:rPr lang="fr-CA" sz="1800" dirty="0" err="1">
                <a:effectLst/>
                <a:latin typeface="Univers Condensed" panose="020B0506020202050204"/>
                <a:ea typeface="Calibri" panose="020F0502020204030204" pitchFamily="34" charset="0"/>
                <a:cs typeface="Times New Roman" panose="02020603050405020304" pitchFamily="18" charset="0"/>
              </a:rPr>
              <a:t>Dictionary</a:t>
            </a:r>
            <a:r>
              <a:rPr lang="fr-CA" sz="1800" dirty="0">
                <a:effectLst/>
                <a:latin typeface="Univers Condensed" panose="020B0506020202050204"/>
                <a:ea typeface="Calibri" panose="020F0502020204030204" pitchFamily="34" charset="0"/>
                <a:cs typeface="Times New Roman" panose="02020603050405020304" pitchFamily="18" charset="0"/>
              </a:rPr>
              <a:t> [1] (traduction libre)</a:t>
            </a:r>
          </a:p>
          <a:p>
            <a:pPr marL="0" indent="0">
              <a:buNone/>
            </a:pPr>
            <a:r>
              <a:rPr lang="fr-CA" dirty="0">
                <a:latin typeface="Univers Condensed" panose="020B0506020202050204"/>
              </a:rPr>
              <a:t>Concepts clés:</a:t>
            </a:r>
          </a:p>
          <a:p>
            <a:r>
              <a:rPr lang="fr-CA" sz="1800" dirty="0">
                <a:latin typeface="Univers Condensed" panose="020B0506020202050204"/>
              </a:rPr>
              <a:t>Application cyclique de contraintes</a:t>
            </a:r>
          </a:p>
          <a:p>
            <a:r>
              <a:rPr lang="fr-CA" sz="1800" dirty="0">
                <a:latin typeface="Univers Condensed" panose="020B0506020202050204"/>
              </a:rPr>
              <a:t>Valeur maximale inférieure à la résistance du matériau</a:t>
            </a:r>
          </a:p>
          <a:p>
            <a:r>
              <a:rPr lang="fr-CA" sz="1800" dirty="0">
                <a:latin typeface="Univers Condensed" panose="020B0506020202050204"/>
              </a:rPr>
              <a:t>Conduit à la rupture</a:t>
            </a:r>
          </a:p>
          <a:p>
            <a:r>
              <a:rPr lang="fr-CA" sz="1800" dirty="0">
                <a:latin typeface="Univers Condensed" panose="020B0506020202050204"/>
              </a:rPr>
              <a:t>Les cycles peuvent être constants, variables ou aléatoires</a:t>
            </a:r>
          </a:p>
          <a:p>
            <a:pPr marL="0" indent="0" algn="ctr">
              <a:buNone/>
            </a:pPr>
            <a:endParaRPr lang="fr-CA" dirty="0">
              <a:latin typeface="Univers Condensed" panose="020B0506020202050204"/>
            </a:endParaRPr>
          </a:p>
        </p:txBody>
      </p:sp>
      <p:sp>
        <p:nvSpPr>
          <p:cNvPr id="4" name="ZoneTexte 3">
            <a:extLst>
              <a:ext uri="{FF2B5EF4-FFF2-40B4-BE49-F238E27FC236}">
                <a16:creationId xmlns:a16="http://schemas.microsoft.com/office/drawing/2014/main" id="{97DA2A87-1BDC-42D2-A725-D8F8AB36CBD5}"/>
              </a:ext>
            </a:extLst>
          </p:cNvPr>
          <p:cNvSpPr txBox="1"/>
          <p:nvPr>
            <p:custDataLst>
              <p:tags r:id="rId4"/>
            </p:custDataLst>
          </p:nvPr>
        </p:nvSpPr>
        <p:spPr>
          <a:xfrm>
            <a:off x="140894" y="6518116"/>
            <a:ext cx="7342257" cy="261610"/>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Source : [1</a:t>
            </a:r>
            <a:r>
              <a:rPr lang="fr-FR" sz="1100" i="1" dirty="0">
                <a:solidFill>
                  <a:schemeClr val="tx2">
                    <a:lumMod val="60000"/>
                    <a:lumOff val="40000"/>
                  </a:schemeClr>
                </a:solidFill>
                <a:latin typeface="Univers Condensed" panose="020B0506020202050204"/>
              </a:rPr>
              <a:t>] </a:t>
            </a:r>
            <a:r>
              <a:rPr lang="fr-CA" sz="1100" i="1" dirty="0">
                <a:solidFill>
                  <a:schemeClr val="tx2">
                    <a:lumMod val="60000"/>
                    <a:lumOff val="40000"/>
                  </a:schemeClr>
                </a:solidFill>
                <a:latin typeface="Univers Condensed" panose="020B0506020202050204"/>
              </a:rPr>
              <a:t>J. R. Davis &amp; Associates, éd. ASM Materials Engineering </a:t>
            </a:r>
            <a:r>
              <a:rPr lang="fr-CA" sz="1100" i="1" dirty="0" err="1">
                <a:solidFill>
                  <a:schemeClr val="tx2">
                    <a:lumMod val="60000"/>
                    <a:lumOff val="40000"/>
                  </a:schemeClr>
                </a:solidFill>
                <a:latin typeface="Univers Condensed" panose="020B0506020202050204"/>
              </a:rPr>
              <a:t>Dictionary</a:t>
            </a:r>
            <a:r>
              <a:rPr lang="fr-CA" sz="1100" i="1" dirty="0">
                <a:solidFill>
                  <a:schemeClr val="tx2">
                    <a:lumMod val="60000"/>
                    <a:lumOff val="40000"/>
                  </a:schemeClr>
                </a:solidFill>
                <a:latin typeface="Univers Condensed" panose="020B0506020202050204"/>
              </a:rPr>
              <a:t>. ASM International (2006), 555 pages.</a:t>
            </a:r>
          </a:p>
        </p:txBody>
      </p:sp>
      <p:grpSp>
        <p:nvGrpSpPr>
          <p:cNvPr id="7" name="Groupe 6">
            <a:extLst>
              <a:ext uri="{FF2B5EF4-FFF2-40B4-BE49-F238E27FC236}">
                <a16:creationId xmlns:a16="http://schemas.microsoft.com/office/drawing/2014/main" id="{0A7A7537-6AED-4D20-A054-AF8529CB4F3E}"/>
              </a:ext>
            </a:extLst>
          </p:cNvPr>
          <p:cNvGrpSpPr/>
          <p:nvPr>
            <p:custDataLst>
              <p:tags r:id="rId5"/>
            </p:custDataLst>
          </p:nvPr>
        </p:nvGrpSpPr>
        <p:grpSpPr>
          <a:xfrm>
            <a:off x="8419587" y="3640905"/>
            <a:ext cx="962379" cy="699881"/>
            <a:chOff x="8055646" y="3564142"/>
            <a:chExt cx="3102398" cy="699881"/>
          </a:xfrm>
        </p:grpSpPr>
        <p:pic>
          <p:nvPicPr>
            <p:cNvPr id="5" name="Espace réservé du contenu 4">
              <a:extLst>
                <a:ext uri="{FF2B5EF4-FFF2-40B4-BE49-F238E27FC236}">
                  <a16:creationId xmlns:a16="http://schemas.microsoft.com/office/drawing/2014/main" id="{1038B1F7-FB27-4033-BBD8-3BD3D9C5C2D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5646" y="3564142"/>
              <a:ext cx="1551199" cy="699881"/>
            </a:xfrm>
            <a:prstGeom prst="rect">
              <a:avLst/>
            </a:prstGeom>
          </p:spPr>
        </p:pic>
        <p:pic>
          <p:nvPicPr>
            <p:cNvPr id="6" name="Espace réservé du contenu 4">
              <a:extLst>
                <a:ext uri="{FF2B5EF4-FFF2-40B4-BE49-F238E27FC236}">
                  <a16:creationId xmlns:a16="http://schemas.microsoft.com/office/drawing/2014/main" id="{2AF0BF03-0325-48E0-BA94-F0942978653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V="1">
              <a:off x="9606845" y="3564142"/>
              <a:ext cx="1551199" cy="699881"/>
            </a:xfrm>
            <a:prstGeom prst="rect">
              <a:avLst/>
            </a:prstGeom>
          </p:spPr>
        </p:pic>
      </p:gr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7B71B634-72F5-426A-ADB4-A6F0ED0E01D2}"/>
                  </a:ext>
                </a:extLst>
              </p:cNvPr>
              <p:cNvSpPr txBox="1"/>
              <p:nvPr>
                <p:custDataLst>
                  <p:tags r:id="rId6"/>
                </p:custDataLst>
              </p:nvPr>
            </p:nvSpPr>
            <p:spPr>
              <a:xfrm>
                <a:off x="9851617" y="6148784"/>
                <a:ext cx="994183" cy="369332"/>
              </a:xfrm>
              <a:prstGeom prst="rect">
                <a:avLst/>
              </a:prstGeom>
              <a:noFill/>
            </p:spPr>
            <p:txBody>
              <a:bodyPr wrap="none" rtlCol="0">
                <a:spAutoFit/>
              </a:bodyPr>
              <a:lstStyle/>
              <a:p>
                <a:r>
                  <a:rPr lang="fr-CA" dirty="0"/>
                  <a:t>Temps, </a:t>
                </a:r>
                <a14:m>
                  <m:oMath xmlns:m="http://schemas.openxmlformats.org/officeDocument/2006/math">
                    <m:r>
                      <a:rPr lang="fr-CA" b="0" i="1" smtClean="0">
                        <a:latin typeface="Cambria Math" panose="02040503050406030204" pitchFamily="18" charset="0"/>
                      </a:rPr>
                      <m:t>𝑡</m:t>
                    </m:r>
                  </m:oMath>
                </a14:m>
                <a:endParaRPr lang="fr-CA" dirty="0"/>
              </a:p>
            </p:txBody>
          </p:sp>
        </mc:Choice>
        <mc:Fallback xmlns="">
          <p:sp>
            <p:nvSpPr>
              <p:cNvPr id="9" name="ZoneTexte 8">
                <a:extLst>
                  <a:ext uri="{FF2B5EF4-FFF2-40B4-BE49-F238E27FC236}">
                    <a16:creationId xmlns:a16="http://schemas.microsoft.com/office/drawing/2014/main" id="{7B71B634-72F5-426A-ADB4-A6F0ED0E01D2}"/>
                  </a:ext>
                </a:extLst>
              </p:cNvPr>
              <p:cNvSpPr txBox="1">
                <a:spLocks noRot="1" noChangeAspect="1" noMove="1" noResize="1" noEditPoints="1" noAdjustHandles="1" noChangeArrowheads="1" noChangeShapeType="1" noTextEdit="1"/>
              </p:cNvSpPr>
              <p:nvPr/>
            </p:nvSpPr>
            <p:spPr>
              <a:xfrm>
                <a:off x="9851617" y="6148784"/>
                <a:ext cx="994183" cy="369332"/>
              </a:xfrm>
              <a:prstGeom prst="rect">
                <a:avLst/>
              </a:prstGeom>
              <a:blipFill>
                <a:blip r:embed="rId22"/>
                <a:stretch>
                  <a:fillRect l="-4908" t="-10000" b="-2666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A9C01131-A4DB-4A36-8184-C365534F4D86}"/>
                  </a:ext>
                </a:extLst>
              </p:cNvPr>
              <p:cNvSpPr txBox="1"/>
              <p:nvPr>
                <p:custDataLst>
                  <p:tags r:id="rId7"/>
                </p:custDataLst>
              </p:nvPr>
            </p:nvSpPr>
            <p:spPr>
              <a:xfrm rot="16200000">
                <a:off x="6691469" y="4520150"/>
                <a:ext cx="2413418" cy="369332"/>
              </a:xfrm>
              <a:prstGeom prst="rect">
                <a:avLst/>
              </a:prstGeom>
              <a:noFill/>
            </p:spPr>
            <p:txBody>
              <a:bodyPr wrap="none" rtlCol="0">
                <a:spAutoFit/>
              </a:bodyPr>
              <a:lstStyle/>
              <a:p>
                <a:r>
                  <a:rPr lang="fr-CA" dirty="0"/>
                  <a:t>Contrainte appliquée, </a:t>
                </a:r>
                <a14:m>
                  <m:oMath xmlns:m="http://schemas.openxmlformats.org/officeDocument/2006/math">
                    <m:r>
                      <a:rPr lang="fr-CA" b="0" i="1" smtClean="0">
                        <a:latin typeface="Cambria Math" panose="02040503050406030204" pitchFamily="18" charset="0"/>
                      </a:rPr>
                      <m:t>𝜎</m:t>
                    </m:r>
                  </m:oMath>
                </a14:m>
                <a:endParaRPr lang="fr-CA" dirty="0"/>
              </a:p>
            </p:txBody>
          </p:sp>
        </mc:Choice>
        <mc:Fallback xmlns="">
          <p:sp>
            <p:nvSpPr>
              <p:cNvPr id="10" name="ZoneTexte 9">
                <a:extLst>
                  <a:ext uri="{FF2B5EF4-FFF2-40B4-BE49-F238E27FC236}">
                    <a16:creationId xmlns:a16="http://schemas.microsoft.com/office/drawing/2014/main" id="{A9C01131-A4DB-4A36-8184-C365534F4D86}"/>
                  </a:ext>
                </a:extLst>
              </p:cNvPr>
              <p:cNvSpPr txBox="1">
                <a:spLocks noRot="1" noChangeAspect="1" noMove="1" noResize="1" noEditPoints="1" noAdjustHandles="1" noChangeArrowheads="1" noChangeShapeType="1" noTextEdit="1"/>
              </p:cNvSpPr>
              <p:nvPr/>
            </p:nvSpPr>
            <p:spPr>
              <a:xfrm rot="16200000">
                <a:off x="6691469" y="4520150"/>
                <a:ext cx="2413418" cy="369332"/>
              </a:xfrm>
              <a:prstGeom prst="rect">
                <a:avLst/>
              </a:prstGeom>
              <a:blipFill>
                <a:blip r:embed="rId23"/>
                <a:stretch>
                  <a:fillRect l="-8197" r="-24590" b="-2020"/>
                </a:stretch>
              </a:blipFill>
            </p:spPr>
            <p:txBody>
              <a:bodyPr/>
              <a:lstStyle/>
              <a:p>
                <a:r>
                  <a:rPr lang="fr-CA">
                    <a:noFill/>
                  </a:rPr>
                  <a:t> </a:t>
                </a:r>
              </a:p>
            </p:txBody>
          </p:sp>
        </mc:Fallback>
      </mc:AlternateContent>
      <p:sp>
        <p:nvSpPr>
          <p:cNvPr id="11" name="ZoneTexte 10">
            <a:extLst>
              <a:ext uri="{FF2B5EF4-FFF2-40B4-BE49-F238E27FC236}">
                <a16:creationId xmlns:a16="http://schemas.microsoft.com/office/drawing/2014/main" id="{D2AE7B30-7EBE-423D-B83B-F9EC009AC137}"/>
              </a:ext>
            </a:extLst>
          </p:cNvPr>
          <p:cNvSpPr txBox="1"/>
          <p:nvPr>
            <p:custDataLst>
              <p:tags r:id="rId8"/>
            </p:custDataLst>
          </p:nvPr>
        </p:nvSpPr>
        <p:spPr>
          <a:xfrm>
            <a:off x="10434385" y="3803298"/>
            <a:ext cx="1020344" cy="369332"/>
          </a:xfrm>
          <a:prstGeom prst="rect">
            <a:avLst/>
          </a:prstGeom>
          <a:noFill/>
        </p:spPr>
        <p:txBody>
          <a:bodyPr wrap="none" rtlCol="0">
            <a:spAutoFit/>
          </a:bodyPr>
          <a:lstStyle/>
          <a:p>
            <a:r>
              <a:rPr lang="fr-CA" dirty="0"/>
              <a:t>Constant</a:t>
            </a:r>
          </a:p>
        </p:txBody>
      </p:sp>
      <p:grpSp>
        <p:nvGrpSpPr>
          <p:cNvPr id="15" name="Groupe 14">
            <a:extLst>
              <a:ext uri="{FF2B5EF4-FFF2-40B4-BE49-F238E27FC236}">
                <a16:creationId xmlns:a16="http://schemas.microsoft.com/office/drawing/2014/main" id="{E07263D2-986F-434E-AF94-FA1D9E3F45BA}"/>
              </a:ext>
            </a:extLst>
          </p:cNvPr>
          <p:cNvGrpSpPr/>
          <p:nvPr>
            <p:custDataLst>
              <p:tags r:id="rId9"/>
            </p:custDataLst>
          </p:nvPr>
        </p:nvGrpSpPr>
        <p:grpSpPr>
          <a:xfrm>
            <a:off x="9370427" y="3638024"/>
            <a:ext cx="962379" cy="699881"/>
            <a:chOff x="8055646" y="3564142"/>
            <a:chExt cx="3102398" cy="699881"/>
          </a:xfrm>
        </p:grpSpPr>
        <p:pic>
          <p:nvPicPr>
            <p:cNvPr id="16" name="Espace réservé du contenu 4">
              <a:extLst>
                <a:ext uri="{FF2B5EF4-FFF2-40B4-BE49-F238E27FC236}">
                  <a16:creationId xmlns:a16="http://schemas.microsoft.com/office/drawing/2014/main" id="{66407F75-0369-4D22-B3B4-73BC4FC1F7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5646" y="3564142"/>
              <a:ext cx="1551199" cy="699881"/>
            </a:xfrm>
            <a:prstGeom prst="rect">
              <a:avLst/>
            </a:prstGeom>
          </p:spPr>
        </p:pic>
        <p:pic>
          <p:nvPicPr>
            <p:cNvPr id="17" name="Espace réservé du contenu 4">
              <a:extLst>
                <a:ext uri="{FF2B5EF4-FFF2-40B4-BE49-F238E27FC236}">
                  <a16:creationId xmlns:a16="http://schemas.microsoft.com/office/drawing/2014/main" id="{6335380E-C8C8-4EB4-B30F-E04E7868075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V="1">
              <a:off x="9606845" y="3564142"/>
              <a:ext cx="1551199" cy="699881"/>
            </a:xfrm>
            <a:prstGeom prst="rect">
              <a:avLst/>
            </a:prstGeom>
          </p:spPr>
        </p:pic>
      </p:grpSp>
      <p:grpSp>
        <p:nvGrpSpPr>
          <p:cNvPr id="21" name="Groupe 20">
            <a:extLst>
              <a:ext uri="{FF2B5EF4-FFF2-40B4-BE49-F238E27FC236}">
                <a16:creationId xmlns:a16="http://schemas.microsoft.com/office/drawing/2014/main" id="{E3EA2092-F1C9-4F00-A44D-C12FA20B4F76}"/>
              </a:ext>
            </a:extLst>
          </p:cNvPr>
          <p:cNvGrpSpPr/>
          <p:nvPr>
            <p:custDataLst>
              <p:tags r:id="rId10"/>
            </p:custDataLst>
          </p:nvPr>
        </p:nvGrpSpPr>
        <p:grpSpPr>
          <a:xfrm>
            <a:off x="8419587" y="4423342"/>
            <a:ext cx="1890391" cy="703725"/>
            <a:chOff x="8419587" y="4423342"/>
            <a:chExt cx="1890391" cy="703725"/>
          </a:xfrm>
        </p:grpSpPr>
        <p:grpSp>
          <p:nvGrpSpPr>
            <p:cNvPr id="12" name="Groupe 11">
              <a:extLst>
                <a:ext uri="{FF2B5EF4-FFF2-40B4-BE49-F238E27FC236}">
                  <a16:creationId xmlns:a16="http://schemas.microsoft.com/office/drawing/2014/main" id="{4AE24D98-C0E7-4AE3-B994-076C9AFABA84}"/>
                </a:ext>
              </a:extLst>
            </p:cNvPr>
            <p:cNvGrpSpPr/>
            <p:nvPr/>
          </p:nvGrpSpPr>
          <p:grpSpPr>
            <a:xfrm>
              <a:off x="8419587" y="4423342"/>
              <a:ext cx="950840" cy="699881"/>
              <a:chOff x="8055646" y="3564142"/>
              <a:chExt cx="3102398" cy="699881"/>
            </a:xfrm>
          </p:grpSpPr>
          <p:pic>
            <p:nvPicPr>
              <p:cNvPr id="13" name="Espace réservé du contenu 4">
                <a:extLst>
                  <a:ext uri="{FF2B5EF4-FFF2-40B4-BE49-F238E27FC236}">
                    <a16:creationId xmlns:a16="http://schemas.microsoft.com/office/drawing/2014/main" id="{956E3517-8C8A-42E3-AF00-EBB3B8046EE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5646" y="3564142"/>
                <a:ext cx="1551199" cy="699881"/>
              </a:xfrm>
              <a:prstGeom prst="rect">
                <a:avLst/>
              </a:prstGeom>
            </p:spPr>
          </p:pic>
          <p:pic>
            <p:nvPicPr>
              <p:cNvPr id="14" name="Espace réservé du contenu 4">
                <a:extLst>
                  <a:ext uri="{FF2B5EF4-FFF2-40B4-BE49-F238E27FC236}">
                    <a16:creationId xmlns:a16="http://schemas.microsoft.com/office/drawing/2014/main" id="{970F723B-7C10-4DCD-822B-905B953E61C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V="1">
                <a:off x="9606845" y="3816326"/>
                <a:ext cx="1551199" cy="218089"/>
              </a:xfrm>
              <a:prstGeom prst="rect">
                <a:avLst/>
              </a:prstGeom>
            </p:spPr>
          </p:pic>
        </p:grpSp>
        <p:grpSp>
          <p:nvGrpSpPr>
            <p:cNvPr id="18" name="Groupe 17">
              <a:extLst>
                <a:ext uri="{FF2B5EF4-FFF2-40B4-BE49-F238E27FC236}">
                  <a16:creationId xmlns:a16="http://schemas.microsoft.com/office/drawing/2014/main" id="{A630C435-36C6-4642-B25B-DA371DC5ECFB}"/>
                </a:ext>
              </a:extLst>
            </p:cNvPr>
            <p:cNvGrpSpPr/>
            <p:nvPr/>
          </p:nvGrpSpPr>
          <p:grpSpPr>
            <a:xfrm>
              <a:off x="9359138" y="4427186"/>
              <a:ext cx="950840" cy="699881"/>
              <a:chOff x="8055646" y="3564142"/>
              <a:chExt cx="3102398" cy="699881"/>
            </a:xfrm>
          </p:grpSpPr>
          <p:pic>
            <p:nvPicPr>
              <p:cNvPr id="19" name="Espace réservé du contenu 4">
                <a:extLst>
                  <a:ext uri="{FF2B5EF4-FFF2-40B4-BE49-F238E27FC236}">
                    <a16:creationId xmlns:a16="http://schemas.microsoft.com/office/drawing/2014/main" id="{92F1AA03-0024-4CA4-B01A-CDB2628D6FC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5646" y="3564142"/>
                <a:ext cx="1551199" cy="699881"/>
              </a:xfrm>
              <a:prstGeom prst="rect">
                <a:avLst/>
              </a:prstGeom>
            </p:spPr>
          </p:pic>
          <p:pic>
            <p:nvPicPr>
              <p:cNvPr id="20" name="Espace réservé du contenu 4">
                <a:extLst>
                  <a:ext uri="{FF2B5EF4-FFF2-40B4-BE49-F238E27FC236}">
                    <a16:creationId xmlns:a16="http://schemas.microsoft.com/office/drawing/2014/main" id="{0DEAD2C8-95F2-4B49-8433-DDEF9C86774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V="1">
                <a:off x="9606845" y="3816326"/>
                <a:ext cx="1551199" cy="218089"/>
              </a:xfrm>
              <a:prstGeom prst="rect">
                <a:avLst/>
              </a:prstGeom>
            </p:spPr>
          </p:pic>
        </p:grpSp>
      </p:grpSp>
      <p:sp>
        <p:nvSpPr>
          <p:cNvPr id="22" name="ZoneTexte 21">
            <a:extLst>
              <a:ext uri="{FF2B5EF4-FFF2-40B4-BE49-F238E27FC236}">
                <a16:creationId xmlns:a16="http://schemas.microsoft.com/office/drawing/2014/main" id="{2013C704-D9CC-4AB0-9A37-879D56C00AFE}"/>
              </a:ext>
            </a:extLst>
          </p:cNvPr>
          <p:cNvSpPr txBox="1"/>
          <p:nvPr>
            <p:custDataLst>
              <p:tags r:id="rId11"/>
            </p:custDataLst>
          </p:nvPr>
        </p:nvSpPr>
        <p:spPr>
          <a:xfrm>
            <a:off x="10434385" y="4558593"/>
            <a:ext cx="947695" cy="369332"/>
          </a:xfrm>
          <a:prstGeom prst="rect">
            <a:avLst/>
          </a:prstGeom>
          <a:noFill/>
        </p:spPr>
        <p:txBody>
          <a:bodyPr wrap="none" rtlCol="0">
            <a:spAutoFit/>
          </a:bodyPr>
          <a:lstStyle/>
          <a:p>
            <a:r>
              <a:rPr lang="fr-CA" dirty="0"/>
              <a:t>Variable</a:t>
            </a:r>
          </a:p>
        </p:txBody>
      </p:sp>
      <p:sp>
        <p:nvSpPr>
          <p:cNvPr id="29" name="Forme libre : forme 28">
            <a:extLst>
              <a:ext uri="{FF2B5EF4-FFF2-40B4-BE49-F238E27FC236}">
                <a16:creationId xmlns:a16="http://schemas.microsoft.com/office/drawing/2014/main" id="{62DCC555-8DF8-4354-85CB-E1923891E9DB}"/>
              </a:ext>
            </a:extLst>
          </p:cNvPr>
          <p:cNvSpPr/>
          <p:nvPr>
            <p:custDataLst>
              <p:tags r:id="rId12"/>
            </p:custDataLst>
          </p:nvPr>
        </p:nvSpPr>
        <p:spPr>
          <a:xfrm>
            <a:off x="8373152" y="5248618"/>
            <a:ext cx="1975556" cy="688622"/>
          </a:xfrm>
          <a:custGeom>
            <a:avLst/>
            <a:gdLst>
              <a:gd name="connsiteX0" fmla="*/ 0 w 1975556"/>
              <a:gd name="connsiteY0" fmla="*/ 270933 h 688622"/>
              <a:gd name="connsiteX1" fmla="*/ 135467 w 1975556"/>
              <a:gd name="connsiteY1" fmla="*/ 564444 h 688622"/>
              <a:gd name="connsiteX2" fmla="*/ 225778 w 1975556"/>
              <a:gd name="connsiteY2" fmla="*/ 0 h 688622"/>
              <a:gd name="connsiteX3" fmla="*/ 248356 w 1975556"/>
              <a:gd name="connsiteY3" fmla="*/ 417689 h 688622"/>
              <a:gd name="connsiteX4" fmla="*/ 282222 w 1975556"/>
              <a:gd name="connsiteY4" fmla="*/ 214489 h 688622"/>
              <a:gd name="connsiteX5" fmla="*/ 417689 w 1975556"/>
              <a:gd name="connsiteY5" fmla="*/ 688622 h 688622"/>
              <a:gd name="connsiteX6" fmla="*/ 553156 w 1975556"/>
              <a:gd name="connsiteY6" fmla="*/ 11289 h 688622"/>
              <a:gd name="connsiteX7" fmla="*/ 598311 w 1975556"/>
              <a:gd name="connsiteY7" fmla="*/ 440266 h 688622"/>
              <a:gd name="connsiteX8" fmla="*/ 699911 w 1975556"/>
              <a:gd name="connsiteY8" fmla="*/ 564444 h 688622"/>
              <a:gd name="connsiteX9" fmla="*/ 778933 w 1975556"/>
              <a:gd name="connsiteY9" fmla="*/ 270933 h 688622"/>
              <a:gd name="connsiteX10" fmla="*/ 812800 w 1975556"/>
              <a:gd name="connsiteY10" fmla="*/ 462844 h 688622"/>
              <a:gd name="connsiteX11" fmla="*/ 903111 w 1975556"/>
              <a:gd name="connsiteY11" fmla="*/ 67733 h 688622"/>
              <a:gd name="connsiteX12" fmla="*/ 993422 w 1975556"/>
              <a:gd name="connsiteY12" fmla="*/ 688622 h 688622"/>
              <a:gd name="connsiteX13" fmla="*/ 1061156 w 1975556"/>
              <a:gd name="connsiteY13" fmla="*/ 304800 h 688622"/>
              <a:gd name="connsiteX14" fmla="*/ 1162756 w 1975556"/>
              <a:gd name="connsiteY14" fmla="*/ 508000 h 688622"/>
              <a:gd name="connsiteX15" fmla="*/ 1253067 w 1975556"/>
              <a:gd name="connsiteY15" fmla="*/ 101600 h 688622"/>
              <a:gd name="connsiteX16" fmla="*/ 1343378 w 1975556"/>
              <a:gd name="connsiteY16" fmla="*/ 541866 h 688622"/>
              <a:gd name="connsiteX17" fmla="*/ 1399822 w 1975556"/>
              <a:gd name="connsiteY17" fmla="*/ 428978 h 688622"/>
              <a:gd name="connsiteX18" fmla="*/ 1501422 w 1975556"/>
              <a:gd name="connsiteY18" fmla="*/ 654755 h 688622"/>
              <a:gd name="connsiteX19" fmla="*/ 1546578 w 1975556"/>
              <a:gd name="connsiteY19" fmla="*/ 349955 h 688622"/>
              <a:gd name="connsiteX20" fmla="*/ 1591733 w 1975556"/>
              <a:gd name="connsiteY20" fmla="*/ 496711 h 688622"/>
              <a:gd name="connsiteX21" fmla="*/ 1648178 w 1975556"/>
              <a:gd name="connsiteY21" fmla="*/ 135466 h 688622"/>
              <a:gd name="connsiteX22" fmla="*/ 1772356 w 1975556"/>
              <a:gd name="connsiteY22" fmla="*/ 598311 h 688622"/>
              <a:gd name="connsiteX23" fmla="*/ 1840089 w 1975556"/>
              <a:gd name="connsiteY23" fmla="*/ 45155 h 688622"/>
              <a:gd name="connsiteX24" fmla="*/ 1907822 w 1975556"/>
              <a:gd name="connsiteY24" fmla="*/ 519289 h 688622"/>
              <a:gd name="connsiteX25" fmla="*/ 1975556 w 1975556"/>
              <a:gd name="connsiteY25" fmla="*/ 270933 h 68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5556" h="688622">
                <a:moveTo>
                  <a:pt x="0" y="270933"/>
                </a:moveTo>
                <a:lnTo>
                  <a:pt x="135467" y="564444"/>
                </a:lnTo>
                <a:lnTo>
                  <a:pt x="225778" y="0"/>
                </a:lnTo>
                <a:lnTo>
                  <a:pt x="248356" y="417689"/>
                </a:lnTo>
                <a:lnTo>
                  <a:pt x="282222" y="214489"/>
                </a:lnTo>
                <a:lnTo>
                  <a:pt x="417689" y="688622"/>
                </a:lnTo>
                <a:lnTo>
                  <a:pt x="553156" y="11289"/>
                </a:lnTo>
                <a:lnTo>
                  <a:pt x="598311" y="440266"/>
                </a:lnTo>
                <a:lnTo>
                  <a:pt x="699911" y="564444"/>
                </a:lnTo>
                <a:lnTo>
                  <a:pt x="778933" y="270933"/>
                </a:lnTo>
                <a:lnTo>
                  <a:pt x="812800" y="462844"/>
                </a:lnTo>
                <a:lnTo>
                  <a:pt x="903111" y="67733"/>
                </a:lnTo>
                <a:lnTo>
                  <a:pt x="993422" y="688622"/>
                </a:lnTo>
                <a:lnTo>
                  <a:pt x="1061156" y="304800"/>
                </a:lnTo>
                <a:lnTo>
                  <a:pt x="1162756" y="508000"/>
                </a:lnTo>
                <a:lnTo>
                  <a:pt x="1253067" y="101600"/>
                </a:lnTo>
                <a:lnTo>
                  <a:pt x="1343378" y="541866"/>
                </a:lnTo>
                <a:lnTo>
                  <a:pt x="1399822" y="428978"/>
                </a:lnTo>
                <a:lnTo>
                  <a:pt x="1501422" y="654755"/>
                </a:lnTo>
                <a:lnTo>
                  <a:pt x="1546578" y="349955"/>
                </a:lnTo>
                <a:lnTo>
                  <a:pt x="1591733" y="496711"/>
                </a:lnTo>
                <a:lnTo>
                  <a:pt x="1648178" y="135466"/>
                </a:lnTo>
                <a:lnTo>
                  <a:pt x="1772356" y="598311"/>
                </a:lnTo>
                <a:lnTo>
                  <a:pt x="1840089" y="45155"/>
                </a:lnTo>
                <a:lnTo>
                  <a:pt x="1907822" y="519289"/>
                </a:lnTo>
                <a:lnTo>
                  <a:pt x="1975556" y="270933"/>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CA"/>
          </a:p>
        </p:txBody>
      </p:sp>
      <p:sp>
        <p:nvSpPr>
          <p:cNvPr id="30" name="ZoneTexte 29">
            <a:extLst>
              <a:ext uri="{FF2B5EF4-FFF2-40B4-BE49-F238E27FC236}">
                <a16:creationId xmlns:a16="http://schemas.microsoft.com/office/drawing/2014/main" id="{7D70A823-F006-4B3A-A54E-0016229A14FC}"/>
              </a:ext>
            </a:extLst>
          </p:cNvPr>
          <p:cNvSpPr txBox="1"/>
          <p:nvPr>
            <p:custDataLst>
              <p:tags r:id="rId13"/>
            </p:custDataLst>
          </p:nvPr>
        </p:nvSpPr>
        <p:spPr>
          <a:xfrm>
            <a:off x="10451291" y="5395008"/>
            <a:ext cx="1036502" cy="369332"/>
          </a:xfrm>
          <a:prstGeom prst="rect">
            <a:avLst/>
          </a:prstGeom>
          <a:noFill/>
        </p:spPr>
        <p:txBody>
          <a:bodyPr wrap="none" rtlCol="0">
            <a:spAutoFit/>
          </a:bodyPr>
          <a:lstStyle/>
          <a:p>
            <a:r>
              <a:rPr lang="fr-CA" dirty="0"/>
              <a:t>Aléatoire</a:t>
            </a:r>
          </a:p>
        </p:txBody>
      </p:sp>
      <p:sp>
        <p:nvSpPr>
          <p:cNvPr id="31" name="ZoneTexte 30">
            <a:extLst>
              <a:ext uri="{FF2B5EF4-FFF2-40B4-BE49-F238E27FC236}">
                <a16:creationId xmlns:a16="http://schemas.microsoft.com/office/drawing/2014/main" id="{F5E69800-4573-4E58-AF1F-B2713A006F4F}"/>
              </a:ext>
            </a:extLst>
          </p:cNvPr>
          <p:cNvSpPr txBox="1"/>
          <p:nvPr>
            <p:custDataLst>
              <p:tags r:id="rId14"/>
            </p:custDataLst>
          </p:nvPr>
        </p:nvSpPr>
        <p:spPr>
          <a:xfrm>
            <a:off x="8832683" y="3084666"/>
            <a:ext cx="2186817" cy="369332"/>
          </a:xfrm>
          <a:prstGeom prst="rect">
            <a:avLst/>
          </a:prstGeom>
          <a:noFill/>
        </p:spPr>
        <p:txBody>
          <a:bodyPr wrap="none" rtlCol="0">
            <a:spAutoFit/>
          </a:bodyPr>
          <a:lstStyle/>
          <a:p>
            <a:r>
              <a:rPr lang="fr-CA" u="sng" dirty="0"/>
              <a:t>Types de chargement</a:t>
            </a:r>
          </a:p>
        </p:txBody>
      </p:sp>
      <p:sp>
        <p:nvSpPr>
          <p:cNvPr id="23" name="Espace réservé du numéro de diapositive 4">
            <a:extLst>
              <a:ext uri="{FF2B5EF4-FFF2-40B4-BE49-F238E27FC236}">
                <a16:creationId xmlns:a16="http://schemas.microsoft.com/office/drawing/2014/main" id="{9BE1DAA7-8AB2-8E07-FF1D-0693B50AE486}"/>
              </a:ext>
            </a:extLst>
          </p:cNvPr>
          <p:cNvSpPr>
            <a:spLocks noGrp="1"/>
          </p:cNvSpPr>
          <p:nvPr>
            <p:ph type="sldNum" sz="quarter" idx="12"/>
            <p:custDataLst>
              <p:tags r:id="rId15"/>
            </p:custDataLst>
          </p:nvPr>
        </p:nvSpPr>
        <p:spPr>
          <a:xfrm>
            <a:off x="8610599" y="6356350"/>
            <a:ext cx="2575135" cy="365125"/>
          </a:xfrm>
        </p:spPr>
        <p:txBody>
          <a:bodyPr/>
          <a:lstStyle/>
          <a:p>
            <a:fld id="{82B63C5F-247B-BE4F-ACBC-7BDD67617F3E}" type="slidenum">
              <a:rPr lang="fr-FR" smtClean="0"/>
              <a:t>7</a:t>
            </a:fld>
            <a:endParaRPr lang="fr-FR" dirty="0"/>
          </a:p>
        </p:txBody>
      </p:sp>
    </p:spTree>
    <p:extLst>
      <p:ext uri="{BB962C8B-B14F-4D97-AF65-F5344CB8AC3E}">
        <p14:creationId xmlns:p14="http://schemas.microsoft.com/office/powerpoint/2010/main" val="35630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22" grpId="0"/>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FDB2B83D-5CB7-4960-A03D-A5DB081911BA}"/>
              </a:ext>
            </a:extLst>
          </p:cNvPr>
          <p:cNvPicPr>
            <a:picLocks noChangeAspect="1"/>
          </p:cNvPicPr>
          <p:nvPr>
            <p:custDataLst>
              <p:tags r:id="rId1"/>
            </p:custDataLst>
          </p:nvPr>
        </p:nvPicPr>
        <p:blipFill>
          <a:blip r:embed="rId33">
            <a:extLst>
              <a:ext uri="{96DAC541-7B7A-43D3-8B79-37D633B846F1}">
                <asvg:svgBlip xmlns:asvg="http://schemas.microsoft.com/office/drawing/2016/SVG/main" r:embed="rId34"/>
              </a:ext>
            </a:extLst>
          </a:blip>
          <a:stretch>
            <a:fillRect/>
          </a:stretch>
        </p:blipFill>
        <p:spPr>
          <a:xfrm>
            <a:off x="1254276" y="2354972"/>
            <a:ext cx="4486275" cy="3486150"/>
          </a:xfrm>
          <a:prstGeom prst="rect">
            <a:avLst/>
          </a:prstGeom>
        </p:spPr>
      </p:pic>
      <p:sp>
        <p:nvSpPr>
          <p:cNvPr id="2" name="Titre 1">
            <a:extLst>
              <a:ext uri="{FF2B5EF4-FFF2-40B4-BE49-F238E27FC236}">
                <a16:creationId xmlns:a16="http://schemas.microsoft.com/office/drawing/2014/main" id="{D3C6105C-6D91-42BC-AB23-70BFBFC73BC0}"/>
              </a:ext>
            </a:extLst>
          </p:cNvPr>
          <p:cNvSpPr>
            <a:spLocks noGrp="1"/>
          </p:cNvSpPr>
          <p:nvPr>
            <p:ph type="title"/>
            <p:custDataLst>
              <p:tags r:id="rId2"/>
            </p:custDataLst>
          </p:nvPr>
        </p:nvSpPr>
        <p:spPr/>
        <p:txBody>
          <a:bodyPr/>
          <a:lstStyle/>
          <a:p>
            <a:r>
              <a:rPr lang="fr-CA" dirty="0"/>
              <a:t>Définition et concepts-clés</a:t>
            </a:r>
            <a:br>
              <a:rPr lang="fr-CA" dirty="0"/>
            </a:br>
            <a:r>
              <a:rPr lang="fr-CA" sz="2800" dirty="0">
                <a:solidFill>
                  <a:schemeClr val="accent2"/>
                </a:solidFill>
              </a:rPr>
              <a:t>Caractéristiques d’une charge cyclique</a:t>
            </a:r>
            <a:endParaRPr lang="fr-CA" dirty="0">
              <a:solidFill>
                <a:schemeClr val="accent2"/>
              </a:solidFill>
            </a:endParaRPr>
          </a:p>
        </p:txBody>
      </p:sp>
      <p:pic>
        <p:nvPicPr>
          <p:cNvPr id="5" name="Espace réservé du contenu 4">
            <a:extLst>
              <a:ext uri="{FF2B5EF4-FFF2-40B4-BE49-F238E27FC236}">
                <a16:creationId xmlns:a16="http://schemas.microsoft.com/office/drawing/2014/main" id="{749336CC-DD6A-4713-9587-710D1E9290E1}"/>
              </a:ext>
            </a:extLst>
          </p:cNvPr>
          <p:cNvPicPr>
            <a:picLocks noGrp="1" noChangeAspect="1"/>
          </p:cNvPicPr>
          <p:nvPr>
            <p:ph idx="1"/>
            <p:custDataLst>
              <p:tags r:id="rId3"/>
            </p:custDataLst>
          </p:nvPr>
        </p:nvPicPr>
        <p:blipFill>
          <a:blip r:embed="rId35">
            <a:extLst>
              <a:ext uri="{96DAC541-7B7A-43D3-8B79-37D633B846F1}">
                <asvg:svgBlip xmlns:asvg="http://schemas.microsoft.com/office/drawing/2016/SVG/main" r:embed="rId36"/>
              </a:ext>
            </a:extLst>
          </a:blip>
          <a:stretch>
            <a:fillRect/>
          </a:stretch>
        </p:blipFill>
        <p:spPr>
          <a:xfrm>
            <a:off x="1632267" y="2985204"/>
            <a:ext cx="3609975" cy="1628775"/>
          </a:xfr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8D3B1AC0-488D-4D7D-99A6-E4FBEB93D643}"/>
                  </a:ext>
                </a:extLst>
              </p:cNvPr>
              <p:cNvSpPr txBox="1"/>
              <p:nvPr>
                <p:custDataLst>
                  <p:tags r:id="rId4"/>
                </p:custDataLst>
              </p:nvPr>
            </p:nvSpPr>
            <p:spPr>
              <a:xfrm>
                <a:off x="2911645" y="5873418"/>
                <a:ext cx="994183" cy="369332"/>
              </a:xfrm>
              <a:prstGeom prst="rect">
                <a:avLst/>
              </a:prstGeom>
              <a:noFill/>
            </p:spPr>
            <p:txBody>
              <a:bodyPr wrap="none" rtlCol="0">
                <a:spAutoFit/>
              </a:bodyPr>
              <a:lstStyle/>
              <a:p>
                <a:r>
                  <a:rPr lang="fr-CA" dirty="0"/>
                  <a:t>Temps, </a:t>
                </a:r>
                <a14:m>
                  <m:oMath xmlns:m="http://schemas.openxmlformats.org/officeDocument/2006/math">
                    <m:r>
                      <a:rPr lang="fr-CA" b="0" i="1" smtClean="0">
                        <a:latin typeface="Cambria Math" panose="02040503050406030204" pitchFamily="18" charset="0"/>
                      </a:rPr>
                      <m:t>𝑡</m:t>
                    </m:r>
                  </m:oMath>
                </a14:m>
                <a:endParaRPr lang="fr-CA" dirty="0"/>
              </a:p>
            </p:txBody>
          </p:sp>
        </mc:Choice>
        <mc:Fallback xmlns="">
          <p:sp>
            <p:nvSpPr>
              <p:cNvPr id="8" name="ZoneTexte 7">
                <a:extLst>
                  <a:ext uri="{FF2B5EF4-FFF2-40B4-BE49-F238E27FC236}">
                    <a16:creationId xmlns:a16="http://schemas.microsoft.com/office/drawing/2014/main" id="{8D3B1AC0-488D-4D7D-99A6-E4FBEB93D643}"/>
                  </a:ext>
                </a:extLst>
              </p:cNvPr>
              <p:cNvSpPr txBox="1">
                <a:spLocks noRot="1" noChangeAspect="1" noMove="1" noResize="1" noEditPoints="1" noAdjustHandles="1" noChangeArrowheads="1" noChangeShapeType="1" noTextEdit="1"/>
              </p:cNvSpPr>
              <p:nvPr/>
            </p:nvSpPr>
            <p:spPr>
              <a:xfrm>
                <a:off x="2911645" y="5873418"/>
                <a:ext cx="994183" cy="369332"/>
              </a:xfrm>
              <a:prstGeom prst="rect">
                <a:avLst/>
              </a:prstGeom>
              <a:blipFill>
                <a:blip r:embed="rId37"/>
                <a:stretch>
                  <a:fillRect l="-5521" t="-8197" b="-2459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178018DD-52E1-4B59-A824-E56C6DB7200D}"/>
                  </a:ext>
                </a:extLst>
              </p:cNvPr>
              <p:cNvSpPr txBox="1"/>
              <p:nvPr>
                <p:custDataLst>
                  <p:tags r:id="rId5"/>
                </p:custDataLst>
              </p:nvPr>
            </p:nvSpPr>
            <p:spPr>
              <a:xfrm rot="16200000">
                <a:off x="-595958" y="3937445"/>
                <a:ext cx="2182842" cy="369332"/>
              </a:xfrm>
              <a:prstGeom prst="rect">
                <a:avLst/>
              </a:prstGeom>
              <a:noFill/>
            </p:spPr>
            <p:txBody>
              <a:bodyPr wrap="none" rtlCol="0">
                <a:spAutoFit/>
              </a:bodyPr>
              <a:lstStyle/>
              <a:p>
                <a:r>
                  <a:rPr lang="fr-CA" dirty="0">
                    <a:latin typeface="Univers Condensed" panose="020B0506020202050204"/>
                  </a:rPr>
                  <a:t>Contrainte appliquée, </a:t>
                </a:r>
                <a14:m>
                  <m:oMath xmlns:m="http://schemas.openxmlformats.org/officeDocument/2006/math">
                    <m:r>
                      <a:rPr lang="fr-CA" b="0" i="1" smtClean="0">
                        <a:latin typeface="Cambria Math" panose="02040503050406030204" pitchFamily="18" charset="0"/>
                      </a:rPr>
                      <m:t>𝜎</m:t>
                    </m:r>
                  </m:oMath>
                </a14:m>
                <a:endParaRPr lang="fr-CA" dirty="0">
                  <a:latin typeface="Univers Condensed" panose="020B0506020202050204"/>
                </a:endParaRPr>
              </a:p>
            </p:txBody>
          </p:sp>
        </mc:Choice>
        <mc:Fallback xmlns="">
          <p:sp>
            <p:nvSpPr>
              <p:cNvPr id="9" name="ZoneTexte 8">
                <a:extLst>
                  <a:ext uri="{FF2B5EF4-FFF2-40B4-BE49-F238E27FC236}">
                    <a16:creationId xmlns:a16="http://schemas.microsoft.com/office/drawing/2014/main" id="{178018DD-52E1-4B59-A824-E56C6DB7200D}"/>
                  </a:ext>
                </a:extLst>
              </p:cNvPr>
              <p:cNvSpPr txBox="1">
                <a:spLocks noRot="1" noChangeAspect="1" noMove="1" noResize="1" noEditPoints="1" noAdjustHandles="1" noChangeArrowheads="1" noChangeShapeType="1" noTextEdit="1"/>
              </p:cNvSpPr>
              <p:nvPr>
                <p:custDataLst>
                  <p:tags r:id="rId38"/>
                </p:custDataLst>
              </p:nvPr>
            </p:nvSpPr>
            <p:spPr>
              <a:xfrm rot="16200000">
                <a:off x="-595958" y="3937445"/>
                <a:ext cx="2182842" cy="369332"/>
              </a:xfrm>
              <a:prstGeom prst="rect">
                <a:avLst/>
              </a:prstGeom>
              <a:blipFill>
                <a:blip r:embed="rId39"/>
                <a:stretch>
                  <a:fillRect l="-8197" r="-26230" b="-2514"/>
                </a:stretch>
              </a:blipFill>
            </p:spPr>
            <p:txBody>
              <a:bodyPr/>
              <a:lstStyle/>
              <a:p>
                <a:r>
                  <a:rPr lang="fr-CA">
                    <a:noFill/>
                  </a:rPr>
                  <a:t> </a:t>
                </a:r>
              </a:p>
            </p:txBody>
          </p:sp>
        </mc:Fallback>
      </mc:AlternateContent>
      <p:cxnSp>
        <p:nvCxnSpPr>
          <p:cNvPr id="13" name="Connecteur droit 12">
            <a:extLst>
              <a:ext uri="{FF2B5EF4-FFF2-40B4-BE49-F238E27FC236}">
                <a16:creationId xmlns:a16="http://schemas.microsoft.com/office/drawing/2014/main" id="{13B7DBDB-EF97-45D0-A903-278BE487A53A}"/>
              </a:ext>
            </a:extLst>
          </p:cNvPr>
          <p:cNvCxnSpPr>
            <a:cxnSpLocks/>
          </p:cNvCxnSpPr>
          <p:nvPr>
            <p:custDataLst>
              <p:tags r:id="rId6"/>
            </p:custDataLst>
          </p:nvPr>
        </p:nvCxnSpPr>
        <p:spPr>
          <a:xfrm>
            <a:off x="1329490" y="4613979"/>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7ECC8FA4-D99F-4DD0-8046-57F13E9DE12C}"/>
                  </a:ext>
                </a:extLst>
              </p:cNvPr>
              <p:cNvSpPr txBox="1"/>
              <p:nvPr>
                <p:custDataLst>
                  <p:tags r:id="rId7"/>
                </p:custDataLst>
              </p:nvPr>
            </p:nvSpPr>
            <p:spPr>
              <a:xfrm>
                <a:off x="705773" y="4429313"/>
                <a:ext cx="69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oMath>
                  </m:oMathPara>
                </a14:m>
                <a:endParaRPr lang="fr-CA" dirty="0"/>
              </a:p>
            </p:txBody>
          </p:sp>
        </mc:Choice>
        <mc:Fallback xmlns="">
          <p:sp>
            <p:nvSpPr>
              <p:cNvPr id="16" name="ZoneTexte 15">
                <a:extLst>
                  <a:ext uri="{FF2B5EF4-FFF2-40B4-BE49-F238E27FC236}">
                    <a16:creationId xmlns:a16="http://schemas.microsoft.com/office/drawing/2014/main" id="{7ECC8FA4-D99F-4DD0-8046-57F13E9DE12C}"/>
                  </a:ext>
                </a:extLst>
              </p:cNvPr>
              <p:cNvSpPr txBox="1">
                <a:spLocks noRot="1" noChangeAspect="1" noMove="1" noResize="1" noEditPoints="1" noAdjustHandles="1" noChangeArrowheads="1" noChangeShapeType="1" noTextEdit="1"/>
              </p:cNvSpPr>
              <p:nvPr/>
            </p:nvSpPr>
            <p:spPr>
              <a:xfrm>
                <a:off x="705773" y="4429313"/>
                <a:ext cx="694293" cy="369332"/>
              </a:xfrm>
              <a:prstGeom prst="rect">
                <a:avLst/>
              </a:prstGeom>
              <a:blipFill>
                <a:blip r:embed="rId40"/>
                <a:stretch>
                  <a:fillRect b="-1667"/>
                </a:stretch>
              </a:blipFill>
            </p:spPr>
            <p:txBody>
              <a:bodyPr/>
              <a:lstStyle/>
              <a:p>
                <a:r>
                  <a:rPr lang="fr-CA">
                    <a:noFill/>
                  </a:rPr>
                  <a:t> </a:t>
                </a:r>
              </a:p>
            </p:txBody>
          </p:sp>
        </mc:Fallback>
      </mc:AlternateContent>
      <p:cxnSp>
        <p:nvCxnSpPr>
          <p:cNvPr id="17" name="Connecteur droit 16">
            <a:extLst>
              <a:ext uri="{FF2B5EF4-FFF2-40B4-BE49-F238E27FC236}">
                <a16:creationId xmlns:a16="http://schemas.microsoft.com/office/drawing/2014/main" id="{E960EE55-C35B-474A-8820-8801A54A5719}"/>
              </a:ext>
            </a:extLst>
          </p:cNvPr>
          <p:cNvCxnSpPr>
            <a:cxnSpLocks/>
          </p:cNvCxnSpPr>
          <p:nvPr>
            <p:custDataLst>
              <p:tags r:id="rId8"/>
            </p:custDataLst>
          </p:nvPr>
        </p:nvCxnSpPr>
        <p:spPr>
          <a:xfrm>
            <a:off x="1337506" y="2973680"/>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E8B346F0-CBD3-448E-89D4-E0C2A5FFF093}"/>
                  </a:ext>
                </a:extLst>
              </p:cNvPr>
              <p:cNvSpPr txBox="1"/>
              <p:nvPr>
                <p:custDataLst>
                  <p:tags r:id="rId9"/>
                </p:custDataLst>
              </p:nvPr>
            </p:nvSpPr>
            <p:spPr>
              <a:xfrm>
                <a:off x="686537" y="2789014"/>
                <a:ext cx="7327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oMath>
                  </m:oMathPara>
                </a14:m>
                <a:endParaRPr lang="fr-CA" dirty="0"/>
              </a:p>
            </p:txBody>
          </p:sp>
        </mc:Choice>
        <mc:Fallback xmlns="">
          <p:sp>
            <p:nvSpPr>
              <p:cNvPr id="18" name="ZoneTexte 17">
                <a:extLst>
                  <a:ext uri="{FF2B5EF4-FFF2-40B4-BE49-F238E27FC236}">
                    <a16:creationId xmlns:a16="http://schemas.microsoft.com/office/drawing/2014/main" id="{E8B346F0-CBD3-448E-89D4-E0C2A5FFF093}"/>
                  </a:ext>
                </a:extLst>
              </p:cNvPr>
              <p:cNvSpPr txBox="1">
                <a:spLocks noRot="1" noChangeAspect="1" noMove="1" noResize="1" noEditPoints="1" noAdjustHandles="1" noChangeArrowheads="1" noChangeShapeType="1" noTextEdit="1"/>
              </p:cNvSpPr>
              <p:nvPr/>
            </p:nvSpPr>
            <p:spPr>
              <a:xfrm>
                <a:off x="686537" y="2789014"/>
                <a:ext cx="732765" cy="369332"/>
              </a:xfrm>
              <a:prstGeom prst="rect">
                <a:avLst/>
              </a:prstGeom>
              <a:blipFill>
                <a:blip r:embed="rId41"/>
                <a:stretch>
                  <a:fillRect/>
                </a:stretch>
              </a:blipFill>
            </p:spPr>
            <p:txBody>
              <a:bodyPr/>
              <a:lstStyle/>
              <a:p>
                <a:r>
                  <a:rPr lang="fr-CA">
                    <a:noFill/>
                  </a:rPr>
                  <a:t> </a:t>
                </a:r>
              </a:p>
            </p:txBody>
          </p:sp>
        </mc:Fallback>
      </mc:AlternateContent>
      <p:cxnSp>
        <p:nvCxnSpPr>
          <p:cNvPr id="19" name="Connecteur droit 18">
            <a:extLst>
              <a:ext uri="{FF2B5EF4-FFF2-40B4-BE49-F238E27FC236}">
                <a16:creationId xmlns:a16="http://schemas.microsoft.com/office/drawing/2014/main" id="{AD9DCBEB-79AB-472F-B71E-76B448BC9955}"/>
              </a:ext>
            </a:extLst>
          </p:cNvPr>
          <p:cNvCxnSpPr>
            <a:cxnSpLocks/>
          </p:cNvCxnSpPr>
          <p:nvPr>
            <p:custDataLst>
              <p:tags r:id="rId10"/>
            </p:custDataLst>
          </p:nvPr>
        </p:nvCxnSpPr>
        <p:spPr>
          <a:xfrm>
            <a:off x="1324691" y="3793829"/>
            <a:ext cx="3964404" cy="0"/>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4EE822D4-0DD3-450A-B798-1F2BC9D440EB}"/>
                  </a:ext>
                </a:extLst>
              </p:cNvPr>
              <p:cNvSpPr txBox="1"/>
              <p:nvPr>
                <p:custDataLst>
                  <p:tags r:id="rId11"/>
                </p:custDataLst>
              </p:nvPr>
            </p:nvSpPr>
            <p:spPr>
              <a:xfrm>
                <a:off x="685928" y="3609163"/>
                <a:ext cx="733983"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𝑚𝑜𝑦</m:t>
                          </m:r>
                        </m:sub>
                      </m:sSub>
                    </m:oMath>
                  </m:oMathPara>
                </a14:m>
                <a:endParaRPr lang="fr-CA" dirty="0"/>
              </a:p>
            </p:txBody>
          </p:sp>
        </mc:Choice>
        <mc:Fallback xmlns="">
          <p:sp>
            <p:nvSpPr>
              <p:cNvPr id="20" name="ZoneTexte 19">
                <a:extLst>
                  <a:ext uri="{FF2B5EF4-FFF2-40B4-BE49-F238E27FC236}">
                    <a16:creationId xmlns:a16="http://schemas.microsoft.com/office/drawing/2014/main" id="{4EE822D4-0DD3-450A-B798-1F2BC9D440EB}"/>
                  </a:ext>
                </a:extLst>
              </p:cNvPr>
              <p:cNvSpPr txBox="1">
                <a:spLocks noRot="1" noChangeAspect="1" noMove="1" noResize="1" noEditPoints="1" noAdjustHandles="1" noChangeArrowheads="1" noChangeShapeType="1" noTextEdit="1"/>
              </p:cNvSpPr>
              <p:nvPr/>
            </p:nvSpPr>
            <p:spPr>
              <a:xfrm>
                <a:off x="685928" y="3609163"/>
                <a:ext cx="733983" cy="391261"/>
              </a:xfrm>
              <a:prstGeom prst="rect">
                <a:avLst/>
              </a:prstGeom>
              <a:blipFill>
                <a:blip r:embed="rId42"/>
                <a:stretch>
                  <a:fillRect b="-4688"/>
                </a:stretch>
              </a:blipFill>
            </p:spPr>
            <p:txBody>
              <a:bodyPr/>
              <a:lstStyle/>
              <a:p>
                <a:r>
                  <a:rPr lang="fr-CA">
                    <a:noFill/>
                  </a:rPr>
                  <a:t> </a:t>
                </a:r>
              </a:p>
            </p:txBody>
          </p:sp>
        </mc:Fallback>
      </mc:AlternateContent>
      <p:cxnSp>
        <p:nvCxnSpPr>
          <p:cNvPr id="22" name="Connecteur droit avec flèche 21">
            <a:extLst>
              <a:ext uri="{FF2B5EF4-FFF2-40B4-BE49-F238E27FC236}">
                <a16:creationId xmlns:a16="http://schemas.microsoft.com/office/drawing/2014/main" id="{1126FB5E-9821-44F2-9A56-A45D1A31B01C}"/>
              </a:ext>
            </a:extLst>
          </p:cNvPr>
          <p:cNvCxnSpPr/>
          <p:nvPr>
            <p:custDataLst>
              <p:tags r:id="rId12"/>
            </p:custDataLst>
          </p:nvPr>
        </p:nvCxnSpPr>
        <p:spPr>
          <a:xfrm>
            <a:off x="3705726" y="2985204"/>
            <a:ext cx="0" cy="162877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AFEC71A-9275-4AB0-9D33-5058B94750CC}"/>
              </a:ext>
            </a:extLst>
          </p:cNvPr>
          <p:cNvCxnSpPr>
            <a:cxnSpLocks/>
          </p:cNvCxnSpPr>
          <p:nvPr>
            <p:custDataLst>
              <p:tags r:id="rId13"/>
            </p:custDataLst>
          </p:nvPr>
        </p:nvCxnSpPr>
        <p:spPr>
          <a:xfrm>
            <a:off x="4784557" y="2985204"/>
            <a:ext cx="0" cy="808625"/>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13F28848-1A2F-478F-ACB1-D8DF513A2E5D}"/>
                  </a:ext>
                </a:extLst>
              </p:cNvPr>
              <p:cNvSpPr txBox="1"/>
              <p:nvPr>
                <p:custDataLst>
                  <p:tags r:id="rId14"/>
                </p:custDataLst>
              </p:nvPr>
            </p:nvSpPr>
            <p:spPr>
              <a:xfrm>
                <a:off x="4786362" y="3199804"/>
                <a:ext cx="421104" cy="3813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oMath>
                  </m:oMathPara>
                </a14:m>
                <a:endParaRPr lang="fr-CA" dirty="0"/>
              </a:p>
            </p:txBody>
          </p:sp>
        </mc:Choice>
        <mc:Fallback xmlns="">
          <p:sp>
            <p:nvSpPr>
              <p:cNvPr id="25" name="ZoneTexte 24">
                <a:extLst>
                  <a:ext uri="{FF2B5EF4-FFF2-40B4-BE49-F238E27FC236}">
                    <a16:creationId xmlns:a16="http://schemas.microsoft.com/office/drawing/2014/main" id="{13F28848-1A2F-478F-ACB1-D8DF513A2E5D}"/>
                  </a:ext>
                </a:extLst>
              </p:cNvPr>
              <p:cNvSpPr txBox="1">
                <a:spLocks noRot="1" noChangeAspect="1" noMove="1" noResize="1" noEditPoints="1" noAdjustHandles="1" noChangeArrowheads="1" noChangeShapeType="1" noTextEdit="1"/>
              </p:cNvSpPr>
              <p:nvPr/>
            </p:nvSpPr>
            <p:spPr>
              <a:xfrm>
                <a:off x="4786362" y="3199804"/>
                <a:ext cx="421104" cy="381363"/>
              </a:xfrm>
              <a:prstGeom prst="rect">
                <a:avLst/>
              </a:prstGeom>
              <a:blipFill>
                <a:blip r:embed="rId43"/>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1C2ECB37-B0D6-4016-A846-73537BF1A28E}"/>
                  </a:ext>
                </a:extLst>
              </p:cNvPr>
              <p:cNvSpPr txBox="1"/>
              <p:nvPr>
                <p:custDataLst>
                  <p:tags r:id="rId15"/>
                </p:custDataLst>
              </p:nvPr>
            </p:nvSpPr>
            <p:spPr>
              <a:xfrm>
                <a:off x="3286629" y="3210074"/>
                <a:ext cx="5157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A" b="0" i="0" smtClean="0">
                          <a:latin typeface="Cambria Math" panose="02040503050406030204" pitchFamily="18" charset="0"/>
                        </a:rPr>
                        <m:t>Δ</m:t>
                      </m:r>
                      <m:r>
                        <a:rPr lang="fr-CA" b="0" i="1" smtClean="0">
                          <a:latin typeface="Cambria Math" panose="02040503050406030204" pitchFamily="18" charset="0"/>
                        </a:rPr>
                        <m:t>𝜎</m:t>
                      </m:r>
                    </m:oMath>
                  </m:oMathPara>
                </a14:m>
                <a:endParaRPr lang="fr-CA" dirty="0"/>
              </a:p>
            </p:txBody>
          </p:sp>
        </mc:Choice>
        <mc:Fallback xmlns="">
          <p:sp>
            <p:nvSpPr>
              <p:cNvPr id="26" name="ZoneTexte 25">
                <a:extLst>
                  <a:ext uri="{FF2B5EF4-FFF2-40B4-BE49-F238E27FC236}">
                    <a16:creationId xmlns:a16="http://schemas.microsoft.com/office/drawing/2014/main" id="{1C2ECB37-B0D6-4016-A846-73537BF1A28E}"/>
                  </a:ext>
                </a:extLst>
              </p:cNvPr>
              <p:cNvSpPr txBox="1">
                <a:spLocks noRot="1" noChangeAspect="1" noMove="1" noResize="1" noEditPoints="1" noAdjustHandles="1" noChangeArrowheads="1" noChangeShapeType="1" noTextEdit="1"/>
              </p:cNvSpPr>
              <p:nvPr/>
            </p:nvSpPr>
            <p:spPr>
              <a:xfrm>
                <a:off x="3286629" y="3210074"/>
                <a:ext cx="515719" cy="369332"/>
              </a:xfrm>
              <a:prstGeom prst="rect">
                <a:avLst/>
              </a:prstGeom>
              <a:blipFill>
                <a:blip r:embed="rId44"/>
                <a:stretch>
                  <a:fillRect/>
                </a:stretch>
              </a:blipFill>
            </p:spPr>
            <p:txBody>
              <a:bodyPr/>
              <a:lstStyle/>
              <a:p>
                <a:r>
                  <a:rPr lang="fr-CA">
                    <a:noFill/>
                  </a:rPr>
                  <a:t> </a:t>
                </a:r>
              </a:p>
            </p:txBody>
          </p:sp>
        </mc:Fallback>
      </mc:AlternateContent>
      <p:cxnSp>
        <p:nvCxnSpPr>
          <p:cNvPr id="27" name="Connecteur droit avec flèche 26">
            <a:extLst>
              <a:ext uri="{FF2B5EF4-FFF2-40B4-BE49-F238E27FC236}">
                <a16:creationId xmlns:a16="http://schemas.microsoft.com/office/drawing/2014/main" id="{79F65BC6-68E0-49FC-86BD-24299DCAEC22}"/>
              </a:ext>
            </a:extLst>
          </p:cNvPr>
          <p:cNvCxnSpPr>
            <a:cxnSpLocks/>
          </p:cNvCxnSpPr>
          <p:nvPr>
            <p:custDataLst>
              <p:tags r:id="rId16"/>
            </p:custDataLst>
          </p:nvPr>
        </p:nvCxnSpPr>
        <p:spPr>
          <a:xfrm>
            <a:off x="2703094" y="2744444"/>
            <a:ext cx="1471864"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62A7EF9-8F91-4021-9D36-EF8502BB1C3E}"/>
              </a:ext>
            </a:extLst>
          </p:cNvPr>
          <p:cNvCxnSpPr>
            <a:cxnSpLocks/>
          </p:cNvCxnSpPr>
          <p:nvPr>
            <p:custDataLst>
              <p:tags r:id="rId17"/>
            </p:custDataLst>
          </p:nvPr>
        </p:nvCxnSpPr>
        <p:spPr>
          <a:xfrm flipV="1">
            <a:off x="2703094" y="2607990"/>
            <a:ext cx="0" cy="2005989"/>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2C77117E-1873-4D84-98DA-0F3052A6D2B0}"/>
              </a:ext>
            </a:extLst>
          </p:cNvPr>
          <p:cNvCxnSpPr>
            <a:cxnSpLocks/>
          </p:cNvCxnSpPr>
          <p:nvPr>
            <p:custDataLst>
              <p:tags r:id="rId18"/>
            </p:custDataLst>
          </p:nvPr>
        </p:nvCxnSpPr>
        <p:spPr>
          <a:xfrm flipH="1" flipV="1">
            <a:off x="4162926" y="2596466"/>
            <a:ext cx="12032" cy="2017513"/>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A9EF3F2D-3AA5-42A5-AB5A-FE696120AD68}"/>
                  </a:ext>
                </a:extLst>
              </p:cNvPr>
              <p:cNvSpPr txBox="1"/>
              <p:nvPr>
                <p:custDataLst>
                  <p:tags r:id="rId19"/>
                </p:custDataLst>
              </p:nvPr>
            </p:nvSpPr>
            <p:spPr>
              <a:xfrm>
                <a:off x="3218491" y="2391080"/>
                <a:ext cx="3804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𝑇</m:t>
                      </m:r>
                    </m:oMath>
                  </m:oMathPara>
                </a14:m>
                <a:endParaRPr lang="fr-CA" dirty="0"/>
              </a:p>
            </p:txBody>
          </p:sp>
        </mc:Choice>
        <mc:Fallback xmlns="">
          <p:sp>
            <p:nvSpPr>
              <p:cNvPr id="36" name="ZoneTexte 35">
                <a:extLst>
                  <a:ext uri="{FF2B5EF4-FFF2-40B4-BE49-F238E27FC236}">
                    <a16:creationId xmlns:a16="http://schemas.microsoft.com/office/drawing/2014/main" id="{A9EF3F2D-3AA5-42A5-AB5A-FE696120AD68}"/>
                  </a:ext>
                </a:extLst>
              </p:cNvPr>
              <p:cNvSpPr txBox="1">
                <a:spLocks noRot="1" noChangeAspect="1" noMove="1" noResize="1" noEditPoints="1" noAdjustHandles="1" noChangeArrowheads="1" noChangeShapeType="1" noTextEdit="1"/>
              </p:cNvSpPr>
              <p:nvPr/>
            </p:nvSpPr>
            <p:spPr>
              <a:xfrm>
                <a:off x="3218491" y="2391080"/>
                <a:ext cx="380489" cy="369332"/>
              </a:xfrm>
              <a:prstGeom prst="rect">
                <a:avLst/>
              </a:prstGeom>
              <a:blipFill>
                <a:blip r:embed="rId45"/>
                <a:stretch>
                  <a:fillRect/>
                </a:stretch>
              </a:blipFill>
            </p:spPr>
            <p:txBody>
              <a:bodyPr/>
              <a:lstStyle/>
              <a:p>
                <a:r>
                  <a:rPr lang="fr-CA">
                    <a:noFill/>
                  </a:rPr>
                  <a:t> </a:t>
                </a:r>
              </a:p>
            </p:txBody>
          </p:sp>
        </mc:Fallback>
      </mc:AlternateContent>
      <p:sp>
        <p:nvSpPr>
          <p:cNvPr id="37" name="ZoneTexte 36">
            <a:extLst>
              <a:ext uri="{FF2B5EF4-FFF2-40B4-BE49-F238E27FC236}">
                <a16:creationId xmlns:a16="http://schemas.microsoft.com/office/drawing/2014/main" id="{C97E9845-3034-45EE-9CD8-DCBE65DF3D54}"/>
              </a:ext>
            </a:extLst>
          </p:cNvPr>
          <p:cNvSpPr txBox="1"/>
          <p:nvPr>
            <p:custDataLst>
              <p:tags r:id="rId20"/>
            </p:custDataLst>
          </p:nvPr>
        </p:nvSpPr>
        <p:spPr>
          <a:xfrm>
            <a:off x="1173015" y="6291939"/>
            <a:ext cx="4131259" cy="369332"/>
          </a:xfrm>
          <a:prstGeom prst="rect">
            <a:avLst/>
          </a:prstGeom>
          <a:noFill/>
        </p:spPr>
        <p:txBody>
          <a:bodyPr wrap="none" rtlCol="0">
            <a:spAutoFit/>
          </a:bodyPr>
          <a:lstStyle/>
          <a:p>
            <a:r>
              <a:rPr lang="fr-CA" dirty="0">
                <a:latin typeface="Univers Condensed" panose="020B0506020202050204"/>
              </a:rPr>
              <a:t>Évolution temporelle de la contrainte appliquée</a:t>
            </a:r>
          </a:p>
        </p:txBody>
      </p:sp>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E376EA5F-9133-4FFB-A4E2-4B2BFE606E11}"/>
                  </a:ext>
                </a:extLst>
              </p:cNvPr>
              <p:cNvSpPr txBox="1"/>
              <p:nvPr>
                <p:custDataLst>
                  <p:tags r:id="rId21"/>
                </p:custDataLst>
              </p:nvPr>
            </p:nvSpPr>
            <p:spPr>
              <a:xfrm>
                <a:off x="6901653" y="2466476"/>
                <a:ext cx="4254434" cy="369332"/>
              </a:xfrm>
              <a:prstGeom prst="rect">
                <a:avLst/>
              </a:prstGeom>
              <a:noFill/>
            </p:spPr>
            <p:txBody>
              <a:bodyPr wrap="none" rtlCol="0">
                <a:spAutoFit/>
              </a:bodyPr>
              <a:lstStyle/>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oMath>
                </a14:m>
                <a:r>
                  <a:rPr lang="fr-CA" dirty="0">
                    <a:latin typeface="Univers Condensed" panose="020B0506020202050204"/>
                  </a:rPr>
                  <a:t>,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oMath>
                </a14:m>
                <a:r>
                  <a:rPr lang="fr-CA" dirty="0">
                    <a:latin typeface="Univers Condensed" panose="020B0506020202050204"/>
                  </a:rPr>
                  <a:t> : Contraintes minimale et maximale</a:t>
                </a:r>
              </a:p>
            </p:txBody>
          </p:sp>
        </mc:Choice>
        <mc:Fallback xmlns="">
          <p:sp>
            <p:nvSpPr>
              <p:cNvPr id="38" name="ZoneTexte 37">
                <a:extLst>
                  <a:ext uri="{FF2B5EF4-FFF2-40B4-BE49-F238E27FC236}">
                    <a16:creationId xmlns:a16="http://schemas.microsoft.com/office/drawing/2014/main" id="{E376EA5F-9133-4FFB-A4E2-4B2BFE606E11}"/>
                  </a:ext>
                </a:extLst>
              </p:cNvPr>
              <p:cNvSpPr txBox="1">
                <a:spLocks noRot="1" noChangeAspect="1" noMove="1" noResize="1" noEditPoints="1" noAdjustHandles="1" noChangeArrowheads="1" noChangeShapeType="1" noTextEdit="1"/>
              </p:cNvSpPr>
              <p:nvPr>
                <p:custDataLst>
                  <p:tags r:id="rId46"/>
                </p:custDataLst>
              </p:nvPr>
            </p:nvSpPr>
            <p:spPr>
              <a:xfrm>
                <a:off x="6901653" y="2466476"/>
                <a:ext cx="4254434" cy="369332"/>
              </a:xfrm>
              <a:prstGeom prst="rect">
                <a:avLst/>
              </a:prstGeom>
              <a:blipFill>
                <a:blip r:embed="rId47"/>
                <a:stretch>
                  <a:fillRect t="-8333" r="-430" b="-2833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75A0FB1C-C476-4491-863D-C6A35C453D69}"/>
                  </a:ext>
                </a:extLst>
              </p:cNvPr>
              <p:cNvSpPr txBox="1"/>
              <p:nvPr>
                <p:custDataLst>
                  <p:tags r:id="rId22"/>
                </p:custDataLst>
              </p:nvPr>
            </p:nvSpPr>
            <p:spPr>
              <a:xfrm>
                <a:off x="6901653" y="2859826"/>
                <a:ext cx="3594382" cy="475195"/>
              </a:xfrm>
              <a:prstGeom prst="rect">
                <a:avLst/>
              </a:prstGeom>
              <a:noFill/>
            </p:spPr>
            <p:txBody>
              <a:bodyPr wrap="none" rtlCol="0">
                <a:spAutoFit/>
              </a:bodyPr>
              <a:lstStyle/>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num>
                      <m:den>
                        <m:r>
                          <a:rPr lang="fr-CA" b="0" i="1" smtClean="0">
                            <a:latin typeface="Cambria Math" panose="02040503050406030204" pitchFamily="18" charset="0"/>
                          </a:rPr>
                          <m:t>2</m:t>
                        </m:r>
                      </m:den>
                    </m:f>
                  </m:oMath>
                </a14:m>
                <a:r>
                  <a:rPr lang="fr-CA" dirty="0">
                    <a:latin typeface="Univers Condensed" panose="020B0506020202050204"/>
                  </a:rPr>
                  <a:t> : Contrainte moyenne</a:t>
                </a:r>
              </a:p>
            </p:txBody>
          </p:sp>
        </mc:Choice>
        <mc:Fallback xmlns="">
          <p:sp>
            <p:nvSpPr>
              <p:cNvPr id="39" name="ZoneTexte 38">
                <a:extLst>
                  <a:ext uri="{FF2B5EF4-FFF2-40B4-BE49-F238E27FC236}">
                    <a16:creationId xmlns:a16="http://schemas.microsoft.com/office/drawing/2014/main" id="{75A0FB1C-C476-4491-863D-C6A35C453D69}"/>
                  </a:ext>
                </a:extLst>
              </p:cNvPr>
              <p:cNvSpPr txBox="1">
                <a:spLocks noRot="1" noChangeAspect="1" noMove="1" noResize="1" noEditPoints="1" noAdjustHandles="1" noChangeArrowheads="1" noChangeShapeType="1" noTextEdit="1"/>
              </p:cNvSpPr>
              <p:nvPr>
                <p:custDataLst>
                  <p:tags r:id="rId48"/>
                </p:custDataLst>
              </p:nvPr>
            </p:nvSpPr>
            <p:spPr>
              <a:xfrm>
                <a:off x="6901653" y="2859826"/>
                <a:ext cx="3594382" cy="475195"/>
              </a:xfrm>
              <a:prstGeom prst="rect">
                <a:avLst/>
              </a:prstGeom>
              <a:blipFill>
                <a:blip r:embed="rId49"/>
                <a:stretch>
                  <a:fillRect r="-678" b="-641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1BE862E9-A566-43AB-8322-3D33129DBC82}"/>
                  </a:ext>
                </a:extLst>
              </p:cNvPr>
              <p:cNvSpPr txBox="1"/>
              <p:nvPr>
                <p:custDataLst>
                  <p:tags r:id="rId23"/>
                </p:custDataLst>
              </p:nvPr>
            </p:nvSpPr>
            <p:spPr>
              <a:xfrm>
                <a:off x="6901653" y="3359039"/>
                <a:ext cx="3819251" cy="459741"/>
              </a:xfrm>
              <a:prstGeom prst="rect">
                <a:avLst/>
              </a:prstGeom>
              <a:noFill/>
            </p:spPr>
            <p:txBody>
              <a:bodyPr wrap="none" rtlCol="0">
                <a:spAutoFit/>
              </a:bodyPr>
              <a:lstStyle/>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𝑎</m:t>
                        </m:r>
                      </m:sub>
                    </m:sSub>
                    <m:r>
                      <a:rPr lang="fr-CA" b="0" i="1"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num>
                      <m:den>
                        <m:r>
                          <a:rPr lang="fr-CA" b="0" i="1" smtClean="0">
                            <a:latin typeface="Cambria Math" panose="02040503050406030204" pitchFamily="18" charset="0"/>
                          </a:rPr>
                          <m:t>2</m:t>
                        </m:r>
                      </m:den>
                    </m:f>
                  </m:oMath>
                </a14:m>
                <a:r>
                  <a:rPr lang="fr-CA" dirty="0">
                    <a:latin typeface="Univers Condensed" panose="020B0506020202050204"/>
                  </a:rPr>
                  <a:t> : Amplitude de contrainte</a:t>
                </a:r>
              </a:p>
            </p:txBody>
          </p:sp>
        </mc:Choice>
        <mc:Fallback xmlns="">
          <p:sp>
            <p:nvSpPr>
              <p:cNvPr id="41" name="ZoneTexte 40">
                <a:extLst>
                  <a:ext uri="{FF2B5EF4-FFF2-40B4-BE49-F238E27FC236}">
                    <a16:creationId xmlns:a16="http://schemas.microsoft.com/office/drawing/2014/main" id="{1BE862E9-A566-43AB-8322-3D33129DBC82}"/>
                  </a:ext>
                </a:extLst>
              </p:cNvPr>
              <p:cNvSpPr txBox="1">
                <a:spLocks noRot="1" noChangeAspect="1" noMove="1" noResize="1" noEditPoints="1" noAdjustHandles="1" noChangeArrowheads="1" noChangeShapeType="1" noTextEdit="1"/>
              </p:cNvSpPr>
              <p:nvPr>
                <p:custDataLst>
                  <p:tags r:id="rId50"/>
                </p:custDataLst>
              </p:nvPr>
            </p:nvSpPr>
            <p:spPr>
              <a:xfrm>
                <a:off x="6901653" y="3359039"/>
                <a:ext cx="3819251" cy="459741"/>
              </a:xfrm>
              <a:prstGeom prst="rect">
                <a:avLst/>
              </a:prstGeom>
              <a:blipFill>
                <a:blip r:embed="rId51"/>
                <a:stretch>
                  <a:fillRect r="-478" b="-8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0F6820A2-CADF-4227-B7C0-BC6CE5445852}"/>
                  </a:ext>
                </a:extLst>
              </p:cNvPr>
              <p:cNvSpPr txBox="1"/>
              <p:nvPr>
                <p:custDataLst>
                  <p:tags r:id="rId24"/>
                </p:custDataLst>
              </p:nvPr>
            </p:nvSpPr>
            <p:spPr>
              <a:xfrm>
                <a:off x="6901653" y="3842798"/>
                <a:ext cx="4089133" cy="369332"/>
              </a:xfrm>
              <a:prstGeom prst="rect">
                <a:avLst/>
              </a:prstGeom>
              <a:noFill/>
            </p:spPr>
            <p:txBody>
              <a:bodyPr wrap="none" rtlCol="0">
                <a:spAutoFit/>
              </a:bodyPr>
              <a:lstStyle/>
              <a:p>
                <a14:m>
                  <m:oMath xmlns:m="http://schemas.openxmlformats.org/officeDocument/2006/math">
                    <m:r>
                      <m:rPr>
                        <m:sty m:val="p"/>
                      </m:rPr>
                      <a:rPr lang="fr-CA" b="0" i="0" smtClean="0">
                        <a:latin typeface="Cambria Math" panose="02040503050406030204" pitchFamily="18" charset="0"/>
                      </a:rPr>
                      <m:t>Δ</m:t>
                    </m:r>
                    <m:r>
                      <a:rPr lang="fr-CA" b="0" i="1" smtClean="0">
                        <a:latin typeface="Cambria Math" panose="02040503050406030204" pitchFamily="18" charset="0"/>
                      </a:rPr>
                      <m:t>𝜎</m:t>
                    </m:r>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oMath>
                </a14:m>
                <a:r>
                  <a:rPr lang="fr-CA" dirty="0">
                    <a:latin typeface="Univers Condensed" panose="020B0506020202050204"/>
                  </a:rPr>
                  <a:t> :  Variation de contrainte</a:t>
                </a:r>
              </a:p>
            </p:txBody>
          </p:sp>
        </mc:Choice>
        <mc:Fallback xmlns="">
          <p:sp>
            <p:nvSpPr>
              <p:cNvPr id="42" name="ZoneTexte 41">
                <a:extLst>
                  <a:ext uri="{FF2B5EF4-FFF2-40B4-BE49-F238E27FC236}">
                    <a16:creationId xmlns:a16="http://schemas.microsoft.com/office/drawing/2014/main" id="{0F6820A2-CADF-4227-B7C0-BC6CE5445852}"/>
                  </a:ext>
                </a:extLst>
              </p:cNvPr>
              <p:cNvSpPr txBox="1">
                <a:spLocks noRot="1" noChangeAspect="1" noMove="1" noResize="1" noEditPoints="1" noAdjustHandles="1" noChangeArrowheads="1" noChangeShapeType="1" noTextEdit="1"/>
              </p:cNvSpPr>
              <p:nvPr>
                <p:custDataLst>
                  <p:tags r:id="rId52"/>
                </p:custDataLst>
              </p:nvPr>
            </p:nvSpPr>
            <p:spPr>
              <a:xfrm>
                <a:off x="6901653" y="3842798"/>
                <a:ext cx="4089133" cy="369332"/>
              </a:xfrm>
              <a:prstGeom prst="rect">
                <a:avLst/>
              </a:prstGeom>
              <a:blipFill>
                <a:blip r:embed="rId53"/>
                <a:stretch>
                  <a:fillRect t="-6557" r="-447" b="-2623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90641551-AA6C-4637-B960-BB85EE57780D}"/>
                  </a:ext>
                </a:extLst>
              </p:cNvPr>
              <p:cNvSpPr txBox="1"/>
              <p:nvPr>
                <p:custDataLst>
                  <p:tags r:id="rId25"/>
                </p:custDataLst>
              </p:nvPr>
            </p:nvSpPr>
            <p:spPr>
              <a:xfrm>
                <a:off x="6901653" y="4236148"/>
                <a:ext cx="3050835" cy="495457"/>
              </a:xfrm>
              <a:prstGeom prst="rect">
                <a:avLst/>
              </a:prstGeom>
              <a:noFill/>
            </p:spPr>
            <p:txBody>
              <a:bodyPr wrap="none" rtlCol="0">
                <a:spAutoFit/>
              </a:bodyPr>
              <a:lstStyle/>
              <a:p>
                <a14:m>
                  <m:oMath xmlns:m="http://schemas.openxmlformats.org/officeDocument/2006/math">
                    <m:r>
                      <a:rPr lang="fr-CA" b="0" i="1" smtClean="0">
                        <a:latin typeface="Cambria Math" panose="02040503050406030204" pitchFamily="18" charset="0"/>
                      </a:rPr>
                      <m:t>𝑅</m:t>
                    </m:r>
                    <m:r>
                      <a:rPr lang="fr-CA" b="0" i="1"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𝑚𝑖𝑛</m:t>
                            </m:r>
                          </m:sub>
                        </m:sSub>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𝜎</m:t>
                            </m:r>
                          </m:e>
                          <m:sub>
                            <m:r>
                              <a:rPr lang="fr-CA" b="0" i="1" smtClean="0">
                                <a:latin typeface="Cambria Math" panose="02040503050406030204" pitchFamily="18" charset="0"/>
                              </a:rPr>
                              <m:t>𝑚𝑎𝑥</m:t>
                            </m:r>
                          </m:sub>
                        </m:sSub>
                      </m:den>
                    </m:f>
                  </m:oMath>
                </a14:m>
                <a:r>
                  <a:rPr lang="fr-CA" dirty="0">
                    <a:latin typeface="Univers Condensed" panose="020B0506020202050204"/>
                  </a:rPr>
                  <a:t> : Rapport de contrainte</a:t>
                </a:r>
              </a:p>
            </p:txBody>
          </p:sp>
        </mc:Choice>
        <mc:Fallback xmlns="">
          <p:sp>
            <p:nvSpPr>
              <p:cNvPr id="43" name="ZoneTexte 42">
                <a:extLst>
                  <a:ext uri="{FF2B5EF4-FFF2-40B4-BE49-F238E27FC236}">
                    <a16:creationId xmlns:a16="http://schemas.microsoft.com/office/drawing/2014/main" id="{90641551-AA6C-4637-B960-BB85EE57780D}"/>
                  </a:ext>
                </a:extLst>
              </p:cNvPr>
              <p:cNvSpPr txBox="1">
                <a:spLocks noRot="1" noChangeAspect="1" noMove="1" noResize="1" noEditPoints="1" noAdjustHandles="1" noChangeArrowheads="1" noChangeShapeType="1" noTextEdit="1"/>
              </p:cNvSpPr>
              <p:nvPr>
                <p:custDataLst>
                  <p:tags r:id="rId54"/>
                </p:custDataLst>
              </p:nvPr>
            </p:nvSpPr>
            <p:spPr>
              <a:xfrm>
                <a:off x="6901653" y="4236148"/>
                <a:ext cx="3050835" cy="495457"/>
              </a:xfrm>
              <a:prstGeom prst="rect">
                <a:avLst/>
              </a:prstGeom>
              <a:blipFill>
                <a:blip r:embed="rId55"/>
                <a:stretch>
                  <a:fillRect t="-1235" r="-79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C9F9C4BF-3CB3-4A89-9BE3-26E8E20DAAB6}"/>
                  </a:ext>
                </a:extLst>
              </p:cNvPr>
              <p:cNvSpPr txBox="1"/>
              <p:nvPr>
                <p:custDataLst>
                  <p:tags r:id="rId26"/>
                </p:custDataLst>
              </p:nvPr>
            </p:nvSpPr>
            <p:spPr>
              <a:xfrm>
                <a:off x="6901653" y="4755623"/>
                <a:ext cx="1140312" cy="369332"/>
              </a:xfrm>
              <a:prstGeom prst="rect">
                <a:avLst/>
              </a:prstGeom>
              <a:noFill/>
            </p:spPr>
            <p:txBody>
              <a:bodyPr wrap="none" rtlCol="0">
                <a:spAutoFit/>
              </a:bodyPr>
              <a:lstStyle/>
              <a:p>
                <a14:m>
                  <m:oMath xmlns:m="http://schemas.openxmlformats.org/officeDocument/2006/math">
                    <m:r>
                      <a:rPr lang="fr-CA" b="0" i="1" smtClean="0">
                        <a:latin typeface="Cambria Math" panose="02040503050406030204" pitchFamily="18" charset="0"/>
                      </a:rPr>
                      <m:t>𝑇</m:t>
                    </m:r>
                  </m:oMath>
                </a14:m>
                <a:r>
                  <a:rPr lang="fr-CA" dirty="0">
                    <a:latin typeface="Univers Condensed" panose="020B0506020202050204"/>
                  </a:rPr>
                  <a:t> : Période</a:t>
                </a:r>
              </a:p>
            </p:txBody>
          </p:sp>
        </mc:Choice>
        <mc:Fallback xmlns="">
          <p:sp>
            <p:nvSpPr>
              <p:cNvPr id="44" name="ZoneTexte 43">
                <a:extLst>
                  <a:ext uri="{FF2B5EF4-FFF2-40B4-BE49-F238E27FC236}">
                    <a16:creationId xmlns:a16="http://schemas.microsoft.com/office/drawing/2014/main" id="{C9F9C4BF-3CB3-4A89-9BE3-26E8E20DAAB6}"/>
                  </a:ext>
                </a:extLst>
              </p:cNvPr>
              <p:cNvSpPr txBox="1">
                <a:spLocks noRot="1" noChangeAspect="1" noMove="1" noResize="1" noEditPoints="1" noAdjustHandles="1" noChangeArrowheads="1" noChangeShapeType="1" noTextEdit="1"/>
              </p:cNvSpPr>
              <p:nvPr>
                <p:custDataLst>
                  <p:tags r:id="rId56"/>
                </p:custDataLst>
              </p:nvPr>
            </p:nvSpPr>
            <p:spPr>
              <a:xfrm>
                <a:off x="6901653" y="4755623"/>
                <a:ext cx="1140312" cy="369332"/>
              </a:xfrm>
              <a:prstGeom prst="rect">
                <a:avLst/>
              </a:prstGeom>
              <a:blipFill>
                <a:blip r:embed="rId57"/>
                <a:stretch>
                  <a:fillRect t="-6557" r="-3743" b="-2623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A3E94E56-1F3E-4929-A7AE-27FEF4EC7F29}"/>
                  </a:ext>
                </a:extLst>
              </p:cNvPr>
              <p:cNvSpPr txBox="1"/>
              <p:nvPr>
                <p:custDataLst>
                  <p:tags r:id="rId27"/>
                </p:custDataLst>
              </p:nvPr>
            </p:nvSpPr>
            <p:spPr>
              <a:xfrm>
                <a:off x="6901653" y="5148973"/>
                <a:ext cx="2478505" cy="483466"/>
              </a:xfrm>
              <a:prstGeom prst="rect">
                <a:avLst/>
              </a:prstGeom>
              <a:noFill/>
            </p:spPr>
            <p:txBody>
              <a:bodyPr wrap="square" rtlCol="0">
                <a:spAutoFit/>
              </a:bodyPr>
              <a:lstStyle/>
              <a:p>
                <a14:m>
                  <m:oMath xmlns:m="http://schemas.openxmlformats.org/officeDocument/2006/math">
                    <m:r>
                      <a:rPr lang="fr-CA" b="0" i="1" smtClean="0">
                        <a:latin typeface="Cambria Math" panose="02040503050406030204" pitchFamily="18" charset="0"/>
                      </a:rPr>
                      <m:t>𝑓</m:t>
                    </m:r>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r>
                          <a:rPr lang="fr-CA" b="0" i="1" smtClean="0">
                            <a:latin typeface="Cambria Math" panose="02040503050406030204" pitchFamily="18" charset="0"/>
                          </a:rPr>
                          <m:t>𝑇</m:t>
                        </m:r>
                      </m:den>
                    </m:f>
                  </m:oMath>
                </a14:m>
                <a:r>
                  <a:rPr lang="fr-CA" dirty="0">
                    <a:latin typeface="Univers Condensed" panose="020B0506020202050204"/>
                  </a:rPr>
                  <a:t> : Fréquence </a:t>
                </a:r>
              </a:p>
            </p:txBody>
          </p:sp>
        </mc:Choice>
        <mc:Fallback xmlns="">
          <p:sp>
            <p:nvSpPr>
              <p:cNvPr id="45" name="ZoneTexte 44">
                <a:extLst>
                  <a:ext uri="{FF2B5EF4-FFF2-40B4-BE49-F238E27FC236}">
                    <a16:creationId xmlns:a16="http://schemas.microsoft.com/office/drawing/2014/main" id="{A3E94E56-1F3E-4929-A7AE-27FEF4EC7F29}"/>
                  </a:ext>
                </a:extLst>
              </p:cNvPr>
              <p:cNvSpPr txBox="1">
                <a:spLocks noRot="1" noChangeAspect="1" noMove="1" noResize="1" noEditPoints="1" noAdjustHandles="1" noChangeArrowheads="1" noChangeShapeType="1" noTextEdit="1"/>
              </p:cNvSpPr>
              <p:nvPr>
                <p:custDataLst>
                  <p:tags r:id="rId58"/>
                </p:custDataLst>
              </p:nvPr>
            </p:nvSpPr>
            <p:spPr>
              <a:xfrm>
                <a:off x="6901653" y="5148973"/>
                <a:ext cx="2478505" cy="483466"/>
              </a:xfrm>
              <a:prstGeom prst="rect">
                <a:avLst/>
              </a:prstGeom>
              <a:blipFill>
                <a:blip r:embed="rId59"/>
                <a:stretch>
                  <a:fillRect l="-737" b="-759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D145B93A-0B96-4FF7-A373-F9FCA7BF807B}"/>
                  </a:ext>
                </a:extLst>
              </p:cNvPr>
              <p:cNvSpPr txBox="1"/>
              <p:nvPr>
                <p:custDataLst>
                  <p:tags r:id="rId28"/>
                </p:custDataLst>
              </p:nvPr>
            </p:nvSpPr>
            <p:spPr>
              <a:xfrm>
                <a:off x="6901653" y="5656456"/>
                <a:ext cx="3123163" cy="668581"/>
              </a:xfrm>
              <a:prstGeom prst="rect">
                <a:avLst/>
              </a:prstGeom>
              <a:noFill/>
            </p:spPr>
            <p:txBody>
              <a:bodyPr wrap="none" rtlCol="0">
                <a:spAutoFit/>
              </a:bodyPr>
              <a:lstStyle/>
              <a:p>
                <a14:m>
                  <m:oMath xmlns:m="http://schemas.openxmlformats.org/officeDocument/2006/math">
                    <m:r>
                      <a:rPr lang="fr-CA" b="0" i="1" smtClean="0">
                        <a:latin typeface="Cambria Math" panose="02040503050406030204" pitchFamily="18" charset="0"/>
                      </a:rPr>
                      <m:t>𝑁</m:t>
                    </m:r>
                  </m:oMath>
                </a14:m>
                <a:r>
                  <a:rPr lang="fr-CA" dirty="0">
                    <a:latin typeface="Univers Condensed" panose="020B0506020202050204"/>
                  </a:rPr>
                  <a:t> : Nombre de cycles</a:t>
                </a:r>
              </a:p>
              <a:p>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𝑁</m:t>
                        </m:r>
                      </m:e>
                      <m:sub>
                        <m:r>
                          <a:rPr lang="fr-CA" b="0" i="1" smtClean="0">
                            <a:latin typeface="Cambria Math" panose="02040503050406030204" pitchFamily="18" charset="0"/>
                          </a:rPr>
                          <m:t>𝑓</m:t>
                        </m:r>
                      </m:sub>
                    </m:sSub>
                  </m:oMath>
                </a14:m>
                <a:r>
                  <a:rPr lang="fr-CA" dirty="0">
                    <a:latin typeface="Univers Condensed" panose="020B0506020202050204"/>
                  </a:rPr>
                  <a:t> : Nombre de cycles à la rupture</a:t>
                </a:r>
              </a:p>
            </p:txBody>
          </p:sp>
        </mc:Choice>
        <mc:Fallback xmlns="">
          <p:sp>
            <p:nvSpPr>
              <p:cNvPr id="46" name="ZoneTexte 45">
                <a:extLst>
                  <a:ext uri="{FF2B5EF4-FFF2-40B4-BE49-F238E27FC236}">
                    <a16:creationId xmlns:a16="http://schemas.microsoft.com/office/drawing/2014/main" id="{D145B93A-0B96-4FF7-A373-F9FCA7BF807B}"/>
                  </a:ext>
                </a:extLst>
              </p:cNvPr>
              <p:cNvSpPr txBox="1">
                <a:spLocks noRot="1" noChangeAspect="1" noMove="1" noResize="1" noEditPoints="1" noAdjustHandles="1" noChangeArrowheads="1" noChangeShapeType="1" noTextEdit="1"/>
              </p:cNvSpPr>
              <p:nvPr>
                <p:custDataLst>
                  <p:tags r:id="rId60"/>
                </p:custDataLst>
              </p:nvPr>
            </p:nvSpPr>
            <p:spPr>
              <a:xfrm>
                <a:off x="6901653" y="5656456"/>
                <a:ext cx="3123163" cy="668581"/>
              </a:xfrm>
              <a:prstGeom prst="rect">
                <a:avLst/>
              </a:prstGeom>
              <a:blipFill>
                <a:blip r:embed="rId61"/>
                <a:stretch>
                  <a:fillRect t="-4545" r="-781" b="-1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6E7ABAD3-631D-4912-9DD9-02806FEC780A}"/>
                  </a:ext>
                </a:extLst>
              </p:cNvPr>
              <p:cNvSpPr txBox="1"/>
              <p:nvPr>
                <p:custDataLst>
                  <p:tags r:id="rId29"/>
                </p:custDataLst>
              </p:nvPr>
            </p:nvSpPr>
            <p:spPr>
              <a:xfrm>
                <a:off x="6901653" y="1820145"/>
                <a:ext cx="4629152" cy="646331"/>
              </a:xfrm>
              <a:prstGeom prst="rect">
                <a:avLst/>
              </a:prstGeom>
              <a:noFill/>
            </p:spPr>
            <p:txBody>
              <a:bodyPr wrap="square" rtlCol="0">
                <a:spAutoFit/>
              </a:bodyPr>
              <a:lstStyle/>
              <a:p>
                <a:r>
                  <a:rPr lang="fr-CA" dirty="0">
                    <a:latin typeface="Univers Condensed" panose="020B0506020202050204"/>
                  </a:rPr>
                  <a:t>On utilise </a:t>
                </a:r>
                <a14:m>
                  <m:oMath xmlns:m="http://schemas.openxmlformats.org/officeDocument/2006/math">
                    <m:r>
                      <a:rPr lang="fr-CA" b="0" i="1" smtClean="0">
                        <a:latin typeface="Cambria Math" panose="02040503050406030204" pitchFamily="18" charset="0"/>
                      </a:rPr>
                      <m:t>𝑆</m:t>
                    </m:r>
                  </m:oMath>
                </a14:m>
                <a:r>
                  <a:rPr lang="fr-CA" dirty="0">
                    <a:latin typeface="Univers Condensed" panose="020B0506020202050204"/>
                  </a:rPr>
                  <a:t> pour la contrainte nominale, et </a:t>
                </a:r>
                <a14:m>
                  <m:oMath xmlns:m="http://schemas.openxmlformats.org/officeDocument/2006/math">
                    <m:r>
                      <a:rPr lang="fr-CA" b="0" i="1" smtClean="0">
                        <a:latin typeface="Cambria Math" panose="02040503050406030204" pitchFamily="18" charset="0"/>
                      </a:rPr>
                      <m:t>𝜎</m:t>
                    </m:r>
                  </m:oMath>
                </a14:m>
                <a:r>
                  <a:rPr lang="fr-CA" dirty="0">
                    <a:latin typeface="Univers Condensed" panose="020B0506020202050204"/>
                  </a:rPr>
                  <a:t> pour la contrainte locale</a:t>
                </a:r>
              </a:p>
            </p:txBody>
          </p:sp>
        </mc:Choice>
        <mc:Fallback xmlns="">
          <p:sp>
            <p:nvSpPr>
              <p:cNvPr id="3" name="ZoneTexte 2">
                <a:extLst>
                  <a:ext uri="{FF2B5EF4-FFF2-40B4-BE49-F238E27FC236}">
                    <a16:creationId xmlns:a16="http://schemas.microsoft.com/office/drawing/2014/main" id="{6E7ABAD3-631D-4912-9DD9-02806FEC780A}"/>
                  </a:ext>
                </a:extLst>
              </p:cNvPr>
              <p:cNvSpPr txBox="1">
                <a:spLocks noRot="1" noChangeAspect="1" noMove="1" noResize="1" noEditPoints="1" noAdjustHandles="1" noChangeArrowheads="1" noChangeShapeType="1" noTextEdit="1"/>
              </p:cNvSpPr>
              <p:nvPr>
                <p:custDataLst>
                  <p:tags r:id="rId62"/>
                </p:custDataLst>
              </p:nvPr>
            </p:nvSpPr>
            <p:spPr>
              <a:xfrm>
                <a:off x="6901653" y="1820145"/>
                <a:ext cx="4629152" cy="646331"/>
              </a:xfrm>
              <a:prstGeom prst="rect">
                <a:avLst/>
              </a:prstGeom>
              <a:blipFill>
                <a:blip r:embed="rId63"/>
                <a:stretch>
                  <a:fillRect l="-1053" t="-4717" r="-395" b="-15094"/>
                </a:stretch>
              </a:blipFill>
            </p:spPr>
            <p:txBody>
              <a:bodyPr/>
              <a:lstStyle/>
              <a:p>
                <a:r>
                  <a:rPr lang="fr-CA">
                    <a:noFill/>
                  </a:rPr>
                  <a:t> </a:t>
                </a:r>
              </a:p>
            </p:txBody>
          </p:sp>
        </mc:Fallback>
      </mc:AlternateContent>
      <p:sp>
        <p:nvSpPr>
          <p:cNvPr id="4" name="Espace réservé du numéro de diapositive 4">
            <a:extLst>
              <a:ext uri="{FF2B5EF4-FFF2-40B4-BE49-F238E27FC236}">
                <a16:creationId xmlns:a16="http://schemas.microsoft.com/office/drawing/2014/main" id="{025C02E9-265E-4107-2E0B-0414CA04677E}"/>
              </a:ext>
            </a:extLst>
          </p:cNvPr>
          <p:cNvSpPr>
            <a:spLocks noGrp="1"/>
          </p:cNvSpPr>
          <p:nvPr>
            <p:ph type="sldNum" sz="quarter" idx="12"/>
            <p:custDataLst>
              <p:tags r:id="rId30"/>
            </p:custDataLst>
          </p:nvPr>
        </p:nvSpPr>
        <p:spPr>
          <a:xfrm>
            <a:off x="8610599" y="6356350"/>
            <a:ext cx="2575135" cy="365125"/>
          </a:xfrm>
        </p:spPr>
        <p:txBody>
          <a:bodyPr/>
          <a:lstStyle/>
          <a:p>
            <a:fld id="{82B63C5F-247B-BE4F-ACBC-7BDD67617F3E}" type="slidenum">
              <a:rPr lang="fr-FR" smtClean="0"/>
              <a:t>8</a:t>
            </a:fld>
            <a:endParaRPr lang="fr-FR" dirty="0"/>
          </a:p>
        </p:txBody>
      </p:sp>
    </p:spTree>
    <p:extLst>
      <p:ext uri="{BB962C8B-B14F-4D97-AF65-F5344CB8AC3E}">
        <p14:creationId xmlns:p14="http://schemas.microsoft.com/office/powerpoint/2010/main" val="66755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8" grpId="0"/>
      <p:bldP spid="20" grpId="0"/>
      <p:bldP spid="25" grpId="0"/>
      <p:bldP spid="26" grpId="0"/>
      <p:bldP spid="36" grpId="0"/>
      <p:bldP spid="38" grpId="0"/>
      <p:bldP spid="39" grpId="0"/>
      <p:bldP spid="41" grpId="0"/>
      <p:bldP spid="42" grpId="0"/>
      <p:bldP spid="43" grpId="0"/>
      <p:bldP spid="44" grpId="0"/>
      <p:bldP spid="45" grpId="0"/>
      <p:bldP spid="4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BA4F2-0A3F-C7E9-AA54-68F56839E836}"/>
              </a:ext>
            </a:extLst>
          </p:cNvPr>
          <p:cNvSpPr>
            <a:spLocks noGrp="1"/>
          </p:cNvSpPr>
          <p:nvPr>
            <p:ph type="title"/>
            <p:custDataLst>
              <p:tags r:id="rId1"/>
            </p:custDataLst>
          </p:nvPr>
        </p:nvSpPr>
        <p:spPr/>
        <p:txBody>
          <a:bodyPr>
            <a:normAutofit/>
          </a:bodyPr>
          <a:lstStyle/>
          <a:p>
            <a:r>
              <a:rPr lang="fr-CA" dirty="0"/>
              <a:t>Exemple: Caractérisation du chargement en fatigue*</a:t>
            </a:r>
            <a:br>
              <a:rPr lang="fr-CA" dirty="0"/>
            </a:br>
            <a:r>
              <a:rPr lang="fr-CA" sz="2800" dirty="0">
                <a:solidFill>
                  <a:schemeClr val="accent2"/>
                </a:solidFill>
              </a:rPr>
              <a:t>Énoncé du problème</a:t>
            </a:r>
            <a:endParaRPr lang="fr-CA" dirty="0">
              <a:solidFill>
                <a:schemeClr val="accent2"/>
              </a:solidFill>
            </a:endParaRPr>
          </a:p>
        </p:txBody>
      </p:sp>
      <p:sp>
        <p:nvSpPr>
          <p:cNvPr id="3" name="Espace réservé du contenu 2">
            <a:extLst>
              <a:ext uri="{FF2B5EF4-FFF2-40B4-BE49-F238E27FC236}">
                <a16:creationId xmlns:a16="http://schemas.microsoft.com/office/drawing/2014/main" id="{166A6092-B665-7212-9007-70771BA9ADA0}"/>
              </a:ext>
            </a:extLst>
          </p:cNvPr>
          <p:cNvSpPr>
            <a:spLocks noGrp="1"/>
          </p:cNvSpPr>
          <p:nvPr>
            <p:ph idx="1"/>
            <p:custDataLst>
              <p:tags r:id="rId2"/>
            </p:custDataLst>
          </p:nvPr>
        </p:nvSpPr>
        <p:spPr>
          <a:xfrm>
            <a:off x="838200" y="1825625"/>
            <a:ext cx="10443007" cy="3747345"/>
          </a:xfrm>
        </p:spPr>
        <p:txBody>
          <a:bodyPr/>
          <a:lstStyle/>
          <a:p>
            <a:pPr marL="0" indent="0">
              <a:buNone/>
            </a:pPr>
            <a:r>
              <a:rPr lang="fr-CA" dirty="0"/>
              <a:t>La poutre d’un pont ferroviaire du Réseau Express Métropolitain (REM) supportant plusieurs chemins de fer soutient une charge permanente de 1 MPa en tension. À chaque passage d’un wagon de train, la charge augmente à 6 MPa avant de redescendre à la charge permanente. </a:t>
            </a:r>
          </a:p>
          <a:p>
            <a:pPr marL="514350" indent="-514350">
              <a:buFont typeface="+mj-lt"/>
              <a:buAutoNum type="arabicPeriod"/>
            </a:pPr>
            <a:r>
              <a:rPr lang="fr-CA" dirty="0"/>
              <a:t>Calculer l’amplitude de contrainte, la contrainte moyenne, la variation de contraintes et le rapport de contraintes.</a:t>
            </a:r>
          </a:p>
          <a:p>
            <a:pPr marL="514350" indent="-514350">
              <a:buFont typeface="+mj-lt"/>
              <a:buAutoNum type="arabicPeriod"/>
            </a:pPr>
            <a:r>
              <a:rPr lang="fr-CA" dirty="0"/>
              <a:t>Le cas de conception du projet REM comporte 462 passages de train par jour. Sachant que chaque train comporte 6 wagons, quel est le nombre total de cycles appliqués sur 100 ans?</a:t>
            </a:r>
          </a:p>
        </p:txBody>
      </p:sp>
      <p:sp>
        <p:nvSpPr>
          <p:cNvPr id="4" name="Espace réservé du pied de page 3">
            <a:extLst>
              <a:ext uri="{FF2B5EF4-FFF2-40B4-BE49-F238E27FC236}">
                <a16:creationId xmlns:a16="http://schemas.microsoft.com/office/drawing/2014/main" id="{957187CA-A55E-E628-C7D6-266580E74286}"/>
              </a:ext>
            </a:extLst>
          </p:cNvPr>
          <p:cNvSpPr>
            <a:spLocks noGrp="1"/>
          </p:cNvSpPr>
          <p:nvPr>
            <p:ph type="ftr" sz="quarter" idx="11"/>
            <p:custDataLst>
              <p:tags r:id="rId3"/>
            </p:custDataLst>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FE64FE70-A3AB-A752-18D9-6CF717C0CB32}"/>
              </a:ext>
            </a:extLst>
          </p:cNvPr>
          <p:cNvSpPr>
            <a:spLocks noGrp="1"/>
          </p:cNvSpPr>
          <p:nvPr>
            <p:ph type="sldNum" sz="quarter" idx="12"/>
            <p:custDataLst>
              <p:tags r:id="rId4"/>
            </p:custDataLst>
          </p:nvPr>
        </p:nvSpPr>
        <p:spPr/>
        <p:txBody>
          <a:bodyPr/>
          <a:lstStyle/>
          <a:p>
            <a:fld id="{82B63C5F-247B-BE4F-ACBC-7BDD67617F3E}" type="slidenum">
              <a:rPr lang="fr-FR" smtClean="0"/>
              <a:t>9</a:t>
            </a:fld>
            <a:endParaRPr lang="fr-FR" dirty="0"/>
          </a:p>
        </p:txBody>
      </p:sp>
      <p:sp>
        <p:nvSpPr>
          <p:cNvPr id="6" name="ZoneTexte 5">
            <a:extLst>
              <a:ext uri="{FF2B5EF4-FFF2-40B4-BE49-F238E27FC236}">
                <a16:creationId xmlns:a16="http://schemas.microsoft.com/office/drawing/2014/main" id="{D120C647-31EF-E104-8DA6-66AF5F943870}"/>
              </a:ext>
            </a:extLst>
          </p:cNvPr>
          <p:cNvSpPr txBox="1"/>
          <p:nvPr>
            <p:custDataLst>
              <p:tags r:id="rId5"/>
            </p:custDataLst>
          </p:nvPr>
        </p:nvSpPr>
        <p:spPr>
          <a:xfrm>
            <a:off x="498965" y="5876421"/>
            <a:ext cx="8620969" cy="430887"/>
          </a:xfrm>
          <a:prstGeom prst="rect">
            <a:avLst/>
          </a:prstGeom>
          <a:noFill/>
        </p:spPr>
        <p:txBody>
          <a:bodyPr wrap="square" rtlCol="0">
            <a:spAutoFit/>
          </a:bodyPr>
          <a:lstStyle/>
          <a:p>
            <a:r>
              <a:rPr lang="fr-CA" sz="1100" i="1" dirty="0">
                <a:solidFill>
                  <a:schemeClr val="tx2">
                    <a:lumMod val="60000"/>
                    <a:lumOff val="40000"/>
                  </a:schemeClr>
                </a:solidFill>
                <a:latin typeface="Univers Condensed" panose="020B0506020202050204"/>
              </a:rPr>
              <a:t>Source :  *Exemple inspiré de J. </a:t>
            </a:r>
            <a:r>
              <a:rPr lang="fr-CA" sz="1100" i="1" dirty="0" err="1">
                <a:solidFill>
                  <a:schemeClr val="tx2">
                    <a:lumMod val="60000"/>
                    <a:lumOff val="40000"/>
                  </a:schemeClr>
                </a:solidFill>
                <a:latin typeface="Univers Condensed" panose="020B0506020202050204"/>
              </a:rPr>
              <a:t>Jaworski</a:t>
            </a:r>
            <a:r>
              <a:rPr lang="fr-CA" sz="1100" i="1" dirty="0">
                <a:solidFill>
                  <a:schemeClr val="tx2">
                    <a:lumMod val="60000"/>
                    <a:lumOff val="40000"/>
                  </a:schemeClr>
                </a:solidFill>
                <a:latin typeface="Univers Condensed" panose="020B0506020202050204"/>
              </a:rPr>
              <a:t> et al. Étude de la fatigue des poutres en acier du pont ferroviaire au dessus de la rue Saint-Maurice, centre-ville de Montréal, CIMA+, consulté en 2023. http://www.bv.transports.gouv.qc.ca/mono/1260259/03-Etude-de-la-fatigue-poutres-acier-pont-st-maurice-jaworski-hassan.pdf</a:t>
            </a:r>
          </a:p>
        </p:txBody>
      </p:sp>
    </p:spTree>
    <p:extLst>
      <p:ext uri="{BB962C8B-B14F-4D97-AF65-F5344CB8AC3E}">
        <p14:creationId xmlns:p14="http://schemas.microsoft.com/office/powerpoint/2010/main" val="40194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17"/>
</p:tagLst>
</file>

<file path=ppt/tags/tag101.xml><?xml version="1.0" encoding="utf-8"?>
<p:tagLst xmlns:a="http://schemas.openxmlformats.org/drawingml/2006/main" xmlns:r="http://schemas.openxmlformats.org/officeDocument/2006/relationships" xmlns:p="http://schemas.openxmlformats.org/presentationml/2006/main">
  <p:tag name="NUM" val="18"/>
</p:tagLst>
</file>

<file path=ppt/tags/tag102.xml><?xml version="1.0" encoding="utf-8"?>
<p:tagLst xmlns:a="http://schemas.openxmlformats.org/drawingml/2006/main" xmlns:r="http://schemas.openxmlformats.org/officeDocument/2006/relationships" xmlns:p="http://schemas.openxmlformats.org/presentationml/2006/main">
  <p:tag name="NUM" val="19"/>
</p:tagLst>
</file>

<file path=ppt/tags/tag103.xml><?xml version="1.0" encoding="utf-8"?>
<p:tagLst xmlns:a="http://schemas.openxmlformats.org/drawingml/2006/main" xmlns:r="http://schemas.openxmlformats.org/officeDocument/2006/relationships" xmlns:p="http://schemas.openxmlformats.org/presentationml/2006/main">
  <p:tag name="NUM" val="20"/>
</p:tagLst>
</file>

<file path=ppt/tags/tag104.xml><?xml version="1.0" encoding="utf-8"?>
<p:tagLst xmlns:a="http://schemas.openxmlformats.org/drawingml/2006/main" xmlns:r="http://schemas.openxmlformats.org/officeDocument/2006/relationships" xmlns:p="http://schemas.openxmlformats.org/presentationml/2006/main">
  <p:tag name="NUM" val="21"/>
</p:tagLst>
</file>

<file path=ppt/tags/tag105.xml><?xml version="1.0" encoding="utf-8"?>
<p:tagLst xmlns:a="http://schemas.openxmlformats.org/drawingml/2006/main" xmlns:r="http://schemas.openxmlformats.org/officeDocument/2006/relationships" xmlns:p="http://schemas.openxmlformats.org/presentationml/2006/main">
  <p:tag name="NUM" val="22"/>
</p:tagLst>
</file>

<file path=ppt/tags/tag106.xml><?xml version="1.0" encoding="utf-8"?>
<p:tagLst xmlns:a="http://schemas.openxmlformats.org/drawingml/2006/main" xmlns:r="http://schemas.openxmlformats.org/officeDocument/2006/relationships" xmlns:p="http://schemas.openxmlformats.org/presentationml/2006/main">
  <p:tag name="NUM" val="23"/>
</p:tagLst>
</file>

<file path=ppt/tags/tag107.xml><?xml version="1.0" encoding="utf-8"?>
<p:tagLst xmlns:a="http://schemas.openxmlformats.org/drawingml/2006/main" xmlns:r="http://schemas.openxmlformats.org/officeDocument/2006/relationships" xmlns:p="http://schemas.openxmlformats.org/presentationml/2006/main">
  <p:tag name="NUM" val="24"/>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8"/>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10"/>
</p:tagLst>
</file>

<file path=ppt/tags/tag118.xml><?xml version="1.0" encoding="utf-8"?>
<p:tagLst xmlns:a="http://schemas.openxmlformats.org/drawingml/2006/main" xmlns:r="http://schemas.openxmlformats.org/officeDocument/2006/relationships" xmlns:p="http://schemas.openxmlformats.org/presentationml/2006/main">
  <p:tag name="NUM" val="11"/>
</p:tagLst>
</file>

<file path=ppt/tags/tag119.xml><?xml version="1.0" encoding="utf-8"?>
<p:tagLst xmlns:a="http://schemas.openxmlformats.org/drawingml/2006/main" xmlns:r="http://schemas.openxmlformats.org/officeDocument/2006/relationships" xmlns:p="http://schemas.openxmlformats.org/presentationml/2006/main">
  <p:tag name="NUM" val="12"/>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13"/>
</p:tagLst>
</file>

<file path=ppt/tags/tag121.xml><?xml version="1.0" encoding="utf-8"?>
<p:tagLst xmlns:a="http://schemas.openxmlformats.org/drawingml/2006/main" xmlns:r="http://schemas.openxmlformats.org/officeDocument/2006/relationships" xmlns:p="http://schemas.openxmlformats.org/presentationml/2006/main">
  <p:tag name="NUM" val="14"/>
</p:tagLst>
</file>

<file path=ppt/tags/tag122.xml><?xml version="1.0" encoding="utf-8"?>
<p:tagLst xmlns:a="http://schemas.openxmlformats.org/drawingml/2006/main" xmlns:r="http://schemas.openxmlformats.org/officeDocument/2006/relationships" xmlns:p="http://schemas.openxmlformats.org/presentationml/2006/main">
  <p:tag name="NUM" val="15"/>
</p:tagLst>
</file>

<file path=ppt/tags/tag123.xml><?xml version="1.0" encoding="utf-8"?>
<p:tagLst xmlns:a="http://schemas.openxmlformats.org/drawingml/2006/main" xmlns:r="http://schemas.openxmlformats.org/officeDocument/2006/relationships" xmlns:p="http://schemas.openxmlformats.org/presentationml/2006/main">
  <p:tag name="NUM" val="16"/>
</p:tagLst>
</file>

<file path=ppt/tags/tag124.xml><?xml version="1.0" encoding="utf-8"?>
<p:tagLst xmlns:a="http://schemas.openxmlformats.org/drawingml/2006/main" xmlns:r="http://schemas.openxmlformats.org/officeDocument/2006/relationships" xmlns:p="http://schemas.openxmlformats.org/presentationml/2006/main">
  <p:tag name="NUM" val="17"/>
</p:tagLst>
</file>

<file path=ppt/tags/tag125.xml><?xml version="1.0" encoding="utf-8"?>
<p:tagLst xmlns:a="http://schemas.openxmlformats.org/drawingml/2006/main" xmlns:r="http://schemas.openxmlformats.org/officeDocument/2006/relationships" xmlns:p="http://schemas.openxmlformats.org/presentationml/2006/main">
  <p:tag name="NUM" val="18"/>
</p:tagLst>
</file>

<file path=ppt/tags/tag126.xml><?xml version="1.0" encoding="utf-8"?>
<p:tagLst xmlns:a="http://schemas.openxmlformats.org/drawingml/2006/main" xmlns:r="http://schemas.openxmlformats.org/officeDocument/2006/relationships" xmlns:p="http://schemas.openxmlformats.org/presentationml/2006/main">
  <p:tag name="NUM" val="19"/>
</p:tagLst>
</file>

<file path=ppt/tags/tag127.xml><?xml version="1.0" encoding="utf-8"?>
<p:tagLst xmlns:a="http://schemas.openxmlformats.org/drawingml/2006/main" xmlns:r="http://schemas.openxmlformats.org/officeDocument/2006/relationships" xmlns:p="http://schemas.openxmlformats.org/presentationml/2006/main">
  <p:tag name="NUM" val="20"/>
</p:tagLst>
</file>

<file path=ppt/tags/tag128.xml><?xml version="1.0" encoding="utf-8"?>
<p:tagLst xmlns:a="http://schemas.openxmlformats.org/drawingml/2006/main" xmlns:r="http://schemas.openxmlformats.org/officeDocument/2006/relationships" xmlns:p="http://schemas.openxmlformats.org/presentationml/2006/main">
  <p:tag name="NUM" val="21"/>
</p:tagLst>
</file>

<file path=ppt/tags/tag129.xml><?xml version="1.0" encoding="utf-8"?>
<p:tagLst xmlns:a="http://schemas.openxmlformats.org/drawingml/2006/main" xmlns:r="http://schemas.openxmlformats.org/officeDocument/2006/relationships" xmlns:p="http://schemas.openxmlformats.org/presentationml/2006/main">
  <p:tag name="NUM" val="22"/>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23"/>
</p:tagLst>
</file>

<file path=ppt/tags/tag131.xml><?xml version="1.0" encoding="utf-8"?>
<p:tagLst xmlns:a="http://schemas.openxmlformats.org/drawingml/2006/main" xmlns:r="http://schemas.openxmlformats.org/officeDocument/2006/relationships" xmlns:p="http://schemas.openxmlformats.org/presentationml/2006/main">
  <p:tag name="NUM" val="24"/>
</p:tagLst>
</file>

<file path=ppt/tags/tag132.xml><?xml version="1.0" encoding="utf-8"?>
<p:tagLst xmlns:a="http://schemas.openxmlformats.org/drawingml/2006/main" xmlns:r="http://schemas.openxmlformats.org/officeDocument/2006/relationships" xmlns:p="http://schemas.openxmlformats.org/presentationml/2006/main">
  <p:tag name="NUM" val="25"/>
</p:tagLst>
</file>

<file path=ppt/tags/tag133.xml><?xml version="1.0" encoding="utf-8"?>
<p:tagLst xmlns:a="http://schemas.openxmlformats.org/drawingml/2006/main" xmlns:r="http://schemas.openxmlformats.org/officeDocument/2006/relationships" xmlns:p="http://schemas.openxmlformats.org/presentationml/2006/main">
  <p:tag name="NUM" val="26"/>
</p:tagLst>
</file>

<file path=ppt/tags/tag134.xml><?xml version="1.0" encoding="utf-8"?>
<p:tagLst xmlns:a="http://schemas.openxmlformats.org/drawingml/2006/main" xmlns:r="http://schemas.openxmlformats.org/officeDocument/2006/relationships" xmlns:p="http://schemas.openxmlformats.org/presentationml/2006/main">
  <p:tag name="NUM" val="27"/>
</p:tagLst>
</file>

<file path=ppt/tags/tag135.xml><?xml version="1.0" encoding="utf-8"?>
<p:tagLst xmlns:a="http://schemas.openxmlformats.org/drawingml/2006/main" xmlns:r="http://schemas.openxmlformats.org/officeDocument/2006/relationships" xmlns:p="http://schemas.openxmlformats.org/presentationml/2006/main">
  <p:tag name="NUM" val="28"/>
</p:tagLst>
</file>

<file path=ppt/tags/tag136.xml><?xml version="1.0" encoding="utf-8"?>
<p:tagLst xmlns:a="http://schemas.openxmlformats.org/drawingml/2006/main" xmlns:r="http://schemas.openxmlformats.org/officeDocument/2006/relationships" xmlns:p="http://schemas.openxmlformats.org/presentationml/2006/main">
  <p:tag name="NUM" val="29"/>
</p:tagLst>
</file>

<file path=ppt/tags/tag137.xml><?xml version="1.0" encoding="utf-8"?>
<p:tagLst xmlns:a="http://schemas.openxmlformats.org/drawingml/2006/main" xmlns:r="http://schemas.openxmlformats.org/officeDocument/2006/relationships" xmlns:p="http://schemas.openxmlformats.org/presentationml/2006/main">
  <p:tag name="NUM" val="30"/>
</p:tagLst>
</file>

<file path=ppt/tags/tag138.xml><?xml version="1.0" encoding="utf-8"?>
<p:tagLst xmlns:a="http://schemas.openxmlformats.org/drawingml/2006/main" xmlns:r="http://schemas.openxmlformats.org/officeDocument/2006/relationships" xmlns:p="http://schemas.openxmlformats.org/presentationml/2006/main">
  <p:tag name="NUM" val="31"/>
</p:tagLst>
</file>

<file path=ppt/tags/tag139.xml><?xml version="1.0" encoding="utf-8"?>
<p:tagLst xmlns:a="http://schemas.openxmlformats.org/drawingml/2006/main" xmlns:r="http://schemas.openxmlformats.org/officeDocument/2006/relationships" xmlns:p="http://schemas.openxmlformats.org/presentationml/2006/main">
  <p:tag name="NUM" val="3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33"/>
</p:tagLst>
</file>

<file path=ppt/tags/tag141.xml><?xml version="1.0" encoding="utf-8"?>
<p:tagLst xmlns:a="http://schemas.openxmlformats.org/drawingml/2006/main" xmlns:r="http://schemas.openxmlformats.org/officeDocument/2006/relationships" xmlns:p="http://schemas.openxmlformats.org/presentationml/2006/main">
  <p:tag name="NUM" val="34"/>
</p:tagLst>
</file>

<file path=ppt/tags/tag142.xml><?xml version="1.0" encoding="utf-8"?>
<p:tagLst xmlns:a="http://schemas.openxmlformats.org/drawingml/2006/main" xmlns:r="http://schemas.openxmlformats.org/officeDocument/2006/relationships" xmlns:p="http://schemas.openxmlformats.org/presentationml/2006/main">
  <p:tag name="NUM" val="35"/>
</p:tagLst>
</file>

<file path=ppt/tags/tag143.xml><?xml version="1.0" encoding="utf-8"?>
<p:tagLst xmlns:a="http://schemas.openxmlformats.org/drawingml/2006/main" xmlns:r="http://schemas.openxmlformats.org/officeDocument/2006/relationships" xmlns:p="http://schemas.openxmlformats.org/presentationml/2006/main">
  <p:tag name="NUM" val="36"/>
</p:tagLst>
</file>

<file path=ppt/tags/tag144.xml><?xml version="1.0" encoding="utf-8"?>
<p:tagLst xmlns:a="http://schemas.openxmlformats.org/drawingml/2006/main" xmlns:r="http://schemas.openxmlformats.org/officeDocument/2006/relationships" xmlns:p="http://schemas.openxmlformats.org/presentationml/2006/main">
  <p:tag name="NUM" val="37"/>
</p:tagLst>
</file>

<file path=ppt/tags/tag145.xml><?xml version="1.0" encoding="utf-8"?>
<p:tagLst xmlns:a="http://schemas.openxmlformats.org/drawingml/2006/main" xmlns:r="http://schemas.openxmlformats.org/officeDocument/2006/relationships" xmlns:p="http://schemas.openxmlformats.org/presentationml/2006/main">
  <p:tag name="NUM" val="38"/>
</p:tagLst>
</file>

<file path=ppt/tags/tag146.xml><?xml version="1.0" encoding="utf-8"?>
<p:tagLst xmlns:a="http://schemas.openxmlformats.org/drawingml/2006/main" xmlns:r="http://schemas.openxmlformats.org/officeDocument/2006/relationships" xmlns:p="http://schemas.openxmlformats.org/presentationml/2006/main">
  <p:tag name="NUM" val="39"/>
</p:tagLst>
</file>

<file path=ppt/tags/tag147.xml><?xml version="1.0" encoding="utf-8"?>
<p:tagLst xmlns:a="http://schemas.openxmlformats.org/drawingml/2006/main" xmlns:r="http://schemas.openxmlformats.org/officeDocument/2006/relationships" xmlns:p="http://schemas.openxmlformats.org/presentationml/2006/main">
  <p:tag name="NUM" val="40"/>
</p:tagLst>
</file>

<file path=ppt/tags/tag148.xml><?xml version="1.0" encoding="utf-8"?>
<p:tagLst xmlns:a="http://schemas.openxmlformats.org/drawingml/2006/main" xmlns:r="http://schemas.openxmlformats.org/officeDocument/2006/relationships" xmlns:p="http://schemas.openxmlformats.org/presentationml/2006/main">
  <p:tag name="NUM" val="41"/>
</p:tagLst>
</file>

<file path=ppt/tags/tag149.xml><?xml version="1.0" encoding="utf-8"?>
<p:tagLst xmlns:a="http://schemas.openxmlformats.org/drawingml/2006/main" xmlns:r="http://schemas.openxmlformats.org/officeDocument/2006/relationships" xmlns:p="http://schemas.openxmlformats.org/presentationml/2006/main">
  <p:tag name="NUM" val="42"/>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50.xml><?xml version="1.0" encoding="utf-8"?>
<p:tagLst xmlns:a="http://schemas.openxmlformats.org/drawingml/2006/main" xmlns:r="http://schemas.openxmlformats.org/officeDocument/2006/relationships" xmlns:p="http://schemas.openxmlformats.org/presentationml/2006/main">
  <p:tag name="NUM" val="43"/>
</p:tagLst>
</file>

<file path=ppt/tags/tag151.xml><?xml version="1.0" encoding="utf-8"?>
<p:tagLst xmlns:a="http://schemas.openxmlformats.org/drawingml/2006/main" xmlns:r="http://schemas.openxmlformats.org/officeDocument/2006/relationships" xmlns:p="http://schemas.openxmlformats.org/presentationml/2006/main">
  <p:tag name="NUM" val="44"/>
</p:tagLst>
</file>

<file path=ppt/tags/tag152.xml><?xml version="1.0" encoding="utf-8"?>
<p:tagLst xmlns:a="http://schemas.openxmlformats.org/drawingml/2006/main" xmlns:r="http://schemas.openxmlformats.org/officeDocument/2006/relationships" xmlns:p="http://schemas.openxmlformats.org/presentationml/2006/main">
  <p:tag name="NUM" val="45"/>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6"/>
</p:tagLst>
</file>

<file path=ppt/tags/tag159.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8"/>
</p:tagLst>
</file>

<file path=ppt/tags/tag161.xml><?xml version="1.0" encoding="utf-8"?>
<p:tagLst xmlns:a="http://schemas.openxmlformats.org/drawingml/2006/main" xmlns:r="http://schemas.openxmlformats.org/officeDocument/2006/relationships" xmlns:p="http://schemas.openxmlformats.org/presentationml/2006/main">
  <p:tag name="NUM" val="9"/>
</p:tagLst>
</file>

<file path=ppt/tags/tag162.xml><?xml version="1.0" encoding="utf-8"?>
<p:tagLst xmlns:a="http://schemas.openxmlformats.org/drawingml/2006/main" xmlns:r="http://schemas.openxmlformats.org/officeDocument/2006/relationships" xmlns:p="http://schemas.openxmlformats.org/presentationml/2006/main">
  <p:tag name="NUM" val="10"/>
</p:tagLst>
</file>

<file path=ppt/tags/tag163.xml><?xml version="1.0" encoding="utf-8"?>
<p:tagLst xmlns:a="http://schemas.openxmlformats.org/drawingml/2006/main" xmlns:r="http://schemas.openxmlformats.org/officeDocument/2006/relationships" xmlns:p="http://schemas.openxmlformats.org/presentationml/2006/main">
  <p:tag name="NUM" val="11"/>
</p:tagLst>
</file>

<file path=ppt/tags/tag164.xml><?xml version="1.0" encoding="utf-8"?>
<p:tagLst xmlns:a="http://schemas.openxmlformats.org/drawingml/2006/main" xmlns:r="http://schemas.openxmlformats.org/officeDocument/2006/relationships" xmlns:p="http://schemas.openxmlformats.org/presentationml/2006/main">
  <p:tag name="NUM" val="12"/>
</p:tagLst>
</file>

<file path=ppt/tags/tag165.xml><?xml version="1.0" encoding="utf-8"?>
<p:tagLst xmlns:a="http://schemas.openxmlformats.org/drawingml/2006/main" xmlns:r="http://schemas.openxmlformats.org/officeDocument/2006/relationships" xmlns:p="http://schemas.openxmlformats.org/presentationml/2006/main">
  <p:tag name="NUM" val="13"/>
</p:tagLst>
</file>

<file path=ppt/tags/tag166.xml><?xml version="1.0" encoding="utf-8"?>
<p:tagLst xmlns:a="http://schemas.openxmlformats.org/drawingml/2006/main" xmlns:r="http://schemas.openxmlformats.org/officeDocument/2006/relationships" xmlns:p="http://schemas.openxmlformats.org/presentationml/2006/main">
  <p:tag name="NUM" val="14"/>
</p:tagLst>
</file>

<file path=ppt/tags/tag167.xml><?xml version="1.0" encoding="utf-8"?>
<p:tagLst xmlns:a="http://schemas.openxmlformats.org/drawingml/2006/main" xmlns:r="http://schemas.openxmlformats.org/officeDocument/2006/relationships" xmlns:p="http://schemas.openxmlformats.org/presentationml/2006/main">
  <p:tag name="NUM" val="15"/>
</p:tagLst>
</file>

<file path=ppt/tags/tag168.xml><?xml version="1.0" encoding="utf-8"?>
<p:tagLst xmlns:a="http://schemas.openxmlformats.org/drawingml/2006/main" xmlns:r="http://schemas.openxmlformats.org/officeDocument/2006/relationships" xmlns:p="http://schemas.openxmlformats.org/presentationml/2006/main">
  <p:tag name="NUM" val="16"/>
</p:tagLst>
</file>

<file path=ppt/tags/tag169.xml><?xml version="1.0" encoding="utf-8"?>
<p:tagLst xmlns:a="http://schemas.openxmlformats.org/drawingml/2006/main" xmlns:r="http://schemas.openxmlformats.org/officeDocument/2006/relationships" xmlns:p="http://schemas.openxmlformats.org/presentationml/2006/main">
  <p:tag name="NUM" val="17"/>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18"/>
</p:tagLst>
</file>

<file path=ppt/tags/tag171.xml><?xml version="1.0" encoding="utf-8"?>
<p:tagLst xmlns:a="http://schemas.openxmlformats.org/drawingml/2006/main" xmlns:r="http://schemas.openxmlformats.org/officeDocument/2006/relationships" xmlns:p="http://schemas.openxmlformats.org/presentationml/2006/main">
  <p:tag name="NUM" val="19"/>
</p:tagLst>
</file>

<file path=ppt/tags/tag172.xml><?xml version="1.0" encoding="utf-8"?>
<p:tagLst xmlns:a="http://schemas.openxmlformats.org/drawingml/2006/main" xmlns:r="http://schemas.openxmlformats.org/officeDocument/2006/relationships" xmlns:p="http://schemas.openxmlformats.org/presentationml/2006/main">
  <p:tag name="NUM" val="20"/>
</p:tagLst>
</file>

<file path=ppt/tags/tag173.xml><?xml version="1.0" encoding="utf-8"?>
<p:tagLst xmlns:a="http://schemas.openxmlformats.org/drawingml/2006/main" xmlns:r="http://schemas.openxmlformats.org/officeDocument/2006/relationships" xmlns:p="http://schemas.openxmlformats.org/presentationml/2006/main">
  <p:tag name="NUM" val="21"/>
</p:tagLst>
</file>

<file path=ppt/tags/tag174.xml><?xml version="1.0" encoding="utf-8"?>
<p:tagLst xmlns:a="http://schemas.openxmlformats.org/drawingml/2006/main" xmlns:r="http://schemas.openxmlformats.org/officeDocument/2006/relationships" xmlns:p="http://schemas.openxmlformats.org/presentationml/2006/main">
  <p:tag name="NUM" val="22"/>
</p:tagLst>
</file>

<file path=ppt/tags/tag175.xml><?xml version="1.0" encoding="utf-8"?>
<p:tagLst xmlns:a="http://schemas.openxmlformats.org/drawingml/2006/main" xmlns:r="http://schemas.openxmlformats.org/officeDocument/2006/relationships" xmlns:p="http://schemas.openxmlformats.org/presentationml/2006/main">
  <p:tag name="NUM" val="23"/>
</p:tagLst>
</file>

<file path=ppt/tags/tag176.xml><?xml version="1.0" encoding="utf-8"?>
<p:tagLst xmlns:a="http://schemas.openxmlformats.org/drawingml/2006/main" xmlns:r="http://schemas.openxmlformats.org/officeDocument/2006/relationships" xmlns:p="http://schemas.openxmlformats.org/presentationml/2006/main">
  <p:tag name="NUM" val="24"/>
</p:tagLst>
</file>

<file path=ppt/tags/tag177.xml><?xml version="1.0" encoding="utf-8"?>
<p:tagLst xmlns:a="http://schemas.openxmlformats.org/drawingml/2006/main" xmlns:r="http://schemas.openxmlformats.org/officeDocument/2006/relationships" xmlns:p="http://schemas.openxmlformats.org/presentationml/2006/main">
  <p:tag name="NUM" val="25"/>
</p:tagLst>
</file>

<file path=ppt/tags/tag178.xml><?xml version="1.0" encoding="utf-8"?>
<p:tagLst xmlns:a="http://schemas.openxmlformats.org/drawingml/2006/main" xmlns:r="http://schemas.openxmlformats.org/officeDocument/2006/relationships" xmlns:p="http://schemas.openxmlformats.org/presentationml/2006/main">
  <p:tag name="NUM" val="26"/>
</p:tagLst>
</file>

<file path=ppt/tags/tag179.xml><?xml version="1.0" encoding="utf-8"?>
<p:tagLst xmlns:a="http://schemas.openxmlformats.org/drawingml/2006/main" xmlns:r="http://schemas.openxmlformats.org/officeDocument/2006/relationships" xmlns:p="http://schemas.openxmlformats.org/presentationml/2006/main">
  <p:tag name="NUM" val="27"/>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9"/>
</p:tagLst>
</file>

<file path=ppt/tags/tag189.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11"/>
</p:tagLst>
</file>

<file path=ppt/tags/tag191.xml><?xml version="1.0" encoding="utf-8"?>
<p:tagLst xmlns:a="http://schemas.openxmlformats.org/drawingml/2006/main" xmlns:r="http://schemas.openxmlformats.org/officeDocument/2006/relationships" xmlns:p="http://schemas.openxmlformats.org/presentationml/2006/main">
  <p:tag name="NUM" val="12"/>
</p:tagLst>
</file>

<file path=ppt/tags/tag192.xml><?xml version="1.0" encoding="utf-8"?>
<p:tagLst xmlns:a="http://schemas.openxmlformats.org/drawingml/2006/main" xmlns:r="http://schemas.openxmlformats.org/officeDocument/2006/relationships" xmlns:p="http://schemas.openxmlformats.org/presentationml/2006/main">
  <p:tag name="NUM" val="13"/>
</p:tagLst>
</file>

<file path=ppt/tags/tag193.xml><?xml version="1.0" encoding="utf-8"?>
<p:tagLst xmlns:a="http://schemas.openxmlformats.org/drawingml/2006/main" xmlns:r="http://schemas.openxmlformats.org/officeDocument/2006/relationships" xmlns:p="http://schemas.openxmlformats.org/presentationml/2006/main">
  <p:tag name="NUM" val="14"/>
</p:tagLst>
</file>

<file path=ppt/tags/tag194.xml><?xml version="1.0" encoding="utf-8"?>
<p:tagLst xmlns:a="http://schemas.openxmlformats.org/drawingml/2006/main" xmlns:r="http://schemas.openxmlformats.org/officeDocument/2006/relationships" xmlns:p="http://schemas.openxmlformats.org/presentationml/2006/main">
  <p:tag name="NUM" val="15"/>
</p:tagLst>
</file>

<file path=ppt/tags/tag195.xml><?xml version="1.0" encoding="utf-8"?>
<p:tagLst xmlns:a="http://schemas.openxmlformats.org/drawingml/2006/main" xmlns:r="http://schemas.openxmlformats.org/officeDocument/2006/relationships" xmlns:p="http://schemas.openxmlformats.org/presentationml/2006/main">
  <p:tag name="NUM" val="16"/>
</p:tagLst>
</file>

<file path=ppt/tags/tag196.xml><?xml version="1.0" encoding="utf-8"?>
<p:tagLst xmlns:a="http://schemas.openxmlformats.org/drawingml/2006/main" xmlns:r="http://schemas.openxmlformats.org/officeDocument/2006/relationships" xmlns:p="http://schemas.openxmlformats.org/presentationml/2006/main">
  <p:tag name="NUM" val="17"/>
</p:tagLst>
</file>

<file path=ppt/tags/tag197.xml><?xml version="1.0" encoding="utf-8"?>
<p:tagLst xmlns:a="http://schemas.openxmlformats.org/drawingml/2006/main" xmlns:r="http://schemas.openxmlformats.org/officeDocument/2006/relationships" xmlns:p="http://schemas.openxmlformats.org/presentationml/2006/main">
  <p:tag name="NUM" val="18"/>
</p:tagLst>
</file>

<file path=ppt/tags/tag198.xml><?xml version="1.0" encoding="utf-8"?>
<p:tagLst xmlns:a="http://schemas.openxmlformats.org/drawingml/2006/main" xmlns:r="http://schemas.openxmlformats.org/officeDocument/2006/relationships" xmlns:p="http://schemas.openxmlformats.org/presentationml/2006/main">
  <p:tag name="NUM" val="19"/>
</p:tagLst>
</file>

<file path=ppt/tags/tag19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21"/>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0"/>
</p:tagLst>
</file>

<file path=ppt/tags/tag212.xml><?xml version="1.0" encoding="utf-8"?>
<p:tagLst xmlns:a="http://schemas.openxmlformats.org/drawingml/2006/main" xmlns:r="http://schemas.openxmlformats.org/officeDocument/2006/relationships" xmlns:p="http://schemas.openxmlformats.org/presentationml/2006/main">
  <p:tag name="NUM" val="11"/>
</p:tagLst>
</file>

<file path=ppt/tags/tag213.xml><?xml version="1.0" encoding="utf-8"?>
<p:tagLst xmlns:a="http://schemas.openxmlformats.org/drawingml/2006/main" xmlns:r="http://schemas.openxmlformats.org/officeDocument/2006/relationships" xmlns:p="http://schemas.openxmlformats.org/presentationml/2006/main">
  <p:tag name="NUM" val="12"/>
</p:tagLst>
</file>

<file path=ppt/tags/tag214.xml><?xml version="1.0" encoding="utf-8"?>
<p:tagLst xmlns:a="http://schemas.openxmlformats.org/drawingml/2006/main" xmlns:r="http://schemas.openxmlformats.org/officeDocument/2006/relationships" xmlns:p="http://schemas.openxmlformats.org/presentationml/2006/main">
  <p:tag name="NUM" val="13"/>
</p:tagLst>
</file>

<file path=ppt/tags/tag215.xml><?xml version="1.0" encoding="utf-8"?>
<p:tagLst xmlns:a="http://schemas.openxmlformats.org/drawingml/2006/main" xmlns:r="http://schemas.openxmlformats.org/officeDocument/2006/relationships" xmlns:p="http://schemas.openxmlformats.org/presentationml/2006/main">
  <p:tag name="NUM" val="14"/>
</p:tagLst>
</file>

<file path=ppt/tags/tag216.xml><?xml version="1.0" encoding="utf-8"?>
<p:tagLst xmlns:a="http://schemas.openxmlformats.org/drawingml/2006/main" xmlns:r="http://schemas.openxmlformats.org/officeDocument/2006/relationships" xmlns:p="http://schemas.openxmlformats.org/presentationml/2006/main">
  <p:tag name="NUM" val="15"/>
</p:tagLst>
</file>

<file path=ppt/tags/tag217.xml><?xml version="1.0" encoding="utf-8"?>
<p:tagLst xmlns:a="http://schemas.openxmlformats.org/drawingml/2006/main" xmlns:r="http://schemas.openxmlformats.org/officeDocument/2006/relationships" xmlns:p="http://schemas.openxmlformats.org/presentationml/2006/main">
  <p:tag name="NUM" val="16"/>
</p:tagLst>
</file>

<file path=ppt/tags/tag218.xml><?xml version="1.0" encoding="utf-8"?>
<p:tagLst xmlns:a="http://schemas.openxmlformats.org/drawingml/2006/main" xmlns:r="http://schemas.openxmlformats.org/officeDocument/2006/relationships" xmlns:p="http://schemas.openxmlformats.org/presentationml/2006/main">
  <p:tag name="NUM" val="17"/>
</p:tagLst>
</file>

<file path=ppt/tags/tag219.xml><?xml version="1.0" encoding="utf-8"?>
<p:tagLst xmlns:a="http://schemas.openxmlformats.org/drawingml/2006/main" xmlns:r="http://schemas.openxmlformats.org/officeDocument/2006/relationships" xmlns:p="http://schemas.openxmlformats.org/presentationml/2006/main">
  <p:tag name="NUM" val="18"/>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19"/>
</p:tagLst>
</file>

<file path=ppt/tags/tag221.xml><?xml version="1.0" encoding="utf-8"?>
<p:tagLst xmlns:a="http://schemas.openxmlformats.org/drawingml/2006/main" xmlns:r="http://schemas.openxmlformats.org/officeDocument/2006/relationships" xmlns:p="http://schemas.openxmlformats.org/presentationml/2006/main">
  <p:tag name="NUM" val="20"/>
</p:tagLst>
</file>

<file path=ppt/tags/tag222.xml><?xml version="1.0" encoding="utf-8"?>
<p:tagLst xmlns:a="http://schemas.openxmlformats.org/drawingml/2006/main" xmlns:r="http://schemas.openxmlformats.org/officeDocument/2006/relationships" xmlns:p="http://schemas.openxmlformats.org/presentationml/2006/main">
  <p:tag name="NUM" val="21"/>
</p:tagLst>
</file>

<file path=ppt/tags/tag223.xml><?xml version="1.0" encoding="utf-8"?>
<p:tagLst xmlns:a="http://schemas.openxmlformats.org/drawingml/2006/main" xmlns:r="http://schemas.openxmlformats.org/officeDocument/2006/relationships" xmlns:p="http://schemas.openxmlformats.org/presentationml/2006/main">
  <p:tag name="NUM" val="22"/>
</p:tagLst>
</file>

<file path=ppt/tags/tag224.xml><?xml version="1.0" encoding="utf-8"?>
<p:tagLst xmlns:a="http://schemas.openxmlformats.org/drawingml/2006/main" xmlns:r="http://schemas.openxmlformats.org/officeDocument/2006/relationships" xmlns:p="http://schemas.openxmlformats.org/presentationml/2006/main">
  <p:tag name="NUM" val="23"/>
</p:tagLst>
</file>

<file path=ppt/tags/tag225.xml><?xml version="1.0" encoding="utf-8"?>
<p:tagLst xmlns:a="http://schemas.openxmlformats.org/drawingml/2006/main" xmlns:r="http://schemas.openxmlformats.org/officeDocument/2006/relationships" xmlns:p="http://schemas.openxmlformats.org/presentationml/2006/main">
  <p:tag name="NUM" val="24"/>
</p:tagLst>
</file>

<file path=ppt/tags/tag226.xml><?xml version="1.0" encoding="utf-8"?>
<p:tagLst xmlns:a="http://schemas.openxmlformats.org/drawingml/2006/main" xmlns:r="http://schemas.openxmlformats.org/officeDocument/2006/relationships" xmlns:p="http://schemas.openxmlformats.org/presentationml/2006/main">
  <p:tag name="NUM" val="25"/>
</p:tagLst>
</file>

<file path=ppt/tags/tag227.xml><?xml version="1.0" encoding="utf-8"?>
<p:tagLst xmlns:a="http://schemas.openxmlformats.org/drawingml/2006/main" xmlns:r="http://schemas.openxmlformats.org/officeDocument/2006/relationships" xmlns:p="http://schemas.openxmlformats.org/presentationml/2006/main">
  <p:tag name="NUM" val="26"/>
</p:tagLst>
</file>

<file path=ppt/tags/tag228.xml><?xml version="1.0" encoding="utf-8"?>
<p:tagLst xmlns:a="http://schemas.openxmlformats.org/drawingml/2006/main" xmlns:r="http://schemas.openxmlformats.org/officeDocument/2006/relationships" xmlns:p="http://schemas.openxmlformats.org/presentationml/2006/main">
  <p:tag name="NUM" val="27"/>
</p:tagLst>
</file>

<file path=ppt/tags/tag229.xml><?xml version="1.0" encoding="utf-8"?>
<p:tagLst xmlns:a="http://schemas.openxmlformats.org/drawingml/2006/main" xmlns:r="http://schemas.openxmlformats.org/officeDocument/2006/relationships" xmlns:p="http://schemas.openxmlformats.org/presentationml/2006/main">
  <p:tag name="NUM" val="28"/>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29"/>
</p:tagLst>
</file>

<file path=ppt/tags/tag231.xml><?xml version="1.0" encoding="utf-8"?>
<p:tagLst xmlns:a="http://schemas.openxmlformats.org/drawingml/2006/main" xmlns:r="http://schemas.openxmlformats.org/officeDocument/2006/relationships" xmlns:p="http://schemas.openxmlformats.org/presentationml/2006/main">
  <p:tag name="NUM" val="30"/>
</p:tagLst>
</file>

<file path=ppt/tags/tag232.xml><?xml version="1.0" encoding="utf-8"?>
<p:tagLst xmlns:a="http://schemas.openxmlformats.org/drawingml/2006/main" xmlns:r="http://schemas.openxmlformats.org/officeDocument/2006/relationships" xmlns:p="http://schemas.openxmlformats.org/presentationml/2006/main">
  <p:tag name="NUM" val="31"/>
</p:tagLst>
</file>

<file path=ppt/tags/tag233.xml><?xml version="1.0" encoding="utf-8"?>
<p:tagLst xmlns:a="http://schemas.openxmlformats.org/drawingml/2006/main" xmlns:r="http://schemas.openxmlformats.org/officeDocument/2006/relationships" xmlns:p="http://schemas.openxmlformats.org/presentationml/2006/main">
  <p:tag name="NUM" val="32"/>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5"/>
</p:tagLst>
</file>

<file path=ppt/tags/tag239.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7"/>
</p:tagLst>
</file>

<file path=ppt/tags/tag241.xml><?xml version="1.0" encoding="utf-8"?>
<p:tagLst xmlns:a="http://schemas.openxmlformats.org/drawingml/2006/main" xmlns:r="http://schemas.openxmlformats.org/officeDocument/2006/relationships" xmlns:p="http://schemas.openxmlformats.org/presentationml/2006/main">
  <p:tag name="NUM" val="8"/>
</p:tagLst>
</file>

<file path=ppt/tags/tag242.xml><?xml version="1.0" encoding="utf-8"?>
<p:tagLst xmlns:a="http://schemas.openxmlformats.org/drawingml/2006/main" xmlns:r="http://schemas.openxmlformats.org/officeDocument/2006/relationships" xmlns:p="http://schemas.openxmlformats.org/presentationml/2006/main">
  <p:tag name="NUM" val="9"/>
</p:tagLst>
</file>

<file path=ppt/tags/tag243.xml><?xml version="1.0" encoding="utf-8"?>
<p:tagLst xmlns:a="http://schemas.openxmlformats.org/drawingml/2006/main" xmlns:r="http://schemas.openxmlformats.org/officeDocument/2006/relationships" xmlns:p="http://schemas.openxmlformats.org/presentationml/2006/main">
  <p:tag name="NUM" val="10"/>
</p:tagLst>
</file>

<file path=ppt/tags/tag244.xml><?xml version="1.0" encoding="utf-8"?>
<p:tagLst xmlns:a="http://schemas.openxmlformats.org/drawingml/2006/main" xmlns:r="http://schemas.openxmlformats.org/officeDocument/2006/relationships" xmlns:p="http://schemas.openxmlformats.org/presentationml/2006/main">
  <p:tag name="NUM" val="11"/>
</p:tagLst>
</file>

<file path=ppt/tags/tag245.xml><?xml version="1.0" encoding="utf-8"?>
<p:tagLst xmlns:a="http://schemas.openxmlformats.org/drawingml/2006/main" xmlns:r="http://schemas.openxmlformats.org/officeDocument/2006/relationships" xmlns:p="http://schemas.openxmlformats.org/presentationml/2006/main">
  <p:tag name="NUM" val="12"/>
</p:tagLst>
</file>

<file path=ppt/tags/tag246.xml><?xml version="1.0" encoding="utf-8"?>
<p:tagLst xmlns:a="http://schemas.openxmlformats.org/drawingml/2006/main" xmlns:r="http://schemas.openxmlformats.org/officeDocument/2006/relationships" xmlns:p="http://schemas.openxmlformats.org/presentationml/2006/main">
  <p:tag name="NUM" val="13"/>
</p:tagLst>
</file>

<file path=ppt/tags/tag247.xml><?xml version="1.0" encoding="utf-8"?>
<p:tagLst xmlns:a="http://schemas.openxmlformats.org/drawingml/2006/main" xmlns:r="http://schemas.openxmlformats.org/officeDocument/2006/relationships" xmlns:p="http://schemas.openxmlformats.org/presentationml/2006/main">
  <p:tag name="NUM" val="14"/>
</p:tagLst>
</file>

<file path=ppt/tags/tag248.xml><?xml version="1.0" encoding="utf-8"?>
<p:tagLst xmlns:a="http://schemas.openxmlformats.org/drawingml/2006/main" xmlns:r="http://schemas.openxmlformats.org/officeDocument/2006/relationships" xmlns:p="http://schemas.openxmlformats.org/presentationml/2006/main">
  <p:tag name="NUM" val="15"/>
</p:tagLst>
</file>

<file path=ppt/tags/tag249.xml><?xml version="1.0" encoding="utf-8"?>
<p:tagLst xmlns:a="http://schemas.openxmlformats.org/drawingml/2006/main" xmlns:r="http://schemas.openxmlformats.org/officeDocument/2006/relationships" xmlns:p="http://schemas.openxmlformats.org/presentationml/2006/main">
  <p:tag name="NUM" val="16"/>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17"/>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6"/>
</p:tagLst>
</file>

<file path=ppt/tags/tag257.xml><?xml version="1.0" encoding="utf-8"?>
<p:tagLst xmlns:a="http://schemas.openxmlformats.org/drawingml/2006/main" xmlns:r="http://schemas.openxmlformats.org/officeDocument/2006/relationships" xmlns:p="http://schemas.openxmlformats.org/presentationml/2006/main">
  <p:tag name="NUM" val="7"/>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3"/>
</p:tagLst>
</file>

<file path=ppt/tags/tag265.xml><?xml version="1.0" encoding="utf-8"?>
<p:tagLst xmlns:a="http://schemas.openxmlformats.org/drawingml/2006/main" xmlns:r="http://schemas.openxmlformats.org/officeDocument/2006/relationships" xmlns:p="http://schemas.openxmlformats.org/presentationml/2006/main">
  <p:tag name="NUM" val="4"/>
</p:tagLst>
</file>

<file path=ppt/tags/tag266.xml><?xml version="1.0" encoding="utf-8"?>
<p:tagLst xmlns:a="http://schemas.openxmlformats.org/drawingml/2006/main" xmlns:r="http://schemas.openxmlformats.org/officeDocument/2006/relationships" xmlns:p="http://schemas.openxmlformats.org/presentationml/2006/main">
  <p:tag name="NUM" val="5"/>
</p:tagLst>
</file>

<file path=ppt/tags/tag267.xml><?xml version="1.0" encoding="utf-8"?>
<p:tagLst xmlns:a="http://schemas.openxmlformats.org/drawingml/2006/main" xmlns:r="http://schemas.openxmlformats.org/officeDocument/2006/relationships" xmlns:p="http://schemas.openxmlformats.org/presentationml/2006/main">
  <p:tag name="NUM" val="6"/>
</p:tagLst>
</file>

<file path=ppt/tags/tag268.xml><?xml version="1.0" encoding="utf-8"?>
<p:tagLst xmlns:a="http://schemas.openxmlformats.org/drawingml/2006/main" xmlns:r="http://schemas.openxmlformats.org/officeDocument/2006/relationships" xmlns:p="http://schemas.openxmlformats.org/presentationml/2006/main">
  <p:tag name="NUM" val="7"/>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7"/>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3"/>
</p:tagLst>
</file>

<file path=ppt/tags/tag287.xml><?xml version="1.0" encoding="utf-8"?>
<p:tagLst xmlns:a="http://schemas.openxmlformats.org/drawingml/2006/main" xmlns:r="http://schemas.openxmlformats.org/officeDocument/2006/relationships" xmlns:p="http://schemas.openxmlformats.org/presentationml/2006/main">
  <p:tag name="NUM" val="4"/>
</p:tagLst>
</file>

<file path=ppt/tags/tag288.xml><?xml version="1.0" encoding="utf-8"?>
<p:tagLst xmlns:a="http://schemas.openxmlformats.org/drawingml/2006/main" xmlns:r="http://schemas.openxmlformats.org/officeDocument/2006/relationships" xmlns:p="http://schemas.openxmlformats.org/presentationml/2006/main">
  <p:tag name="NUM" val="5"/>
</p:tagLst>
</file>

<file path=ppt/tags/tag289.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290.xml><?xml version="1.0" encoding="utf-8"?>
<p:tagLst xmlns:a="http://schemas.openxmlformats.org/drawingml/2006/main" xmlns:r="http://schemas.openxmlformats.org/officeDocument/2006/relationships" xmlns:p="http://schemas.openxmlformats.org/presentationml/2006/main">
  <p:tag name="NUM" val="7"/>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4"/>
</p:tagLst>
</file>

<file path=ppt/tags/tag295.xml><?xml version="1.0" encoding="utf-8"?>
<p:tagLst xmlns:a="http://schemas.openxmlformats.org/drawingml/2006/main" xmlns:r="http://schemas.openxmlformats.org/officeDocument/2006/relationships" xmlns:p="http://schemas.openxmlformats.org/presentationml/2006/main">
  <p:tag name="NUM" val="5"/>
</p:tagLst>
</file>

<file path=ppt/tags/tag296.xml><?xml version="1.0" encoding="utf-8"?>
<p:tagLst xmlns:a="http://schemas.openxmlformats.org/drawingml/2006/main" xmlns:r="http://schemas.openxmlformats.org/officeDocument/2006/relationships" xmlns:p="http://schemas.openxmlformats.org/presentationml/2006/main">
  <p:tag name="NUM" val="6"/>
</p:tagLst>
</file>

<file path=ppt/tags/tag297.xml><?xml version="1.0" encoding="utf-8"?>
<p:tagLst xmlns:a="http://schemas.openxmlformats.org/drawingml/2006/main" xmlns:r="http://schemas.openxmlformats.org/officeDocument/2006/relationships" xmlns:p="http://schemas.openxmlformats.org/presentationml/2006/main">
  <p:tag name="NUM" val="7"/>
</p:tagLst>
</file>

<file path=ppt/tags/tag298.xml><?xml version="1.0" encoding="utf-8"?>
<p:tagLst xmlns:a="http://schemas.openxmlformats.org/drawingml/2006/main" xmlns:r="http://schemas.openxmlformats.org/officeDocument/2006/relationships" xmlns:p="http://schemas.openxmlformats.org/presentationml/2006/main">
  <p:tag name="NUM" val="8"/>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4"/>
</p:tagLst>
</file>

<file path=ppt/tags/tag303.xml><?xml version="1.0" encoding="utf-8"?>
<p:tagLst xmlns:a="http://schemas.openxmlformats.org/drawingml/2006/main" xmlns:r="http://schemas.openxmlformats.org/officeDocument/2006/relationships" xmlns:p="http://schemas.openxmlformats.org/presentationml/2006/main">
  <p:tag name="NUM" val="1"/>
</p:tagLst>
</file>

<file path=ppt/tags/tag304.xml><?xml version="1.0" encoding="utf-8"?>
<p:tagLst xmlns:a="http://schemas.openxmlformats.org/drawingml/2006/main" xmlns:r="http://schemas.openxmlformats.org/officeDocument/2006/relationships" xmlns:p="http://schemas.openxmlformats.org/presentationml/2006/main">
  <p:tag name="NUM" val="2"/>
</p:tagLst>
</file>

<file path=ppt/tags/tag305.xml><?xml version="1.0" encoding="utf-8"?>
<p:tagLst xmlns:a="http://schemas.openxmlformats.org/drawingml/2006/main" xmlns:r="http://schemas.openxmlformats.org/officeDocument/2006/relationships" xmlns:p="http://schemas.openxmlformats.org/presentationml/2006/main">
  <p:tag name="NUM" val="3"/>
</p:tagLst>
</file>

<file path=ppt/tags/tag306.xml><?xml version="1.0" encoding="utf-8"?>
<p:tagLst xmlns:a="http://schemas.openxmlformats.org/drawingml/2006/main" xmlns:r="http://schemas.openxmlformats.org/officeDocument/2006/relationships" xmlns:p="http://schemas.openxmlformats.org/presentationml/2006/main">
  <p:tag name="NUM" val="4"/>
</p:tagLst>
</file>

<file path=ppt/tags/tag307.xml><?xml version="1.0" encoding="utf-8"?>
<p:tagLst xmlns:a="http://schemas.openxmlformats.org/drawingml/2006/main" xmlns:r="http://schemas.openxmlformats.org/officeDocument/2006/relationships" xmlns:p="http://schemas.openxmlformats.org/presentationml/2006/main">
  <p:tag name="NUM" val="5"/>
</p:tagLst>
</file>

<file path=ppt/tags/tag308.xml><?xml version="1.0" encoding="utf-8"?>
<p:tagLst xmlns:a="http://schemas.openxmlformats.org/drawingml/2006/main" xmlns:r="http://schemas.openxmlformats.org/officeDocument/2006/relationships" xmlns:p="http://schemas.openxmlformats.org/presentationml/2006/main">
  <p:tag name="NUM" val="6"/>
</p:tagLst>
</file>

<file path=ppt/tags/tag309.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2"/>
</p:tagLst>
</file>

<file path=ppt/tags/tag311.xml><?xml version="1.0" encoding="utf-8"?>
<p:tagLst xmlns:a="http://schemas.openxmlformats.org/drawingml/2006/main" xmlns:r="http://schemas.openxmlformats.org/officeDocument/2006/relationships" xmlns:p="http://schemas.openxmlformats.org/presentationml/2006/main">
  <p:tag name="NUM" val="3"/>
</p:tagLst>
</file>

<file path=ppt/tags/tag312.xml><?xml version="1.0" encoding="utf-8"?>
<p:tagLst xmlns:a="http://schemas.openxmlformats.org/drawingml/2006/main" xmlns:r="http://schemas.openxmlformats.org/officeDocument/2006/relationships" xmlns:p="http://schemas.openxmlformats.org/presentationml/2006/main">
  <p:tag name="NUM" val="4"/>
</p:tagLst>
</file>

<file path=ppt/tags/tag313.xml><?xml version="1.0" encoding="utf-8"?>
<p:tagLst xmlns:a="http://schemas.openxmlformats.org/drawingml/2006/main" xmlns:r="http://schemas.openxmlformats.org/officeDocument/2006/relationships" xmlns:p="http://schemas.openxmlformats.org/presentationml/2006/main">
  <p:tag name="NUM" val="5"/>
</p:tagLst>
</file>

<file path=ppt/tags/tag314.xml><?xml version="1.0" encoding="utf-8"?>
<p:tagLst xmlns:a="http://schemas.openxmlformats.org/drawingml/2006/main" xmlns:r="http://schemas.openxmlformats.org/officeDocument/2006/relationships" xmlns:p="http://schemas.openxmlformats.org/presentationml/2006/main">
  <p:tag name="NUM" val="6"/>
</p:tagLst>
</file>

<file path=ppt/tags/tag315.xml><?xml version="1.0" encoding="utf-8"?>
<p:tagLst xmlns:a="http://schemas.openxmlformats.org/drawingml/2006/main" xmlns:r="http://schemas.openxmlformats.org/officeDocument/2006/relationships" xmlns:p="http://schemas.openxmlformats.org/presentationml/2006/main">
  <p:tag name="NUM" val="7"/>
</p:tagLst>
</file>

<file path=ppt/tags/tag316.xml><?xml version="1.0" encoding="utf-8"?>
<p:tagLst xmlns:a="http://schemas.openxmlformats.org/drawingml/2006/main" xmlns:r="http://schemas.openxmlformats.org/officeDocument/2006/relationships" xmlns:p="http://schemas.openxmlformats.org/presentationml/2006/main">
  <p:tag name="NUM" val="8"/>
</p:tagLst>
</file>

<file path=ppt/tags/tag317.xml><?xml version="1.0" encoding="utf-8"?>
<p:tagLst xmlns:a="http://schemas.openxmlformats.org/drawingml/2006/main" xmlns:r="http://schemas.openxmlformats.org/officeDocument/2006/relationships" xmlns:p="http://schemas.openxmlformats.org/presentationml/2006/main">
  <p:tag name="NUM" val="9"/>
</p:tagLst>
</file>

<file path=ppt/tags/tag318.xml><?xml version="1.0" encoding="utf-8"?>
<p:tagLst xmlns:a="http://schemas.openxmlformats.org/drawingml/2006/main" xmlns:r="http://schemas.openxmlformats.org/officeDocument/2006/relationships" xmlns:p="http://schemas.openxmlformats.org/presentationml/2006/main">
  <p:tag name="NUM" val="10"/>
</p:tagLst>
</file>

<file path=ppt/tags/tag319.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12"/>
</p:tagLst>
</file>

<file path=ppt/tags/tag321.xml><?xml version="1.0" encoding="utf-8"?>
<p:tagLst xmlns:a="http://schemas.openxmlformats.org/drawingml/2006/main" xmlns:r="http://schemas.openxmlformats.org/officeDocument/2006/relationships" xmlns:p="http://schemas.openxmlformats.org/presentationml/2006/main">
  <p:tag name="NUM" val="13"/>
</p:tagLst>
</file>

<file path=ppt/tags/tag322.xml><?xml version="1.0" encoding="utf-8"?>
<p:tagLst xmlns:a="http://schemas.openxmlformats.org/drawingml/2006/main" xmlns:r="http://schemas.openxmlformats.org/officeDocument/2006/relationships" xmlns:p="http://schemas.openxmlformats.org/presentationml/2006/main">
  <p:tag name="NUM" val="14"/>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5"/>
</p:tagLst>
</file>

<file path=ppt/tags/tag328.xml><?xml version="1.0" encoding="utf-8"?>
<p:tagLst xmlns:a="http://schemas.openxmlformats.org/drawingml/2006/main" xmlns:r="http://schemas.openxmlformats.org/officeDocument/2006/relationships" xmlns:p="http://schemas.openxmlformats.org/presentationml/2006/main">
  <p:tag name="NUM" val="6"/>
</p:tagLst>
</file>

<file path=ppt/tags/tag329.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1"/>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5"/>
</p:tagLst>
</file>

<file path=ppt/tags/tag335.xml><?xml version="1.0" encoding="utf-8"?>
<p:tagLst xmlns:a="http://schemas.openxmlformats.org/drawingml/2006/main" xmlns:r="http://schemas.openxmlformats.org/officeDocument/2006/relationships" xmlns:p="http://schemas.openxmlformats.org/presentationml/2006/main">
  <p:tag name="NUM" val="6"/>
</p:tagLst>
</file>

<file path=ppt/tags/tag336.xml><?xml version="1.0" encoding="utf-8"?>
<p:tagLst xmlns:a="http://schemas.openxmlformats.org/drawingml/2006/main" xmlns:r="http://schemas.openxmlformats.org/officeDocument/2006/relationships" xmlns:p="http://schemas.openxmlformats.org/presentationml/2006/main">
  <p:tag name="NUM" val="7"/>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1.xml><?xml version="1.0" encoding="utf-8"?>
<p:tagLst xmlns:a="http://schemas.openxmlformats.org/drawingml/2006/main" xmlns:r="http://schemas.openxmlformats.org/officeDocument/2006/relationships" xmlns:p="http://schemas.openxmlformats.org/presentationml/2006/main">
  <p:tag name="NUM" val="5"/>
</p:tagLst>
</file>

<file path=ppt/tags/tag342.xml><?xml version="1.0" encoding="utf-8"?>
<p:tagLst xmlns:a="http://schemas.openxmlformats.org/drawingml/2006/main" xmlns:r="http://schemas.openxmlformats.org/officeDocument/2006/relationships" xmlns:p="http://schemas.openxmlformats.org/presentationml/2006/main">
  <p:tag name="NUM" val="6"/>
</p:tagLst>
</file>

<file path=ppt/tags/tag343.xml><?xml version="1.0" encoding="utf-8"?>
<p:tagLst xmlns:a="http://schemas.openxmlformats.org/drawingml/2006/main" xmlns:r="http://schemas.openxmlformats.org/officeDocument/2006/relationships" xmlns:p="http://schemas.openxmlformats.org/presentationml/2006/main">
  <p:tag name="NUM" val="7"/>
</p:tagLst>
</file>

<file path=ppt/tags/tag344.xml><?xml version="1.0" encoding="utf-8"?>
<p:tagLst xmlns:a="http://schemas.openxmlformats.org/drawingml/2006/main" xmlns:r="http://schemas.openxmlformats.org/officeDocument/2006/relationships" xmlns:p="http://schemas.openxmlformats.org/presentationml/2006/main">
  <p:tag name="NUM" val="8"/>
</p:tagLst>
</file>

<file path=ppt/tags/tag345.xml><?xml version="1.0" encoding="utf-8"?>
<p:tagLst xmlns:a="http://schemas.openxmlformats.org/drawingml/2006/main" xmlns:r="http://schemas.openxmlformats.org/officeDocument/2006/relationships" xmlns:p="http://schemas.openxmlformats.org/presentationml/2006/main">
  <p:tag name="NUM" val="9"/>
</p:tagLst>
</file>

<file path=ppt/tags/tag346.xml><?xml version="1.0" encoding="utf-8"?>
<p:tagLst xmlns:a="http://schemas.openxmlformats.org/drawingml/2006/main" xmlns:r="http://schemas.openxmlformats.org/officeDocument/2006/relationships" xmlns:p="http://schemas.openxmlformats.org/presentationml/2006/main">
  <p:tag name="NUM" val="10"/>
</p:tagLst>
</file>

<file path=ppt/tags/tag347.xml><?xml version="1.0" encoding="utf-8"?>
<p:tagLst xmlns:a="http://schemas.openxmlformats.org/drawingml/2006/main" xmlns:r="http://schemas.openxmlformats.org/officeDocument/2006/relationships" xmlns:p="http://schemas.openxmlformats.org/presentationml/2006/main">
  <p:tag name="NUM" val="11"/>
</p:tagLst>
</file>

<file path=ppt/tags/tag348.xml><?xml version="1.0" encoding="utf-8"?>
<p:tagLst xmlns:a="http://schemas.openxmlformats.org/drawingml/2006/main" xmlns:r="http://schemas.openxmlformats.org/officeDocument/2006/relationships" xmlns:p="http://schemas.openxmlformats.org/presentationml/2006/main">
  <p:tag name="NUM" val="12"/>
</p:tagLst>
</file>

<file path=ppt/tags/tag349.xml><?xml version="1.0" encoding="utf-8"?>
<p:tagLst xmlns:a="http://schemas.openxmlformats.org/drawingml/2006/main" xmlns:r="http://schemas.openxmlformats.org/officeDocument/2006/relationships" xmlns:p="http://schemas.openxmlformats.org/presentationml/2006/main">
  <p:tag name="NUM" val="13"/>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14"/>
</p:tagLst>
</file>

<file path=ppt/tags/tag351.xml><?xml version="1.0" encoding="utf-8"?>
<p:tagLst xmlns:a="http://schemas.openxmlformats.org/drawingml/2006/main" xmlns:r="http://schemas.openxmlformats.org/officeDocument/2006/relationships" xmlns:p="http://schemas.openxmlformats.org/presentationml/2006/main">
  <p:tag name="NUM" val="15"/>
</p:tagLst>
</file>

<file path=ppt/tags/tag352.xml><?xml version="1.0" encoding="utf-8"?>
<p:tagLst xmlns:a="http://schemas.openxmlformats.org/drawingml/2006/main" xmlns:r="http://schemas.openxmlformats.org/officeDocument/2006/relationships" xmlns:p="http://schemas.openxmlformats.org/presentationml/2006/main">
  <p:tag name="NUM" val="16"/>
</p:tagLst>
</file>

<file path=ppt/tags/tag353.xml><?xml version="1.0" encoding="utf-8"?>
<p:tagLst xmlns:a="http://schemas.openxmlformats.org/drawingml/2006/main" xmlns:r="http://schemas.openxmlformats.org/officeDocument/2006/relationships" xmlns:p="http://schemas.openxmlformats.org/presentationml/2006/main">
  <p:tag name="NUM" val="17"/>
</p:tagLst>
</file>

<file path=ppt/tags/tag354.xml><?xml version="1.0" encoding="utf-8"?>
<p:tagLst xmlns:a="http://schemas.openxmlformats.org/drawingml/2006/main" xmlns:r="http://schemas.openxmlformats.org/officeDocument/2006/relationships" xmlns:p="http://schemas.openxmlformats.org/presentationml/2006/main">
  <p:tag name="NUM" val="18"/>
</p:tagLst>
</file>

<file path=ppt/tags/tag355.xml><?xml version="1.0" encoding="utf-8"?>
<p:tagLst xmlns:a="http://schemas.openxmlformats.org/drawingml/2006/main" xmlns:r="http://schemas.openxmlformats.org/officeDocument/2006/relationships" xmlns:p="http://schemas.openxmlformats.org/presentationml/2006/main">
  <p:tag name="NUM" val="19"/>
</p:tagLst>
</file>

<file path=ppt/tags/tag356.xml><?xml version="1.0" encoding="utf-8"?>
<p:tagLst xmlns:a="http://schemas.openxmlformats.org/drawingml/2006/main" xmlns:r="http://schemas.openxmlformats.org/officeDocument/2006/relationships" xmlns:p="http://schemas.openxmlformats.org/presentationml/2006/main">
  <p:tag name="NUM" val="20"/>
</p:tagLst>
</file>

<file path=ppt/tags/tag357.xml><?xml version="1.0" encoding="utf-8"?>
<p:tagLst xmlns:a="http://schemas.openxmlformats.org/drawingml/2006/main" xmlns:r="http://schemas.openxmlformats.org/officeDocument/2006/relationships" xmlns:p="http://schemas.openxmlformats.org/presentationml/2006/main">
  <p:tag name="NUM" val="21"/>
</p:tagLst>
</file>

<file path=ppt/tags/tag358.xml><?xml version="1.0" encoding="utf-8"?>
<p:tagLst xmlns:a="http://schemas.openxmlformats.org/drawingml/2006/main" xmlns:r="http://schemas.openxmlformats.org/officeDocument/2006/relationships" xmlns:p="http://schemas.openxmlformats.org/presentationml/2006/main">
  <p:tag name="NUM" val="22"/>
</p:tagLst>
</file>

<file path=ppt/tags/tag359.xml><?xml version="1.0" encoding="utf-8"?>
<p:tagLst xmlns:a="http://schemas.openxmlformats.org/drawingml/2006/main" xmlns:r="http://schemas.openxmlformats.org/officeDocument/2006/relationships" xmlns:p="http://schemas.openxmlformats.org/presentationml/2006/main">
  <p:tag name="NUM" val="23"/>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24"/>
</p:tagLst>
</file>

<file path=ppt/tags/tag361.xml><?xml version="1.0" encoding="utf-8"?>
<p:tagLst xmlns:a="http://schemas.openxmlformats.org/drawingml/2006/main" xmlns:r="http://schemas.openxmlformats.org/officeDocument/2006/relationships" xmlns:p="http://schemas.openxmlformats.org/presentationml/2006/main">
  <p:tag name="NUM" val="25"/>
</p:tagLst>
</file>

<file path=ppt/tags/tag362.xml><?xml version="1.0" encoding="utf-8"?>
<p:tagLst xmlns:a="http://schemas.openxmlformats.org/drawingml/2006/main" xmlns:r="http://schemas.openxmlformats.org/officeDocument/2006/relationships" xmlns:p="http://schemas.openxmlformats.org/presentationml/2006/main">
  <p:tag name="NUM" val="26"/>
</p:tagLst>
</file>

<file path=ppt/tags/tag363.xml><?xml version="1.0" encoding="utf-8"?>
<p:tagLst xmlns:a="http://schemas.openxmlformats.org/drawingml/2006/main" xmlns:r="http://schemas.openxmlformats.org/officeDocument/2006/relationships" xmlns:p="http://schemas.openxmlformats.org/presentationml/2006/main">
  <p:tag name="NUM" val="27"/>
</p:tagLst>
</file>

<file path=ppt/tags/tag364.xml><?xml version="1.0" encoding="utf-8"?>
<p:tagLst xmlns:a="http://schemas.openxmlformats.org/drawingml/2006/main" xmlns:r="http://schemas.openxmlformats.org/officeDocument/2006/relationships" xmlns:p="http://schemas.openxmlformats.org/presentationml/2006/main">
  <p:tag name="NUM" val="28"/>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4"/>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70.xml><?xml version="1.0" encoding="utf-8"?>
<p:tagLst xmlns:a="http://schemas.openxmlformats.org/drawingml/2006/main" xmlns:r="http://schemas.openxmlformats.org/officeDocument/2006/relationships" xmlns:p="http://schemas.openxmlformats.org/presentationml/2006/main">
  <p:tag name="NUM" val="6"/>
</p:tagLst>
</file>

<file path=ppt/tags/tag371.xml><?xml version="1.0" encoding="utf-8"?>
<p:tagLst xmlns:a="http://schemas.openxmlformats.org/drawingml/2006/main" xmlns:r="http://schemas.openxmlformats.org/officeDocument/2006/relationships" xmlns:p="http://schemas.openxmlformats.org/presentationml/2006/main">
  <p:tag name="NUM" val="7"/>
</p:tagLst>
</file>

<file path=ppt/tags/tag372.xml><?xml version="1.0" encoding="utf-8"?>
<p:tagLst xmlns:a="http://schemas.openxmlformats.org/drawingml/2006/main" xmlns:r="http://schemas.openxmlformats.org/officeDocument/2006/relationships" xmlns:p="http://schemas.openxmlformats.org/presentationml/2006/main">
  <p:tag name="NUM" val="8"/>
</p:tagLst>
</file>

<file path=ppt/tags/tag373.xml><?xml version="1.0" encoding="utf-8"?>
<p:tagLst xmlns:a="http://schemas.openxmlformats.org/drawingml/2006/main" xmlns:r="http://schemas.openxmlformats.org/officeDocument/2006/relationships" xmlns:p="http://schemas.openxmlformats.org/presentationml/2006/main">
  <p:tag name="NUM" val="9"/>
</p:tagLst>
</file>

<file path=ppt/tags/tag374.xml><?xml version="1.0" encoding="utf-8"?>
<p:tagLst xmlns:a="http://schemas.openxmlformats.org/drawingml/2006/main" xmlns:r="http://schemas.openxmlformats.org/officeDocument/2006/relationships" xmlns:p="http://schemas.openxmlformats.org/presentationml/2006/main">
  <p:tag name="NUM" val="10"/>
</p:tagLst>
</file>

<file path=ppt/tags/tag375.xml><?xml version="1.0" encoding="utf-8"?>
<p:tagLst xmlns:a="http://schemas.openxmlformats.org/drawingml/2006/main" xmlns:r="http://schemas.openxmlformats.org/officeDocument/2006/relationships" xmlns:p="http://schemas.openxmlformats.org/presentationml/2006/main">
  <p:tag name="NUM" val="11"/>
</p:tagLst>
</file>

<file path=ppt/tags/tag376.xml><?xml version="1.0" encoding="utf-8"?>
<p:tagLst xmlns:a="http://schemas.openxmlformats.org/drawingml/2006/main" xmlns:r="http://schemas.openxmlformats.org/officeDocument/2006/relationships" xmlns:p="http://schemas.openxmlformats.org/presentationml/2006/main">
  <p:tag name="NUM" val="12"/>
</p:tagLst>
</file>

<file path=ppt/tags/tag377.xml><?xml version="1.0" encoding="utf-8"?>
<p:tagLst xmlns:a="http://schemas.openxmlformats.org/drawingml/2006/main" xmlns:r="http://schemas.openxmlformats.org/officeDocument/2006/relationships" xmlns:p="http://schemas.openxmlformats.org/presentationml/2006/main">
  <p:tag name="NUM" val="13"/>
</p:tagLst>
</file>

<file path=ppt/tags/tag378.xml><?xml version="1.0" encoding="utf-8"?>
<p:tagLst xmlns:a="http://schemas.openxmlformats.org/drawingml/2006/main" xmlns:r="http://schemas.openxmlformats.org/officeDocument/2006/relationships" xmlns:p="http://schemas.openxmlformats.org/presentationml/2006/main">
  <p:tag name="NUM" val="14"/>
</p:tagLst>
</file>

<file path=ppt/tags/tag379.xml><?xml version="1.0" encoding="utf-8"?>
<p:tagLst xmlns:a="http://schemas.openxmlformats.org/drawingml/2006/main" xmlns:r="http://schemas.openxmlformats.org/officeDocument/2006/relationships" xmlns:p="http://schemas.openxmlformats.org/presentationml/2006/main">
  <p:tag name="NUM" val="15"/>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80.xml><?xml version="1.0" encoding="utf-8"?>
<p:tagLst xmlns:a="http://schemas.openxmlformats.org/drawingml/2006/main" xmlns:r="http://schemas.openxmlformats.org/officeDocument/2006/relationships" xmlns:p="http://schemas.openxmlformats.org/presentationml/2006/main">
  <p:tag name="NUM" val="16"/>
</p:tagLst>
</file>

<file path=ppt/tags/tag381.xml><?xml version="1.0" encoding="utf-8"?>
<p:tagLst xmlns:a="http://schemas.openxmlformats.org/drawingml/2006/main" xmlns:r="http://schemas.openxmlformats.org/officeDocument/2006/relationships" xmlns:p="http://schemas.openxmlformats.org/presentationml/2006/main">
  <p:tag name="NUM" val="17"/>
</p:tagLst>
</file>

<file path=ppt/tags/tag382.xml><?xml version="1.0" encoding="utf-8"?>
<p:tagLst xmlns:a="http://schemas.openxmlformats.org/drawingml/2006/main" xmlns:r="http://schemas.openxmlformats.org/officeDocument/2006/relationships" xmlns:p="http://schemas.openxmlformats.org/presentationml/2006/main">
  <p:tag name="NUM" val="18"/>
</p:tagLst>
</file>

<file path=ppt/tags/tag383.xml><?xml version="1.0" encoding="utf-8"?>
<p:tagLst xmlns:a="http://schemas.openxmlformats.org/drawingml/2006/main" xmlns:r="http://schemas.openxmlformats.org/officeDocument/2006/relationships" xmlns:p="http://schemas.openxmlformats.org/presentationml/2006/main">
  <p:tag name="NUM" val="19"/>
</p:tagLst>
</file>

<file path=ppt/tags/tag384.xml><?xml version="1.0" encoding="utf-8"?>
<p:tagLst xmlns:a="http://schemas.openxmlformats.org/drawingml/2006/main" xmlns:r="http://schemas.openxmlformats.org/officeDocument/2006/relationships" xmlns:p="http://schemas.openxmlformats.org/presentationml/2006/main">
  <p:tag name="NUM" val="20"/>
</p:tagLst>
</file>

<file path=ppt/tags/tag385.xml><?xml version="1.0" encoding="utf-8"?>
<p:tagLst xmlns:a="http://schemas.openxmlformats.org/drawingml/2006/main" xmlns:r="http://schemas.openxmlformats.org/officeDocument/2006/relationships" xmlns:p="http://schemas.openxmlformats.org/presentationml/2006/main">
  <p:tag name="NUM" val="21"/>
</p:tagLst>
</file>

<file path=ppt/tags/tag386.xml><?xml version="1.0" encoding="utf-8"?>
<p:tagLst xmlns:a="http://schemas.openxmlformats.org/drawingml/2006/main" xmlns:r="http://schemas.openxmlformats.org/officeDocument/2006/relationships" xmlns:p="http://schemas.openxmlformats.org/presentationml/2006/main">
  <p:tag name="NUM" val="22"/>
</p:tagLst>
</file>

<file path=ppt/tags/tag387.xml><?xml version="1.0" encoding="utf-8"?>
<p:tagLst xmlns:a="http://schemas.openxmlformats.org/drawingml/2006/main" xmlns:r="http://schemas.openxmlformats.org/officeDocument/2006/relationships" xmlns:p="http://schemas.openxmlformats.org/presentationml/2006/main">
  <p:tag name="NUM" val="23"/>
</p:tagLst>
</file>

<file path=ppt/tags/tag388.xml><?xml version="1.0" encoding="utf-8"?>
<p:tagLst xmlns:a="http://schemas.openxmlformats.org/drawingml/2006/main" xmlns:r="http://schemas.openxmlformats.org/officeDocument/2006/relationships" xmlns:p="http://schemas.openxmlformats.org/presentationml/2006/main">
  <p:tag name="NUM" val="24"/>
</p:tagLst>
</file>

<file path=ppt/tags/tag389.xml><?xml version="1.0" encoding="utf-8"?>
<p:tagLst xmlns:a="http://schemas.openxmlformats.org/drawingml/2006/main" xmlns:r="http://schemas.openxmlformats.org/officeDocument/2006/relationships" xmlns:p="http://schemas.openxmlformats.org/presentationml/2006/main">
  <p:tag name="NUM" val="2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390.xml><?xml version="1.0" encoding="utf-8"?>
<p:tagLst xmlns:a="http://schemas.openxmlformats.org/drawingml/2006/main" xmlns:r="http://schemas.openxmlformats.org/officeDocument/2006/relationships" xmlns:p="http://schemas.openxmlformats.org/presentationml/2006/main">
  <p:tag name="NUM" val="26"/>
</p:tagLst>
</file>

<file path=ppt/tags/tag391.xml><?xml version="1.0" encoding="utf-8"?>
<p:tagLst xmlns:a="http://schemas.openxmlformats.org/drawingml/2006/main" xmlns:r="http://schemas.openxmlformats.org/officeDocument/2006/relationships" xmlns:p="http://schemas.openxmlformats.org/presentationml/2006/main">
  <p:tag name="NUM" val="1"/>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3"/>
</p:tagLst>
</file>

<file path=ppt/tags/tag394.xml><?xml version="1.0" encoding="utf-8"?>
<p:tagLst xmlns:a="http://schemas.openxmlformats.org/drawingml/2006/main" xmlns:r="http://schemas.openxmlformats.org/officeDocument/2006/relationships" xmlns:p="http://schemas.openxmlformats.org/presentationml/2006/main">
  <p:tag name="NUM" val="4"/>
</p:tagLst>
</file>

<file path=ppt/tags/tag395.xml><?xml version="1.0" encoding="utf-8"?>
<p:tagLst xmlns:a="http://schemas.openxmlformats.org/drawingml/2006/main" xmlns:r="http://schemas.openxmlformats.org/officeDocument/2006/relationships" xmlns:p="http://schemas.openxmlformats.org/presentationml/2006/main">
  <p:tag name="NUM" val="5"/>
</p:tagLst>
</file>

<file path=ppt/tags/tag396.xml><?xml version="1.0" encoding="utf-8"?>
<p:tagLst xmlns:a="http://schemas.openxmlformats.org/drawingml/2006/main" xmlns:r="http://schemas.openxmlformats.org/officeDocument/2006/relationships" xmlns:p="http://schemas.openxmlformats.org/presentationml/2006/main">
  <p:tag name="NUM" val="6"/>
</p:tagLst>
</file>

<file path=ppt/tags/tag397.xml><?xml version="1.0" encoding="utf-8"?>
<p:tagLst xmlns:a="http://schemas.openxmlformats.org/drawingml/2006/main" xmlns:r="http://schemas.openxmlformats.org/officeDocument/2006/relationships" xmlns:p="http://schemas.openxmlformats.org/presentationml/2006/main">
  <p:tag name="NUM" val="7"/>
</p:tagLst>
</file>

<file path=ppt/tags/tag398.xml><?xml version="1.0" encoding="utf-8"?>
<p:tagLst xmlns:a="http://schemas.openxmlformats.org/drawingml/2006/main" xmlns:r="http://schemas.openxmlformats.org/officeDocument/2006/relationships" xmlns:p="http://schemas.openxmlformats.org/presentationml/2006/main">
  <p:tag name="NUM" val="1"/>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00.xml><?xml version="1.0" encoding="utf-8"?>
<p:tagLst xmlns:a="http://schemas.openxmlformats.org/drawingml/2006/main" xmlns:r="http://schemas.openxmlformats.org/officeDocument/2006/relationships" xmlns:p="http://schemas.openxmlformats.org/presentationml/2006/main">
  <p:tag name="NUM" val="3"/>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5"/>
</p:tagLst>
</file>

<file path=ppt/tags/tag403.xml><?xml version="1.0" encoding="utf-8"?>
<p:tagLst xmlns:a="http://schemas.openxmlformats.org/drawingml/2006/main" xmlns:r="http://schemas.openxmlformats.org/officeDocument/2006/relationships" xmlns:p="http://schemas.openxmlformats.org/presentationml/2006/main">
  <p:tag name="NUM" val="6"/>
</p:tagLst>
</file>

<file path=ppt/tags/tag404.xml><?xml version="1.0" encoding="utf-8"?>
<p:tagLst xmlns:a="http://schemas.openxmlformats.org/drawingml/2006/main" xmlns:r="http://schemas.openxmlformats.org/officeDocument/2006/relationships" xmlns:p="http://schemas.openxmlformats.org/presentationml/2006/main">
  <p:tag name="NUM" val="7"/>
</p:tagLst>
</file>

<file path=ppt/tags/tag405.xml><?xml version="1.0" encoding="utf-8"?>
<p:tagLst xmlns:a="http://schemas.openxmlformats.org/drawingml/2006/main" xmlns:r="http://schemas.openxmlformats.org/officeDocument/2006/relationships" xmlns:p="http://schemas.openxmlformats.org/presentationml/2006/main">
  <p:tag name="NUM" val="8"/>
</p:tagLst>
</file>

<file path=ppt/tags/tag406.xml><?xml version="1.0" encoding="utf-8"?>
<p:tagLst xmlns:a="http://schemas.openxmlformats.org/drawingml/2006/main" xmlns:r="http://schemas.openxmlformats.org/officeDocument/2006/relationships" xmlns:p="http://schemas.openxmlformats.org/presentationml/2006/main">
  <p:tag name="NUM" val="9"/>
</p:tagLst>
</file>

<file path=ppt/tags/tag407.xml><?xml version="1.0" encoding="utf-8"?>
<p:tagLst xmlns:a="http://schemas.openxmlformats.org/drawingml/2006/main" xmlns:r="http://schemas.openxmlformats.org/officeDocument/2006/relationships" xmlns:p="http://schemas.openxmlformats.org/presentationml/2006/main">
  <p:tag name="NUM" val="10"/>
</p:tagLst>
</file>

<file path=ppt/tags/tag408.xml><?xml version="1.0" encoding="utf-8"?>
<p:tagLst xmlns:a="http://schemas.openxmlformats.org/drawingml/2006/main" xmlns:r="http://schemas.openxmlformats.org/officeDocument/2006/relationships" xmlns:p="http://schemas.openxmlformats.org/presentationml/2006/main">
  <p:tag name="NUM" val="11"/>
</p:tagLst>
</file>

<file path=ppt/tags/tag409.xml><?xml version="1.0" encoding="utf-8"?>
<p:tagLst xmlns:a="http://schemas.openxmlformats.org/drawingml/2006/main" xmlns:r="http://schemas.openxmlformats.org/officeDocument/2006/relationships" xmlns:p="http://schemas.openxmlformats.org/presentationml/2006/main">
  <p:tag name="NUM" val="12"/>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10.xml><?xml version="1.0" encoding="utf-8"?>
<p:tagLst xmlns:a="http://schemas.openxmlformats.org/drawingml/2006/main" xmlns:r="http://schemas.openxmlformats.org/officeDocument/2006/relationships" xmlns:p="http://schemas.openxmlformats.org/presentationml/2006/main">
  <p:tag name="NUM" val="13"/>
</p:tagLst>
</file>

<file path=ppt/tags/tag411.xml><?xml version="1.0" encoding="utf-8"?>
<p:tagLst xmlns:a="http://schemas.openxmlformats.org/drawingml/2006/main" xmlns:r="http://schemas.openxmlformats.org/officeDocument/2006/relationships" xmlns:p="http://schemas.openxmlformats.org/presentationml/2006/main">
  <p:tag name="NUM" val="14"/>
</p:tagLst>
</file>

<file path=ppt/tags/tag412.xml><?xml version="1.0" encoding="utf-8"?>
<p:tagLst xmlns:a="http://schemas.openxmlformats.org/drawingml/2006/main" xmlns:r="http://schemas.openxmlformats.org/officeDocument/2006/relationships" xmlns:p="http://schemas.openxmlformats.org/presentationml/2006/main">
  <p:tag name="NUM" val="15"/>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5"/>
</p:tagLst>
</file>

<file path=ppt/tags/tag418.xml><?xml version="1.0" encoding="utf-8"?>
<p:tagLst xmlns:a="http://schemas.openxmlformats.org/drawingml/2006/main" xmlns:r="http://schemas.openxmlformats.org/officeDocument/2006/relationships" xmlns:p="http://schemas.openxmlformats.org/presentationml/2006/main">
  <p:tag name="NUM" val="6"/>
</p:tagLst>
</file>

<file path=ppt/tags/tag419.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20.xml><?xml version="1.0" encoding="utf-8"?>
<p:tagLst xmlns:a="http://schemas.openxmlformats.org/drawingml/2006/main" xmlns:r="http://schemas.openxmlformats.org/officeDocument/2006/relationships" xmlns:p="http://schemas.openxmlformats.org/presentationml/2006/main">
  <p:tag name="NUM" val="8"/>
</p:tagLst>
</file>

<file path=ppt/tags/tag421.xml><?xml version="1.0" encoding="utf-8"?>
<p:tagLst xmlns:a="http://schemas.openxmlformats.org/drawingml/2006/main" xmlns:r="http://schemas.openxmlformats.org/officeDocument/2006/relationships" xmlns:p="http://schemas.openxmlformats.org/presentationml/2006/main">
  <p:tag name="NUM" val="9"/>
</p:tagLst>
</file>

<file path=ppt/tags/tag422.xml><?xml version="1.0" encoding="utf-8"?>
<p:tagLst xmlns:a="http://schemas.openxmlformats.org/drawingml/2006/main" xmlns:r="http://schemas.openxmlformats.org/officeDocument/2006/relationships" xmlns:p="http://schemas.openxmlformats.org/presentationml/2006/main">
  <p:tag name="NUM" val="10"/>
</p:tagLst>
</file>

<file path=ppt/tags/tag423.xml><?xml version="1.0" encoding="utf-8"?>
<p:tagLst xmlns:a="http://schemas.openxmlformats.org/drawingml/2006/main" xmlns:r="http://schemas.openxmlformats.org/officeDocument/2006/relationships" xmlns:p="http://schemas.openxmlformats.org/presentationml/2006/main">
  <p:tag name="NUM" val="11"/>
</p:tagLst>
</file>

<file path=ppt/tags/tag424.xml><?xml version="1.0" encoding="utf-8"?>
<p:tagLst xmlns:a="http://schemas.openxmlformats.org/drawingml/2006/main" xmlns:r="http://schemas.openxmlformats.org/officeDocument/2006/relationships" xmlns:p="http://schemas.openxmlformats.org/presentationml/2006/main">
  <p:tag name="NUM" val="12"/>
</p:tagLst>
</file>

<file path=ppt/tags/tag425.xml><?xml version="1.0" encoding="utf-8"?>
<p:tagLst xmlns:a="http://schemas.openxmlformats.org/drawingml/2006/main" xmlns:r="http://schemas.openxmlformats.org/officeDocument/2006/relationships" xmlns:p="http://schemas.openxmlformats.org/presentationml/2006/main">
  <p:tag name="NUM" val="13"/>
</p:tagLst>
</file>

<file path=ppt/tags/tag426.xml><?xml version="1.0" encoding="utf-8"?>
<p:tagLst xmlns:a="http://schemas.openxmlformats.org/drawingml/2006/main" xmlns:r="http://schemas.openxmlformats.org/officeDocument/2006/relationships" xmlns:p="http://schemas.openxmlformats.org/presentationml/2006/main">
  <p:tag name="NUM" val="14"/>
</p:tagLst>
</file>

<file path=ppt/tags/tag427.xml><?xml version="1.0" encoding="utf-8"?>
<p:tagLst xmlns:a="http://schemas.openxmlformats.org/drawingml/2006/main" xmlns:r="http://schemas.openxmlformats.org/officeDocument/2006/relationships" xmlns:p="http://schemas.openxmlformats.org/presentationml/2006/main">
  <p:tag name="NUM" val="15"/>
</p:tagLst>
</file>

<file path=ppt/tags/tag428.xml><?xml version="1.0" encoding="utf-8"?>
<p:tagLst xmlns:a="http://schemas.openxmlformats.org/drawingml/2006/main" xmlns:r="http://schemas.openxmlformats.org/officeDocument/2006/relationships" xmlns:p="http://schemas.openxmlformats.org/presentationml/2006/main">
  <p:tag name="NUM" val="16"/>
</p:tagLst>
</file>

<file path=ppt/tags/tag429.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30.xml><?xml version="1.0" encoding="utf-8"?>
<p:tagLst xmlns:a="http://schemas.openxmlformats.org/drawingml/2006/main" xmlns:r="http://schemas.openxmlformats.org/officeDocument/2006/relationships" xmlns:p="http://schemas.openxmlformats.org/presentationml/2006/main">
  <p:tag name="NUM" val="18"/>
</p:tagLst>
</file>

<file path=ppt/tags/tag431.xml><?xml version="1.0" encoding="utf-8"?>
<p:tagLst xmlns:a="http://schemas.openxmlformats.org/drawingml/2006/main" xmlns:r="http://schemas.openxmlformats.org/officeDocument/2006/relationships" xmlns:p="http://schemas.openxmlformats.org/presentationml/2006/main">
  <p:tag name="NUM" val="19"/>
</p:tagLst>
</file>

<file path=ppt/tags/tag432.xml><?xml version="1.0" encoding="utf-8"?>
<p:tagLst xmlns:a="http://schemas.openxmlformats.org/drawingml/2006/main" xmlns:r="http://schemas.openxmlformats.org/officeDocument/2006/relationships" xmlns:p="http://schemas.openxmlformats.org/presentationml/2006/main">
  <p:tag name="NUM" val="20"/>
</p:tagLst>
</file>

<file path=ppt/tags/tag433.xml><?xml version="1.0" encoding="utf-8"?>
<p:tagLst xmlns:a="http://schemas.openxmlformats.org/drawingml/2006/main" xmlns:r="http://schemas.openxmlformats.org/officeDocument/2006/relationships" xmlns:p="http://schemas.openxmlformats.org/presentationml/2006/main">
  <p:tag name="NUM" val="21"/>
</p:tagLst>
</file>

<file path=ppt/tags/tag434.xml><?xml version="1.0" encoding="utf-8"?>
<p:tagLst xmlns:a="http://schemas.openxmlformats.org/drawingml/2006/main" xmlns:r="http://schemas.openxmlformats.org/officeDocument/2006/relationships" xmlns:p="http://schemas.openxmlformats.org/presentationml/2006/main">
  <p:tag name="NUM" val="22"/>
</p:tagLst>
</file>

<file path=ppt/tags/tag435.xml><?xml version="1.0" encoding="utf-8"?>
<p:tagLst xmlns:a="http://schemas.openxmlformats.org/drawingml/2006/main" xmlns:r="http://schemas.openxmlformats.org/officeDocument/2006/relationships" xmlns:p="http://schemas.openxmlformats.org/presentationml/2006/main">
  <p:tag name="NUM" val="23"/>
</p:tagLst>
</file>

<file path=ppt/tags/tag436.xml><?xml version="1.0" encoding="utf-8"?>
<p:tagLst xmlns:a="http://schemas.openxmlformats.org/drawingml/2006/main" xmlns:r="http://schemas.openxmlformats.org/officeDocument/2006/relationships" xmlns:p="http://schemas.openxmlformats.org/presentationml/2006/main">
  <p:tag name="NUM" val="1"/>
</p:tagLst>
</file>

<file path=ppt/tags/tag437.xml><?xml version="1.0" encoding="utf-8"?>
<p:tagLst xmlns:a="http://schemas.openxmlformats.org/drawingml/2006/main" xmlns:r="http://schemas.openxmlformats.org/officeDocument/2006/relationships" xmlns:p="http://schemas.openxmlformats.org/presentationml/2006/main">
  <p:tag name="NUM" val="2"/>
</p:tagLst>
</file>

<file path=ppt/tags/tag438.xml><?xml version="1.0" encoding="utf-8"?>
<p:tagLst xmlns:a="http://schemas.openxmlformats.org/drawingml/2006/main" xmlns:r="http://schemas.openxmlformats.org/officeDocument/2006/relationships" xmlns:p="http://schemas.openxmlformats.org/presentationml/2006/main">
  <p:tag name="NUM" val="3"/>
</p:tagLst>
</file>

<file path=ppt/tags/tag439.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40.xml><?xml version="1.0" encoding="utf-8"?>
<p:tagLst xmlns:a="http://schemas.openxmlformats.org/drawingml/2006/main" xmlns:r="http://schemas.openxmlformats.org/officeDocument/2006/relationships" xmlns:p="http://schemas.openxmlformats.org/presentationml/2006/main">
  <p:tag name="NUM" val="5"/>
</p:tagLst>
</file>

<file path=ppt/tags/tag441.xml><?xml version="1.0" encoding="utf-8"?>
<p:tagLst xmlns:a="http://schemas.openxmlformats.org/drawingml/2006/main" xmlns:r="http://schemas.openxmlformats.org/officeDocument/2006/relationships" xmlns:p="http://schemas.openxmlformats.org/presentationml/2006/main">
  <p:tag name="NUM" val="6"/>
</p:tagLst>
</file>

<file path=ppt/tags/tag442.xml><?xml version="1.0" encoding="utf-8"?>
<p:tagLst xmlns:a="http://schemas.openxmlformats.org/drawingml/2006/main" xmlns:r="http://schemas.openxmlformats.org/officeDocument/2006/relationships" xmlns:p="http://schemas.openxmlformats.org/presentationml/2006/main">
  <p:tag name="NUM" val="7"/>
</p:tagLst>
</file>

<file path=ppt/tags/tag443.xml><?xml version="1.0" encoding="utf-8"?>
<p:tagLst xmlns:a="http://schemas.openxmlformats.org/drawingml/2006/main" xmlns:r="http://schemas.openxmlformats.org/officeDocument/2006/relationships" xmlns:p="http://schemas.openxmlformats.org/presentationml/2006/main">
  <p:tag name="NUM" val="8"/>
</p:tagLst>
</file>

<file path=ppt/tags/tag444.xml><?xml version="1.0" encoding="utf-8"?>
<p:tagLst xmlns:a="http://schemas.openxmlformats.org/drawingml/2006/main" xmlns:r="http://schemas.openxmlformats.org/officeDocument/2006/relationships" xmlns:p="http://schemas.openxmlformats.org/presentationml/2006/main">
  <p:tag name="NUM" val="9"/>
</p:tagLst>
</file>

<file path=ppt/tags/tag445.xml><?xml version="1.0" encoding="utf-8"?>
<p:tagLst xmlns:a="http://schemas.openxmlformats.org/drawingml/2006/main" xmlns:r="http://schemas.openxmlformats.org/officeDocument/2006/relationships" xmlns:p="http://schemas.openxmlformats.org/presentationml/2006/main">
  <p:tag name="NUM" val="10"/>
</p:tagLst>
</file>

<file path=ppt/tags/tag446.xml><?xml version="1.0" encoding="utf-8"?>
<p:tagLst xmlns:a="http://schemas.openxmlformats.org/drawingml/2006/main" xmlns:r="http://schemas.openxmlformats.org/officeDocument/2006/relationships" xmlns:p="http://schemas.openxmlformats.org/presentationml/2006/main">
  <p:tag name="NUM" val="11"/>
</p:tagLst>
</file>

<file path=ppt/tags/tag447.xml><?xml version="1.0" encoding="utf-8"?>
<p:tagLst xmlns:a="http://schemas.openxmlformats.org/drawingml/2006/main" xmlns:r="http://schemas.openxmlformats.org/officeDocument/2006/relationships" xmlns:p="http://schemas.openxmlformats.org/presentationml/2006/main">
  <p:tag name="NUM" val="12"/>
</p:tagLst>
</file>

<file path=ppt/tags/tag448.xml><?xml version="1.0" encoding="utf-8"?>
<p:tagLst xmlns:a="http://schemas.openxmlformats.org/drawingml/2006/main" xmlns:r="http://schemas.openxmlformats.org/officeDocument/2006/relationships" xmlns:p="http://schemas.openxmlformats.org/presentationml/2006/main">
  <p:tag name="NUM" val="13"/>
</p:tagLst>
</file>

<file path=ppt/tags/tag449.xml><?xml version="1.0" encoding="utf-8"?>
<p:tagLst xmlns:a="http://schemas.openxmlformats.org/drawingml/2006/main" xmlns:r="http://schemas.openxmlformats.org/officeDocument/2006/relationships" xmlns:p="http://schemas.openxmlformats.org/presentationml/2006/main">
  <p:tag name="NUM" val="14"/>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50.xml><?xml version="1.0" encoding="utf-8"?>
<p:tagLst xmlns:a="http://schemas.openxmlformats.org/drawingml/2006/main" xmlns:r="http://schemas.openxmlformats.org/officeDocument/2006/relationships" xmlns:p="http://schemas.openxmlformats.org/presentationml/2006/main">
  <p:tag name="NUM" val="15"/>
</p:tagLst>
</file>

<file path=ppt/tags/tag451.xml><?xml version="1.0" encoding="utf-8"?>
<p:tagLst xmlns:a="http://schemas.openxmlformats.org/drawingml/2006/main" xmlns:r="http://schemas.openxmlformats.org/officeDocument/2006/relationships" xmlns:p="http://schemas.openxmlformats.org/presentationml/2006/main">
  <p:tag name="NUM" val="16"/>
</p:tagLst>
</file>

<file path=ppt/tags/tag452.xml><?xml version="1.0" encoding="utf-8"?>
<p:tagLst xmlns:a="http://schemas.openxmlformats.org/drawingml/2006/main" xmlns:r="http://schemas.openxmlformats.org/officeDocument/2006/relationships" xmlns:p="http://schemas.openxmlformats.org/presentationml/2006/main">
  <p:tag name="NUM" val="17"/>
</p:tagLst>
</file>

<file path=ppt/tags/tag453.xml><?xml version="1.0" encoding="utf-8"?>
<p:tagLst xmlns:a="http://schemas.openxmlformats.org/drawingml/2006/main" xmlns:r="http://schemas.openxmlformats.org/officeDocument/2006/relationships" xmlns:p="http://schemas.openxmlformats.org/presentationml/2006/main">
  <p:tag name="NUM" val="18"/>
</p:tagLst>
</file>

<file path=ppt/tags/tag454.xml><?xml version="1.0" encoding="utf-8"?>
<p:tagLst xmlns:a="http://schemas.openxmlformats.org/drawingml/2006/main" xmlns:r="http://schemas.openxmlformats.org/officeDocument/2006/relationships" xmlns:p="http://schemas.openxmlformats.org/presentationml/2006/main">
  <p:tag name="NUM" val="19"/>
</p:tagLst>
</file>

<file path=ppt/tags/tag455.xml><?xml version="1.0" encoding="utf-8"?>
<p:tagLst xmlns:a="http://schemas.openxmlformats.org/drawingml/2006/main" xmlns:r="http://schemas.openxmlformats.org/officeDocument/2006/relationships" xmlns:p="http://schemas.openxmlformats.org/presentationml/2006/main">
  <p:tag name="NUM" val="20"/>
</p:tagLst>
</file>

<file path=ppt/tags/tag456.xml><?xml version="1.0" encoding="utf-8"?>
<p:tagLst xmlns:a="http://schemas.openxmlformats.org/drawingml/2006/main" xmlns:r="http://schemas.openxmlformats.org/officeDocument/2006/relationships" xmlns:p="http://schemas.openxmlformats.org/presentationml/2006/main">
  <p:tag name="NUM" val="21"/>
</p:tagLst>
</file>

<file path=ppt/tags/tag457.xml><?xml version="1.0" encoding="utf-8"?>
<p:tagLst xmlns:a="http://schemas.openxmlformats.org/drawingml/2006/main" xmlns:r="http://schemas.openxmlformats.org/officeDocument/2006/relationships" xmlns:p="http://schemas.openxmlformats.org/presentationml/2006/main">
  <p:tag name="NUM" val="22"/>
</p:tagLst>
</file>

<file path=ppt/tags/tag458.xml><?xml version="1.0" encoding="utf-8"?>
<p:tagLst xmlns:a="http://schemas.openxmlformats.org/drawingml/2006/main" xmlns:r="http://schemas.openxmlformats.org/officeDocument/2006/relationships" xmlns:p="http://schemas.openxmlformats.org/presentationml/2006/main">
  <p:tag name="NUM" val="23"/>
</p:tagLst>
</file>

<file path=ppt/tags/tag459.xml><?xml version="1.0" encoding="utf-8"?>
<p:tagLst xmlns:a="http://schemas.openxmlformats.org/drawingml/2006/main" xmlns:r="http://schemas.openxmlformats.org/officeDocument/2006/relationships" xmlns:p="http://schemas.openxmlformats.org/presentationml/2006/main">
  <p:tag name="NUM" val="24"/>
</p:tagLst>
</file>

<file path=ppt/tags/tag46.xml><?xml version="1.0" encoding="utf-8"?>
<p:tagLst xmlns:a="http://schemas.openxmlformats.org/drawingml/2006/main" xmlns:r="http://schemas.openxmlformats.org/officeDocument/2006/relationships" xmlns:p="http://schemas.openxmlformats.org/presentationml/2006/main">
  <p:tag name="NUM" val="13"/>
</p:tagLst>
</file>

<file path=ppt/tags/tag460.xml><?xml version="1.0" encoding="utf-8"?>
<p:tagLst xmlns:a="http://schemas.openxmlformats.org/drawingml/2006/main" xmlns:r="http://schemas.openxmlformats.org/officeDocument/2006/relationships" xmlns:p="http://schemas.openxmlformats.org/presentationml/2006/main">
  <p:tag name="NUM" val="25"/>
</p:tagLst>
</file>

<file path=ppt/tags/tag461.xml><?xml version="1.0" encoding="utf-8"?>
<p:tagLst xmlns:a="http://schemas.openxmlformats.org/drawingml/2006/main" xmlns:r="http://schemas.openxmlformats.org/officeDocument/2006/relationships" xmlns:p="http://schemas.openxmlformats.org/presentationml/2006/main">
  <p:tag name="NUM" val="26"/>
</p:tagLst>
</file>

<file path=ppt/tags/tag462.xml><?xml version="1.0" encoding="utf-8"?>
<p:tagLst xmlns:a="http://schemas.openxmlformats.org/drawingml/2006/main" xmlns:r="http://schemas.openxmlformats.org/officeDocument/2006/relationships" xmlns:p="http://schemas.openxmlformats.org/presentationml/2006/main">
  <p:tag name="NUM" val="27"/>
</p:tagLst>
</file>

<file path=ppt/tags/tag463.xml><?xml version="1.0" encoding="utf-8"?>
<p:tagLst xmlns:a="http://schemas.openxmlformats.org/drawingml/2006/main" xmlns:r="http://schemas.openxmlformats.org/officeDocument/2006/relationships" xmlns:p="http://schemas.openxmlformats.org/presentationml/2006/main">
  <p:tag name="NUM" val="28"/>
</p:tagLst>
</file>

<file path=ppt/tags/tag464.xml><?xml version="1.0" encoding="utf-8"?>
<p:tagLst xmlns:a="http://schemas.openxmlformats.org/drawingml/2006/main" xmlns:r="http://schemas.openxmlformats.org/officeDocument/2006/relationships" xmlns:p="http://schemas.openxmlformats.org/presentationml/2006/main">
  <p:tag name="NUM" val="29"/>
</p:tagLst>
</file>

<file path=ppt/tags/tag465.xml><?xml version="1.0" encoding="utf-8"?>
<p:tagLst xmlns:a="http://schemas.openxmlformats.org/drawingml/2006/main" xmlns:r="http://schemas.openxmlformats.org/officeDocument/2006/relationships" xmlns:p="http://schemas.openxmlformats.org/presentationml/2006/main">
  <p:tag name="NUM" val="30"/>
</p:tagLst>
</file>

<file path=ppt/tags/tag466.xml><?xml version="1.0" encoding="utf-8"?>
<p:tagLst xmlns:a="http://schemas.openxmlformats.org/drawingml/2006/main" xmlns:r="http://schemas.openxmlformats.org/officeDocument/2006/relationships" xmlns:p="http://schemas.openxmlformats.org/presentationml/2006/main">
  <p:tag name="NUM" val="31"/>
</p:tagLst>
</file>

<file path=ppt/tags/tag467.xml><?xml version="1.0" encoding="utf-8"?>
<p:tagLst xmlns:a="http://schemas.openxmlformats.org/drawingml/2006/main" xmlns:r="http://schemas.openxmlformats.org/officeDocument/2006/relationships" xmlns:p="http://schemas.openxmlformats.org/presentationml/2006/main">
  <p:tag name="NUM" val="32"/>
</p:tagLst>
</file>

<file path=ppt/tags/tag468.xml><?xml version="1.0" encoding="utf-8"?>
<p:tagLst xmlns:a="http://schemas.openxmlformats.org/drawingml/2006/main" xmlns:r="http://schemas.openxmlformats.org/officeDocument/2006/relationships" xmlns:p="http://schemas.openxmlformats.org/presentationml/2006/main">
  <p:tag name="NUM" val="33"/>
</p:tagLst>
</file>

<file path=ppt/tags/tag469.xml><?xml version="1.0" encoding="utf-8"?>
<p:tagLst xmlns:a="http://schemas.openxmlformats.org/drawingml/2006/main" xmlns:r="http://schemas.openxmlformats.org/officeDocument/2006/relationships" xmlns:p="http://schemas.openxmlformats.org/presentationml/2006/main">
  <p:tag name="NUM" val="34"/>
</p:tagLst>
</file>

<file path=ppt/tags/tag47.xml><?xml version="1.0" encoding="utf-8"?>
<p:tagLst xmlns:a="http://schemas.openxmlformats.org/drawingml/2006/main" xmlns:r="http://schemas.openxmlformats.org/officeDocument/2006/relationships" xmlns:p="http://schemas.openxmlformats.org/presentationml/2006/main">
  <p:tag name="NUM" val="14"/>
</p:tagLst>
</file>

<file path=ppt/tags/tag470.xml><?xml version="1.0" encoding="utf-8"?>
<p:tagLst xmlns:a="http://schemas.openxmlformats.org/drawingml/2006/main" xmlns:r="http://schemas.openxmlformats.org/officeDocument/2006/relationships" xmlns:p="http://schemas.openxmlformats.org/presentationml/2006/main">
  <p:tag name="NUM" val="35"/>
</p:tagLst>
</file>

<file path=ppt/tags/tag471.xml><?xml version="1.0" encoding="utf-8"?>
<p:tagLst xmlns:a="http://schemas.openxmlformats.org/drawingml/2006/main" xmlns:r="http://schemas.openxmlformats.org/officeDocument/2006/relationships" xmlns:p="http://schemas.openxmlformats.org/presentationml/2006/main">
  <p:tag name="NUM" val="36"/>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2"/>
</p:tagLst>
</file>

<file path=ppt/tags/tag474.xml><?xml version="1.0" encoding="utf-8"?>
<p:tagLst xmlns:a="http://schemas.openxmlformats.org/drawingml/2006/main" xmlns:r="http://schemas.openxmlformats.org/officeDocument/2006/relationships" xmlns:p="http://schemas.openxmlformats.org/presentationml/2006/main">
  <p:tag name="NUM" val="3"/>
</p:tagLst>
</file>

<file path=ppt/tags/tag475.xml><?xml version="1.0" encoding="utf-8"?>
<p:tagLst xmlns:a="http://schemas.openxmlformats.org/drawingml/2006/main" xmlns:r="http://schemas.openxmlformats.org/officeDocument/2006/relationships" xmlns:p="http://schemas.openxmlformats.org/presentationml/2006/main">
  <p:tag name="NUM" val="4"/>
</p:tagLst>
</file>

<file path=ppt/tags/tag476.xml><?xml version="1.0" encoding="utf-8"?>
<p:tagLst xmlns:a="http://schemas.openxmlformats.org/drawingml/2006/main" xmlns:r="http://schemas.openxmlformats.org/officeDocument/2006/relationships" xmlns:p="http://schemas.openxmlformats.org/presentationml/2006/main">
  <p:tag name="NUM" val="1"/>
</p:tagLst>
</file>

<file path=ppt/tags/tag477.xml><?xml version="1.0" encoding="utf-8"?>
<p:tagLst xmlns:a="http://schemas.openxmlformats.org/drawingml/2006/main" xmlns:r="http://schemas.openxmlformats.org/officeDocument/2006/relationships" xmlns:p="http://schemas.openxmlformats.org/presentationml/2006/main">
  <p:tag name="NUM" val="2"/>
</p:tagLst>
</file>

<file path=ppt/tags/tag478.xml><?xml version="1.0" encoding="utf-8"?>
<p:tagLst xmlns:a="http://schemas.openxmlformats.org/drawingml/2006/main" xmlns:r="http://schemas.openxmlformats.org/officeDocument/2006/relationships" xmlns:p="http://schemas.openxmlformats.org/presentationml/2006/main">
  <p:tag name="NUM" val="3"/>
</p:tagLst>
</file>

<file path=ppt/tags/tag479.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5"/>
</p:tagLst>
</file>

<file path=ppt/tags/tag480.xml><?xml version="1.0" encoding="utf-8"?>
<p:tagLst xmlns:a="http://schemas.openxmlformats.org/drawingml/2006/main" xmlns:r="http://schemas.openxmlformats.org/officeDocument/2006/relationships" xmlns:p="http://schemas.openxmlformats.org/presentationml/2006/main">
  <p:tag name="NUM" val="5"/>
</p:tagLst>
</file>

<file path=ppt/tags/tag481.xml><?xml version="1.0" encoding="utf-8"?>
<p:tagLst xmlns:a="http://schemas.openxmlformats.org/drawingml/2006/main" xmlns:r="http://schemas.openxmlformats.org/officeDocument/2006/relationships" xmlns:p="http://schemas.openxmlformats.org/presentationml/2006/main">
  <p:tag name="NUM" val="6"/>
</p:tagLst>
</file>

<file path=ppt/tags/tag482.xml><?xml version="1.0" encoding="utf-8"?>
<p:tagLst xmlns:a="http://schemas.openxmlformats.org/drawingml/2006/main" xmlns:r="http://schemas.openxmlformats.org/officeDocument/2006/relationships" xmlns:p="http://schemas.openxmlformats.org/presentationml/2006/main">
  <p:tag name="NUM" val="7"/>
</p:tagLst>
</file>

<file path=ppt/tags/tag483.xml><?xml version="1.0" encoding="utf-8"?>
<p:tagLst xmlns:a="http://schemas.openxmlformats.org/drawingml/2006/main" xmlns:r="http://schemas.openxmlformats.org/officeDocument/2006/relationships" xmlns:p="http://schemas.openxmlformats.org/presentationml/2006/main">
  <p:tag name="NUM" val="8"/>
</p:tagLst>
</file>

<file path=ppt/tags/tag484.xml><?xml version="1.0" encoding="utf-8"?>
<p:tagLst xmlns:a="http://schemas.openxmlformats.org/drawingml/2006/main" xmlns:r="http://schemas.openxmlformats.org/officeDocument/2006/relationships" xmlns:p="http://schemas.openxmlformats.org/presentationml/2006/main">
  <p:tag name="NUM" val="9"/>
</p:tagLst>
</file>

<file path=ppt/tags/tag485.xml><?xml version="1.0" encoding="utf-8"?>
<p:tagLst xmlns:a="http://schemas.openxmlformats.org/drawingml/2006/main" xmlns:r="http://schemas.openxmlformats.org/officeDocument/2006/relationships" xmlns:p="http://schemas.openxmlformats.org/presentationml/2006/main">
  <p:tag name="NUM" val="10"/>
</p:tagLst>
</file>

<file path=ppt/tags/tag486.xml><?xml version="1.0" encoding="utf-8"?>
<p:tagLst xmlns:a="http://schemas.openxmlformats.org/drawingml/2006/main" xmlns:r="http://schemas.openxmlformats.org/officeDocument/2006/relationships" xmlns:p="http://schemas.openxmlformats.org/presentationml/2006/main">
  <p:tag name="NUM" val="11"/>
</p:tagLst>
</file>

<file path=ppt/tags/tag487.xml><?xml version="1.0" encoding="utf-8"?>
<p:tagLst xmlns:a="http://schemas.openxmlformats.org/drawingml/2006/main" xmlns:r="http://schemas.openxmlformats.org/officeDocument/2006/relationships" xmlns:p="http://schemas.openxmlformats.org/presentationml/2006/main">
  <p:tag name="NUM" val="12"/>
</p:tagLst>
</file>

<file path=ppt/tags/tag488.xml><?xml version="1.0" encoding="utf-8"?>
<p:tagLst xmlns:a="http://schemas.openxmlformats.org/drawingml/2006/main" xmlns:r="http://schemas.openxmlformats.org/officeDocument/2006/relationships" xmlns:p="http://schemas.openxmlformats.org/presentationml/2006/main">
  <p:tag name="NUM" val="1"/>
</p:tagLst>
</file>

<file path=ppt/tags/tag489.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490.xml><?xml version="1.0" encoding="utf-8"?>
<p:tagLst xmlns:a="http://schemas.openxmlformats.org/drawingml/2006/main" xmlns:r="http://schemas.openxmlformats.org/officeDocument/2006/relationships" xmlns:p="http://schemas.openxmlformats.org/presentationml/2006/main">
  <p:tag name="NUM" val="3"/>
</p:tagLst>
</file>

<file path=ppt/tags/tag491.xml><?xml version="1.0" encoding="utf-8"?>
<p:tagLst xmlns:a="http://schemas.openxmlformats.org/drawingml/2006/main" xmlns:r="http://schemas.openxmlformats.org/officeDocument/2006/relationships" xmlns:p="http://schemas.openxmlformats.org/presentationml/2006/main">
  <p:tag name="NUM" val="4"/>
</p:tagLst>
</file>

<file path=ppt/tags/tag492.xml><?xml version="1.0" encoding="utf-8"?>
<p:tagLst xmlns:a="http://schemas.openxmlformats.org/drawingml/2006/main" xmlns:r="http://schemas.openxmlformats.org/officeDocument/2006/relationships" xmlns:p="http://schemas.openxmlformats.org/presentationml/2006/main">
  <p:tag name="NUM" val="5"/>
</p:tagLst>
</file>

<file path=ppt/tags/tag493.xml><?xml version="1.0" encoding="utf-8"?>
<p:tagLst xmlns:a="http://schemas.openxmlformats.org/drawingml/2006/main" xmlns:r="http://schemas.openxmlformats.org/officeDocument/2006/relationships" xmlns:p="http://schemas.openxmlformats.org/presentationml/2006/main">
  <p:tag name="NUM" val="6"/>
</p:tagLst>
</file>

<file path=ppt/tags/tag494.xml><?xml version="1.0" encoding="utf-8"?>
<p:tagLst xmlns:a="http://schemas.openxmlformats.org/drawingml/2006/main" xmlns:r="http://schemas.openxmlformats.org/officeDocument/2006/relationships" xmlns:p="http://schemas.openxmlformats.org/presentationml/2006/main">
  <p:tag name="NUM" val="7"/>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4"/>
</p:tagLst>
</file>

<file path=ppt/tags/tag49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00.xml><?xml version="1.0" encoding="utf-8"?>
<p:tagLst xmlns:a="http://schemas.openxmlformats.org/drawingml/2006/main" xmlns:r="http://schemas.openxmlformats.org/officeDocument/2006/relationships" xmlns:p="http://schemas.openxmlformats.org/presentationml/2006/main">
  <p:tag name="NUM" val="6"/>
</p:tagLst>
</file>

<file path=ppt/tags/tag501.xml><?xml version="1.0" encoding="utf-8"?>
<p:tagLst xmlns:a="http://schemas.openxmlformats.org/drawingml/2006/main" xmlns:r="http://schemas.openxmlformats.org/officeDocument/2006/relationships" xmlns:p="http://schemas.openxmlformats.org/presentationml/2006/main">
  <p:tag name="NUM" val="7"/>
</p:tagLst>
</file>

<file path=ppt/tags/tag502.xml><?xml version="1.0" encoding="utf-8"?>
<p:tagLst xmlns:a="http://schemas.openxmlformats.org/drawingml/2006/main" xmlns:r="http://schemas.openxmlformats.org/officeDocument/2006/relationships" xmlns:p="http://schemas.openxmlformats.org/presentationml/2006/main">
  <p:tag name="NUM" val="8"/>
</p:tagLst>
</file>

<file path=ppt/tags/tag503.xml><?xml version="1.0" encoding="utf-8"?>
<p:tagLst xmlns:a="http://schemas.openxmlformats.org/drawingml/2006/main" xmlns:r="http://schemas.openxmlformats.org/officeDocument/2006/relationships" xmlns:p="http://schemas.openxmlformats.org/presentationml/2006/main">
  <p:tag name="NUM" val="9"/>
</p:tagLst>
</file>

<file path=ppt/tags/tag504.xml><?xml version="1.0" encoding="utf-8"?>
<p:tagLst xmlns:a="http://schemas.openxmlformats.org/drawingml/2006/main" xmlns:r="http://schemas.openxmlformats.org/officeDocument/2006/relationships" xmlns:p="http://schemas.openxmlformats.org/presentationml/2006/main">
  <p:tag name="NUM" val="10"/>
</p:tagLst>
</file>

<file path=ppt/tags/tag505.xml><?xml version="1.0" encoding="utf-8"?>
<p:tagLst xmlns:a="http://schemas.openxmlformats.org/drawingml/2006/main" xmlns:r="http://schemas.openxmlformats.org/officeDocument/2006/relationships" xmlns:p="http://schemas.openxmlformats.org/presentationml/2006/main">
  <p:tag name="NUM" val="11"/>
</p:tagLst>
</file>

<file path=ppt/tags/tag506.xml><?xml version="1.0" encoding="utf-8"?>
<p:tagLst xmlns:a="http://schemas.openxmlformats.org/drawingml/2006/main" xmlns:r="http://schemas.openxmlformats.org/officeDocument/2006/relationships" xmlns:p="http://schemas.openxmlformats.org/presentationml/2006/main">
  <p:tag name="NUM" val="12"/>
</p:tagLst>
</file>

<file path=ppt/tags/tag507.xml><?xml version="1.0" encoding="utf-8"?>
<p:tagLst xmlns:a="http://schemas.openxmlformats.org/drawingml/2006/main" xmlns:r="http://schemas.openxmlformats.org/officeDocument/2006/relationships" xmlns:p="http://schemas.openxmlformats.org/presentationml/2006/main">
  <p:tag name="NUM" val="13"/>
</p:tagLst>
</file>

<file path=ppt/tags/tag508.xml><?xml version="1.0" encoding="utf-8"?>
<p:tagLst xmlns:a="http://schemas.openxmlformats.org/drawingml/2006/main" xmlns:r="http://schemas.openxmlformats.org/officeDocument/2006/relationships" xmlns:p="http://schemas.openxmlformats.org/presentationml/2006/main">
  <p:tag name="NUM" val="14"/>
</p:tagLst>
</file>

<file path=ppt/tags/tag509.xml><?xml version="1.0" encoding="utf-8"?>
<p:tagLst xmlns:a="http://schemas.openxmlformats.org/drawingml/2006/main" xmlns:r="http://schemas.openxmlformats.org/officeDocument/2006/relationships" xmlns:p="http://schemas.openxmlformats.org/presentationml/2006/main">
  <p:tag name="NUM" val="15"/>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10.xml><?xml version="1.0" encoding="utf-8"?>
<p:tagLst xmlns:a="http://schemas.openxmlformats.org/drawingml/2006/main" xmlns:r="http://schemas.openxmlformats.org/officeDocument/2006/relationships" xmlns:p="http://schemas.openxmlformats.org/presentationml/2006/main">
  <p:tag name="NUM" val="16"/>
</p:tagLst>
</file>

<file path=ppt/tags/tag511.xml><?xml version="1.0" encoding="utf-8"?>
<p:tagLst xmlns:a="http://schemas.openxmlformats.org/drawingml/2006/main" xmlns:r="http://schemas.openxmlformats.org/officeDocument/2006/relationships" xmlns:p="http://schemas.openxmlformats.org/presentationml/2006/main">
  <p:tag name="NUM" val="17"/>
</p:tagLst>
</file>

<file path=ppt/tags/tag512.xml><?xml version="1.0" encoding="utf-8"?>
<p:tagLst xmlns:a="http://schemas.openxmlformats.org/drawingml/2006/main" xmlns:r="http://schemas.openxmlformats.org/officeDocument/2006/relationships" xmlns:p="http://schemas.openxmlformats.org/presentationml/2006/main">
  <p:tag name="NUM" val="18"/>
</p:tagLst>
</file>

<file path=ppt/tags/tag513.xml><?xml version="1.0" encoding="utf-8"?>
<p:tagLst xmlns:a="http://schemas.openxmlformats.org/drawingml/2006/main" xmlns:r="http://schemas.openxmlformats.org/officeDocument/2006/relationships" xmlns:p="http://schemas.openxmlformats.org/presentationml/2006/main">
  <p:tag name="NUM" val="19"/>
</p:tagLst>
</file>

<file path=ppt/tags/tag514.xml><?xml version="1.0" encoding="utf-8"?>
<p:tagLst xmlns:a="http://schemas.openxmlformats.org/drawingml/2006/main" xmlns:r="http://schemas.openxmlformats.org/officeDocument/2006/relationships" xmlns:p="http://schemas.openxmlformats.org/presentationml/2006/main">
  <p:tag name="NUM" val="20"/>
</p:tagLst>
</file>

<file path=ppt/tags/tag515.xml><?xml version="1.0" encoding="utf-8"?>
<p:tagLst xmlns:a="http://schemas.openxmlformats.org/drawingml/2006/main" xmlns:r="http://schemas.openxmlformats.org/officeDocument/2006/relationships" xmlns:p="http://schemas.openxmlformats.org/presentationml/2006/main">
  <p:tag name="NUM" val="21"/>
</p:tagLst>
</file>

<file path=ppt/tags/tag516.xml><?xml version="1.0" encoding="utf-8"?>
<p:tagLst xmlns:a="http://schemas.openxmlformats.org/drawingml/2006/main" xmlns:r="http://schemas.openxmlformats.org/officeDocument/2006/relationships" xmlns:p="http://schemas.openxmlformats.org/presentationml/2006/main">
  <p:tag name="NUM" val="22"/>
</p:tagLst>
</file>

<file path=ppt/tags/tag517.xml><?xml version="1.0" encoding="utf-8"?>
<p:tagLst xmlns:a="http://schemas.openxmlformats.org/drawingml/2006/main" xmlns:r="http://schemas.openxmlformats.org/officeDocument/2006/relationships" xmlns:p="http://schemas.openxmlformats.org/presentationml/2006/main">
  <p:tag name="NUM" val="23"/>
</p:tagLst>
</file>

<file path=ppt/tags/tag518.xml><?xml version="1.0" encoding="utf-8"?>
<p:tagLst xmlns:a="http://schemas.openxmlformats.org/drawingml/2006/main" xmlns:r="http://schemas.openxmlformats.org/officeDocument/2006/relationships" xmlns:p="http://schemas.openxmlformats.org/presentationml/2006/main">
  <p:tag name="NUM" val="24"/>
</p:tagLst>
</file>

<file path=ppt/tags/tag519.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3"/>
</p:tagLst>
</file>

<file path=ppt/tags/tag522.xml><?xml version="1.0" encoding="utf-8"?>
<p:tagLst xmlns:a="http://schemas.openxmlformats.org/drawingml/2006/main" xmlns:r="http://schemas.openxmlformats.org/officeDocument/2006/relationships" xmlns:p="http://schemas.openxmlformats.org/presentationml/2006/main">
  <p:tag name="NUM" val="4"/>
</p:tagLst>
</file>

<file path=ppt/tags/tag523.xml><?xml version="1.0" encoding="utf-8"?>
<p:tagLst xmlns:a="http://schemas.openxmlformats.org/drawingml/2006/main" xmlns:r="http://schemas.openxmlformats.org/officeDocument/2006/relationships" xmlns:p="http://schemas.openxmlformats.org/presentationml/2006/main">
  <p:tag name="NUM" val="5"/>
</p:tagLst>
</file>

<file path=ppt/tags/tag524.xml><?xml version="1.0" encoding="utf-8"?>
<p:tagLst xmlns:a="http://schemas.openxmlformats.org/drawingml/2006/main" xmlns:r="http://schemas.openxmlformats.org/officeDocument/2006/relationships" xmlns:p="http://schemas.openxmlformats.org/presentationml/2006/main">
  <p:tag name="NUM" val="6"/>
</p:tagLst>
</file>

<file path=ppt/tags/tag525.xml><?xml version="1.0" encoding="utf-8"?>
<p:tagLst xmlns:a="http://schemas.openxmlformats.org/drawingml/2006/main" xmlns:r="http://schemas.openxmlformats.org/officeDocument/2006/relationships" xmlns:p="http://schemas.openxmlformats.org/presentationml/2006/main">
  <p:tag name="NUM" val="7"/>
</p:tagLst>
</file>

<file path=ppt/tags/tag526.xml><?xml version="1.0" encoding="utf-8"?>
<p:tagLst xmlns:a="http://schemas.openxmlformats.org/drawingml/2006/main" xmlns:r="http://schemas.openxmlformats.org/officeDocument/2006/relationships" xmlns:p="http://schemas.openxmlformats.org/presentationml/2006/main">
  <p:tag name="NUM" val="8"/>
</p:tagLst>
</file>

<file path=ppt/tags/tag527.xml><?xml version="1.0" encoding="utf-8"?>
<p:tagLst xmlns:a="http://schemas.openxmlformats.org/drawingml/2006/main" xmlns:r="http://schemas.openxmlformats.org/officeDocument/2006/relationships" xmlns:p="http://schemas.openxmlformats.org/presentationml/2006/main">
  <p:tag name="NUM" val="9"/>
</p:tagLst>
</file>

<file path=ppt/tags/tag528.xml><?xml version="1.0" encoding="utf-8"?>
<p:tagLst xmlns:a="http://schemas.openxmlformats.org/drawingml/2006/main" xmlns:r="http://schemas.openxmlformats.org/officeDocument/2006/relationships" xmlns:p="http://schemas.openxmlformats.org/presentationml/2006/main">
  <p:tag name="NUM" val="10"/>
</p:tagLst>
</file>

<file path=ppt/tags/tag529.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30.xml><?xml version="1.0" encoding="utf-8"?>
<p:tagLst xmlns:a="http://schemas.openxmlformats.org/drawingml/2006/main" xmlns:r="http://schemas.openxmlformats.org/officeDocument/2006/relationships" xmlns:p="http://schemas.openxmlformats.org/presentationml/2006/main">
  <p:tag name="NUM" val="12"/>
</p:tagLst>
</file>

<file path=ppt/tags/tag531.xml><?xml version="1.0" encoding="utf-8"?>
<p:tagLst xmlns:a="http://schemas.openxmlformats.org/drawingml/2006/main" xmlns:r="http://schemas.openxmlformats.org/officeDocument/2006/relationships" xmlns:p="http://schemas.openxmlformats.org/presentationml/2006/main">
  <p:tag name="NUM" val="13"/>
</p:tagLst>
</file>

<file path=ppt/tags/tag532.xml><?xml version="1.0" encoding="utf-8"?>
<p:tagLst xmlns:a="http://schemas.openxmlformats.org/drawingml/2006/main" xmlns:r="http://schemas.openxmlformats.org/officeDocument/2006/relationships" xmlns:p="http://schemas.openxmlformats.org/presentationml/2006/main">
  <p:tag name="NUM" val="14"/>
</p:tagLst>
</file>

<file path=ppt/tags/tag533.xml><?xml version="1.0" encoding="utf-8"?>
<p:tagLst xmlns:a="http://schemas.openxmlformats.org/drawingml/2006/main" xmlns:r="http://schemas.openxmlformats.org/officeDocument/2006/relationships" xmlns:p="http://schemas.openxmlformats.org/presentationml/2006/main">
  <p:tag name="NUM" val="15"/>
</p:tagLst>
</file>

<file path=ppt/tags/tag534.xml><?xml version="1.0" encoding="utf-8"?>
<p:tagLst xmlns:a="http://schemas.openxmlformats.org/drawingml/2006/main" xmlns:r="http://schemas.openxmlformats.org/officeDocument/2006/relationships" xmlns:p="http://schemas.openxmlformats.org/presentationml/2006/main">
  <p:tag name="NUM" val="16"/>
</p:tagLst>
</file>

<file path=ppt/tags/tag535.xml><?xml version="1.0" encoding="utf-8"?>
<p:tagLst xmlns:a="http://schemas.openxmlformats.org/drawingml/2006/main" xmlns:r="http://schemas.openxmlformats.org/officeDocument/2006/relationships" xmlns:p="http://schemas.openxmlformats.org/presentationml/2006/main">
  <p:tag name="NUM" val="17"/>
</p:tagLst>
</file>

<file path=ppt/tags/tag536.xml><?xml version="1.0" encoding="utf-8"?>
<p:tagLst xmlns:a="http://schemas.openxmlformats.org/drawingml/2006/main" xmlns:r="http://schemas.openxmlformats.org/officeDocument/2006/relationships" xmlns:p="http://schemas.openxmlformats.org/presentationml/2006/main">
  <p:tag name="NUM" val="18"/>
</p:tagLst>
</file>

<file path=ppt/tags/tag537.xml><?xml version="1.0" encoding="utf-8"?>
<p:tagLst xmlns:a="http://schemas.openxmlformats.org/drawingml/2006/main" xmlns:r="http://schemas.openxmlformats.org/officeDocument/2006/relationships" xmlns:p="http://schemas.openxmlformats.org/presentationml/2006/main">
  <p:tag name="NUM" val="19"/>
</p:tagLst>
</file>

<file path=ppt/tags/tag538.xml><?xml version="1.0" encoding="utf-8"?>
<p:tagLst xmlns:a="http://schemas.openxmlformats.org/drawingml/2006/main" xmlns:r="http://schemas.openxmlformats.org/officeDocument/2006/relationships" xmlns:p="http://schemas.openxmlformats.org/presentationml/2006/main">
  <p:tag name="NUM" val="20"/>
</p:tagLst>
</file>

<file path=ppt/tags/tag539.xml><?xml version="1.0" encoding="utf-8"?>
<p:tagLst xmlns:a="http://schemas.openxmlformats.org/drawingml/2006/main" xmlns:r="http://schemas.openxmlformats.org/officeDocument/2006/relationships" xmlns:p="http://schemas.openxmlformats.org/presentationml/2006/main">
  <p:tag name="NUM" val="21"/>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40.xml><?xml version="1.0" encoding="utf-8"?>
<p:tagLst xmlns:a="http://schemas.openxmlformats.org/drawingml/2006/main" xmlns:r="http://schemas.openxmlformats.org/officeDocument/2006/relationships" xmlns:p="http://schemas.openxmlformats.org/presentationml/2006/main">
  <p:tag name="NUM" val="22"/>
</p:tagLst>
</file>

<file path=ppt/tags/tag541.xml><?xml version="1.0" encoding="utf-8"?>
<p:tagLst xmlns:a="http://schemas.openxmlformats.org/drawingml/2006/main" xmlns:r="http://schemas.openxmlformats.org/officeDocument/2006/relationships" xmlns:p="http://schemas.openxmlformats.org/presentationml/2006/main">
  <p:tag name="NUM" val="23"/>
</p:tagLst>
</file>

<file path=ppt/tags/tag542.xml><?xml version="1.0" encoding="utf-8"?>
<p:tagLst xmlns:a="http://schemas.openxmlformats.org/drawingml/2006/main" xmlns:r="http://schemas.openxmlformats.org/officeDocument/2006/relationships" xmlns:p="http://schemas.openxmlformats.org/presentationml/2006/main">
  <p:tag name="NUM" val="24"/>
</p:tagLst>
</file>

<file path=ppt/tags/tag543.xml><?xml version="1.0" encoding="utf-8"?>
<p:tagLst xmlns:a="http://schemas.openxmlformats.org/drawingml/2006/main" xmlns:r="http://schemas.openxmlformats.org/officeDocument/2006/relationships" xmlns:p="http://schemas.openxmlformats.org/presentationml/2006/main">
  <p:tag name="NUM" val="25"/>
</p:tagLst>
</file>

<file path=ppt/tags/tag544.xml><?xml version="1.0" encoding="utf-8"?>
<p:tagLst xmlns:a="http://schemas.openxmlformats.org/drawingml/2006/main" xmlns:r="http://schemas.openxmlformats.org/officeDocument/2006/relationships" xmlns:p="http://schemas.openxmlformats.org/presentationml/2006/main">
  <p:tag name="NUM" val="1"/>
</p:tagLst>
</file>

<file path=ppt/tags/tag545.xml><?xml version="1.0" encoding="utf-8"?>
<p:tagLst xmlns:a="http://schemas.openxmlformats.org/drawingml/2006/main" xmlns:r="http://schemas.openxmlformats.org/officeDocument/2006/relationships" xmlns:p="http://schemas.openxmlformats.org/presentationml/2006/main">
  <p:tag name="NUM" val="2"/>
</p:tagLst>
</file>

<file path=ppt/tags/tag546.xml><?xml version="1.0" encoding="utf-8"?>
<p:tagLst xmlns:a="http://schemas.openxmlformats.org/drawingml/2006/main" xmlns:r="http://schemas.openxmlformats.org/officeDocument/2006/relationships" xmlns:p="http://schemas.openxmlformats.org/presentationml/2006/main">
  <p:tag name="NUM" val="3"/>
</p:tagLst>
</file>

<file path=ppt/tags/tag547.xml><?xml version="1.0" encoding="utf-8"?>
<p:tagLst xmlns:a="http://schemas.openxmlformats.org/drawingml/2006/main" xmlns:r="http://schemas.openxmlformats.org/officeDocument/2006/relationships" xmlns:p="http://schemas.openxmlformats.org/presentationml/2006/main">
  <p:tag name="NUM" val="4"/>
</p:tagLst>
</file>

<file path=ppt/tags/tag548.xml><?xml version="1.0" encoding="utf-8"?>
<p:tagLst xmlns:a="http://schemas.openxmlformats.org/drawingml/2006/main" xmlns:r="http://schemas.openxmlformats.org/officeDocument/2006/relationships" xmlns:p="http://schemas.openxmlformats.org/presentationml/2006/main">
  <p:tag name="NUM" val="5"/>
</p:tagLst>
</file>

<file path=ppt/tags/tag549.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50.xml><?xml version="1.0" encoding="utf-8"?>
<p:tagLst xmlns:a="http://schemas.openxmlformats.org/drawingml/2006/main" xmlns:r="http://schemas.openxmlformats.org/officeDocument/2006/relationships" xmlns:p="http://schemas.openxmlformats.org/presentationml/2006/main">
  <p:tag name="NUM" val="7"/>
</p:tagLst>
</file>

<file path=ppt/tags/tag551.xml><?xml version="1.0" encoding="utf-8"?>
<p:tagLst xmlns:a="http://schemas.openxmlformats.org/drawingml/2006/main" xmlns:r="http://schemas.openxmlformats.org/officeDocument/2006/relationships" xmlns:p="http://schemas.openxmlformats.org/presentationml/2006/main">
  <p:tag name="NUM" val="8"/>
</p:tagLst>
</file>

<file path=ppt/tags/tag552.xml><?xml version="1.0" encoding="utf-8"?>
<p:tagLst xmlns:a="http://schemas.openxmlformats.org/drawingml/2006/main" xmlns:r="http://schemas.openxmlformats.org/officeDocument/2006/relationships" xmlns:p="http://schemas.openxmlformats.org/presentationml/2006/main">
  <p:tag name="NUM" val="9"/>
</p:tagLst>
</file>

<file path=ppt/tags/tag553.xml><?xml version="1.0" encoding="utf-8"?>
<p:tagLst xmlns:a="http://schemas.openxmlformats.org/drawingml/2006/main" xmlns:r="http://schemas.openxmlformats.org/officeDocument/2006/relationships" xmlns:p="http://schemas.openxmlformats.org/presentationml/2006/main">
  <p:tag name="NUM" val="10"/>
</p:tagLst>
</file>

<file path=ppt/tags/tag554.xml><?xml version="1.0" encoding="utf-8"?>
<p:tagLst xmlns:a="http://schemas.openxmlformats.org/drawingml/2006/main" xmlns:r="http://schemas.openxmlformats.org/officeDocument/2006/relationships" xmlns:p="http://schemas.openxmlformats.org/presentationml/2006/main">
  <p:tag name="NUM" val="11"/>
</p:tagLst>
</file>

<file path=ppt/tags/tag555.xml><?xml version="1.0" encoding="utf-8"?>
<p:tagLst xmlns:a="http://schemas.openxmlformats.org/drawingml/2006/main" xmlns:r="http://schemas.openxmlformats.org/officeDocument/2006/relationships" xmlns:p="http://schemas.openxmlformats.org/presentationml/2006/main">
  <p:tag name="NUM" val="12"/>
</p:tagLst>
</file>

<file path=ppt/tags/tag556.xml><?xml version="1.0" encoding="utf-8"?>
<p:tagLst xmlns:a="http://schemas.openxmlformats.org/drawingml/2006/main" xmlns:r="http://schemas.openxmlformats.org/officeDocument/2006/relationships" xmlns:p="http://schemas.openxmlformats.org/presentationml/2006/main">
  <p:tag name="NUM" val="13"/>
</p:tagLst>
</file>

<file path=ppt/tags/tag557.xml><?xml version="1.0" encoding="utf-8"?>
<p:tagLst xmlns:a="http://schemas.openxmlformats.org/drawingml/2006/main" xmlns:r="http://schemas.openxmlformats.org/officeDocument/2006/relationships" xmlns:p="http://schemas.openxmlformats.org/presentationml/2006/main">
  <p:tag name="NUM" val="14"/>
</p:tagLst>
</file>

<file path=ppt/tags/tag558.xml><?xml version="1.0" encoding="utf-8"?>
<p:tagLst xmlns:a="http://schemas.openxmlformats.org/drawingml/2006/main" xmlns:r="http://schemas.openxmlformats.org/officeDocument/2006/relationships" xmlns:p="http://schemas.openxmlformats.org/presentationml/2006/main">
  <p:tag name="NUM" val="15"/>
</p:tagLst>
</file>

<file path=ppt/tags/tag559.xml><?xml version="1.0" encoding="utf-8"?>
<p:tagLst xmlns:a="http://schemas.openxmlformats.org/drawingml/2006/main" xmlns:r="http://schemas.openxmlformats.org/officeDocument/2006/relationships" xmlns:p="http://schemas.openxmlformats.org/presentationml/2006/main">
  <p:tag name="NUM" val="16"/>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60.xml><?xml version="1.0" encoding="utf-8"?>
<p:tagLst xmlns:a="http://schemas.openxmlformats.org/drawingml/2006/main" xmlns:r="http://schemas.openxmlformats.org/officeDocument/2006/relationships" xmlns:p="http://schemas.openxmlformats.org/presentationml/2006/main">
  <p:tag name="NUM" val="17"/>
</p:tagLst>
</file>

<file path=ppt/tags/tag561.xml><?xml version="1.0" encoding="utf-8"?>
<p:tagLst xmlns:a="http://schemas.openxmlformats.org/drawingml/2006/main" xmlns:r="http://schemas.openxmlformats.org/officeDocument/2006/relationships" xmlns:p="http://schemas.openxmlformats.org/presentationml/2006/main">
  <p:tag name="NUM" val="18"/>
</p:tagLst>
</file>

<file path=ppt/tags/tag562.xml><?xml version="1.0" encoding="utf-8"?>
<p:tagLst xmlns:a="http://schemas.openxmlformats.org/drawingml/2006/main" xmlns:r="http://schemas.openxmlformats.org/officeDocument/2006/relationships" xmlns:p="http://schemas.openxmlformats.org/presentationml/2006/main">
  <p:tag name="NUM" val="19"/>
</p:tagLst>
</file>

<file path=ppt/tags/tag563.xml><?xml version="1.0" encoding="utf-8"?>
<p:tagLst xmlns:a="http://schemas.openxmlformats.org/drawingml/2006/main" xmlns:r="http://schemas.openxmlformats.org/officeDocument/2006/relationships" xmlns:p="http://schemas.openxmlformats.org/presentationml/2006/main">
  <p:tag name="NUM" val="20"/>
</p:tagLst>
</file>

<file path=ppt/tags/tag564.xml><?xml version="1.0" encoding="utf-8"?>
<p:tagLst xmlns:a="http://schemas.openxmlformats.org/drawingml/2006/main" xmlns:r="http://schemas.openxmlformats.org/officeDocument/2006/relationships" xmlns:p="http://schemas.openxmlformats.org/presentationml/2006/main">
  <p:tag name="NUM" val="21"/>
</p:tagLst>
</file>

<file path=ppt/tags/tag565.xml><?xml version="1.0" encoding="utf-8"?>
<p:tagLst xmlns:a="http://schemas.openxmlformats.org/drawingml/2006/main" xmlns:r="http://schemas.openxmlformats.org/officeDocument/2006/relationships" xmlns:p="http://schemas.openxmlformats.org/presentationml/2006/main">
  <p:tag name="NUM" val="22"/>
</p:tagLst>
</file>

<file path=ppt/tags/tag566.xml><?xml version="1.0" encoding="utf-8"?>
<p:tagLst xmlns:a="http://schemas.openxmlformats.org/drawingml/2006/main" xmlns:r="http://schemas.openxmlformats.org/officeDocument/2006/relationships" xmlns:p="http://schemas.openxmlformats.org/presentationml/2006/main">
  <p:tag name="NUM" val="23"/>
</p:tagLst>
</file>

<file path=ppt/tags/tag567.xml><?xml version="1.0" encoding="utf-8"?>
<p:tagLst xmlns:a="http://schemas.openxmlformats.org/drawingml/2006/main" xmlns:r="http://schemas.openxmlformats.org/officeDocument/2006/relationships" xmlns:p="http://schemas.openxmlformats.org/presentationml/2006/main">
  <p:tag name="NUM" val="24"/>
</p:tagLst>
</file>

<file path=ppt/tags/tag568.xml><?xml version="1.0" encoding="utf-8"?>
<p:tagLst xmlns:a="http://schemas.openxmlformats.org/drawingml/2006/main" xmlns:r="http://schemas.openxmlformats.org/officeDocument/2006/relationships" xmlns:p="http://schemas.openxmlformats.org/presentationml/2006/main">
  <p:tag name="NUM" val="25"/>
</p:tagLst>
</file>

<file path=ppt/tags/tag569.xml><?xml version="1.0" encoding="utf-8"?>
<p:tagLst xmlns:a="http://schemas.openxmlformats.org/drawingml/2006/main" xmlns:r="http://schemas.openxmlformats.org/officeDocument/2006/relationships" xmlns:p="http://schemas.openxmlformats.org/presentationml/2006/main">
  <p:tag name="NUM" val="26"/>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70.xml><?xml version="1.0" encoding="utf-8"?>
<p:tagLst xmlns:a="http://schemas.openxmlformats.org/drawingml/2006/main" xmlns:r="http://schemas.openxmlformats.org/officeDocument/2006/relationships" xmlns:p="http://schemas.openxmlformats.org/presentationml/2006/main">
  <p:tag name="NUM" val="27"/>
</p:tagLst>
</file>

<file path=ppt/tags/tag571.xml><?xml version="1.0" encoding="utf-8"?>
<p:tagLst xmlns:a="http://schemas.openxmlformats.org/drawingml/2006/main" xmlns:r="http://schemas.openxmlformats.org/officeDocument/2006/relationships" xmlns:p="http://schemas.openxmlformats.org/presentationml/2006/main">
  <p:tag name="NUM" val="28"/>
</p:tagLst>
</file>

<file path=ppt/tags/tag572.xml><?xml version="1.0" encoding="utf-8"?>
<p:tagLst xmlns:a="http://schemas.openxmlformats.org/drawingml/2006/main" xmlns:r="http://schemas.openxmlformats.org/officeDocument/2006/relationships" xmlns:p="http://schemas.openxmlformats.org/presentationml/2006/main">
  <p:tag name="NUM" val="29"/>
</p:tagLst>
</file>

<file path=ppt/tags/tag573.xml><?xml version="1.0" encoding="utf-8"?>
<p:tagLst xmlns:a="http://schemas.openxmlformats.org/drawingml/2006/main" xmlns:r="http://schemas.openxmlformats.org/officeDocument/2006/relationships" xmlns:p="http://schemas.openxmlformats.org/presentationml/2006/main">
  <p:tag name="NUM" val="30"/>
</p:tagLst>
</file>

<file path=ppt/tags/tag574.xml><?xml version="1.0" encoding="utf-8"?>
<p:tagLst xmlns:a="http://schemas.openxmlformats.org/drawingml/2006/main" xmlns:r="http://schemas.openxmlformats.org/officeDocument/2006/relationships" xmlns:p="http://schemas.openxmlformats.org/presentationml/2006/main">
  <p:tag name="NUM" val="31"/>
</p:tagLst>
</file>

<file path=ppt/tags/tag575.xml><?xml version="1.0" encoding="utf-8"?>
<p:tagLst xmlns:a="http://schemas.openxmlformats.org/drawingml/2006/main" xmlns:r="http://schemas.openxmlformats.org/officeDocument/2006/relationships" xmlns:p="http://schemas.openxmlformats.org/presentationml/2006/main">
  <p:tag name="NUM" val="32"/>
</p:tagLst>
</file>

<file path=ppt/tags/tag576.xml><?xml version="1.0" encoding="utf-8"?>
<p:tagLst xmlns:a="http://schemas.openxmlformats.org/drawingml/2006/main" xmlns:r="http://schemas.openxmlformats.org/officeDocument/2006/relationships" xmlns:p="http://schemas.openxmlformats.org/presentationml/2006/main">
  <p:tag name="NUM" val="33"/>
</p:tagLst>
</file>

<file path=ppt/tags/tag577.xml><?xml version="1.0" encoding="utf-8"?>
<p:tagLst xmlns:a="http://schemas.openxmlformats.org/drawingml/2006/main" xmlns:r="http://schemas.openxmlformats.org/officeDocument/2006/relationships" xmlns:p="http://schemas.openxmlformats.org/presentationml/2006/main">
  <p:tag name="NUM" val="34"/>
</p:tagLst>
</file>

<file path=ppt/tags/tag578.xml><?xml version="1.0" encoding="utf-8"?>
<p:tagLst xmlns:a="http://schemas.openxmlformats.org/drawingml/2006/main" xmlns:r="http://schemas.openxmlformats.org/officeDocument/2006/relationships" xmlns:p="http://schemas.openxmlformats.org/presentationml/2006/main">
  <p:tag name="NUM" val="35"/>
</p:tagLst>
</file>

<file path=ppt/tags/tag579.xml><?xml version="1.0" encoding="utf-8"?>
<p:tagLst xmlns:a="http://schemas.openxmlformats.org/drawingml/2006/main" xmlns:r="http://schemas.openxmlformats.org/officeDocument/2006/relationships" xmlns:p="http://schemas.openxmlformats.org/presentationml/2006/main">
  <p:tag name="NUM" val="36"/>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80.xml><?xml version="1.0" encoding="utf-8"?>
<p:tagLst xmlns:a="http://schemas.openxmlformats.org/drawingml/2006/main" xmlns:r="http://schemas.openxmlformats.org/officeDocument/2006/relationships" xmlns:p="http://schemas.openxmlformats.org/presentationml/2006/main">
  <p:tag name="NUM" val="37"/>
</p:tagLst>
</file>

<file path=ppt/tags/tag581.xml><?xml version="1.0" encoding="utf-8"?>
<p:tagLst xmlns:a="http://schemas.openxmlformats.org/drawingml/2006/main" xmlns:r="http://schemas.openxmlformats.org/officeDocument/2006/relationships" xmlns:p="http://schemas.openxmlformats.org/presentationml/2006/main">
  <p:tag name="NUM" val="38"/>
</p:tagLst>
</file>

<file path=ppt/tags/tag582.xml><?xml version="1.0" encoding="utf-8"?>
<p:tagLst xmlns:a="http://schemas.openxmlformats.org/drawingml/2006/main" xmlns:r="http://schemas.openxmlformats.org/officeDocument/2006/relationships" xmlns:p="http://schemas.openxmlformats.org/presentationml/2006/main">
  <p:tag name="NUM" val="39"/>
</p:tagLst>
</file>

<file path=ppt/tags/tag583.xml><?xml version="1.0" encoding="utf-8"?>
<p:tagLst xmlns:a="http://schemas.openxmlformats.org/drawingml/2006/main" xmlns:r="http://schemas.openxmlformats.org/officeDocument/2006/relationships" xmlns:p="http://schemas.openxmlformats.org/presentationml/2006/main">
  <p:tag name="NUM" val="1"/>
</p:tagLst>
</file>

<file path=ppt/tags/tag584.xml><?xml version="1.0" encoding="utf-8"?>
<p:tagLst xmlns:a="http://schemas.openxmlformats.org/drawingml/2006/main" xmlns:r="http://schemas.openxmlformats.org/officeDocument/2006/relationships" xmlns:p="http://schemas.openxmlformats.org/presentationml/2006/main">
  <p:tag name="NUM" val="2"/>
</p:tagLst>
</file>

<file path=ppt/tags/tag585.xml><?xml version="1.0" encoding="utf-8"?>
<p:tagLst xmlns:a="http://schemas.openxmlformats.org/drawingml/2006/main" xmlns:r="http://schemas.openxmlformats.org/officeDocument/2006/relationships" xmlns:p="http://schemas.openxmlformats.org/presentationml/2006/main">
  <p:tag name="NUM" val="3"/>
</p:tagLst>
</file>

<file path=ppt/tags/tag586.xml><?xml version="1.0" encoding="utf-8"?>
<p:tagLst xmlns:a="http://schemas.openxmlformats.org/drawingml/2006/main" xmlns:r="http://schemas.openxmlformats.org/officeDocument/2006/relationships" xmlns:p="http://schemas.openxmlformats.org/presentationml/2006/main">
  <p:tag name="NUM" val="4"/>
</p:tagLst>
</file>

<file path=ppt/tags/tag587.xml><?xml version="1.0" encoding="utf-8"?>
<p:tagLst xmlns:a="http://schemas.openxmlformats.org/drawingml/2006/main" xmlns:r="http://schemas.openxmlformats.org/officeDocument/2006/relationships" xmlns:p="http://schemas.openxmlformats.org/presentationml/2006/main">
  <p:tag name="NUM" val="5"/>
</p:tagLst>
</file>

<file path=ppt/tags/tag588.xml><?xml version="1.0" encoding="utf-8"?>
<p:tagLst xmlns:a="http://schemas.openxmlformats.org/drawingml/2006/main" xmlns:r="http://schemas.openxmlformats.org/officeDocument/2006/relationships" xmlns:p="http://schemas.openxmlformats.org/presentationml/2006/main">
  <p:tag name="NUM" val="6"/>
</p:tagLst>
</file>

<file path=ppt/tags/tag589.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11"/>
</p:tagLst>
</file>

<file path=ppt/tags/tag590.xml><?xml version="1.0" encoding="utf-8"?>
<p:tagLst xmlns:a="http://schemas.openxmlformats.org/drawingml/2006/main" xmlns:r="http://schemas.openxmlformats.org/officeDocument/2006/relationships" xmlns:p="http://schemas.openxmlformats.org/presentationml/2006/main">
  <p:tag name="NUM" val="8"/>
</p:tagLst>
</file>

<file path=ppt/tags/tag591.xml><?xml version="1.0" encoding="utf-8"?>
<p:tagLst xmlns:a="http://schemas.openxmlformats.org/drawingml/2006/main" xmlns:r="http://schemas.openxmlformats.org/officeDocument/2006/relationships" xmlns:p="http://schemas.openxmlformats.org/presentationml/2006/main">
  <p:tag name="NUM" val="1"/>
</p:tagLst>
</file>

<file path=ppt/tags/tag592.xml><?xml version="1.0" encoding="utf-8"?>
<p:tagLst xmlns:a="http://schemas.openxmlformats.org/drawingml/2006/main" xmlns:r="http://schemas.openxmlformats.org/officeDocument/2006/relationships" xmlns:p="http://schemas.openxmlformats.org/presentationml/2006/main">
  <p:tag name="NUM" val="2"/>
</p:tagLst>
</file>

<file path=ppt/tags/tag593.xml><?xml version="1.0" encoding="utf-8"?>
<p:tagLst xmlns:a="http://schemas.openxmlformats.org/drawingml/2006/main" xmlns:r="http://schemas.openxmlformats.org/officeDocument/2006/relationships" xmlns:p="http://schemas.openxmlformats.org/presentationml/2006/main">
  <p:tag name="NUM" val="3"/>
</p:tagLst>
</file>

<file path=ppt/tags/tag594.xml><?xml version="1.0" encoding="utf-8"?>
<p:tagLst xmlns:a="http://schemas.openxmlformats.org/drawingml/2006/main" xmlns:r="http://schemas.openxmlformats.org/officeDocument/2006/relationships" xmlns:p="http://schemas.openxmlformats.org/presentationml/2006/main">
  <p:tag name="NUM" val="4"/>
</p:tagLst>
</file>

<file path=ppt/tags/tag595.xml><?xml version="1.0" encoding="utf-8"?>
<p:tagLst xmlns:a="http://schemas.openxmlformats.org/drawingml/2006/main" xmlns:r="http://schemas.openxmlformats.org/officeDocument/2006/relationships" xmlns:p="http://schemas.openxmlformats.org/presentationml/2006/main">
  <p:tag name="NUM" val="5"/>
</p:tagLst>
</file>

<file path=ppt/tags/tag596.xml><?xml version="1.0" encoding="utf-8"?>
<p:tagLst xmlns:a="http://schemas.openxmlformats.org/drawingml/2006/main" xmlns:r="http://schemas.openxmlformats.org/officeDocument/2006/relationships" xmlns:p="http://schemas.openxmlformats.org/presentationml/2006/main">
  <p:tag name="NUM" val="6"/>
</p:tagLst>
</file>

<file path=ppt/tags/tag597.xml><?xml version="1.0" encoding="utf-8"?>
<p:tagLst xmlns:a="http://schemas.openxmlformats.org/drawingml/2006/main" xmlns:r="http://schemas.openxmlformats.org/officeDocument/2006/relationships" xmlns:p="http://schemas.openxmlformats.org/presentationml/2006/main">
  <p:tag name="NUM" val="7"/>
</p:tagLst>
</file>

<file path=ppt/tags/tag598.xml><?xml version="1.0" encoding="utf-8"?>
<p:tagLst xmlns:a="http://schemas.openxmlformats.org/drawingml/2006/main" xmlns:r="http://schemas.openxmlformats.org/officeDocument/2006/relationships" xmlns:p="http://schemas.openxmlformats.org/presentationml/2006/main">
  <p:tag name="NUM" val="8"/>
</p:tagLst>
</file>

<file path=ppt/tags/tag59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2"/>
</p:tagLst>
</file>

<file path=ppt/tags/tag600.xml><?xml version="1.0" encoding="utf-8"?>
<p:tagLst xmlns:a="http://schemas.openxmlformats.org/drawingml/2006/main" xmlns:r="http://schemas.openxmlformats.org/officeDocument/2006/relationships" xmlns:p="http://schemas.openxmlformats.org/presentationml/2006/main">
  <p:tag name="NUM" val="10"/>
</p:tagLst>
</file>

<file path=ppt/tags/tag601.xml><?xml version="1.0" encoding="utf-8"?>
<p:tagLst xmlns:a="http://schemas.openxmlformats.org/drawingml/2006/main" xmlns:r="http://schemas.openxmlformats.org/officeDocument/2006/relationships" xmlns:p="http://schemas.openxmlformats.org/presentationml/2006/main">
  <p:tag name="NUM" val="11"/>
</p:tagLst>
</file>

<file path=ppt/tags/tag602.xml><?xml version="1.0" encoding="utf-8"?>
<p:tagLst xmlns:a="http://schemas.openxmlformats.org/drawingml/2006/main" xmlns:r="http://schemas.openxmlformats.org/officeDocument/2006/relationships" xmlns:p="http://schemas.openxmlformats.org/presentationml/2006/main">
  <p:tag name="NUM" val="12"/>
</p:tagLst>
</file>

<file path=ppt/tags/tag603.xml><?xml version="1.0" encoding="utf-8"?>
<p:tagLst xmlns:a="http://schemas.openxmlformats.org/drawingml/2006/main" xmlns:r="http://schemas.openxmlformats.org/officeDocument/2006/relationships" xmlns:p="http://schemas.openxmlformats.org/presentationml/2006/main">
  <p:tag name="NUM" val="13"/>
</p:tagLst>
</file>

<file path=ppt/tags/tag604.xml><?xml version="1.0" encoding="utf-8"?>
<p:tagLst xmlns:a="http://schemas.openxmlformats.org/drawingml/2006/main" xmlns:r="http://schemas.openxmlformats.org/officeDocument/2006/relationships" xmlns:p="http://schemas.openxmlformats.org/presentationml/2006/main">
  <p:tag name="NUM" val="14"/>
</p:tagLst>
</file>

<file path=ppt/tags/tag605.xml><?xml version="1.0" encoding="utf-8"?>
<p:tagLst xmlns:a="http://schemas.openxmlformats.org/drawingml/2006/main" xmlns:r="http://schemas.openxmlformats.org/officeDocument/2006/relationships" xmlns:p="http://schemas.openxmlformats.org/presentationml/2006/main">
  <p:tag name="NUM" val="15"/>
</p:tagLst>
</file>

<file path=ppt/tags/tag606.xml><?xml version="1.0" encoding="utf-8"?>
<p:tagLst xmlns:a="http://schemas.openxmlformats.org/drawingml/2006/main" xmlns:r="http://schemas.openxmlformats.org/officeDocument/2006/relationships" xmlns:p="http://schemas.openxmlformats.org/presentationml/2006/main">
  <p:tag name="NUM" val="16"/>
</p:tagLst>
</file>

<file path=ppt/tags/tag607.xml><?xml version="1.0" encoding="utf-8"?>
<p:tagLst xmlns:a="http://schemas.openxmlformats.org/drawingml/2006/main" xmlns:r="http://schemas.openxmlformats.org/officeDocument/2006/relationships" xmlns:p="http://schemas.openxmlformats.org/presentationml/2006/main">
  <p:tag name="NUM" val="17"/>
</p:tagLst>
</file>

<file path=ppt/tags/tag608.xml><?xml version="1.0" encoding="utf-8"?>
<p:tagLst xmlns:a="http://schemas.openxmlformats.org/drawingml/2006/main" xmlns:r="http://schemas.openxmlformats.org/officeDocument/2006/relationships" xmlns:p="http://schemas.openxmlformats.org/presentationml/2006/main">
  <p:tag name="NUM" val="18"/>
</p:tagLst>
</file>

<file path=ppt/tags/tag609.xml><?xml version="1.0" encoding="utf-8"?>
<p:tagLst xmlns:a="http://schemas.openxmlformats.org/drawingml/2006/main" xmlns:r="http://schemas.openxmlformats.org/officeDocument/2006/relationships" xmlns:p="http://schemas.openxmlformats.org/presentationml/2006/main">
  <p:tag name="NUM" val="19"/>
</p:tagLst>
</file>

<file path=ppt/tags/tag61.xml><?xml version="1.0" encoding="utf-8"?>
<p:tagLst xmlns:a="http://schemas.openxmlformats.org/drawingml/2006/main" xmlns:r="http://schemas.openxmlformats.org/officeDocument/2006/relationships" xmlns:p="http://schemas.openxmlformats.org/presentationml/2006/main">
  <p:tag name="NUM" val="13"/>
</p:tagLst>
</file>

<file path=ppt/tags/tag610.xml><?xml version="1.0" encoding="utf-8"?>
<p:tagLst xmlns:a="http://schemas.openxmlformats.org/drawingml/2006/main" xmlns:r="http://schemas.openxmlformats.org/officeDocument/2006/relationships" xmlns:p="http://schemas.openxmlformats.org/presentationml/2006/main">
  <p:tag name="NUM" val="20"/>
</p:tagLst>
</file>

<file path=ppt/tags/tag611.xml><?xml version="1.0" encoding="utf-8"?>
<p:tagLst xmlns:a="http://schemas.openxmlformats.org/drawingml/2006/main" xmlns:r="http://schemas.openxmlformats.org/officeDocument/2006/relationships" xmlns:p="http://schemas.openxmlformats.org/presentationml/2006/main">
  <p:tag name="NUM" val="21"/>
</p:tagLst>
</file>

<file path=ppt/tags/tag612.xml><?xml version="1.0" encoding="utf-8"?>
<p:tagLst xmlns:a="http://schemas.openxmlformats.org/drawingml/2006/main" xmlns:r="http://schemas.openxmlformats.org/officeDocument/2006/relationships" xmlns:p="http://schemas.openxmlformats.org/presentationml/2006/main">
  <p:tag name="NUM" val="22"/>
</p:tagLst>
</file>

<file path=ppt/tags/tag613.xml><?xml version="1.0" encoding="utf-8"?>
<p:tagLst xmlns:a="http://schemas.openxmlformats.org/drawingml/2006/main" xmlns:r="http://schemas.openxmlformats.org/officeDocument/2006/relationships" xmlns:p="http://schemas.openxmlformats.org/presentationml/2006/main">
  <p:tag name="NUM" val="23"/>
</p:tagLst>
</file>

<file path=ppt/tags/tag614.xml><?xml version="1.0" encoding="utf-8"?>
<p:tagLst xmlns:a="http://schemas.openxmlformats.org/drawingml/2006/main" xmlns:r="http://schemas.openxmlformats.org/officeDocument/2006/relationships" xmlns:p="http://schemas.openxmlformats.org/presentationml/2006/main">
  <p:tag name="NUM" val="24"/>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3"/>
</p:tagLst>
</file>

<file path=ppt/tags/tag618.xml><?xml version="1.0" encoding="utf-8"?>
<p:tagLst xmlns:a="http://schemas.openxmlformats.org/drawingml/2006/main" xmlns:r="http://schemas.openxmlformats.org/officeDocument/2006/relationships" xmlns:p="http://schemas.openxmlformats.org/presentationml/2006/main">
  <p:tag name="NUM" val="4"/>
</p:tagLst>
</file>

<file path=ppt/tags/tag619.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4"/>
</p:tagLst>
</file>

<file path=ppt/tags/tag620.xml><?xml version="1.0" encoding="utf-8"?>
<p:tagLst xmlns:a="http://schemas.openxmlformats.org/drawingml/2006/main" xmlns:r="http://schemas.openxmlformats.org/officeDocument/2006/relationships" xmlns:p="http://schemas.openxmlformats.org/presentationml/2006/main">
  <p:tag name="NUM" val="6"/>
</p:tagLst>
</file>

<file path=ppt/tags/tag621.xml><?xml version="1.0" encoding="utf-8"?>
<p:tagLst xmlns:a="http://schemas.openxmlformats.org/drawingml/2006/main" xmlns:r="http://schemas.openxmlformats.org/officeDocument/2006/relationships" xmlns:p="http://schemas.openxmlformats.org/presentationml/2006/main">
  <p:tag name="NUM" val="7"/>
</p:tagLst>
</file>

<file path=ppt/tags/tag622.xml><?xml version="1.0" encoding="utf-8"?>
<p:tagLst xmlns:a="http://schemas.openxmlformats.org/drawingml/2006/main" xmlns:r="http://schemas.openxmlformats.org/officeDocument/2006/relationships" xmlns:p="http://schemas.openxmlformats.org/presentationml/2006/main">
  <p:tag name="NUM" val="8"/>
</p:tagLst>
</file>

<file path=ppt/tags/tag623.xml><?xml version="1.0" encoding="utf-8"?>
<p:tagLst xmlns:a="http://schemas.openxmlformats.org/drawingml/2006/main" xmlns:r="http://schemas.openxmlformats.org/officeDocument/2006/relationships" xmlns:p="http://schemas.openxmlformats.org/presentationml/2006/main">
  <p:tag name="NUM" val="9"/>
</p:tagLst>
</file>

<file path=ppt/tags/tag624.xml><?xml version="1.0" encoding="utf-8"?>
<p:tagLst xmlns:a="http://schemas.openxmlformats.org/drawingml/2006/main" xmlns:r="http://schemas.openxmlformats.org/officeDocument/2006/relationships" xmlns:p="http://schemas.openxmlformats.org/presentationml/2006/main">
  <p:tag name="NUM" val="1"/>
</p:tagLst>
</file>

<file path=ppt/tags/tag625.xml><?xml version="1.0" encoding="utf-8"?>
<p:tagLst xmlns:a="http://schemas.openxmlformats.org/drawingml/2006/main" xmlns:r="http://schemas.openxmlformats.org/officeDocument/2006/relationships" xmlns:p="http://schemas.openxmlformats.org/presentationml/2006/main">
  <p:tag name="NUM" val="2"/>
</p:tagLst>
</file>

<file path=ppt/tags/tag626.xml><?xml version="1.0" encoding="utf-8"?>
<p:tagLst xmlns:a="http://schemas.openxmlformats.org/drawingml/2006/main" xmlns:r="http://schemas.openxmlformats.org/officeDocument/2006/relationships" xmlns:p="http://schemas.openxmlformats.org/presentationml/2006/main">
  <p:tag name="NUM" val="3"/>
</p:tagLst>
</file>

<file path=ppt/tags/tag627.xml><?xml version="1.0" encoding="utf-8"?>
<p:tagLst xmlns:a="http://schemas.openxmlformats.org/drawingml/2006/main" xmlns:r="http://schemas.openxmlformats.org/officeDocument/2006/relationships" xmlns:p="http://schemas.openxmlformats.org/presentationml/2006/main">
  <p:tag name="NUM" val="1"/>
</p:tagLst>
</file>

<file path=ppt/tags/tag628.xml><?xml version="1.0" encoding="utf-8"?>
<p:tagLst xmlns:a="http://schemas.openxmlformats.org/drawingml/2006/main" xmlns:r="http://schemas.openxmlformats.org/officeDocument/2006/relationships" xmlns:p="http://schemas.openxmlformats.org/presentationml/2006/main">
  <p:tag name="NUM" val="2"/>
</p:tagLst>
</file>

<file path=ppt/tags/tag629.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5"/>
</p:tagLst>
</file>

<file path=ppt/tags/tag630.xml><?xml version="1.0" encoding="utf-8"?>
<p:tagLst xmlns:a="http://schemas.openxmlformats.org/drawingml/2006/main" xmlns:r="http://schemas.openxmlformats.org/officeDocument/2006/relationships" xmlns:p="http://schemas.openxmlformats.org/presentationml/2006/main">
  <p:tag name="NUM" val="4"/>
</p:tagLst>
</file>

<file path=ppt/tags/tag631.xml><?xml version="1.0" encoding="utf-8"?>
<p:tagLst xmlns:a="http://schemas.openxmlformats.org/drawingml/2006/main" xmlns:r="http://schemas.openxmlformats.org/officeDocument/2006/relationships" xmlns:p="http://schemas.openxmlformats.org/presentationml/2006/main">
  <p:tag name="NUM" val="1"/>
</p:tagLst>
</file>

<file path=ppt/tags/tag632.xml><?xml version="1.0" encoding="utf-8"?>
<p:tagLst xmlns:a="http://schemas.openxmlformats.org/drawingml/2006/main" xmlns:r="http://schemas.openxmlformats.org/officeDocument/2006/relationships" xmlns:p="http://schemas.openxmlformats.org/presentationml/2006/main">
  <p:tag name="NUM" val="2"/>
</p:tagLst>
</file>

<file path=ppt/tags/tag633.xml><?xml version="1.0" encoding="utf-8"?>
<p:tagLst xmlns:a="http://schemas.openxmlformats.org/drawingml/2006/main" xmlns:r="http://schemas.openxmlformats.org/officeDocument/2006/relationships" xmlns:p="http://schemas.openxmlformats.org/presentationml/2006/main">
  <p:tag name="NUM" val="3"/>
</p:tagLst>
</file>

<file path=ppt/tags/tag634.xml><?xml version="1.0" encoding="utf-8"?>
<p:tagLst xmlns:a="http://schemas.openxmlformats.org/drawingml/2006/main" xmlns:r="http://schemas.openxmlformats.org/officeDocument/2006/relationships" xmlns:p="http://schemas.openxmlformats.org/presentationml/2006/main">
  <p:tag name="NUM" val="1"/>
</p:tagLst>
</file>

<file path=ppt/tags/tag635.xml><?xml version="1.0" encoding="utf-8"?>
<p:tagLst xmlns:a="http://schemas.openxmlformats.org/drawingml/2006/main" xmlns:r="http://schemas.openxmlformats.org/officeDocument/2006/relationships" xmlns:p="http://schemas.openxmlformats.org/presentationml/2006/main">
  <p:tag name="NUM" val="2"/>
</p:tagLst>
</file>

<file path=ppt/tags/tag636.xml><?xml version="1.0" encoding="utf-8"?>
<p:tagLst xmlns:a="http://schemas.openxmlformats.org/drawingml/2006/main" xmlns:r="http://schemas.openxmlformats.org/officeDocument/2006/relationships" xmlns:p="http://schemas.openxmlformats.org/presentationml/2006/main">
  <p:tag name="NUM" val="3"/>
</p:tagLst>
</file>

<file path=ppt/tags/tag637.xml><?xml version="1.0" encoding="utf-8"?>
<p:tagLst xmlns:a="http://schemas.openxmlformats.org/drawingml/2006/main" xmlns:r="http://schemas.openxmlformats.org/officeDocument/2006/relationships" xmlns:p="http://schemas.openxmlformats.org/presentationml/2006/main">
  <p:tag name="NUM" val="4"/>
</p:tagLst>
</file>

<file path=ppt/tags/tag638.xml><?xml version="1.0" encoding="utf-8"?>
<p:tagLst xmlns:a="http://schemas.openxmlformats.org/drawingml/2006/main" xmlns:r="http://schemas.openxmlformats.org/officeDocument/2006/relationships" xmlns:p="http://schemas.openxmlformats.org/presentationml/2006/main">
  <p:tag name="NUM" val="5"/>
</p:tagLst>
</file>

<file path=ppt/tags/tag639.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16"/>
</p:tagLst>
</file>

<file path=ppt/tags/tag640.xml><?xml version="1.0" encoding="utf-8"?>
<p:tagLst xmlns:a="http://schemas.openxmlformats.org/drawingml/2006/main" xmlns:r="http://schemas.openxmlformats.org/officeDocument/2006/relationships" xmlns:p="http://schemas.openxmlformats.org/presentationml/2006/main">
  <p:tag name="NUM" val="7"/>
</p:tagLst>
</file>

<file path=ppt/tags/tag641.xml><?xml version="1.0" encoding="utf-8"?>
<p:tagLst xmlns:a="http://schemas.openxmlformats.org/drawingml/2006/main" xmlns:r="http://schemas.openxmlformats.org/officeDocument/2006/relationships" xmlns:p="http://schemas.openxmlformats.org/presentationml/2006/main">
  <p:tag name="NUM" val="8"/>
</p:tagLst>
</file>

<file path=ppt/tags/tag642.xml><?xml version="1.0" encoding="utf-8"?>
<p:tagLst xmlns:a="http://schemas.openxmlformats.org/drawingml/2006/main" xmlns:r="http://schemas.openxmlformats.org/officeDocument/2006/relationships" xmlns:p="http://schemas.openxmlformats.org/presentationml/2006/main">
  <p:tag name="NUM" val="9"/>
</p:tagLst>
</file>

<file path=ppt/tags/tag643.xml><?xml version="1.0" encoding="utf-8"?>
<p:tagLst xmlns:a="http://schemas.openxmlformats.org/drawingml/2006/main" xmlns:r="http://schemas.openxmlformats.org/officeDocument/2006/relationships" xmlns:p="http://schemas.openxmlformats.org/presentationml/2006/main">
  <p:tag name="NUM" val="10"/>
</p:tagLst>
</file>

<file path=ppt/tags/tag644.xml><?xml version="1.0" encoding="utf-8"?>
<p:tagLst xmlns:a="http://schemas.openxmlformats.org/drawingml/2006/main" xmlns:r="http://schemas.openxmlformats.org/officeDocument/2006/relationships" xmlns:p="http://schemas.openxmlformats.org/presentationml/2006/main">
  <p:tag name="NUM" val="11"/>
</p:tagLst>
</file>

<file path=ppt/tags/tag645.xml><?xml version="1.0" encoding="utf-8"?>
<p:tagLst xmlns:a="http://schemas.openxmlformats.org/drawingml/2006/main" xmlns:r="http://schemas.openxmlformats.org/officeDocument/2006/relationships" xmlns:p="http://schemas.openxmlformats.org/presentationml/2006/main">
  <p:tag name="NUM" val="12"/>
</p:tagLst>
</file>

<file path=ppt/tags/tag646.xml><?xml version="1.0" encoding="utf-8"?>
<p:tagLst xmlns:a="http://schemas.openxmlformats.org/drawingml/2006/main" xmlns:r="http://schemas.openxmlformats.org/officeDocument/2006/relationships" xmlns:p="http://schemas.openxmlformats.org/presentationml/2006/main">
  <p:tag name="NUM" val="13"/>
</p:tagLst>
</file>

<file path=ppt/tags/tag647.xml><?xml version="1.0" encoding="utf-8"?>
<p:tagLst xmlns:a="http://schemas.openxmlformats.org/drawingml/2006/main" xmlns:r="http://schemas.openxmlformats.org/officeDocument/2006/relationships" xmlns:p="http://schemas.openxmlformats.org/presentationml/2006/main">
  <p:tag name="NUM" val="14"/>
</p:tagLst>
</file>

<file path=ppt/tags/tag648.xml><?xml version="1.0" encoding="utf-8"?>
<p:tagLst xmlns:a="http://schemas.openxmlformats.org/drawingml/2006/main" xmlns:r="http://schemas.openxmlformats.org/officeDocument/2006/relationships" xmlns:p="http://schemas.openxmlformats.org/presentationml/2006/main">
  <p:tag name="NUM" val="1"/>
</p:tagLst>
</file>

<file path=ppt/tags/tag649.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7"/>
</p:tagLst>
</file>

<file path=ppt/tags/tag650.xml><?xml version="1.0" encoding="utf-8"?>
<p:tagLst xmlns:a="http://schemas.openxmlformats.org/drawingml/2006/main" xmlns:r="http://schemas.openxmlformats.org/officeDocument/2006/relationships" xmlns:p="http://schemas.openxmlformats.org/presentationml/2006/main">
  <p:tag name="NUM" val="3"/>
</p:tagLst>
</file>

<file path=ppt/tags/tag651.xml><?xml version="1.0" encoding="utf-8"?>
<p:tagLst xmlns:a="http://schemas.openxmlformats.org/drawingml/2006/main" xmlns:r="http://schemas.openxmlformats.org/officeDocument/2006/relationships" xmlns:p="http://schemas.openxmlformats.org/presentationml/2006/main">
  <p:tag name="NUM" val="4"/>
</p:tagLst>
</file>

<file path=ppt/tags/tag652.xml><?xml version="1.0" encoding="utf-8"?>
<p:tagLst xmlns:a="http://schemas.openxmlformats.org/drawingml/2006/main" xmlns:r="http://schemas.openxmlformats.org/officeDocument/2006/relationships" xmlns:p="http://schemas.openxmlformats.org/presentationml/2006/main">
  <p:tag name="NUM" val="1"/>
</p:tagLst>
</file>

<file path=ppt/tags/tag653.xml><?xml version="1.0" encoding="utf-8"?>
<p:tagLst xmlns:a="http://schemas.openxmlformats.org/drawingml/2006/main" xmlns:r="http://schemas.openxmlformats.org/officeDocument/2006/relationships" xmlns:p="http://schemas.openxmlformats.org/presentationml/2006/main">
  <p:tag name="NUM" val="2"/>
</p:tagLst>
</file>

<file path=ppt/tags/tag654.xml><?xml version="1.0" encoding="utf-8"?>
<p:tagLst xmlns:a="http://schemas.openxmlformats.org/drawingml/2006/main" xmlns:r="http://schemas.openxmlformats.org/officeDocument/2006/relationships" xmlns:p="http://schemas.openxmlformats.org/presentationml/2006/main">
  <p:tag name="NUM" val="3"/>
</p:tagLst>
</file>

<file path=ppt/tags/tag655.xml><?xml version="1.0" encoding="utf-8"?>
<p:tagLst xmlns:a="http://schemas.openxmlformats.org/drawingml/2006/main" xmlns:r="http://schemas.openxmlformats.org/officeDocument/2006/relationships" xmlns:p="http://schemas.openxmlformats.org/presentationml/2006/main">
  <p:tag name="NUM" val="4"/>
</p:tagLst>
</file>

<file path=ppt/tags/tag656.xml><?xml version="1.0" encoding="utf-8"?>
<p:tagLst xmlns:a="http://schemas.openxmlformats.org/drawingml/2006/main" xmlns:r="http://schemas.openxmlformats.org/officeDocument/2006/relationships" xmlns:p="http://schemas.openxmlformats.org/presentationml/2006/main">
  <p:tag name="NUM" val="1"/>
</p:tagLst>
</file>

<file path=ppt/tags/tag657.xml><?xml version="1.0" encoding="utf-8"?>
<p:tagLst xmlns:a="http://schemas.openxmlformats.org/drawingml/2006/main" xmlns:r="http://schemas.openxmlformats.org/officeDocument/2006/relationships" xmlns:p="http://schemas.openxmlformats.org/presentationml/2006/main">
  <p:tag name="NUM" val="2"/>
</p:tagLst>
</file>

<file path=ppt/tags/tag658.xml><?xml version="1.0" encoding="utf-8"?>
<p:tagLst xmlns:a="http://schemas.openxmlformats.org/drawingml/2006/main" xmlns:r="http://schemas.openxmlformats.org/officeDocument/2006/relationships" xmlns:p="http://schemas.openxmlformats.org/presentationml/2006/main">
  <p:tag name="NUM" val="3"/>
</p:tagLst>
</file>

<file path=ppt/tags/tag659.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18"/>
</p:tagLst>
</file>

<file path=ppt/tags/tag660.xml><?xml version="1.0" encoding="utf-8"?>
<p:tagLst xmlns:a="http://schemas.openxmlformats.org/drawingml/2006/main" xmlns:r="http://schemas.openxmlformats.org/officeDocument/2006/relationships" xmlns:p="http://schemas.openxmlformats.org/presentationml/2006/main">
  <p:tag name="NUM" val="1"/>
</p:tagLst>
</file>

<file path=ppt/tags/tag661.xml><?xml version="1.0" encoding="utf-8"?>
<p:tagLst xmlns:a="http://schemas.openxmlformats.org/drawingml/2006/main" xmlns:r="http://schemas.openxmlformats.org/officeDocument/2006/relationships" xmlns:p="http://schemas.openxmlformats.org/presentationml/2006/main">
  <p:tag name="NUM" val="2"/>
</p:tagLst>
</file>

<file path=ppt/tags/tag662.xml><?xml version="1.0" encoding="utf-8"?>
<p:tagLst xmlns:a="http://schemas.openxmlformats.org/drawingml/2006/main" xmlns:r="http://schemas.openxmlformats.org/officeDocument/2006/relationships" xmlns:p="http://schemas.openxmlformats.org/presentationml/2006/main">
  <p:tag name="NUM" val="3"/>
</p:tagLst>
</file>

<file path=ppt/tags/tag663.xml><?xml version="1.0" encoding="utf-8"?>
<p:tagLst xmlns:a="http://schemas.openxmlformats.org/drawingml/2006/main" xmlns:r="http://schemas.openxmlformats.org/officeDocument/2006/relationships" xmlns:p="http://schemas.openxmlformats.org/presentationml/2006/main">
  <p:tag name="NUM" val="4"/>
</p:tagLst>
</file>

<file path=ppt/tags/tag664.xml><?xml version="1.0" encoding="utf-8"?>
<p:tagLst xmlns:a="http://schemas.openxmlformats.org/drawingml/2006/main" xmlns:r="http://schemas.openxmlformats.org/officeDocument/2006/relationships" xmlns:p="http://schemas.openxmlformats.org/presentationml/2006/main">
  <p:tag name="NUM" val="5"/>
</p:tagLst>
</file>

<file path=ppt/tags/tag665.xml><?xml version="1.0" encoding="utf-8"?>
<p:tagLst xmlns:a="http://schemas.openxmlformats.org/drawingml/2006/main" xmlns:r="http://schemas.openxmlformats.org/officeDocument/2006/relationships" xmlns:p="http://schemas.openxmlformats.org/presentationml/2006/main">
  <p:tag name="NUM" val="6"/>
</p:tagLst>
</file>

<file path=ppt/tags/tag666.xml><?xml version="1.0" encoding="utf-8"?>
<p:tagLst xmlns:a="http://schemas.openxmlformats.org/drawingml/2006/main" xmlns:r="http://schemas.openxmlformats.org/officeDocument/2006/relationships" xmlns:p="http://schemas.openxmlformats.org/presentationml/2006/main">
  <p:tag name="NUM" val="7"/>
</p:tagLst>
</file>

<file path=ppt/tags/tag667.xml><?xml version="1.0" encoding="utf-8"?>
<p:tagLst xmlns:a="http://schemas.openxmlformats.org/drawingml/2006/main" xmlns:r="http://schemas.openxmlformats.org/officeDocument/2006/relationships" xmlns:p="http://schemas.openxmlformats.org/presentationml/2006/main">
  <p:tag name="NUM" val="8"/>
</p:tagLst>
</file>

<file path=ppt/tags/tag668.xml><?xml version="1.0" encoding="utf-8"?>
<p:tagLst xmlns:a="http://schemas.openxmlformats.org/drawingml/2006/main" xmlns:r="http://schemas.openxmlformats.org/officeDocument/2006/relationships" xmlns:p="http://schemas.openxmlformats.org/presentationml/2006/main">
  <p:tag name="NUM" val="9"/>
</p:tagLst>
</file>

<file path=ppt/tags/tag669.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9"/>
</p:tagLst>
</file>

<file path=ppt/tags/tag670.xml><?xml version="1.0" encoding="utf-8"?>
<p:tagLst xmlns:a="http://schemas.openxmlformats.org/drawingml/2006/main" xmlns:r="http://schemas.openxmlformats.org/officeDocument/2006/relationships" xmlns:p="http://schemas.openxmlformats.org/presentationml/2006/main">
  <p:tag name="NUM" val="11"/>
</p:tagLst>
</file>

<file path=ppt/tags/tag671.xml><?xml version="1.0" encoding="utf-8"?>
<p:tagLst xmlns:a="http://schemas.openxmlformats.org/drawingml/2006/main" xmlns:r="http://schemas.openxmlformats.org/officeDocument/2006/relationships" xmlns:p="http://schemas.openxmlformats.org/presentationml/2006/main">
  <p:tag name="NUM" val="12"/>
</p:tagLst>
</file>

<file path=ppt/tags/tag672.xml><?xml version="1.0" encoding="utf-8"?>
<p:tagLst xmlns:a="http://schemas.openxmlformats.org/drawingml/2006/main" xmlns:r="http://schemas.openxmlformats.org/officeDocument/2006/relationships" xmlns:p="http://schemas.openxmlformats.org/presentationml/2006/main">
  <p:tag name="NUM" val="13"/>
</p:tagLst>
</file>

<file path=ppt/tags/tag673.xml><?xml version="1.0" encoding="utf-8"?>
<p:tagLst xmlns:a="http://schemas.openxmlformats.org/drawingml/2006/main" xmlns:r="http://schemas.openxmlformats.org/officeDocument/2006/relationships" xmlns:p="http://schemas.openxmlformats.org/presentationml/2006/main">
  <p:tag name="NUM" val="14"/>
</p:tagLst>
</file>

<file path=ppt/tags/tag674.xml><?xml version="1.0" encoding="utf-8"?>
<p:tagLst xmlns:a="http://schemas.openxmlformats.org/drawingml/2006/main" xmlns:r="http://schemas.openxmlformats.org/officeDocument/2006/relationships" xmlns:p="http://schemas.openxmlformats.org/presentationml/2006/main">
  <p:tag name="NUM" val="15"/>
</p:tagLst>
</file>

<file path=ppt/tags/tag675.xml><?xml version="1.0" encoding="utf-8"?>
<p:tagLst xmlns:a="http://schemas.openxmlformats.org/drawingml/2006/main" xmlns:r="http://schemas.openxmlformats.org/officeDocument/2006/relationships" xmlns:p="http://schemas.openxmlformats.org/presentationml/2006/main">
  <p:tag name="NUM" val="16"/>
</p:tagLst>
</file>

<file path=ppt/tags/tag676.xml><?xml version="1.0" encoding="utf-8"?>
<p:tagLst xmlns:a="http://schemas.openxmlformats.org/drawingml/2006/main" xmlns:r="http://schemas.openxmlformats.org/officeDocument/2006/relationships" xmlns:p="http://schemas.openxmlformats.org/presentationml/2006/main">
  <p:tag name="NUM" val="17"/>
</p:tagLst>
</file>

<file path=ppt/tags/tag677.xml><?xml version="1.0" encoding="utf-8"?>
<p:tagLst xmlns:a="http://schemas.openxmlformats.org/drawingml/2006/main" xmlns:r="http://schemas.openxmlformats.org/officeDocument/2006/relationships" xmlns:p="http://schemas.openxmlformats.org/presentationml/2006/main">
  <p:tag name="NUM" val="18"/>
</p:tagLst>
</file>

<file path=ppt/tags/tag678.xml><?xml version="1.0" encoding="utf-8"?>
<p:tagLst xmlns:a="http://schemas.openxmlformats.org/drawingml/2006/main" xmlns:r="http://schemas.openxmlformats.org/officeDocument/2006/relationships" xmlns:p="http://schemas.openxmlformats.org/presentationml/2006/main">
  <p:tag name="NUM" val="19"/>
</p:tagLst>
</file>

<file path=ppt/tags/tag68.xml><?xml version="1.0" encoding="utf-8"?>
<p:tagLst xmlns:a="http://schemas.openxmlformats.org/drawingml/2006/main" xmlns:r="http://schemas.openxmlformats.org/officeDocument/2006/relationships" xmlns:p="http://schemas.openxmlformats.org/presentationml/2006/main">
  <p:tag name="NUM" val="20"/>
</p:tagLst>
</file>

<file path=ppt/tags/tag69.xml><?xml version="1.0" encoding="utf-8"?>
<p:tagLst xmlns:a="http://schemas.openxmlformats.org/drawingml/2006/main" xmlns:r="http://schemas.openxmlformats.org/officeDocument/2006/relationships" xmlns:p="http://schemas.openxmlformats.org/presentationml/2006/main">
  <p:tag name="NUM" val="2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2"/>
</p:tagLst>
</file>

<file path=ppt/tags/tag71.xml><?xml version="1.0" encoding="utf-8"?>
<p:tagLst xmlns:a="http://schemas.openxmlformats.org/drawingml/2006/main" xmlns:r="http://schemas.openxmlformats.org/officeDocument/2006/relationships" xmlns:p="http://schemas.openxmlformats.org/presentationml/2006/main">
  <p:tag name="NUM" val="23"/>
</p:tagLst>
</file>

<file path=ppt/tags/tag72.xml><?xml version="1.0" encoding="utf-8"?>
<p:tagLst xmlns:a="http://schemas.openxmlformats.org/drawingml/2006/main" xmlns:r="http://schemas.openxmlformats.org/officeDocument/2006/relationships" xmlns:p="http://schemas.openxmlformats.org/presentationml/2006/main">
  <p:tag name="NUM" val="24"/>
</p:tagLst>
</file>

<file path=ppt/tags/tag73.xml><?xml version="1.0" encoding="utf-8"?>
<p:tagLst xmlns:a="http://schemas.openxmlformats.org/drawingml/2006/main" xmlns:r="http://schemas.openxmlformats.org/officeDocument/2006/relationships" xmlns:p="http://schemas.openxmlformats.org/presentationml/2006/main">
  <p:tag name="NUM" val="25"/>
</p:tagLst>
</file>

<file path=ppt/tags/tag74.xml><?xml version="1.0" encoding="utf-8"?>
<p:tagLst xmlns:a="http://schemas.openxmlformats.org/drawingml/2006/main" xmlns:r="http://schemas.openxmlformats.org/officeDocument/2006/relationships" xmlns:p="http://schemas.openxmlformats.org/presentationml/2006/main">
  <p:tag name="NUM" val="26"/>
</p:tagLst>
</file>

<file path=ppt/tags/tag75.xml><?xml version="1.0" encoding="utf-8"?>
<p:tagLst xmlns:a="http://schemas.openxmlformats.org/drawingml/2006/main" xmlns:r="http://schemas.openxmlformats.org/officeDocument/2006/relationships" xmlns:p="http://schemas.openxmlformats.org/presentationml/2006/main">
  <p:tag name="NUM" val="27"/>
</p:tagLst>
</file>

<file path=ppt/tags/tag76.xml><?xml version="1.0" encoding="utf-8"?>
<p:tagLst xmlns:a="http://schemas.openxmlformats.org/drawingml/2006/main" xmlns:r="http://schemas.openxmlformats.org/officeDocument/2006/relationships" xmlns:p="http://schemas.openxmlformats.org/presentationml/2006/main">
  <p:tag name="NUM" val="28"/>
</p:tagLst>
</file>

<file path=ppt/tags/tag77.xml><?xml version="1.0" encoding="utf-8"?>
<p:tagLst xmlns:a="http://schemas.openxmlformats.org/drawingml/2006/main" xmlns:r="http://schemas.openxmlformats.org/officeDocument/2006/relationships" xmlns:p="http://schemas.openxmlformats.org/presentationml/2006/main">
  <p:tag name="NUM" val="29"/>
</p:tagLst>
</file>

<file path=ppt/tags/tag78.xml><?xml version="1.0" encoding="utf-8"?>
<p:tagLst xmlns:a="http://schemas.openxmlformats.org/drawingml/2006/main" xmlns:r="http://schemas.openxmlformats.org/officeDocument/2006/relationships" xmlns:p="http://schemas.openxmlformats.org/presentationml/2006/main">
  <p:tag name="NUM" val="30"/>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1"/>
</p:tagLst>
</file>

<file path=ppt/tags/tag95.xml><?xml version="1.0" encoding="utf-8"?>
<p:tagLst xmlns:a="http://schemas.openxmlformats.org/drawingml/2006/main" xmlns:r="http://schemas.openxmlformats.org/officeDocument/2006/relationships" xmlns:p="http://schemas.openxmlformats.org/presentationml/2006/main">
  <p:tag name="NUM" val="12"/>
</p:tagLst>
</file>

<file path=ppt/tags/tag96.xml><?xml version="1.0" encoding="utf-8"?>
<p:tagLst xmlns:a="http://schemas.openxmlformats.org/drawingml/2006/main" xmlns:r="http://schemas.openxmlformats.org/officeDocument/2006/relationships" xmlns:p="http://schemas.openxmlformats.org/presentationml/2006/main">
  <p:tag name="NUM" val="13"/>
</p:tagLst>
</file>

<file path=ppt/tags/tag97.xml><?xml version="1.0" encoding="utf-8"?>
<p:tagLst xmlns:a="http://schemas.openxmlformats.org/drawingml/2006/main" xmlns:r="http://schemas.openxmlformats.org/officeDocument/2006/relationships" xmlns:p="http://schemas.openxmlformats.org/presentationml/2006/main">
  <p:tag name="NUM" val="14"/>
</p:tagLst>
</file>

<file path=ppt/tags/tag98.xml><?xml version="1.0" encoding="utf-8"?>
<p:tagLst xmlns:a="http://schemas.openxmlformats.org/drawingml/2006/main" xmlns:r="http://schemas.openxmlformats.org/officeDocument/2006/relationships" xmlns:p="http://schemas.openxmlformats.org/presentationml/2006/main">
  <p:tag name="NUM" val="15"/>
</p:tagLst>
</file>

<file path=ppt/tags/tag99.xml><?xml version="1.0" encoding="utf-8"?>
<p:tagLst xmlns:a="http://schemas.openxmlformats.org/drawingml/2006/main" xmlns:r="http://schemas.openxmlformats.org/officeDocument/2006/relationships" xmlns:p="http://schemas.openxmlformats.org/presentationml/2006/main">
  <p:tag name="NUM" val="16"/>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4190</TotalTime>
  <Words>8218</Words>
  <Application>Microsoft Office PowerPoint</Application>
  <PresentationFormat>Grand écran</PresentationFormat>
  <Paragraphs>706</Paragraphs>
  <Slides>50</Slides>
  <Notes>15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50</vt:i4>
      </vt:variant>
    </vt:vector>
  </HeadingPairs>
  <TitlesOfParts>
    <vt:vector size="56" baseType="lpstr">
      <vt:lpstr>Arial</vt:lpstr>
      <vt:lpstr>Calibri</vt:lpstr>
      <vt:lpstr>Cambria Math</vt:lpstr>
      <vt:lpstr>Univers Condensed</vt:lpstr>
      <vt:lpstr>Univers Condensed Light</vt:lpstr>
      <vt:lpstr>Thème Office</vt:lpstr>
      <vt:lpstr>Fatigue des alliages d’aluminium</vt:lpstr>
      <vt:lpstr>Note</vt:lpstr>
      <vt:lpstr>Introduction – pourquoi étudier la fatigue?</vt:lpstr>
      <vt:lpstr>Introduction – pourquoi étudier la fatigue?</vt:lpstr>
      <vt:lpstr>Introduction – pourquoi étudier la fatigue?</vt:lpstr>
      <vt:lpstr>NOTIONS DE BASE ET GÉNÉRALITÉS</vt:lpstr>
      <vt:lpstr>Définition et concepts-clés</vt:lpstr>
      <vt:lpstr>Définition et concepts-clés Caractéristiques d’une charge cyclique</vt:lpstr>
      <vt:lpstr>Exemple: Caractérisation du chargement en fatigue* Énoncé du problème</vt:lpstr>
      <vt:lpstr>Exemple: Caractérisation du chargement en fatigue Solution du problème</vt:lpstr>
      <vt:lpstr>Mesure de la fatigue Courbes S-N</vt:lpstr>
      <vt:lpstr>Mesure de la fatigue Endommagent cumulatif (amplitude variable)</vt:lpstr>
      <vt:lpstr>Mesure de la fatigue Effet de la contrainte moyenne</vt:lpstr>
      <vt:lpstr>Mécanismes d’endommagement</vt:lpstr>
      <vt:lpstr>Mécanismes d’endommagement Effet des imperfections microstructurales</vt:lpstr>
      <vt:lpstr>Tendances générales Effet des différents paramètres</vt:lpstr>
      <vt:lpstr>FATIGUE DES ALLIAGES D’ALUMINIUM</vt:lpstr>
      <vt:lpstr>Vue d’ensemble – Alliage corroyés Limites d’endurance pour divers alliages</vt:lpstr>
      <vt:lpstr>Alliages traitables thermiquement Séries 2000, 6000, 7000</vt:lpstr>
      <vt:lpstr>Alliages écrouissables Séries 3000 et 5000</vt:lpstr>
      <vt:lpstr>Alliages de fonderie</vt:lpstr>
      <vt:lpstr>Pièces de fabrication additive</vt:lpstr>
      <vt:lpstr>FATIGUE DES PIÈCES D’ALUMINIUM</vt:lpstr>
      <vt:lpstr>Fatigue des pièces d’aluminium Différences entre éprouvettes de laboratoire et pièces réelles</vt:lpstr>
      <vt:lpstr>Fatigue des pièces d’aluminium Effets du fini de surface</vt:lpstr>
      <vt:lpstr>Fatigue des pièces d’aluminium Environnement corrosif et AlClad</vt:lpstr>
      <vt:lpstr>Effet de l’environnement Température</vt:lpstr>
      <vt:lpstr>Effet d’échelle Concept et calcul</vt:lpstr>
      <vt:lpstr>Fatigue des pièces d’aluminium Effet d’une concentration de contraintes</vt:lpstr>
      <vt:lpstr>Fatigue des pièces d’aluminium Effet d’entaille – facteur de sensibilité</vt:lpstr>
      <vt:lpstr>Fatigue des pièces d’aluminium Effet des fissures</vt:lpstr>
      <vt:lpstr>Exemple pièce mécanique Énoncé du problème</vt:lpstr>
      <vt:lpstr>Exemple pièce mécanique Solution</vt:lpstr>
      <vt:lpstr>FATIGUE DES STRUCTURES D’ALUMINIUM</vt:lpstr>
      <vt:lpstr>Assemblages soudés Géométrie</vt:lpstr>
      <vt:lpstr>Assemblages soudés Courbes de fatigue de CSA</vt:lpstr>
      <vt:lpstr>Assemblages soudés Résistance mécanique</vt:lpstr>
      <vt:lpstr>Assemblages soudés Contraintes résiduelles</vt:lpstr>
      <vt:lpstr>Joints boulonnés ou rivetés</vt:lpstr>
      <vt:lpstr>Soudure par friction-malaxage</vt:lpstr>
      <vt:lpstr>Exemple joint soudé Énoncé du problème</vt:lpstr>
      <vt:lpstr>Exemple joint soudé Solution</vt:lpstr>
      <vt:lpstr>EN CONCLUSION</vt:lpstr>
      <vt:lpstr>Conclusion</vt:lpstr>
      <vt:lpstr>EXERCICES</vt:lpstr>
      <vt:lpstr>Exercices</vt:lpstr>
      <vt:lpstr>Bibliographie</vt:lpstr>
      <vt:lpstr>Bibliographie (suite)</vt:lpstr>
      <vt:lpstr>Bibliographie (suite)</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60</cp:revision>
  <dcterms:created xsi:type="dcterms:W3CDTF">2021-07-15T17:10:38Z</dcterms:created>
  <dcterms:modified xsi:type="dcterms:W3CDTF">2024-08-12T19:22:22Z</dcterms:modified>
</cp:coreProperties>
</file>