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8"/>
  </p:notesMasterIdLst>
  <p:sldIdLst>
    <p:sldId id="262" r:id="rId5"/>
    <p:sldId id="495" r:id="rId6"/>
    <p:sldId id="260" r:id="rId7"/>
    <p:sldId id="261" r:id="rId8"/>
    <p:sldId id="622" r:id="rId9"/>
    <p:sldId id="621" r:id="rId10"/>
    <p:sldId id="619" r:id="rId11"/>
    <p:sldId id="623" r:id="rId12"/>
    <p:sldId id="620" r:id="rId13"/>
    <p:sldId id="618" r:id="rId14"/>
    <p:sldId id="263" r:id="rId15"/>
    <p:sldId id="629" r:id="rId16"/>
    <p:sldId id="609" r:id="rId17"/>
    <p:sldId id="610" r:id="rId18"/>
    <p:sldId id="264" r:id="rId19"/>
    <p:sldId id="624" r:id="rId20"/>
    <p:sldId id="266" r:id="rId21"/>
    <p:sldId id="265" r:id="rId22"/>
    <p:sldId id="625" r:id="rId23"/>
    <p:sldId id="626" r:id="rId24"/>
    <p:sldId id="627" r:id="rId25"/>
    <p:sldId id="628" r:id="rId26"/>
    <p:sldId id="274" r:id="rId27"/>
    <p:sldId id="279" r:id="rId28"/>
    <p:sldId id="630" r:id="rId29"/>
    <p:sldId id="613" r:id="rId30"/>
    <p:sldId id="615" r:id="rId31"/>
    <p:sldId id="616" r:id="rId32"/>
    <p:sldId id="389" r:id="rId33"/>
    <p:sldId id="399" r:id="rId34"/>
    <p:sldId id="395" r:id="rId35"/>
    <p:sldId id="338" r:id="rId36"/>
    <p:sldId id="339" r:id="rId37"/>
    <p:sldId id="340" r:id="rId38"/>
    <p:sldId id="400" r:id="rId39"/>
    <p:sldId id="341" r:id="rId40"/>
    <p:sldId id="392" r:id="rId41"/>
    <p:sldId id="393" r:id="rId42"/>
    <p:sldId id="314" r:id="rId43"/>
    <p:sldId id="315" r:id="rId44"/>
    <p:sldId id="323" r:id="rId45"/>
    <p:sldId id="631" r:id="rId46"/>
    <p:sldId id="256"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60" autoAdjust="0"/>
    <p:restoredTop sz="96405" autoAdjust="0"/>
  </p:normalViewPr>
  <p:slideViewPr>
    <p:cSldViewPr snapToGrid="0" snapToObjects="1">
      <p:cViewPr varScale="1">
        <p:scale>
          <a:sx n="71" d="100"/>
          <a:sy n="71" d="100"/>
        </p:scale>
        <p:origin x="256"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6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https://aluquebec-my.sharepoint.com/personal/yves_archambault_aluquebec_com/Documents/Projets%20actifs/AluCompetences/Extrusion-Tolerances%20AluCompetences/Tolerances%20repres%20graphique_202206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150" baseline="0">
                <a:solidFill>
                  <a:schemeClr val="tx1">
                    <a:lumMod val="50000"/>
                    <a:lumOff val="50000"/>
                  </a:schemeClr>
                </a:solidFill>
                <a:latin typeface="+mn-lt"/>
                <a:ea typeface="+mn-ea"/>
                <a:cs typeface="+mn-cs"/>
              </a:defRPr>
            </a:pPr>
            <a:r>
              <a:rPr lang="en-US" sz="1400"/>
              <a:t>Tolérances dimensionnelles typiques de différents procédés de mise en forme</a:t>
            </a:r>
          </a:p>
        </c:rich>
      </c:tx>
      <c:overlay val="0"/>
      <c:spPr>
        <a:noFill/>
        <a:ln>
          <a:noFill/>
        </a:ln>
        <a:effectLst/>
      </c:spPr>
      <c:txPr>
        <a:bodyPr rot="0" spcFirstLastPara="1" vertOverflow="ellipsis" vert="horz" wrap="square" anchor="ctr" anchorCtr="1"/>
        <a:lstStyle/>
        <a:p>
          <a:pPr>
            <a:defRPr sz="1400" b="1" i="0" u="none" strike="noStrike" kern="1200" cap="all" spc="150" baseline="0">
              <a:solidFill>
                <a:schemeClr val="tx1">
                  <a:lumMod val="50000"/>
                  <a:lumOff val="50000"/>
                </a:schemeClr>
              </a:solidFill>
              <a:latin typeface="+mn-lt"/>
              <a:ea typeface="+mn-ea"/>
              <a:cs typeface="+mn-cs"/>
            </a:defRPr>
          </a:pPr>
          <a:endParaRPr lang="fr-FR"/>
        </a:p>
      </c:txPr>
    </c:title>
    <c:autoTitleDeleted val="0"/>
    <c:plotArea>
      <c:layout/>
      <c:lineChart>
        <c:grouping val="standard"/>
        <c:varyColors val="0"/>
        <c:ser>
          <c:idx val="0"/>
          <c:order val="0"/>
          <c:tx>
            <c:strRef>
              <c:f>Feuil2!$B$1</c:f>
              <c:strCache>
                <c:ptCount val="1"/>
                <c:pt idx="0">
                  <c:v>Tolérance minimale</c:v>
                </c:pt>
              </c:strCache>
            </c:strRef>
          </c:tx>
          <c:spPr>
            <a:ln w="38100" cap="flat" cmpd="dbl" algn="ctr">
              <a:solidFill>
                <a:schemeClr val="accent1"/>
              </a:solidFill>
              <a:miter lim="800000"/>
            </a:ln>
            <a:effectLst/>
          </c:spPr>
          <c:marker>
            <c:symbol val="none"/>
          </c:marker>
          <c:cat>
            <c:strRef>
              <c:f>Feuil2!$A$2:$A$11</c:f>
              <c:strCache>
                <c:ptCount val="10"/>
                <c:pt idx="0">
                  <c:v>Electro-usinage</c:v>
                </c:pt>
                <c:pt idx="1">
                  <c:v>Usinage conventionnel</c:v>
                </c:pt>
                <c:pt idx="2">
                  <c:v>Moulage à cire perdue</c:v>
                </c:pt>
                <c:pt idx="3">
                  <c:v>Métal en feuille</c:v>
                </c:pt>
                <c:pt idx="4">
                  <c:v>Moulage basse pression</c:v>
                </c:pt>
                <c:pt idx="5">
                  <c:v>Moulage moule permanent</c:v>
                </c:pt>
                <c:pt idx="6">
                  <c:v>Extrusion</c:v>
                </c:pt>
                <c:pt idx="7">
                  <c:v>Métallurgie des poudres</c:v>
                </c:pt>
                <c:pt idx="8">
                  <c:v>Forgeage</c:v>
                </c:pt>
                <c:pt idx="9">
                  <c:v>Moulage sable</c:v>
                </c:pt>
              </c:strCache>
            </c:strRef>
          </c:cat>
          <c:val>
            <c:numRef>
              <c:f>Feuil2!$B$2:$B$11</c:f>
              <c:numCache>
                <c:formatCode>General</c:formatCode>
                <c:ptCount val="10"/>
                <c:pt idx="0">
                  <c:v>2.5000000000000001E-2</c:v>
                </c:pt>
                <c:pt idx="1">
                  <c:v>2.5000000000000001E-2</c:v>
                </c:pt>
                <c:pt idx="2">
                  <c:v>0.1</c:v>
                </c:pt>
                <c:pt idx="3">
                  <c:v>0.1</c:v>
                </c:pt>
                <c:pt idx="4">
                  <c:v>0.25</c:v>
                </c:pt>
                <c:pt idx="5">
                  <c:v>0.25</c:v>
                </c:pt>
                <c:pt idx="6">
                  <c:v>0.3</c:v>
                </c:pt>
                <c:pt idx="7">
                  <c:v>0.6</c:v>
                </c:pt>
                <c:pt idx="8">
                  <c:v>0.6</c:v>
                </c:pt>
                <c:pt idx="9">
                  <c:v>1</c:v>
                </c:pt>
              </c:numCache>
            </c:numRef>
          </c:val>
          <c:smooth val="0"/>
          <c:extLst>
            <c:ext xmlns:c16="http://schemas.microsoft.com/office/drawing/2014/chart" uri="{C3380CC4-5D6E-409C-BE32-E72D297353CC}">
              <c16:uniqueId val="{00000000-57AC-4CEC-8896-55A4160930F1}"/>
            </c:ext>
          </c:extLst>
        </c:ser>
        <c:ser>
          <c:idx val="1"/>
          <c:order val="1"/>
          <c:tx>
            <c:strRef>
              <c:f>Feuil2!$C$1</c:f>
              <c:strCache>
                <c:ptCount val="1"/>
                <c:pt idx="0">
                  <c:v>Tolérance maximale</c:v>
                </c:pt>
              </c:strCache>
            </c:strRef>
          </c:tx>
          <c:spPr>
            <a:ln w="38100" cap="flat" cmpd="dbl" algn="ctr">
              <a:solidFill>
                <a:schemeClr val="accent2"/>
              </a:solidFill>
              <a:miter lim="800000"/>
            </a:ln>
            <a:effectLst/>
          </c:spPr>
          <c:marker>
            <c:symbol val="none"/>
          </c:marker>
          <c:cat>
            <c:strRef>
              <c:f>Feuil2!$A$2:$A$11</c:f>
              <c:strCache>
                <c:ptCount val="10"/>
                <c:pt idx="0">
                  <c:v>Electro-usinage</c:v>
                </c:pt>
                <c:pt idx="1">
                  <c:v>Usinage conventionnel</c:v>
                </c:pt>
                <c:pt idx="2">
                  <c:v>Moulage à cire perdue</c:v>
                </c:pt>
                <c:pt idx="3">
                  <c:v>Métal en feuille</c:v>
                </c:pt>
                <c:pt idx="4">
                  <c:v>Moulage basse pression</c:v>
                </c:pt>
                <c:pt idx="5">
                  <c:v>Moulage moule permanent</c:v>
                </c:pt>
                <c:pt idx="6">
                  <c:v>Extrusion</c:v>
                </c:pt>
                <c:pt idx="7">
                  <c:v>Métallurgie des poudres</c:v>
                </c:pt>
                <c:pt idx="8">
                  <c:v>Forgeage</c:v>
                </c:pt>
                <c:pt idx="9">
                  <c:v>Moulage sable</c:v>
                </c:pt>
              </c:strCache>
            </c:strRef>
          </c:cat>
          <c:val>
            <c:numRef>
              <c:f>Feuil2!$C$2:$C$11</c:f>
              <c:numCache>
                <c:formatCode>General</c:formatCode>
                <c:ptCount val="10"/>
                <c:pt idx="0">
                  <c:v>0.1</c:v>
                </c:pt>
                <c:pt idx="1">
                  <c:v>1</c:v>
                </c:pt>
                <c:pt idx="2">
                  <c:v>0.6</c:v>
                </c:pt>
                <c:pt idx="3">
                  <c:v>3</c:v>
                </c:pt>
                <c:pt idx="4">
                  <c:v>0.5</c:v>
                </c:pt>
                <c:pt idx="5">
                  <c:v>0.7</c:v>
                </c:pt>
                <c:pt idx="6">
                  <c:v>3</c:v>
                </c:pt>
                <c:pt idx="7">
                  <c:v>1.5</c:v>
                </c:pt>
                <c:pt idx="8">
                  <c:v>3</c:v>
                </c:pt>
                <c:pt idx="9">
                  <c:v>5</c:v>
                </c:pt>
              </c:numCache>
            </c:numRef>
          </c:val>
          <c:smooth val="0"/>
          <c:extLst>
            <c:ext xmlns:c16="http://schemas.microsoft.com/office/drawing/2014/chart" uri="{C3380CC4-5D6E-409C-BE32-E72D297353CC}">
              <c16:uniqueId val="{00000001-57AC-4CEC-8896-55A4160930F1}"/>
            </c:ext>
          </c:extLst>
        </c:ser>
        <c:dLbls>
          <c:showLegendKey val="0"/>
          <c:showVal val="0"/>
          <c:showCatName val="0"/>
          <c:showSerName val="0"/>
          <c:showPercent val="0"/>
          <c:showBubbleSize val="0"/>
        </c:dLbls>
        <c:smooth val="0"/>
        <c:axId val="689223904"/>
        <c:axId val="707010240"/>
      </c:lineChart>
      <c:catAx>
        <c:axId val="689223904"/>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707010240"/>
        <c:crosses val="autoZero"/>
        <c:auto val="1"/>
        <c:lblAlgn val="ctr"/>
        <c:lblOffset val="100"/>
        <c:noMultiLvlLbl val="0"/>
      </c:catAx>
      <c:valAx>
        <c:axId val="707010240"/>
        <c:scaling>
          <c:logBase val="10"/>
          <c:orientation val="minMax"/>
        </c:scaling>
        <c:delete val="0"/>
        <c:axPos val="l"/>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89223904"/>
        <c:crosses val="autoZero"/>
        <c:crossBetween val="between"/>
      </c:valAx>
      <c:spPr>
        <a:noFill/>
        <a:ln>
          <a:solidFill>
            <a:schemeClr val="accent1">
              <a:shade val="50000"/>
              <a:alpha val="0"/>
            </a:schemeClr>
          </a:solid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900"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2</a:t>
            </a:r>
          </a:p>
          <a:p>
            <a:endParaRPr lang="fr-CA" dirty="0"/>
          </a:p>
          <a:p>
            <a:r>
              <a:rPr lang="fr-CA" dirty="0"/>
              <a:t>Pas </a:t>
            </a:r>
            <a:r>
              <a:rPr lang="fr-CA"/>
              <a:t>de commentaires.</a:t>
            </a:r>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3</a:t>
            </a:fld>
            <a:endParaRPr lang="fr-FR"/>
          </a:p>
        </p:txBody>
      </p:sp>
    </p:spTree>
    <p:extLst>
      <p:ext uri="{BB962C8B-B14F-4D97-AF65-F5344CB8AC3E}">
        <p14:creationId xmlns:p14="http://schemas.microsoft.com/office/powerpoint/2010/main" val="99159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a:solidFill>
                  <a:srgbClr val="7F7F7F"/>
                </a:solidFill>
                <a:latin typeface="Arial"/>
                <a:cs typeface="Arial"/>
              </a:rPr>
              <a:t>DIAPO 11</a:t>
            </a:r>
          </a:p>
          <a:p>
            <a:endParaRPr lang="fr-CA" sz="1200" dirty="0">
              <a:solidFill>
                <a:srgbClr val="7F7F7F"/>
              </a:solidFill>
              <a:latin typeface="Arial"/>
              <a:cs typeface="Arial"/>
            </a:endParaRPr>
          </a:p>
          <a:p>
            <a:r>
              <a:rPr lang="fr-CA" sz="1200" dirty="0">
                <a:solidFill>
                  <a:srgbClr val="7F7F7F"/>
                </a:solidFill>
                <a:latin typeface="Arial"/>
                <a:cs typeface="Arial"/>
              </a:rPr>
              <a:t>Dans cette section il sera question de revoir sommairement les principes généraux du procédé d’extrusion.</a:t>
            </a:r>
          </a:p>
          <a:p>
            <a:r>
              <a:rPr lang="fr-CA" sz="1200" dirty="0">
                <a:solidFill>
                  <a:srgbClr val="7F7F7F"/>
                </a:solidFill>
                <a:latin typeface="Arial"/>
                <a:cs typeface="Arial"/>
              </a:rPr>
              <a:t>Cette information est nécessaire pour aborder le sujet des tolérances dimensionnelles.</a:t>
            </a:r>
          </a:p>
          <a:p>
            <a:r>
              <a:rPr lang="fr-CA" sz="1200" dirty="0">
                <a:solidFill>
                  <a:srgbClr val="7F7F7F"/>
                </a:solidFill>
                <a:latin typeface="Arial"/>
                <a:cs typeface="Arial"/>
              </a:rPr>
              <a:t> </a:t>
            </a:r>
          </a:p>
          <a:p>
            <a:r>
              <a:rPr lang="fr-CA" sz="1200" dirty="0">
                <a:solidFill>
                  <a:srgbClr val="7F7F7F"/>
                </a:solidFill>
                <a:latin typeface="Arial"/>
                <a:cs typeface="Arial"/>
              </a:rPr>
              <a:t> </a:t>
            </a:r>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12</a:t>
            </a:fld>
            <a:endParaRPr lang="fr-FR"/>
          </a:p>
        </p:txBody>
      </p:sp>
    </p:spTree>
    <p:extLst>
      <p:ext uri="{BB962C8B-B14F-4D97-AF65-F5344CB8AC3E}">
        <p14:creationId xmlns:p14="http://schemas.microsoft.com/office/powerpoint/2010/main" val="2165620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12</a:t>
            </a:r>
          </a:p>
          <a:p>
            <a:endParaRPr lang="fr-CA" dirty="0"/>
          </a:p>
          <a:p>
            <a:r>
              <a:rPr lang="fr-CA" dirty="0"/>
              <a:t>Une tolérance dimensionnelle est la variation maximale acceptable sur une pièce pour être acceptable et fonctionnelle.</a:t>
            </a:r>
          </a:p>
          <a:p>
            <a:r>
              <a:rPr lang="fr-CA" dirty="0"/>
              <a:t>L’Aluminum Association (États-Unis) a élaboré des valeurs de tolérances pour le secteur de l’extrusion, ceci afin d’assurer une certaine uniformité dans la qualité.</a:t>
            </a:r>
          </a:p>
          <a:p>
            <a:r>
              <a:rPr lang="fr-CA" dirty="0"/>
              <a:t>Ces tolérances sont regroupées dans le manuel Aluminum Standards and Data. Les extraits qui seront montrés proviennent de la version 2017.</a:t>
            </a:r>
          </a:p>
          <a:p>
            <a:r>
              <a:rPr lang="fr-CA" dirty="0"/>
              <a:t>Plusieurs tolérances sont impliquées dans un profilé extrudé et elles se retrouvent dans autant de tables; d’où une certaine complexité pour le concepteur. </a:t>
            </a:r>
          </a:p>
          <a:p>
            <a:r>
              <a:rPr lang="fr-CA" dirty="0"/>
              <a:t>La réelle maîtrise de ces tolérances appartient à l’extrudeur, avec qui le concepteur aura tout avantage à discuter afin d’identifier correctement celles qui sont critiques.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13</a:t>
            </a:fld>
            <a:endParaRPr lang="fr-FR"/>
          </a:p>
        </p:txBody>
      </p:sp>
    </p:spTree>
    <p:extLst>
      <p:ext uri="{BB962C8B-B14F-4D97-AF65-F5344CB8AC3E}">
        <p14:creationId xmlns:p14="http://schemas.microsoft.com/office/powerpoint/2010/main" val="3859469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13</a:t>
            </a:r>
          </a:p>
          <a:p>
            <a:endParaRPr lang="fr-CA" dirty="0"/>
          </a:p>
          <a:p>
            <a:r>
              <a:rPr lang="fr-CA" dirty="0"/>
              <a:t>L’exemple qui sera utilisé comporte deux profilés extrudés qui devront s’emboîter l’un dans l’autre pour être assemblés par adhésif et rivets</a:t>
            </a:r>
          </a:p>
          <a:p>
            <a:r>
              <a:rPr lang="fr-CA" dirty="0"/>
              <a:t>Ce type d’assemblage pourrait être réalisé sur une longueur de 36 pouces, autant que sur une longueur de 1 ou 2 pouces. </a:t>
            </a:r>
          </a:p>
          <a:p>
            <a:r>
              <a:rPr lang="fr-CA" dirty="0"/>
              <a:t>Nous verrons comment cette longueur d’insertion sera affectée par les tolérances standard des pièces extrudées. </a:t>
            </a:r>
          </a:p>
          <a:p>
            <a:r>
              <a:rPr lang="fr-CA" dirty="0"/>
              <a:t>Dès le départ, dans l’assemblage, on voit que la mise en place de 4 rivets structuraux peut devenir un problème : il sera possible d’assurer le contact avec deux des faces et d’y installer les rivet, ce qui réduira à 0 le jeu initialement souhaité initialement de 0.020’’.  </a:t>
            </a:r>
          </a:p>
          <a:p>
            <a:r>
              <a:rPr lang="fr-CA" dirty="0"/>
              <a:t>Le jeu disponible sur les deux autres faces serait maintenant de .040’’ et le serrage des rivets #3 et #4 causeraient une déformation des faces. </a:t>
            </a:r>
          </a:p>
          <a:p>
            <a:r>
              <a:rPr lang="fr-CA" dirty="0"/>
              <a:t>Une façon d’assurer l’espace libre de .020’’ consisterait à utiliser des cales de cette épaisseur et de les inclure dans l’assemblage avant de sertir les rivets.</a:t>
            </a:r>
          </a:p>
          <a:p>
            <a:r>
              <a:rPr lang="fr-CA" dirty="0"/>
              <a:t>Gardons cette idée en tête et nous y reviendrons plus tard mais nous verrons, dans les diapositives suivantes, qu’il y aura des variations dans les dimensions et ce, pour chacun des profilés, ce qui aura comme conséquences que l’épaisseur des cales, si cette méthode est choisie, devra permette d’ajuster l’épaisseur en fonction de l’espace libre pour chaque assemblage.</a:t>
            </a:r>
          </a:p>
          <a:p>
            <a:r>
              <a:rPr lang="fr-CA" dirty="0"/>
              <a:t>Afin d’éviter la déformation, acceptons que deux rivets seront suffisants.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14</a:t>
            </a:fld>
            <a:endParaRPr lang="fr-FR"/>
          </a:p>
        </p:txBody>
      </p:sp>
    </p:spTree>
    <p:extLst>
      <p:ext uri="{BB962C8B-B14F-4D97-AF65-F5344CB8AC3E}">
        <p14:creationId xmlns:p14="http://schemas.microsoft.com/office/powerpoint/2010/main" val="3052106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14</a:t>
            </a:r>
          </a:p>
          <a:p>
            <a:endParaRPr lang="fr-CA" dirty="0"/>
          </a:p>
          <a:p>
            <a:r>
              <a:rPr lang="fr-CA" dirty="0"/>
              <a:t>La diapositive illustre l’assemblage idéal désiré, soit deux tubes rectangulaires, un intérieur, un extérieur, avec un espace de .020’’ entre les deux.</a:t>
            </a:r>
          </a:p>
          <a:p>
            <a:r>
              <a:rPr lang="fr-CA" dirty="0"/>
              <a:t>Dans cet exemple, la seule fonction d’assemblage voulue est que le profilé intérieur entre toujours dans le profilé extérieur.</a:t>
            </a:r>
          </a:p>
          <a:p>
            <a:r>
              <a:rPr lang="fr-CA" dirty="0"/>
              <a:t>Les dimensions nominales extérieures du profilé mâle, sont établies à 7’’ x 3’’, avec un jeu de .020’’ tout autour, qui serait une épaisseur idéale pour l’adhésif.</a:t>
            </a:r>
          </a:p>
          <a:p>
            <a:r>
              <a:rPr lang="fr-CA" dirty="0"/>
              <a:t>Soulignons que cet exemple est simplifié, par exemple, en éliminant complètement les rayons dans les coins des profilés.</a:t>
            </a:r>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15</a:t>
            </a:fld>
            <a:endParaRPr lang="fr-FR"/>
          </a:p>
        </p:txBody>
      </p:sp>
    </p:spTree>
    <p:extLst>
      <p:ext uri="{BB962C8B-B14F-4D97-AF65-F5344CB8AC3E}">
        <p14:creationId xmlns:p14="http://schemas.microsoft.com/office/powerpoint/2010/main" val="564947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15</a:t>
            </a:r>
          </a:p>
          <a:p>
            <a:endParaRPr lang="fr-CA" dirty="0"/>
          </a:p>
          <a:p>
            <a:r>
              <a:rPr lang="fr-CA" dirty="0"/>
              <a:t>Malgré l’ensemble des tolérances à prévoir, il importe de tenir compte de la complexité du profilé et de l’expérience de l’extrudeur. </a:t>
            </a:r>
          </a:p>
          <a:p>
            <a:r>
              <a:rPr lang="fr-CA" dirty="0"/>
              <a:t>La note apparaissant sur la diapositive est extraite de la norme sur les tolérances et spécifie que ces dernières sont applicables à un profilé ‘’de complexité moyenne’’ ou ‘’</a:t>
            </a:r>
            <a:r>
              <a:rPr lang="fr-CA" dirty="0" err="1"/>
              <a:t>average</a:t>
            </a:r>
            <a:r>
              <a:rPr lang="fr-CA" dirty="0"/>
              <a:t> profile’’, et qu’une étroite collaboration avec l’extrudeur est essentielle pour arriver à déterminer et à convenir mutuellement des tolérances à considérer sur un profilé spécifique. </a:t>
            </a:r>
          </a:p>
          <a:p>
            <a:r>
              <a:rPr lang="fr-CA" dirty="0"/>
              <a:t>Notons que la définition du profilé moyen n’est pas clairement établie.</a:t>
            </a:r>
          </a:p>
          <a:p>
            <a:r>
              <a:rPr lang="fr-CA" dirty="0"/>
              <a:t>On retiendra que les tolérances standards sont en quelque sorte une base de départ sécuritaire pour l’extrudeur. </a:t>
            </a:r>
          </a:p>
          <a:p>
            <a:r>
              <a:rPr lang="fr-CA" dirty="0"/>
              <a:t>Un profilé avec une section plus complexe pourrait justifier un élargissement des tolérances pendant qu’une section plus simple pourrait permettre un resserrement. </a:t>
            </a:r>
          </a:p>
          <a:p>
            <a:r>
              <a:rPr lang="fr-CA" dirty="0"/>
              <a:t>En résumé, dans une conception où certaines tolérances sont importantes, il faudra mettre l’extrudeur à contribution. </a:t>
            </a:r>
          </a:p>
          <a:p>
            <a:r>
              <a:rPr lang="fr-CA" dirty="0"/>
              <a:t>Cependant, il est fréquent que les extrudeurs produisent des profilés avec des tolérances plus serrées que celles mentionnées dans cette norme.</a:t>
            </a:r>
          </a:p>
          <a:p>
            <a:r>
              <a:rPr lang="fr-CA" dirty="0"/>
              <a:t>Les paramètres permettant de réduire les tolérances peuvent affecter la productivité du procédé, que ce soit par une réduction de la vitesse d’extrusion, par une augmentation substantielle du pourcentage de perte, ou une combinaison des deux.  À cet effet, la relation commerciale établie entre un client et un manufacturier peut se traduire par des efforts supplémentaires dans la recherche de stratégies visant à réduire les tolérances.</a:t>
            </a:r>
          </a:p>
          <a:p>
            <a:endParaRPr lang="fr-CA" dirty="0"/>
          </a:p>
          <a:p>
            <a:endParaRPr lang="fr-CA" dirty="0"/>
          </a:p>
          <a:p>
            <a:r>
              <a:rPr lang="fr-CA" dirty="0"/>
              <a:t> </a:t>
            </a:r>
          </a:p>
          <a:p>
            <a:endParaRPr lang="fr-CA" dirty="0"/>
          </a:p>
          <a:p>
            <a:endParaRPr lang="fr-CA" dirty="0"/>
          </a:p>
          <a:p>
            <a:r>
              <a:rPr lang="fr-CA" dirty="0"/>
              <a:t>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16</a:t>
            </a:fld>
            <a:endParaRPr lang="fr-FR"/>
          </a:p>
        </p:txBody>
      </p:sp>
    </p:spTree>
    <p:extLst>
      <p:ext uri="{BB962C8B-B14F-4D97-AF65-F5344CB8AC3E}">
        <p14:creationId xmlns:p14="http://schemas.microsoft.com/office/powerpoint/2010/main" val="812826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16</a:t>
            </a:r>
          </a:p>
          <a:p>
            <a:endParaRPr lang="fr-CA" dirty="0"/>
          </a:p>
          <a:p>
            <a:r>
              <a:rPr lang="fr-CA" dirty="0"/>
              <a:t>Cette diapositive illustre l’ensemble des déviations pouvant se présenter sur un profilé extrudé. Voyons-les sommairement:</a:t>
            </a:r>
          </a:p>
          <a:p>
            <a:r>
              <a:rPr lang="fr-CA" b="1" dirty="0"/>
              <a:t>Le premier bloc concerne les dimensions de la section</a:t>
            </a:r>
            <a:r>
              <a:rPr lang="fr-CA" dirty="0"/>
              <a:t>, ou de la forme du profilé. Elle fait référence à la table 11.2, qui sera vue un peu plus loin. </a:t>
            </a:r>
          </a:p>
          <a:p>
            <a:r>
              <a:rPr lang="fr-CA" dirty="0"/>
              <a:t>Ce qu’il faut retenir de cette table est que les tolérances dimensionnelles varient selon de qui est mesuré et l’endroit où la mesure est effectuée: </a:t>
            </a:r>
          </a:p>
          <a:p>
            <a:r>
              <a:rPr lang="fr-CA" dirty="0"/>
              <a:t>la longueur d’une membrure entièrement formée d’aluminium </a:t>
            </a:r>
            <a:r>
              <a:rPr lang="fr-CA" b="1" dirty="0"/>
              <a:t>(1)</a:t>
            </a:r>
            <a:r>
              <a:rPr lang="fr-CA" dirty="0"/>
              <a:t>, </a:t>
            </a:r>
          </a:p>
          <a:p>
            <a:r>
              <a:rPr lang="fr-CA" dirty="0"/>
              <a:t>l’épaisseur des parois autour d’une cavité, ou l’écart de concentricité, dans un tube, entre les diamètres intérieur et extérieur.</a:t>
            </a:r>
          </a:p>
          <a:p>
            <a:r>
              <a:rPr lang="fr-CA" dirty="0"/>
              <a:t>l’espacement entre deux pattes libres </a:t>
            </a:r>
            <a:r>
              <a:rPr lang="fr-CA" b="1" dirty="0"/>
              <a:t>(2)</a:t>
            </a:r>
            <a:r>
              <a:rPr lang="fr-CA" dirty="0"/>
              <a:t>. </a:t>
            </a:r>
          </a:p>
          <a:p>
            <a:r>
              <a:rPr lang="fr-CA" dirty="0"/>
              <a:t>Les valeurs de ces tolérances se trouvent dans les colonnes de la table, numérotées de 1 à 9, qui est l’objet de la prochaine diapositive.</a:t>
            </a:r>
          </a:p>
          <a:p>
            <a:r>
              <a:rPr lang="fr-CA" b="1" dirty="0"/>
              <a:t>Le second bloc aborde la tolérance de rectitude </a:t>
            </a:r>
            <a:r>
              <a:rPr lang="fr-CA" dirty="0"/>
              <a:t>d’un profilé, et la table 11.6 fourni les valeurs. </a:t>
            </a:r>
          </a:p>
          <a:p>
            <a:r>
              <a:rPr lang="fr-CA" b="1" dirty="0"/>
              <a:t>Le troisième bloc concerne la torsion </a:t>
            </a:r>
            <a:r>
              <a:rPr lang="fr-CA" dirty="0"/>
              <a:t>qui fait aussi partie des variations possibles. La table 11.7 contient les valeurs acceptables.</a:t>
            </a:r>
          </a:p>
          <a:p>
            <a:r>
              <a:rPr lang="fr-CA" b="1" dirty="0"/>
              <a:t>Le quatrième bloc touche les</a:t>
            </a:r>
            <a:r>
              <a:rPr lang="fr-CA" dirty="0"/>
              <a:t> </a:t>
            </a:r>
            <a:r>
              <a:rPr lang="fr-CA" b="1" dirty="0"/>
              <a:t>déformations affectant la planéité des surfaces </a:t>
            </a:r>
            <a:r>
              <a:rPr lang="fr-CA" dirty="0"/>
              <a:t>pour les profilés creux, trouvés dans la table 11.9.</a:t>
            </a:r>
          </a:p>
          <a:p>
            <a:r>
              <a:rPr lang="fr-CA" dirty="0"/>
              <a:t>Afin de respecter les droits d’auteur, il est impossible de reproduire en totalité les tables et donc, quelques lignes seulement seront extraites.</a:t>
            </a:r>
          </a:p>
          <a:p>
            <a:endParaRPr lang="fr-CA" dirty="0"/>
          </a:p>
          <a:p>
            <a:endParaRPr lang="fr-CA" dirty="0"/>
          </a:p>
          <a:p>
            <a:endParaRPr lang="fr-CA" dirty="0"/>
          </a:p>
          <a:p>
            <a:r>
              <a:rPr lang="fr-CA" dirty="0"/>
              <a:t>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17</a:t>
            </a:fld>
            <a:endParaRPr lang="fr-FR"/>
          </a:p>
        </p:txBody>
      </p:sp>
    </p:spTree>
    <p:extLst>
      <p:ext uri="{BB962C8B-B14F-4D97-AF65-F5344CB8AC3E}">
        <p14:creationId xmlns:p14="http://schemas.microsoft.com/office/powerpoint/2010/main" val="1336349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17</a:t>
            </a:r>
          </a:p>
          <a:p>
            <a:endParaRPr lang="fr-CA" dirty="0"/>
          </a:p>
          <a:p>
            <a:r>
              <a:rPr lang="fr-CA" dirty="0"/>
              <a:t>On peut maintenant commencer le survol des différentes tables de tolérances dimensionnelles des extrusions et commençons avec celle portant sur la section (tranche) d’un profilé.</a:t>
            </a:r>
          </a:p>
          <a:p>
            <a:r>
              <a:rPr lang="fr-CA" dirty="0"/>
              <a:t>On voit ici une partie de la table de tolérances 11.2, qui est concernée par les dimensions de la section. </a:t>
            </a:r>
          </a:p>
          <a:p>
            <a:r>
              <a:rPr lang="fr-CA" dirty="0"/>
              <a:t>On remarque que l’information fournie par cette table tient compte de plusieurs paramètres:</a:t>
            </a:r>
          </a:p>
          <a:p>
            <a:r>
              <a:rPr lang="fr-CA" dirty="0"/>
              <a:t>1- L</a:t>
            </a:r>
            <a:r>
              <a:rPr lang="fr-CA" b="1" dirty="0"/>
              <a:t>e traitement thermique</a:t>
            </a:r>
            <a:r>
              <a:rPr lang="fr-CA" dirty="0"/>
              <a:t>: La note suivante:  ‘’</a:t>
            </a:r>
            <a:r>
              <a:rPr lang="fr-CA" dirty="0" err="1"/>
              <a:t>Except</a:t>
            </a:r>
            <a:r>
              <a:rPr lang="fr-CA" dirty="0"/>
              <a:t> for T3510, T4510, … and T8510 </a:t>
            </a:r>
            <a:r>
              <a:rPr lang="fr-CA" dirty="0" err="1"/>
              <a:t>Tempers</a:t>
            </a:r>
            <a:r>
              <a:rPr lang="fr-CA" dirty="0"/>
              <a:t>’’, informe que les valeurs trouvées dans la table sont valides pour les traitements thermiques AUTRES QUE ceux qui sont inscrits dans la note. La raison est que ces traitements comportent des étapes d’étirement qui ne sont pas inclus dans les conditions normalement rencontrées telles que les T1, T4, T5 et T6. </a:t>
            </a:r>
          </a:p>
          <a:p>
            <a:r>
              <a:rPr lang="fr-CA" dirty="0"/>
              <a:t>2- </a:t>
            </a:r>
            <a:r>
              <a:rPr lang="fr-CA" b="1" dirty="0"/>
              <a:t>Des alliages</a:t>
            </a:r>
            <a:r>
              <a:rPr lang="fr-CA" dirty="0"/>
              <a:t>: La note ‘’ Standard </a:t>
            </a:r>
            <a:r>
              <a:rPr lang="fr-CA" dirty="0" err="1"/>
              <a:t>Tolerance</a:t>
            </a:r>
            <a:r>
              <a:rPr lang="fr-CA" dirty="0"/>
              <a:t> All </a:t>
            </a:r>
            <a:r>
              <a:rPr lang="fr-CA" dirty="0" err="1"/>
              <a:t>Except</a:t>
            </a:r>
            <a:r>
              <a:rPr lang="fr-CA" dirty="0"/>
              <a:t> 5XXX </a:t>
            </a:r>
            <a:r>
              <a:rPr lang="fr-CA" dirty="0" err="1"/>
              <a:t>Alloys</a:t>
            </a:r>
            <a:r>
              <a:rPr lang="fr-CA" dirty="0"/>
              <a:t>’’ précise que les extrusions produites dans les alliages de la série 5XXX ne sont pas concernés. Les alliages généralement utilisés font partie des séries 2XXX, 6XXX et 7XXX. Mentionnons que les alliages de la série 6XXX sont fortement utilisés pour les profilés architecturaux et structuraux. On y retrouve notamment les alliage 6063 et 6061.</a:t>
            </a:r>
          </a:p>
          <a:p>
            <a:r>
              <a:rPr lang="fr-CA" dirty="0"/>
              <a:t>3- </a:t>
            </a:r>
            <a:r>
              <a:rPr lang="fr-CA" b="1" dirty="0"/>
              <a:t>Du diamètre du cercle circonscrit : </a:t>
            </a:r>
            <a:r>
              <a:rPr lang="fr-CA" b="0" dirty="0"/>
              <a:t>Dans cet extrait on trouve: ‘’</a:t>
            </a:r>
            <a:r>
              <a:rPr lang="fr-CA" b="0" dirty="0" err="1"/>
              <a:t>Circumscribing</a:t>
            </a:r>
            <a:r>
              <a:rPr lang="fr-CA" b="0" dirty="0"/>
              <a:t> </a:t>
            </a:r>
            <a:r>
              <a:rPr lang="fr-CA" b="0" dirty="0" err="1"/>
              <a:t>circle</a:t>
            </a:r>
            <a:r>
              <a:rPr lang="fr-CA" b="0" dirty="0"/>
              <a:t> sizes </a:t>
            </a:r>
            <a:r>
              <a:rPr lang="fr-CA" b="0" dirty="0" err="1"/>
              <a:t>less</a:t>
            </a:r>
            <a:r>
              <a:rPr lang="fr-CA" b="0" dirty="0"/>
              <a:t> </a:t>
            </a:r>
            <a:r>
              <a:rPr lang="fr-CA" b="0" dirty="0" err="1"/>
              <a:t>than</a:t>
            </a:r>
            <a:r>
              <a:rPr lang="fr-CA" b="0" dirty="0"/>
              <a:t> 10 </a:t>
            </a:r>
            <a:r>
              <a:rPr lang="fr-CA" b="0" dirty="0" err="1"/>
              <a:t>inches</a:t>
            </a:r>
            <a:r>
              <a:rPr lang="fr-CA" b="0" dirty="0"/>
              <a:t> </a:t>
            </a:r>
            <a:r>
              <a:rPr lang="fr-CA" b="0" dirty="0" err="1"/>
              <a:t>diameter</a:t>
            </a:r>
            <a:r>
              <a:rPr lang="fr-CA" b="0" dirty="0"/>
              <a:t>’’.</a:t>
            </a:r>
          </a:p>
          <a:p>
            <a:r>
              <a:rPr lang="fr-CA" b="0" dirty="0"/>
              <a:t>4- </a:t>
            </a:r>
            <a:r>
              <a:rPr lang="fr-CA" b="1" dirty="0"/>
              <a:t>De la partie mesurée: </a:t>
            </a:r>
            <a:r>
              <a:rPr lang="fr-CA" b="0" dirty="0"/>
              <a:t> Les colonnes 2 à 9 donnent des tolérances d’espacement entre des pattes libres </a:t>
            </a:r>
            <a:r>
              <a:rPr lang="fr-CA" b="1" dirty="0"/>
              <a:t>(cas #3) </a:t>
            </a:r>
            <a:r>
              <a:rPr lang="fr-CA" b="0" dirty="0"/>
              <a:t>selon la distance par rapport à une membrure pleine. En résumé, les pattes libres ne seront pas toujours espacées également et plus on s’éloigne de la racine, plus la tolérance augmente. Le </a:t>
            </a:r>
            <a:r>
              <a:rPr lang="fr-CA" b="1" dirty="0"/>
              <a:t>cas #1</a:t>
            </a:r>
            <a:r>
              <a:rPr lang="fr-CA" b="0" dirty="0"/>
              <a:t> est celui d’une membrure entièrement formée d’aluminium. Le </a:t>
            </a:r>
            <a:r>
              <a:rPr lang="fr-CA" b="1" dirty="0"/>
              <a:t>cas #2</a:t>
            </a:r>
            <a:r>
              <a:rPr lang="fr-CA" b="0" dirty="0"/>
              <a:t> est celui où une cavité est présente. On devine que la tolérance d’une membrure solide sera plus serrée que celle impliquant la présence d’une cavité. La colonne titrée par METAL DIMENSIONS apporte une condition où une cavité est petite par rapport à la dimension où elle est incluse.</a:t>
            </a:r>
            <a:endParaRPr lang="fr-CA" dirty="0"/>
          </a:p>
          <a:p>
            <a:endParaRPr lang="fr-CA" dirty="0"/>
          </a:p>
          <a:p>
            <a:r>
              <a:rPr lang="fr-CA" dirty="0"/>
              <a:t>La diapositive suivante montre un exemple.</a:t>
            </a:r>
          </a:p>
          <a:p>
            <a:r>
              <a:rPr lang="fr-CA" dirty="0"/>
              <a:t> </a:t>
            </a:r>
          </a:p>
          <a:p>
            <a:endParaRPr lang="fr-CA" dirty="0"/>
          </a:p>
          <a:p>
            <a:endParaRPr lang="fr-CA" dirty="0"/>
          </a:p>
          <a:p>
            <a:r>
              <a:rPr lang="fr-CA" dirty="0"/>
              <a:t>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18</a:t>
            </a:fld>
            <a:endParaRPr lang="fr-FR"/>
          </a:p>
        </p:txBody>
      </p:sp>
    </p:spTree>
    <p:extLst>
      <p:ext uri="{BB962C8B-B14F-4D97-AF65-F5344CB8AC3E}">
        <p14:creationId xmlns:p14="http://schemas.microsoft.com/office/powerpoint/2010/main" val="333728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18</a:t>
            </a:r>
          </a:p>
          <a:p>
            <a:endParaRPr lang="fr-CA" dirty="0"/>
          </a:p>
          <a:p>
            <a:r>
              <a:rPr lang="fr-CA" dirty="0"/>
              <a:t>Exemple:</a:t>
            </a:r>
          </a:p>
          <a:p>
            <a:r>
              <a:rPr lang="fr-CA" dirty="0"/>
              <a:t>Utilisons le profilé creux de 7’’ x 3’’, illustré à la diapositive 14, et donnons lui une paroi de .125’’ d’épaisseur. Convenons que l’alliage utilisé sera le 6063 et que la condition de trempe sera un traitement thermique T6.</a:t>
            </a:r>
          </a:p>
          <a:p>
            <a:r>
              <a:rPr lang="fr-CA" dirty="0"/>
              <a:t>Le </a:t>
            </a:r>
            <a:r>
              <a:rPr lang="fr-CA" b="1" dirty="0"/>
              <a:t>diamètre du cercle circonscrit </a:t>
            </a:r>
            <a:r>
              <a:rPr lang="fr-CA" dirty="0"/>
              <a:t>est de 7.6’’ donc inférieur à 10’’, ce qui nous place dans la section intitulée: </a:t>
            </a:r>
            <a:r>
              <a:rPr lang="fr-CA" b="1" dirty="0"/>
              <a:t>CIRCUMSCRIBING CIRCLE SIZES LESS THAN 10 INCHES IN DIAMETER</a:t>
            </a:r>
            <a:r>
              <a:rPr lang="fr-CA" dirty="0"/>
              <a:t>.</a:t>
            </a:r>
          </a:p>
          <a:p>
            <a:r>
              <a:rPr lang="fr-CA" b="1" dirty="0"/>
              <a:t>L’alliage et le traitement thermique </a:t>
            </a:r>
            <a:r>
              <a:rPr lang="fr-CA" dirty="0"/>
              <a:t>sont connus, 6063-T6, qui ne font pas partie des exceptions spécifiées : </a:t>
            </a:r>
          </a:p>
          <a:p>
            <a:pPr marL="171450" indent="-171450">
              <a:buFont typeface="Arial" panose="020B0604020202020204" pitchFamily="34" charset="0"/>
              <a:buChar char="•"/>
            </a:pPr>
            <a:r>
              <a:rPr lang="fr-CA" dirty="0"/>
              <a:t>Les traitements thermiques faisant l’objet d’exceptions apparaissent sous le titre TABLE 11.2, tout en haut de la table, et le T6 n’y apparaît pas, on peut donc utiliser la table.</a:t>
            </a:r>
          </a:p>
          <a:p>
            <a:pPr marL="171450" indent="-171450">
              <a:buFont typeface="Arial" panose="020B0604020202020204" pitchFamily="34" charset="0"/>
              <a:buChar char="•"/>
            </a:pPr>
            <a:r>
              <a:rPr lang="fr-CA" dirty="0"/>
              <a:t>Les alliages à exclure sont ceux de la famille 5000 (5XXX), le 6063 est de la famille 6XXX et la table peut donc être utilisée. Il sera de même avec l’alliage 6061.</a:t>
            </a:r>
          </a:p>
          <a:p>
            <a:endParaRPr lang="fr-CA" dirty="0"/>
          </a:p>
          <a:p>
            <a:r>
              <a:rPr lang="fr-CA" dirty="0"/>
              <a:t>Les dimensions d’intérêt sont celles de 7’’ et de 3’’. Ces dimensions sont prises aux coins, et toute la partie mesurée est formée d’aluminium (métal), sans aucune cavité, ce qui se trouve dans la </a:t>
            </a:r>
            <a:r>
              <a:rPr lang="fr-CA" b="1" dirty="0"/>
              <a:t>colonne 2</a:t>
            </a:r>
            <a:r>
              <a:rPr lang="fr-CA" dirty="0"/>
              <a:t> sous le titre </a:t>
            </a:r>
            <a:r>
              <a:rPr lang="fr-CA" b="1" dirty="0"/>
              <a:t>METAL DIMENSIONS</a:t>
            </a:r>
            <a:r>
              <a:rPr lang="fr-CA" dirty="0"/>
              <a:t> :</a:t>
            </a:r>
          </a:p>
          <a:p>
            <a:pPr marL="171450" indent="-171450">
              <a:buFont typeface="Arial" panose="020B0604020202020204" pitchFamily="34" charset="0"/>
              <a:buChar char="•"/>
            </a:pPr>
            <a:r>
              <a:rPr lang="fr-CA" dirty="0"/>
              <a:t>La tolérance sur la dimension de 7’’ est de ± 0.044’’ (standard) et de ± 0.029’’ (précision)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La tolérance sur la dimension de 3’’ est de ± 0.024’’ (standard) et de ± 0.016’’ (précision)</a:t>
            </a:r>
          </a:p>
          <a:p>
            <a:endParaRPr lang="fr-CA" dirty="0"/>
          </a:p>
          <a:p>
            <a:endParaRPr lang="fr-CA" dirty="0"/>
          </a:p>
          <a:p>
            <a:r>
              <a:rPr lang="fr-CA" dirty="0"/>
              <a:t> </a:t>
            </a:r>
          </a:p>
          <a:p>
            <a:endParaRPr lang="fr-CA" dirty="0"/>
          </a:p>
          <a:p>
            <a:endParaRPr lang="fr-CA" dirty="0"/>
          </a:p>
          <a:p>
            <a:r>
              <a:rPr lang="fr-CA" dirty="0"/>
              <a:t>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19</a:t>
            </a:fld>
            <a:endParaRPr lang="fr-FR"/>
          </a:p>
        </p:txBody>
      </p:sp>
    </p:spTree>
    <p:extLst>
      <p:ext uri="{BB962C8B-B14F-4D97-AF65-F5344CB8AC3E}">
        <p14:creationId xmlns:p14="http://schemas.microsoft.com/office/powerpoint/2010/main" val="2828798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19</a:t>
            </a:r>
          </a:p>
          <a:p>
            <a:endParaRPr lang="fr-CA" dirty="0"/>
          </a:p>
          <a:p>
            <a:r>
              <a:rPr lang="fr-CA" dirty="0"/>
              <a:t>Faisons maintenant le même exercice pour déterminer quelles seront les tolérances applicables au centre du profilé.</a:t>
            </a:r>
          </a:p>
          <a:p>
            <a:r>
              <a:rPr lang="fr-CA" dirty="0"/>
              <a:t>On utilisera la partie SPACE DIMENSIONS de la table, qui couvre les profilés ou parties de profilés dont la partie vide représente plus de 75% de la dimension, ce qui est notre cas.</a:t>
            </a:r>
          </a:p>
          <a:p>
            <a:r>
              <a:rPr lang="fr-CA" dirty="0"/>
              <a:t>Une particularité s’applique ici, où les valeurs de la colonne 4 doivent être utilisées.</a:t>
            </a:r>
          </a:p>
          <a:p>
            <a:r>
              <a:rPr lang="fr-CA" dirty="0"/>
              <a:t>Cette particularité dans l’utilisation de la table 11.2 fait partie d’un lot de 8 autres cas spéciaux, renforçant d’autant l’argument de se référer à l’extrudeur afin d’éviter des erreurs.</a:t>
            </a:r>
          </a:p>
          <a:p>
            <a:r>
              <a:rPr lang="fr-CA" dirty="0"/>
              <a:t>Ainsi, les mesures prises au centre du profilé se verront attribuées des tolérances différentes de celles appliquées aux murs.</a:t>
            </a:r>
          </a:p>
          <a:p>
            <a:pPr marL="171450" indent="-171450">
              <a:buFont typeface="Arial" panose="020B0604020202020204" pitchFamily="34" charset="0"/>
              <a:buChar char="•"/>
            </a:pPr>
            <a:r>
              <a:rPr lang="fr-CA" dirty="0"/>
              <a:t>La dimension de 7’’, prise au centre se voit attribuer une tolérance de ± 0.034’’ (standard) et de ± 0.022’’ (précision)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La dimension de 3’’, prise au centre se voit attribuer une tolérance de ± 0.054’’ (standard) et de ± 0.036’’ (précision).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Il faut noter que la variation de la dimension de 3’’ est causée par la courbure du mur de 7’’, d’où la tolérance plus grande sur la dimension de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endParaRPr lang="fr-CA" dirty="0"/>
          </a:p>
          <a:p>
            <a:r>
              <a:rPr lang="fr-CA" dirty="0"/>
              <a:t> </a:t>
            </a:r>
          </a:p>
          <a:p>
            <a:endParaRPr lang="fr-CA" dirty="0"/>
          </a:p>
          <a:p>
            <a:endParaRPr lang="fr-CA" dirty="0"/>
          </a:p>
          <a:p>
            <a:r>
              <a:rPr lang="fr-CA" dirty="0"/>
              <a:t>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20</a:t>
            </a:fld>
            <a:endParaRPr lang="fr-FR"/>
          </a:p>
        </p:txBody>
      </p:sp>
    </p:spTree>
    <p:extLst>
      <p:ext uri="{BB962C8B-B14F-4D97-AF65-F5344CB8AC3E}">
        <p14:creationId xmlns:p14="http://schemas.microsoft.com/office/powerpoint/2010/main" val="1558801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20</a:t>
            </a:r>
          </a:p>
          <a:p>
            <a:endParaRPr lang="fr-CA" dirty="0"/>
          </a:p>
          <a:p>
            <a:r>
              <a:rPr lang="fr-CA" dirty="0"/>
              <a:t>Les valeurs obtenues de la colonne 4 sont </a:t>
            </a:r>
            <a:r>
              <a:rPr lang="fr-CA" b="1" dirty="0"/>
              <a:t>± 0.054’’ pour la dimension horizontale de 3’’ </a:t>
            </a:r>
            <a:r>
              <a:rPr lang="fr-CA" dirty="0"/>
              <a:t>prise au milieu du profilé, et de </a:t>
            </a:r>
            <a:r>
              <a:rPr lang="fr-CA" b="1" dirty="0"/>
              <a:t>± 0.034 pour la dimension verticale de 7’’ </a:t>
            </a:r>
            <a:r>
              <a:rPr lang="fr-CA" dirty="0"/>
              <a:t>prise au milieu du profilé. </a:t>
            </a:r>
          </a:p>
          <a:p>
            <a:r>
              <a:rPr lang="fr-CA" dirty="0"/>
              <a:t>On constate ici que la tolérance de ± 0.034’’ donnée par la colonne 4 de la table, sur la mesure verticale, est inférieure à celle donnée par la colonne 2, qui est celle qui doit être utilisée pour déterminer la tolérance sur une dimension formée entièrement de métal. En résumé, on se retrouve dans la situation impossible, ou fortement improbable, où la tolérance au centre est plus serrée que celle sur le côté.</a:t>
            </a:r>
          </a:p>
          <a:p>
            <a:pPr marL="171450" indent="-171450">
              <a:buFont typeface="Arial" panose="020B0604020202020204" pitchFamily="34" charset="0"/>
              <a:buChar char="•"/>
            </a:pPr>
            <a:r>
              <a:rPr lang="fr-CA" dirty="0"/>
              <a:t>La colonne 3 donne  ± 0.044’’ pour la tolérance appliquée à la dimension de 7’’ entièrement métallique (diapositive #19).</a:t>
            </a:r>
          </a:p>
          <a:p>
            <a:pPr marL="171450" indent="-171450">
              <a:buFont typeface="Arial" panose="020B0604020202020204" pitchFamily="34" charset="0"/>
              <a:buChar char="•"/>
            </a:pPr>
            <a:r>
              <a:rPr lang="fr-CA" dirty="0"/>
              <a:t>La colonne 4 donne ± 0.034’’  pour la tolérance appliquée à la dimension de 7’’ au centre (diapositive #20).</a:t>
            </a:r>
          </a:p>
          <a:p>
            <a:endParaRPr lang="fr-CA" dirty="0"/>
          </a:p>
          <a:p>
            <a:r>
              <a:rPr lang="fr-CA" dirty="0"/>
              <a:t>Cette aberration voit une solution dans l’utilisation d’une autre table, portant le # 11.9, qui traite exclusivement des profilés creux.</a:t>
            </a:r>
          </a:p>
          <a:p>
            <a:r>
              <a:rPr lang="fr-CA" dirty="0"/>
              <a:t> </a:t>
            </a:r>
          </a:p>
          <a:p>
            <a:endParaRPr lang="fr-CA" dirty="0"/>
          </a:p>
          <a:p>
            <a:endParaRPr lang="fr-CA" dirty="0"/>
          </a:p>
          <a:p>
            <a:r>
              <a:rPr lang="fr-CA" dirty="0"/>
              <a:t>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21</a:t>
            </a:fld>
            <a:endParaRPr lang="fr-FR"/>
          </a:p>
        </p:txBody>
      </p:sp>
    </p:spTree>
    <p:extLst>
      <p:ext uri="{BB962C8B-B14F-4D97-AF65-F5344CB8AC3E}">
        <p14:creationId xmlns:p14="http://schemas.microsoft.com/office/powerpoint/2010/main" val="3879163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a:solidFill>
                  <a:srgbClr val="7F7F7F"/>
                </a:solidFill>
                <a:latin typeface="Arial"/>
                <a:cs typeface="Arial"/>
              </a:rPr>
              <a:t> DIAPO 3</a:t>
            </a:r>
          </a:p>
          <a:p>
            <a:r>
              <a:rPr lang="fr-CA" sz="1200" dirty="0">
                <a:solidFill>
                  <a:srgbClr val="7F7F7F"/>
                </a:solidFill>
                <a:latin typeface="Arial"/>
                <a:cs typeface="Arial"/>
              </a:rPr>
              <a:t> </a:t>
            </a:r>
          </a:p>
          <a:p>
            <a:r>
              <a:rPr lang="fr-CA" sz="1200" dirty="0">
                <a:solidFill>
                  <a:srgbClr val="7F7F7F"/>
                </a:solidFill>
                <a:latin typeface="Arial"/>
                <a:cs typeface="Arial"/>
              </a:rPr>
              <a:t>Pas de commentaire</a:t>
            </a:r>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4</a:t>
            </a:fld>
            <a:endParaRPr lang="fr-FR"/>
          </a:p>
        </p:txBody>
      </p:sp>
    </p:spTree>
    <p:extLst>
      <p:ext uri="{BB962C8B-B14F-4D97-AF65-F5344CB8AC3E}">
        <p14:creationId xmlns:p14="http://schemas.microsoft.com/office/powerpoint/2010/main" val="64002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CA" sz="1200" b="1" dirty="0"/>
              <a:t>DIAPO 21</a:t>
            </a:r>
          </a:p>
          <a:p>
            <a:pPr marL="0" indent="0">
              <a:buNone/>
            </a:pPr>
            <a:endParaRPr lang="fr-CA" sz="1200" b="1" dirty="0"/>
          </a:p>
          <a:p>
            <a:pPr marL="0" indent="0">
              <a:buNone/>
            </a:pPr>
            <a:r>
              <a:rPr lang="fr-CA" sz="1200" b="1" dirty="0"/>
              <a:t>Table 11.9: Planéité des surfaces d’un profilé creux</a:t>
            </a:r>
          </a:p>
          <a:p>
            <a:pPr marL="0" indent="0">
              <a:buNone/>
            </a:pPr>
            <a:r>
              <a:rPr lang="fr-CA" sz="1200" dirty="0"/>
              <a:t>On considère ici qu’une tolérance de ± 0.006’’ par pouce de longueur doit être appliquée à la planéité de la surface d’un profilé creux. </a:t>
            </a:r>
          </a:p>
          <a:p>
            <a:pPr marL="0" indent="0">
              <a:buNone/>
            </a:pPr>
            <a:r>
              <a:rPr lang="fr-CA" sz="1200" dirty="0"/>
              <a:t>Dans cet exemple:</a:t>
            </a:r>
          </a:p>
          <a:p>
            <a:pPr marL="0" indent="0">
              <a:buNone/>
            </a:pPr>
            <a:r>
              <a:rPr lang="fr-CA" sz="1200" dirty="0"/>
              <a:t>La dimension 7’’ sera affectée par le bombage de la paroi qui mesure 3’’. La tolérance sera donc de: ±.006’’ x 3 = ± .018’’.</a:t>
            </a:r>
          </a:p>
          <a:p>
            <a:pPr marL="0" indent="0">
              <a:buNone/>
            </a:pPr>
            <a:r>
              <a:rPr lang="fr-CA" sz="1200" dirty="0"/>
              <a:t>La dimension de 3’’ sera affectée par le bombage de la paroi qui mesure 7’’, d’où: ± .006 x 7 = ± .042’’.</a:t>
            </a:r>
          </a:p>
          <a:p>
            <a:pPr marL="0" indent="0">
              <a:buNone/>
            </a:pPr>
            <a:r>
              <a:rPr lang="fr-CA" sz="1200" dirty="0"/>
              <a:t>Ces tolérances de planéité s’ajoutent à celle des côtés. </a:t>
            </a:r>
          </a:p>
          <a:p>
            <a:pPr marL="0" indent="0">
              <a:buNone/>
            </a:pPr>
            <a:r>
              <a:rPr lang="fr-CA" sz="1200" dirty="0"/>
              <a:t>L’image ci-contre illustre la différence entre les tolérances applicables au centre et celles applicable aux côtés dans un profilé creux.</a:t>
            </a:r>
          </a:p>
          <a:p>
            <a:pPr marL="0" indent="0">
              <a:buNone/>
            </a:pPr>
            <a:r>
              <a:rPr lang="fr-CA" sz="1200" dirty="0"/>
              <a:t>Ici encore on retiendra l’idée générale qu’un profilé extrudé n’est pas parfait mais qu’il est possible de le concevoir de façon à ce que les variations dimensionnelles se retrouvent aux endroits où elles seront moins dommageables. </a:t>
            </a:r>
          </a:p>
          <a:p>
            <a:endParaRPr lang="fr-CA" dirty="0"/>
          </a:p>
          <a:p>
            <a:r>
              <a:rPr lang="fr-CA" dirty="0"/>
              <a:t> </a:t>
            </a:r>
          </a:p>
          <a:p>
            <a:endParaRPr lang="fr-CA" dirty="0"/>
          </a:p>
          <a:p>
            <a:endParaRPr lang="fr-CA" dirty="0"/>
          </a:p>
          <a:p>
            <a:r>
              <a:rPr lang="fr-CA" dirty="0"/>
              <a:t>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22</a:t>
            </a:fld>
            <a:endParaRPr lang="fr-FR"/>
          </a:p>
        </p:txBody>
      </p:sp>
    </p:spTree>
    <p:extLst>
      <p:ext uri="{BB962C8B-B14F-4D97-AF65-F5344CB8AC3E}">
        <p14:creationId xmlns:p14="http://schemas.microsoft.com/office/powerpoint/2010/main" val="3394250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22</a:t>
            </a:r>
          </a:p>
          <a:p>
            <a:endParaRPr lang="fr-CA" dirty="0"/>
          </a:p>
          <a:p>
            <a:r>
              <a:rPr lang="fr-CA" dirty="0"/>
              <a:t>Cette diapositive illustre différentes combinaisons de profilés, selon qu’ils sont aux extrêmes des tolérances.</a:t>
            </a:r>
          </a:p>
          <a:p>
            <a:r>
              <a:rPr lang="fr-CA" b="1" dirty="0"/>
              <a:t>#1</a:t>
            </a:r>
            <a:r>
              <a:rPr lang="fr-CA" dirty="0"/>
              <a:t> est l’assemblage nominal, ou théorique, celui qui satisfait les exigences émises au départ.</a:t>
            </a:r>
          </a:p>
          <a:p>
            <a:r>
              <a:rPr lang="fr-CA" b="1" dirty="0"/>
              <a:t>#2 </a:t>
            </a:r>
            <a:r>
              <a:rPr lang="fr-CA" dirty="0"/>
              <a:t>montre l’assemblage du plus petit profilé intérieur (mâle) dans le plus grand profilé extérieur (femelle). On constate que les courbures des parois ont été placées de façon à montrer le pire cas.</a:t>
            </a:r>
          </a:p>
          <a:p>
            <a:r>
              <a:rPr lang="fr-CA" b="1" dirty="0"/>
              <a:t>#3 </a:t>
            </a:r>
            <a:r>
              <a:rPr lang="fr-CA" dirty="0"/>
              <a:t>est l’inverse du #2, soit le plus grand profilé mâle dans le plus petit profilé femelle. Les interférences apparaissent en rouge. </a:t>
            </a:r>
          </a:p>
          <a:p>
            <a:r>
              <a:rPr lang="fr-CA" b="1" dirty="0"/>
              <a:t>#4 </a:t>
            </a:r>
            <a:r>
              <a:rPr lang="fr-CA" dirty="0"/>
              <a:t>est une itération sur le profilé mâle sur lequel les dimensions ont été changées de façon à ce qu’il puisse entrer dans le plus petit profilé femelle lorsqu’il est au maximum des tolérances. </a:t>
            </a:r>
          </a:p>
          <a:p>
            <a:r>
              <a:rPr lang="fr-CA" b="1" dirty="0"/>
              <a:t>#5 </a:t>
            </a:r>
            <a:r>
              <a:rPr lang="fr-CA" dirty="0"/>
              <a:t>illustre le cas où le profilé mâle, avec dimensions ajustée au #4, se retrouve maintenant au minimum de sa taille et est inséré dans le plus grand profilé femelle. La conséquence évidente est l’apparition d’un jeu exagéré entre les profilés. </a:t>
            </a:r>
          </a:p>
          <a:p>
            <a:endParaRPr lang="fr-CA" dirty="0"/>
          </a:p>
          <a:p>
            <a:r>
              <a:rPr lang="fr-CA" dirty="0"/>
              <a:t>Les situations d’assemblage illustrée ici sont des cas extrêmes et la statistique fait qu’elles ne se produisent que rarement. Cependant, il demeure important d’avoir en tête la ou les fonctions qu’auront un profilé ainsi que les interactions avec d’autres pièces dans un assemblage.</a:t>
            </a:r>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23</a:t>
            </a:fld>
            <a:endParaRPr lang="fr-FR"/>
          </a:p>
        </p:txBody>
      </p:sp>
    </p:spTree>
    <p:extLst>
      <p:ext uri="{BB962C8B-B14F-4D97-AF65-F5344CB8AC3E}">
        <p14:creationId xmlns:p14="http://schemas.microsoft.com/office/powerpoint/2010/main" val="1889942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23</a:t>
            </a:r>
          </a:p>
          <a:p>
            <a:endParaRPr lang="fr-CA" dirty="0"/>
          </a:p>
          <a:p>
            <a:r>
              <a:rPr lang="fr-CA" dirty="0"/>
              <a:t>Deux autres déformations à prévoir dans le procédé d’extrusion : la torsion et la courbure.</a:t>
            </a:r>
          </a:p>
          <a:p>
            <a:r>
              <a:rPr lang="fr-CA" dirty="0"/>
              <a:t>Les déformations sont évidemment amplifiées, pour fin d’illustration.</a:t>
            </a:r>
          </a:p>
          <a:p>
            <a:r>
              <a:rPr lang="fr-CA" dirty="0"/>
              <a:t>La tolérance accordée sur la torsion est de ¼° par pied linéaire, avec un maximum variant de 3° à 7° selon la largeur du profilé. </a:t>
            </a:r>
          </a:p>
          <a:p>
            <a:r>
              <a:rPr lang="fr-CA" dirty="0"/>
              <a:t>La courbure, ou plutôt l’erreur accordée sur la rectitude est de 0.020’’ par pied linéaire de longueur, sans maximum. Ainsi, un profilé d’une longueur de 20’ pourrait former une courbe uniforme dont le centre serait soulevé de 0.4’’, il rencontrerait encore la tolérance et serait acceptable.</a:t>
            </a:r>
          </a:p>
          <a:p>
            <a:r>
              <a:rPr lang="fr-CA" dirty="0"/>
              <a:t>Sans entrer dans les détails d’ajustement des dimensions de façon à déterminer quelles seraient les dimensions à prévoir pour que le pire cas d’assemblage soit encore possible, il est facile de conclure qu’il faudra laisser encore plus de jeu entre les profilés et ce, dès l’étape de la conception.</a:t>
            </a:r>
          </a:p>
          <a:p>
            <a:endParaRPr lang="fr-CA" dirty="0"/>
          </a:p>
          <a:p>
            <a:r>
              <a:rPr lang="fr-CA" dirty="0"/>
              <a:t>Nous n’irons pas plus loin dans la démonstration de la nécessité d’avoir en tête l’impact des tolérances, cependant, il sera complémentaire de comprendre la provenance de ces tolérances.</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24</a:t>
            </a:fld>
            <a:endParaRPr lang="fr-FR"/>
          </a:p>
        </p:txBody>
      </p:sp>
    </p:spTree>
    <p:extLst>
      <p:ext uri="{BB962C8B-B14F-4D97-AF65-F5344CB8AC3E}">
        <p14:creationId xmlns:p14="http://schemas.microsoft.com/office/powerpoint/2010/main" val="481692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a:solidFill>
                  <a:srgbClr val="7F7F7F"/>
                </a:solidFill>
                <a:latin typeface="Arial"/>
                <a:cs typeface="Arial"/>
              </a:rPr>
              <a:t>DIAPO 24</a:t>
            </a:r>
          </a:p>
          <a:p>
            <a:endParaRPr lang="fr-CA" sz="1200" dirty="0">
              <a:solidFill>
                <a:srgbClr val="7F7F7F"/>
              </a:solidFill>
              <a:latin typeface="Arial"/>
              <a:cs typeface="Arial"/>
            </a:endParaRPr>
          </a:p>
          <a:p>
            <a:r>
              <a:rPr lang="fr-CA" sz="1200" dirty="0">
                <a:solidFill>
                  <a:srgbClr val="7F7F7F"/>
                </a:solidFill>
                <a:latin typeface="Arial"/>
                <a:cs typeface="Arial"/>
              </a:rPr>
              <a:t>Dans cette section il sera question de revoir sommairement les principes généraux du procédé d’extrusion.</a:t>
            </a:r>
          </a:p>
          <a:p>
            <a:r>
              <a:rPr lang="fr-CA" sz="1200" dirty="0">
                <a:solidFill>
                  <a:srgbClr val="7F7F7F"/>
                </a:solidFill>
                <a:latin typeface="Arial"/>
                <a:cs typeface="Arial"/>
              </a:rPr>
              <a:t>Cette information est nécessaire pour aborder le sujet des tolérances dimensionnelles.</a:t>
            </a:r>
          </a:p>
          <a:p>
            <a:r>
              <a:rPr lang="fr-CA" sz="1200" dirty="0">
                <a:solidFill>
                  <a:srgbClr val="7F7F7F"/>
                </a:solidFill>
                <a:latin typeface="Arial"/>
                <a:cs typeface="Arial"/>
              </a:rPr>
              <a:t> </a:t>
            </a:r>
          </a:p>
          <a:p>
            <a:r>
              <a:rPr lang="fr-CA" sz="1200" dirty="0">
                <a:solidFill>
                  <a:srgbClr val="7F7F7F"/>
                </a:solidFill>
                <a:latin typeface="Arial"/>
                <a:cs typeface="Arial"/>
              </a:rPr>
              <a:t> </a:t>
            </a:r>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25</a:t>
            </a:fld>
            <a:endParaRPr lang="fr-FR"/>
          </a:p>
        </p:txBody>
      </p:sp>
    </p:spTree>
    <p:extLst>
      <p:ext uri="{BB962C8B-B14F-4D97-AF65-F5344CB8AC3E}">
        <p14:creationId xmlns:p14="http://schemas.microsoft.com/office/powerpoint/2010/main" val="3926333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25</a:t>
            </a:r>
          </a:p>
          <a:p>
            <a:endParaRPr lang="fr-CA" dirty="0"/>
          </a:p>
          <a:p>
            <a:r>
              <a:rPr lang="fr-CA" dirty="0"/>
              <a:t>Nous verrons maintenant quelques-unes des causes de l’existence des tolérances pour les profilés extrudés.</a:t>
            </a:r>
          </a:p>
          <a:p>
            <a:r>
              <a:rPr lang="fr-CA" dirty="0"/>
              <a:t>Les six prochaines diapositives permettront de revoir, très brièvement comment les différents composants d’une matrice s’assemblent sur la presse, ainsi que les forces qui s’appliquent dessus.</a:t>
            </a:r>
          </a:p>
          <a:p>
            <a:r>
              <a:rPr lang="fr-CA" dirty="0"/>
              <a:t>Sur cette diapositive, un bref rappel d’un ensemble de matrice formant un profilé rectangulaire creux.</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26</a:t>
            </a:fld>
            <a:endParaRPr lang="fr-FR" dirty="0"/>
          </a:p>
        </p:txBody>
      </p:sp>
    </p:spTree>
    <p:extLst>
      <p:ext uri="{BB962C8B-B14F-4D97-AF65-F5344CB8AC3E}">
        <p14:creationId xmlns:p14="http://schemas.microsoft.com/office/powerpoint/2010/main" val="1601833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DIAPO 26</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Sur celle-ci, une représentation de la billette avant la matrice, et du tube formé après le passage forcé de l’aluminium dans la matrice.</a:t>
            </a:r>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27</a:t>
            </a:fld>
            <a:endParaRPr lang="fr-FR" dirty="0"/>
          </a:p>
        </p:txBody>
      </p:sp>
    </p:spTree>
    <p:extLst>
      <p:ext uri="{BB962C8B-B14F-4D97-AF65-F5344CB8AC3E}">
        <p14:creationId xmlns:p14="http://schemas.microsoft.com/office/powerpoint/2010/main" val="4187418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DIAPO 27</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Quelques images où on voit des ensembles de matrices utilisée pour produire des profilés creux.</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28</a:t>
            </a:fld>
            <a:endParaRPr lang="fr-FR" dirty="0"/>
          </a:p>
        </p:txBody>
      </p:sp>
    </p:spTree>
    <p:extLst>
      <p:ext uri="{BB962C8B-B14F-4D97-AF65-F5344CB8AC3E}">
        <p14:creationId xmlns:p14="http://schemas.microsoft.com/office/powerpoint/2010/main" val="1596139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DIAPO 28</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Voici un schéma de presse d’extrusion.</a:t>
            </a:r>
            <a:r>
              <a:rPr lang="fr-CA" baseline="0" dirty="0"/>
              <a:t> Une matrice y est installée pour produire un simple profilé en ’’U’’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Sommairement, on constate que la matrice (die) est en contact avec la billette d’aluminium et, à sa droite sur l’image, est retenue et maintenue en place par 3 composants qui la tiennent en position et qui procurent un appui suffisamment solide pour résister à la force </a:t>
            </a:r>
            <a:r>
              <a:rPr lang="fr-CA" dirty="0" err="1"/>
              <a:t>hydralique</a:t>
            </a:r>
            <a:r>
              <a:rPr lang="fr-CA" dirty="0"/>
              <a:t> . (</a:t>
            </a:r>
            <a:r>
              <a:rPr lang="fr-CA" dirty="0" err="1"/>
              <a:t>backer</a:t>
            </a:r>
            <a:r>
              <a:rPr lang="fr-CA" dirty="0"/>
              <a:t>, </a:t>
            </a:r>
            <a:r>
              <a:rPr lang="fr-CA" dirty="0" err="1"/>
              <a:t>bolster</a:t>
            </a:r>
            <a:r>
              <a:rPr lang="fr-CA" dirty="0"/>
              <a:t> et </a:t>
            </a:r>
            <a:r>
              <a:rPr lang="fr-CA" dirty="0" err="1"/>
              <a:t>platen</a:t>
            </a:r>
            <a:r>
              <a:rPr lang="fr-CA"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La force appliquée sur la billette est ici de 2750 tonnes.</a:t>
            </a:r>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Mis à part quelques pertes dues à la friction, on peut considérer que la matrice doit donc résister à cette force de poussée, ce qui impose des grandes contraintes dans l’outillage, au point d’amener l’ensemble à la limite de sa résistance mécanique.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29</a:t>
            </a:fld>
            <a:endParaRPr lang="fr-FR" dirty="0"/>
          </a:p>
        </p:txBody>
      </p:sp>
    </p:spTree>
    <p:extLst>
      <p:ext uri="{BB962C8B-B14F-4D97-AF65-F5344CB8AC3E}">
        <p14:creationId xmlns:p14="http://schemas.microsoft.com/office/powerpoint/2010/main" val="2490462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u="none" dirty="0"/>
              <a:t>DIAPO 29</a:t>
            </a:r>
          </a:p>
          <a:p>
            <a:endParaRPr lang="fr-CA" u="none" dirty="0"/>
          </a:p>
          <a:p>
            <a:r>
              <a:rPr lang="fr-CA" u="none" dirty="0"/>
              <a:t>Voici une photo d’un châssis d’acier dans lequel la matrice et ses renforts sont installés avant d’être mis en place dans l’extrudeuse. </a:t>
            </a:r>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30</a:t>
            </a:fld>
            <a:endParaRPr lang="fr-FR" dirty="0"/>
          </a:p>
        </p:txBody>
      </p:sp>
    </p:spTree>
    <p:extLst>
      <p:ext uri="{BB962C8B-B14F-4D97-AF65-F5344CB8AC3E}">
        <p14:creationId xmlns:p14="http://schemas.microsoft.com/office/powerpoint/2010/main" val="937480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30</a:t>
            </a:r>
          </a:p>
          <a:p>
            <a:endParaRPr lang="fr-CA" dirty="0"/>
          </a:p>
          <a:p>
            <a:r>
              <a:rPr lang="fr-CA" dirty="0"/>
              <a:t>Voyons maintenant comment se comporteront trois ensembles de matrices qui seront utilisés pour produire les profilés, A, B et C. </a:t>
            </a:r>
          </a:p>
          <a:p>
            <a:r>
              <a:rPr lang="fr-CA" dirty="0"/>
              <a:t>Vous pouvez constater que les modèles </a:t>
            </a:r>
            <a:r>
              <a:rPr lang="fr-CA" u="none" dirty="0"/>
              <a:t>de profilés  </a:t>
            </a:r>
            <a:r>
              <a:rPr lang="fr-CA" dirty="0"/>
              <a:t>A , B et C suivent une évolution. La largeur de l’entrée de la languette reste la même, mais la hauteur devient plus importante de A à B et C. </a:t>
            </a:r>
          </a:p>
          <a:p>
            <a:r>
              <a:rPr lang="fr-CA" dirty="0"/>
              <a:t>Vous verrez de façon évolutive comment la pression affecte la matrice ainsi que le type d’assemblage matrice qui s’impose.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31</a:t>
            </a:fld>
            <a:endParaRPr lang="fr-FR" dirty="0"/>
          </a:p>
        </p:txBody>
      </p:sp>
    </p:spTree>
    <p:extLst>
      <p:ext uri="{BB962C8B-B14F-4D97-AF65-F5344CB8AC3E}">
        <p14:creationId xmlns:p14="http://schemas.microsoft.com/office/powerpoint/2010/main" val="1571275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DIAPO 4</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de permettre aux concepteurs de réduire le nombre d’itérations lors de la conception d’un profilé extrudé. Un concepteur bien informé sur les différentes variations dimensionnelles rencontrées avec l’extrusion prendra avantage des connaissances et de l’expérience de l’extrudeur même, qui sera en mesure de proposer des solutions, que ces soit dans la géométrie ou dans l’identification des besoins de précision, en fonction des capacités du procédé.</a:t>
            </a:r>
          </a:p>
          <a:p>
            <a:endParaRPr lang="fr-CA" sz="1200" kern="1200" dirty="0">
              <a:solidFill>
                <a:schemeClr val="tx1"/>
              </a:solidFill>
              <a:effectLst/>
              <a:latin typeface="+mn-lt"/>
              <a:ea typeface="+mn-ea"/>
              <a:cs typeface="+mn-cs"/>
            </a:endParaRPr>
          </a:p>
          <a:p>
            <a:r>
              <a:rPr lang="fr-CA" dirty="0"/>
              <a:t>La démarche proposée consiste à prendre un exemple de profilés ayant des sections simples et de voir comment les normes convenues par les extrudeurs déterminent quelques-unes des tolérances applicables. </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5</a:t>
            </a:fld>
            <a:endParaRPr lang="fr-FR"/>
          </a:p>
        </p:txBody>
      </p:sp>
    </p:spTree>
    <p:extLst>
      <p:ext uri="{BB962C8B-B14F-4D97-AF65-F5344CB8AC3E}">
        <p14:creationId xmlns:p14="http://schemas.microsoft.com/office/powerpoint/2010/main" val="1960900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31</a:t>
            </a:r>
          </a:p>
          <a:p>
            <a:endParaRPr lang="fr-CA" dirty="0"/>
          </a:p>
          <a:p>
            <a:r>
              <a:rPr lang="fr-CA" dirty="0"/>
              <a:t>On voit ici que la matrice (die) est déformée par la poussée. Cette déformation peut avoir les conséquences suivantes:</a:t>
            </a:r>
          </a:p>
          <a:p>
            <a:pPr marL="285750" lvl="0" indent="-285750">
              <a:buFontTx/>
              <a:buChar char="-"/>
            </a:pPr>
            <a:r>
              <a:rPr lang="fr-CA" dirty="0">
                <a:solidFill>
                  <a:prstClr val="black"/>
                </a:solidFill>
              </a:rPr>
              <a:t>Épaisseur de murs inconstants.</a:t>
            </a:r>
            <a:r>
              <a:rPr lang="fr-CA" b="1" baseline="0" dirty="0"/>
              <a:t> </a:t>
            </a:r>
            <a:endParaRPr lang="fr-CA" dirty="0">
              <a:solidFill>
                <a:prstClr val="black"/>
              </a:solidFill>
            </a:endParaRPr>
          </a:p>
          <a:p>
            <a:pPr marL="285750" lvl="0" indent="-285750">
              <a:buFontTx/>
              <a:buChar char="-"/>
            </a:pPr>
            <a:r>
              <a:rPr lang="fr-CA" dirty="0">
                <a:solidFill>
                  <a:prstClr val="black"/>
                </a:solidFill>
              </a:rPr>
              <a:t>Tolérance dimensionnelle plus difficile à maintenir.</a:t>
            </a:r>
          </a:p>
          <a:p>
            <a:pPr marL="285750" lvl="0" indent="-285750">
              <a:buFontTx/>
              <a:buChar char="-"/>
            </a:pPr>
            <a:r>
              <a:rPr lang="fr-CA" dirty="0">
                <a:solidFill>
                  <a:prstClr val="black"/>
                </a:solidFill>
              </a:rPr>
              <a:t>Problème d’intégrité de la géométrie, angle, planéité, torsion, courbure. </a:t>
            </a:r>
          </a:p>
          <a:p>
            <a:pPr marL="285750" lvl="0" indent="-285750">
              <a:buFontTx/>
              <a:buChar char="-"/>
            </a:pPr>
            <a:r>
              <a:rPr lang="fr-CA" dirty="0">
                <a:solidFill>
                  <a:prstClr val="black"/>
                </a:solidFill>
              </a:rPr>
              <a:t>Diminution de vitesse de production sur la presse = baisse d’efficacité/productivité.</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32</a:t>
            </a:fld>
            <a:endParaRPr lang="fr-FR" dirty="0"/>
          </a:p>
        </p:txBody>
      </p:sp>
    </p:spTree>
    <p:extLst>
      <p:ext uri="{BB962C8B-B14F-4D97-AF65-F5344CB8AC3E}">
        <p14:creationId xmlns:p14="http://schemas.microsoft.com/office/powerpoint/2010/main" val="1345311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trike="noStrike" dirty="0"/>
              <a:t>DIAPO 32</a:t>
            </a:r>
          </a:p>
          <a:p>
            <a:endParaRPr lang="fr-CA" strike="noStrike" dirty="0"/>
          </a:p>
          <a:p>
            <a:r>
              <a:rPr lang="fr-CA" strike="noStrike" dirty="0"/>
              <a:t>Voici le profilé B</a:t>
            </a:r>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Selon la géométrie du profilé, les épaisseurs des murs et l’alliage requis, il est possible que des pièces supplémentaires soient requise s’assurer du bon support de la matrice. </a:t>
            </a:r>
            <a:r>
              <a:rPr lang="fr-CA" u="none" dirty="0"/>
              <a:t>Ces pièces servent à renforcer la matrice en lui procurant un support rigide. Sur la diapositive, on voit la taille relative de ces appuis (die, </a:t>
            </a:r>
            <a:r>
              <a:rPr lang="fr-CA" u="none" dirty="0" err="1"/>
              <a:t>backer</a:t>
            </a:r>
            <a:r>
              <a:rPr lang="fr-CA" u="none" dirty="0"/>
              <a:t> et </a:t>
            </a:r>
            <a:r>
              <a:rPr lang="fr-CA" u="none" dirty="0" err="1"/>
              <a:t>bolster</a:t>
            </a:r>
            <a:r>
              <a:rPr lang="fr-CA" u="none" dirty="0"/>
              <a:t>).</a:t>
            </a:r>
            <a:r>
              <a:rPr lang="fr-CA" dirty="0"/>
              <a:t> Même</a:t>
            </a:r>
            <a:r>
              <a:rPr lang="fr-CA" baseline="0" dirty="0"/>
              <a:t> avec le support de ces 3 pièces, il est possible qu’une déflection excessive y soit présente.  </a:t>
            </a:r>
            <a:endParaRPr lang="fr-CA" dirty="0"/>
          </a:p>
          <a:p>
            <a:endParaRPr lang="fr-CA" dirty="0"/>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33</a:t>
            </a:fld>
            <a:endParaRPr lang="fr-FR" dirty="0"/>
          </a:p>
        </p:txBody>
      </p:sp>
    </p:spTree>
    <p:extLst>
      <p:ext uri="{BB962C8B-B14F-4D97-AF65-F5344CB8AC3E}">
        <p14:creationId xmlns:p14="http://schemas.microsoft.com/office/powerpoint/2010/main" val="2135137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DIAPO 33</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Avec le  profilé C,  qui a la hauteur de languette la plus haute,  voici une expérience vécue chez </a:t>
            </a:r>
            <a:r>
              <a:rPr lang="fr-CA" dirty="0" err="1"/>
              <a:t>Dienamex</a:t>
            </a:r>
            <a:r>
              <a:rPr lang="fr-CA" dirty="0"/>
              <a:t> et qui illustre bien le cas.</a:t>
            </a:r>
          </a:p>
          <a:p>
            <a:r>
              <a:rPr lang="fr-CA" dirty="0"/>
              <a:t>Une stratégie pour accroitre la rigidité de l’assemblage matrice est d’y ajouter des goujons avec ajustage serrés entre les 2 pièces pour un maintient en cisaillement. </a:t>
            </a:r>
          </a:p>
          <a:p>
            <a:r>
              <a:rPr lang="fr-CA" dirty="0"/>
              <a:t>Dans cette exemple-ci, les g</a:t>
            </a:r>
            <a:r>
              <a:rPr lang="fr-CA" b="0" dirty="0"/>
              <a:t>oujons étaient</a:t>
            </a:r>
            <a:r>
              <a:rPr lang="fr-CA" b="0" baseline="0" dirty="0"/>
              <a:t> de</a:t>
            </a:r>
            <a:r>
              <a:rPr lang="fr-CA" b="0" dirty="0"/>
              <a:t> ¾’’, trempé à 60RC</a:t>
            </a:r>
          </a:p>
          <a:p>
            <a:endParaRPr lang="fr-CA" dirty="0"/>
          </a:p>
          <a:p>
            <a:r>
              <a:rPr lang="fr-CA" dirty="0"/>
              <a:t> </a:t>
            </a:r>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34</a:t>
            </a:fld>
            <a:endParaRPr lang="fr-FR" dirty="0"/>
          </a:p>
        </p:txBody>
      </p:sp>
    </p:spTree>
    <p:extLst>
      <p:ext uri="{BB962C8B-B14F-4D97-AF65-F5344CB8AC3E}">
        <p14:creationId xmlns:p14="http://schemas.microsoft.com/office/powerpoint/2010/main" val="2670285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34</a:t>
            </a:r>
          </a:p>
          <a:p>
            <a:endParaRPr lang="fr-CA" dirty="0"/>
          </a:p>
          <a:p>
            <a:r>
              <a:rPr lang="fr-CA" dirty="0"/>
              <a:t>Après</a:t>
            </a:r>
            <a:r>
              <a:rPr lang="fr-CA" baseline="0" dirty="0"/>
              <a:t> l’essai fait sur la presse, </a:t>
            </a:r>
            <a:r>
              <a:rPr lang="fr-CA" dirty="0"/>
              <a:t>les goujons étaient en voie de se sectionner par cisaillement.  </a:t>
            </a:r>
          </a:p>
          <a:p>
            <a:endParaRPr lang="fr-CA" dirty="0"/>
          </a:p>
          <a:p>
            <a:r>
              <a:rPr lang="fr-CA" dirty="0"/>
              <a:t>Ceci n’est qu’un exemple simple de stratégie</a:t>
            </a:r>
            <a:r>
              <a:rPr lang="fr-CA" baseline="0" dirty="0"/>
              <a:t> possible pour augmenter la rigidité de la matrice. </a:t>
            </a:r>
          </a:p>
          <a:p>
            <a:r>
              <a:rPr lang="fr-CA" baseline="0" dirty="0"/>
              <a:t>Il ne faut pas baser la faisabilité ou non d’une géométrie de </a:t>
            </a:r>
            <a:r>
              <a:rPr lang="fr-CA" u="none" strike="noStrike" baseline="0" dirty="0"/>
              <a:t>profilé uniquement </a:t>
            </a:r>
            <a:r>
              <a:rPr lang="fr-CA" baseline="0" dirty="0"/>
              <a:t>sur cet exemple. </a:t>
            </a:r>
          </a:p>
          <a:p>
            <a:r>
              <a:rPr lang="fr-CA" baseline="0" dirty="0"/>
              <a:t>Plusieurs autres possibilités existent en termes d’éléments de conception de matrice </a:t>
            </a:r>
            <a:r>
              <a:rPr lang="fr-CA" u="none" baseline="0" dirty="0"/>
              <a:t>pour s’assurer de la production du profilé dans sont intégralité</a:t>
            </a:r>
            <a:r>
              <a:rPr lang="fr-CA" baseline="0" dirty="0"/>
              <a:t>.</a:t>
            </a:r>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35</a:t>
            </a:fld>
            <a:endParaRPr lang="fr-FR" dirty="0"/>
          </a:p>
        </p:txBody>
      </p:sp>
    </p:spTree>
    <p:extLst>
      <p:ext uri="{BB962C8B-B14F-4D97-AF65-F5344CB8AC3E}">
        <p14:creationId xmlns:p14="http://schemas.microsoft.com/office/powerpoint/2010/main" val="1547688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DIAPO 35</a:t>
            </a:r>
          </a:p>
          <a:p>
            <a:endParaRPr lang="en-CA" dirty="0"/>
          </a:p>
          <a:p>
            <a:r>
              <a:rPr lang="en-CA" dirty="0" err="1"/>
              <a:t>Appliquons</a:t>
            </a:r>
            <a:r>
              <a:rPr lang="en-CA" dirty="0"/>
              <a:t> maintenant au profilé </a:t>
            </a:r>
            <a:r>
              <a:rPr lang="en-CA" dirty="0" err="1"/>
              <a:t>rectangulaire</a:t>
            </a:r>
            <a:r>
              <a:rPr lang="en-CA" dirty="0"/>
              <a:t> creux 7’’ x 3’’ ce qui </a:t>
            </a:r>
            <a:r>
              <a:rPr lang="en-CA" dirty="0" err="1"/>
              <a:t>vient</a:t>
            </a:r>
            <a:r>
              <a:rPr lang="en-CA" dirty="0"/>
              <a:t> d’être vu </a:t>
            </a:r>
            <a:r>
              <a:rPr lang="en-CA" dirty="0" err="1"/>
              <a:t>en</a:t>
            </a:r>
            <a:r>
              <a:rPr lang="en-CA" dirty="0"/>
              <a:t> matière de </a:t>
            </a:r>
            <a:r>
              <a:rPr lang="en-CA" dirty="0" err="1"/>
              <a:t>déformation</a:t>
            </a:r>
            <a:r>
              <a:rPr lang="en-CA" dirty="0"/>
              <a:t> de </a:t>
            </a:r>
            <a:r>
              <a:rPr lang="en-CA" dirty="0" err="1"/>
              <a:t>l’outillage</a:t>
            </a:r>
            <a:r>
              <a:rPr lang="en-CA" dirty="0"/>
              <a:t>.</a:t>
            </a:r>
          </a:p>
          <a:p>
            <a:r>
              <a:rPr lang="en-CA" baseline="0" dirty="0"/>
              <a:t>Dans le cas </a:t>
            </a:r>
            <a:r>
              <a:rPr lang="en-CA" baseline="0" dirty="0" err="1"/>
              <a:t>d’une</a:t>
            </a:r>
            <a:r>
              <a:rPr lang="en-CA" baseline="0" dirty="0"/>
              <a:t> </a:t>
            </a:r>
            <a:r>
              <a:rPr lang="en-CA" baseline="0" dirty="0" err="1"/>
              <a:t>matrice</a:t>
            </a:r>
            <a:r>
              <a:rPr lang="en-CA" baseline="0" dirty="0"/>
              <a:t> servant à </a:t>
            </a:r>
            <a:r>
              <a:rPr lang="en-CA" baseline="0" dirty="0" err="1"/>
              <a:t>produire</a:t>
            </a:r>
            <a:r>
              <a:rPr lang="en-CA" baseline="0" dirty="0"/>
              <a:t> un profilé creux, la </a:t>
            </a:r>
            <a:r>
              <a:rPr lang="en-CA" baseline="0" dirty="0" err="1"/>
              <a:t>déformation</a:t>
            </a:r>
            <a:r>
              <a:rPr lang="en-CA" baseline="0" dirty="0"/>
              <a:t> est plus </a:t>
            </a:r>
            <a:r>
              <a:rPr lang="en-CA" baseline="0" dirty="0" err="1"/>
              <a:t>globale</a:t>
            </a:r>
            <a:r>
              <a:rPr lang="en-CA" baseline="0" dirty="0"/>
              <a:t> et </a:t>
            </a:r>
            <a:r>
              <a:rPr lang="en-CA" baseline="0" dirty="0" err="1"/>
              <a:t>en</a:t>
            </a:r>
            <a:r>
              <a:rPr lang="en-CA" baseline="0" dirty="0"/>
              <a:t> </a:t>
            </a:r>
            <a:r>
              <a:rPr lang="en-CA" baseline="0" dirty="0" err="1"/>
              <a:t>forme</a:t>
            </a:r>
            <a:r>
              <a:rPr lang="en-CA" baseline="0" dirty="0"/>
              <a:t> </a:t>
            </a:r>
            <a:r>
              <a:rPr lang="en-CA" baseline="0" dirty="0" err="1"/>
              <a:t>d’assiette</a:t>
            </a:r>
            <a:r>
              <a:rPr lang="en-CA" baseline="0" dirty="0"/>
              <a:t>. </a:t>
            </a:r>
            <a:r>
              <a:rPr lang="en-CA" baseline="0" dirty="0" err="1"/>
              <a:t>Voyons</a:t>
            </a:r>
            <a:r>
              <a:rPr lang="en-CA" baseline="0" dirty="0"/>
              <a:t> </a:t>
            </a:r>
            <a:r>
              <a:rPr lang="en-CA" baseline="0" dirty="0" err="1"/>
              <a:t>l’image</a:t>
            </a:r>
            <a:r>
              <a:rPr lang="en-CA" baseline="0" dirty="0"/>
              <a:t> </a:t>
            </a:r>
            <a:r>
              <a:rPr lang="en-CA" baseline="0" dirty="0" err="1"/>
              <a:t>d’une</a:t>
            </a:r>
            <a:r>
              <a:rPr lang="en-CA" baseline="0" dirty="0"/>
              <a:t> membrane flexible qui se </a:t>
            </a:r>
            <a:r>
              <a:rPr lang="en-CA" baseline="0" dirty="0" err="1"/>
              <a:t>gonfle</a:t>
            </a:r>
            <a:r>
              <a:rPr lang="en-CA" baseline="0" dirty="0"/>
              <a:t>.</a:t>
            </a:r>
          </a:p>
          <a:p>
            <a:r>
              <a:rPr lang="en-CA" baseline="0" dirty="0"/>
              <a:t>La </a:t>
            </a:r>
            <a:r>
              <a:rPr lang="en-CA" baseline="0" dirty="0" err="1"/>
              <a:t>conséquence</a:t>
            </a:r>
            <a:r>
              <a:rPr lang="en-CA" baseline="0" dirty="0"/>
              <a:t> </a:t>
            </a:r>
            <a:r>
              <a:rPr lang="en-CA" baseline="0" dirty="0" err="1"/>
              <a:t>principale</a:t>
            </a:r>
            <a:r>
              <a:rPr lang="en-CA" baseline="0" dirty="0"/>
              <a:t> est </a:t>
            </a:r>
            <a:r>
              <a:rPr lang="fr-CA" dirty="0"/>
              <a:t>que les grands côtés du profilé ont tendance à sortir convexes. Le</a:t>
            </a:r>
            <a:r>
              <a:rPr lang="fr-CA" baseline="0" dirty="0"/>
              <a:t> phénomène sera plus ou moins grand selon les 2 facteurs suivant : </a:t>
            </a:r>
          </a:p>
          <a:p>
            <a:pPr>
              <a:buFontTx/>
              <a:buChar char="-"/>
            </a:pPr>
            <a:r>
              <a:rPr lang="fr-CA" baseline="0" dirty="0"/>
              <a:t>Alliage d’aluminium</a:t>
            </a:r>
          </a:p>
          <a:p>
            <a:pPr>
              <a:buFontTx/>
              <a:buChar char="-"/>
            </a:pPr>
            <a:r>
              <a:rPr lang="fr-CA" baseline="0" dirty="0"/>
              <a:t>Épaisseur des murs</a:t>
            </a:r>
          </a:p>
          <a:p>
            <a:pPr>
              <a:buFontTx/>
              <a:buChar char="-"/>
            </a:pPr>
            <a:endParaRPr lang="fr-CA" baseline="0" dirty="0"/>
          </a:p>
          <a:p>
            <a:pPr>
              <a:buFontTx/>
              <a:buNone/>
            </a:pPr>
            <a:endParaRPr lang="fr-CA" baseline="0" dirty="0"/>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36</a:t>
            </a:fld>
            <a:endParaRPr lang="fr-FR"/>
          </a:p>
        </p:txBody>
      </p:sp>
    </p:spTree>
    <p:extLst>
      <p:ext uri="{BB962C8B-B14F-4D97-AF65-F5344CB8AC3E}">
        <p14:creationId xmlns:p14="http://schemas.microsoft.com/office/powerpoint/2010/main" val="2094875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36</a:t>
            </a:r>
          </a:p>
          <a:p>
            <a:endParaRPr lang="fr-CA" dirty="0"/>
          </a:p>
          <a:p>
            <a:r>
              <a:rPr lang="fr-CA" dirty="0"/>
              <a:t>Après avoir vu les déformations de l’outillage pendant le procédé, abordons maintenant comment le concepteur en tient compte.</a:t>
            </a:r>
          </a:p>
          <a:p>
            <a:r>
              <a:rPr lang="fr-CA" dirty="0"/>
              <a:t>Dilatation/ contraction thermique :</a:t>
            </a:r>
          </a:p>
          <a:p>
            <a:r>
              <a:rPr lang="fr-CA" dirty="0"/>
              <a:t>Sachant que le profilé sort de la matrice à environ 450°C et qu’il se refroidira ensuite jusqu’à 20°C, la contraction de l’aluminium doit être prévue. À cet effet, un facteur d’échelle de 1% est inclus dans l’usinage de la matrice. Sans entrer dans les détails, notons que l’expansion thermique de la matrice d’acier doit aussi être considérée dans ce facteur. Elle sera </a:t>
            </a:r>
            <a:r>
              <a:rPr lang="fr-CA" dirty="0" err="1"/>
              <a:t>usinéeà</a:t>
            </a:r>
            <a:r>
              <a:rPr lang="fr-CA" dirty="0"/>
              <a:t> température ambiante et sera exposée à une température de 450°C lors de son utilisation.</a:t>
            </a:r>
          </a:p>
          <a:p>
            <a:endParaRPr lang="fr-CA" dirty="0"/>
          </a:p>
          <a:p>
            <a:r>
              <a:rPr lang="fr-CA" dirty="0"/>
              <a:t>Étirement du profilé :</a:t>
            </a:r>
          </a:p>
          <a:p>
            <a:r>
              <a:rPr lang="fr-CA" dirty="0"/>
              <a:t>Un profilé est étiré, après l’extrusion afin de le redresser. Cet étirement est de l’ordre de 3% et cause une contraction des épaisseurs et dimensions.</a:t>
            </a:r>
          </a:p>
          <a:p>
            <a:endParaRPr lang="fr-CA" dirty="0"/>
          </a:p>
          <a:p>
            <a:r>
              <a:rPr lang="fr-CA" dirty="0"/>
              <a:t>Sur le profilé qui sert d’exemple, les dimensions qui seront utilisées pour l’usinage de la matrice seront de 7.070’’ X 3.030’’ . Après refroidissement et étirage, les dimensions se rapprocheront, dans une certaine plage de tolérance, des dimensions nominales de 7’’ X 3’’. </a:t>
            </a:r>
          </a:p>
          <a:p>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37</a:t>
            </a:fld>
            <a:endParaRPr lang="fr-FR"/>
          </a:p>
        </p:txBody>
      </p:sp>
    </p:spTree>
    <p:extLst>
      <p:ext uri="{BB962C8B-B14F-4D97-AF65-F5344CB8AC3E}">
        <p14:creationId xmlns:p14="http://schemas.microsoft.com/office/powerpoint/2010/main" val="3619206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8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dirty="0"/>
              <a:t>DIAPO 37</a:t>
            </a:r>
          </a:p>
          <a:p>
            <a:pPr marL="0" marR="0" indent="0" algn="l" defTabSz="457200" rtl="0" eaLnBrk="1" fontAlgn="auto" latinLnBrk="0" hangingPunct="1">
              <a:lnSpc>
                <a:spcPct val="100000"/>
              </a:lnSpc>
              <a:spcBef>
                <a:spcPts val="0"/>
              </a:spcBef>
              <a:spcAft>
                <a:spcPts val="0"/>
              </a:spcAft>
              <a:buClrTx/>
              <a:buSzTx/>
              <a:buFontTx/>
              <a:buNone/>
              <a:tabLst/>
              <a:defRPr/>
            </a:pPr>
            <a:endParaRPr lang="fr-CA" dirty="0"/>
          </a:p>
          <a:p>
            <a:pPr marL="0" marR="0" indent="0" algn="l" defTabSz="457200" rtl="0" eaLnBrk="1" fontAlgn="auto" latinLnBrk="0" hangingPunct="1">
              <a:lnSpc>
                <a:spcPct val="100000"/>
              </a:lnSpc>
              <a:spcBef>
                <a:spcPts val="0"/>
              </a:spcBef>
              <a:spcAft>
                <a:spcPts val="0"/>
              </a:spcAft>
              <a:buClrTx/>
              <a:buSzTx/>
              <a:buFontTx/>
              <a:buNone/>
              <a:tabLst/>
              <a:defRPr/>
            </a:pPr>
            <a:r>
              <a:rPr lang="fr-CA" dirty="0"/>
              <a:t>Pour contrer la flexion de la matrice lors du procédé d’extrusion qui résulte à rendre le profilé convexe,</a:t>
            </a:r>
            <a:r>
              <a:rPr lang="fr-CA" baseline="0" dirty="0"/>
              <a:t> u</a:t>
            </a:r>
            <a:r>
              <a:rPr lang="fr-CA" dirty="0"/>
              <a:t>ne concavité</a:t>
            </a:r>
            <a:r>
              <a:rPr lang="fr-CA" baseline="0" dirty="0"/>
              <a:t> est appliquée directement sur les grands murs dès la conception de la matrice. La valeur de la concavité varie selon plusieurs facteurs propres à la pression requise à l’extrusion, notamment l’épaisseur des parois.</a:t>
            </a:r>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Les murs minces ont tendance à produire un profilé plus convexe, aussi moins stable géométriquement. </a:t>
            </a:r>
          </a:p>
          <a:p>
            <a:pPr marL="0" marR="0" lvl="0" indent="0" algn="l" defTabSz="457200" rtl="0" eaLnBrk="1" fontAlgn="auto" latinLnBrk="0" hangingPunct="1">
              <a:lnSpc>
                <a:spcPct val="100000"/>
              </a:lnSpc>
              <a:spcBef>
                <a:spcPts val="0"/>
              </a:spcBef>
              <a:spcAft>
                <a:spcPts val="0"/>
              </a:spcAft>
              <a:buClrTx/>
              <a:buSzTx/>
              <a:buFontTx/>
              <a:buNone/>
              <a:tabLst/>
              <a:defRPr/>
            </a:pPr>
            <a:r>
              <a:rPr lang="fr-CA" dirty="0"/>
              <a:t>Les murs épais prennent généralement moins de pression lors du procédé ce qui résulte en une meilleure stabilité géométrique. </a:t>
            </a:r>
            <a:endParaRPr lang="fr-CA" b="1" dirty="0"/>
          </a:p>
          <a:p>
            <a:pPr marL="0" marR="0" indent="0" algn="l" defTabSz="457200" rtl="0" eaLnBrk="1" fontAlgn="auto" latinLnBrk="0" hangingPunct="1">
              <a:lnSpc>
                <a:spcPct val="100000"/>
              </a:lnSpc>
              <a:spcBef>
                <a:spcPts val="0"/>
              </a:spcBef>
              <a:spcAft>
                <a:spcPts val="0"/>
              </a:spcAft>
              <a:buClrTx/>
              <a:buSzTx/>
              <a:buFontTx/>
              <a:buNone/>
              <a:tabLst/>
              <a:defRPr/>
            </a:pPr>
            <a:endParaRPr lang="fr-CA"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fr-CA" baseline="0" dirty="0"/>
              <a:t>Comme illustré pour notre profilé creux :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Sur un mur ayant une épaisseur de 0.100’’, une concavité de 25% de de la tolérance inférieure est appliquée.</a:t>
            </a:r>
            <a:r>
              <a:rPr lang="fr-CA" b="1" dirty="0"/>
              <a:t> </a:t>
            </a:r>
            <a:endParaRPr lang="fr-CA" baseline="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Sur un mur ayant une épaisseur de 0.125’’, une concavité de 15% de de la tolérance inférieure est appliquée.</a:t>
            </a:r>
            <a:r>
              <a:rPr lang="fr-CA" b="1" dirty="0"/>
              <a:t> </a:t>
            </a:r>
            <a:endParaRPr lang="fr-CA" baseline="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Sur un mur ayant une épaisseur de 0.190’’, une concavité de 5% de de la tolérance inférieure est appliquée.</a:t>
            </a:r>
            <a:r>
              <a:rPr lang="fr-CA" b="1" dirty="0"/>
              <a:t> </a:t>
            </a:r>
            <a:endParaRPr lang="fr-CA" baseline="0" dirty="0"/>
          </a:p>
          <a:p>
            <a:pPr marL="0" marR="0" indent="0" algn="l" defTabSz="457200" rtl="0" eaLnBrk="1" fontAlgn="auto" latinLnBrk="0" hangingPunct="1">
              <a:lnSpc>
                <a:spcPct val="100000"/>
              </a:lnSpc>
              <a:spcBef>
                <a:spcPts val="0"/>
              </a:spcBef>
              <a:spcAft>
                <a:spcPts val="0"/>
              </a:spcAft>
              <a:buClrTx/>
              <a:buSzTx/>
              <a:buFontTx/>
              <a:buChar char="-"/>
              <a:tabLst/>
              <a:defRPr/>
            </a:pPr>
            <a:endParaRPr lang="fr-CA"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fr-CA"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fr-CA" u="sng" dirty="0"/>
          </a:p>
          <a:p>
            <a:pPr marL="0" marR="0" indent="0" algn="l" defTabSz="457200" rtl="0" eaLnBrk="1" fontAlgn="auto" latinLnBrk="0" hangingPunct="1">
              <a:lnSpc>
                <a:spcPct val="100000"/>
              </a:lnSpc>
              <a:spcBef>
                <a:spcPts val="0"/>
              </a:spcBef>
              <a:spcAft>
                <a:spcPts val="0"/>
              </a:spcAft>
              <a:buClrTx/>
              <a:buSzTx/>
              <a:buFontTx/>
              <a:buNone/>
              <a:tabLst/>
              <a:defRPr/>
            </a:pPr>
            <a:endParaRPr lang="fr-CA" dirty="0"/>
          </a:p>
          <a:p>
            <a:pPr marL="0" marR="0" indent="0" algn="l" defTabSz="457200" rtl="0" eaLnBrk="1" fontAlgn="auto" latinLnBrk="0" hangingPunct="1">
              <a:lnSpc>
                <a:spcPct val="100000"/>
              </a:lnSpc>
              <a:spcBef>
                <a:spcPts val="0"/>
              </a:spcBef>
              <a:spcAft>
                <a:spcPts val="0"/>
              </a:spcAft>
              <a:buClrTx/>
              <a:buSzTx/>
              <a:buFontTx/>
              <a:buNone/>
              <a:tabLst/>
              <a:defRPr/>
            </a:pPr>
            <a:endParaRPr lang="fr-CA" dirty="0"/>
          </a:p>
          <a:p>
            <a:endParaRPr lang="fr-CA" strike="sngStrike" dirty="0"/>
          </a:p>
          <a:p>
            <a:endParaRPr lang="fr-CA" strike="sngStrike" baseline="0" dirty="0"/>
          </a:p>
          <a:p>
            <a:endParaRPr lang="fr-CA" strike="sngStrike" dirty="0"/>
          </a:p>
          <a:p>
            <a:endParaRPr lang="fr-CA" strike="sngStrike" dirty="0"/>
          </a:p>
          <a:p>
            <a:r>
              <a:rPr lang="fr-CA" strike="sngStrike"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fr-CA" strike="sngStrike" dirty="0"/>
          </a:p>
          <a:p>
            <a:endParaRPr lang="fr-CA" strike="sngStrike" dirty="0"/>
          </a:p>
          <a:p>
            <a:endParaRPr lang="fr-CA" strike="sngStrike" dirty="0"/>
          </a:p>
          <a:p>
            <a:endParaRPr lang="fr-CA" strike="sngStrike"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38</a:t>
            </a:fld>
            <a:endParaRPr lang="fr-FR"/>
          </a:p>
        </p:txBody>
      </p:sp>
    </p:spTree>
    <p:extLst>
      <p:ext uri="{BB962C8B-B14F-4D97-AF65-F5344CB8AC3E}">
        <p14:creationId xmlns:p14="http://schemas.microsoft.com/office/powerpoint/2010/main" val="948517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noProof="0" dirty="0"/>
              <a:t>DIAPO 38</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CA"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fr-CA" noProof="0" dirty="0"/>
              <a:t>Cette photo montre la conséquence d’un arrêt du refroidissement pendant quelques secondes.</a:t>
            </a:r>
          </a:p>
          <a:p>
            <a:pPr marL="0" marR="0" lvl="0" indent="0" algn="l" defTabSz="457200" rtl="0" eaLnBrk="1" fontAlgn="auto" latinLnBrk="0" hangingPunct="1">
              <a:lnSpc>
                <a:spcPct val="100000"/>
              </a:lnSpc>
              <a:spcBef>
                <a:spcPts val="0"/>
              </a:spcBef>
              <a:spcAft>
                <a:spcPts val="0"/>
              </a:spcAft>
              <a:buClrTx/>
              <a:buSzTx/>
              <a:buFontTx/>
              <a:buNone/>
              <a:tabLst/>
              <a:defRPr/>
            </a:pPr>
            <a:r>
              <a:rPr lang="fr-CA" noProof="0" dirty="0"/>
              <a:t>Les tubes ont ici une paroi de 10 mm d’épaisseur (.365’’).</a:t>
            </a:r>
          </a:p>
          <a:p>
            <a:pPr marL="0" marR="0" lvl="0" indent="0" algn="l" defTabSz="457200" rtl="0" eaLnBrk="1" fontAlgn="auto" latinLnBrk="0" hangingPunct="1">
              <a:lnSpc>
                <a:spcPct val="100000"/>
              </a:lnSpc>
              <a:spcBef>
                <a:spcPts val="0"/>
              </a:spcBef>
              <a:spcAft>
                <a:spcPts val="0"/>
              </a:spcAft>
              <a:buClrTx/>
              <a:buSzTx/>
              <a:buFontTx/>
              <a:buNone/>
              <a:tabLst/>
              <a:defRPr/>
            </a:pPr>
            <a:r>
              <a:rPr lang="fr-CA" noProof="0" dirty="0"/>
              <a:t>Bien que celui de droite montre une déformation extrême due à l’arrêt du refroidissement, on voit tout de même que les deux tubes adjacents sont aussi courbés.</a:t>
            </a:r>
          </a:p>
          <a:p>
            <a:pPr marL="0" marR="0" lvl="0" indent="0" algn="l" defTabSz="457200" rtl="0" eaLnBrk="1" fontAlgn="auto" latinLnBrk="0" hangingPunct="1">
              <a:lnSpc>
                <a:spcPct val="100000"/>
              </a:lnSpc>
              <a:spcBef>
                <a:spcPts val="0"/>
              </a:spcBef>
              <a:spcAft>
                <a:spcPts val="0"/>
              </a:spcAft>
              <a:buClrTx/>
              <a:buSzTx/>
              <a:buFontTx/>
              <a:buNone/>
              <a:tabLst/>
              <a:defRPr/>
            </a:pPr>
            <a:r>
              <a:rPr lang="fr-CA" noProof="0" dirty="0"/>
              <a:t>Aucun de ces tubes n’a encore été étiré.</a:t>
            </a:r>
          </a:p>
        </p:txBody>
      </p:sp>
      <p:sp>
        <p:nvSpPr>
          <p:cNvPr id="4" name="Slide Number Placeholder 3"/>
          <p:cNvSpPr>
            <a:spLocks noGrp="1"/>
          </p:cNvSpPr>
          <p:nvPr>
            <p:ph type="sldNum" sz="quarter" idx="5"/>
          </p:nvPr>
        </p:nvSpPr>
        <p:spPr/>
        <p:txBody>
          <a:bodyPr/>
          <a:lstStyle/>
          <a:p>
            <a:fld id="{FB6AE87F-7EF6-854A-B63F-D4200A6AAC51}" type="slidenum">
              <a:rPr lang="fr-FR" smtClean="0"/>
              <a:pPr/>
              <a:t>39</a:t>
            </a:fld>
            <a:endParaRPr lang="fr-FR"/>
          </a:p>
        </p:txBody>
      </p:sp>
    </p:spTree>
    <p:extLst>
      <p:ext uri="{BB962C8B-B14F-4D97-AF65-F5344CB8AC3E}">
        <p14:creationId xmlns:p14="http://schemas.microsoft.com/office/powerpoint/2010/main" val="2790532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noProof="0" dirty="0"/>
              <a:t>DIAPO 39</a:t>
            </a:r>
          </a:p>
          <a:p>
            <a:pPr marL="0" indent="0">
              <a:buFontTx/>
              <a:buNone/>
            </a:pPr>
            <a:endParaRPr lang="fr-CA" noProof="0" dirty="0"/>
          </a:p>
          <a:p>
            <a:pPr marL="0" indent="0">
              <a:buFontTx/>
              <a:buNone/>
            </a:pPr>
            <a:r>
              <a:rPr lang="fr-CA" noProof="0" dirty="0"/>
              <a:t>Les tubes ronds présentés dans la diapositive précédente ont l’avantage d’avoir une section symétrique dont la paroi peut être refroidie de façon uniforme.</a:t>
            </a:r>
          </a:p>
          <a:p>
            <a:pPr marL="0" indent="0">
              <a:buFontTx/>
              <a:buNone/>
            </a:pPr>
            <a:r>
              <a:rPr lang="fr-CA" noProof="0" dirty="0"/>
              <a:t>La diversité des formes de profilés peut amener une impossibilité d’avoir un refroidissement parfait pour toutes les parois, ce qui peut affecter la rectitude, d’où la nécessiter de redresser par étirement.</a:t>
            </a:r>
          </a:p>
          <a:p>
            <a:pPr marL="0" indent="0">
              <a:buFontTx/>
              <a:buNone/>
            </a:pPr>
            <a:r>
              <a:rPr lang="fr-CA" noProof="0" dirty="0"/>
              <a:t>Les photos montrent, de gauche à droite, des tubes tout juste sortis de l’extrudeuse, des tubes pendant l’étirement, et des tubes après l’étirement, qui est d’environ 7% de la longueur totale.</a:t>
            </a:r>
          </a:p>
          <a:p>
            <a:pPr marL="0" indent="0">
              <a:buFontTx/>
              <a:buNone/>
            </a:pPr>
            <a:r>
              <a:rPr lang="fr-CA" noProof="0" dirty="0"/>
              <a:t>L’étape d’étirement améliore grandement la rectitude du tube, sans toutefois le rendre parfaitement droit; disons qu’il l’est, avec une certaine tolérance.</a:t>
            </a:r>
          </a:p>
          <a:p>
            <a:pPr marL="0" indent="0">
              <a:buFontTx/>
              <a:buNone/>
            </a:pPr>
            <a:endParaRPr lang="fr-CA" noProof="0" dirty="0"/>
          </a:p>
        </p:txBody>
      </p:sp>
      <p:sp>
        <p:nvSpPr>
          <p:cNvPr id="4" name="Slide Number Placeholder 3"/>
          <p:cNvSpPr>
            <a:spLocks noGrp="1"/>
          </p:cNvSpPr>
          <p:nvPr>
            <p:ph type="sldNum" sz="quarter" idx="5"/>
          </p:nvPr>
        </p:nvSpPr>
        <p:spPr/>
        <p:txBody>
          <a:bodyPr/>
          <a:lstStyle/>
          <a:p>
            <a:fld id="{FB6AE87F-7EF6-854A-B63F-D4200A6AAC51}" type="slidenum">
              <a:rPr lang="fr-FR" smtClean="0"/>
              <a:pPr/>
              <a:t>40</a:t>
            </a:fld>
            <a:endParaRPr lang="fr-FR"/>
          </a:p>
        </p:txBody>
      </p:sp>
    </p:spTree>
    <p:extLst>
      <p:ext uri="{BB962C8B-B14F-4D97-AF65-F5344CB8AC3E}">
        <p14:creationId xmlns:p14="http://schemas.microsoft.com/office/powerpoint/2010/main" val="606138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noProof="0" dirty="0"/>
              <a:t>DIAPO 40</a:t>
            </a:r>
          </a:p>
          <a:p>
            <a:pPr marL="0" indent="0">
              <a:buFontTx/>
              <a:buNone/>
            </a:pPr>
            <a:endParaRPr lang="fr-CA" noProof="0" dirty="0"/>
          </a:p>
          <a:p>
            <a:pPr marL="0" indent="0">
              <a:buFontTx/>
              <a:buNone/>
            </a:pPr>
            <a:r>
              <a:rPr lang="fr-CA" noProof="0" dirty="0"/>
              <a:t>Le respect des tolérances repose évidemment sur un contrôle de qualité adéquat, il est évidemment question ici d’inspection dimensionnelle.</a:t>
            </a:r>
          </a:p>
          <a:p>
            <a:pPr marL="0" indent="0">
              <a:buFontTx/>
              <a:buNone/>
            </a:pPr>
            <a:r>
              <a:rPr lang="fr-CA" noProof="0" dirty="0"/>
              <a:t>Les principaux outils d’inspection utilisés pour ce contrôle sont les suivants:</a:t>
            </a:r>
          </a:p>
          <a:p>
            <a:pPr marL="171450" indent="-171450">
              <a:buFont typeface="Arial" panose="020B0604020202020204" pitchFamily="34" charset="0"/>
              <a:buChar char="•"/>
            </a:pPr>
            <a:r>
              <a:rPr lang="fr-CA" noProof="0" dirty="0"/>
              <a:t>Le comparateur optique, qui permet d’obtenir rapidement un relevé dimensionnel d’une tranche de profilé</a:t>
            </a:r>
          </a:p>
          <a:p>
            <a:pPr marL="171450" indent="-171450">
              <a:buFont typeface="Arial" panose="020B0604020202020204" pitchFamily="34" charset="0"/>
              <a:buChar char="•"/>
            </a:pPr>
            <a:r>
              <a:rPr lang="fr-CA" noProof="0" dirty="0"/>
              <a:t>Une table/poutre dont la surface plane a été usinée, qui permet de mesurer la torsion et le manque de rectitude d’un profilé.</a:t>
            </a:r>
          </a:p>
          <a:p>
            <a:pPr marL="0" indent="0">
              <a:buFontTx/>
              <a:buNone/>
            </a:pPr>
            <a:endParaRPr lang="fr-CA" noProof="0" dirty="0"/>
          </a:p>
        </p:txBody>
      </p:sp>
      <p:sp>
        <p:nvSpPr>
          <p:cNvPr id="4" name="Slide Number Placeholder 3"/>
          <p:cNvSpPr>
            <a:spLocks noGrp="1"/>
          </p:cNvSpPr>
          <p:nvPr>
            <p:ph type="sldNum" sz="quarter" idx="5"/>
          </p:nvPr>
        </p:nvSpPr>
        <p:spPr/>
        <p:txBody>
          <a:bodyPr/>
          <a:lstStyle/>
          <a:p>
            <a:fld id="{FB6AE87F-7EF6-854A-B63F-D4200A6AAC51}" type="slidenum">
              <a:rPr lang="fr-FR" smtClean="0"/>
              <a:pPr/>
              <a:t>41</a:t>
            </a:fld>
            <a:endParaRPr lang="fr-FR"/>
          </a:p>
        </p:txBody>
      </p:sp>
    </p:spTree>
    <p:extLst>
      <p:ext uri="{BB962C8B-B14F-4D97-AF65-F5344CB8AC3E}">
        <p14:creationId xmlns:p14="http://schemas.microsoft.com/office/powerpoint/2010/main" val="3367124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a:solidFill>
                  <a:srgbClr val="7F7F7F"/>
                </a:solidFill>
                <a:latin typeface="Arial"/>
                <a:cs typeface="Arial"/>
              </a:rPr>
              <a:t>DIAPO 5</a:t>
            </a:r>
          </a:p>
          <a:p>
            <a:endParaRPr lang="fr-CA" sz="1200" dirty="0">
              <a:solidFill>
                <a:srgbClr val="7F7F7F"/>
              </a:solidFill>
              <a:latin typeface="Arial"/>
              <a:cs typeface="Arial"/>
            </a:endParaRPr>
          </a:p>
          <a:p>
            <a:r>
              <a:rPr lang="fr-CA" sz="1200" dirty="0">
                <a:solidFill>
                  <a:srgbClr val="7F7F7F"/>
                </a:solidFill>
                <a:latin typeface="Arial"/>
                <a:cs typeface="Arial"/>
              </a:rPr>
              <a:t>Tous les procédés de mise en forme impliquent des tolérances dimensionnelles.</a:t>
            </a:r>
          </a:p>
          <a:p>
            <a:r>
              <a:rPr lang="fr-CA" sz="1200" dirty="0">
                <a:solidFill>
                  <a:srgbClr val="7F7F7F"/>
                </a:solidFill>
                <a:latin typeface="Arial"/>
                <a:cs typeface="Arial"/>
              </a:rPr>
              <a:t>Il est critique de les intégrer tôt dans le processus de conception afin d’éviter l’apparition de problèmes plus tard dans l’assemblage.</a:t>
            </a:r>
          </a:p>
          <a:p>
            <a:r>
              <a:rPr lang="fr-CA" sz="1200" dirty="0">
                <a:solidFill>
                  <a:srgbClr val="7F7F7F"/>
                </a:solidFill>
                <a:latin typeface="Arial"/>
                <a:cs typeface="Arial"/>
              </a:rPr>
              <a:t> </a:t>
            </a:r>
          </a:p>
          <a:p>
            <a:r>
              <a:rPr lang="fr-CA" sz="1200" dirty="0">
                <a:solidFill>
                  <a:srgbClr val="7F7F7F"/>
                </a:solidFill>
                <a:latin typeface="Arial"/>
                <a:cs typeface="Arial"/>
              </a:rPr>
              <a:t> </a:t>
            </a:r>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6</a:t>
            </a:fld>
            <a:endParaRPr lang="fr-FR"/>
          </a:p>
        </p:txBody>
      </p:sp>
    </p:spTree>
    <p:extLst>
      <p:ext uri="{BB962C8B-B14F-4D97-AF65-F5344CB8AC3E}">
        <p14:creationId xmlns:p14="http://schemas.microsoft.com/office/powerpoint/2010/main" val="31873201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noProof="0" dirty="0"/>
              <a:t>DIAPO 41</a:t>
            </a:r>
          </a:p>
          <a:p>
            <a:pPr marL="0" indent="0">
              <a:buFontTx/>
              <a:buNone/>
            </a:pPr>
            <a:endParaRPr lang="fr-CA" noProof="0" dirty="0"/>
          </a:p>
          <a:p>
            <a:pPr marL="0" indent="0">
              <a:buFontTx/>
              <a:buNone/>
            </a:pPr>
            <a:r>
              <a:rPr lang="fr-CA" noProof="0" dirty="0"/>
              <a:t>Ces conclusions résument comment les tolérances dimensionnelles propres au procédé d’extrusion s’impliqueront dans votre processus de conception.</a:t>
            </a:r>
          </a:p>
          <a:p>
            <a:pPr marL="0" indent="0">
              <a:buFontTx/>
              <a:buNone/>
            </a:pPr>
            <a:r>
              <a:rPr lang="fr-CA" noProof="0" dirty="0"/>
              <a:t>Le respect des tolérances repose évidemment sur un contrôle de qualité adéquat, il est évidemment question ici d’inspection dimensionnelle.</a:t>
            </a:r>
          </a:p>
          <a:p>
            <a:pPr marL="0" indent="0">
              <a:buFontTx/>
              <a:buNone/>
            </a:pPr>
            <a:r>
              <a:rPr lang="fr-CA" noProof="0" dirty="0"/>
              <a:t>Les principaux outils d’inspection utilisés pour ce contrôle sont les suivants:</a:t>
            </a:r>
          </a:p>
          <a:p>
            <a:pPr marL="171450" indent="-171450">
              <a:buFont typeface="Arial" panose="020B0604020202020204" pitchFamily="34" charset="0"/>
              <a:buChar char="•"/>
            </a:pPr>
            <a:r>
              <a:rPr lang="fr-CA" noProof="0" dirty="0"/>
              <a:t>Le comparateur optique, qui permet d’obtenir rapidement un relevé dimensionnel d’une tranche de profilé</a:t>
            </a:r>
          </a:p>
          <a:p>
            <a:pPr marL="171450" indent="-171450">
              <a:buFont typeface="Arial" panose="020B0604020202020204" pitchFamily="34" charset="0"/>
              <a:buChar char="•"/>
            </a:pPr>
            <a:r>
              <a:rPr lang="fr-CA" noProof="0" dirty="0"/>
              <a:t>Une table/poutre dont la surface plane a été usinée, qui permet de mesurer la torsion et le manque de rectitude d’un profilé.</a:t>
            </a:r>
          </a:p>
          <a:p>
            <a:pPr marL="0" indent="0">
              <a:buFontTx/>
              <a:buNone/>
            </a:pPr>
            <a:endParaRPr lang="fr-CA" noProof="0" dirty="0"/>
          </a:p>
        </p:txBody>
      </p:sp>
      <p:sp>
        <p:nvSpPr>
          <p:cNvPr id="4" name="Slide Number Placeholder 3"/>
          <p:cNvSpPr>
            <a:spLocks noGrp="1"/>
          </p:cNvSpPr>
          <p:nvPr>
            <p:ph type="sldNum" sz="quarter" idx="5"/>
          </p:nvPr>
        </p:nvSpPr>
        <p:spPr/>
        <p:txBody>
          <a:bodyPr/>
          <a:lstStyle/>
          <a:p>
            <a:fld id="{FB6AE87F-7EF6-854A-B63F-D4200A6AAC51}" type="slidenum">
              <a:rPr lang="fr-FR" smtClean="0"/>
              <a:pPr/>
              <a:t>42</a:t>
            </a:fld>
            <a:endParaRPr lang="fr-FR"/>
          </a:p>
        </p:txBody>
      </p:sp>
    </p:spTree>
    <p:extLst>
      <p:ext uri="{BB962C8B-B14F-4D97-AF65-F5344CB8AC3E}">
        <p14:creationId xmlns:p14="http://schemas.microsoft.com/office/powerpoint/2010/main" val="4210113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a:solidFill>
                  <a:srgbClr val="7F7F7F"/>
                </a:solidFill>
                <a:latin typeface="Arial"/>
                <a:cs typeface="Arial"/>
              </a:rPr>
              <a:t>DIAPO 6</a:t>
            </a:r>
          </a:p>
          <a:p>
            <a:endParaRPr lang="fr-CA" sz="1200" dirty="0">
              <a:solidFill>
                <a:srgbClr val="7F7F7F"/>
              </a:solidFill>
              <a:latin typeface="Arial"/>
              <a:cs typeface="Arial"/>
            </a:endParaRPr>
          </a:p>
          <a:p>
            <a:r>
              <a:rPr lang="fr-CA" sz="1200" dirty="0">
                <a:solidFill>
                  <a:srgbClr val="7F7F7F"/>
                </a:solidFill>
                <a:latin typeface="Arial"/>
                <a:cs typeface="Arial"/>
              </a:rPr>
              <a:t>Tous les procédés de fabrication produisent des pièces comportant de légères variations, les pièces sont toutes légèrement différentes l’une par rapport à l’autre.</a:t>
            </a:r>
          </a:p>
          <a:p>
            <a:r>
              <a:rPr lang="fr-CA" sz="1200" dirty="0">
                <a:solidFill>
                  <a:srgbClr val="7F7F7F"/>
                </a:solidFill>
                <a:latin typeface="Arial"/>
                <a:cs typeface="Arial"/>
              </a:rPr>
              <a:t>Certains génèrent des variations plus petites d’une pièce à l’autre, on dit qu’ils sont plus précis ou qu’ils produisent avec des tolérances serrées.</a:t>
            </a:r>
          </a:p>
          <a:p>
            <a:r>
              <a:rPr lang="fr-CA" sz="1200" dirty="0">
                <a:solidFill>
                  <a:srgbClr val="7F7F7F"/>
                </a:solidFill>
                <a:latin typeface="Arial"/>
                <a:cs typeface="Arial"/>
              </a:rPr>
              <a:t>À l’opposé, d’autres procédés sont relativement moins précis, et généralement aussi moins chers.</a:t>
            </a:r>
          </a:p>
          <a:p>
            <a:r>
              <a:rPr lang="fr-CA" sz="1200" dirty="0">
                <a:solidFill>
                  <a:srgbClr val="7F7F7F"/>
                </a:solidFill>
                <a:latin typeface="Arial"/>
                <a:cs typeface="Arial"/>
              </a:rPr>
              <a:t>La situation idéale consiste en un bon compromis entre le niveau de précision nécessaire pour une pièce et son prix.</a:t>
            </a:r>
          </a:p>
          <a:p>
            <a:r>
              <a:rPr lang="fr-CA" sz="1200" dirty="0">
                <a:solidFill>
                  <a:srgbClr val="7F7F7F"/>
                </a:solidFill>
                <a:latin typeface="Arial"/>
                <a:cs typeface="Arial"/>
              </a:rPr>
              <a:t>Le graphique montré ici permet de situer le procédé d’extrusion par rapport à d’autres procédés de mise en forme.</a:t>
            </a:r>
          </a:p>
          <a:p>
            <a:r>
              <a:rPr lang="fr-CA" sz="1200" dirty="0">
                <a:solidFill>
                  <a:srgbClr val="7F7F7F"/>
                </a:solidFill>
                <a:latin typeface="Arial"/>
                <a:cs typeface="Arial"/>
              </a:rPr>
              <a:t>Notez l’échelle logarithmique utilisée sur l’ordonnée afin de permettre de voir l’étendue des valeurs des tolérances plus serrées aux plus larges.</a:t>
            </a:r>
          </a:p>
          <a:p>
            <a:r>
              <a:rPr lang="fr-CA" sz="1200" dirty="0">
                <a:solidFill>
                  <a:srgbClr val="7F7F7F"/>
                </a:solidFill>
                <a:latin typeface="Arial"/>
                <a:cs typeface="Arial"/>
              </a:rPr>
              <a:t>On retiendra cependant que l’information présentée ici sur deux courbes est très condensée et simplifiée en ce qui concerne les extrusions.</a:t>
            </a:r>
          </a:p>
          <a:p>
            <a:r>
              <a:rPr lang="fr-CA" sz="1200" dirty="0">
                <a:solidFill>
                  <a:srgbClr val="7F7F7F"/>
                </a:solidFill>
                <a:latin typeface="Arial"/>
                <a:cs typeface="Arial"/>
              </a:rPr>
              <a:t>En effet, les tolérances dimensionnelles des extrusions dépendent, en autre, du diamètre du cercle circonscrit de la pièce, de l’endroit où la mesure est prise, ainsi que d’autres caractéristiques géométrique de la pièce.</a:t>
            </a:r>
          </a:p>
          <a:p>
            <a:r>
              <a:rPr lang="fr-CA" sz="1200" dirty="0">
                <a:solidFill>
                  <a:srgbClr val="7F7F7F"/>
                </a:solidFill>
                <a:latin typeface="Arial"/>
                <a:cs typeface="Arial"/>
              </a:rPr>
              <a:t>Ainsi, sur un seul profilé extrudé il est possible de retrouver plusieurs tolérances dimensionnelles différentes.</a:t>
            </a:r>
          </a:p>
          <a:p>
            <a:r>
              <a:rPr lang="fr-CA" sz="1200" dirty="0">
                <a:solidFill>
                  <a:srgbClr val="7F7F7F"/>
                </a:solidFill>
                <a:latin typeface="Arial"/>
                <a:cs typeface="Arial"/>
              </a:rPr>
              <a:t>Il reste donc à savoir lesquelles sont critiques au maintien de la fonctionnalité de la pièce.</a:t>
            </a:r>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7</a:t>
            </a:fld>
            <a:endParaRPr lang="fr-FR"/>
          </a:p>
        </p:txBody>
      </p:sp>
    </p:spTree>
    <p:extLst>
      <p:ext uri="{BB962C8B-B14F-4D97-AF65-F5344CB8AC3E}">
        <p14:creationId xmlns:p14="http://schemas.microsoft.com/office/powerpoint/2010/main" val="3373177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a:solidFill>
                  <a:srgbClr val="7F7F7F"/>
                </a:solidFill>
                <a:latin typeface="Arial"/>
                <a:cs typeface="Arial"/>
              </a:rPr>
              <a:t>DIAPO 7</a:t>
            </a:r>
          </a:p>
          <a:p>
            <a:endParaRPr lang="fr-CA" sz="1200" dirty="0">
              <a:solidFill>
                <a:srgbClr val="7F7F7F"/>
              </a:solidFill>
              <a:latin typeface="Arial"/>
              <a:cs typeface="Arial"/>
            </a:endParaRPr>
          </a:p>
          <a:p>
            <a:r>
              <a:rPr lang="fr-CA" sz="1200" dirty="0">
                <a:solidFill>
                  <a:srgbClr val="7F7F7F"/>
                </a:solidFill>
                <a:latin typeface="Arial"/>
                <a:cs typeface="Arial"/>
              </a:rPr>
              <a:t>Dans cette section il sera question de revoir sommairement les principes généraux du procédé d’extrusion.</a:t>
            </a:r>
          </a:p>
          <a:p>
            <a:r>
              <a:rPr lang="fr-CA" sz="1200" dirty="0">
                <a:solidFill>
                  <a:srgbClr val="7F7F7F"/>
                </a:solidFill>
                <a:latin typeface="Arial"/>
                <a:cs typeface="Arial"/>
              </a:rPr>
              <a:t>Cette information est nécessaire pour aborder le sujet des tolérances dimensionnelles.</a:t>
            </a:r>
          </a:p>
          <a:p>
            <a:r>
              <a:rPr lang="fr-CA" sz="1200" dirty="0">
                <a:solidFill>
                  <a:srgbClr val="7F7F7F"/>
                </a:solidFill>
                <a:latin typeface="Arial"/>
                <a:cs typeface="Arial"/>
              </a:rPr>
              <a:t> </a:t>
            </a:r>
          </a:p>
          <a:p>
            <a:r>
              <a:rPr lang="fr-CA" sz="1200" dirty="0">
                <a:solidFill>
                  <a:srgbClr val="7F7F7F"/>
                </a:solidFill>
                <a:latin typeface="Arial"/>
                <a:cs typeface="Arial"/>
              </a:rPr>
              <a:t> </a:t>
            </a:r>
            <a:endParaRPr lang="fr-CA" dirty="0"/>
          </a:p>
        </p:txBody>
      </p:sp>
      <p:sp>
        <p:nvSpPr>
          <p:cNvPr id="4" name="Espace réservé du numéro de diapositive 3"/>
          <p:cNvSpPr>
            <a:spLocks noGrp="1"/>
          </p:cNvSpPr>
          <p:nvPr>
            <p:ph type="sldNum" sz="quarter" idx="5"/>
          </p:nvPr>
        </p:nvSpPr>
        <p:spPr/>
        <p:txBody>
          <a:bodyPr/>
          <a:lstStyle/>
          <a:p>
            <a:fld id="{FB6AE87F-7EF6-854A-B63F-D4200A6AAC51}" type="slidenum">
              <a:rPr lang="fr-FR" smtClean="0"/>
              <a:pPr/>
              <a:t>8</a:t>
            </a:fld>
            <a:endParaRPr lang="fr-FR"/>
          </a:p>
        </p:txBody>
      </p:sp>
    </p:spTree>
    <p:extLst>
      <p:ext uri="{BB962C8B-B14F-4D97-AF65-F5344CB8AC3E}">
        <p14:creationId xmlns:p14="http://schemas.microsoft.com/office/powerpoint/2010/main" val="2166121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DIAPO 8</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Dans cette illustration schématique des principaux organes d’une extrudeuse, on voit qu’ils doivent résister à une grande force, de 750 à 8000 tonnes, dépendamment de la presse considérée. Cette poussée est nécessaire pour forcer l’aluminium à passer dans la matrice.</a:t>
            </a:r>
          </a:p>
          <a:p>
            <a:r>
              <a:rPr lang="fr-CA" sz="1200" kern="1200" dirty="0">
                <a:solidFill>
                  <a:schemeClr val="tx1"/>
                </a:solidFill>
                <a:effectLst/>
                <a:latin typeface="+mn-lt"/>
                <a:ea typeface="+mn-ea"/>
                <a:cs typeface="+mn-cs"/>
              </a:rPr>
              <a:t>Les extrudeurs du Québec possèdent des presses allant de 1650 à 3000 tonnes.</a:t>
            </a:r>
          </a:p>
          <a:p>
            <a:r>
              <a:rPr lang="fr-CA" sz="1200" kern="1200" dirty="0">
                <a:solidFill>
                  <a:schemeClr val="tx1"/>
                </a:solidFill>
                <a:effectLst/>
                <a:latin typeface="+mn-lt"/>
                <a:ea typeface="+mn-ea"/>
                <a:cs typeface="+mn-cs"/>
              </a:rPr>
              <a:t>Malgré l’utilisation de l’acier à outil dans la fabrication des matrices, l’acier est amené à ses limites durant le procédé.</a:t>
            </a:r>
          </a:p>
          <a:p>
            <a:r>
              <a:rPr lang="fr-CA" sz="1200" kern="1200" dirty="0">
                <a:solidFill>
                  <a:schemeClr val="tx1"/>
                </a:solidFill>
                <a:effectLst/>
                <a:latin typeface="+mn-lt"/>
                <a:ea typeface="+mn-ea"/>
                <a:cs typeface="+mn-cs"/>
              </a:rPr>
              <a:t>On retiendra que ces forces imposent des déformations dans l’outillage, et ces déformations font partie des sources de variations dans la forme finale.</a:t>
            </a:r>
          </a:p>
          <a:p>
            <a:r>
              <a:rPr lang="fr-CA" sz="1200" kern="1200" dirty="0">
                <a:solidFill>
                  <a:schemeClr val="tx1"/>
                </a:solidFill>
                <a:effectLst/>
                <a:latin typeface="+mn-lt"/>
                <a:ea typeface="+mn-ea"/>
                <a:cs typeface="+mn-cs"/>
              </a:rPr>
              <a:t>Plusieurs facteurs peuvent contribuer à produire des variations dans la forme finale, qu’il soit question de la qualité de la surface ou de la concentricité dans un tube, ou de la rectitude d’un profilé.  </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9</a:t>
            </a:fld>
            <a:endParaRPr lang="fr-FR"/>
          </a:p>
        </p:txBody>
      </p:sp>
    </p:spTree>
    <p:extLst>
      <p:ext uri="{BB962C8B-B14F-4D97-AF65-F5344CB8AC3E}">
        <p14:creationId xmlns:p14="http://schemas.microsoft.com/office/powerpoint/2010/main" val="1014706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DIAPO 9</a:t>
            </a:r>
          </a:p>
          <a:p>
            <a:endParaRPr lang="fr-CA" dirty="0"/>
          </a:p>
          <a:p>
            <a:r>
              <a:rPr lang="fr-CA" dirty="0"/>
              <a:t>L’aluminium pâteux, sous forme de billette, est forcé de passer au travers d’une filière qui lui donnera sa forme finale.</a:t>
            </a:r>
          </a:p>
          <a:p>
            <a:r>
              <a:rPr lang="fr-CA" dirty="0"/>
              <a:t>Dans l’image vue ici, un tube creux rectangulaire est produit.</a:t>
            </a:r>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10</a:t>
            </a:fld>
            <a:endParaRPr lang="fr-FR"/>
          </a:p>
        </p:txBody>
      </p:sp>
    </p:spTree>
    <p:extLst>
      <p:ext uri="{BB962C8B-B14F-4D97-AF65-F5344CB8AC3E}">
        <p14:creationId xmlns:p14="http://schemas.microsoft.com/office/powerpoint/2010/main" val="2076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DIAPO 10</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Dans le cas d’un profilé solide, sa forme lui est donnée par une ouverture de la forme désirée, usinée dans une seule plaque. </a:t>
            </a:r>
          </a:p>
          <a:p>
            <a:r>
              <a:rPr lang="fr-CA" sz="1200" kern="1200" dirty="0">
                <a:solidFill>
                  <a:schemeClr val="tx1"/>
                </a:solidFill>
                <a:effectLst/>
                <a:latin typeface="+mn-lt"/>
                <a:ea typeface="+mn-ea"/>
                <a:cs typeface="+mn-cs"/>
              </a:rPr>
              <a:t>Lorsque le profilé est creux, la matrice est alors composée d’un mandrin qui définit la forme intérieure et une plaque qui définit la forme extérieure du profilé.</a:t>
            </a:r>
          </a:p>
          <a:p>
            <a:r>
              <a:rPr lang="fr-CA" sz="1200" kern="1200" dirty="0">
                <a:solidFill>
                  <a:schemeClr val="tx1"/>
                </a:solidFill>
                <a:effectLst/>
                <a:latin typeface="+mn-lt"/>
                <a:ea typeface="+mn-ea"/>
                <a:cs typeface="+mn-cs"/>
              </a:rPr>
              <a:t>On fait ici abstraction de l’ensemble de l’outillage qui est nécessaire pour installer ces matrices sur l’extrudeuse et tout maintenir en place pendant le procédé. </a:t>
            </a:r>
          </a:p>
          <a:p>
            <a:endParaRPr lang="fr-CA" dirty="0"/>
          </a:p>
        </p:txBody>
      </p:sp>
      <p:sp>
        <p:nvSpPr>
          <p:cNvPr id="4" name="Espace réservé du numéro de diapositive 3"/>
          <p:cNvSpPr>
            <a:spLocks noGrp="1"/>
          </p:cNvSpPr>
          <p:nvPr>
            <p:ph type="sldNum" sz="quarter" idx="5"/>
          </p:nvPr>
        </p:nvSpPr>
        <p:spPr/>
        <p:txBody>
          <a:bodyPr/>
          <a:lstStyle/>
          <a:p>
            <a:fld id="{E6C71B6E-AC55-304E-9344-CF3AAC291903}" type="slidenum">
              <a:rPr lang="fr-FR" smtClean="0"/>
              <a:t>11</a:t>
            </a:fld>
            <a:endParaRPr lang="fr-FR"/>
          </a:p>
        </p:txBody>
      </p:sp>
    </p:spTree>
    <p:extLst>
      <p:ext uri="{BB962C8B-B14F-4D97-AF65-F5344CB8AC3E}">
        <p14:creationId xmlns:p14="http://schemas.microsoft.com/office/powerpoint/2010/main" val="3479990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tx1">
                    <a:lumMod val="50000"/>
                    <a:lumOff val="50000"/>
                  </a:schemeClr>
                </a:solidFill>
              </a:defRPr>
            </a:lvl1pPr>
          </a:lstStyle>
          <a:p>
            <a:r>
              <a:rPr lang="fr-CA" dirty="0"/>
              <a:t>Cliquez et modifiez le titre</a:t>
            </a:r>
            <a:endParaRPr lang="fr-FR" dirty="0"/>
          </a:p>
        </p:txBody>
      </p:sp>
      <p:sp>
        <p:nvSpPr>
          <p:cNvPr id="3" name="Espace réservé du numéro de diapositive 2"/>
          <p:cNvSpPr>
            <a:spLocks noGrp="1"/>
          </p:cNvSpPr>
          <p:nvPr>
            <p:ph type="sldNum" sz="quarter" idx="10"/>
          </p:nvPr>
        </p:nvSpPr>
        <p:spPr/>
        <p:txBody>
          <a:bodyPr/>
          <a:lstStyle>
            <a:lvl1pPr>
              <a:defRPr>
                <a:solidFill>
                  <a:schemeClr val="tx1">
                    <a:lumMod val="50000"/>
                    <a:lumOff val="50000"/>
                  </a:schemeClr>
                </a:solidFill>
              </a:defRPr>
            </a:lvl1pPr>
          </a:lstStyle>
          <a:p>
            <a:fld id="{FE9C8C7F-A98E-E946-B93B-30D697361F96}" type="slidenum">
              <a:rPr lang="fr-FR" smtClean="0"/>
              <a:pPr/>
              <a:t>‹n°›</a:t>
            </a:fld>
            <a:endParaRPr lang="fr-FR"/>
          </a:p>
        </p:txBody>
      </p:sp>
    </p:spTree>
    <p:extLst>
      <p:ext uri="{BB962C8B-B14F-4D97-AF65-F5344CB8AC3E}">
        <p14:creationId xmlns:p14="http://schemas.microsoft.com/office/powerpoint/2010/main" val="1969087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 id="2147483671" r:id="rId16"/>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58.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emf"/><Relationship Id="rId2" Type="http://schemas.openxmlformats.org/officeDocument/2006/relationships/image" Target="../media/image68.jpg"/><Relationship Id="rId1" Type="http://schemas.openxmlformats.org/officeDocument/2006/relationships/slideLayout" Target="../slideLayouts/slideLayout12.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jpg"/><Relationship Id="rId4" Type="http://schemas.openxmlformats.org/officeDocument/2006/relationships/image" Target="../media/image70.jpg"/><Relationship Id="rId9" Type="http://schemas.openxmlformats.org/officeDocument/2006/relationships/image" Target="../media/image7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01716" y="3707474"/>
            <a:ext cx="4242932" cy="2123055"/>
          </a:xfrm>
        </p:spPr>
        <p:txBody>
          <a:bodyPr>
            <a:normAutofit fontScale="90000"/>
          </a:bodyPr>
          <a:lstStyle/>
          <a:p>
            <a:r>
              <a:rPr lang="fr-CA" dirty="0"/>
              <a:t>Tolérances dimensionnelles dans le procédé d’extrusion de l’aluminium </a:t>
            </a:r>
          </a:p>
        </p:txBody>
      </p:sp>
    </p:spTree>
    <p:extLst>
      <p:ext uri="{BB962C8B-B14F-4D97-AF65-F5344CB8AC3E}">
        <p14:creationId xmlns:p14="http://schemas.microsoft.com/office/powerpoint/2010/main" val="19582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C2F125C6-922A-4F68-AAB4-035A3E83D556}"/>
              </a:ext>
            </a:extLst>
          </p:cNvPr>
          <p:cNvSpPr>
            <a:spLocks noGrp="1"/>
          </p:cNvSpPr>
          <p:nvPr>
            <p:ph type="title"/>
          </p:nvPr>
        </p:nvSpPr>
        <p:spPr/>
        <p:txBody>
          <a:bodyPr/>
          <a:lstStyle/>
          <a:p>
            <a:r>
              <a:rPr lang="fr-CA" dirty="0"/>
              <a:t>3- Rappel sur le procédé d’extrusion</a:t>
            </a:r>
          </a:p>
        </p:txBody>
      </p:sp>
      <p:sp>
        <p:nvSpPr>
          <p:cNvPr id="3" name="Espace réservé du numéro de diapositive 2">
            <a:extLst>
              <a:ext uri="{FF2B5EF4-FFF2-40B4-BE49-F238E27FC236}">
                <a16:creationId xmlns:a16="http://schemas.microsoft.com/office/drawing/2014/main" id="{FE048903-BA6F-4872-A225-B9C50018681E}"/>
              </a:ext>
            </a:extLst>
          </p:cNvPr>
          <p:cNvSpPr>
            <a:spLocks noGrp="1"/>
          </p:cNvSpPr>
          <p:nvPr>
            <p:ph type="sldNum" sz="quarter" idx="12"/>
          </p:nvPr>
        </p:nvSpPr>
        <p:spPr/>
        <p:txBody>
          <a:bodyPr/>
          <a:lstStyle/>
          <a:p>
            <a:fld id="{FE9C8C7F-A98E-E946-B93B-30D697361F96}" type="slidenum">
              <a:rPr lang="fr-FR" smtClean="0"/>
              <a:pPr/>
              <a:t>10</a:t>
            </a:fld>
            <a:endParaRPr lang="fr-FR"/>
          </a:p>
        </p:txBody>
      </p:sp>
      <p:grpSp>
        <p:nvGrpSpPr>
          <p:cNvPr id="14" name="Groupe 13">
            <a:extLst>
              <a:ext uri="{FF2B5EF4-FFF2-40B4-BE49-F238E27FC236}">
                <a16:creationId xmlns:a16="http://schemas.microsoft.com/office/drawing/2014/main" id="{6FD0CA04-0114-4417-89A9-B3514BC9799E}"/>
              </a:ext>
            </a:extLst>
          </p:cNvPr>
          <p:cNvGrpSpPr/>
          <p:nvPr/>
        </p:nvGrpSpPr>
        <p:grpSpPr>
          <a:xfrm>
            <a:off x="1436020" y="2359470"/>
            <a:ext cx="8802624" cy="3543559"/>
            <a:chOff x="1524000" y="1604513"/>
            <a:chExt cx="9144000" cy="3688017"/>
          </a:xfrm>
        </p:grpSpPr>
        <p:pic>
          <p:nvPicPr>
            <p:cNvPr id="6" name="Image 5">
              <a:extLst>
                <a:ext uri="{FF2B5EF4-FFF2-40B4-BE49-F238E27FC236}">
                  <a16:creationId xmlns:a16="http://schemas.microsoft.com/office/drawing/2014/main" id="{54CDE9B3-C7E4-4D95-B79B-DC073552C4D3}"/>
                </a:ext>
              </a:extLst>
            </p:cNvPr>
            <p:cNvPicPr>
              <a:picLocks noChangeAspect="1"/>
            </p:cNvPicPr>
            <p:nvPr/>
          </p:nvPicPr>
          <p:blipFill>
            <a:blip r:embed="rId3"/>
            <a:stretch>
              <a:fillRect/>
            </a:stretch>
          </p:blipFill>
          <p:spPr>
            <a:xfrm>
              <a:off x="1524000" y="1604513"/>
              <a:ext cx="9144000" cy="3688017"/>
            </a:xfrm>
            <a:prstGeom prst="rect">
              <a:avLst/>
            </a:prstGeom>
          </p:spPr>
        </p:pic>
        <p:cxnSp>
          <p:nvCxnSpPr>
            <p:cNvPr id="7" name="Connecteur droit avec flèche 6">
              <a:extLst>
                <a:ext uri="{FF2B5EF4-FFF2-40B4-BE49-F238E27FC236}">
                  <a16:creationId xmlns:a16="http://schemas.microsoft.com/office/drawing/2014/main" id="{08E32400-B560-4F58-8C1C-FF5075667954}"/>
                </a:ext>
              </a:extLst>
            </p:cNvPr>
            <p:cNvCxnSpPr>
              <a:cxnSpLocks/>
            </p:cNvCxnSpPr>
            <p:nvPr/>
          </p:nvCxnSpPr>
          <p:spPr>
            <a:xfrm>
              <a:off x="1799209" y="2494627"/>
              <a:ext cx="2929631" cy="577048"/>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Bulle narrative : rectangle 7">
              <a:extLst>
                <a:ext uri="{FF2B5EF4-FFF2-40B4-BE49-F238E27FC236}">
                  <a16:creationId xmlns:a16="http://schemas.microsoft.com/office/drawing/2014/main" id="{1DF1E560-0EB5-44FC-93CA-508413483D0A}"/>
                </a:ext>
              </a:extLst>
            </p:cNvPr>
            <p:cNvSpPr/>
            <p:nvPr/>
          </p:nvSpPr>
          <p:spPr>
            <a:xfrm>
              <a:off x="5581095" y="1846718"/>
              <a:ext cx="1029811" cy="372863"/>
            </a:xfrm>
            <a:prstGeom prst="wedgeRectCallout">
              <a:avLst>
                <a:gd name="adj1" fmla="val 29167"/>
                <a:gd name="adj2" fmla="val 119643"/>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dirty="0">
                  <a:solidFill>
                    <a:schemeClr val="tx1"/>
                  </a:solidFill>
                </a:rPr>
                <a:t>Mandrin</a:t>
              </a:r>
            </a:p>
          </p:txBody>
        </p:sp>
        <p:sp>
          <p:nvSpPr>
            <p:cNvPr id="9" name="Bulle narrative : rectangle 8">
              <a:extLst>
                <a:ext uri="{FF2B5EF4-FFF2-40B4-BE49-F238E27FC236}">
                  <a16:creationId xmlns:a16="http://schemas.microsoft.com/office/drawing/2014/main" id="{77E7A29C-F7A1-4FEF-BFAF-34BD6F94EC66}"/>
                </a:ext>
              </a:extLst>
            </p:cNvPr>
            <p:cNvSpPr/>
            <p:nvPr/>
          </p:nvSpPr>
          <p:spPr>
            <a:xfrm>
              <a:off x="7989904" y="2089279"/>
              <a:ext cx="904592" cy="372863"/>
            </a:xfrm>
            <a:prstGeom prst="wedgeRectCallout">
              <a:avLst>
                <a:gd name="adj1" fmla="val -58808"/>
                <a:gd name="adj2" fmla="val 110119"/>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dirty="0">
                  <a:solidFill>
                    <a:schemeClr val="tx1"/>
                  </a:solidFill>
                </a:rPr>
                <a:t>Plaque</a:t>
              </a:r>
            </a:p>
          </p:txBody>
        </p:sp>
        <p:sp>
          <p:nvSpPr>
            <p:cNvPr id="10" name="Bulle narrative : rectangle 9">
              <a:extLst>
                <a:ext uri="{FF2B5EF4-FFF2-40B4-BE49-F238E27FC236}">
                  <a16:creationId xmlns:a16="http://schemas.microsoft.com/office/drawing/2014/main" id="{7726076D-52DE-4549-9352-1AB942F43561}"/>
                </a:ext>
              </a:extLst>
            </p:cNvPr>
            <p:cNvSpPr/>
            <p:nvPr/>
          </p:nvSpPr>
          <p:spPr>
            <a:xfrm>
              <a:off x="8808128" y="2779998"/>
              <a:ext cx="1029811" cy="372863"/>
            </a:xfrm>
            <a:prstGeom prst="wedgeRectCallout">
              <a:avLst>
                <a:gd name="adj1" fmla="val -3592"/>
                <a:gd name="adj2" fmla="val 214880"/>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dirty="0">
                  <a:solidFill>
                    <a:schemeClr val="tx1"/>
                  </a:solidFill>
                </a:rPr>
                <a:t>Profilé</a:t>
              </a:r>
            </a:p>
          </p:txBody>
        </p:sp>
        <p:pic>
          <p:nvPicPr>
            <p:cNvPr id="11" name="Image 10">
              <a:extLst>
                <a:ext uri="{FF2B5EF4-FFF2-40B4-BE49-F238E27FC236}">
                  <a16:creationId xmlns:a16="http://schemas.microsoft.com/office/drawing/2014/main" id="{3FACA671-BB42-474E-A7A7-7E06D9BA4598}"/>
                </a:ext>
              </a:extLst>
            </p:cNvPr>
            <p:cNvPicPr>
              <a:picLocks noChangeAspect="1"/>
            </p:cNvPicPr>
            <p:nvPr/>
          </p:nvPicPr>
          <p:blipFill>
            <a:blip r:embed="rId4"/>
            <a:stretch>
              <a:fillRect/>
            </a:stretch>
          </p:blipFill>
          <p:spPr>
            <a:xfrm>
              <a:off x="9173169" y="4950089"/>
              <a:ext cx="1037631" cy="288539"/>
            </a:xfrm>
            <a:prstGeom prst="rect">
              <a:avLst/>
            </a:prstGeom>
          </p:spPr>
        </p:pic>
        <p:pic>
          <p:nvPicPr>
            <p:cNvPr id="12" name="Image 11">
              <a:extLst>
                <a:ext uri="{FF2B5EF4-FFF2-40B4-BE49-F238E27FC236}">
                  <a16:creationId xmlns:a16="http://schemas.microsoft.com/office/drawing/2014/main" id="{25DE248E-A1BD-4D83-B383-BC1E6C667BEF}"/>
                </a:ext>
              </a:extLst>
            </p:cNvPr>
            <p:cNvPicPr>
              <a:picLocks noChangeAspect="1"/>
            </p:cNvPicPr>
            <p:nvPr/>
          </p:nvPicPr>
          <p:blipFill>
            <a:blip r:embed="rId5"/>
            <a:stretch>
              <a:fillRect/>
            </a:stretch>
          </p:blipFill>
          <p:spPr>
            <a:xfrm>
              <a:off x="8399015" y="3690280"/>
              <a:ext cx="1923551" cy="576000"/>
            </a:xfrm>
            <a:prstGeom prst="rect">
              <a:avLst/>
            </a:prstGeom>
          </p:spPr>
        </p:pic>
        <p:sp>
          <p:nvSpPr>
            <p:cNvPr id="13" name="Bulle narrative : rectangle 12">
              <a:extLst>
                <a:ext uri="{FF2B5EF4-FFF2-40B4-BE49-F238E27FC236}">
                  <a16:creationId xmlns:a16="http://schemas.microsoft.com/office/drawing/2014/main" id="{5153F457-7538-4E45-B631-AE14EC22D807}"/>
                </a:ext>
              </a:extLst>
            </p:cNvPr>
            <p:cNvSpPr/>
            <p:nvPr/>
          </p:nvSpPr>
          <p:spPr>
            <a:xfrm>
              <a:off x="2625637" y="1655686"/>
              <a:ext cx="2125395" cy="372863"/>
            </a:xfrm>
            <a:prstGeom prst="wedgeRectCallout">
              <a:avLst>
                <a:gd name="adj1" fmla="val 29167"/>
                <a:gd name="adj2" fmla="val 119643"/>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dirty="0">
                  <a:solidFill>
                    <a:schemeClr val="tx1"/>
                  </a:solidFill>
                </a:rPr>
                <a:t>Billette aluminium</a:t>
              </a:r>
            </a:p>
          </p:txBody>
        </p:sp>
      </p:grpSp>
    </p:spTree>
    <p:extLst>
      <p:ext uri="{BB962C8B-B14F-4D97-AF65-F5344CB8AC3E}">
        <p14:creationId xmlns:p14="http://schemas.microsoft.com/office/powerpoint/2010/main" val="1610221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a:t>3- Rappel sur le procédé d’extrusion</a:t>
            </a:r>
            <a:endParaRPr lang="fr-CA" sz="2400" dirty="0"/>
          </a:p>
        </p:txBody>
      </p:sp>
      <p:sp>
        <p:nvSpPr>
          <p:cNvPr id="4" name="Espace réservé du texte 3"/>
          <p:cNvSpPr>
            <a:spLocks noGrp="1"/>
          </p:cNvSpPr>
          <p:nvPr>
            <p:ph idx="1"/>
          </p:nvPr>
        </p:nvSpPr>
        <p:spPr>
          <a:xfrm>
            <a:off x="838200" y="1726454"/>
            <a:ext cx="10515600" cy="4351338"/>
          </a:xfrm>
        </p:spPr>
        <p:txBody>
          <a:bodyPr>
            <a:noAutofit/>
          </a:bodyPr>
          <a:lstStyle/>
          <a:p>
            <a:pPr marL="0" indent="0">
              <a:buNone/>
            </a:pPr>
            <a:r>
              <a:rPr lang="en-US" sz="1800" b="1" dirty="0" err="1"/>
              <a:t>Profilés</a:t>
            </a:r>
            <a:r>
              <a:rPr lang="en-US" sz="1800" b="1" dirty="0"/>
              <a:t> à section </a:t>
            </a:r>
            <a:r>
              <a:rPr lang="en-US" sz="1800" b="1" dirty="0" err="1"/>
              <a:t>solide</a:t>
            </a:r>
            <a:r>
              <a:rPr lang="en-US" sz="1800" b="1" dirty="0"/>
              <a:t>:</a:t>
            </a:r>
          </a:p>
          <a:p>
            <a:pPr marL="285750" indent="-285750">
              <a:buFont typeface="Arial" panose="020B0604020202020204" pitchFamily="34" charset="0"/>
              <a:buChar char="•"/>
            </a:pPr>
            <a:r>
              <a:rPr lang="en-US" sz="1800" dirty="0"/>
              <a:t>Simple à </a:t>
            </a:r>
            <a:r>
              <a:rPr lang="en-US" sz="1800" dirty="0" err="1"/>
              <a:t>produire</a:t>
            </a:r>
            <a:r>
              <a:rPr lang="en-US" sz="1800" dirty="0"/>
              <a:t>;</a:t>
            </a:r>
          </a:p>
          <a:p>
            <a:pPr marL="285750" indent="-285750">
              <a:buFont typeface="Arial" panose="020B0604020202020204" pitchFamily="34" charset="0"/>
              <a:buChar char="•"/>
            </a:pPr>
            <a:r>
              <a:rPr lang="en-US" sz="1800" dirty="0" err="1"/>
              <a:t>Coût</a:t>
            </a:r>
            <a:r>
              <a:rPr lang="en-US" sz="1800" dirty="0"/>
              <a:t> le plus bas.</a:t>
            </a:r>
          </a:p>
          <a:p>
            <a:pPr marL="0" indent="0">
              <a:buNone/>
            </a:pPr>
            <a:endParaRPr lang="en-US" sz="1800" b="1" dirty="0"/>
          </a:p>
          <a:p>
            <a:pPr marL="0" indent="0">
              <a:buNone/>
            </a:pPr>
            <a:r>
              <a:rPr lang="en-US" sz="1800" b="1" dirty="0" err="1"/>
              <a:t>Profilés</a:t>
            </a:r>
            <a:r>
              <a:rPr lang="en-US" sz="1800" b="1" dirty="0"/>
              <a:t> à section semi-</a:t>
            </a:r>
            <a:r>
              <a:rPr lang="en-US" sz="1800" b="1" dirty="0" err="1"/>
              <a:t>creuse</a:t>
            </a:r>
            <a:r>
              <a:rPr lang="en-US" sz="1800" b="1" dirty="0"/>
              <a:t>:</a:t>
            </a:r>
          </a:p>
          <a:p>
            <a:pPr marL="285750" indent="-285750"/>
            <a:r>
              <a:rPr lang="en-US" sz="1800" dirty="0"/>
              <a:t>Sections les plus complexes à </a:t>
            </a:r>
            <a:r>
              <a:rPr lang="en-US" sz="1800" dirty="0" err="1"/>
              <a:t>produire</a:t>
            </a:r>
            <a:r>
              <a:rPr lang="en-US" sz="1800" dirty="0"/>
              <a:t>.</a:t>
            </a:r>
            <a:endParaRPr lang="fr-CA" sz="1800" dirty="0"/>
          </a:p>
          <a:p>
            <a:endParaRPr lang="en-US" sz="1800" dirty="0"/>
          </a:p>
          <a:p>
            <a:pPr marL="0" indent="0">
              <a:buNone/>
            </a:pPr>
            <a:r>
              <a:rPr lang="en-US" sz="1800" b="1" dirty="0" err="1"/>
              <a:t>Profilés</a:t>
            </a:r>
            <a:r>
              <a:rPr lang="en-US" sz="1800" b="1" dirty="0"/>
              <a:t> à section </a:t>
            </a:r>
            <a:r>
              <a:rPr lang="en-US" sz="1800" b="1" dirty="0" err="1"/>
              <a:t>creuse</a:t>
            </a:r>
            <a:r>
              <a:rPr lang="en-US" sz="1800" b="1" dirty="0"/>
              <a:t>:</a:t>
            </a:r>
          </a:p>
          <a:p>
            <a:pPr marL="285750" indent="-285750">
              <a:buFont typeface="Arial" panose="020B0604020202020204" pitchFamily="34" charset="0"/>
              <a:buChar char="•"/>
            </a:pPr>
            <a:r>
              <a:rPr lang="en-US" sz="1800" dirty="0" err="1"/>
              <a:t>Moyennement</a:t>
            </a:r>
            <a:r>
              <a:rPr lang="en-US" sz="1800" dirty="0"/>
              <a:t> </a:t>
            </a:r>
            <a:r>
              <a:rPr lang="en-US" sz="1800" dirty="0" err="1"/>
              <a:t>complexe</a:t>
            </a:r>
            <a:r>
              <a:rPr lang="en-US" sz="1800" dirty="0"/>
              <a:t> à </a:t>
            </a:r>
            <a:r>
              <a:rPr lang="en-US" sz="1800" dirty="0" err="1"/>
              <a:t>produire</a:t>
            </a:r>
            <a:r>
              <a:rPr lang="en-US" sz="1800" dirty="0"/>
              <a:t>.</a:t>
            </a:r>
          </a:p>
          <a:p>
            <a:endParaRPr lang="en-US" sz="1800" dirty="0"/>
          </a:p>
        </p:txBody>
      </p:sp>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11</a:t>
            </a:fld>
            <a:endParaRPr lang="fr-FR"/>
          </a:p>
        </p:txBody>
      </p:sp>
      <p:pic>
        <p:nvPicPr>
          <p:cNvPr id="6" name="Image 5">
            <a:extLst>
              <a:ext uri="{FF2B5EF4-FFF2-40B4-BE49-F238E27FC236}">
                <a16:creationId xmlns:a16="http://schemas.microsoft.com/office/drawing/2014/main" id="{FA36BC21-592F-42C4-AE98-47686A022FFF}"/>
              </a:ext>
            </a:extLst>
          </p:cNvPr>
          <p:cNvPicPr>
            <a:picLocks noChangeAspect="1"/>
          </p:cNvPicPr>
          <p:nvPr/>
        </p:nvPicPr>
        <p:blipFill rotWithShape="1">
          <a:blip r:embed="rId3"/>
          <a:srcRect l="27907" r="31764"/>
          <a:stretch/>
        </p:blipFill>
        <p:spPr>
          <a:xfrm>
            <a:off x="5167114" y="1690688"/>
            <a:ext cx="1399032" cy="1067294"/>
          </a:xfrm>
          <a:prstGeom prst="rect">
            <a:avLst/>
          </a:prstGeom>
        </p:spPr>
      </p:pic>
      <p:pic>
        <p:nvPicPr>
          <p:cNvPr id="7" name="Image 6">
            <a:extLst>
              <a:ext uri="{FF2B5EF4-FFF2-40B4-BE49-F238E27FC236}">
                <a16:creationId xmlns:a16="http://schemas.microsoft.com/office/drawing/2014/main" id="{D2558281-751F-4AA4-85BA-6C9DA0A358DD}"/>
              </a:ext>
            </a:extLst>
          </p:cNvPr>
          <p:cNvPicPr>
            <a:picLocks noChangeAspect="1"/>
          </p:cNvPicPr>
          <p:nvPr/>
        </p:nvPicPr>
        <p:blipFill rotWithShape="1">
          <a:blip r:embed="rId4"/>
          <a:srcRect l="63187"/>
          <a:stretch/>
        </p:blipFill>
        <p:spPr>
          <a:xfrm>
            <a:off x="5258554" y="4277395"/>
            <a:ext cx="1307592" cy="1346457"/>
          </a:xfrm>
          <a:prstGeom prst="rect">
            <a:avLst/>
          </a:prstGeom>
        </p:spPr>
      </p:pic>
      <p:grpSp>
        <p:nvGrpSpPr>
          <p:cNvPr id="10" name="Groupe 9">
            <a:extLst>
              <a:ext uri="{FF2B5EF4-FFF2-40B4-BE49-F238E27FC236}">
                <a16:creationId xmlns:a16="http://schemas.microsoft.com/office/drawing/2014/main" id="{DF1B194D-4DC1-41E2-A58A-7D663360A4C1}"/>
              </a:ext>
            </a:extLst>
          </p:cNvPr>
          <p:cNvGrpSpPr/>
          <p:nvPr/>
        </p:nvGrpSpPr>
        <p:grpSpPr>
          <a:xfrm>
            <a:off x="4512564" y="3001924"/>
            <a:ext cx="3051896" cy="1108741"/>
            <a:chOff x="5735781" y="4599331"/>
            <a:chExt cx="3147753" cy="1478462"/>
          </a:xfrm>
        </p:grpSpPr>
        <p:pic>
          <p:nvPicPr>
            <p:cNvPr id="8" name="Image 7">
              <a:extLst>
                <a:ext uri="{FF2B5EF4-FFF2-40B4-BE49-F238E27FC236}">
                  <a16:creationId xmlns:a16="http://schemas.microsoft.com/office/drawing/2014/main" id="{0A151FCD-B8DD-4F90-ADAB-5E67950950CB}"/>
                </a:ext>
              </a:extLst>
            </p:cNvPr>
            <p:cNvPicPr>
              <a:picLocks noChangeAspect="1"/>
            </p:cNvPicPr>
            <p:nvPr/>
          </p:nvPicPr>
          <p:blipFill rotWithShape="1">
            <a:blip r:embed="rId5"/>
            <a:srcRect r="55880"/>
            <a:stretch/>
          </p:blipFill>
          <p:spPr>
            <a:xfrm>
              <a:off x="5735781" y="4599331"/>
              <a:ext cx="1687484" cy="1478461"/>
            </a:xfrm>
            <a:prstGeom prst="rect">
              <a:avLst/>
            </a:prstGeom>
          </p:spPr>
        </p:pic>
        <p:pic>
          <p:nvPicPr>
            <p:cNvPr id="9" name="Image 8">
              <a:extLst>
                <a:ext uri="{FF2B5EF4-FFF2-40B4-BE49-F238E27FC236}">
                  <a16:creationId xmlns:a16="http://schemas.microsoft.com/office/drawing/2014/main" id="{40B033BB-0EDC-4915-9BFA-420CFA04BE43}"/>
                </a:ext>
              </a:extLst>
            </p:cNvPr>
            <p:cNvPicPr>
              <a:picLocks noChangeAspect="1"/>
            </p:cNvPicPr>
            <p:nvPr/>
          </p:nvPicPr>
          <p:blipFill rotWithShape="1">
            <a:blip r:embed="rId5"/>
            <a:srcRect l="61821"/>
            <a:stretch/>
          </p:blipFill>
          <p:spPr>
            <a:xfrm>
              <a:off x="7423265" y="4599332"/>
              <a:ext cx="1460269" cy="1478461"/>
            </a:xfrm>
            <a:prstGeom prst="rect">
              <a:avLst/>
            </a:prstGeom>
          </p:spPr>
        </p:pic>
      </p:grpSp>
      <p:pic>
        <p:nvPicPr>
          <p:cNvPr id="12" name="Image 11">
            <a:extLst>
              <a:ext uri="{FF2B5EF4-FFF2-40B4-BE49-F238E27FC236}">
                <a16:creationId xmlns:a16="http://schemas.microsoft.com/office/drawing/2014/main" id="{7069B285-E522-4213-A363-5569DEC54CEC}"/>
              </a:ext>
            </a:extLst>
          </p:cNvPr>
          <p:cNvPicPr>
            <a:picLocks noChangeAspect="1"/>
          </p:cNvPicPr>
          <p:nvPr/>
        </p:nvPicPr>
        <p:blipFill>
          <a:blip r:embed="rId6"/>
          <a:stretch>
            <a:fillRect/>
          </a:stretch>
        </p:blipFill>
        <p:spPr>
          <a:xfrm>
            <a:off x="8429545" y="3943998"/>
            <a:ext cx="2786958" cy="1679854"/>
          </a:xfrm>
          <a:prstGeom prst="rect">
            <a:avLst/>
          </a:prstGeom>
        </p:spPr>
      </p:pic>
      <p:sp>
        <p:nvSpPr>
          <p:cNvPr id="13" name="ZoneTexte 12">
            <a:extLst>
              <a:ext uri="{FF2B5EF4-FFF2-40B4-BE49-F238E27FC236}">
                <a16:creationId xmlns:a16="http://schemas.microsoft.com/office/drawing/2014/main" id="{2DD56EA1-1400-4977-8F21-42E45D37C2B7}"/>
              </a:ext>
            </a:extLst>
          </p:cNvPr>
          <p:cNvSpPr txBox="1"/>
          <p:nvPr/>
        </p:nvSpPr>
        <p:spPr>
          <a:xfrm>
            <a:off x="9107041" y="5623852"/>
            <a:ext cx="1573264" cy="276999"/>
          </a:xfrm>
          <a:prstGeom prst="rect">
            <a:avLst/>
          </a:prstGeom>
          <a:noFill/>
        </p:spPr>
        <p:txBody>
          <a:bodyPr wrap="square" rtlCol="0">
            <a:spAutoFit/>
          </a:bodyPr>
          <a:lstStyle/>
          <a:p>
            <a:r>
              <a:rPr lang="fr-CA" sz="1200" dirty="0">
                <a:solidFill>
                  <a:schemeClr val="tx1">
                    <a:lumMod val="65000"/>
                    <a:lumOff val="35000"/>
                  </a:schemeClr>
                </a:solidFill>
                <a:latin typeface="Univers Condensed Light" panose="020B0306020202040204" pitchFamily="34" charset="0"/>
              </a:rPr>
              <a:t>Courtoisie : </a:t>
            </a:r>
            <a:r>
              <a:rPr lang="fr-CA" sz="1200" dirty="0" err="1">
                <a:solidFill>
                  <a:schemeClr val="tx1">
                    <a:lumMod val="65000"/>
                    <a:lumOff val="35000"/>
                  </a:schemeClr>
                </a:solidFill>
                <a:latin typeface="Univers Condensed Light" panose="020B0306020202040204" pitchFamily="34" charset="0"/>
              </a:rPr>
              <a:t>Dienamex</a:t>
            </a:r>
            <a:r>
              <a:rPr lang="fr-CA" sz="1200" dirty="0">
                <a:solidFill>
                  <a:schemeClr val="tx1">
                    <a:lumMod val="65000"/>
                    <a:lumOff val="35000"/>
                  </a:schemeClr>
                </a:solidFill>
                <a:latin typeface="Univers Condensed Light" panose="020B0306020202040204" pitchFamily="34" charset="0"/>
              </a:rPr>
              <a:t> </a:t>
            </a:r>
          </a:p>
        </p:txBody>
      </p:sp>
      <p:pic>
        <p:nvPicPr>
          <p:cNvPr id="14" name="Image 13">
            <a:extLst>
              <a:ext uri="{FF2B5EF4-FFF2-40B4-BE49-F238E27FC236}">
                <a16:creationId xmlns:a16="http://schemas.microsoft.com/office/drawing/2014/main" id="{95829EE3-E09D-4EA0-8B0A-B03433737849}"/>
              </a:ext>
            </a:extLst>
          </p:cNvPr>
          <p:cNvPicPr>
            <a:picLocks noChangeAspect="1"/>
          </p:cNvPicPr>
          <p:nvPr/>
        </p:nvPicPr>
        <p:blipFill>
          <a:blip r:embed="rId7"/>
          <a:stretch>
            <a:fillRect/>
          </a:stretch>
        </p:blipFill>
        <p:spPr>
          <a:xfrm>
            <a:off x="8439084" y="1878703"/>
            <a:ext cx="2786958" cy="1857972"/>
          </a:xfrm>
          <a:prstGeom prst="rect">
            <a:avLst/>
          </a:prstGeom>
        </p:spPr>
      </p:pic>
    </p:spTree>
    <p:extLst>
      <p:ext uri="{BB962C8B-B14F-4D97-AF65-F5344CB8AC3E}">
        <p14:creationId xmlns:p14="http://schemas.microsoft.com/office/powerpoint/2010/main" val="2486223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4">
            <a:extLst>
              <a:ext uri="{FF2B5EF4-FFF2-40B4-BE49-F238E27FC236}">
                <a16:creationId xmlns:a16="http://schemas.microsoft.com/office/drawing/2014/main" id="{A363B2C9-22D6-43C4-8CAD-B27066CFF9DA}"/>
              </a:ext>
            </a:extLst>
          </p:cNvPr>
          <p:cNvSpPr>
            <a:spLocks noGrp="1"/>
          </p:cNvSpPr>
          <p:nvPr>
            <p:ph type="title"/>
          </p:nvPr>
        </p:nvSpPr>
        <p:spPr/>
        <p:txBody>
          <a:bodyPr>
            <a:normAutofit/>
          </a:bodyPr>
          <a:lstStyle/>
          <a:p>
            <a:r>
              <a:rPr lang="fr-FR" dirty="0"/>
              <a:t>4- Les tolérances dimensionnelles d’un profilé extrudé</a:t>
            </a:r>
          </a:p>
        </p:txBody>
      </p:sp>
      <p:sp>
        <p:nvSpPr>
          <p:cNvPr id="3" name="Espace réservé du numéro de diapositive 2">
            <a:extLst>
              <a:ext uri="{FF2B5EF4-FFF2-40B4-BE49-F238E27FC236}">
                <a16:creationId xmlns:a16="http://schemas.microsoft.com/office/drawing/2014/main" id="{9237B529-7C9C-420D-8C90-80346939EA8D}"/>
              </a:ext>
            </a:extLst>
          </p:cNvPr>
          <p:cNvSpPr>
            <a:spLocks noGrp="1"/>
          </p:cNvSpPr>
          <p:nvPr>
            <p:ph type="sldNum" sz="quarter" idx="12"/>
          </p:nvPr>
        </p:nvSpPr>
        <p:spPr/>
        <p:txBody>
          <a:bodyPr/>
          <a:lstStyle/>
          <a:p>
            <a:fld id="{FE9C8C7F-A98E-E946-B93B-30D697361F96}" type="slidenum">
              <a:rPr lang="fr-FR" smtClean="0"/>
              <a:pPr/>
              <a:t>12</a:t>
            </a:fld>
            <a:endParaRPr lang="fr-FR" dirty="0"/>
          </a:p>
        </p:txBody>
      </p:sp>
    </p:spTree>
    <p:extLst>
      <p:ext uri="{BB962C8B-B14F-4D97-AF65-F5344CB8AC3E}">
        <p14:creationId xmlns:p14="http://schemas.microsoft.com/office/powerpoint/2010/main" val="605105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4">
            <a:extLst>
              <a:ext uri="{FF2B5EF4-FFF2-40B4-BE49-F238E27FC236}">
                <a16:creationId xmlns:a16="http://schemas.microsoft.com/office/drawing/2014/main" id="{6E225BC0-E062-4B9A-8822-F70BCF508240}"/>
              </a:ext>
            </a:extLst>
          </p:cNvPr>
          <p:cNvSpPr>
            <a:spLocks noGrp="1"/>
          </p:cNvSpPr>
          <p:nvPr>
            <p:ph type="title"/>
          </p:nvPr>
        </p:nvSpPr>
        <p:spPr/>
        <p:txBody>
          <a:bodyPr/>
          <a:lstStyle/>
          <a:p>
            <a:r>
              <a:rPr lang="fr-CA" dirty="0"/>
              <a:t>4- Les tolérances dimensionnelles d’un profilé extrudé</a:t>
            </a:r>
            <a:endParaRPr lang="fr-CA" sz="2400" dirty="0"/>
          </a:p>
        </p:txBody>
      </p:sp>
      <p:sp>
        <p:nvSpPr>
          <p:cNvPr id="4" name="Espace réservé du contenu 3"/>
          <p:cNvSpPr>
            <a:spLocks noGrp="1"/>
          </p:cNvSpPr>
          <p:nvPr>
            <p:ph idx="1"/>
          </p:nvPr>
        </p:nvSpPr>
        <p:spPr/>
        <p:txBody>
          <a:bodyPr>
            <a:noAutofit/>
          </a:bodyPr>
          <a:lstStyle/>
          <a:p>
            <a:pPr marL="0" indent="0">
              <a:buNone/>
            </a:pPr>
            <a:r>
              <a:rPr lang="fr-CA" sz="1800" b="1" dirty="0"/>
              <a:t>Définition: </a:t>
            </a:r>
          </a:p>
          <a:p>
            <a:pPr marL="0" indent="0">
              <a:buNone/>
            </a:pPr>
            <a:r>
              <a:rPr lang="fr-CA" sz="1800" dirty="0"/>
              <a:t>La tolérance dimensionnelle est la variation maximale acceptable des dimensions d’une pièce pour que celle-ci soit admissible et fonctionnelle. (Source: Office québécois de la langue française.)</a:t>
            </a:r>
          </a:p>
          <a:p>
            <a:pPr marL="0" indent="0">
              <a:spcBef>
                <a:spcPts val="0"/>
              </a:spcBef>
              <a:buNone/>
            </a:pPr>
            <a:endParaRPr lang="fr-CA" sz="1800" b="1" dirty="0"/>
          </a:p>
          <a:p>
            <a:pPr marL="0" indent="0">
              <a:spcBef>
                <a:spcPts val="600"/>
              </a:spcBef>
              <a:buNone/>
            </a:pPr>
            <a:r>
              <a:rPr lang="fr-CA" sz="1800" dirty="0"/>
              <a:t>En Amérique du nord, des normes de tolérances spécifiques à l’extrusion ont été élaborées par </a:t>
            </a:r>
            <a:r>
              <a:rPr lang="fr-CA" sz="1800" b="1" dirty="0"/>
              <a:t>The Aluminum Association</a:t>
            </a:r>
            <a:r>
              <a:rPr lang="fr-CA" sz="1800" dirty="0"/>
              <a:t>, dans un manuel intitulé </a:t>
            </a:r>
            <a:r>
              <a:rPr lang="fr-CA" sz="1800" b="1" dirty="0"/>
              <a:t>Aluminum Standards and Data</a:t>
            </a:r>
            <a:r>
              <a:rPr lang="fr-CA" sz="1800" dirty="0"/>
              <a:t>. </a:t>
            </a:r>
          </a:p>
          <a:p>
            <a:pPr>
              <a:spcBef>
                <a:spcPts val="0"/>
              </a:spcBef>
            </a:pPr>
            <a:endParaRPr lang="fr-CA" sz="1800" dirty="0"/>
          </a:p>
          <a:p>
            <a:pPr marL="0" indent="0">
              <a:spcBef>
                <a:spcPts val="0"/>
              </a:spcBef>
              <a:buNone/>
            </a:pPr>
            <a:r>
              <a:rPr lang="fr-CA" sz="1800" dirty="0"/>
              <a:t>Les tolérances dimensionnelles sont présentées sous forme de tables qui tiennent généralement compte de :</a:t>
            </a:r>
          </a:p>
          <a:p>
            <a:pPr>
              <a:spcBef>
                <a:spcPts val="600"/>
              </a:spcBef>
            </a:pPr>
            <a:r>
              <a:rPr lang="fr-CA" sz="1800" dirty="0"/>
              <a:t>L’alliage d’aluminium</a:t>
            </a:r>
          </a:p>
          <a:p>
            <a:pPr>
              <a:spcBef>
                <a:spcPts val="600"/>
              </a:spcBef>
            </a:pPr>
            <a:r>
              <a:rPr lang="fr-CA" sz="1800" dirty="0"/>
              <a:t>La dimension du cercle circonscrit</a:t>
            </a:r>
          </a:p>
          <a:p>
            <a:pPr>
              <a:spcBef>
                <a:spcPts val="600"/>
              </a:spcBef>
            </a:pPr>
            <a:r>
              <a:rPr lang="fr-CA" sz="1800" dirty="0"/>
              <a:t>La dimension de la cote ainsi que sa position dans la section.</a:t>
            </a:r>
          </a:p>
          <a:p>
            <a:pPr>
              <a:spcBef>
                <a:spcPts val="600"/>
              </a:spcBef>
            </a:pPr>
            <a:r>
              <a:rPr lang="fr-CA" sz="1800" b="1" dirty="0"/>
              <a:t>Plusieurs types de tolérance =&gt; plusieurs tables </a:t>
            </a:r>
          </a:p>
        </p:txBody>
      </p:sp>
      <p:sp>
        <p:nvSpPr>
          <p:cNvPr id="9" name="Espace réservé du numéro de diapositive 8"/>
          <p:cNvSpPr>
            <a:spLocks noGrp="1"/>
          </p:cNvSpPr>
          <p:nvPr>
            <p:ph type="sldNum" sz="quarter" idx="12"/>
          </p:nvPr>
        </p:nvSpPr>
        <p:spPr/>
        <p:txBody>
          <a:bodyPr/>
          <a:lstStyle/>
          <a:p>
            <a:fld id="{FE9C8C7F-A98E-E946-B93B-30D697361F96}" type="slidenum">
              <a:rPr lang="fr-FR" smtClean="0"/>
              <a:pPr/>
              <a:t>13</a:t>
            </a:fld>
            <a:endParaRPr lang="fr-FR" dirty="0"/>
          </a:p>
        </p:txBody>
      </p:sp>
      <p:pic>
        <p:nvPicPr>
          <p:cNvPr id="7" name="Image 6">
            <a:extLst>
              <a:ext uri="{FF2B5EF4-FFF2-40B4-BE49-F238E27FC236}">
                <a16:creationId xmlns:a16="http://schemas.microsoft.com/office/drawing/2014/main" id="{D09C6F39-4B62-4EE8-A5B2-0B0AB406F9CC}"/>
              </a:ext>
            </a:extLst>
          </p:cNvPr>
          <p:cNvPicPr>
            <a:picLocks noChangeAspect="1"/>
          </p:cNvPicPr>
          <p:nvPr/>
        </p:nvPicPr>
        <p:blipFill>
          <a:blip r:embed="rId3"/>
          <a:stretch>
            <a:fillRect/>
          </a:stretch>
        </p:blipFill>
        <p:spPr>
          <a:xfrm>
            <a:off x="7856621" y="4273590"/>
            <a:ext cx="2334126" cy="2245569"/>
          </a:xfrm>
          <a:prstGeom prst="rect">
            <a:avLst/>
          </a:prstGeom>
        </p:spPr>
      </p:pic>
    </p:spTree>
    <p:extLst>
      <p:ext uri="{BB962C8B-B14F-4D97-AF65-F5344CB8AC3E}">
        <p14:creationId xmlns:p14="http://schemas.microsoft.com/office/powerpoint/2010/main" val="1966980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237B529-7C9C-420D-8C90-80346939EA8D}"/>
              </a:ext>
            </a:extLst>
          </p:cNvPr>
          <p:cNvSpPr>
            <a:spLocks noGrp="1"/>
          </p:cNvSpPr>
          <p:nvPr>
            <p:ph type="sldNum" sz="quarter" idx="4294967295"/>
          </p:nvPr>
        </p:nvSpPr>
        <p:spPr>
          <a:xfrm>
            <a:off x="10659649" y="6375400"/>
            <a:ext cx="609600" cy="381000"/>
          </a:xfrm>
        </p:spPr>
        <p:txBody>
          <a:bodyPr/>
          <a:lstStyle/>
          <a:p>
            <a:fld id="{FE9C8C7F-A98E-E946-B93B-30D697361F96}" type="slidenum">
              <a:rPr lang="fr-FR" smtClean="0"/>
              <a:pPr/>
              <a:t>14</a:t>
            </a:fld>
            <a:endParaRPr lang="fr-FR" dirty="0"/>
          </a:p>
        </p:txBody>
      </p:sp>
      <p:pic>
        <p:nvPicPr>
          <p:cNvPr id="5" name="Image 4">
            <a:extLst>
              <a:ext uri="{FF2B5EF4-FFF2-40B4-BE49-F238E27FC236}">
                <a16:creationId xmlns:a16="http://schemas.microsoft.com/office/drawing/2014/main" id="{2CD52A47-A759-459D-A27C-13B3B8BEE1EE}"/>
              </a:ext>
            </a:extLst>
          </p:cNvPr>
          <p:cNvPicPr preferRelativeResize="0">
            <a:picLocks noChangeAspect="1"/>
          </p:cNvPicPr>
          <p:nvPr/>
        </p:nvPicPr>
        <p:blipFill>
          <a:blip r:embed="rId3"/>
          <a:stretch>
            <a:fillRect/>
          </a:stretch>
        </p:blipFill>
        <p:spPr>
          <a:xfrm>
            <a:off x="7830095" y="1484682"/>
            <a:ext cx="1575816" cy="1586484"/>
          </a:xfrm>
          <a:prstGeom prst="rect">
            <a:avLst/>
          </a:prstGeom>
        </p:spPr>
      </p:pic>
      <p:sp>
        <p:nvSpPr>
          <p:cNvPr id="9" name="Est égal à 8">
            <a:extLst>
              <a:ext uri="{FF2B5EF4-FFF2-40B4-BE49-F238E27FC236}">
                <a16:creationId xmlns:a16="http://schemas.microsoft.com/office/drawing/2014/main" id="{84165725-3CB2-4A9C-8C6B-D6BB9E9A235B}"/>
              </a:ext>
            </a:extLst>
          </p:cNvPr>
          <p:cNvSpPr/>
          <p:nvPr/>
        </p:nvSpPr>
        <p:spPr>
          <a:xfrm>
            <a:off x="9217390" y="2008255"/>
            <a:ext cx="945121" cy="530352"/>
          </a:xfrm>
          <a:prstGeom prst="mathEqual">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CA" sz="2400">
              <a:solidFill>
                <a:schemeClr val="tx1"/>
              </a:solidFill>
            </a:endParaRPr>
          </a:p>
        </p:txBody>
      </p:sp>
      <p:pic>
        <p:nvPicPr>
          <p:cNvPr id="4" name="Image 3">
            <a:extLst>
              <a:ext uri="{FF2B5EF4-FFF2-40B4-BE49-F238E27FC236}">
                <a16:creationId xmlns:a16="http://schemas.microsoft.com/office/drawing/2014/main" id="{6C98EDE5-3461-458F-83F4-2E7A8DB4DFEB}"/>
              </a:ext>
            </a:extLst>
          </p:cNvPr>
          <p:cNvPicPr preferRelativeResize="0">
            <a:picLocks noChangeAspect="1"/>
          </p:cNvPicPr>
          <p:nvPr/>
        </p:nvPicPr>
        <p:blipFill>
          <a:blip r:embed="rId4"/>
          <a:stretch>
            <a:fillRect/>
          </a:stretch>
        </p:blipFill>
        <p:spPr>
          <a:xfrm>
            <a:off x="5656321" y="1397225"/>
            <a:ext cx="1618489" cy="1634490"/>
          </a:xfrm>
          <a:prstGeom prst="rect">
            <a:avLst/>
          </a:prstGeom>
        </p:spPr>
      </p:pic>
      <p:sp>
        <p:nvSpPr>
          <p:cNvPr id="8" name="Signe Plus 7">
            <a:extLst>
              <a:ext uri="{FF2B5EF4-FFF2-40B4-BE49-F238E27FC236}">
                <a16:creationId xmlns:a16="http://schemas.microsoft.com/office/drawing/2014/main" id="{5E8F6522-CA2A-44FC-AE89-8DB291726038}"/>
              </a:ext>
            </a:extLst>
          </p:cNvPr>
          <p:cNvSpPr/>
          <p:nvPr/>
        </p:nvSpPr>
        <p:spPr>
          <a:xfrm>
            <a:off x="7165068" y="1922252"/>
            <a:ext cx="822665" cy="769140"/>
          </a:xfrm>
          <a:prstGeom prst="mathPl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CA" sz="2400"/>
          </a:p>
        </p:txBody>
      </p:sp>
      <p:pic>
        <p:nvPicPr>
          <p:cNvPr id="29" name="Image 28">
            <a:extLst>
              <a:ext uri="{FF2B5EF4-FFF2-40B4-BE49-F238E27FC236}">
                <a16:creationId xmlns:a16="http://schemas.microsoft.com/office/drawing/2014/main" id="{AF8F4C46-10E4-4991-B273-7A8D32499F85}"/>
              </a:ext>
            </a:extLst>
          </p:cNvPr>
          <p:cNvPicPr preferRelativeResize="0">
            <a:picLocks noChangeAspect="1"/>
          </p:cNvPicPr>
          <p:nvPr/>
        </p:nvPicPr>
        <p:blipFill rotWithShape="1">
          <a:blip r:embed="rId5"/>
          <a:srcRect l="10831" t="6483" r="10292" b="10741"/>
          <a:stretch/>
        </p:blipFill>
        <p:spPr>
          <a:xfrm>
            <a:off x="10072674" y="1452859"/>
            <a:ext cx="1618487" cy="1668972"/>
          </a:xfrm>
          <a:prstGeom prst="rect">
            <a:avLst/>
          </a:prstGeom>
        </p:spPr>
      </p:pic>
      <p:sp>
        <p:nvSpPr>
          <p:cNvPr id="30" name="ZoneTexte 29">
            <a:extLst>
              <a:ext uri="{FF2B5EF4-FFF2-40B4-BE49-F238E27FC236}">
                <a16:creationId xmlns:a16="http://schemas.microsoft.com/office/drawing/2014/main" id="{94CBF4B5-E0BA-4A24-80C3-0C6774F360D4}"/>
              </a:ext>
            </a:extLst>
          </p:cNvPr>
          <p:cNvSpPr txBox="1"/>
          <p:nvPr/>
        </p:nvSpPr>
        <p:spPr>
          <a:xfrm>
            <a:off x="5656321" y="3073904"/>
            <a:ext cx="1945972" cy="338554"/>
          </a:xfrm>
          <a:prstGeom prst="rect">
            <a:avLst/>
          </a:prstGeom>
          <a:noFill/>
        </p:spPr>
        <p:txBody>
          <a:bodyPr wrap="square" rtlCol="0">
            <a:spAutoFit/>
          </a:bodyPr>
          <a:lstStyle/>
          <a:p>
            <a:r>
              <a:rPr lang="fr-CA" sz="1600" dirty="0"/>
              <a:t>Profilé extérieur</a:t>
            </a:r>
          </a:p>
        </p:txBody>
      </p:sp>
      <p:sp>
        <p:nvSpPr>
          <p:cNvPr id="31" name="ZoneTexte 30">
            <a:extLst>
              <a:ext uri="{FF2B5EF4-FFF2-40B4-BE49-F238E27FC236}">
                <a16:creationId xmlns:a16="http://schemas.microsoft.com/office/drawing/2014/main" id="{D3C682D0-1177-4644-9B15-72DAE6A54560}"/>
              </a:ext>
            </a:extLst>
          </p:cNvPr>
          <p:cNvSpPr txBox="1"/>
          <p:nvPr/>
        </p:nvSpPr>
        <p:spPr>
          <a:xfrm>
            <a:off x="7827080" y="3025766"/>
            <a:ext cx="1945972" cy="338554"/>
          </a:xfrm>
          <a:prstGeom prst="rect">
            <a:avLst/>
          </a:prstGeom>
          <a:noFill/>
        </p:spPr>
        <p:txBody>
          <a:bodyPr wrap="square" rtlCol="0">
            <a:spAutoFit/>
          </a:bodyPr>
          <a:lstStyle/>
          <a:p>
            <a:r>
              <a:rPr lang="fr-CA" sz="1600" dirty="0"/>
              <a:t>Profilé intérieur</a:t>
            </a:r>
          </a:p>
        </p:txBody>
      </p:sp>
      <p:sp>
        <p:nvSpPr>
          <p:cNvPr id="32" name="ZoneTexte 31">
            <a:extLst>
              <a:ext uri="{FF2B5EF4-FFF2-40B4-BE49-F238E27FC236}">
                <a16:creationId xmlns:a16="http://schemas.microsoft.com/office/drawing/2014/main" id="{B43DBB48-69E8-4940-9FE1-A5993F44A897}"/>
              </a:ext>
            </a:extLst>
          </p:cNvPr>
          <p:cNvSpPr txBox="1"/>
          <p:nvPr/>
        </p:nvSpPr>
        <p:spPr>
          <a:xfrm>
            <a:off x="9632950" y="3095373"/>
            <a:ext cx="2409088" cy="338554"/>
          </a:xfrm>
          <a:prstGeom prst="rect">
            <a:avLst/>
          </a:prstGeom>
          <a:noFill/>
        </p:spPr>
        <p:txBody>
          <a:bodyPr wrap="square" rtlCol="0">
            <a:spAutoFit/>
          </a:bodyPr>
          <a:lstStyle/>
          <a:p>
            <a:pPr algn="ctr"/>
            <a:r>
              <a:rPr lang="fr-CA" sz="1600" dirty="0"/>
              <a:t>Assemblage collé et riveté</a:t>
            </a:r>
          </a:p>
        </p:txBody>
      </p:sp>
      <p:grpSp>
        <p:nvGrpSpPr>
          <p:cNvPr id="16" name="Groupe 15">
            <a:extLst>
              <a:ext uri="{FF2B5EF4-FFF2-40B4-BE49-F238E27FC236}">
                <a16:creationId xmlns:a16="http://schemas.microsoft.com/office/drawing/2014/main" id="{55F593C3-E17A-4A24-9B6A-9A42E3543CAB}"/>
              </a:ext>
            </a:extLst>
          </p:cNvPr>
          <p:cNvGrpSpPr/>
          <p:nvPr/>
        </p:nvGrpSpPr>
        <p:grpSpPr>
          <a:xfrm>
            <a:off x="5537158" y="4130110"/>
            <a:ext cx="3470444" cy="1533520"/>
            <a:chOff x="455575" y="4301655"/>
            <a:chExt cx="3270834" cy="1899103"/>
          </a:xfrm>
        </p:grpSpPr>
        <p:grpSp>
          <p:nvGrpSpPr>
            <p:cNvPr id="11" name="Groupe 10">
              <a:extLst>
                <a:ext uri="{FF2B5EF4-FFF2-40B4-BE49-F238E27FC236}">
                  <a16:creationId xmlns:a16="http://schemas.microsoft.com/office/drawing/2014/main" id="{7E66E822-5D2D-48DC-9301-84CFC81906F4}"/>
                </a:ext>
              </a:extLst>
            </p:cNvPr>
            <p:cNvGrpSpPr/>
            <p:nvPr/>
          </p:nvGrpSpPr>
          <p:grpSpPr>
            <a:xfrm>
              <a:off x="455575" y="4301655"/>
              <a:ext cx="3270834" cy="1899103"/>
              <a:chOff x="455575" y="4301655"/>
              <a:chExt cx="3270834" cy="1899103"/>
            </a:xfrm>
          </p:grpSpPr>
          <p:pic>
            <p:nvPicPr>
              <p:cNvPr id="12" name="Image 11">
                <a:extLst>
                  <a:ext uri="{FF2B5EF4-FFF2-40B4-BE49-F238E27FC236}">
                    <a16:creationId xmlns:a16="http://schemas.microsoft.com/office/drawing/2014/main" id="{90BE1938-5852-4859-812C-BA054DB581EB}"/>
                  </a:ext>
                </a:extLst>
              </p:cNvPr>
              <p:cNvPicPr>
                <a:picLocks noChangeAspect="1"/>
              </p:cNvPicPr>
              <p:nvPr/>
            </p:nvPicPr>
            <p:blipFill>
              <a:blip r:embed="rId6"/>
              <a:stretch>
                <a:fillRect/>
              </a:stretch>
            </p:blipFill>
            <p:spPr>
              <a:xfrm>
                <a:off x="455575" y="4301655"/>
                <a:ext cx="3270834" cy="1899103"/>
              </a:xfrm>
              <a:prstGeom prst="rect">
                <a:avLst/>
              </a:prstGeom>
            </p:spPr>
          </p:pic>
          <p:cxnSp>
            <p:nvCxnSpPr>
              <p:cNvPr id="13" name="Connecteur droit 12">
                <a:extLst>
                  <a:ext uri="{FF2B5EF4-FFF2-40B4-BE49-F238E27FC236}">
                    <a16:creationId xmlns:a16="http://schemas.microsoft.com/office/drawing/2014/main" id="{632C900C-A09B-4E27-B7C8-8808AE6E58A0}"/>
                  </a:ext>
                </a:extLst>
              </p:cNvPr>
              <p:cNvCxnSpPr>
                <a:cxnSpLocks noChangeAspect="1"/>
              </p:cNvCxnSpPr>
              <p:nvPr/>
            </p:nvCxnSpPr>
            <p:spPr>
              <a:xfrm>
                <a:off x="2751892" y="5209049"/>
                <a:ext cx="584282" cy="48689"/>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0ECE729B-10D0-454B-8F78-C944C967FC79}"/>
                  </a:ext>
                </a:extLst>
              </p:cNvPr>
              <p:cNvCxnSpPr>
                <a:cxnSpLocks noChangeAspect="1"/>
              </p:cNvCxnSpPr>
              <p:nvPr/>
            </p:nvCxnSpPr>
            <p:spPr>
              <a:xfrm>
                <a:off x="1722630" y="5666880"/>
                <a:ext cx="584282" cy="48689"/>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1F68210F-A6AB-471D-B12E-C563BF10ADCC}"/>
                  </a:ext>
                </a:extLst>
              </p:cNvPr>
              <p:cNvCxnSpPr>
                <a:cxnSpLocks noChangeAspect="1"/>
              </p:cNvCxnSpPr>
              <p:nvPr/>
            </p:nvCxnSpPr>
            <p:spPr>
              <a:xfrm flipV="1">
                <a:off x="2090992" y="5257739"/>
                <a:ext cx="954251" cy="450886"/>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19" name="ZoneTexte 18">
              <a:extLst>
                <a:ext uri="{FF2B5EF4-FFF2-40B4-BE49-F238E27FC236}">
                  <a16:creationId xmlns:a16="http://schemas.microsoft.com/office/drawing/2014/main" id="{DEEB898B-57AB-432C-B8AE-8AFAD183F82E}"/>
                </a:ext>
              </a:extLst>
            </p:cNvPr>
            <p:cNvSpPr txBox="1"/>
            <p:nvPr/>
          </p:nvSpPr>
          <p:spPr>
            <a:xfrm rot="20171627">
              <a:off x="2415917" y="5420107"/>
              <a:ext cx="510607" cy="338554"/>
            </a:xfrm>
            <a:prstGeom prst="rect">
              <a:avLst/>
            </a:prstGeom>
            <a:noFill/>
          </p:spPr>
          <p:txBody>
            <a:bodyPr wrap="square" rtlCol="0">
              <a:spAutoFit/>
            </a:bodyPr>
            <a:lstStyle/>
            <a:p>
              <a:r>
                <a:rPr lang="fr-CA" sz="1600" dirty="0"/>
                <a:t>36’’</a:t>
              </a:r>
            </a:p>
          </p:txBody>
        </p:sp>
      </p:grpSp>
      <p:pic>
        <p:nvPicPr>
          <p:cNvPr id="20" name="Image 19">
            <a:extLst>
              <a:ext uri="{FF2B5EF4-FFF2-40B4-BE49-F238E27FC236}">
                <a16:creationId xmlns:a16="http://schemas.microsoft.com/office/drawing/2014/main" id="{2BA130F4-E60D-4CBA-927B-0D247C13D8D9}"/>
              </a:ext>
            </a:extLst>
          </p:cNvPr>
          <p:cNvPicPr>
            <a:picLocks noChangeAspect="1"/>
          </p:cNvPicPr>
          <p:nvPr/>
        </p:nvPicPr>
        <p:blipFill>
          <a:blip r:embed="rId7"/>
          <a:stretch>
            <a:fillRect/>
          </a:stretch>
        </p:blipFill>
        <p:spPr>
          <a:xfrm>
            <a:off x="9204011" y="4198113"/>
            <a:ext cx="2221807" cy="1168259"/>
          </a:xfrm>
          <a:prstGeom prst="rect">
            <a:avLst/>
          </a:prstGeom>
        </p:spPr>
      </p:pic>
      <p:sp>
        <p:nvSpPr>
          <p:cNvPr id="6" name="Signe de multiplication 5">
            <a:extLst>
              <a:ext uri="{FF2B5EF4-FFF2-40B4-BE49-F238E27FC236}">
                <a16:creationId xmlns:a16="http://schemas.microsoft.com/office/drawing/2014/main" id="{8F64BD48-368A-4843-98E1-2BA38BB4EC7D}"/>
              </a:ext>
            </a:extLst>
          </p:cNvPr>
          <p:cNvSpPr>
            <a:spLocks noChangeAspect="1"/>
          </p:cNvSpPr>
          <p:nvPr/>
        </p:nvSpPr>
        <p:spPr>
          <a:xfrm>
            <a:off x="10328642" y="2002784"/>
            <a:ext cx="518221" cy="556588"/>
          </a:xfrm>
          <a:prstGeom prst="mathMultiply">
            <a:avLst>
              <a:gd name="adj1" fmla="val 165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sz="2400"/>
          </a:p>
        </p:txBody>
      </p:sp>
      <p:sp>
        <p:nvSpPr>
          <p:cNvPr id="21" name="Signe de multiplication 20">
            <a:extLst>
              <a:ext uri="{FF2B5EF4-FFF2-40B4-BE49-F238E27FC236}">
                <a16:creationId xmlns:a16="http://schemas.microsoft.com/office/drawing/2014/main" id="{18C01BD2-7833-4373-AB34-4A1DA419B69D}"/>
              </a:ext>
            </a:extLst>
          </p:cNvPr>
          <p:cNvSpPr>
            <a:spLocks noChangeAspect="1"/>
          </p:cNvSpPr>
          <p:nvPr/>
        </p:nvSpPr>
        <p:spPr>
          <a:xfrm>
            <a:off x="10662274" y="2607173"/>
            <a:ext cx="518221" cy="556588"/>
          </a:xfrm>
          <a:prstGeom prst="mathMultiply">
            <a:avLst>
              <a:gd name="adj1" fmla="val 165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CA" sz="2400"/>
          </a:p>
        </p:txBody>
      </p:sp>
      <p:sp>
        <p:nvSpPr>
          <p:cNvPr id="24" name="Titre 4">
            <a:extLst>
              <a:ext uri="{FF2B5EF4-FFF2-40B4-BE49-F238E27FC236}">
                <a16:creationId xmlns:a16="http://schemas.microsoft.com/office/drawing/2014/main" id="{D86163E3-158C-4782-87AF-32FC6830E8C8}"/>
              </a:ext>
            </a:extLst>
          </p:cNvPr>
          <p:cNvSpPr>
            <a:spLocks noGrp="1"/>
          </p:cNvSpPr>
          <p:nvPr>
            <p:ph type="title"/>
          </p:nvPr>
        </p:nvSpPr>
        <p:spPr>
          <a:xfrm>
            <a:off x="838200" y="513567"/>
            <a:ext cx="9821449" cy="1177121"/>
          </a:xfrm>
        </p:spPr>
        <p:txBody>
          <a:bodyPr/>
          <a:lstStyle/>
          <a:p>
            <a:r>
              <a:rPr lang="fr-CA" dirty="0"/>
              <a:t>4- Les tolérances dimensionnelles d’un profilé extrudé</a:t>
            </a:r>
            <a:endParaRPr lang="fr-CA" sz="2400" dirty="0"/>
          </a:p>
        </p:txBody>
      </p:sp>
      <p:sp>
        <p:nvSpPr>
          <p:cNvPr id="25" name="Espace réservé du contenu 3">
            <a:extLst>
              <a:ext uri="{FF2B5EF4-FFF2-40B4-BE49-F238E27FC236}">
                <a16:creationId xmlns:a16="http://schemas.microsoft.com/office/drawing/2014/main" id="{CFB14A82-6D27-48DE-9D7B-7319FE24B601}"/>
              </a:ext>
            </a:extLst>
          </p:cNvPr>
          <p:cNvSpPr>
            <a:spLocks noGrp="1"/>
          </p:cNvSpPr>
          <p:nvPr>
            <p:ph idx="1"/>
          </p:nvPr>
        </p:nvSpPr>
        <p:spPr>
          <a:xfrm>
            <a:off x="731026" y="1820310"/>
            <a:ext cx="4722602" cy="4351338"/>
          </a:xfrm>
        </p:spPr>
        <p:txBody>
          <a:bodyPr>
            <a:noAutofit/>
          </a:bodyPr>
          <a:lstStyle/>
          <a:p>
            <a:pPr marL="0" indent="0">
              <a:buNone/>
            </a:pPr>
            <a:r>
              <a:rPr lang="fr-CA" sz="1800" dirty="0"/>
              <a:t>Dans cet exemple, l’assemblage des tubes rectangulaires sera réalisé par adhésif et rivetage structural, méthode courante permettant de maintenir solidement les pièces ensemble durant le durcissement de l’adhésif, tout en représentant une sécurité additionnelle.</a:t>
            </a:r>
          </a:p>
          <a:p>
            <a:pPr marL="0" indent="0">
              <a:buNone/>
            </a:pPr>
            <a:endParaRPr lang="fr-CA" sz="1800" dirty="0"/>
          </a:p>
          <a:p>
            <a:pPr marL="0" indent="0">
              <a:buNone/>
            </a:pPr>
            <a:r>
              <a:rPr lang="fr-CA" sz="1800" dirty="0"/>
              <a:t>Un assemblage spécifique pourrait nécessiter une insertion plus longue qu’une autre (images 1 et 2).</a:t>
            </a:r>
          </a:p>
          <a:p>
            <a:pPr marL="0" indent="0">
              <a:buNone/>
            </a:pPr>
            <a:endParaRPr lang="fr-CA" sz="1800" b="1" dirty="0"/>
          </a:p>
          <a:p>
            <a:pPr marL="0" indent="0">
              <a:buNone/>
            </a:pPr>
            <a:r>
              <a:rPr lang="fr-CA" sz="1800" dirty="0"/>
              <a:t>Ce cas illustre l’impact de variations dimensionnelles dans un tel assemblage, le pire cas étant celui où le tube intérieur est devenu légèrement plus gros alors que le tube extérieur est devenu plus petit, ce qui rend alors l’insertion impossible.</a:t>
            </a:r>
          </a:p>
        </p:txBody>
      </p:sp>
    </p:spTree>
    <p:extLst>
      <p:ext uri="{BB962C8B-B14F-4D97-AF65-F5344CB8AC3E}">
        <p14:creationId xmlns:p14="http://schemas.microsoft.com/office/powerpoint/2010/main" val="42722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B14ACC3-26EE-464C-91DD-402603678F71}"/>
              </a:ext>
            </a:extLst>
          </p:cNvPr>
          <p:cNvSpPr>
            <a:spLocks noGrp="1"/>
          </p:cNvSpPr>
          <p:nvPr>
            <p:ph type="sldNum" sz="quarter" idx="4294967295"/>
          </p:nvPr>
        </p:nvSpPr>
        <p:spPr>
          <a:xfrm>
            <a:off x="10628639" y="6355977"/>
            <a:ext cx="609600" cy="381000"/>
          </a:xfrm>
        </p:spPr>
        <p:txBody>
          <a:bodyPr/>
          <a:lstStyle/>
          <a:p>
            <a:fld id="{FE9C8C7F-A98E-E946-B93B-30D697361F96}" type="slidenum">
              <a:rPr lang="fr-FR" smtClean="0"/>
              <a:pPr/>
              <a:t>15</a:t>
            </a:fld>
            <a:endParaRPr lang="fr-FR" dirty="0"/>
          </a:p>
        </p:txBody>
      </p:sp>
      <p:sp>
        <p:nvSpPr>
          <p:cNvPr id="15" name="Rectangle 14">
            <a:extLst>
              <a:ext uri="{FF2B5EF4-FFF2-40B4-BE49-F238E27FC236}">
                <a16:creationId xmlns:a16="http://schemas.microsoft.com/office/drawing/2014/main" id="{3830A292-A47C-46E9-BE95-3B772CA1DA49}"/>
              </a:ext>
            </a:extLst>
          </p:cNvPr>
          <p:cNvSpPr/>
          <p:nvPr/>
        </p:nvSpPr>
        <p:spPr>
          <a:xfrm>
            <a:off x="5346283" y="4513987"/>
            <a:ext cx="3165441" cy="389682"/>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600" dirty="0">
                <a:solidFill>
                  <a:schemeClr val="tx1"/>
                </a:solidFill>
              </a:rPr>
              <a:t>Exemple d’un assemblage souhaité</a:t>
            </a:r>
          </a:p>
        </p:txBody>
      </p:sp>
      <p:pic>
        <p:nvPicPr>
          <p:cNvPr id="5" name="Image 4">
            <a:extLst>
              <a:ext uri="{FF2B5EF4-FFF2-40B4-BE49-F238E27FC236}">
                <a16:creationId xmlns:a16="http://schemas.microsoft.com/office/drawing/2014/main" id="{3E895F57-6E71-47D0-A947-EED24C80FC6D}"/>
              </a:ext>
            </a:extLst>
          </p:cNvPr>
          <p:cNvPicPr>
            <a:picLocks noChangeAspect="1"/>
          </p:cNvPicPr>
          <p:nvPr/>
        </p:nvPicPr>
        <p:blipFill>
          <a:blip r:embed="rId3"/>
          <a:stretch>
            <a:fillRect/>
          </a:stretch>
        </p:blipFill>
        <p:spPr>
          <a:xfrm>
            <a:off x="9349367" y="1617700"/>
            <a:ext cx="2000175" cy="3079210"/>
          </a:xfrm>
          <a:prstGeom prst="rect">
            <a:avLst/>
          </a:prstGeom>
        </p:spPr>
      </p:pic>
      <p:pic>
        <p:nvPicPr>
          <p:cNvPr id="6" name="Image 5">
            <a:extLst>
              <a:ext uri="{FF2B5EF4-FFF2-40B4-BE49-F238E27FC236}">
                <a16:creationId xmlns:a16="http://schemas.microsoft.com/office/drawing/2014/main" id="{BDE35025-2BF4-4ACD-92C4-EF4F21328A31}"/>
              </a:ext>
            </a:extLst>
          </p:cNvPr>
          <p:cNvPicPr>
            <a:picLocks noChangeAspect="1"/>
          </p:cNvPicPr>
          <p:nvPr/>
        </p:nvPicPr>
        <p:blipFill>
          <a:blip r:embed="rId4"/>
          <a:stretch>
            <a:fillRect/>
          </a:stretch>
        </p:blipFill>
        <p:spPr>
          <a:xfrm>
            <a:off x="4572349" y="1779184"/>
            <a:ext cx="2886989" cy="1943100"/>
          </a:xfrm>
          <a:prstGeom prst="rect">
            <a:avLst/>
          </a:prstGeom>
        </p:spPr>
      </p:pic>
      <p:sp>
        <p:nvSpPr>
          <p:cNvPr id="7" name="Ellipse 6">
            <a:extLst>
              <a:ext uri="{FF2B5EF4-FFF2-40B4-BE49-F238E27FC236}">
                <a16:creationId xmlns:a16="http://schemas.microsoft.com/office/drawing/2014/main" id="{B5B2B9C1-F045-4EC8-A602-B81C29BAD3D0}"/>
              </a:ext>
            </a:extLst>
          </p:cNvPr>
          <p:cNvSpPr/>
          <p:nvPr/>
        </p:nvSpPr>
        <p:spPr>
          <a:xfrm>
            <a:off x="9120060" y="1527054"/>
            <a:ext cx="1146048" cy="67620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2400"/>
          </a:p>
        </p:txBody>
      </p:sp>
      <p:sp>
        <p:nvSpPr>
          <p:cNvPr id="12" name="Ellipse 11">
            <a:extLst>
              <a:ext uri="{FF2B5EF4-FFF2-40B4-BE49-F238E27FC236}">
                <a16:creationId xmlns:a16="http://schemas.microsoft.com/office/drawing/2014/main" id="{24D149EF-2FCD-4FFF-A444-5027F450B3DC}"/>
              </a:ext>
            </a:extLst>
          </p:cNvPr>
          <p:cNvSpPr/>
          <p:nvPr/>
        </p:nvSpPr>
        <p:spPr>
          <a:xfrm>
            <a:off x="4445179" y="1453903"/>
            <a:ext cx="4183555" cy="257266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2400"/>
          </a:p>
        </p:txBody>
      </p:sp>
      <p:cxnSp>
        <p:nvCxnSpPr>
          <p:cNvPr id="9" name="Connecteur droit 8">
            <a:extLst>
              <a:ext uri="{FF2B5EF4-FFF2-40B4-BE49-F238E27FC236}">
                <a16:creationId xmlns:a16="http://schemas.microsoft.com/office/drawing/2014/main" id="{D8FE8C4C-4E1C-4AE1-AAE4-F47F2A22FF05}"/>
              </a:ext>
            </a:extLst>
          </p:cNvPr>
          <p:cNvCxnSpPr>
            <a:cxnSpLocks/>
            <a:endCxn id="7" idx="2"/>
          </p:cNvCxnSpPr>
          <p:nvPr/>
        </p:nvCxnSpPr>
        <p:spPr>
          <a:xfrm flipV="1">
            <a:off x="8228938" y="1865155"/>
            <a:ext cx="891122" cy="1473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CA4F4F81-2670-4B65-AB72-DC9E9E87F23E}"/>
              </a:ext>
            </a:extLst>
          </p:cNvPr>
          <p:cNvCxnSpPr>
            <a:cxnSpLocks/>
          </p:cNvCxnSpPr>
          <p:nvPr/>
        </p:nvCxnSpPr>
        <p:spPr>
          <a:xfrm flipH="1">
            <a:off x="11281383" y="1719024"/>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73734B5D-0282-42C3-9C59-95000DC5048E}"/>
              </a:ext>
            </a:extLst>
          </p:cNvPr>
          <p:cNvCxnSpPr>
            <a:cxnSpLocks/>
          </p:cNvCxnSpPr>
          <p:nvPr/>
        </p:nvCxnSpPr>
        <p:spPr>
          <a:xfrm flipV="1">
            <a:off x="9513355" y="4629181"/>
            <a:ext cx="0" cy="39907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F5A0FF9A-0CFC-4ADF-BCC7-40399A1D6462}"/>
              </a:ext>
            </a:extLst>
          </p:cNvPr>
          <p:cNvCxnSpPr>
            <a:cxnSpLocks/>
          </p:cNvCxnSpPr>
          <p:nvPr/>
        </p:nvCxnSpPr>
        <p:spPr>
          <a:xfrm flipV="1">
            <a:off x="11206205" y="4646796"/>
            <a:ext cx="0" cy="4201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E0187224-DBB8-4DF4-BB6A-90081644058E}"/>
              </a:ext>
            </a:extLst>
          </p:cNvPr>
          <p:cNvCxnSpPr>
            <a:cxnSpLocks/>
          </p:cNvCxnSpPr>
          <p:nvPr/>
        </p:nvCxnSpPr>
        <p:spPr>
          <a:xfrm flipH="1" flipV="1">
            <a:off x="11604293" y="1779190"/>
            <a:ext cx="28717" cy="2694434"/>
          </a:xfrm>
          <a:prstGeom prst="line">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A2623462-8D0C-4EE5-B6E6-49301F533AD9}"/>
              </a:ext>
            </a:extLst>
          </p:cNvPr>
          <p:cNvCxnSpPr>
            <a:cxnSpLocks/>
          </p:cNvCxnSpPr>
          <p:nvPr/>
        </p:nvCxnSpPr>
        <p:spPr>
          <a:xfrm>
            <a:off x="9513355" y="4934867"/>
            <a:ext cx="1656756" cy="0"/>
          </a:xfrm>
          <a:prstGeom prst="line">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56E7E138-329D-4452-AAA9-6172A5697ACF}"/>
              </a:ext>
            </a:extLst>
          </p:cNvPr>
          <p:cNvCxnSpPr>
            <a:cxnSpLocks/>
          </p:cNvCxnSpPr>
          <p:nvPr/>
        </p:nvCxnSpPr>
        <p:spPr>
          <a:xfrm flipH="1">
            <a:off x="11269755" y="4503924"/>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ZoneTexte 34">
            <a:extLst>
              <a:ext uri="{FF2B5EF4-FFF2-40B4-BE49-F238E27FC236}">
                <a16:creationId xmlns:a16="http://schemas.microsoft.com/office/drawing/2014/main" id="{8729B406-D9B5-496D-AFED-765C8541CA4E}"/>
              </a:ext>
            </a:extLst>
          </p:cNvPr>
          <p:cNvSpPr txBox="1"/>
          <p:nvPr/>
        </p:nvSpPr>
        <p:spPr>
          <a:xfrm>
            <a:off x="11598176" y="3150437"/>
            <a:ext cx="421371" cy="287767"/>
          </a:xfrm>
          <a:prstGeom prst="rect">
            <a:avLst/>
          </a:prstGeom>
          <a:noFill/>
        </p:spPr>
        <p:txBody>
          <a:bodyPr wrap="square" rtlCol="0">
            <a:spAutoFit/>
          </a:bodyPr>
          <a:lstStyle/>
          <a:p>
            <a:r>
              <a:rPr lang="fr-CA" sz="1600" dirty="0"/>
              <a:t>7’’ </a:t>
            </a:r>
          </a:p>
        </p:txBody>
      </p:sp>
      <p:sp>
        <p:nvSpPr>
          <p:cNvPr id="36" name="ZoneTexte 35">
            <a:extLst>
              <a:ext uri="{FF2B5EF4-FFF2-40B4-BE49-F238E27FC236}">
                <a16:creationId xmlns:a16="http://schemas.microsoft.com/office/drawing/2014/main" id="{E79FED7D-A8F2-4F29-9F84-7A7FB7D37F3E}"/>
              </a:ext>
            </a:extLst>
          </p:cNvPr>
          <p:cNvSpPr txBox="1"/>
          <p:nvPr/>
        </p:nvSpPr>
        <p:spPr>
          <a:xfrm>
            <a:off x="10093553" y="4665268"/>
            <a:ext cx="473350" cy="338554"/>
          </a:xfrm>
          <a:prstGeom prst="rect">
            <a:avLst/>
          </a:prstGeom>
          <a:noFill/>
        </p:spPr>
        <p:txBody>
          <a:bodyPr wrap="square" rtlCol="0">
            <a:spAutoFit/>
          </a:bodyPr>
          <a:lstStyle/>
          <a:p>
            <a:r>
              <a:rPr lang="fr-CA" sz="1600" dirty="0"/>
              <a:t>3’’</a:t>
            </a:r>
          </a:p>
        </p:txBody>
      </p:sp>
      <p:cxnSp>
        <p:nvCxnSpPr>
          <p:cNvPr id="37" name="Connecteur droit 36">
            <a:extLst>
              <a:ext uri="{FF2B5EF4-FFF2-40B4-BE49-F238E27FC236}">
                <a16:creationId xmlns:a16="http://schemas.microsoft.com/office/drawing/2014/main" id="{96C6187E-F6DB-4C44-9AE0-96DBEAF8E5B8}"/>
              </a:ext>
            </a:extLst>
          </p:cNvPr>
          <p:cNvCxnSpPr>
            <a:cxnSpLocks/>
          </p:cNvCxnSpPr>
          <p:nvPr/>
        </p:nvCxnSpPr>
        <p:spPr>
          <a:xfrm flipH="1">
            <a:off x="7561392" y="2372953"/>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necteur droit 37">
            <a:extLst>
              <a:ext uri="{FF2B5EF4-FFF2-40B4-BE49-F238E27FC236}">
                <a16:creationId xmlns:a16="http://schemas.microsoft.com/office/drawing/2014/main" id="{1C5DEFA0-5975-41CF-AD89-ABF58179BADD}"/>
              </a:ext>
            </a:extLst>
          </p:cNvPr>
          <p:cNvCxnSpPr>
            <a:cxnSpLocks/>
          </p:cNvCxnSpPr>
          <p:nvPr/>
        </p:nvCxnSpPr>
        <p:spPr>
          <a:xfrm flipH="1">
            <a:off x="7561393" y="2338089"/>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Connecteur droit avec flèche 39">
            <a:extLst>
              <a:ext uri="{FF2B5EF4-FFF2-40B4-BE49-F238E27FC236}">
                <a16:creationId xmlns:a16="http://schemas.microsoft.com/office/drawing/2014/main" id="{08A85583-E017-4FFE-B109-41DC3874BD19}"/>
              </a:ext>
            </a:extLst>
          </p:cNvPr>
          <p:cNvCxnSpPr>
            <a:cxnSpLocks/>
          </p:cNvCxnSpPr>
          <p:nvPr/>
        </p:nvCxnSpPr>
        <p:spPr>
          <a:xfrm>
            <a:off x="7897017" y="1925701"/>
            <a:ext cx="0" cy="370985"/>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Connecteur droit avec flèche 40">
            <a:extLst>
              <a:ext uri="{FF2B5EF4-FFF2-40B4-BE49-F238E27FC236}">
                <a16:creationId xmlns:a16="http://schemas.microsoft.com/office/drawing/2014/main" id="{2A64ADBE-2032-41C5-B70F-504E414163C6}"/>
              </a:ext>
            </a:extLst>
          </p:cNvPr>
          <p:cNvCxnSpPr>
            <a:cxnSpLocks/>
          </p:cNvCxnSpPr>
          <p:nvPr/>
        </p:nvCxnSpPr>
        <p:spPr>
          <a:xfrm flipV="1">
            <a:off x="7897017" y="2400386"/>
            <a:ext cx="0" cy="267893"/>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4" name="ZoneTexte 43">
            <a:extLst>
              <a:ext uri="{FF2B5EF4-FFF2-40B4-BE49-F238E27FC236}">
                <a16:creationId xmlns:a16="http://schemas.microsoft.com/office/drawing/2014/main" id="{B0D179D9-01D3-4CF7-B986-56AD57E59190}"/>
              </a:ext>
            </a:extLst>
          </p:cNvPr>
          <p:cNvSpPr txBox="1"/>
          <p:nvPr/>
        </p:nvSpPr>
        <p:spPr>
          <a:xfrm>
            <a:off x="5910539" y="1706895"/>
            <a:ext cx="1849160" cy="338554"/>
          </a:xfrm>
          <a:prstGeom prst="rect">
            <a:avLst/>
          </a:prstGeom>
          <a:noFill/>
        </p:spPr>
        <p:txBody>
          <a:bodyPr wrap="square" rtlCol="0">
            <a:spAutoFit/>
          </a:bodyPr>
          <a:lstStyle/>
          <a:p>
            <a:r>
              <a:rPr lang="fr-CA" sz="1600" dirty="0"/>
              <a:t>Jeu= .020’’ (.5 mm)</a:t>
            </a:r>
          </a:p>
        </p:txBody>
      </p:sp>
      <p:cxnSp>
        <p:nvCxnSpPr>
          <p:cNvPr id="48" name="Connecteur droit 47">
            <a:extLst>
              <a:ext uri="{FF2B5EF4-FFF2-40B4-BE49-F238E27FC236}">
                <a16:creationId xmlns:a16="http://schemas.microsoft.com/office/drawing/2014/main" id="{083A7D49-108C-43F6-86E3-5649AA05D815}"/>
              </a:ext>
            </a:extLst>
          </p:cNvPr>
          <p:cNvCxnSpPr>
            <a:cxnSpLocks/>
          </p:cNvCxnSpPr>
          <p:nvPr/>
        </p:nvCxnSpPr>
        <p:spPr>
          <a:xfrm flipV="1">
            <a:off x="5112483" y="3794573"/>
            <a:ext cx="0" cy="39907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ZoneTexte 51">
            <a:extLst>
              <a:ext uri="{FF2B5EF4-FFF2-40B4-BE49-F238E27FC236}">
                <a16:creationId xmlns:a16="http://schemas.microsoft.com/office/drawing/2014/main" id="{2FA38161-2D50-4A33-B6BE-AEB7ACDB006B}"/>
              </a:ext>
            </a:extLst>
          </p:cNvPr>
          <p:cNvSpPr txBox="1"/>
          <p:nvPr/>
        </p:nvSpPr>
        <p:spPr>
          <a:xfrm>
            <a:off x="7733502" y="3080892"/>
            <a:ext cx="1453648" cy="338554"/>
          </a:xfrm>
          <a:prstGeom prst="rect">
            <a:avLst/>
          </a:prstGeom>
          <a:noFill/>
        </p:spPr>
        <p:txBody>
          <a:bodyPr wrap="square" rtlCol="0">
            <a:spAutoFit/>
          </a:bodyPr>
          <a:lstStyle/>
          <a:p>
            <a:r>
              <a:rPr lang="fr-CA" sz="1600" dirty="0"/>
              <a:t>7’’ (177.8 mm) </a:t>
            </a:r>
          </a:p>
        </p:txBody>
      </p:sp>
      <p:sp>
        <p:nvSpPr>
          <p:cNvPr id="53" name="ZoneTexte 52">
            <a:extLst>
              <a:ext uri="{FF2B5EF4-FFF2-40B4-BE49-F238E27FC236}">
                <a16:creationId xmlns:a16="http://schemas.microsoft.com/office/drawing/2014/main" id="{DB56286D-CCBC-4C8D-9A08-4390A6B2ABA5}"/>
              </a:ext>
            </a:extLst>
          </p:cNvPr>
          <p:cNvSpPr txBox="1"/>
          <p:nvPr/>
        </p:nvSpPr>
        <p:spPr>
          <a:xfrm>
            <a:off x="6270571" y="3824927"/>
            <a:ext cx="1290821" cy="338554"/>
          </a:xfrm>
          <a:prstGeom prst="rect">
            <a:avLst/>
          </a:prstGeom>
          <a:noFill/>
        </p:spPr>
        <p:txBody>
          <a:bodyPr wrap="square" rtlCol="0">
            <a:spAutoFit/>
          </a:bodyPr>
          <a:lstStyle/>
          <a:p>
            <a:r>
              <a:rPr lang="fr-CA" sz="1600" dirty="0"/>
              <a:t>3’’ (76.2 mm)</a:t>
            </a:r>
          </a:p>
        </p:txBody>
      </p:sp>
      <p:grpSp>
        <p:nvGrpSpPr>
          <p:cNvPr id="59" name="Groupe 58">
            <a:extLst>
              <a:ext uri="{FF2B5EF4-FFF2-40B4-BE49-F238E27FC236}">
                <a16:creationId xmlns:a16="http://schemas.microsoft.com/office/drawing/2014/main" id="{9D108C46-0562-44A9-B4AF-679B9E3AB6DB}"/>
              </a:ext>
            </a:extLst>
          </p:cNvPr>
          <p:cNvGrpSpPr/>
          <p:nvPr/>
        </p:nvGrpSpPr>
        <p:grpSpPr>
          <a:xfrm>
            <a:off x="7759699" y="2388361"/>
            <a:ext cx="129517" cy="1333924"/>
            <a:chOff x="3933825" y="2508672"/>
            <a:chExt cx="0" cy="2425267"/>
          </a:xfrm>
        </p:grpSpPr>
        <p:cxnSp>
          <p:nvCxnSpPr>
            <p:cNvPr id="47" name="Connecteur droit avec flèche 46">
              <a:extLst>
                <a:ext uri="{FF2B5EF4-FFF2-40B4-BE49-F238E27FC236}">
                  <a16:creationId xmlns:a16="http://schemas.microsoft.com/office/drawing/2014/main" id="{B2FDD7F2-13DB-4111-8CC8-655061316158}"/>
                </a:ext>
              </a:extLst>
            </p:cNvPr>
            <p:cNvCxnSpPr/>
            <p:nvPr/>
          </p:nvCxnSpPr>
          <p:spPr>
            <a:xfrm>
              <a:off x="3933825" y="2508672"/>
              <a:ext cx="0" cy="1971888"/>
            </a:xfrm>
            <a:prstGeom prst="straightConnector1">
              <a:avLst/>
            </a:prstGeom>
            <a:ln w="1905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4" name="Connecteur droit avec flèche 53">
              <a:extLst>
                <a:ext uri="{FF2B5EF4-FFF2-40B4-BE49-F238E27FC236}">
                  <a16:creationId xmlns:a16="http://schemas.microsoft.com/office/drawing/2014/main" id="{89920F85-831E-481F-A571-E4EC04BE9A3F}"/>
                </a:ext>
              </a:extLst>
            </p:cNvPr>
            <p:cNvCxnSpPr>
              <a:cxnSpLocks/>
            </p:cNvCxnSpPr>
            <p:nvPr/>
          </p:nvCxnSpPr>
          <p:spPr>
            <a:xfrm>
              <a:off x="3933825" y="4480560"/>
              <a:ext cx="0" cy="453379"/>
            </a:xfrm>
            <a:prstGeom prst="straightConnector1">
              <a:avLst/>
            </a:prstGeom>
            <a:ln w="19050">
              <a:solidFill>
                <a:schemeClr val="tx1"/>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58" name="Groupe 57">
            <a:extLst>
              <a:ext uri="{FF2B5EF4-FFF2-40B4-BE49-F238E27FC236}">
                <a16:creationId xmlns:a16="http://schemas.microsoft.com/office/drawing/2014/main" id="{F1CE44CD-12B1-43E0-892C-2558E65DA37A}"/>
              </a:ext>
            </a:extLst>
          </p:cNvPr>
          <p:cNvGrpSpPr/>
          <p:nvPr/>
        </p:nvGrpSpPr>
        <p:grpSpPr>
          <a:xfrm>
            <a:off x="5124515" y="4179764"/>
            <a:ext cx="2331076" cy="0"/>
            <a:chOff x="1885249" y="4480560"/>
            <a:chExt cx="1748307" cy="0"/>
          </a:xfrm>
        </p:grpSpPr>
        <p:cxnSp>
          <p:nvCxnSpPr>
            <p:cNvPr id="49" name="Connecteur droit avec flèche 48">
              <a:extLst>
                <a:ext uri="{FF2B5EF4-FFF2-40B4-BE49-F238E27FC236}">
                  <a16:creationId xmlns:a16="http://schemas.microsoft.com/office/drawing/2014/main" id="{1AE1CE71-A536-44E9-984B-9A5D272DEC34}"/>
                </a:ext>
              </a:extLst>
            </p:cNvPr>
            <p:cNvCxnSpPr>
              <a:cxnSpLocks/>
            </p:cNvCxnSpPr>
            <p:nvPr/>
          </p:nvCxnSpPr>
          <p:spPr>
            <a:xfrm flipH="1">
              <a:off x="1885249" y="4480560"/>
              <a:ext cx="1424777" cy="0"/>
            </a:xfrm>
            <a:prstGeom prst="straightConnector1">
              <a:avLst/>
            </a:prstGeom>
            <a:ln w="1905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5" name="Connecteur droit avec flèche 54">
              <a:extLst>
                <a:ext uri="{FF2B5EF4-FFF2-40B4-BE49-F238E27FC236}">
                  <a16:creationId xmlns:a16="http://schemas.microsoft.com/office/drawing/2014/main" id="{03C7AB31-91A1-4E99-8B19-8EF8C4D8A02C}"/>
                </a:ext>
              </a:extLst>
            </p:cNvPr>
            <p:cNvCxnSpPr>
              <a:cxnSpLocks/>
            </p:cNvCxnSpPr>
            <p:nvPr/>
          </p:nvCxnSpPr>
          <p:spPr>
            <a:xfrm flipH="1">
              <a:off x="3291297" y="4480560"/>
              <a:ext cx="342259" cy="0"/>
            </a:xfrm>
            <a:prstGeom prst="straightConnector1">
              <a:avLst/>
            </a:prstGeom>
            <a:ln w="19050">
              <a:solidFill>
                <a:schemeClr val="tx1"/>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grpSp>
      <p:cxnSp>
        <p:nvCxnSpPr>
          <p:cNvPr id="32" name="Connecteur droit 31">
            <a:extLst>
              <a:ext uri="{FF2B5EF4-FFF2-40B4-BE49-F238E27FC236}">
                <a16:creationId xmlns:a16="http://schemas.microsoft.com/office/drawing/2014/main" id="{22D7CEEC-9F33-48D4-87DA-910F149AD7C2}"/>
              </a:ext>
            </a:extLst>
          </p:cNvPr>
          <p:cNvCxnSpPr>
            <a:cxnSpLocks/>
          </p:cNvCxnSpPr>
          <p:nvPr/>
        </p:nvCxnSpPr>
        <p:spPr>
          <a:xfrm flipV="1">
            <a:off x="5114974" y="1719998"/>
            <a:ext cx="0" cy="39907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Connecteur droit 33">
            <a:extLst>
              <a:ext uri="{FF2B5EF4-FFF2-40B4-BE49-F238E27FC236}">
                <a16:creationId xmlns:a16="http://schemas.microsoft.com/office/drawing/2014/main" id="{C7EC8676-E322-4B8D-AB89-37E1E659A76F}"/>
              </a:ext>
            </a:extLst>
          </p:cNvPr>
          <p:cNvCxnSpPr>
            <a:cxnSpLocks/>
          </p:cNvCxnSpPr>
          <p:nvPr/>
        </p:nvCxnSpPr>
        <p:spPr>
          <a:xfrm flipV="1">
            <a:off x="5337817" y="1725332"/>
            <a:ext cx="0" cy="39907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Connecteur droit 38">
            <a:extLst>
              <a:ext uri="{FF2B5EF4-FFF2-40B4-BE49-F238E27FC236}">
                <a16:creationId xmlns:a16="http://schemas.microsoft.com/office/drawing/2014/main" id="{11077591-1DBC-4617-B929-B0CFA6EFED68}"/>
              </a:ext>
            </a:extLst>
          </p:cNvPr>
          <p:cNvCxnSpPr>
            <a:cxnSpLocks/>
          </p:cNvCxnSpPr>
          <p:nvPr/>
        </p:nvCxnSpPr>
        <p:spPr>
          <a:xfrm flipH="1" flipV="1">
            <a:off x="5397084" y="1725331"/>
            <a:ext cx="599" cy="59784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Connecteur droit 41">
            <a:extLst>
              <a:ext uri="{FF2B5EF4-FFF2-40B4-BE49-F238E27FC236}">
                <a16:creationId xmlns:a16="http://schemas.microsoft.com/office/drawing/2014/main" id="{0C2F2122-972C-4B22-9AD6-B4A3B7EB9BC4}"/>
              </a:ext>
            </a:extLst>
          </p:cNvPr>
          <p:cNvCxnSpPr>
            <a:cxnSpLocks/>
          </p:cNvCxnSpPr>
          <p:nvPr/>
        </p:nvCxnSpPr>
        <p:spPr>
          <a:xfrm flipV="1">
            <a:off x="5659550" y="1738025"/>
            <a:ext cx="0" cy="72485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necteur droit avec flèche 9">
            <a:extLst>
              <a:ext uri="{FF2B5EF4-FFF2-40B4-BE49-F238E27FC236}">
                <a16:creationId xmlns:a16="http://schemas.microsoft.com/office/drawing/2014/main" id="{6C87159A-3461-4DC0-8CE0-9D8CC3901B66}"/>
              </a:ext>
            </a:extLst>
          </p:cNvPr>
          <p:cNvCxnSpPr>
            <a:cxnSpLocks/>
          </p:cNvCxnSpPr>
          <p:nvPr/>
        </p:nvCxnSpPr>
        <p:spPr>
          <a:xfrm>
            <a:off x="5114974" y="1860387"/>
            <a:ext cx="231309"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Connecteur droit avec flèche 42">
            <a:extLst>
              <a:ext uri="{FF2B5EF4-FFF2-40B4-BE49-F238E27FC236}">
                <a16:creationId xmlns:a16="http://schemas.microsoft.com/office/drawing/2014/main" id="{2906C4D1-4EA9-4919-8153-C53EEE08CCBC}"/>
              </a:ext>
            </a:extLst>
          </p:cNvPr>
          <p:cNvCxnSpPr>
            <a:cxnSpLocks/>
          </p:cNvCxnSpPr>
          <p:nvPr/>
        </p:nvCxnSpPr>
        <p:spPr>
          <a:xfrm>
            <a:off x="5402841" y="1866737"/>
            <a:ext cx="231309"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Est égal à 13">
            <a:extLst>
              <a:ext uri="{FF2B5EF4-FFF2-40B4-BE49-F238E27FC236}">
                <a16:creationId xmlns:a16="http://schemas.microsoft.com/office/drawing/2014/main" id="{A7AA48B5-CCC7-4D34-B19B-CB84F8BF2AD8}"/>
              </a:ext>
            </a:extLst>
          </p:cNvPr>
          <p:cNvSpPr/>
          <p:nvPr/>
        </p:nvSpPr>
        <p:spPr>
          <a:xfrm>
            <a:off x="5150507" y="1683082"/>
            <a:ext cx="157679" cy="122989"/>
          </a:xfrm>
          <a:prstGeom prst="mathEqual">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2400">
              <a:solidFill>
                <a:schemeClr val="tx1"/>
              </a:solidFill>
            </a:endParaRPr>
          </a:p>
        </p:txBody>
      </p:sp>
      <p:sp>
        <p:nvSpPr>
          <p:cNvPr id="45" name="Est égal à 44">
            <a:extLst>
              <a:ext uri="{FF2B5EF4-FFF2-40B4-BE49-F238E27FC236}">
                <a16:creationId xmlns:a16="http://schemas.microsoft.com/office/drawing/2014/main" id="{34D9661B-5814-4540-8B41-86D9428B3253}"/>
              </a:ext>
            </a:extLst>
          </p:cNvPr>
          <p:cNvSpPr/>
          <p:nvPr/>
        </p:nvSpPr>
        <p:spPr>
          <a:xfrm>
            <a:off x="5438373" y="1683082"/>
            <a:ext cx="157679" cy="122989"/>
          </a:xfrm>
          <a:prstGeom prst="mathEqual">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2400">
              <a:solidFill>
                <a:schemeClr val="tx1"/>
              </a:solidFill>
            </a:endParaRPr>
          </a:p>
        </p:txBody>
      </p:sp>
      <p:sp>
        <p:nvSpPr>
          <p:cNvPr id="50" name="Titre 4">
            <a:extLst>
              <a:ext uri="{FF2B5EF4-FFF2-40B4-BE49-F238E27FC236}">
                <a16:creationId xmlns:a16="http://schemas.microsoft.com/office/drawing/2014/main" id="{3D8E4C17-D30A-4A57-82D5-247131315B6E}"/>
              </a:ext>
            </a:extLst>
          </p:cNvPr>
          <p:cNvSpPr>
            <a:spLocks noGrp="1"/>
          </p:cNvSpPr>
          <p:nvPr>
            <p:ph type="title"/>
          </p:nvPr>
        </p:nvSpPr>
        <p:spPr>
          <a:xfrm>
            <a:off x="838200" y="513567"/>
            <a:ext cx="9821449" cy="1177121"/>
          </a:xfrm>
        </p:spPr>
        <p:txBody>
          <a:bodyPr/>
          <a:lstStyle/>
          <a:p>
            <a:r>
              <a:rPr lang="fr-CA" dirty="0"/>
              <a:t>4- Les tolérances dimensionnelles d’un profilé extrudé</a:t>
            </a:r>
            <a:endParaRPr lang="fr-CA" sz="2400" dirty="0"/>
          </a:p>
        </p:txBody>
      </p:sp>
      <p:sp>
        <p:nvSpPr>
          <p:cNvPr id="51" name="Espace réservé du contenu 3">
            <a:extLst>
              <a:ext uri="{FF2B5EF4-FFF2-40B4-BE49-F238E27FC236}">
                <a16:creationId xmlns:a16="http://schemas.microsoft.com/office/drawing/2014/main" id="{B9679DAE-A65A-4908-AC68-6C45AC70F118}"/>
              </a:ext>
            </a:extLst>
          </p:cNvPr>
          <p:cNvSpPr>
            <a:spLocks noGrp="1"/>
          </p:cNvSpPr>
          <p:nvPr>
            <p:ph idx="1"/>
          </p:nvPr>
        </p:nvSpPr>
        <p:spPr>
          <a:xfrm>
            <a:off x="600766" y="1820309"/>
            <a:ext cx="3625574" cy="4524123"/>
          </a:xfrm>
        </p:spPr>
        <p:txBody>
          <a:bodyPr>
            <a:noAutofit/>
          </a:bodyPr>
          <a:lstStyle/>
          <a:p>
            <a:pPr marL="0" indent="0">
              <a:buNone/>
            </a:pPr>
            <a:r>
              <a:rPr lang="fr-CA" sz="1800" b="1" dirty="0"/>
              <a:t>Pourquoi s’intéresser aux tolérances:</a:t>
            </a:r>
          </a:p>
          <a:p>
            <a:pPr marL="0" indent="0">
              <a:buNone/>
            </a:pPr>
            <a:r>
              <a:rPr lang="fr-CA" sz="1800" dirty="0"/>
              <a:t>Pour prévoir comment les variations dimensionnelles des pièces extrudées pourraient intervenir dans un assemblage, voire le rendre impossible, avec des conséquences parfois désastreuses sur une production.</a:t>
            </a:r>
          </a:p>
          <a:p>
            <a:pPr marL="0" indent="0">
              <a:buNone/>
            </a:pPr>
            <a:endParaRPr lang="fr-CA" sz="1800" dirty="0"/>
          </a:p>
          <a:p>
            <a:pPr marL="0" indent="0">
              <a:buNone/>
            </a:pPr>
            <a:r>
              <a:rPr lang="fr-CA" sz="1800" dirty="0"/>
              <a:t>Dans l’exemple ici proposé, deux tubes rectangulaires doivent s’insérer l’un dans l’autre, avec un espace libre de 0.020’’.</a:t>
            </a:r>
          </a:p>
          <a:p>
            <a:pPr marL="0" indent="0">
              <a:buNone/>
            </a:pPr>
            <a:endParaRPr lang="fr-CA" sz="1800" dirty="0"/>
          </a:p>
          <a:p>
            <a:pPr marL="0" indent="0">
              <a:buNone/>
            </a:pPr>
            <a:r>
              <a:rPr lang="fr-CA" sz="1800" dirty="0"/>
              <a:t>Note: Afin de faciliter les références dans la norme nord américaine, les unités impériales sont utilisées dans cet exemple.</a:t>
            </a:r>
            <a:endParaRPr lang="fr-CA" sz="1800" b="1" dirty="0"/>
          </a:p>
        </p:txBody>
      </p:sp>
    </p:spTree>
    <p:extLst>
      <p:ext uri="{BB962C8B-B14F-4D97-AF65-F5344CB8AC3E}">
        <p14:creationId xmlns:p14="http://schemas.microsoft.com/office/powerpoint/2010/main" val="797336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DC718C0-B646-4DC8-A2EA-1E6724282184}"/>
              </a:ext>
            </a:extLst>
          </p:cNvPr>
          <p:cNvSpPr>
            <a:spLocks noGrp="1"/>
          </p:cNvSpPr>
          <p:nvPr>
            <p:ph type="sldNum" sz="quarter" idx="4294967295"/>
          </p:nvPr>
        </p:nvSpPr>
        <p:spPr>
          <a:xfrm>
            <a:off x="10633362" y="6364124"/>
            <a:ext cx="609600" cy="381000"/>
          </a:xfrm>
        </p:spPr>
        <p:txBody>
          <a:bodyPr/>
          <a:lstStyle/>
          <a:p>
            <a:fld id="{FE9C8C7F-A98E-E946-B93B-30D697361F96}" type="slidenum">
              <a:rPr lang="fr-FR" smtClean="0"/>
              <a:pPr/>
              <a:t>16</a:t>
            </a:fld>
            <a:endParaRPr lang="fr-FR" dirty="0"/>
          </a:p>
        </p:txBody>
      </p:sp>
      <p:pic>
        <p:nvPicPr>
          <p:cNvPr id="7" name="Image 6">
            <a:extLst>
              <a:ext uri="{FF2B5EF4-FFF2-40B4-BE49-F238E27FC236}">
                <a16:creationId xmlns:a16="http://schemas.microsoft.com/office/drawing/2014/main" id="{A9CDCFD5-6DCD-441F-8C9D-269D55FC0CF6}"/>
              </a:ext>
            </a:extLst>
          </p:cNvPr>
          <p:cNvPicPr>
            <a:picLocks noChangeAspect="1"/>
          </p:cNvPicPr>
          <p:nvPr/>
        </p:nvPicPr>
        <p:blipFill>
          <a:blip r:embed="rId3"/>
          <a:stretch>
            <a:fillRect/>
          </a:stretch>
        </p:blipFill>
        <p:spPr>
          <a:xfrm>
            <a:off x="5985162" y="4631167"/>
            <a:ext cx="4789566" cy="1052982"/>
          </a:xfrm>
          <a:prstGeom prst="rect">
            <a:avLst/>
          </a:prstGeom>
        </p:spPr>
      </p:pic>
      <p:sp>
        <p:nvSpPr>
          <p:cNvPr id="4" name="ZoneTexte 3">
            <a:extLst>
              <a:ext uri="{FF2B5EF4-FFF2-40B4-BE49-F238E27FC236}">
                <a16:creationId xmlns:a16="http://schemas.microsoft.com/office/drawing/2014/main" id="{74FEECE1-3D40-4115-963E-41F552517586}"/>
              </a:ext>
            </a:extLst>
          </p:cNvPr>
          <p:cNvSpPr txBox="1"/>
          <p:nvPr/>
        </p:nvSpPr>
        <p:spPr>
          <a:xfrm>
            <a:off x="6310406" y="5862906"/>
            <a:ext cx="4627756" cy="276999"/>
          </a:xfrm>
          <a:prstGeom prst="rect">
            <a:avLst/>
          </a:prstGeom>
          <a:noFill/>
        </p:spPr>
        <p:txBody>
          <a:bodyPr wrap="square" rtlCol="0">
            <a:spAutoFit/>
          </a:bodyPr>
          <a:lstStyle/>
          <a:p>
            <a:r>
              <a:rPr lang="fr-CA" sz="1200" dirty="0"/>
              <a:t>Source: Aluminum Standards and Data, 2017</a:t>
            </a:r>
          </a:p>
        </p:txBody>
      </p:sp>
      <p:sp>
        <p:nvSpPr>
          <p:cNvPr id="9" name="Titre 4">
            <a:extLst>
              <a:ext uri="{FF2B5EF4-FFF2-40B4-BE49-F238E27FC236}">
                <a16:creationId xmlns:a16="http://schemas.microsoft.com/office/drawing/2014/main" id="{A215B6ED-E08E-47D8-9AB5-3F884359756D}"/>
              </a:ext>
            </a:extLst>
          </p:cNvPr>
          <p:cNvSpPr>
            <a:spLocks noGrp="1"/>
          </p:cNvSpPr>
          <p:nvPr>
            <p:ph type="title"/>
          </p:nvPr>
        </p:nvSpPr>
        <p:spPr>
          <a:xfrm>
            <a:off x="838200" y="513567"/>
            <a:ext cx="9821449" cy="1177121"/>
          </a:xfrm>
        </p:spPr>
        <p:txBody>
          <a:bodyPr/>
          <a:lstStyle/>
          <a:p>
            <a:r>
              <a:rPr lang="fr-CA" dirty="0"/>
              <a:t>4- Les tolérances dimensionnelles d’un profilé extrudé</a:t>
            </a:r>
            <a:endParaRPr lang="fr-CA" sz="2400" dirty="0"/>
          </a:p>
        </p:txBody>
      </p:sp>
      <p:sp>
        <p:nvSpPr>
          <p:cNvPr id="6" name="Espace réservé du contenu 9">
            <a:extLst>
              <a:ext uri="{FF2B5EF4-FFF2-40B4-BE49-F238E27FC236}">
                <a16:creationId xmlns:a16="http://schemas.microsoft.com/office/drawing/2014/main" id="{E4F70C15-E6CE-4A78-91A8-7759C536B442}"/>
              </a:ext>
            </a:extLst>
          </p:cNvPr>
          <p:cNvSpPr>
            <a:spLocks noGrp="1"/>
          </p:cNvSpPr>
          <p:nvPr>
            <p:ph idx="1"/>
          </p:nvPr>
        </p:nvSpPr>
        <p:spPr>
          <a:xfrm>
            <a:off x="727362" y="1841346"/>
            <a:ext cx="10515600" cy="4351338"/>
          </a:xfrm>
        </p:spPr>
        <p:txBody>
          <a:bodyPr>
            <a:normAutofit/>
          </a:bodyPr>
          <a:lstStyle/>
          <a:p>
            <a:r>
              <a:rPr lang="fr-CA" sz="2133" b="1" u="sng" dirty="0" err="1"/>
              <a:t>Footnote</a:t>
            </a:r>
            <a:r>
              <a:rPr lang="fr-CA" sz="2133" b="1" u="sng" dirty="0"/>
              <a:t> 1</a:t>
            </a:r>
            <a:r>
              <a:rPr lang="fr-CA" sz="2133" dirty="0"/>
              <a:t>: Les tolérances proposées dans le document sont applicables au profilé moyen. Selon les conditions d’extrusion et les alliages utilisés, il sera nécessaire de parvenir à une entente entre le client et le manufacturier pour déterminer les tolérances utilisées. Des profilés complexes peuvent nécessiter une tolérance plus large que les tolérances standards alors qu’une tolérance plus restrictive que les tolérances de précision peuvent être possible dans un autre cas.</a:t>
            </a:r>
          </a:p>
          <a:p>
            <a:endParaRPr lang="fr-CA" sz="2133" dirty="0"/>
          </a:p>
          <a:p>
            <a:r>
              <a:rPr lang="fr-CA" sz="2133" b="1" u="sng" dirty="0"/>
              <a:t>Relation commerciale</a:t>
            </a:r>
            <a:r>
              <a:rPr lang="fr-CA" sz="2133" dirty="0"/>
              <a:t>: L’historique et la bonne relation entre un client et un manufacturier peuvent amener des efforts supplémentaires dans la recherche d’une tolérance plus précise. </a:t>
            </a:r>
          </a:p>
          <a:p>
            <a:endParaRPr lang="fr-CA" sz="2133" dirty="0"/>
          </a:p>
          <a:p>
            <a:endParaRPr lang="fr-CA" sz="2133" dirty="0"/>
          </a:p>
        </p:txBody>
      </p:sp>
    </p:spTree>
    <p:extLst>
      <p:ext uri="{BB962C8B-B14F-4D97-AF65-F5344CB8AC3E}">
        <p14:creationId xmlns:p14="http://schemas.microsoft.com/office/powerpoint/2010/main" val="3471739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C90B4A8-855D-49CF-A364-5A1ED47A9139}"/>
              </a:ext>
            </a:extLst>
          </p:cNvPr>
          <p:cNvPicPr>
            <a:picLocks noChangeAspect="1"/>
          </p:cNvPicPr>
          <p:nvPr/>
        </p:nvPicPr>
        <p:blipFill>
          <a:blip r:embed="rId3"/>
          <a:stretch>
            <a:fillRect/>
          </a:stretch>
        </p:blipFill>
        <p:spPr>
          <a:xfrm>
            <a:off x="71211" y="1609981"/>
            <a:ext cx="3937635" cy="990600"/>
          </a:xfrm>
          <a:prstGeom prst="rect">
            <a:avLst/>
          </a:prstGeom>
        </p:spPr>
      </p:pic>
      <p:pic>
        <p:nvPicPr>
          <p:cNvPr id="5" name="Image 4">
            <a:extLst>
              <a:ext uri="{FF2B5EF4-FFF2-40B4-BE49-F238E27FC236}">
                <a16:creationId xmlns:a16="http://schemas.microsoft.com/office/drawing/2014/main" id="{8707F52B-3E54-4BA0-B158-5877F29A9976}"/>
              </a:ext>
            </a:extLst>
          </p:cNvPr>
          <p:cNvPicPr>
            <a:picLocks noChangeAspect="1"/>
          </p:cNvPicPr>
          <p:nvPr/>
        </p:nvPicPr>
        <p:blipFill>
          <a:blip r:embed="rId4"/>
          <a:stretch>
            <a:fillRect/>
          </a:stretch>
        </p:blipFill>
        <p:spPr>
          <a:xfrm>
            <a:off x="2385220" y="4106662"/>
            <a:ext cx="2240745" cy="1041729"/>
          </a:xfrm>
          <a:prstGeom prst="rect">
            <a:avLst/>
          </a:prstGeom>
        </p:spPr>
      </p:pic>
      <p:pic>
        <p:nvPicPr>
          <p:cNvPr id="24" name="Image 23">
            <a:extLst>
              <a:ext uri="{FF2B5EF4-FFF2-40B4-BE49-F238E27FC236}">
                <a16:creationId xmlns:a16="http://schemas.microsoft.com/office/drawing/2014/main" id="{8F5B4528-0B14-4C89-AFD0-4D7253F1E745}"/>
              </a:ext>
            </a:extLst>
          </p:cNvPr>
          <p:cNvPicPr>
            <a:picLocks noChangeAspect="1"/>
          </p:cNvPicPr>
          <p:nvPr/>
        </p:nvPicPr>
        <p:blipFill rotWithShape="1">
          <a:blip r:embed="rId5"/>
          <a:srcRect b="23839"/>
          <a:stretch/>
        </p:blipFill>
        <p:spPr>
          <a:xfrm>
            <a:off x="2580356" y="5013493"/>
            <a:ext cx="2941320" cy="1305779"/>
          </a:xfrm>
          <a:prstGeom prst="rect">
            <a:avLst/>
          </a:prstGeom>
        </p:spPr>
      </p:pic>
      <p:pic>
        <p:nvPicPr>
          <p:cNvPr id="22" name="Image 21">
            <a:extLst>
              <a:ext uri="{FF2B5EF4-FFF2-40B4-BE49-F238E27FC236}">
                <a16:creationId xmlns:a16="http://schemas.microsoft.com/office/drawing/2014/main" id="{8D9A31B1-7D8D-4E3D-BD91-1A923CACAED0}"/>
              </a:ext>
            </a:extLst>
          </p:cNvPr>
          <p:cNvPicPr>
            <a:picLocks noChangeAspect="1"/>
          </p:cNvPicPr>
          <p:nvPr/>
        </p:nvPicPr>
        <p:blipFill rotWithShape="1">
          <a:blip r:embed="rId6"/>
          <a:srcRect t="6745" b="9937"/>
          <a:stretch/>
        </p:blipFill>
        <p:spPr>
          <a:xfrm>
            <a:off x="560672" y="2920909"/>
            <a:ext cx="3649091" cy="922403"/>
          </a:xfrm>
          <a:prstGeom prst="rect">
            <a:avLst/>
          </a:prstGeom>
        </p:spPr>
      </p:pic>
      <p:sp>
        <p:nvSpPr>
          <p:cNvPr id="3" name="Espace réservé du numéro de diapositive 2">
            <a:extLst>
              <a:ext uri="{FF2B5EF4-FFF2-40B4-BE49-F238E27FC236}">
                <a16:creationId xmlns:a16="http://schemas.microsoft.com/office/drawing/2014/main" id="{0DC718C0-B646-4DC8-A2EA-1E6724282184}"/>
              </a:ext>
            </a:extLst>
          </p:cNvPr>
          <p:cNvSpPr>
            <a:spLocks noGrp="1"/>
          </p:cNvSpPr>
          <p:nvPr>
            <p:ph type="sldNum" sz="quarter" idx="4294967295"/>
          </p:nvPr>
        </p:nvSpPr>
        <p:spPr>
          <a:xfrm>
            <a:off x="10659649" y="6365215"/>
            <a:ext cx="609600" cy="381000"/>
          </a:xfrm>
        </p:spPr>
        <p:txBody>
          <a:bodyPr/>
          <a:lstStyle/>
          <a:p>
            <a:fld id="{FE9C8C7F-A98E-E946-B93B-30D697361F96}" type="slidenum">
              <a:rPr lang="fr-FR" smtClean="0"/>
              <a:pPr/>
              <a:t>17</a:t>
            </a:fld>
            <a:endParaRPr lang="fr-FR" dirty="0"/>
          </a:p>
        </p:txBody>
      </p:sp>
      <p:sp>
        <p:nvSpPr>
          <p:cNvPr id="14" name="Signe Plus 13">
            <a:extLst>
              <a:ext uri="{FF2B5EF4-FFF2-40B4-BE49-F238E27FC236}">
                <a16:creationId xmlns:a16="http://schemas.microsoft.com/office/drawing/2014/main" id="{853AF3C8-E908-4514-980D-F87DABC0020F}"/>
              </a:ext>
            </a:extLst>
          </p:cNvPr>
          <p:cNvSpPr/>
          <p:nvPr/>
        </p:nvSpPr>
        <p:spPr>
          <a:xfrm>
            <a:off x="2816557" y="2394893"/>
            <a:ext cx="822665" cy="649224"/>
          </a:xfrm>
          <a:prstGeom prst="mathPlus">
            <a:avLst/>
          </a:prstGeom>
          <a:gradFill>
            <a:gsLst>
              <a:gs pos="0">
                <a:schemeClr val="dk1">
                  <a:tint val="50000"/>
                  <a:satMod val="300000"/>
                </a:schemeClr>
              </a:gs>
              <a:gs pos="89000">
                <a:schemeClr val="dk1">
                  <a:tint val="37000"/>
                  <a:satMod val="30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fr-CA" sz="2400"/>
          </a:p>
        </p:txBody>
      </p:sp>
      <p:sp>
        <p:nvSpPr>
          <p:cNvPr id="16" name="Signe Plus 15">
            <a:extLst>
              <a:ext uri="{FF2B5EF4-FFF2-40B4-BE49-F238E27FC236}">
                <a16:creationId xmlns:a16="http://schemas.microsoft.com/office/drawing/2014/main" id="{5B6236ED-F7D1-49FA-8B72-BF27BC82FE7C}"/>
              </a:ext>
            </a:extLst>
          </p:cNvPr>
          <p:cNvSpPr/>
          <p:nvPr/>
        </p:nvSpPr>
        <p:spPr>
          <a:xfrm>
            <a:off x="5379241" y="4752273"/>
            <a:ext cx="822665" cy="649224"/>
          </a:xfrm>
          <a:prstGeom prst="mathPlus">
            <a:avLst/>
          </a:prstGeom>
          <a:gradFill>
            <a:gsLst>
              <a:gs pos="0">
                <a:schemeClr val="dk1">
                  <a:tint val="50000"/>
                  <a:satMod val="300000"/>
                </a:schemeClr>
              </a:gs>
              <a:gs pos="89000">
                <a:schemeClr val="dk1">
                  <a:tint val="37000"/>
                  <a:satMod val="30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fr-CA" sz="2400"/>
          </a:p>
        </p:txBody>
      </p:sp>
      <p:sp>
        <p:nvSpPr>
          <p:cNvPr id="17" name="Signe Plus 16">
            <a:extLst>
              <a:ext uri="{FF2B5EF4-FFF2-40B4-BE49-F238E27FC236}">
                <a16:creationId xmlns:a16="http://schemas.microsoft.com/office/drawing/2014/main" id="{1E46DC38-A44F-460B-988E-2029F1F9C890}"/>
              </a:ext>
            </a:extLst>
          </p:cNvPr>
          <p:cNvSpPr/>
          <p:nvPr/>
        </p:nvSpPr>
        <p:spPr>
          <a:xfrm>
            <a:off x="4328257" y="3672996"/>
            <a:ext cx="822665" cy="649224"/>
          </a:xfrm>
          <a:prstGeom prst="mathPlus">
            <a:avLst/>
          </a:prstGeom>
          <a:gradFill>
            <a:gsLst>
              <a:gs pos="0">
                <a:schemeClr val="dk1">
                  <a:tint val="50000"/>
                  <a:satMod val="300000"/>
                </a:schemeClr>
              </a:gs>
              <a:gs pos="89000">
                <a:schemeClr val="dk1">
                  <a:tint val="37000"/>
                  <a:satMod val="30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fr-CA" sz="2400"/>
          </a:p>
        </p:txBody>
      </p:sp>
      <p:pic>
        <p:nvPicPr>
          <p:cNvPr id="23" name="Image 22">
            <a:extLst>
              <a:ext uri="{FF2B5EF4-FFF2-40B4-BE49-F238E27FC236}">
                <a16:creationId xmlns:a16="http://schemas.microsoft.com/office/drawing/2014/main" id="{748DCF21-70D5-4ECA-980B-19561DE35144}"/>
              </a:ext>
            </a:extLst>
          </p:cNvPr>
          <p:cNvPicPr>
            <a:picLocks noChangeAspect="1"/>
          </p:cNvPicPr>
          <p:nvPr/>
        </p:nvPicPr>
        <p:blipFill>
          <a:blip r:embed="rId7"/>
          <a:stretch>
            <a:fillRect/>
          </a:stretch>
        </p:blipFill>
        <p:spPr>
          <a:xfrm>
            <a:off x="3828426" y="3195223"/>
            <a:ext cx="4629151" cy="242888"/>
          </a:xfrm>
          <a:prstGeom prst="rect">
            <a:avLst/>
          </a:prstGeom>
        </p:spPr>
      </p:pic>
      <p:pic>
        <p:nvPicPr>
          <p:cNvPr id="25" name="Image 24">
            <a:extLst>
              <a:ext uri="{FF2B5EF4-FFF2-40B4-BE49-F238E27FC236}">
                <a16:creationId xmlns:a16="http://schemas.microsoft.com/office/drawing/2014/main" id="{2E8B9902-DEEF-4A6F-AA15-D0A54799554E}"/>
              </a:ext>
            </a:extLst>
          </p:cNvPr>
          <p:cNvPicPr>
            <a:picLocks noChangeAspect="1"/>
          </p:cNvPicPr>
          <p:nvPr/>
        </p:nvPicPr>
        <p:blipFill>
          <a:blip r:embed="rId8"/>
          <a:stretch>
            <a:fillRect/>
          </a:stretch>
        </p:blipFill>
        <p:spPr>
          <a:xfrm>
            <a:off x="5391621" y="5659094"/>
            <a:ext cx="5048251" cy="209551"/>
          </a:xfrm>
          <a:prstGeom prst="rect">
            <a:avLst/>
          </a:prstGeom>
        </p:spPr>
      </p:pic>
      <p:pic>
        <p:nvPicPr>
          <p:cNvPr id="6" name="Image 5">
            <a:extLst>
              <a:ext uri="{FF2B5EF4-FFF2-40B4-BE49-F238E27FC236}">
                <a16:creationId xmlns:a16="http://schemas.microsoft.com/office/drawing/2014/main" id="{59B268F5-F759-427C-B128-309C670C9511}"/>
              </a:ext>
            </a:extLst>
          </p:cNvPr>
          <p:cNvPicPr>
            <a:picLocks noChangeAspect="1"/>
          </p:cNvPicPr>
          <p:nvPr/>
        </p:nvPicPr>
        <p:blipFill>
          <a:blip r:embed="rId9"/>
          <a:stretch>
            <a:fillRect/>
          </a:stretch>
        </p:blipFill>
        <p:spPr>
          <a:xfrm rot="-60000">
            <a:off x="4742118" y="4354898"/>
            <a:ext cx="3746500" cy="209551"/>
          </a:xfrm>
          <a:prstGeom prst="rect">
            <a:avLst/>
          </a:prstGeom>
        </p:spPr>
      </p:pic>
      <p:pic>
        <p:nvPicPr>
          <p:cNvPr id="10" name="Image 9">
            <a:extLst>
              <a:ext uri="{FF2B5EF4-FFF2-40B4-BE49-F238E27FC236}">
                <a16:creationId xmlns:a16="http://schemas.microsoft.com/office/drawing/2014/main" id="{1359AD2E-B83E-44FB-9E65-ABB522D472BF}"/>
              </a:ext>
            </a:extLst>
          </p:cNvPr>
          <p:cNvPicPr>
            <a:picLocks noChangeAspect="1"/>
          </p:cNvPicPr>
          <p:nvPr/>
        </p:nvPicPr>
        <p:blipFill>
          <a:blip r:embed="rId10"/>
          <a:stretch>
            <a:fillRect/>
          </a:stretch>
        </p:blipFill>
        <p:spPr>
          <a:xfrm rot="-60000">
            <a:off x="4017630" y="1859597"/>
            <a:ext cx="5076189" cy="280035"/>
          </a:xfrm>
          <a:prstGeom prst="rect">
            <a:avLst/>
          </a:prstGeom>
        </p:spPr>
      </p:pic>
      <p:sp>
        <p:nvSpPr>
          <p:cNvPr id="4" name="Rectangle 3">
            <a:extLst>
              <a:ext uri="{FF2B5EF4-FFF2-40B4-BE49-F238E27FC236}">
                <a16:creationId xmlns:a16="http://schemas.microsoft.com/office/drawing/2014/main" id="{A8471E90-7F88-4F6D-BC16-BCE2A20E04E9}"/>
              </a:ext>
            </a:extLst>
          </p:cNvPr>
          <p:cNvSpPr/>
          <p:nvPr/>
        </p:nvSpPr>
        <p:spPr>
          <a:xfrm>
            <a:off x="77905" y="1494216"/>
            <a:ext cx="9199393" cy="107362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2400"/>
          </a:p>
        </p:txBody>
      </p:sp>
      <p:sp>
        <p:nvSpPr>
          <p:cNvPr id="18" name="Rectangle 17">
            <a:extLst>
              <a:ext uri="{FF2B5EF4-FFF2-40B4-BE49-F238E27FC236}">
                <a16:creationId xmlns:a16="http://schemas.microsoft.com/office/drawing/2014/main" id="{1A5D24BA-82AF-491D-8D90-7776165A70C4}"/>
              </a:ext>
            </a:extLst>
          </p:cNvPr>
          <p:cNvSpPr/>
          <p:nvPr/>
        </p:nvSpPr>
        <p:spPr>
          <a:xfrm>
            <a:off x="500849" y="2845297"/>
            <a:ext cx="8001332" cy="107362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2400"/>
          </a:p>
        </p:txBody>
      </p:sp>
      <p:sp>
        <p:nvSpPr>
          <p:cNvPr id="19" name="Rectangle 18">
            <a:extLst>
              <a:ext uri="{FF2B5EF4-FFF2-40B4-BE49-F238E27FC236}">
                <a16:creationId xmlns:a16="http://schemas.microsoft.com/office/drawing/2014/main" id="{A455CA18-DC41-4CDC-8695-F2922492F81B}"/>
              </a:ext>
            </a:extLst>
          </p:cNvPr>
          <p:cNvSpPr/>
          <p:nvPr/>
        </p:nvSpPr>
        <p:spPr>
          <a:xfrm>
            <a:off x="2429034" y="4087581"/>
            <a:ext cx="6437628" cy="92240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2400"/>
          </a:p>
        </p:txBody>
      </p:sp>
      <p:sp>
        <p:nvSpPr>
          <p:cNvPr id="20" name="Rectangle 19">
            <a:extLst>
              <a:ext uri="{FF2B5EF4-FFF2-40B4-BE49-F238E27FC236}">
                <a16:creationId xmlns:a16="http://schemas.microsoft.com/office/drawing/2014/main" id="{457D8E52-48B1-407E-813D-50916A38E93B}"/>
              </a:ext>
            </a:extLst>
          </p:cNvPr>
          <p:cNvSpPr/>
          <p:nvPr/>
        </p:nvSpPr>
        <p:spPr>
          <a:xfrm>
            <a:off x="2716400" y="5165455"/>
            <a:ext cx="7879049" cy="115381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2400"/>
          </a:p>
        </p:txBody>
      </p:sp>
      <p:sp>
        <p:nvSpPr>
          <p:cNvPr id="26" name="Titre 4">
            <a:extLst>
              <a:ext uri="{FF2B5EF4-FFF2-40B4-BE49-F238E27FC236}">
                <a16:creationId xmlns:a16="http://schemas.microsoft.com/office/drawing/2014/main" id="{24E9336C-5F02-4044-825C-DF6F4BD92039}"/>
              </a:ext>
            </a:extLst>
          </p:cNvPr>
          <p:cNvSpPr>
            <a:spLocks noGrp="1"/>
          </p:cNvSpPr>
          <p:nvPr>
            <p:ph type="title"/>
          </p:nvPr>
        </p:nvSpPr>
        <p:spPr>
          <a:xfrm>
            <a:off x="838200" y="513567"/>
            <a:ext cx="9821449" cy="1177121"/>
          </a:xfrm>
        </p:spPr>
        <p:txBody>
          <a:bodyPr/>
          <a:lstStyle/>
          <a:p>
            <a:r>
              <a:rPr lang="fr-CA" dirty="0"/>
              <a:t>4- Les tolérances dimensionnelles d’un profilé extrudé</a:t>
            </a:r>
            <a:endParaRPr lang="fr-CA" sz="2400" dirty="0"/>
          </a:p>
        </p:txBody>
      </p:sp>
      <p:sp>
        <p:nvSpPr>
          <p:cNvPr id="2" name="Légende : flèche courbée 1">
            <a:extLst>
              <a:ext uri="{FF2B5EF4-FFF2-40B4-BE49-F238E27FC236}">
                <a16:creationId xmlns:a16="http://schemas.microsoft.com/office/drawing/2014/main" id="{AE0C5AE1-ADD4-48CE-A219-D1412A4336C0}"/>
              </a:ext>
            </a:extLst>
          </p:cNvPr>
          <p:cNvSpPr/>
          <p:nvPr/>
        </p:nvSpPr>
        <p:spPr>
          <a:xfrm>
            <a:off x="4199740" y="1558968"/>
            <a:ext cx="301775" cy="339052"/>
          </a:xfrm>
          <a:prstGeom prst="borderCallout2">
            <a:avLst>
              <a:gd name="adj1" fmla="val 18750"/>
              <a:gd name="adj2" fmla="val -8333"/>
              <a:gd name="adj3" fmla="val -27295"/>
              <a:gd name="adj4" fmla="val -367712"/>
              <a:gd name="adj5" fmla="val 105922"/>
              <a:gd name="adj6" fmla="val -412492"/>
            </a:avLst>
          </a:prstGeom>
          <a:noFill/>
          <a:ln>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accent2"/>
                </a:solidFill>
              </a:rPr>
              <a:t>1</a:t>
            </a:r>
          </a:p>
        </p:txBody>
      </p:sp>
      <p:sp>
        <p:nvSpPr>
          <p:cNvPr id="27" name="Légende : flèche courbée 26">
            <a:extLst>
              <a:ext uri="{FF2B5EF4-FFF2-40B4-BE49-F238E27FC236}">
                <a16:creationId xmlns:a16="http://schemas.microsoft.com/office/drawing/2014/main" id="{F0008F01-BDC8-4B4E-B3E8-480902FAF15A}"/>
              </a:ext>
            </a:extLst>
          </p:cNvPr>
          <p:cNvSpPr/>
          <p:nvPr/>
        </p:nvSpPr>
        <p:spPr>
          <a:xfrm>
            <a:off x="1889140" y="1249078"/>
            <a:ext cx="301775" cy="339052"/>
          </a:xfrm>
          <a:prstGeom prst="borderCallout2">
            <a:avLst>
              <a:gd name="adj1" fmla="val 18750"/>
              <a:gd name="adj2" fmla="val -8333"/>
              <a:gd name="adj3" fmla="val 18750"/>
              <a:gd name="adj4" fmla="val -90571"/>
              <a:gd name="adj5" fmla="val 122367"/>
              <a:gd name="adj6" fmla="val -102094"/>
            </a:avLst>
          </a:prstGeom>
          <a:noFill/>
          <a:ln>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accent2"/>
                </a:solidFill>
              </a:rPr>
              <a:t>2</a:t>
            </a:r>
          </a:p>
        </p:txBody>
      </p:sp>
      <p:sp>
        <p:nvSpPr>
          <p:cNvPr id="21" name="ZoneTexte 20">
            <a:extLst>
              <a:ext uri="{FF2B5EF4-FFF2-40B4-BE49-F238E27FC236}">
                <a16:creationId xmlns:a16="http://schemas.microsoft.com/office/drawing/2014/main" id="{875D6061-5D7E-401C-8466-2B648F12071D}"/>
              </a:ext>
            </a:extLst>
          </p:cNvPr>
          <p:cNvSpPr txBox="1"/>
          <p:nvPr/>
        </p:nvSpPr>
        <p:spPr>
          <a:xfrm>
            <a:off x="4199740" y="6440924"/>
            <a:ext cx="4627756" cy="276999"/>
          </a:xfrm>
          <a:prstGeom prst="rect">
            <a:avLst/>
          </a:prstGeom>
          <a:noFill/>
        </p:spPr>
        <p:txBody>
          <a:bodyPr wrap="square" rtlCol="0">
            <a:spAutoFit/>
          </a:bodyPr>
          <a:lstStyle/>
          <a:p>
            <a:r>
              <a:rPr lang="fr-CA" sz="1200" dirty="0"/>
              <a:t>Source: Aluminum Standards and Data, 2017</a:t>
            </a:r>
          </a:p>
        </p:txBody>
      </p:sp>
    </p:spTree>
    <p:extLst>
      <p:ext uri="{BB962C8B-B14F-4D97-AF65-F5344CB8AC3E}">
        <p14:creationId xmlns:p14="http://schemas.microsoft.com/office/powerpoint/2010/main" val="18505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childTnLst>
                                </p:cTn>
                              </p:par>
                            </p:childTnLst>
                          </p:cTn>
                        </p:par>
                        <p:par>
                          <p:cTn id="31" fill="hold">
                            <p:stCondLst>
                              <p:cond delay="6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childTnLst>
                                </p:cTn>
                              </p:par>
                            </p:childTnLst>
                          </p:cTn>
                        </p:par>
                        <p:par>
                          <p:cTn id="35" fill="hold">
                            <p:stCondLst>
                              <p:cond delay="7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childTnLst>
                                </p:cTn>
                              </p:par>
                            </p:childTnLst>
                          </p:cTn>
                        </p:par>
                        <p:par>
                          <p:cTn id="39" fill="hold">
                            <p:stCondLst>
                              <p:cond delay="8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childTnLst>
                          </p:cTn>
                        </p:par>
                        <p:par>
                          <p:cTn id="43" fill="hold">
                            <p:stCondLst>
                              <p:cond delay="9000"/>
                            </p:stCondLst>
                            <p:childTnLst>
                              <p:par>
                                <p:cTn id="44" presetID="10"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childTnLst>
                                </p:cTn>
                              </p:par>
                            </p:childTnLst>
                          </p:cTn>
                        </p:par>
                        <p:par>
                          <p:cTn id="47" fill="hold">
                            <p:stCondLst>
                              <p:cond delay="10000"/>
                            </p:stCondLst>
                            <p:childTnLst>
                              <p:par>
                                <p:cTn id="48" presetID="10"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childTnLst>
                                </p:cTn>
                              </p:par>
                            </p:childTnLst>
                          </p:cTn>
                        </p:par>
                        <p:par>
                          <p:cTn id="51" fill="hold">
                            <p:stCondLst>
                              <p:cond delay="11000"/>
                            </p:stCondLst>
                            <p:childTnLst>
                              <p:par>
                                <p:cTn id="52" presetID="10"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childTnLst>
                                </p:cTn>
                              </p:par>
                            </p:childTnLst>
                          </p:cTn>
                        </p:par>
                        <p:par>
                          <p:cTn id="55" fill="hold">
                            <p:stCondLst>
                              <p:cond delay="12000"/>
                            </p:stCondLst>
                            <p:childTnLst>
                              <p:par>
                                <p:cTn id="56" presetID="10" presetClass="entr" presetSubtype="0" fill="hold"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childTnLst>
                                </p:cTn>
                              </p:par>
                            </p:childTnLst>
                          </p:cTn>
                        </p:par>
                        <p:par>
                          <p:cTn id="59" fill="hold">
                            <p:stCondLst>
                              <p:cond delay="13000"/>
                            </p:stCondLst>
                            <p:childTnLst>
                              <p:par>
                                <p:cTn id="60" presetID="10" presetClass="entr" presetSubtype="0"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4"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B60D665-C0C5-47D0-BC66-CD7FC4EE669C}"/>
              </a:ext>
            </a:extLst>
          </p:cNvPr>
          <p:cNvPicPr>
            <a:picLocks noChangeAspect="1"/>
          </p:cNvPicPr>
          <p:nvPr/>
        </p:nvPicPr>
        <p:blipFill>
          <a:blip r:embed="rId3"/>
          <a:stretch>
            <a:fillRect/>
          </a:stretch>
        </p:blipFill>
        <p:spPr>
          <a:xfrm>
            <a:off x="1532351" y="967232"/>
            <a:ext cx="6917459" cy="5668131"/>
          </a:xfrm>
          <a:prstGeom prst="rect">
            <a:avLst/>
          </a:prstGeom>
        </p:spPr>
      </p:pic>
      <p:sp>
        <p:nvSpPr>
          <p:cNvPr id="3" name="Espace réservé du numéro de diapositive 2">
            <a:extLst>
              <a:ext uri="{FF2B5EF4-FFF2-40B4-BE49-F238E27FC236}">
                <a16:creationId xmlns:a16="http://schemas.microsoft.com/office/drawing/2014/main" id="{0DC718C0-B646-4DC8-A2EA-1E6724282184}"/>
              </a:ext>
            </a:extLst>
          </p:cNvPr>
          <p:cNvSpPr>
            <a:spLocks noGrp="1"/>
          </p:cNvSpPr>
          <p:nvPr>
            <p:ph type="sldNum" sz="quarter" idx="4294967295"/>
          </p:nvPr>
        </p:nvSpPr>
        <p:spPr>
          <a:xfrm>
            <a:off x="10711675" y="6444863"/>
            <a:ext cx="609600" cy="381000"/>
          </a:xfrm>
        </p:spPr>
        <p:txBody>
          <a:bodyPr/>
          <a:lstStyle/>
          <a:p>
            <a:fld id="{FE9C8C7F-A98E-E946-B93B-30D697361F96}" type="slidenum">
              <a:rPr lang="fr-FR" smtClean="0"/>
              <a:pPr/>
              <a:t>18</a:t>
            </a:fld>
            <a:endParaRPr lang="fr-FR" dirty="0"/>
          </a:p>
        </p:txBody>
      </p:sp>
      <p:sp>
        <p:nvSpPr>
          <p:cNvPr id="9" name="Titre 4">
            <a:extLst>
              <a:ext uri="{FF2B5EF4-FFF2-40B4-BE49-F238E27FC236}">
                <a16:creationId xmlns:a16="http://schemas.microsoft.com/office/drawing/2014/main" id="{A215B6ED-E08E-47D8-9AB5-3F884359756D}"/>
              </a:ext>
            </a:extLst>
          </p:cNvPr>
          <p:cNvSpPr>
            <a:spLocks noGrp="1"/>
          </p:cNvSpPr>
          <p:nvPr>
            <p:ph type="title"/>
          </p:nvPr>
        </p:nvSpPr>
        <p:spPr>
          <a:xfrm>
            <a:off x="838200" y="513567"/>
            <a:ext cx="9821449" cy="1177121"/>
          </a:xfrm>
        </p:spPr>
        <p:txBody>
          <a:bodyPr/>
          <a:lstStyle/>
          <a:p>
            <a:r>
              <a:rPr lang="fr-CA" dirty="0"/>
              <a:t>4- Les tolérances dimensionnelles d’un profilé extrudé</a:t>
            </a:r>
            <a:endParaRPr lang="fr-CA" sz="2400" dirty="0"/>
          </a:p>
        </p:txBody>
      </p:sp>
      <p:sp>
        <p:nvSpPr>
          <p:cNvPr id="13" name="Légende : encadrée 12">
            <a:extLst>
              <a:ext uri="{FF2B5EF4-FFF2-40B4-BE49-F238E27FC236}">
                <a16:creationId xmlns:a16="http://schemas.microsoft.com/office/drawing/2014/main" id="{F34CC9EF-3F60-4625-97ED-7A1576014811}"/>
              </a:ext>
            </a:extLst>
          </p:cNvPr>
          <p:cNvSpPr/>
          <p:nvPr/>
        </p:nvSpPr>
        <p:spPr>
          <a:xfrm>
            <a:off x="6937918" y="1951106"/>
            <a:ext cx="934842" cy="369333"/>
          </a:xfrm>
          <a:prstGeom prst="borderCallout1">
            <a:avLst>
              <a:gd name="adj1" fmla="val 54043"/>
              <a:gd name="adj2" fmla="val -555"/>
              <a:gd name="adj3" fmla="val 55134"/>
              <a:gd name="adj4" fmla="val -54132"/>
            </a:avLst>
          </a:prstGeom>
          <a:ln w="28575">
            <a:tailEnd type="triangle"/>
          </a:ln>
        </p:spPr>
        <p:style>
          <a:lnRef idx="2">
            <a:schemeClr val="accent4"/>
          </a:lnRef>
          <a:fillRef idx="1">
            <a:schemeClr val="lt1"/>
          </a:fillRef>
          <a:effectRef idx="0">
            <a:schemeClr val="accent4"/>
          </a:effectRef>
          <a:fontRef idx="minor">
            <a:schemeClr val="dk1"/>
          </a:fontRef>
        </p:style>
        <p:txBody>
          <a:bodyPr rtlCol="0" anchor="ctr"/>
          <a:lstStyle/>
          <a:p>
            <a:pPr algn="ctr"/>
            <a:r>
              <a:rPr lang="fr-CA" b="1" dirty="0">
                <a:solidFill>
                  <a:schemeClr val="accent2"/>
                </a:solidFill>
              </a:rPr>
              <a:t>Cas #1</a:t>
            </a:r>
          </a:p>
        </p:txBody>
      </p:sp>
      <p:sp>
        <p:nvSpPr>
          <p:cNvPr id="14" name="Légende : encadrée 13">
            <a:extLst>
              <a:ext uri="{FF2B5EF4-FFF2-40B4-BE49-F238E27FC236}">
                <a16:creationId xmlns:a16="http://schemas.microsoft.com/office/drawing/2014/main" id="{11F0828B-AE94-4884-A877-56A49023C7ED}"/>
              </a:ext>
            </a:extLst>
          </p:cNvPr>
          <p:cNvSpPr/>
          <p:nvPr/>
        </p:nvSpPr>
        <p:spPr>
          <a:xfrm>
            <a:off x="7027129" y="2600551"/>
            <a:ext cx="934842" cy="369333"/>
          </a:xfrm>
          <a:prstGeom prst="borderCallout1">
            <a:avLst>
              <a:gd name="adj1" fmla="val 54043"/>
              <a:gd name="adj2" fmla="val -555"/>
              <a:gd name="adj3" fmla="val 15883"/>
              <a:gd name="adj4" fmla="val -83093"/>
            </a:avLst>
          </a:prstGeom>
          <a:ln w="28575">
            <a:tailEnd type="triangle"/>
          </a:ln>
        </p:spPr>
        <p:style>
          <a:lnRef idx="2">
            <a:schemeClr val="accent4"/>
          </a:lnRef>
          <a:fillRef idx="1">
            <a:schemeClr val="lt1"/>
          </a:fillRef>
          <a:effectRef idx="0">
            <a:schemeClr val="accent4"/>
          </a:effectRef>
          <a:fontRef idx="minor">
            <a:schemeClr val="dk1"/>
          </a:fontRef>
        </p:style>
        <p:txBody>
          <a:bodyPr rtlCol="0" anchor="ctr"/>
          <a:lstStyle/>
          <a:p>
            <a:pPr algn="ctr"/>
            <a:r>
              <a:rPr lang="fr-CA" b="1" dirty="0">
                <a:solidFill>
                  <a:schemeClr val="accent2"/>
                </a:solidFill>
              </a:rPr>
              <a:t>Cas #2</a:t>
            </a:r>
          </a:p>
        </p:txBody>
      </p:sp>
      <p:sp>
        <p:nvSpPr>
          <p:cNvPr id="15" name="Légende : encadrée 14">
            <a:extLst>
              <a:ext uri="{FF2B5EF4-FFF2-40B4-BE49-F238E27FC236}">
                <a16:creationId xmlns:a16="http://schemas.microsoft.com/office/drawing/2014/main" id="{3E81BCCE-5341-46CD-A106-C77E16E43D46}"/>
              </a:ext>
            </a:extLst>
          </p:cNvPr>
          <p:cNvSpPr/>
          <p:nvPr/>
        </p:nvSpPr>
        <p:spPr>
          <a:xfrm>
            <a:off x="2152186" y="2235002"/>
            <a:ext cx="836341" cy="369333"/>
          </a:xfrm>
          <a:prstGeom prst="borderCallout1">
            <a:avLst>
              <a:gd name="adj1" fmla="val 51024"/>
              <a:gd name="adj2" fmla="val 96907"/>
              <a:gd name="adj3" fmla="val -47522"/>
              <a:gd name="adj4" fmla="val 297587"/>
            </a:avLst>
          </a:prstGeom>
          <a:ln w="28575">
            <a:tailEnd type="triangle"/>
          </a:ln>
        </p:spPr>
        <p:style>
          <a:lnRef idx="2">
            <a:schemeClr val="accent4"/>
          </a:lnRef>
          <a:fillRef idx="1">
            <a:schemeClr val="lt1"/>
          </a:fillRef>
          <a:effectRef idx="0">
            <a:schemeClr val="accent4"/>
          </a:effectRef>
          <a:fontRef idx="minor">
            <a:schemeClr val="dk1"/>
          </a:fontRef>
        </p:style>
        <p:txBody>
          <a:bodyPr rtlCol="0" anchor="ctr"/>
          <a:lstStyle/>
          <a:p>
            <a:pPr algn="ctr"/>
            <a:r>
              <a:rPr lang="fr-CA" b="1" dirty="0">
                <a:solidFill>
                  <a:schemeClr val="accent2"/>
                </a:solidFill>
              </a:rPr>
              <a:t>Cas #3</a:t>
            </a:r>
          </a:p>
        </p:txBody>
      </p:sp>
      <p:sp>
        <p:nvSpPr>
          <p:cNvPr id="10" name="ZoneTexte 9">
            <a:extLst>
              <a:ext uri="{FF2B5EF4-FFF2-40B4-BE49-F238E27FC236}">
                <a16:creationId xmlns:a16="http://schemas.microsoft.com/office/drawing/2014/main" id="{0A628CA7-C72B-40B0-A4D5-F60C2A6BEB98}"/>
              </a:ext>
            </a:extLst>
          </p:cNvPr>
          <p:cNvSpPr txBox="1"/>
          <p:nvPr/>
        </p:nvSpPr>
        <p:spPr>
          <a:xfrm>
            <a:off x="8691588" y="5256727"/>
            <a:ext cx="3291865" cy="646331"/>
          </a:xfrm>
          <a:prstGeom prst="rect">
            <a:avLst/>
          </a:prstGeom>
          <a:noFill/>
        </p:spPr>
        <p:txBody>
          <a:bodyPr wrap="square" rtlCol="0">
            <a:spAutoFit/>
          </a:bodyPr>
          <a:lstStyle/>
          <a:p>
            <a:r>
              <a:rPr lang="fr-CA" sz="1200" dirty="0" err="1"/>
              <a:t>Used</a:t>
            </a:r>
            <a:r>
              <a:rPr lang="fr-CA" sz="1200" dirty="0"/>
              <a:t> </a:t>
            </a:r>
            <a:r>
              <a:rPr lang="fr-CA" sz="1200" dirty="0" err="1"/>
              <a:t>with</a:t>
            </a:r>
            <a:r>
              <a:rPr lang="fr-CA" sz="1200" dirty="0"/>
              <a:t> permission/</a:t>
            </a:r>
            <a:r>
              <a:rPr lang="fr-CA" sz="1200" dirty="0" err="1"/>
              <a:t>Courtesy</a:t>
            </a:r>
            <a:r>
              <a:rPr lang="fr-CA" sz="1200" dirty="0"/>
              <a:t> </a:t>
            </a:r>
            <a:r>
              <a:rPr lang="fr-CA" sz="1200" dirty="0" err="1"/>
              <a:t>from</a:t>
            </a:r>
            <a:r>
              <a:rPr lang="fr-CA" sz="1200" dirty="0"/>
              <a:t> The Aluminum Association. Source: Aluminum Standards and Data, 2017</a:t>
            </a:r>
          </a:p>
        </p:txBody>
      </p:sp>
    </p:spTree>
    <p:extLst>
      <p:ext uri="{BB962C8B-B14F-4D97-AF65-F5344CB8AC3E}">
        <p14:creationId xmlns:p14="http://schemas.microsoft.com/office/powerpoint/2010/main" val="3967822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F502748-A560-4ED5-9D37-0CFFA69F6124}"/>
              </a:ext>
            </a:extLst>
          </p:cNvPr>
          <p:cNvPicPr>
            <a:picLocks noChangeAspect="1"/>
          </p:cNvPicPr>
          <p:nvPr/>
        </p:nvPicPr>
        <p:blipFill>
          <a:blip r:embed="rId3"/>
          <a:stretch>
            <a:fillRect/>
          </a:stretch>
        </p:blipFill>
        <p:spPr>
          <a:xfrm>
            <a:off x="2267392" y="6045768"/>
            <a:ext cx="6033770" cy="163933"/>
          </a:xfrm>
          <a:prstGeom prst="rect">
            <a:avLst/>
          </a:prstGeom>
          <a:ln w="19050">
            <a:solidFill>
              <a:schemeClr val="tx1"/>
            </a:solidFill>
          </a:ln>
        </p:spPr>
      </p:pic>
      <p:pic>
        <p:nvPicPr>
          <p:cNvPr id="8" name="Image 7">
            <a:extLst>
              <a:ext uri="{FF2B5EF4-FFF2-40B4-BE49-F238E27FC236}">
                <a16:creationId xmlns:a16="http://schemas.microsoft.com/office/drawing/2014/main" id="{CD2630BA-87B9-4A93-BBC0-7AABD46EEDDD}"/>
              </a:ext>
            </a:extLst>
          </p:cNvPr>
          <p:cNvPicPr>
            <a:picLocks noChangeAspect="1"/>
          </p:cNvPicPr>
          <p:nvPr/>
        </p:nvPicPr>
        <p:blipFill>
          <a:blip r:embed="rId4"/>
          <a:stretch>
            <a:fillRect/>
          </a:stretch>
        </p:blipFill>
        <p:spPr>
          <a:xfrm>
            <a:off x="9438104" y="1690688"/>
            <a:ext cx="1765042" cy="3024132"/>
          </a:xfrm>
          <a:prstGeom prst="rect">
            <a:avLst/>
          </a:prstGeom>
        </p:spPr>
      </p:pic>
      <p:pic>
        <p:nvPicPr>
          <p:cNvPr id="2" name="Image 1">
            <a:extLst>
              <a:ext uri="{FF2B5EF4-FFF2-40B4-BE49-F238E27FC236}">
                <a16:creationId xmlns:a16="http://schemas.microsoft.com/office/drawing/2014/main" id="{DB60D665-C0C5-47D0-BC66-CD7FC4EE669C}"/>
              </a:ext>
            </a:extLst>
          </p:cNvPr>
          <p:cNvPicPr>
            <a:picLocks noChangeAspect="1"/>
          </p:cNvPicPr>
          <p:nvPr/>
        </p:nvPicPr>
        <p:blipFill>
          <a:blip r:embed="rId5"/>
          <a:stretch>
            <a:fillRect/>
          </a:stretch>
        </p:blipFill>
        <p:spPr>
          <a:xfrm>
            <a:off x="2152186" y="1102127"/>
            <a:ext cx="5962531" cy="4885668"/>
          </a:xfrm>
          <a:prstGeom prst="rect">
            <a:avLst/>
          </a:prstGeom>
        </p:spPr>
      </p:pic>
      <p:sp>
        <p:nvSpPr>
          <p:cNvPr id="3" name="Espace réservé du numéro de diapositive 2">
            <a:extLst>
              <a:ext uri="{FF2B5EF4-FFF2-40B4-BE49-F238E27FC236}">
                <a16:creationId xmlns:a16="http://schemas.microsoft.com/office/drawing/2014/main" id="{0DC718C0-B646-4DC8-A2EA-1E6724282184}"/>
              </a:ext>
            </a:extLst>
          </p:cNvPr>
          <p:cNvSpPr>
            <a:spLocks noGrp="1"/>
          </p:cNvSpPr>
          <p:nvPr>
            <p:ph type="sldNum" sz="quarter" idx="4294967295"/>
          </p:nvPr>
        </p:nvSpPr>
        <p:spPr>
          <a:xfrm>
            <a:off x="10704082" y="6403069"/>
            <a:ext cx="609600" cy="381000"/>
          </a:xfrm>
        </p:spPr>
        <p:txBody>
          <a:bodyPr/>
          <a:lstStyle/>
          <a:p>
            <a:fld id="{FE9C8C7F-A98E-E946-B93B-30D697361F96}" type="slidenum">
              <a:rPr lang="fr-FR" smtClean="0"/>
              <a:pPr/>
              <a:t>19</a:t>
            </a:fld>
            <a:endParaRPr lang="fr-FR" dirty="0"/>
          </a:p>
        </p:txBody>
      </p:sp>
      <p:sp>
        <p:nvSpPr>
          <p:cNvPr id="4" name="ZoneTexte 3">
            <a:extLst>
              <a:ext uri="{FF2B5EF4-FFF2-40B4-BE49-F238E27FC236}">
                <a16:creationId xmlns:a16="http://schemas.microsoft.com/office/drawing/2014/main" id="{74FEECE1-3D40-4115-963E-41F552517586}"/>
              </a:ext>
            </a:extLst>
          </p:cNvPr>
          <p:cNvSpPr txBox="1"/>
          <p:nvPr/>
        </p:nvSpPr>
        <p:spPr>
          <a:xfrm>
            <a:off x="1604982" y="6533762"/>
            <a:ext cx="8287883" cy="276999"/>
          </a:xfrm>
          <a:prstGeom prst="rect">
            <a:avLst/>
          </a:prstGeom>
          <a:noFill/>
        </p:spPr>
        <p:txBody>
          <a:bodyPr wrap="square" rtlCol="0">
            <a:spAutoFit/>
          </a:bodyPr>
          <a:lstStyle/>
          <a:p>
            <a:r>
              <a:rPr lang="fr-CA" sz="1200" dirty="0" err="1"/>
              <a:t>Used</a:t>
            </a:r>
            <a:r>
              <a:rPr lang="fr-CA" sz="1200" dirty="0"/>
              <a:t> </a:t>
            </a:r>
            <a:r>
              <a:rPr lang="fr-CA" sz="1200" dirty="0" err="1"/>
              <a:t>with</a:t>
            </a:r>
            <a:r>
              <a:rPr lang="fr-CA" sz="1200" dirty="0"/>
              <a:t> permission/</a:t>
            </a:r>
            <a:r>
              <a:rPr lang="fr-CA" sz="1200" dirty="0" err="1"/>
              <a:t>Courtesy</a:t>
            </a:r>
            <a:r>
              <a:rPr lang="fr-CA" sz="1200" dirty="0"/>
              <a:t> </a:t>
            </a:r>
            <a:r>
              <a:rPr lang="fr-CA" sz="1200" dirty="0" err="1"/>
              <a:t>from</a:t>
            </a:r>
            <a:r>
              <a:rPr lang="fr-CA" sz="1200" dirty="0"/>
              <a:t> The Aluminum Association. Source: Aluminum Standards and Data, 2017</a:t>
            </a:r>
          </a:p>
        </p:txBody>
      </p:sp>
      <p:sp>
        <p:nvSpPr>
          <p:cNvPr id="9" name="Titre 4">
            <a:extLst>
              <a:ext uri="{FF2B5EF4-FFF2-40B4-BE49-F238E27FC236}">
                <a16:creationId xmlns:a16="http://schemas.microsoft.com/office/drawing/2014/main" id="{A215B6ED-E08E-47D8-9AB5-3F884359756D}"/>
              </a:ext>
            </a:extLst>
          </p:cNvPr>
          <p:cNvSpPr>
            <a:spLocks noGrp="1"/>
          </p:cNvSpPr>
          <p:nvPr>
            <p:ph type="title"/>
          </p:nvPr>
        </p:nvSpPr>
        <p:spPr>
          <a:xfrm>
            <a:off x="838200" y="513567"/>
            <a:ext cx="9821449" cy="1177121"/>
          </a:xfrm>
        </p:spPr>
        <p:txBody>
          <a:bodyPr/>
          <a:lstStyle/>
          <a:p>
            <a:r>
              <a:rPr lang="fr-CA" dirty="0"/>
              <a:t>4- Les tolérances dimensionnelles d’un profilé extrudé</a:t>
            </a:r>
            <a:endParaRPr lang="fr-CA" sz="2400" dirty="0"/>
          </a:p>
        </p:txBody>
      </p:sp>
      <p:sp>
        <p:nvSpPr>
          <p:cNvPr id="15" name="Légende : encadrée 14">
            <a:extLst>
              <a:ext uri="{FF2B5EF4-FFF2-40B4-BE49-F238E27FC236}">
                <a16:creationId xmlns:a16="http://schemas.microsoft.com/office/drawing/2014/main" id="{3E81BCCE-5341-46CD-A106-C77E16E43D46}"/>
              </a:ext>
            </a:extLst>
          </p:cNvPr>
          <p:cNvSpPr/>
          <p:nvPr/>
        </p:nvSpPr>
        <p:spPr>
          <a:xfrm>
            <a:off x="9047478" y="5345515"/>
            <a:ext cx="2028094" cy="927583"/>
          </a:xfrm>
          <a:prstGeom prst="borderCallout1">
            <a:avLst>
              <a:gd name="adj1" fmla="val 49243"/>
              <a:gd name="adj2" fmla="val 567"/>
              <a:gd name="adj3" fmla="val 84153"/>
              <a:gd name="adj4" fmla="val -265854"/>
            </a:avLst>
          </a:prstGeom>
          <a:ln w="28575">
            <a:tailEnd type="triangle"/>
          </a:ln>
        </p:spPr>
        <p:style>
          <a:lnRef idx="2">
            <a:schemeClr val="accent4"/>
          </a:lnRef>
          <a:fillRef idx="1">
            <a:schemeClr val="lt1"/>
          </a:fillRef>
          <a:effectRef idx="0">
            <a:schemeClr val="accent4"/>
          </a:effectRef>
          <a:fontRef idx="minor">
            <a:schemeClr val="dk1"/>
          </a:fontRef>
        </p:style>
        <p:txBody>
          <a:bodyPr rtlCol="0" anchor="ctr"/>
          <a:lstStyle/>
          <a:p>
            <a:pPr algn="ctr"/>
            <a:r>
              <a:rPr lang="fr-CA" sz="1400" b="1" dirty="0">
                <a:solidFill>
                  <a:schemeClr val="accent2"/>
                </a:solidFill>
              </a:rPr>
              <a:t>Tolérance sur la longueur ‘’métal’’ de 3’’ </a:t>
            </a:r>
            <a:r>
              <a:rPr lang="fr-CA" sz="1400" dirty="0">
                <a:solidFill>
                  <a:schemeClr val="accent2"/>
                </a:solidFill>
              </a:rPr>
              <a:t>Standard = ±.024’’</a:t>
            </a:r>
          </a:p>
          <a:p>
            <a:pPr algn="ctr"/>
            <a:r>
              <a:rPr lang="fr-CA" sz="1400" dirty="0">
                <a:solidFill>
                  <a:schemeClr val="accent2"/>
                </a:solidFill>
              </a:rPr>
              <a:t>Précision = ±.016’’</a:t>
            </a:r>
          </a:p>
        </p:txBody>
      </p:sp>
      <p:pic>
        <p:nvPicPr>
          <p:cNvPr id="6" name="Image 5">
            <a:extLst>
              <a:ext uri="{FF2B5EF4-FFF2-40B4-BE49-F238E27FC236}">
                <a16:creationId xmlns:a16="http://schemas.microsoft.com/office/drawing/2014/main" id="{8D692262-50DE-44B1-A32D-656EDC3C0E62}"/>
              </a:ext>
            </a:extLst>
          </p:cNvPr>
          <p:cNvPicPr>
            <a:picLocks noChangeAspect="1"/>
          </p:cNvPicPr>
          <p:nvPr/>
        </p:nvPicPr>
        <p:blipFill>
          <a:blip r:embed="rId6"/>
          <a:stretch>
            <a:fillRect/>
          </a:stretch>
        </p:blipFill>
        <p:spPr>
          <a:xfrm>
            <a:off x="2259441" y="6248459"/>
            <a:ext cx="6113283" cy="133828"/>
          </a:xfrm>
          <a:prstGeom prst="rect">
            <a:avLst/>
          </a:prstGeom>
          <a:ln w="19050">
            <a:solidFill>
              <a:schemeClr val="tx2"/>
            </a:solidFill>
          </a:ln>
        </p:spPr>
      </p:pic>
      <p:cxnSp>
        <p:nvCxnSpPr>
          <p:cNvPr id="12" name="Connecteur droit 11">
            <a:extLst>
              <a:ext uri="{FF2B5EF4-FFF2-40B4-BE49-F238E27FC236}">
                <a16:creationId xmlns:a16="http://schemas.microsoft.com/office/drawing/2014/main" id="{CAED3245-E2EB-442C-BA1A-303C2219A0F7}"/>
              </a:ext>
            </a:extLst>
          </p:cNvPr>
          <p:cNvCxnSpPr>
            <a:cxnSpLocks/>
          </p:cNvCxnSpPr>
          <p:nvPr/>
        </p:nvCxnSpPr>
        <p:spPr>
          <a:xfrm flipH="1">
            <a:off x="11142039" y="1771278"/>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DAA618D3-B93A-494A-BBBC-670D75E23CE2}"/>
              </a:ext>
            </a:extLst>
          </p:cNvPr>
          <p:cNvCxnSpPr>
            <a:cxnSpLocks/>
          </p:cNvCxnSpPr>
          <p:nvPr/>
        </p:nvCxnSpPr>
        <p:spPr>
          <a:xfrm flipV="1">
            <a:off x="9583027" y="4629181"/>
            <a:ext cx="0" cy="39907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0D9495E5-8522-43F6-A96E-57B6AC5E7F75}"/>
              </a:ext>
            </a:extLst>
          </p:cNvPr>
          <p:cNvCxnSpPr>
            <a:cxnSpLocks/>
          </p:cNvCxnSpPr>
          <p:nvPr/>
        </p:nvCxnSpPr>
        <p:spPr>
          <a:xfrm flipV="1">
            <a:off x="11075572" y="4646796"/>
            <a:ext cx="0" cy="4201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8DA3DF12-A5BE-437A-9AF4-CC4BE6D4F652}"/>
              </a:ext>
            </a:extLst>
          </p:cNvPr>
          <p:cNvCxnSpPr>
            <a:cxnSpLocks/>
          </p:cNvCxnSpPr>
          <p:nvPr/>
        </p:nvCxnSpPr>
        <p:spPr>
          <a:xfrm flipH="1" flipV="1">
            <a:off x="11430119" y="1796608"/>
            <a:ext cx="28717" cy="2694434"/>
          </a:xfrm>
          <a:prstGeom prst="line">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F8579A27-A0D2-455C-8BD5-F25A0545039A}"/>
              </a:ext>
            </a:extLst>
          </p:cNvPr>
          <p:cNvCxnSpPr>
            <a:cxnSpLocks/>
          </p:cNvCxnSpPr>
          <p:nvPr/>
        </p:nvCxnSpPr>
        <p:spPr>
          <a:xfrm>
            <a:off x="9565609" y="4908740"/>
            <a:ext cx="1509963" cy="0"/>
          </a:xfrm>
          <a:prstGeom prst="line">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5E7D500B-3DC6-4B87-A3EC-AAD75C56E3CF}"/>
              </a:ext>
            </a:extLst>
          </p:cNvPr>
          <p:cNvCxnSpPr>
            <a:cxnSpLocks/>
          </p:cNvCxnSpPr>
          <p:nvPr/>
        </p:nvCxnSpPr>
        <p:spPr>
          <a:xfrm flipH="1">
            <a:off x="11173956" y="4538760"/>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033870FD-8B80-4281-80C3-B2030E2CA5F0}"/>
              </a:ext>
            </a:extLst>
          </p:cNvPr>
          <p:cNvSpPr txBox="1"/>
          <p:nvPr/>
        </p:nvSpPr>
        <p:spPr>
          <a:xfrm>
            <a:off x="11519795" y="3150437"/>
            <a:ext cx="421371" cy="287767"/>
          </a:xfrm>
          <a:prstGeom prst="rect">
            <a:avLst/>
          </a:prstGeom>
          <a:noFill/>
        </p:spPr>
        <p:txBody>
          <a:bodyPr wrap="square" rtlCol="0">
            <a:spAutoFit/>
          </a:bodyPr>
          <a:lstStyle/>
          <a:p>
            <a:r>
              <a:rPr lang="fr-CA" sz="1600" dirty="0"/>
              <a:t>7’’ </a:t>
            </a:r>
          </a:p>
        </p:txBody>
      </p:sp>
      <p:sp>
        <p:nvSpPr>
          <p:cNvPr id="22" name="ZoneTexte 21">
            <a:extLst>
              <a:ext uri="{FF2B5EF4-FFF2-40B4-BE49-F238E27FC236}">
                <a16:creationId xmlns:a16="http://schemas.microsoft.com/office/drawing/2014/main" id="{B537932F-833D-4832-8895-165374968F86}"/>
              </a:ext>
            </a:extLst>
          </p:cNvPr>
          <p:cNvSpPr txBox="1"/>
          <p:nvPr/>
        </p:nvSpPr>
        <p:spPr>
          <a:xfrm>
            <a:off x="10171934" y="4665268"/>
            <a:ext cx="473350" cy="338554"/>
          </a:xfrm>
          <a:prstGeom prst="rect">
            <a:avLst/>
          </a:prstGeom>
          <a:noFill/>
        </p:spPr>
        <p:txBody>
          <a:bodyPr wrap="square" rtlCol="0">
            <a:spAutoFit/>
          </a:bodyPr>
          <a:lstStyle/>
          <a:p>
            <a:r>
              <a:rPr lang="fr-CA" sz="1600" dirty="0"/>
              <a:t>3’’</a:t>
            </a:r>
          </a:p>
        </p:txBody>
      </p:sp>
      <p:sp>
        <p:nvSpPr>
          <p:cNvPr id="7" name="Ellipse 6">
            <a:extLst>
              <a:ext uri="{FF2B5EF4-FFF2-40B4-BE49-F238E27FC236}">
                <a16:creationId xmlns:a16="http://schemas.microsoft.com/office/drawing/2014/main" id="{276E0569-2460-40F8-ADE7-8E81B64F0E03}"/>
              </a:ext>
            </a:extLst>
          </p:cNvPr>
          <p:cNvSpPr/>
          <p:nvPr/>
        </p:nvSpPr>
        <p:spPr>
          <a:xfrm>
            <a:off x="2988527" y="6005793"/>
            <a:ext cx="690338" cy="242665"/>
          </a:xfrm>
          <a:prstGeom prst="ellipse">
            <a:avLst/>
          </a:prstGeom>
          <a:noFill/>
          <a:ln w="28575">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A"/>
          </a:p>
        </p:txBody>
      </p:sp>
      <p:sp>
        <p:nvSpPr>
          <p:cNvPr id="23" name="Ellipse 22">
            <a:extLst>
              <a:ext uri="{FF2B5EF4-FFF2-40B4-BE49-F238E27FC236}">
                <a16:creationId xmlns:a16="http://schemas.microsoft.com/office/drawing/2014/main" id="{9DCB4B0C-7854-4CDF-B3FB-C213DD237C35}"/>
              </a:ext>
            </a:extLst>
          </p:cNvPr>
          <p:cNvSpPr/>
          <p:nvPr/>
        </p:nvSpPr>
        <p:spPr>
          <a:xfrm>
            <a:off x="2934195" y="6221802"/>
            <a:ext cx="744670" cy="255198"/>
          </a:xfrm>
          <a:prstGeom prst="ellipse">
            <a:avLst/>
          </a:prstGeom>
          <a:noFill/>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A"/>
          </a:p>
        </p:txBody>
      </p:sp>
      <p:sp>
        <p:nvSpPr>
          <p:cNvPr id="25" name="Légende : encadrée 24">
            <a:extLst>
              <a:ext uri="{FF2B5EF4-FFF2-40B4-BE49-F238E27FC236}">
                <a16:creationId xmlns:a16="http://schemas.microsoft.com/office/drawing/2014/main" id="{48F0777E-700B-4927-886A-B5067EA4DAA2}"/>
              </a:ext>
            </a:extLst>
          </p:cNvPr>
          <p:cNvSpPr/>
          <p:nvPr/>
        </p:nvSpPr>
        <p:spPr>
          <a:xfrm>
            <a:off x="386565" y="3929309"/>
            <a:ext cx="2038699" cy="927583"/>
          </a:xfrm>
          <a:prstGeom prst="borderCallout1">
            <a:avLst>
              <a:gd name="adj1" fmla="val 53483"/>
              <a:gd name="adj2" fmla="val 101038"/>
              <a:gd name="adj3" fmla="val 253036"/>
              <a:gd name="adj4" fmla="val 126708"/>
            </a:avLst>
          </a:prstGeom>
          <a:ln w="28575">
            <a:solidFill>
              <a:schemeClr val="accent1"/>
            </a:solidFill>
            <a:tailEnd type="triangle"/>
          </a:ln>
        </p:spPr>
        <p:style>
          <a:lnRef idx="2">
            <a:schemeClr val="accent4"/>
          </a:lnRef>
          <a:fillRef idx="1">
            <a:schemeClr val="lt1"/>
          </a:fillRef>
          <a:effectRef idx="0">
            <a:schemeClr val="accent4"/>
          </a:effectRef>
          <a:fontRef idx="minor">
            <a:schemeClr val="dk1"/>
          </a:fontRef>
        </p:style>
        <p:txBody>
          <a:bodyPr rtlCol="0" anchor="ctr"/>
          <a:lstStyle/>
          <a:p>
            <a:pPr algn="ctr"/>
            <a:r>
              <a:rPr lang="fr-CA" sz="1400" b="1" dirty="0">
                <a:solidFill>
                  <a:schemeClr val="accent1"/>
                </a:solidFill>
              </a:rPr>
              <a:t>Tolérance sur la longueur ‘’métal’’ de 7’’ </a:t>
            </a:r>
          </a:p>
          <a:p>
            <a:pPr algn="ctr"/>
            <a:r>
              <a:rPr lang="fr-CA" sz="1400" dirty="0">
                <a:solidFill>
                  <a:schemeClr val="accent1"/>
                </a:solidFill>
              </a:rPr>
              <a:t>Standard = ±.044’’</a:t>
            </a:r>
          </a:p>
          <a:p>
            <a:pPr algn="ctr"/>
            <a:r>
              <a:rPr lang="fr-CA" sz="1400" dirty="0">
                <a:solidFill>
                  <a:schemeClr val="accent1"/>
                </a:solidFill>
              </a:rPr>
              <a:t>Précision = ±.029’’</a:t>
            </a:r>
          </a:p>
        </p:txBody>
      </p:sp>
      <p:cxnSp>
        <p:nvCxnSpPr>
          <p:cNvPr id="24" name="Connecteur droit avec flèche 23">
            <a:extLst>
              <a:ext uri="{FF2B5EF4-FFF2-40B4-BE49-F238E27FC236}">
                <a16:creationId xmlns:a16="http://schemas.microsoft.com/office/drawing/2014/main" id="{1EA6BA1F-85B3-4F38-8E6C-5B62D62FAA57}"/>
              </a:ext>
            </a:extLst>
          </p:cNvPr>
          <p:cNvCxnSpPr>
            <a:cxnSpLocks/>
            <a:stCxn id="15" idx="3"/>
          </p:cNvCxnSpPr>
          <p:nvPr/>
        </p:nvCxnSpPr>
        <p:spPr>
          <a:xfrm flipV="1">
            <a:off x="10061525" y="5003823"/>
            <a:ext cx="196257" cy="34169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E3092EC9-9EF7-4547-AB8D-FA5915CEDD84}"/>
              </a:ext>
            </a:extLst>
          </p:cNvPr>
          <p:cNvCxnSpPr>
            <a:cxnSpLocks/>
            <a:stCxn id="25" idx="0"/>
            <a:endCxn id="21" idx="1"/>
          </p:cNvCxnSpPr>
          <p:nvPr/>
        </p:nvCxnSpPr>
        <p:spPr>
          <a:xfrm flipV="1">
            <a:off x="2425264" y="3294321"/>
            <a:ext cx="9094531" cy="10987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688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106782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44">
            <a:extLst>
              <a:ext uri="{FF2B5EF4-FFF2-40B4-BE49-F238E27FC236}">
                <a16:creationId xmlns:a16="http://schemas.microsoft.com/office/drawing/2014/main" id="{EC282413-5C36-42D0-8146-8FE040F45D37}"/>
              </a:ext>
            </a:extLst>
          </p:cNvPr>
          <p:cNvPicPr>
            <a:picLocks noChangeAspect="1"/>
          </p:cNvPicPr>
          <p:nvPr/>
        </p:nvPicPr>
        <p:blipFill>
          <a:blip r:embed="rId3"/>
          <a:stretch>
            <a:fillRect/>
          </a:stretch>
        </p:blipFill>
        <p:spPr>
          <a:xfrm>
            <a:off x="9438103" y="1690688"/>
            <a:ext cx="1831651" cy="3024132"/>
          </a:xfrm>
          <a:prstGeom prst="rect">
            <a:avLst/>
          </a:prstGeom>
        </p:spPr>
      </p:pic>
      <p:pic>
        <p:nvPicPr>
          <p:cNvPr id="2" name="Image 1">
            <a:extLst>
              <a:ext uri="{FF2B5EF4-FFF2-40B4-BE49-F238E27FC236}">
                <a16:creationId xmlns:a16="http://schemas.microsoft.com/office/drawing/2014/main" id="{DB60D665-C0C5-47D0-BC66-CD7FC4EE669C}"/>
              </a:ext>
            </a:extLst>
          </p:cNvPr>
          <p:cNvPicPr>
            <a:picLocks noChangeAspect="1"/>
          </p:cNvPicPr>
          <p:nvPr/>
        </p:nvPicPr>
        <p:blipFill>
          <a:blip r:embed="rId4"/>
          <a:stretch>
            <a:fillRect/>
          </a:stretch>
        </p:blipFill>
        <p:spPr>
          <a:xfrm>
            <a:off x="2247936" y="1160100"/>
            <a:ext cx="5962531" cy="4885668"/>
          </a:xfrm>
          <a:prstGeom prst="rect">
            <a:avLst/>
          </a:prstGeom>
        </p:spPr>
      </p:pic>
      <p:sp>
        <p:nvSpPr>
          <p:cNvPr id="3" name="Espace réservé du numéro de diapositive 2">
            <a:extLst>
              <a:ext uri="{FF2B5EF4-FFF2-40B4-BE49-F238E27FC236}">
                <a16:creationId xmlns:a16="http://schemas.microsoft.com/office/drawing/2014/main" id="{0DC718C0-B646-4DC8-A2EA-1E6724282184}"/>
              </a:ext>
            </a:extLst>
          </p:cNvPr>
          <p:cNvSpPr>
            <a:spLocks noGrp="1"/>
          </p:cNvSpPr>
          <p:nvPr>
            <p:ph type="sldNum" sz="quarter" idx="4294967295"/>
          </p:nvPr>
        </p:nvSpPr>
        <p:spPr>
          <a:xfrm>
            <a:off x="10726933" y="6440611"/>
            <a:ext cx="609600" cy="381000"/>
          </a:xfrm>
        </p:spPr>
        <p:txBody>
          <a:bodyPr/>
          <a:lstStyle/>
          <a:p>
            <a:fld id="{FE9C8C7F-A98E-E946-B93B-30D697361F96}" type="slidenum">
              <a:rPr lang="fr-FR" smtClean="0"/>
              <a:pPr/>
              <a:t>20</a:t>
            </a:fld>
            <a:endParaRPr lang="fr-FR" dirty="0"/>
          </a:p>
        </p:txBody>
      </p:sp>
      <p:sp>
        <p:nvSpPr>
          <p:cNvPr id="4" name="ZoneTexte 3">
            <a:extLst>
              <a:ext uri="{FF2B5EF4-FFF2-40B4-BE49-F238E27FC236}">
                <a16:creationId xmlns:a16="http://schemas.microsoft.com/office/drawing/2014/main" id="{74FEECE1-3D40-4115-963E-41F552517586}"/>
              </a:ext>
            </a:extLst>
          </p:cNvPr>
          <p:cNvSpPr txBox="1"/>
          <p:nvPr/>
        </p:nvSpPr>
        <p:spPr>
          <a:xfrm>
            <a:off x="503873" y="4839446"/>
            <a:ext cx="2440258" cy="523220"/>
          </a:xfrm>
          <a:prstGeom prst="rect">
            <a:avLst/>
          </a:prstGeom>
          <a:noFill/>
        </p:spPr>
        <p:txBody>
          <a:bodyPr wrap="square" rtlCol="0">
            <a:spAutoFit/>
          </a:bodyPr>
          <a:lstStyle/>
          <a:p>
            <a:r>
              <a:rPr lang="fr-CA" sz="1400" dirty="0"/>
              <a:t>Source: Aluminum Standards and Data, 2017</a:t>
            </a:r>
          </a:p>
        </p:txBody>
      </p:sp>
      <p:sp>
        <p:nvSpPr>
          <p:cNvPr id="9" name="Titre 4">
            <a:extLst>
              <a:ext uri="{FF2B5EF4-FFF2-40B4-BE49-F238E27FC236}">
                <a16:creationId xmlns:a16="http://schemas.microsoft.com/office/drawing/2014/main" id="{A215B6ED-E08E-47D8-9AB5-3F884359756D}"/>
              </a:ext>
            </a:extLst>
          </p:cNvPr>
          <p:cNvSpPr>
            <a:spLocks noGrp="1"/>
          </p:cNvSpPr>
          <p:nvPr>
            <p:ph type="title"/>
          </p:nvPr>
        </p:nvSpPr>
        <p:spPr>
          <a:xfrm>
            <a:off x="838200" y="513567"/>
            <a:ext cx="9821449" cy="1177121"/>
          </a:xfrm>
        </p:spPr>
        <p:txBody>
          <a:bodyPr/>
          <a:lstStyle/>
          <a:p>
            <a:r>
              <a:rPr lang="fr-CA" dirty="0"/>
              <a:t>4- Les tolérances dimensionnelles d’un profilé extrudé</a:t>
            </a:r>
            <a:endParaRPr lang="fr-CA" sz="2400" dirty="0"/>
          </a:p>
        </p:txBody>
      </p:sp>
      <p:pic>
        <p:nvPicPr>
          <p:cNvPr id="5" name="Image 4">
            <a:extLst>
              <a:ext uri="{FF2B5EF4-FFF2-40B4-BE49-F238E27FC236}">
                <a16:creationId xmlns:a16="http://schemas.microsoft.com/office/drawing/2014/main" id="{5F502748-A560-4ED5-9D37-0CFFA69F6124}"/>
              </a:ext>
            </a:extLst>
          </p:cNvPr>
          <p:cNvPicPr>
            <a:picLocks noChangeAspect="1"/>
          </p:cNvPicPr>
          <p:nvPr/>
        </p:nvPicPr>
        <p:blipFill>
          <a:blip r:embed="rId5"/>
          <a:stretch>
            <a:fillRect/>
          </a:stretch>
        </p:blipFill>
        <p:spPr>
          <a:xfrm>
            <a:off x="2267392" y="6045768"/>
            <a:ext cx="6033770" cy="163933"/>
          </a:xfrm>
          <a:prstGeom prst="rect">
            <a:avLst/>
          </a:prstGeom>
          <a:ln w="19050">
            <a:solidFill>
              <a:schemeClr val="tx1"/>
            </a:solidFill>
          </a:ln>
        </p:spPr>
      </p:pic>
      <p:pic>
        <p:nvPicPr>
          <p:cNvPr id="6" name="Image 5">
            <a:extLst>
              <a:ext uri="{FF2B5EF4-FFF2-40B4-BE49-F238E27FC236}">
                <a16:creationId xmlns:a16="http://schemas.microsoft.com/office/drawing/2014/main" id="{8D692262-50DE-44B1-A32D-656EDC3C0E62}"/>
              </a:ext>
            </a:extLst>
          </p:cNvPr>
          <p:cNvPicPr>
            <a:picLocks noChangeAspect="1"/>
          </p:cNvPicPr>
          <p:nvPr/>
        </p:nvPicPr>
        <p:blipFill>
          <a:blip r:embed="rId6"/>
          <a:stretch>
            <a:fillRect/>
          </a:stretch>
        </p:blipFill>
        <p:spPr>
          <a:xfrm>
            <a:off x="2259441" y="6248459"/>
            <a:ext cx="6113283" cy="133828"/>
          </a:xfrm>
          <a:prstGeom prst="rect">
            <a:avLst/>
          </a:prstGeom>
          <a:ln w="19050">
            <a:solidFill>
              <a:schemeClr val="tx2"/>
            </a:solidFill>
          </a:ln>
        </p:spPr>
      </p:pic>
      <p:cxnSp>
        <p:nvCxnSpPr>
          <p:cNvPr id="12" name="Connecteur droit 11">
            <a:extLst>
              <a:ext uri="{FF2B5EF4-FFF2-40B4-BE49-F238E27FC236}">
                <a16:creationId xmlns:a16="http://schemas.microsoft.com/office/drawing/2014/main" id="{CAED3245-E2EB-442C-BA1A-303C2219A0F7}"/>
              </a:ext>
            </a:extLst>
          </p:cNvPr>
          <p:cNvCxnSpPr>
            <a:cxnSpLocks/>
          </p:cNvCxnSpPr>
          <p:nvPr/>
        </p:nvCxnSpPr>
        <p:spPr>
          <a:xfrm flipH="1">
            <a:off x="11211711" y="1771278"/>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DAA618D3-B93A-494A-BBBC-670D75E23CE2}"/>
              </a:ext>
            </a:extLst>
          </p:cNvPr>
          <p:cNvCxnSpPr>
            <a:cxnSpLocks/>
          </p:cNvCxnSpPr>
          <p:nvPr/>
        </p:nvCxnSpPr>
        <p:spPr>
          <a:xfrm flipV="1">
            <a:off x="9574318" y="4629181"/>
            <a:ext cx="0" cy="39907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0D9495E5-8522-43F6-A96E-57B6AC5E7F75}"/>
              </a:ext>
            </a:extLst>
          </p:cNvPr>
          <p:cNvCxnSpPr>
            <a:cxnSpLocks/>
          </p:cNvCxnSpPr>
          <p:nvPr/>
        </p:nvCxnSpPr>
        <p:spPr>
          <a:xfrm flipV="1">
            <a:off x="11119115" y="4646796"/>
            <a:ext cx="0" cy="4201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8DA3DF12-A5BE-437A-9AF4-CC4BE6D4F652}"/>
              </a:ext>
            </a:extLst>
          </p:cNvPr>
          <p:cNvCxnSpPr>
            <a:cxnSpLocks/>
          </p:cNvCxnSpPr>
          <p:nvPr/>
        </p:nvCxnSpPr>
        <p:spPr>
          <a:xfrm flipH="1" flipV="1">
            <a:off x="11456240" y="1779190"/>
            <a:ext cx="28717" cy="2694434"/>
          </a:xfrm>
          <a:prstGeom prst="line">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F8579A27-A0D2-455C-8BD5-F25A0545039A}"/>
              </a:ext>
            </a:extLst>
          </p:cNvPr>
          <p:cNvCxnSpPr>
            <a:cxnSpLocks/>
          </p:cNvCxnSpPr>
          <p:nvPr/>
        </p:nvCxnSpPr>
        <p:spPr>
          <a:xfrm>
            <a:off x="9574318" y="4934867"/>
            <a:ext cx="1544797" cy="0"/>
          </a:xfrm>
          <a:prstGeom prst="line">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5E7D500B-3DC6-4B87-A3EC-AAD75C56E3CF}"/>
              </a:ext>
            </a:extLst>
          </p:cNvPr>
          <p:cNvCxnSpPr>
            <a:cxnSpLocks/>
          </p:cNvCxnSpPr>
          <p:nvPr/>
        </p:nvCxnSpPr>
        <p:spPr>
          <a:xfrm flipH="1">
            <a:off x="11234919" y="4538760"/>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033870FD-8B80-4281-80C3-B2030E2CA5F0}"/>
              </a:ext>
            </a:extLst>
          </p:cNvPr>
          <p:cNvSpPr txBox="1"/>
          <p:nvPr/>
        </p:nvSpPr>
        <p:spPr>
          <a:xfrm>
            <a:off x="11502378" y="3150437"/>
            <a:ext cx="421371" cy="287767"/>
          </a:xfrm>
          <a:prstGeom prst="rect">
            <a:avLst/>
          </a:prstGeom>
          <a:noFill/>
        </p:spPr>
        <p:txBody>
          <a:bodyPr wrap="square" rtlCol="0">
            <a:spAutoFit/>
          </a:bodyPr>
          <a:lstStyle/>
          <a:p>
            <a:r>
              <a:rPr lang="fr-CA" sz="1600" dirty="0"/>
              <a:t>7’’ </a:t>
            </a:r>
          </a:p>
        </p:txBody>
      </p:sp>
      <p:sp>
        <p:nvSpPr>
          <p:cNvPr id="22" name="ZoneTexte 21">
            <a:extLst>
              <a:ext uri="{FF2B5EF4-FFF2-40B4-BE49-F238E27FC236}">
                <a16:creationId xmlns:a16="http://schemas.microsoft.com/office/drawing/2014/main" id="{B537932F-833D-4832-8895-165374968F86}"/>
              </a:ext>
            </a:extLst>
          </p:cNvPr>
          <p:cNvSpPr txBox="1"/>
          <p:nvPr/>
        </p:nvSpPr>
        <p:spPr>
          <a:xfrm>
            <a:off x="10093553" y="4665268"/>
            <a:ext cx="473350" cy="338554"/>
          </a:xfrm>
          <a:prstGeom prst="rect">
            <a:avLst/>
          </a:prstGeom>
          <a:noFill/>
        </p:spPr>
        <p:txBody>
          <a:bodyPr wrap="square" rtlCol="0">
            <a:spAutoFit/>
          </a:bodyPr>
          <a:lstStyle/>
          <a:p>
            <a:r>
              <a:rPr lang="fr-CA" sz="1600" dirty="0"/>
              <a:t>3’’</a:t>
            </a:r>
          </a:p>
        </p:txBody>
      </p:sp>
      <p:sp>
        <p:nvSpPr>
          <p:cNvPr id="25" name="Légende : encadrée 24">
            <a:extLst>
              <a:ext uri="{FF2B5EF4-FFF2-40B4-BE49-F238E27FC236}">
                <a16:creationId xmlns:a16="http://schemas.microsoft.com/office/drawing/2014/main" id="{48F0777E-700B-4927-886A-B5067EA4DAA2}"/>
              </a:ext>
            </a:extLst>
          </p:cNvPr>
          <p:cNvSpPr/>
          <p:nvPr/>
        </p:nvSpPr>
        <p:spPr>
          <a:xfrm>
            <a:off x="7018678" y="2149210"/>
            <a:ext cx="2203994" cy="927583"/>
          </a:xfrm>
          <a:prstGeom prst="borderCallout1">
            <a:avLst>
              <a:gd name="adj1" fmla="val 53483"/>
              <a:gd name="adj2" fmla="val 101038"/>
              <a:gd name="adj3" fmla="val 85181"/>
              <a:gd name="adj4" fmla="val 150673"/>
            </a:avLst>
          </a:prstGeom>
          <a:ln w="28575">
            <a:tailEnd type="triangle"/>
          </a:ln>
        </p:spPr>
        <p:style>
          <a:lnRef idx="2">
            <a:schemeClr val="accent5"/>
          </a:lnRef>
          <a:fillRef idx="1">
            <a:schemeClr val="lt1"/>
          </a:fillRef>
          <a:effectRef idx="0">
            <a:schemeClr val="accent5"/>
          </a:effectRef>
          <a:fontRef idx="minor">
            <a:schemeClr val="dk1"/>
          </a:fontRef>
        </p:style>
        <p:txBody>
          <a:bodyPr rtlCol="0" anchor="ctr"/>
          <a:lstStyle/>
          <a:p>
            <a:pPr algn="ctr"/>
            <a:r>
              <a:rPr lang="fr-CA" sz="1400" b="1" dirty="0">
                <a:ln w="0"/>
                <a:solidFill>
                  <a:schemeClr val="accent1"/>
                </a:solidFill>
              </a:rPr>
              <a:t>Tolérance sur la longueur de 7’’(au centre) </a:t>
            </a:r>
          </a:p>
          <a:p>
            <a:pPr algn="ctr"/>
            <a:r>
              <a:rPr lang="fr-CA" sz="1400" dirty="0">
                <a:ln w="0"/>
                <a:solidFill>
                  <a:schemeClr val="accent1"/>
                </a:solidFill>
              </a:rPr>
              <a:t>Standard = ± 0.034’’</a:t>
            </a:r>
          </a:p>
          <a:p>
            <a:pPr algn="ctr"/>
            <a:r>
              <a:rPr lang="fr-CA" sz="1400" dirty="0">
                <a:ln w="0"/>
                <a:solidFill>
                  <a:schemeClr val="accent1"/>
                </a:solidFill>
              </a:rPr>
              <a:t>Précision = ± 0.022’’</a:t>
            </a:r>
          </a:p>
        </p:txBody>
      </p:sp>
      <p:cxnSp>
        <p:nvCxnSpPr>
          <p:cNvPr id="10" name="Connecteur droit avec flèche 9">
            <a:extLst>
              <a:ext uri="{FF2B5EF4-FFF2-40B4-BE49-F238E27FC236}">
                <a16:creationId xmlns:a16="http://schemas.microsoft.com/office/drawing/2014/main" id="{390ADD7A-5F2F-437F-96ED-1C82A151CF4C}"/>
              </a:ext>
            </a:extLst>
          </p:cNvPr>
          <p:cNvCxnSpPr>
            <a:cxnSpLocks/>
          </p:cNvCxnSpPr>
          <p:nvPr/>
        </p:nvCxnSpPr>
        <p:spPr>
          <a:xfrm>
            <a:off x="9628236" y="3136605"/>
            <a:ext cx="1403497" cy="13832"/>
          </a:xfrm>
          <a:prstGeom prst="straightConnector1">
            <a:avLst/>
          </a:prstGeom>
          <a:ln w="31750">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7" name="Connecteur droit avec flèche 26">
            <a:extLst>
              <a:ext uri="{FF2B5EF4-FFF2-40B4-BE49-F238E27FC236}">
                <a16:creationId xmlns:a16="http://schemas.microsoft.com/office/drawing/2014/main" id="{E95B16A5-706D-401E-B540-F4B42C5C2177}"/>
              </a:ext>
            </a:extLst>
          </p:cNvPr>
          <p:cNvCxnSpPr>
            <a:cxnSpLocks/>
          </p:cNvCxnSpPr>
          <p:nvPr/>
        </p:nvCxnSpPr>
        <p:spPr>
          <a:xfrm>
            <a:off x="10352568" y="1840153"/>
            <a:ext cx="0" cy="2620006"/>
          </a:xfrm>
          <a:prstGeom prst="straightConnector1">
            <a:avLst/>
          </a:prstGeom>
          <a:ln w="31750">
            <a:solidFill>
              <a:schemeClr val="accent1"/>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15" name="Légende : encadrée 14">
            <a:extLst>
              <a:ext uri="{FF2B5EF4-FFF2-40B4-BE49-F238E27FC236}">
                <a16:creationId xmlns:a16="http://schemas.microsoft.com/office/drawing/2014/main" id="{3E81BCCE-5341-46CD-A106-C77E16E43D46}"/>
              </a:ext>
            </a:extLst>
          </p:cNvPr>
          <p:cNvSpPr/>
          <p:nvPr/>
        </p:nvSpPr>
        <p:spPr>
          <a:xfrm>
            <a:off x="8667700" y="5791022"/>
            <a:ext cx="2128268" cy="927583"/>
          </a:xfrm>
          <a:prstGeom prst="borderCallout1">
            <a:avLst>
              <a:gd name="adj1" fmla="val -1378"/>
              <a:gd name="adj2" fmla="val 48360"/>
              <a:gd name="adj3" fmla="val -285366"/>
              <a:gd name="adj4" fmla="val 76309"/>
            </a:avLst>
          </a:prstGeom>
          <a:ln w="28575">
            <a:tailEnd type="triangle"/>
          </a:ln>
        </p:spPr>
        <p:style>
          <a:lnRef idx="2">
            <a:schemeClr val="accent4"/>
          </a:lnRef>
          <a:fillRef idx="1">
            <a:schemeClr val="lt1"/>
          </a:fillRef>
          <a:effectRef idx="0">
            <a:schemeClr val="accent4"/>
          </a:effectRef>
          <a:fontRef idx="minor">
            <a:schemeClr val="dk1"/>
          </a:fontRef>
        </p:style>
        <p:txBody>
          <a:bodyPr rtlCol="0" anchor="ctr"/>
          <a:lstStyle/>
          <a:p>
            <a:pPr algn="ctr"/>
            <a:r>
              <a:rPr lang="fr-CA" sz="1400" b="1" dirty="0">
                <a:solidFill>
                  <a:schemeClr val="accent2"/>
                </a:solidFill>
              </a:rPr>
              <a:t>Tolérance sur la longueur de 3’’(au centre) </a:t>
            </a:r>
          </a:p>
          <a:p>
            <a:pPr algn="ctr"/>
            <a:r>
              <a:rPr lang="fr-CA" sz="1400" dirty="0">
                <a:solidFill>
                  <a:schemeClr val="accent2"/>
                </a:solidFill>
              </a:rPr>
              <a:t>Standard = ± 0.054’’</a:t>
            </a:r>
          </a:p>
          <a:p>
            <a:pPr algn="ctr"/>
            <a:r>
              <a:rPr lang="fr-CA" sz="1400" dirty="0">
                <a:solidFill>
                  <a:schemeClr val="accent2"/>
                </a:solidFill>
              </a:rPr>
              <a:t>Précision = ± 0.036’’</a:t>
            </a:r>
          </a:p>
        </p:txBody>
      </p:sp>
      <p:sp>
        <p:nvSpPr>
          <p:cNvPr id="33" name="Ellipse 32">
            <a:extLst>
              <a:ext uri="{FF2B5EF4-FFF2-40B4-BE49-F238E27FC236}">
                <a16:creationId xmlns:a16="http://schemas.microsoft.com/office/drawing/2014/main" id="{6FF62824-9197-4B7D-87A1-C7A436DA9E15}"/>
              </a:ext>
            </a:extLst>
          </p:cNvPr>
          <p:cNvSpPr/>
          <p:nvPr/>
        </p:nvSpPr>
        <p:spPr>
          <a:xfrm>
            <a:off x="4469609" y="6001431"/>
            <a:ext cx="690338" cy="242665"/>
          </a:xfrm>
          <a:prstGeom prst="ellipse">
            <a:avLst/>
          </a:prstGeom>
          <a:noFill/>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A"/>
          </a:p>
        </p:txBody>
      </p:sp>
      <p:sp>
        <p:nvSpPr>
          <p:cNvPr id="34" name="Ellipse 33">
            <a:extLst>
              <a:ext uri="{FF2B5EF4-FFF2-40B4-BE49-F238E27FC236}">
                <a16:creationId xmlns:a16="http://schemas.microsoft.com/office/drawing/2014/main" id="{2A895608-1512-4A72-BF72-FFFB154D15ED}"/>
              </a:ext>
            </a:extLst>
          </p:cNvPr>
          <p:cNvSpPr/>
          <p:nvPr/>
        </p:nvSpPr>
        <p:spPr>
          <a:xfrm>
            <a:off x="4405741" y="6197946"/>
            <a:ext cx="690338" cy="242665"/>
          </a:xfrm>
          <a:prstGeom prst="ellipse">
            <a:avLst/>
          </a:prstGeom>
          <a:noFill/>
          <a:ln w="28575">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A"/>
          </a:p>
        </p:txBody>
      </p:sp>
      <p:cxnSp>
        <p:nvCxnSpPr>
          <p:cNvPr id="36" name="Connecteur droit avec flèche 35">
            <a:extLst>
              <a:ext uri="{FF2B5EF4-FFF2-40B4-BE49-F238E27FC236}">
                <a16:creationId xmlns:a16="http://schemas.microsoft.com/office/drawing/2014/main" id="{23A69580-7E3A-4685-AFBC-35B92CF027F3}"/>
              </a:ext>
            </a:extLst>
          </p:cNvPr>
          <p:cNvCxnSpPr>
            <a:cxnSpLocks/>
            <a:stCxn id="25" idx="1"/>
            <a:endCxn id="33" idx="0"/>
          </p:cNvCxnSpPr>
          <p:nvPr/>
        </p:nvCxnSpPr>
        <p:spPr>
          <a:xfrm flipH="1">
            <a:off x="4814778" y="3076793"/>
            <a:ext cx="3305897" cy="29246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28DB1C4F-D689-4F7B-8B54-ABD17E5A2D23}"/>
              </a:ext>
            </a:extLst>
          </p:cNvPr>
          <p:cNvCxnSpPr>
            <a:cxnSpLocks/>
            <a:stCxn id="15" idx="2"/>
            <a:endCxn id="34" idx="6"/>
          </p:cNvCxnSpPr>
          <p:nvPr/>
        </p:nvCxnSpPr>
        <p:spPr>
          <a:xfrm flipH="1">
            <a:off x="5096079" y="6254814"/>
            <a:ext cx="3571621" cy="6446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977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DC718C0-B646-4DC8-A2EA-1E6724282184}"/>
              </a:ext>
            </a:extLst>
          </p:cNvPr>
          <p:cNvSpPr>
            <a:spLocks noGrp="1"/>
          </p:cNvSpPr>
          <p:nvPr>
            <p:ph type="sldNum" sz="quarter" idx="4294967295"/>
          </p:nvPr>
        </p:nvSpPr>
        <p:spPr>
          <a:xfrm>
            <a:off x="10659649" y="6477000"/>
            <a:ext cx="609600" cy="381000"/>
          </a:xfrm>
        </p:spPr>
        <p:txBody>
          <a:bodyPr/>
          <a:lstStyle/>
          <a:p>
            <a:fld id="{FE9C8C7F-A98E-E946-B93B-30D697361F96}" type="slidenum">
              <a:rPr lang="fr-FR" smtClean="0"/>
              <a:pPr/>
              <a:t>21</a:t>
            </a:fld>
            <a:endParaRPr lang="fr-FR" dirty="0"/>
          </a:p>
        </p:txBody>
      </p:sp>
      <p:sp>
        <p:nvSpPr>
          <p:cNvPr id="9" name="Titre 4">
            <a:extLst>
              <a:ext uri="{FF2B5EF4-FFF2-40B4-BE49-F238E27FC236}">
                <a16:creationId xmlns:a16="http://schemas.microsoft.com/office/drawing/2014/main" id="{A215B6ED-E08E-47D8-9AB5-3F884359756D}"/>
              </a:ext>
            </a:extLst>
          </p:cNvPr>
          <p:cNvSpPr>
            <a:spLocks noGrp="1"/>
          </p:cNvSpPr>
          <p:nvPr>
            <p:ph type="title"/>
          </p:nvPr>
        </p:nvSpPr>
        <p:spPr>
          <a:xfrm>
            <a:off x="838200" y="513567"/>
            <a:ext cx="9821449" cy="1177121"/>
          </a:xfrm>
        </p:spPr>
        <p:txBody>
          <a:bodyPr/>
          <a:lstStyle/>
          <a:p>
            <a:r>
              <a:rPr lang="fr-CA" dirty="0"/>
              <a:t>4- Les tolérances dimensionnelles d’un profilé extrudé</a:t>
            </a:r>
            <a:endParaRPr lang="fr-CA" sz="2400" dirty="0"/>
          </a:p>
        </p:txBody>
      </p:sp>
      <p:grpSp>
        <p:nvGrpSpPr>
          <p:cNvPr id="6" name="Groupe 5">
            <a:extLst>
              <a:ext uri="{FF2B5EF4-FFF2-40B4-BE49-F238E27FC236}">
                <a16:creationId xmlns:a16="http://schemas.microsoft.com/office/drawing/2014/main" id="{58CD3B4C-AF50-412B-8A56-23A9522FF8C8}"/>
              </a:ext>
            </a:extLst>
          </p:cNvPr>
          <p:cNvGrpSpPr/>
          <p:nvPr/>
        </p:nvGrpSpPr>
        <p:grpSpPr>
          <a:xfrm>
            <a:off x="7198899" y="1595476"/>
            <a:ext cx="2919774" cy="4249578"/>
            <a:chOff x="4227099" y="1966951"/>
            <a:chExt cx="2919774" cy="4249578"/>
          </a:xfrm>
        </p:grpSpPr>
        <p:pic>
          <p:nvPicPr>
            <p:cNvPr id="45" name="Image 44">
              <a:extLst>
                <a:ext uri="{FF2B5EF4-FFF2-40B4-BE49-F238E27FC236}">
                  <a16:creationId xmlns:a16="http://schemas.microsoft.com/office/drawing/2014/main" id="{EC282413-5C36-42D0-8146-8FE040F45D37}"/>
                </a:ext>
              </a:extLst>
            </p:cNvPr>
            <p:cNvPicPr>
              <a:picLocks noChangeAspect="1"/>
            </p:cNvPicPr>
            <p:nvPr/>
          </p:nvPicPr>
          <p:blipFill>
            <a:blip r:embed="rId3"/>
            <a:stretch>
              <a:fillRect/>
            </a:stretch>
          </p:blipFill>
          <p:spPr>
            <a:xfrm>
              <a:off x="4227099" y="1966951"/>
              <a:ext cx="2373557" cy="3918841"/>
            </a:xfrm>
            <a:prstGeom prst="rect">
              <a:avLst/>
            </a:prstGeom>
          </p:spPr>
        </p:pic>
        <p:cxnSp>
          <p:nvCxnSpPr>
            <p:cNvPr id="12" name="Connecteur droit 11">
              <a:extLst>
                <a:ext uri="{FF2B5EF4-FFF2-40B4-BE49-F238E27FC236}">
                  <a16:creationId xmlns:a16="http://schemas.microsoft.com/office/drawing/2014/main" id="{CAED3245-E2EB-442C-BA1A-303C2219A0F7}"/>
                </a:ext>
              </a:extLst>
            </p:cNvPr>
            <p:cNvCxnSpPr>
              <a:cxnSpLocks/>
            </p:cNvCxnSpPr>
            <p:nvPr/>
          </p:nvCxnSpPr>
          <p:spPr>
            <a:xfrm flipH="1">
              <a:off x="6526482" y="2074453"/>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DAA618D3-B93A-494A-BBBC-670D75E23CE2}"/>
                </a:ext>
              </a:extLst>
            </p:cNvPr>
            <p:cNvCxnSpPr>
              <a:cxnSpLocks/>
            </p:cNvCxnSpPr>
            <p:nvPr/>
          </p:nvCxnSpPr>
          <p:spPr>
            <a:xfrm flipV="1">
              <a:off x="4401408" y="5778722"/>
              <a:ext cx="0" cy="39907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0D9495E5-8522-43F6-A96E-57B6AC5E7F75}"/>
                </a:ext>
              </a:extLst>
            </p:cNvPr>
            <p:cNvCxnSpPr>
              <a:cxnSpLocks/>
            </p:cNvCxnSpPr>
            <p:nvPr/>
          </p:nvCxnSpPr>
          <p:spPr>
            <a:xfrm flipV="1">
              <a:off x="6381634" y="5796337"/>
              <a:ext cx="0" cy="4201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8DA3DF12-A5BE-437A-9AF4-CC4BE6D4F652}"/>
                </a:ext>
              </a:extLst>
            </p:cNvPr>
            <p:cNvCxnSpPr>
              <a:cxnSpLocks/>
            </p:cNvCxnSpPr>
            <p:nvPr/>
          </p:nvCxnSpPr>
          <p:spPr>
            <a:xfrm flipH="1" flipV="1">
              <a:off x="6788429" y="2127806"/>
              <a:ext cx="28718" cy="3495359"/>
            </a:xfrm>
            <a:prstGeom prst="line">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F8579A27-A0D2-455C-8BD5-F25A0545039A}"/>
                </a:ext>
              </a:extLst>
            </p:cNvPr>
            <p:cNvCxnSpPr>
              <a:cxnSpLocks/>
            </p:cNvCxnSpPr>
            <p:nvPr/>
          </p:nvCxnSpPr>
          <p:spPr>
            <a:xfrm>
              <a:off x="4410114" y="6084408"/>
              <a:ext cx="1971520" cy="0"/>
            </a:xfrm>
            <a:prstGeom prst="line">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5E7D500B-3DC6-4B87-A3EC-AAD75C56E3CF}"/>
                </a:ext>
              </a:extLst>
            </p:cNvPr>
            <p:cNvCxnSpPr>
              <a:cxnSpLocks/>
            </p:cNvCxnSpPr>
            <p:nvPr/>
          </p:nvCxnSpPr>
          <p:spPr>
            <a:xfrm flipH="1">
              <a:off x="6540979" y="5671699"/>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033870FD-8B80-4281-80C3-B2030E2CA5F0}"/>
                </a:ext>
              </a:extLst>
            </p:cNvPr>
            <p:cNvSpPr txBox="1"/>
            <p:nvPr/>
          </p:nvSpPr>
          <p:spPr>
            <a:xfrm rot="16200000">
              <a:off x="6292953" y="3584801"/>
              <a:ext cx="1266082" cy="338554"/>
            </a:xfrm>
            <a:prstGeom prst="rect">
              <a:avLst/>
            </a:prstGeom>
            <a:noFill/>
          </p:spPr>
          <p:txBody>
            <a:bodyPr wrap="square" rtlCol="0">
              <a:spAutoFit/>
            </a:bodyPr>
            <a:lstStyle/>
            <a:p>
              <a:r>
                <a:rPr lang="fr-CA" sz="1600" dirty="0"/>
                <a:t>7’’± .044’’</a:t>
              </a:r>
            </a:p>
          </p:txBody>
        </p:sp>
        <p:sp>
          <p:nvSpPr>
            <p:cNvPr id="22" name="ZoneTexte 21">
              <a:extLst>
                <a:ext uri="{FF2B5EF4-FFF2-40B4-BE49-F238E27FC236}">
                  <a16:creationId xmlns:a16="http://schemas.microsoft.com/office/drawing/2014/main" id="{B537932F-833D-4832-8895-165374968F86}"/>
                </a:ext>
              </a:extLst>
            </p:cNvPr>
            <p:cNvSpPr txBox="1"/>
            <p:nvPr/>
          </p:nvSpPr>
          <p:spPr>
            <a:xfrm>
              <a:off x="4911921" y="5814809"/>
              <a:ext cx="1225864" cy="338554"/>
            </a:xfrm>
            <a:prstGeom prst="rect">
              <a:avLst/>
            </a:prstGeom>
            <a:noFill/>
          </p:spPr>
          <p:txBody>
            <a:bodyPr wrap="square" rtlCol="0">
              <a:spAutoFit/>
            </a:bodyPr>
            <a:lstStyle/>
            <a:p>
              <a:r>
                <a:rPr lang="fr-CA" sz="1600" dirty="0"/>
                <a:t>3’’ ± .024’’</a:t>
              </a:r>
            </a:p>
          </p:txBody>
        </p:sp>
        <p:cxnSp>
          <p:nvCxnSpPr>
            <p:cNvPr id="10" name="Connecteur droit avec flèche 9">
              <a:extLst>
                <a:ext uri="{FF2B5EF4-FFF2-40B4-BE49-F238E27FC236}">
                  <a16:creationId xmlns:a16="http://schemas.microsoft.com/office/drawing/2014/main" id="{390ADD7A-5F2F-437F-96ED-1C82A151CF4C}"/>
                </a:ext>
              </a:extLst>
            </p:cNvPr>
            <p:cNvCxnSpPr>
              <a:cxnSpLocks/>
            </p:cNvCxnSpPr>
            <p:nvPr/>
          </p:nvCxnSpPr>
          <p:spPr>
            <a:xfrm>
              <a:off x="4410114" y="3781039"/>
              <a:ext cx="1971520" cy="19436"/>
            </a:xfrm>
            <a:prstGeom prst="straightConnector1">
              <a:avLst/>
            </a:prstGeom>
            <a:ln w="31750">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7" name="Connecteur droit avec flèche 26">
              <a:extLst>
                <a:ext uri="{FF2B5EF4-FFF2-40B4-BE49-F238E27FC236}">
                  <a16:creationId xmlns:a16="http://schemas.microsoft.com/office/drawing/2014/main" id="{E95B16A5-706D-401E-B540-F4B42C5C2177}"/>
                </a:ext>
              </a:extLst>
            </p:cNvPr>
            <p:cNvCxnSpPr>
              <a:cxnSpLocks/>
            </p:cNvCxnSpPr>
            <p:nvPr/>
          </p:nvCxnSpPr>
          <p:spPr>
            <a:xfrm>
              <a:off x="5377118" y="2074453"/>
              <a:ext cx="17143" cy="3597246"/>
            </a:xfrm>
            <a:prstGeom prst="straightConnector1">
              <a:avLst/>
            </a:prstGeom>
            <a:ln w="31750">
              <a:solidFill>
                <a:schemeClr val="accent1"/>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30" name="ZoneTexte 29">
              <a:extLst>
                <a:ext uri="{FF2B5EF4-FFF2-40B4-BE49-F238E27FC236}">
                  <a16:creationId xmlns:a16="http://schemas.microsoft.com/office/drawing/2014/main" id="{06C9AE07-B090-48F7-8E69-963777B1D8DA}"/>
                </a:ext>
              </a:extLst>
            </p:cNvPr>
            <p:cNvSpPr txBox="1"/>
            <p:nvPr/>
          </p:nvSpPr>
          <p:spPr>
            <a:xfrm rot="16200000">
              <a:off x="4583770" y="2812401"/>
              <a:ext cx="1266082" cy="338554"/>
            </a:xfrm>
            <a:prstGeom prst="rect">
              <a:avLst/>
            </a:prstGeom>
            <a:noFill/>
          </p:spPr>
          <p:txBody>
            <a:bodyPr wrap="square" rtlCol="0">
              <a:spAutoFit/>
            </a:bodyPr>
            <a:lstStyle/>
            <a:p>
              <a:r>
                <a:rPr lang="fr-CA" sz="1600" dirty="0">
                  <a:solidFill>
                    <a:schemeClr val="accent1"/>
                  </a:solidFill>
                </a:rPr>
                <a:t>7’’± .034’’</a:t>
              </a:r>
            </a:p>
          </p:txBody>
        </p:sp>
        <p:sp>
          <p:nvSpPr>
            <p:cNvPr id="31" name="ZoneTexte 30">
              <a:extLst>
                <a:ext uri="{FF2B5EF4-FFF2-40B4-BE49-F238E27FC236}">
                  <a16:creationId xmlns:a16="http://schemas.microsoft.com/office/drawing/2014/main" id="{A503DCBA-7538-4BB6-8D8B-15153139F4D8}"/>
                </a:ext>
              </a:extLst>
            </p:cNvPr>
            <p:cNvSpPr txBox="1"/>
            <p:nvPr/>
          </p:nvSpPr>
          <p:spPr>
            <a:xfrm>
              <a:off x="4482999" y="3766498"/>
              <a:ext cx="1225864" cy="338554"/>
            </a:xfrm>
            <a:prstGeom prst="rect">
              <a:avLst/>
            </a:prstGeom>
            <a:noFill/>
          </p:spPr>
          <p:txBody>
            <a:bodyPr wrap="square" rtlCol="0">
              <a:spAutoFit/>
            </a:bodyPr>
            <a:lstStyle/>
            <a:p>
              <a:r>
                <a:rPr lang="fr-CA" sz="1600" dirty="0">
                  <a:solidFill>
                    <a:schemeClr val="accent2"/>
                  </a:solidFill>
                </a:rPr>
                <a:t>3’’ ± .054’’</a:t>
              </a:r>
            </a:p>
          </p:txBody>
        </p:sp>
        <p:sp>
          <p:nvSpPr>
            <p:cNvPr id="23" name="Flèche : double flèche horizontale 22">
              <a:extLst>
                <a:ext uri="{FF2B5EF4-FFF2-40B4-BE49-F238E27FC236}">
                  <a16:creationId xmlns:a16="http://schemas.microsoft.com/office/drawing/2014/main" id="{0DCDC9BD-10F7-486C-A704-F59F4460B2AC}"/>
                </a:ext>
              </a:extLst>
            </p:cNvPr>
            <p:cNvSpPr/>
            <p:nvPr/>
          </p:nvSpPr>
          <p:spPr>
            <a:xfrm rot="1391840">
              <a:off x="5358337" y="3301784"/>
              <a:ext cx="1482293" cy="1218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Flèche : double flèche horizontale 23">
              <a:extLst>
                <a:ext uri="{FF2B5EF4-FFF2-40B4-BE49-F238E27FC236}">
                  <a16:creationId xmlns:a16="http://schemas.microsoft.com/office/drawing/2014/main" id="{CE6BC535-E633-4CFE-A91A-5B23719E2176}"/>
                </a:ext>
              </a:extLst>
            </p:cNvPr>
            <p:cNvSpPr/>
            <p:nvPr/>
          </p:nvSpPr>
          <p:spPr>
            <a:xfrm rot="4776368">
              <a:off x="4171582" y="4902870"/>
              <a:ext cx="1858978" cy="116375"/>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Ellipse 4">
              <a:extLst>
                <a:ext uri="{FF2B5EF4-FFF2-40B4-BE49-F238E27FC236}">
                  <a16:creationId xmlns:a16="http://schemas.microsoft.com/office/drawing/2014/main" id="{BE4AD60E-B4B1-424F-B530-51E4FB30ED94}"/>
                </a:ext>
              </a:extLst>
            </p:cNvPr>
            <p:cNvSpPr/>
            <p:nvPr/>
          </p:nvSpPr>
          <p:spPr>
            <a:xfrm>
              <a:off x="6699341" y="3362698"/>
              <a:ext cx="447532" cy="61596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5" name="Espace réservé du contenu 3">
            <a:extLst>
              <a:ext uri="{FF2B5EF4-FFF2-40B4-BE49-F238E27FC236}">
                <a16:creationId xmlns:a16="http://schemas.microsoft.com/office/drawing/2014/main" id="{9F23EBE6-B668-474A-9CAF-6D3B6157841A}"/>
              </a:ext>
            </a:extLst>
          </p:cNvPr>
          <p:cNvSpPr>
            <a:spLocks noGrp="1"/>
          </p:cNvSpPr>
          <p:nvPr>
            <p:ph idx="1"/>
          </p:nvPr>
        </p:nvSpPr>
        <p:spPr>
          <a:xfrm>
            <a:off x="1050863" y="2480232"/>
            <a:ext cx="5163397" cy="2996644"/>
          </a:xfrm>
        </p:spPr>
        <p:txBody>
          <a:bodyPr>
            <a:noAutofit/>
          </a:bodyPr>
          <a:lstStyle/>
          <a:p>
            <a:pPr marL="0" indent="0">
              <a:buNone/>
            </a:pPr>
            <a:r>
              <a:rPr lang="fr-CA" sz="1800" b="1" dirty="0"/>
              <a:t>Note additionnelle:</a:t>
            </a:r>
          </a:p>
          <a:p>
            <a:pPr marL="0" indent="0">
              <a:buNone/>
            </a:pPr>
            <a:r>
              <a:rPr lang="fr-CA" sz="1800" dirty="0"/>
              <a:t>La tolérance d’une mesure prise au centre, dans un profilé creux, ne peut être inférieure à celle du côté, ce qui est pourtant le cas d’après la table.</a:t>
            </a:r>
          </a:p>
          <a:p>
            <a:pPr marL="0" indent="0">
              <a:buNone/>
            </a:pPr>
            <a:r>
              <a:rPr lang="fr-CA" sz="1800" dirty="0"/>
              <a:t>Dans l’exemple ci-contre, il faut prévoir que la tolérance au centre, sur la dimension de 7’’, sera minimalement égale à celle du côté. </a:t>
            </a:r>
          </a:p>
          <a:p>
            <a:pPr marL="0" indent="0">
              <a:buNone/>
            </a:pPr>
            <a:r>
              <a:rPr lang="fr-CA" sz="1800" dirty="0"/>
              <a:t>Considérant que la planéité des murs ne sera pas parfaite, il faut maintenant se diriger vers la table 11.9 qui traite de la planéité des surfaces de profilés creux. </a:t>
            </a:r>
          </a:p>
        </p:txBody>
      </p:sp>
      <p:sp>
        <p:nvSpPr>
          <p:cNvPr id="7" name="Signe de multiplication 6">
            <a:extLst>
              <a:ext uri="{FF2B5EF4-FFF2-40B4-BE49-F238E27FC236}">
                <a16:creationId xmlns:a16="http://schemas.microsoft.com/office/drawing/2014/main" id="{824BE7F3-0C84-4332-BBAE-ED143C12F205}"/>
              </a:ext>
            </a:extLst>
          </p:cNvPr>
          <p:cNvSpPr/>
          <p:nvPr/>
        </p:nvSpPr>
        <p:spPr>
          <a:xfrm>
            <a:off x="7812912" y="2164827"/>
            <a:ext cx="743004" cy="862031"/>
          </a:xfrm>
          <a:prstGeom prst="mathMultiply">
            <a:avLst>
              <a:gd name="adj1" fmla="val 4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67698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DC718C0-B646-4DC8-A2EA-1E6724282184}"/>
              </a:ext>
            </a:extLst>
          </p:cNvPr>
          <p:cNvSpPr>
            <a:spLocks noGrp="1"/>
          </p:cNvSpPr>
          <p:nvPr>
            <p:ph type="sldNum" sz="quarter" idx="4294967295"/>
          </p:nvPr>
        </p:nvSpPr>
        <p:spPr>
          <a:xfrm>
            <a:off x="10724981" y="6391991"/>
            <a:ext cx="609600" cy="381000"/>
          </a:xfrm>
        </p:spPr>
        <p:txBody>
          <a:bodyPr/>
          <a:lstStyle/>
          <a:p>
            <a:fld id="{FE9C8C7F-A98E-E946-B93B-30D697361F96}" type="slidenum">
              <a:rPr lang="fr-FR" smtClean="0"/>
              <a:pPr/>
              <a:t>22</a:t>
            </a:fld>
            <a:endParaRPr lang="fr-FR" dirty="0"/>
          </a:p>
        </p:txBody>
      </p:sp>
      <p:sp>
        <p:nvSpPr>
          <p:cNvPr id="9" name="Titre 4">
            <a:extLst>
              <a:ext uri="{FF2B5EF4-FFF2-40B4-BE49-F238E27FC236}">
                <a16:creationId xmlns:a16="http://schemas.microsoft.com/office/drawing/2014/main" id="{A215B6ED-E08E-47D8-9AB5-3F884359756D}"/>
              </a:ext>
            </a:extLst>
          </p:cNvPr>
          <p:cNvSpPr>
            <a:spLocks noGrp="1"/>
          </p:cNvSpPr>
          <p:nvPr>
            <p:ph type="title"/>
          </p:nvPr>
        </p:nvSpPr>
        <p:spPr>
          <a:xfrm>
            <a:off x="838200" y="513567"/>
            <a:ext cx="9821449" cy="1177121"/>
          </a:xfrm>
        </p:spPr>
        <p:txBody>
          <a:bodyPr/>
          <a:lstStyle/>
          <a:p>
            <a:r>
              <a:rPr lang="fr-CA" dirty="0"/>
              <a:t>4- Les tolérances dimensionnelles d’un profilé extrudé</a:t>
            </a:r>
            <a:endParaRPr lang="fr-CA" sz="2400" dirty="0"/>
          </a:p>
        </p:txBody>
      </p:sp>
      <p:pic>
        <p:nvPicPr>
          <p:cNvPr id="45" name="Image 44">
            <a:extLst>
              <a:ext uri="{FF2B5EF4-FFF2-40B4-BE49-F238E27FC236}">
                <a16:creationId xmlns:a16="http://schemas.microsoft.com/office/drawing/2014/main" id="{EC282413-5C36-42D0-8146-8FE040F45D37}"/>
              </a:ext>
            </a:extLst>
          </p:cNvPr>
          <p:cNvPicPr>
            <a:picLocks noChangeAspect="1"/>
          </p:cNvPicPr>
          <p:nvPr/>
        </p:nvPicPr>
        <p:blipFill>
          <a:blip r:embed="rId3"/>
          <a:stretch>
            <a:fillRect/>
          </a:stretch>
        </p:blipFill>
        <p:spPr>
          <a:xfrm>
            <a:off x="8656224" y="1347826"/>
            <a:ext cx="2373557" cy="3918841"/>
          </a:xfrm>
          <a:prstGeom prst="rect">
            <a:avLst/>
          </a:prstGeom>
        </p:spPr>
      </p:pic>
      <p:cxnSp>
        <p:nvCxnSpPr>
          <p:cNvPr id="12" name="Connecteur droit 11">
            <a:extLst>
              <a:ext uri="{FF2B5EF4-FFF2-40B4-BE49-F238E27FC236}">
                <a16:creationId xmlns:a16="http://schemas.microsoft.com/office/drawing/2014/main" id="{CAED3245-E2EB-442C-BA1A-303C2219A0F7}"/>
              </a:ext>
            </a:extLst>
          </p:cNvPr>
          <p:cNvCxnSpPr>
            <a:cxnSpLocks/>
          </p:cNvCxnSpPr>
          <p:nvPr/>
        </p:nvCxnSpPr>
        <p:spPr>
          <a:xfrm flipH="1">
            <a:off x="10955607" y="1455328"/>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DAA618D3-B93A-494A-BBBC-670D75E23CE2}"/>
              </a:ext>
            </a:extLst>
          </p:cNvPr>
          <p:cNvCxnSpPr>
            <a:cxnSpLocks/>
          </p:cNvCxnSpPr>
          <p:nvPr/>
        </p:nvCxnSpPr>
        <p:spPr>
          <a:xfrm flipV="1">
            <a:off x="8830533" y="5159597"/>
            <a:ext cx="0" cy="39907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0D9495E5-8522-43F6-A96E-57B6AC5E7F75}"/>
              </a:ext>
            </a:extLst>
          </p:cNvPr>
          <p:cNvCxnSpPr>
            <a:cxnSpLocks/>
          </p:cNvCxnSpPr>
          <p:nvPr/>
        </p:nvCxnSpPr>
        <p:spPr>
          <a:xfrm flipV="1">
            <a:off x="10810759" y="5177212"/>
            <a:ext cx="0" cy="4201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8DA3DF12-A5BE-437A-9AF4-CC4BE6D4F652}"/>
              </a:ext>
            </a:extLst>
          </p:cNvPr>
          <p:cNvCxnSpPr>
            <a:cxnSpLocks/>
          </p:cNvCxnSpPr>
          <p:nvPr/>
        </p:nvCxnSpPr>
        <p:spPr>
          <a:xfrm flipH="1" flipV="1">
            <a:off x="11217554" y="1508681"/>
            <a:ext cx="28718" cy="3495359"/>
          </a:xfrm>
          <a:prstGeom prst="line">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F8579A27-A0D2-455C-8BD5-F25A0545039A}"/>
              </a:ext>
            </a:extLst>
          </p:cNvPr>
          <p:cNvCxnSpPr>
            <a:cxnSpLocks/>
          </p:cNvCxnSpPr>
          <p:nvPr/>
        </p:nvCxnSpPr>
        <p:spPr>
          <a:xfrm>
            <a:off x="8839239" y="5465283"/>
            <a:ext cx="1971520" cy="0"/>
          </a:xfrm>
          <a:prstGeom prst="line">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5E7D500B-3DC6-4B87-A3EC-AAD75C56E3CF}"/>
              </a:ext>
            </a:extLst>
          </p:cNvPr>
          <p:cNvCxnSpPr>
            <a:cxnSpLocks/>
          </p:cNvCxnSpPr>
          <p:nvPr/>
        </p:nvCxnSpPr>
        <p:spPr>
          <a:xfrm flipH="1">
            <a:off x="10970104" y="5052574"/>
            <a:ext cx="59810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033870FD-8B80-4281-80C3-B2030E2CA5F0}"/>
              </a:ext>
            </a:extLst>
          </p:cNvPr>
          <p:cNvSpPr txBox="1"/>
          <p:nvPr/>
        </p:nvSpPr>
        <p:spPr>
          <a:xfrm rot="16200000">
            <a:off x="10722078" y="2965676"/>
            <a:ext cx="1266082" cy="338554"/>
          </a:xfrm>
          <a:prstGeom prst="rect">
            <a:avLst/>
          </a:prstGeom>
          <a:noFill/>
        </p:spPr>
        <p:txBody>
          <a:bodyPr wrap="square" rtlCol="0">
            <a:spAutoFit/>
          </a:bodyPr>
          <a:lstStyle/>
          <a:p>
            <a:r>
              <a:rPr lang="fr-CA" sz="1600" dirty="0"/>
              <a:t>7’’± .044’’</a:t>
            </a:r>
          </a:p>
        </p:txBody>
      </p:sp>
      <p:sp>
        <p:nvSpPr>
          <p:cNvPr id="22" name="ZoneTexte 21">
            <a:extLst>
              <a:ext uri="{FF2B5EF4-FFF2-40B4-BE49-F238E27FC236}">
                <a16:creationId xmlns:a16="http://schemas.microsoft.com/office/drawing/2014/main" id="{B537932F-833D-4832-8895-165374968F86}"/>
              </a:ext>
            </a:extLst>
          </p:cNvPr>
          <p:cNvSpPr txBox="1"/>
          <p:nvPr/>
        </p:nvSpPr>
        <p:spPr>
          <a:xfrm>
            <a:off x="9341046" y="5195684"/>
            <a:ext cx="1225864" cy="338554"/>
          </a:xfrm>
          <a:prstGeom prst="rect">
            <a:avLst/>
          </a:prstGeom>
          <a:noFill/>
        </p:spPr>
        <p:txBody>
          <a:bodyPr wrap="square" rtlCol="0">
            <a:spAutoFit/>
          </a:bodyPr>
          <a:lstStyle/>
          <a:p>
            <a:r>
              <a:rPr lang="fr-CA" sz="1600" dirty="0"/>
              <a:t>3’’ ± .024’’</a:t>
            </a:r>
          </a:p>
        </p:txBody>
      </p:sp>
      <p:cxnSp>
        <p:nvCxnSpPr>
          <p:cNvPr id="10" name="Connecteur droit avec flèche 9">
            <a:extLst>
              <a:ext uri="{FF2B5EF4-FFF2-40B4-BE49-F238E27FC236}">
                <a16:creationId xmlns:a16="http://schemas.microsoft.com/office/drawing/2014/main" id="{390ADD7A-5F2F-437F-96ED-1C82A151CF4C}"/>
              </a:ext>
            </a:extLst>
          </p:cNvPr>
          <p:cNvCxnSpPr>
            <a:cxnSpLocks/>
          </p:cNvCxnSpPr>
          <p:nvPr/>
        </p:nvCxnSpPr>
        <p:spPr>
          <a:xfrm>
            <a:off x="8830533" y="3161914"/>
            <a:ext cx="1980226" cy="13832"/>
          </a:xfrm>
          <a:prstGeom prst="straightConnector1">
            <a:avLst/>
          </a:prstGeom>
          <a:ln w="31750">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7" name="Connecteur droit avec flèche 26">
            <a:extLst>
              <a:ext uri="{FF2B5EF4-FFF2-40B4-BE49-F238E27FC236}">
                <a16:creationId xmlns:a16="http://schemas.microsoft.com/office/drawing/2014/main" id="{E95B16A5-706D-401E-B540-F4B42C5C2177}"/>
              </a:ext>
            </a:extLst>
          </p:cNvPr>
          <p:cNvCxnSpPr>
            <a:cxnSpLocks/>
          </p:cNvCxnSpPr>
          <p:nvPr/>
        </p:nvCxnSpPr>
        <p:spPr>
          <a:xfrm flipH="1">
            <a:off x="9815213" y="1455328"/>
            <a:ext cx="17000" cy="3597246"/>
          </a:xfrm>
          <a:prstGeom prst="straightConnector1">
            <a:avLst/>
          </a:prstGeom>
          <a:ln w="31750">
            <a:solidFill>
              <a:schemeClr val="accent1"/>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30" name="ZoneTexte 29">
            <a:extLst>
              <a:ext uri="{FF2B5EF4-FFF2-40B4-BE49-F238E27FC236}">
                <a16:creationId xmlns:a16="http://schemas.microsoft.com/office/drawing/2014/main" id="{06C9AE07-B090-48F7-8E69-963777B1D8DA}"/>
              </a:ext>
            </a:extLst>
          </p:cNvPr>
          <p:cNvSpPr txBox="1"/>
          <p:nvPr/>
        </p:nvSpPr>
        <p:spPr>
          <a:xfrm rot="16200000">
            <a:off x="9012895" y="2193276"/>
            <a:ext cx="1266082" cy="338554"/>
          </a:xfrm>
          <a:prstGeom prst="rect">
            <a:avLst/>
          </a:prstGeom>
          <a:noFill/>
        </p:spPr>
        <p:txBody>
          <a:bodyPr wrap="square" rtlCol="0">
            <a:spAutoFit/>
          </a:bodyPr>
          <a:lstStyle/>
          <a:p>
            <a:r>
              <a:rPr lang="fr-CA" sz="1600" b="1" dirty="0">
                <a:solidFill>
                  <a:schemeClr val="accent1"/>
                </a:solidFill>
              </a:rPr>
              <a:t>7’’± .100’’</a:t>
            </a:r>
          </a:p>
        </p:txBody>
      </p:sp>
      <p:sp>
        <p:nvSpPr>
          <p:cNvPr id="31" name="ZoneTexte 30">
            <a:extLst>
              <a:ext uri="{FF2B5EF4-FFF2-40B4-BE49-F238E27FC236}">
                <a16:creationId xmlns:a16="http://schemas.microsoft.com/office/drawing/2014/main" id="{A503DCBA-7538-4BB6-8D8B-15153139F4D8}"/>
              </a:ext>
            </a:extLst>
          </p:cNvPr>
          <p:cNvSpPr txBox="1"/>
          <p:nvPr/>
        </p:nvSpPr>
        <p:spPr>
          <a:xfrm>
            <a:off x="8845449" y="3147373"/>
            <a:ext cx="1225864" cy="338554"/>
          </a:xfrm>
          <a:prstGeom prst="rect">
            <a:avLst/>
          </a:prstGeom>
          <a:noFill/>
        </p:spPr>
        <p:txBody>
          <a:bodyPr wrap="square" rtlCol="0">
            <a:spAutoFit/>
          </a:bodyPr>
          <a:lstStyle/>
          <a:p>
            <a:r>
              <a:rPr lang="fr-CA" sz="1600" b="1" dirty="0">
                <a:solidFill>
                  <a:schemeClr val="accent2"/>
                </a:solidFill>
              </a:rPr>
              <a:t>3’’ ± .066’’</a:t>
            </a:r>
          </a:p>
        </p:txBody>
      </p:sp>
      <p:sp>
        <p:nvSpPr>
          <p:cNvPr id="23" name="Flèche : double flèche horizontale 22">
            <a:extLst>
              <a:ext uri="{FF2B5EF4-FFF2-40B4-BE49-F238E27FC236}">
                <a16:creationId xmlns:a16="http://schemas.microsoft.com/office/drawing/2014/main" id="{0DCDC9BD-10F7-486C-A704-F59F4460B2AC}"/>
              </a:ext>
            </a:extLst>
          </p:cNvPr>
          <p:cNvSpPr/>
          <p:nvPr/>
        </p:nvSpPr>
        <p:spPr>
          <a:xfrm rot="1391840">
            <a:off x="9787462" y="2682659"/>
            <a:ext cx="1482293" cy="1218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Flèche : double flèche horizontale 23">
            <a:extLst>
              <a:ext uri="{FF2B5EF4-FFF2-40B4-BE49-F238E27FC236}">
                <a16:creationId xmlns:a16="http://schemas.microsoft.com/office/drawing/2014/main" id="{CE6BC535-E633-4CFE-A91A-5B23719E2176}"/>
              </a:ext>
            </a:extLst>
          </p:cNvPr>
          <p:cNvSpPr/>
          <p:nvPr/>
        </p:nvSpPr>
        <p:spPr>
          <a:xfrm rot="4776368">
            <a:off x="8600707" y="4283745"/>
            <a:ext cx="1858978" cy="116375"/>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Espace réservé du contenu 3">
            <a:extLst>
              <a:ext uri="{FF2B5EF4-FFF2-40B4-BE49-F238E27FC236}">
                <a16:creationId xmlns:a16="http://schemas.microsoft.com/office/drawing/2014/main" id="{9F23EBE6-B668-474A-9CAF-6D3B6157841A}"/>
              </a:ext>
            </a:extLst>
          </p:cNvPr>
          <p:cNvSpPr>
            <a:spLocks noGrp="1"/>
          </p:cNvSpPr>
          <p:nvPr>
            <p:ph idx="1"/>
          </p:nvPr>
        </p:nvSpPr>
        <p:spPr>
          <a:xfrm>
            <a:off x="3984706" y="1358309"/>
            <a:ext cx="4323615" cy="4871041"/>
          </a:xfrm>
        </p:spPr>
        <p:txBody>
          <a:bodyPr>
            <a:noAutofit/>
          </a:bodyPr>
          <a:lstStyle/>
          <a:p>
            <a:pPr marL="0" indent="0">
              <a:buNone/>
            </a:pPr>
            <a:r>
              <a:rPr lang="fr-CA" sz="1800" b="1" dirty="0"/>
              <a:t>Table 11.9: Planéité des surfaces d’un profilé creux</a:t>
            </a:r>
          </a:p>
          <a:p>
            <a:pPr marL="0" indent="0">
              <a:buNone/>
            </a:pPr>
            <a:r>
              <a:rPr lang="fr-CA" sz="1800" dirty="0"/>
              <a:t>On mentionne ici qu’une tolérance de ± 0.006’’ ou de ± 0.008’’ par pouce de longueur doit être appliquée à la planéité de la surface d’un profilé creux. </a:t>
            </a:r>
          </a:p>
          <a:p>
            <a:pPr marL="0" indent="0">
              <a:buNone/>
            </a:pPr>
            <a:r>
              <a:rPr lang="fr-CA" sz="1800" dirty="0"/>
              <a:t>Dans cet exemple:</a:t>
            </a:r>
          </a:p>
          <a:p>
            <a:pPr marL="0" indent="0">
              <a:buNone/>
            </a:pPr>
            <a:r>
              <a:rPr lang="fr-CA" sz="1800" dirty="0"/>
              <a:t>La dimension 7’’ sera affectée par le bombage de la paroi qui mesure 3’’. La tolérance sera donc de:       ±.006’’ x 3 = ± .018’’.</a:t>
            </a:r>
          </a:p>
          <a:p>
            <a:pPr marL="0" indent="0">
              <a:buNone/>
            </a:pPr>
            <a:r>
              <a:rPr lang="fr-CA" sz="1800" dirty="0"/>
              <a:t>La dimension de 3’’ sera affectée par le bombage de la paroi qui mesure 7’’, d’où: ± .008 x 7 = ± .056’’.</a:t>
            </a:r>
          </a:p>
          <a:p>
            <a:pPr marL="0" indent="0">
              <a:buNone/>
            </a:pPr>
            <a:r>
              <a:rPr lang="fr-CA" sz="1800" dirty="0"/>
              <a:t>Ces tolérances de planéité s’ajoutent à celle des côtés. </a:t>
            </a:r>
          </a:p>
          <a:p>
            <a:pPr marL="0" indent="0">
              <a:buNone/>
            </a:pPr>
            <a:r>
              <a:rPr lang="fr-CA" sz="1800" dirty="0"/>
              <a:t>L’image ci-contre illustre la différence entre les tolérances applicables au centre et celles applicable aux côtés dans un profilé creux.</a:t>
            </a:r>
          </a:p>
        </p:txBody>
      </p:sp>
      <p:grpSp>
        <p:nvGrpSpPr>
          <p:cNvPr id="15" name="Groupe 14">
            <a:extLst>
              <a:ext uri="{FF2B5EF4-FFF2-40B4-BE49-F238E27FC236}">
                <a16:creationId xmlns:a16="http://schemas.microsoft.com/office/drawing/2014/main" id="{CB7E64C3-7569-4EA2-BA8A-B501167BBA2C}"/>
              </a:ext>
            </a:extLst>
          </p:cNvPr>
          <p:cNvGrpSpPr/>
          <p:nvPr/>
        </p:nvGrpSpPr>
        <p:grpSpPr>
          <a:xfrm>
            <a:off x="471126" y="1695360"/>
            <a:ext cx="3212021" cy="3650712"/>
            <a:chOff x="1606765" y="1916187"/>
            <a:chExt cx="3212021" cy="3650712"/>
          </a:xfrm>
        </p:grpSpPr>
        <p:pic>
          <p:nvPicPr>
            <p:cNvPr id="2" name="Image 1">
              <a:extLst>
                <a:ext uri="{FF2B5EF4-FFF2-40B4-BE49-F238E27FC236}">
                  <a16:creationId xmlns:a16="http://schemas.microsoft.com/office/drawing/2014/main" id="{3A733949-B450-42E1-8835-01700410D816}"/>
                </a:ext>
              </a:extLst>
            </p:cNvPr>
            <p:cNvPicPr>
              <a:picLocks noChangeAspect="1"/>
            </p:cNvPicPr>
            <p:nvPr/>
          </p:nvPicPr>
          <p:blipFill>
            <a:blip r:embed="rId4"/>
            <a:stretch>
              <a:fillRect/>
            </a:stretch>
          </p:blipFill>
          <p:spPr>
            <a:xfrm>
              <a:off x="1669943" y="1916187"/>
              <a:ext cx="3037761" cy="2158814"/>
            </a:xfrm>
            <a:prstGeom prst="rect">
              <a:avLst/>
            </a:prstGeom>
          </p:spPr>
        </p:pic>
        <p:pic>
          <p:nvPicPr>
            <p:cNvPr id="4" name="Image 3">
              <a:extLst>
                <a:ext uri="{FF2B5EF4-FFF2-40B4-BE49-F238E27FC236}">
                  <a16:creationId xmlns:a16="http://schemas.microsoft.com/office/drawing/2014/main" id="{7F25B839-F237-4B56-89E3-6D3501574F94}"/>
                </a:ext>
              </a:extLst>
            </p:cNvPr>
            <p:cNvPicPr>
              <a:picLocks noChangeAspect="1"/>
            </p:cNvPicPr>
            <p:nvPr/>
          </p:nvPicPr>
          <p:blipFill>
            <a:blip r:embed="rId5"/>
            <a:stretch>
              <a:fillRect/>
            </a:stretch>
          </p:blipFill>
          <p:spPr>
            <a:xfrm>
              <a:off x="1606765" y="4076456"/>
              <a:ext cx="3047133" cy="296394"/>
            </a:xfrm>
            <a:prstGeom prst="rect">
              <a:avLst/>
            </a:prstGeom>
          </p:spPr>
        </p:pic>
        <p:pic>
          <p:nvPicPr>
            <p:cNvPr id="8" name="Image 7">
              <a:extLst>
                <a:ext uri="{FF2B5EF4-FFF2-40B4-BE49-F238E27FC236}">
                  <a16:creationId xmlns:a16="http://schemas.microsoft.com/office/drawing/2014/main" id="{69907583-5C7E-4EB2-BFA6-0B9A6D3578E3}"/>
                </a:ext>
              </a:extLst>
            </p:cNvPr>
            <p:cNvPicPr>
              <a:picLocks noChangeAspect="1"/>
            </p:cNvPicPr>
            <p:nvPr/>
          </p:nvPicPr>
          <p:blipFill rotWithShape="1">
            <a:blip r:embed="rId6"/>
            <a:srcRect b="31696"/>
            <a:stretch/>
          </p:blipFill>
          <p:spPr>
            <a:xfrm>
              <a:off x="1623907" y="4372850"/>
              <a:ext cx="3108322" cy="928559"/>
            </a:xfrm>
            <a:prstGeom prst="rect">
              <a:avLst/>
            </a:prstGeom>
          </p:spPr>
        </p:pic>
        <p:pic>
          <p:nvPicPr>
            <p:cNvPr id="14" name="Image 13">
              <a:extLst>
                <a:ext uri="{FF2B5EF4-FFF2-40B4-BE49-F238E27FC236}">
                  <a16:creationId xmlns:a16="http://schemas.microsoft.com/office/drawing/2014/main" id="{B51764C1-886B-4067-AD1B-BDAAD005E046}"/>
                </a:ext>
              </a:extLst>
            </p:cNvPr>
            <p:cNvPicPr>
              <a:picLocks noChangeAspect="1"/>
            </p:cNvPicPr>
            <p:nvPr/>
          </p:nvPicPr>
          <p:blipFill>
            <a:blip r:embed="rId7"/>
            <a:stretch>
              <a:fillRect/>
            </a:stretch>
          </p:blipFill>
          <p:spPr>
            <a:xfrm>
              <a:off x="1623907" y="5292828"/>
              <a:ext cx="3194879" cy="274071"/>
            </a:xfrm>
            <a:prstGeom prst="rect">
              <a:avLst/>
            </a:prstGeom>
          </p:spPr>
        </p:pic>
      </p:grpSp>
    </p:spTree>
    <p:extLst>
      <p:ext uri="{BB962C8B-B14F-4D97-AF65-F5344CB8AC3E}">
        <p14:creationId xmlns:p14="http://schemas.microsoft.com/office/powerpoint/2010/main" val="1942419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re 1">
            <a:extLst>
              <a:ext uri="{FF2B5EF4-FFF2-40B4-BE49-F238E27FC236}">
                <a16:creationId xmlns:a16="http://schemas.microsoft.com/office/drawing/2014/main" id="{F18CB109-7EA2-484A-9CE9-DBB1021AAB40}"/>
              </a:ext>
            </a:extLst>
          </p:cNvPr>
          <p:cNvSpPr>
            <a:spLocks noGrp="1"/>
          </p:cNvSpPr>
          <p:nvPr>
            <p:ph type="title"/>
          </p:nvPr>
        </p:nvSpPr>
        <p:spPr>
          <a:xfrm>
            <a:off x="-44160" y="1303559"/>
            <a:ext cx="9821449" cy="655530"/>
          </a:xfrm>
        </p:spPr>
        <p:txBody>
          <a:bodyPr>
            <a:noAutofit/>
          </a:bodyPr>
          <a:lstStyle/>
          <a:p>
            <a:r>
              <a:rPr lang="fr-CA" sz="2000" dirty="0"/>
              <a:t>	 Cas extrêmes selon tolérances normales</a:t>
            </a:r>
          </a:p>
        </p:txBody>
      </p:sp>
      <p:sp>
        <p:nvSpPr>
          <p:cNvPr id="3" name="Espace réservé du numéro de diapositive 2">
            <a:extLst>
              <a:ext uri="{FF2B5EF4-FFF2-40B4-BE49-F238E27FC236}">
                <a16:creationId xmlns:a16="http://schemas.microsoft.com/office/drawing/2014/main" id="{1B14ACC3-26EE-464C-91DD-402603678F71}"/>
              </a:ext>
            </a:extLst>
          </p:cNvPr>
          <p:cNvSpPr>
            <a:spLocks noGrp="1"/>
          </p:cNvSpPr>
          <p:nvPr>
            <p:ph type="sldNum" sz="quarter" idx="4294967295"/>
          </p:nvPr>
        </p:nvSpPr>
        <p:spPr>
          <a:xfrm>
            <a:off x="10659649" y="6477000"/>
            <a:ext cx="609600" cy="381000"/>
          </a:xfrm>
        </p:spPr>
        <p:txBody>
          <a:bodyPr/>
          <a:lstStyle/>
          <a:p>
            <a:fld id="{FE9C8C7F-A98E-E946-B93B-30D697361F96}" type="slidenum">
              <a:rPr lang="fr-FR" smtClean="0"/>
              <a:pPr/>
              <a:t>23</a:t>
            </a:fld>
            <a:endParaRPr lang="fr-FR" dirty="0"/>
          </a:p>
        </p:txBody>
      </p:sp>
      <p:sp>
        <p:nvSpPr>
          <p:cNvPr id="15" name="Rectangle 14">
            <a:extLst>
              <a:ext uri="{FF2B5EF4-FFF2-40B4-BE49-F238E27FC236}">
                <a16:creationId xmlns:a16="http://schemas.microsoft.com/office/drawing/2014/main" id="{3830A292-A47C-46E9-BE95-3B772CA1DA49}"/>
              </a:ext>
            </a:extLst>
          </p:cNvPr>
          <p:cNvSpPr/>
          <p:nvPr/>
        </p:nvSpPr>
        <p:spPr>
          <a:xfrm>
            <a:off x="2509962" y="4907891"/>
            <a:ext cx="1728663" cy="1102383"/>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467" b="1" dirty="0">
                <a:solidFill>
                  <a:schemeClr val="tx1"/>
                </a:solidFill>
              </a:rPr>
              <a:t>#2     </a:t>
            </a:r>
          </a:p>
          <a:p>
            <a:pPr algn="ctr"/>
            <a:r>
              <a:rPr lang="fr-CA" sz="1467" dirty="0">
                <a:solidFill>
                  <a:schemeClr val="tx1"/>
                </a:solidFill>
              </a:rPr>
              <a:t>Plus petit profilé mâle dans le plus grand profilé  femelle</a:t>
            </a:r>
          </a:p>
        </p:txBody>
      </p:sp>
      <p:sp>
        <p:nvSpPr>
          <p:cNvPr id="17" name="Rectangle 16">
            <a:extLst>
              <a:ext uri="{FF2B5EF4-FFF2-40B4-BE49-F238E27FC236}">
                <a16:creationId xmlns:a16="http://schemas.microsoft.com/office/drawing/2014/main" id="{40C3BBE7-805D-4F94-85C4-25349147BE30}"/>
              </a:ext>
            </a:extLst>
          </p:cNvPr>
          <p:cNvSpPr/>
          <p:nvPr/>
        </p:nvSpPr>
        <p:spPr>
          <a:xfrm>
            <a:off x="7139541" y="4907891"/>
            <a:ext cx="2180768" cy="899423"/>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467" b="1" dirty="0">
                <a:solidFill>
                  <a:schemeClr val="tx1"/>
                </a:solidFill>
              </a:rPr>
              <a:t>#4</a:t>
            </a:r>
            <a:r>
              <a:rPr lang="fr-CA" sz="1467" dirty="0">
                <a:solidFill>
                  <a:schemeClr val="tx1"/>
                </a:solidFill>
              </a:rPr>
              <a:t> </a:t>
            </a:r>
          </a:p>
          <a:p>
            <a:pPr algn="ctr"/>
            <a:r>
              <a:rPr lang="fr-CA" sz="1467" dirty="0">
                <a:solidFill>
                  <a:schemeClr val="tx1"/>
                </a:solidFill>
              </a:rPr>
              <a:t>Plus grand profilé mâle </a:t>
            </a:r>
          </a:p>
          <a:p>
            <a:pPr algn="ctr"/>
            <a:r>
              <a:rPr lang="fr-CA" sz="1467" b="1" dirty="0">
                <a:solidFill>
                  <a:schemeClr val="tx1"/>
                </a:solidFill>
              </a:rPr>
              <a:t>‘’ajusté’’</a:t>
            </a:r>
            <a:r>
              <a:rPr lang="fr-CA" sz="1467" dirty="0">
                <a:solidFill>
                  <a:schemeClr val="tx1"/>
                </a:solidFill>
              </a:rPr>
              <a:t> en fonction du </a:t>
            </a:r>
          </a:p>
          <a:p>
            <a:pPr algn="ctr"/>
            <a:r>
              <a:rPr lang="fr-CA" sz="1467" dirty="0">
                <a:solidFill>
                  <a:schemeClr val="tx1"/>
                </a:solidFill>
              </a:rPr>
              <a:t>plus petit profilé femelle</a:t>
            </a:r>
          </a:p>
        </p:txBody>
      </p:sp>
      <p:sp>
        <p:nvSpPr>
          <p:cNvPr id="26" name="Rectangle 25">
            <a:extLst>
              <a:ext uri="{FF2B5EF4-FFF2-40B4-BE49-F238E27FC236}">
                <a16:creationId xmlns:a16="http://schemas.microsoft.com/office/drawing/2014/main" id="{EE606885-4F84-4D85-9E46-7D949A260EFF}"/>
              </a:ext>
            </a:extLst>
          </p:cNvPr>
          <p:cNvSpPr/>
          <p:nvPr/>
        </p:nvSpPr>
        <p:spPr>
          <a:xfrm>
            <a:off x="9777291" y="4907893"/>
            <a:ext cx="2032000" cy="1311932"/>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467" b="1" dirty="0">
                <a:solidFill>
                  <a:schemeClr val="tx1"/>
                </a:solidFill>
              </a:rPr>
              <a:t>#5</a:t>
            </a:r>
            <a:r>
              <a:rPr lang="fr-CA" sz="1467" dirty="0">
                <a:solidFill>
                  <a:schemeClr val="tx1"/>
                </a:solidFill>
              </a:rPr>
              <a:t> </a:t>
            </a:r>
          </a:p>
          <a:p>
            <a:pPr algn="ctr"/>
            <a:r>
              <a:rPr lang="fr-CA" sz="1467" dirty="0">
                <a:solidFill>
                  <a:schemeClr val="tx1"/>
                </a:solidFill>
              </a:rPr>
              <a:t>Plus petit profilé mâle ‘’</a:t>
            </a:r>
            <a:r>
              <a:rPr lang="fr-CA" sz="1467" b="1" dirty="0">
                <a:solidFill>
                  <a:schemeClr val="tx1"/>
                </a:solidFill>
              </a:rPr>
              <a:t>ajusté’’</a:t>
            </a:r>
            <a:r>
              <a:rPr lang="fr-CA" sz="1467" dirty="0">
                <a:solidFill>
                  <a:schemeClr val="tx1"/>
                </a:solidFill>
              </a:rPr>
              <a:t> dans</a:t>
            </a:r>
          </a:p>
          <a:p>
            <a:pPr algn="ctr"/>
            <a:r>
              <a:rPr lang="fr-CA" sz="1467" dirty="0">
                <a:solidFill>
                  <a:schemeClr val="tx1"/>
                </a:solidFill>
              </a:rPr>
              <a:t> le plus grand profilé femelle</a:t>
            </a:r>
          </a:p>
          <a:p>
            <a:pPr algn="ctr"/>
            <a:r>
              <a:rPr lang="fr-CA" sz="1467" b="1" i="1" dirty="0">
                <a:solidFill>
                  <a:schemeClr val="tx1"/>
                </a:solidFill>
              </a:rPr>
              <a:t>(Jeu exagéré)</a:t>
            </a:r>
          </a:p>
        </p:txBody>
      </p:sp>
      <p:sp>
        <p:nvSpPr>
          <p:cNvPr id="14" name="Rectangle 13">
            <a:extLst>
              <a:ext uri="{FF2B5EF4-FFF2-40B4-BE49-F238E27FC236}">
                <a16:creationId xmlns:a16="http://schemas.microsoft.com/office/drawing/2014/main" id="{E2282365-E24C-4CA6-9843-17BF455A9B8C}"/>
              </a:ext>
            </a:extLst>
          </p:cNvPr>
          <p:cNvSpPr/>
          <p:nvPr/>
        </p:nvSpPr>
        <p:spPr>
          <a:xfrm>
            <a:off x="440381" y="4907893"/>
            <a:ext cx="1302694" cy="702332"/>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467" b="1" dirty="0">
                <a:solidFill>
                  <a:schemeClr val="tx1"/>
                </a:solidFill>
              </a:rPr>
              <a:t>#1 </a:t>
            </a:r>
            <a:r>
              <a:rPr lang="fr-CA" sz="1467" dirty="0">
                <a:solidFill>
                  <a:schemeClr val="tx1"/>
                </a:solidFill>
              </a:rPr>
              <a:t>Assemblage nominal</a:t>
            </a:r>
          </a:p>
        </p:txBody>
      </p:sp>
      <p:sp>
        <p:nvSpPr>
          <p:cNvPr id="16" name="Rectangle 15">
            <a:extLst>
              <a:ext uri="{FF2B5EF4-FFF2-40B4-BE49-F238E27FC236}">
                <a16:creationId xmlns:a16="http://schemas.microsoft.com/office/drawing/2014/main" id="{4235FF77-038E-4145-90DC-5D8A4D8DCB72}"/>
              </a:ext>
            </a:extLst>
          </p:cNvPr>
          <p:cNvSpPr/>
          <p:nvPr/>
        </p:nvSpPr>
        <p:spPr>
          <a:xfrm>
            <a:off x="4729037" y="4907891"/>
            <a:ext cx="2032001" cy="1311934"/>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467" b="1" dirty="0">
                <a:solidFill>
                  <a:schemeClr val="tx1"/>
                </a:solidFill>
              </a:rPr>
              <a:t>#3</a:t>
            </a:r>
            <a:r>
              <a:rPr lang="fr-CA" sz="1467" dirty="0">
                <a:solidFill>
                  <a:schemeClr val="tx1"/>
                </a:solidFill>
              </a:rPr>
              <a:t> </a:t>
            </a:r>
          </a:p>
          <a:p>
            <a:pPr algn="ctr"/>
            <a:r>
              <a:rPr lang="fr-CA" sz="1467" dirty="0">
                <a:solidFill>
                  <a:schemeClr val="tx1"/>
                </a:solidFill>
              </a:rPr>
              <a:t>Plus grand profilé mâle dans le plus petit profilé  femelle</a:t>
            </a:r>
          </a:p>
          <a:p>
            <a:pPr algn="ctr"/>
            <a:r>
              <a:rPr lang="fr-CA" sz="1467" b="1" i="1" dirty="0">
                <a:solidFill>
                  <a:schemeClr val="tx1"/>
                </a:solidFill>
              </a:rPr>
              <a:t>(interférences)</a:t>
            </a:r>
          </a:p>
        </p:txBody>
      </p:sp>
      <p:pic>
        <p:nvPicPr>
          <p:cNvPr id="2" name="Image 1">
            <a:extLst>
              <a:ext uri="{FF2B5EF4-FFF2-40B4-BE49-F238E27FC236}">
                <a16:creationId xmlns:a16="http://schemas.microsoft.com/office/drawing/2014/main" id="{698B21E1-D81A-4918-B401-0D9770C18E4C}"/>
              </a:ext>
            </a:extLst>
          </p:cNvPr>
          <p:cNvPicPr>
            <a:picLocks noChangeAspect="1"/>
          </p:cNvPicPr>
          <p:nvPr/>
        </p:nvPicPr>
        <p:blipFill rotWithShape="1">
          <a:blip r:embed="rId3"/>
          <a:srcRect r="80840"/>
          <a:stretch/>
        </p:blipFill>
        <p:spPr>
          <a:xfrm>
            <a:off x="182119" y="1806707"/>
            <a:ext cx="1939016" cy="3018663"/>
          </a:xfrm>
          <a:prstGeom prst="rect">
            <a:avLst/>
          </a:prstGeom>
        </p:spPr>
      </p:pic>
      <p:pic>
        <p:nvPicPr>
          <p:cNvPr id="18" name="Image 17">
            <a:extLst>
              <a:ext uri="{FF2B5EF4-FFF2-40B4-BE49-F238E27FC236}">
                <a16:creationId xmlns:a16="http://schemas.microsoft.com/office/drawing/2014/main" id="{E7443CDA-F77C-494A-A641-138EAEE238F4}"/>
              </a:ext>
            </a:extLst>
          </p:cNvPr>
          <p:cNvPicPr>
            <a:picLocks noChangeAspect="1"/>
          </p:cNvPicPr>
          <p:nvPr/>
        </p:nvPicPr>
        <p:blipFill rotWithShape="1">
          <a:blip r:embed="rId3"/>
          <a:srcRect l="19160" r="60629"/>
          <a:stretch/>
        </p:blipFill>
        <p:spPr>
          <a:xfrm>
            <a:off x="2375335" y="1806707"/>
            <a:ext cx="2045379" cy="3018663"/>
          </a:xfrm>
          <a:prstGeom prst="rect">
            <a:avLst/>
          </a:prstGeom>
        </p:spPr>
      </p:pic>
      <p:pic>
        <p:nvPicPr>
          <p:cNvPr id="19" name="Image 18">
            <a:extLst>
              <a:ext uri="{FF2B5EF4-FFF2-40B4-BE49-F238E27FC236}">
                <a16:creationId xmlns:a16="http://schemas.microsoft.com/office/drawing/2014/main" id="{EFA9F9F9-7133-4618-B632-C702F1F7F2DC}"/>
              </a:ext>
            </a:extLst>
          </p:cNvPr>
          <p:cNvPicPr>
            <a:picLocks noChangeAspect="1"/>
          </p:cNvPicPr>
          <p:nvPr/>
        </p:nvPicPr>
        <p:blipFill rotWithShape="1">
          <a:blip r:embed="rId3"/>
          <a:srcRect l="39086" r="39978"/>
          <a:stretch/>
        </p:blipFill>
        <p:spPr>
          <a:xfrm>
            <a:off x="4707849" y="1806707"/>
            <a:ext cx="2118748" cy="3018663"/>
          </a:xfrm>
          <a:prstGeom prst="rect">
            <a:avLst/>
          </a:prstGeom>
        </p:spPr>
      </p:pic>
      <p:pic>
        <p:nvPicPr>
          <p:cNvPr id="20" name="Image 19">
            <a:extLst>
              <a:ext uri="{FF2B5EF4-FFF2-40B4-BE49-F238E27FC236}">
                <a16:creationId xmlns:a16="http://schemas.microsoft.com/office/drawing/2014/main" id="{2D224F57-A062-451A-9531-C481D2B2DB67}"/>
              </a:ext>
            </a:extLst>
          </p:cNvPr>
          <p:cNvPicPr>
            <a:picLocks noChangeAspect="1"/>
          </p:cNvPicPr>
          <p:nvPr/>
        </p:nvPicPr>
        <p:blipFill rotWithShape="1">
          <a:blip r:embed="rId3"/>
          <a:srcRect l="59581" r="20208"/>
          <a:stretch/>
        </p:blipFill>
        <p:spPr>
          <a:xfrm>
            <a:off x="7243119" y="1806707"/>
            <a:ext cx="2045379" cy="3018663"/>
          </a:xfrm>
          <a:prstGeom prst="rect">
            <a:avLst/>
          </a:prstGeom>
        </p:spPr>
      </p:pic>
      <p:pic>
        <p:nvPicPr>
          <p:cNvPr id="21" name="Image 20">
            <a:extLst>
              <a:ext uri="{FF2B5EF4-FFF2-40B4-BE49-F238E27FC236}">
                <a16:creationId xmlns:a16="http://schemas.microsoft.com/office/drawing/2014/main" id="{B13DFFE4-18F0-4918-B040-56A3F38BDD3E}"/>
              </a:ext>
            </a:extLst>
          </p:cNvPr>
          <p:cNvPicPr>
            <a:picLocks noChangeAspect="1"/>
          </p:cNvPicPr>
          <p:nvPr/>
        </p:nvPicPr>
        <p:blipFill rotWithShape="1">
          <a:blip r:embed="rId3"/>
          <a:srcRect l="79792"/>
          <a:stretch/>
        </p:blipFill>
        <p:spPr>
          <a:xfrm>
            <a:off x="9777289" y="1806707"/>
            <a:ext cx="2045075" cy="3018663"/>
          </a:xfrm>
          <a:prstGeom prst="rect">
            <a:avLst/>
          </a:prstGeom>
        </p:spPr>
      </p:pic>
      <p:cxnSp>
        <p:nvCxnSpPr>
          <p:cNvPr id="22" name="Connecteur droit avec flèche 21">
            <a:extLst>
              <a:ext uri="{FF2B5EF4-FFF2-40B4-BE49-F238E27FC236}">
                <a16:creationId xmlns:a16="http://schemas.microsoft.com/office/drawing/2014/main" id="{17B3066D-2287-4A31-9D15-4E421872EC2A}"/>
              </a:ext>
            </a:extLst>
          </p:cNvPr>
          <p:cNvCxnSpPr>
            <a:cxnSpLocks/>
          </p:cNvCxnSpPr>
          <p:nvPr/>
        </p:nvCxnSpPr>
        <p:spPr>
          <a:xfrm>
            <a:off x="8664167" y="3195921"/>
            <a:ext cx="361635" cy="25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eur droit avec flèche 22">
            <a:extLst>
              <a:ext uri="{FF2B5EF4-FFF2-40B4-BE49-F238E27FC236}">
                <a16:creationId xmlns:a16="http://schemas.microsoft.com/office/drawing/2014/main" id="{52FF23A4-6679-47BA-9B20-E56154D84DA4}"/>
              </a:ext>
            </a:extLst>
          </p:cNvPr>
          <p:cNvCxnSpPr>
            <a:cxnSpLocks/>
          </p:cNvCxnSpPr>
          <p:nvPr/>
        </p:nvCxnSpPr>
        <p:spPr>
          <a:xfrm flipH="1">
            <a:off x="9081277" y="3201395"/>
            <a:ext cx="28240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necteur droit avec flèche 24">
            <a:extLst>
              <a:ext uri="{FF2B5EF4-FFF2-40B4-BE49-F238E27FC236}">
                <a16:creationId xmlns:a16="http://schemas.microsoft.com/office/drawing/2014/main" id="{1D4193CA-652D-44E9-93BF-5B775EE5687B}"/>
              </a:ext>
            </a:extLst>
          </p:cNvPr>
          <p:cNvCxnSpPr>
            <a:cxnSpLocks/>
          </p:cNvCxnSpPr>
          <p:nvPr/>
        </p:nvCxnSpPr>
        <p:spPr>
          <a:xfrm>
            <a:off x="8256824" y="1731781"/>
            <a:ext cx="0" cy="2273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necteur droit avec flèche 26">
            <a:extLst>
              <a:ext uri="{FF2B5EF4-FFF2-40B4-BE49-F238E27FC236}">
                <a16:creationId xmlns:a16="http://schemas.microsoft.com/office/drawing/2014/main" id="{7F75B450-94A2-43BD-A658-81A6BFABFFA0}"/>
              </a:ext>
            </a:extLst>
          </p:cNvPr>
          <p:cNvCxnSpPr>
            <a:cxnSpLocks/>
          </p:cNvCxnSpPr>
          <p:nvPr/>
        </p:nvCxnSpPr>
        <p:spPr>
          <a:xfrm flipV="1">
            <a:off x="8256819" y="1969137"/>
            <a:ext cx="0" cy="21697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22E429DB-3825-47E5-A842-4734DB750F12}"/>
              </a:ext>
            </a:extLst>
          </p:cNvPr>
          <p:cNvCxnSpPr>
            <a:cxnSpLocks/>
          </p:cNvCxnSpPr>
          <p:nvPr/>
        </p:nvCxnSpPr>
        <p:spPr>
          <a:xfrm flipH="1" flipV="1">
            <a:off x="8265808" y="2186114"/>
            <a:ext cx="124989" cy="56811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Connecteur droit 28">
            <a:extLst>
              <a:ext uri="{FF2B5EF4-FFF2-40B4-BE49-F238E27FC236}">
                <a16:creationId xmlns:a16="http://schemas.microsoft.com/office/drawing/2014/main" id="{3824FE86-2241-4550-B00E-0590840AD75B}"/>
              </a:ext>
            </a:extLst>
          </p:cNvPr>
          <p:cNvCxnSpPr>
            <a:cxnSpLocks/>
          </p:cNvCxnSpPr>
          <p:nvPr/>
        </p:nvCxnSpPr>
        <p:spPr>
          <a:xfrm>
            <a:off x="8390800" y="3031227"/>
            <a:ext cx="273369" cy="17016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ZoneTexte 29">
            <a:extLst>
              <a:ext uri="{FF2B5EF4-FFF2-40B4-BE49-F238E27FC236}">
                <a16:creationId xmlns:a16="http://schemas.microsoft.com/office/drawing/2014/main" id="{856C8F3C-3CE4-434A-A72C-F09F5B82E508}"/>
              </a:ext>
            </a:extLst>
          </p:cNvPr>
          <p:cNvSpPr txBox="1"/>
          <p:nvPr/>
        </p:nvSpPr>
        <p:spPr>
          <a:xfrm>
            <a:off x="7809007" y="2754230"/>
            <a:ext cx="1163581" cy="318100"/>
          </a:xfrm>
          <a:prstGeom prst="rect">
            <a:avLst/>
          </a:prstGeom>
          <a:noFill/>
        </p:spPr>
        <p:txBody>
          <a:bodyPr wrap="square" rtlCol="0">
            <a:spAutoFit/>
          </a:bodyPr>
          <a:lstStyle/>
          <a:p>
            <a:r>
              <a:rPr lang="fr-CA" sz="1467" dirty="0"/>
              <a:t>Jeu .020’’</a:t>
            </a:r>
          </a:p>
        </p:txBody>
      </p:sp>
      <p:cxnSp>
        <p:nvCxnSpPr>
          <p:cNvPr id="31" name="Connecteur droit avec flèche 30">
            <a:extLst>
              <a:ext uri="{FF2B5EF4-FFF2-40B4-BE49-F238E27FC236}">
                <a16:creationId xmlns:a16="http://schemas.microsoft.com/office/drawing/2014/main" id="{DC032BF6-EDDC-49BB-95C4-4678E9A239C1}"/>
              </a:ext>
            </a:extLst>
          </p:cNvPr>
          <p:cNvCxnSpPr>
            <a:cxnSpLocks/>
          </p:cNvCxnSpPr>
          <p:nvPr/>
        </p:nvCxnSpPr>
        <p:spPr>
          <a:xfrm>
            <a:off x="1539467" y="3195921"/>
            <a:ext cx="361635" cy="25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a:extLst>
              <a:ext uri="{FF2B5EF4-FFF2-40B4-BE49-F238E27FC236}">
                <a16:creationId xmlns:a16="http://schemas.microsoft.com/office/drawing/2014/main" id="{B218EF51-397C-4DC9-A97F-395CDE304A46}"/>
              </a:ext>
            </a:extLst>
          </p:cNvPr>
          <p:cNvCxnSpPr>
            <a:cxnSpLocks/>
          </p:cNvCxnSpPr>
          <p:nvPr/>
        </p:nvCxnSpPr>
        <p:spPr>
          <a:xfrm flipH="1">
            <a:off x="1956577" y="3201395"/>
            <a:ext cx="28240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Connecteur droit avec flèche 32">
            <a:extLst>
              <a:ext uri="{FF2B5EF4-FFF2-40B4-BE49-F238E27FC236}">
                <a16:creationId xmlns:a16="http://schemas.microsoft.com/office/drawing/2014/main" id="{91BC93EB-452A-494E-8011-973CF402230F}"/>
              </a:ext>
            </a:extLst>
          </p:cNvPr>
          <p:cNvCxnSpPr>
            <a:cxnSpLocks/>
          </p:cNvCxnSpPr>
          <p:nvPr/>
        </p:nvCxnSpPr>
        <p:spPr>
          <a:xfrm>
            <a:off x="1132124" y="1731781"/>
            <a:ext cx="0" cy="2273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Connecteur droit avec flèche 33">
            <a:extLst>
              <a:ext uri="{FF2B5EF4-FFF2-40B4-BE49-F238E27FC236}">
                <a16:creationId xmlns:a16="http://schemas.microsoft.com/office/drawing/2014/main" id="{8F790C12-95D9-4ED7-B0F0-068914B822D0}"/>
              </a:ext>
            </a:extLst>
          </p:cNvPr>
          <p:cNvCxnSpPr>
            <a:cxnSpLocks/>
          </p:cNvCxnSpPr>
          <p:nvPr/>
        </p:nvCxnSpPr>
        <p:spPr>
          <a:xfrm flipV="1">
            <a:off x="1132119" y="1969137"/>
            <a:ext cx="0" cy="21697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99568CD6-6639-450C-B82F-CAD8D9778320}"/>
              </a:ext>
            </a:extLst>
          </p:cNvPr>
          <p:cNvCxnSpPr>
            <a:cxnSpLocks/>
          </p:cNvCxnSpPr>
          <p:nvPr/>
        </p:nvCxnSpPr>
        <p:spPr>
          <a:xfrm flipH="1" flipV="1">
            <a:off x="1141108" y="2186114"/>
            <a:ext cx="124989" cy="56811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038AF533-CBB7-4B41-9A81-317C91DD4A69}"/>
              </a:ext>
            </a:extLst>
          </p:cNvPr>
          <p:cNvCxnSpPr>
            <a:cxnSpLocks/>
          </p:cNvCxnSpPr>
          <p:nvPr/>
        </p:nvCxnSpPr>
        <p:spPr>
          <a:xfrm>
            <a:off x="1266100" y="3031227"/>
            <a:ext cx="273369" cy="17016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ZoneTexte 36">
            <a:extLst>
              <a:ext uri="{FF2B5EF4-FFF2-40B4-BE49-F238E27FC236}">
                <a16:creationId xmlns:a16="http://schemas.microsoft.com/office/drawing/2014/main" id="{9A41FEDF-DE90-4302-9E7A-324C2136D77F}"/>
              </a:ext>
            </a:extLst>
          </p:cNvPr>
          <p:cNvSpPr txBox="1"/>
          <p:nvPr/>
        </p:nvSpPr>
        <p:spPr>
          <a:xfrm>
            <a:off x="684307" y="2754230"/>
            <a:ext cx="1163581" cy="318100"/>
          </a:xfrm>
          <a:prstGeom prst="rect">
            <a:avLst/>
          </a:prstGeom>
          <a:noFill/>
        </p:spPr>
        <p:txBody>
          <a:bodyPr wrap="square" rtlCol="0">
            <a:spAutoFit/>
          </a:bodyPr>
          <a:lstStyle/>
          <a:p>
            <a:r>
              <a:rPr lang="fr-CA" sz="1467" dirty="0"/>
              <a:t>Jeu .020’’</a:t>
            </a:r>
          </a:p>
        </p:txBody>
      </p:sp>
      <p:sp>
        <p:nvSpPr>
          <p:cNvPr id="38" name="Titre 4">
            <a:extLst>
              <a:ext uri="{FF2B5EF4-FFF2-40B4-BE49-F238E27FC236}">
                <a16:creationId xmlns:a16="http://schemas.microsoft.com/office/drawing/2014/main" id="{16E13A12-0034-46A8-9FB6-9AB43D0624F9}"/>
              </a:ext>
            </a:extLst>
          </p:cNvPr>
          <p:cNvSpPr txBox="1">
            <a:spLocks/>
          </p:cNvSpPr>
          <p:nvPr/>
        </p:nvSpPr>
        <p:spPr>
          <a:xfrm>
            <a:off x="838200" y="513567"/>
            <a:ext cx="9821449"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a:t>4- Les tolérances dimensionnelles d’un profilé extrudé</a:t>
            </a:r>
            <a:endParaRPr lang="fr-CA" sz="2400" dirty="0"/>
          </a:p>
        </p:txBody>
      </p:sp>
    </p:spTree>
    <p:extLst>
      <p:ext uri="{BB962C8B-B14F-4D97-AF65-F5344CB8AC3E}">
        <p14:creationId xmlns:p14="http://schemas.microsoft.com/office/powerpoint/2010/main" val="3208402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0A4657-66C0-4264-90AD-9BD8CA2869E6}"/>
              </a:ext>
            </a:extLst>
          </p:cNvPr>
          <p:cNvSpPr>
            <a:spLocks noGrp="1"/>
          </p:cNvSpPr>
          <p:nvPr>
            <p:ph type="title"/>
          </p:nvPr>
        </p:nvSpPr>
        <p:spPr>
          <a:xfrm>
            <a:off x="1491195" y="1040877"/>
            <a:ext cx="9821449" cy="386919"/>
          </a:xfrm>
        </p:spPr>
        <p:txBody>
          <a:bodyPr>
            <a:normAutofit/>
          </a:bodyPr>
          <a:lstStyle/>
          <a:p>
            <a:r>
              <a:rPr lang="fr-CA" sz="2000" dirty="0"/>
              <a:t>Torsion et rectitude</a:t>
            </a:r>
          </a:p>
        </p:txBody>
      </p:sp>
      <p:sp>
        <p:nvSpPr>
          <p:cNvPr id="3" name="Espace réservé du numéro de diapositive 2">
            <a:extLst>
              <a:ext uri="{FF2B5EF4-FFF2-40B4-BE49-F238E27FC236}">
                <a16:creationId xmlns:a16="http://schemas.microsoft.com/office/drawing/2014/main" id="{9237B529-7C9C-420D-8C90-80346939EA8D}"/>
              </a:ext>
            </a:extLst>
          </p:cNvPr>
          <p:cNvSpPr>
            <a:spLocks noGrp="1"/>
          </p:cNvSpPr>
          <p:nvPr>
            <p:ph type="sldNum" sz="quarter" idx="4294967295"/>
          </p:nvPr>
        </p:nvSpPr>
        <p:spPr>
          <a:xfrm>
            <a:off x="10703045" y="6455107"/>
            <a:ext cx="609600" cy="381000"/>
          </a:xfrm>
        </p:spPr>
        <p:txBody>
          <a:bodyPr/>
          <a:lstStyle/>
          <a:p>
            <a:fld id="{FE9C8C7F-A98E-E946-B93B-30D697361F96}" type="slidenum">
              <a:rPr lang="fr-FR" smtClean="0"/>
              <a:pPr/>
              <a:t>24</a:t>
            </a:fld>
            <a:endParaRPr lang="fr-FR" dirty="0"/>
          </a:p>
        </p:txBody>
      </p:sp>
      <p:sp>
        <p:nvSpPr>
          <p:cNvPr id="30" name="ZoneTexte 29">
            <a:extLst>
              <a:ext uri="{FF2B5EF4-FFF2-40B4-BE49-F238E27FC236}">
                <a16:creationId xmlns:a16="http://schemas.microsoft.com/office/drawing/2014/main" id="{94CBF4B5-E0BA-4A24-80C3-0C6774F360D4}"/>
              </a:ext>
            </a:extLst>
          </p:cNvPr>
          <p:cNvSpPr txBox="1"/>
          <p:nvPr/>
        </p:nvSpPr>
        <p:spPr>
          <a:xfrm>
            <a:off x="1921210" y="5917272"/>
            <a:ext cx="2157351" cy="338554"/>
          </a:xfrm>
          <a:prstGeom prst="rect">
            <a:avLst/>
          </a:prstGeom>
          <a:noFill/>
        </p:spPr>
        <p:txBody>
          <a:bodyPr wrap="square" rtlCol="0">
            <a:spAutoFit/>
          </a:bodyPr>
          <a:lstStyle/>
          <a:p>
            <a:r>
              <a:rPr lang="fr-CA" sz="1600" dirty="0"/>
              <a:t>Torsion amplifiée</a:t>
            </a:r>
          </a:p>
        </p:txBody>
      </p:sp>
      <p:sp>
        <p:nvSpPr>
          <p:cNvPr id="31" name="ZoneTexte 30">
            <a:extLst>
              <a:ext uri="{FF2B5EF4-FFF2-40B4-BE49-F238E27FC236}">
                <a16:creationId xmlns:a16="http://schemas.microsoft.com/office/drawing/2014/main" id="{D3C682D0-1177-4644-9B15-72DAE6A54560}"/>
              </a:ext>
            </a:extLst>
          </p:cNvPr>
          <p:cNvSpPr txBox="1"/>
          <p:nvPr/>
        </p:nvSpPr>
        <p:spPr>
          <a:xfrm>
            <a:off x="7631524" y="5945909"/>
            <a:ext cx="2948817" cy="338554"/>
          </a:xfrm>
          <a:prstGeom prst="rect">
            <a:avLst/>
          </a:prstGeom>
          <a:noFill/>
        </p:spPr>
        <p:txBody>
          <a:bodyPr wrap="square" rtlCol="0">
            <a:spAutoFit/>
          </a:bodyPr>
          <a:lstStyle/>
          <a:p>
            <a:pPr algn="ctr"/>
            <a:r>
              <a:rPr lang="fr-CA" sz="1600" dirty="0"/>
              <a:t>Courbure amplifiée</a:t>
            </a:r>
          </a:p>
        </p:txBody>
      </p:sp>
      <p:pic>
        <p:nvPicPr>
          <p:cNvPr id="5" name="Image 4">
            <a:extLst>
              <a:ext uri="{FF2B5EF4-FFF2-40B4-BE49-F238E27FC236}">
                <a16:creationId xmlns:a16="http://schemas.microsoft.com/office/drawing/2014/main" id="{B744578B-7F21-4BF2-8757-DB065ACC054B}"/>
              </a:ext>
            </a:extLst>
          </p:cNvPr>
          <p:cNvPicPr>
            <a:picLocks noChangeAspect="1"/>
          </p:cNvPicPr>
          <p:nvPr/>
        </p:nvPicPr>
        <p:blipFill>
          <a:blip r:embed="rId3"/>
          <a:stretch>
            <a:fillRect/>
          </a:stretch>
        </p:blipFill>
        <p:spPr>
          <a:xfrm>
            <a:off x="1491196" y="2981536"/>
            <a:ext cx="3017376" cy="2912969"/>
          </a:xfrm>
          <a:prstGeom prst="rect">
            <a:avLst/>
          </a:prstGeom>
        </p:spPr>
      </p:pic>
      <p:pic>
        <p:nvPicPr>
          <p:cNvPr id="10" name="Image 9">
            <a:extLst>
              <a:ext uri="{FF2B5EF4-FFF2-40B4-BE49-F238E27FC236}">
                <a16:creationId xmlns:a16="http://schemas.microsoft.com/office/drawing/2014/main" id="{A0588CF9-CCE3-4D15-B7C2-83C3D90BD67F}"/>
              </a:ext>
            </a:extLst>
          </p:cNvPr>
          <p:cNvPicPr>
            <a:picLocks noChangeAspect="1"/>
          </p:cNvPicPr>
          <p:nvPr/>
        </p:nvPicPr>
        <p:blipFill>
          <a:blip r:embed="rId4"/>
          <a:stretch>
            <a:fillRect/>
          </a:stretch>
        </p:blipFill>
        <p:spPr>
          <a:xfrm>
            <a:off x="7631524" y="2862157"/>
            <a:ext cx="2962145" cy="3104060"/>
          </a:xfrm>
          <a:prstGeom prst="rect">
            <a:avLst/>
          </a:prstGeom>
        </p:spPr>
      </p:pic>
      <p:grpSp>
        <p:nvGrpSpPr>
          <p:cNvPr id="8" name="Groupe 7">
            <a:extLst>
              <a:ext uri="{FF2B5EF4-FFF2-40B4-BE49-F238E27FC236}">
                <a16:creationId xmlns:a16="http://schemas.microsoft.com/office/drawing/2014/main" id="{CAC2D6C1-802A-4F59-8B03-FA6614F0CCAD}"/>
              </a:ext>
            </a:extLst>
          </p:cNvPr>
          <p:cNvGrpSpPr/>
          <p:nvPr/>
        </p:nvGrpSpPr>
        <p:grpSpPr>
          <a:xfrm>
            <a:off x="6333772" y="1739001"/>
            <a:ext cx="5362413" cy="995363"/>
            <a:chOff x="2985134" y="5226297"/>
            <a:chExt cx="4365564" cy="995362"/>
          </a:xfrm>
        </p:grpSpPr>
        <p:sp>
          <p:nvSpPr>
            <p:cNvPr id="9" name="Rectangle 8">
              <a:extLst>
                <a:ext uri="{FF2B5EF4-FFF2-40B4-BE49-F238E27FC236}">
                  <a16:creationId xmlns:a16="http://schemas.microsoft.com/office/drawing/2014/main" id="{F59D6AD4-F2B1-457E-9DFD-00E598293E5E}"/>
                </a:ext>
              </a:extLst>
            </p:cNvPr>
            <p:cNvSpPr/>
            <p:nvPr/>
          </p:nvSpPr>
          <p:spPr>
            <a:xfrm>
              <a:off x="2985134" y="5226297"/>
              <a:ext cx="4261828" cy="99536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a:p>
          </p:txBody>
        </p:sp>
        <p:sp>
          <p:nvSpPr>
            <p:cNvPr id="11" name="ZoneTexte 10">
              <a:extLst>
                <a:ext uri="{FF2B5EF4-FFF2-40B4-BE49-F238E27FC236}">
                  <a16:creationId xmlns:a16="http://schemas.microsoft.com/office/drawing/2014/main" id="{3A9E44A8-8689-4861-9644-098AA1FFF69B}"/>
                </a:ext>
              </a:extLst>
            </p:cNvPr>
            <p:cNvSpPr txBox="1"/>
            <p:nvPr/>
          </p:nvSpPr>
          <p:spPr>
            <a:xfrm>
              <a:off x="4810087" y="5313738"/>
              <a:ext cx="2540611" cy="584775"/>
            </a:xfrm>
            <a:prstGeom prst="rect">
              <a:avLst/>
            </a:prstGeom>
            <a:noFill/>
          </p:spPr>
          <p:txBody>
            <a:bodyPr wrap="square" rtlCol="0">
              <a:spAutoFit/>
            </a:bodyPr>
            <a:lstStyle/>
            <a:p>
              <a:r>
                <a:rPr lang="fr-CA" sz="1600" b="1" dirty="0"/>
                <a:t>Table 12.8  </a:t>
              </a:r>
              <a:r>
                <a:rPr lang="fr-CA" sz="1600" dirty="0" err="1"/>
                <a:t>Straightness</a:t>
              </a:r>
              <a:r>
                <a:rPr lang="fr-CA" sz="1600" dirty="0"/>
                <a:t> - </a:t>
              </a:r>
              <a:r>
                <a:rPr lang="fr-CA" sz="1600" dirty="0" err="1"/>
                <a:t>Extruded</a:t>
              </a:r>
              <a:r>
                <a:rPr lang="fr-CA" sz="1600" dirty="0"/>
                <a:t> Tube in Straight </a:t>
              </a:r>
              <a:r>
                <a:rPr lang="fr-CA" sz="1600" dirty="0" err="1"/>
                <a:t>Lenghts</a:t>
              </a:r>
              <a:endParaRPr lang="fr-CA" sz="1600" dirty="0"/>
            </a:p>
          </p:txBody>
        </p:sp>
      </p:grpSp>
      <p:sp>
        <p:nvSpPr>
          <p:cNvPr id="12" name="Rectangle 11">
            <a:extLst>
              <a:ext uri="{FF2B5EF4-FFF2-40B4-BE49-F238E27FC236}">
                <a16:creationId xmlns:a16="http://schemas.microsoft.com/office/drawing/2014/main" id="{5618FA09-E9F6-4695-94D1-90D452FC8235}"/>
              </a:ext>
            </a:extLst>
          </p:cNvPr>
          <p:cNvSpPr/>
          <p:nvPr/>
        </p:nvSpPr>
        <p:spPr>
          <a:xfrm>
            <a:off x="609602" y="1631518"/>
            <a:ext cx="5046399" cy="114677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2400"/>
          </a:p>
        </p:txBody>
      </p:sp>
      <p:sp>
        <p:nvSpPr>
          <p:cNvPr id="13" name="ZoneTexte 12">
            <a:extLst>
              <a:ext uri="{FF2B5EF4-FFF2-40B4-BE49-F238E27FC236}">
                <a16:creationId xmlns:a16="http://schemas.microsoft.com/office/drawing/2014/main" id="{F2718B8F-C909-44A4-9613-AA868ABF1A1C}"/>
              </a:ext>
            </a:extLst>
          </p:cNvPr>
          <p:cNvSpPr txBox="1"/>
          <p:nvPr/>
        </p:nvSpPr>
        <p:spPr>
          <a:xfrm>
            <a:off x="2710230" y="1766021"/>
            <a:ext cx="2736660" cy="584775"/>
          </a:xfrm>
          <a:prstGeom prst="rect">
            <a:avLst/>
          </a:prstGeom>
          <a:noFill/>
        </p:spPr>
        <p:txBody>
          <a:bodyPr wrap="square" rtlCol="0">
            <a:spAutoFit/>
          </a:bodyPr>
          <a:lstStyle/>
          <a:p>
            <a:r>
              <a:rPr lang="fr-CA" sz="1600" b="1" dirty="0"/>
              <a:t>Table 12.7  </a:t>
            </a:r>
            <a:r>
              <a:rPr lang="fr-CA" sz="1600" dirty="0"/>
              <a:t>Twist</a:t>
            </a:r>
            <a:r>
              <a:rPr lang="fr-CA" sz="1600" b="1" dirty="0"/>
              <a:t> </a:t>
            </a:r>
            <a:r>
              <a:rPr lang="fr-CA" sz="1600" dirty="0" err="1"/>
              <a:t>Other-Than</a:t>
            </a:r>
            <a:r>
              <a:rPr lang="fr-CA" sz="1600" dirty="0"/>
              <a:t> Round </a:t>
            </a:r>
            <a:r>
              <a:rPr lang="fr-CA" sz="1600" dirty="0" err="1"/>
              <a:t>Extruded</a:t>
            </a:r>
            <a:r>
              <a:rPr lang="fr-CA" sz="1600" dirty="0"/>
              <a:t> Tube</a:t>
            </a:r>
          </a:p>
        </p:txBody>
      </p:sp>
      <p:pic>
        <p:nvPicPr>
          <p:cNvPr id="14" name="Image 13">
            <a:extLst>
              <a:ext uri="{FF2B5EF4-FFF2-40B4-BE49-F238E27FC236}">
                <a16:creationId xmlns:a16="http://schemas.microsoft.com/office/drawing/2014/main" id="{7C5B2D0E-52C5-4674-BFB3-3AEF0D11E16C}"/>
              </a:ext>
            </a:extLst>
          </p:cNvPr>
          <p:cNvPicPr>
            <a:picLocks noChangeAspect="1"/>
          </p:cNvPicPr>
          <p:nvPr/>
        </p:nvPicPr>
        <p:blipFill rotWithShape="1">
          <a:blip r:embed="rId5"/>
          <a:srcRect t="8389" b="-1"/>
          <a:stretch/>
        </p:blipFill>
        <p:spPr>
          <a:xfrm>
            <a:off x="697677" y="1700724"/>
            <a:ext cx="1763193" cy="995363"/>
          </a:xfrm>
          <a:prstGeom prst="rect">
            <a:avLst/>
          </a:prstGeom>
        </p:spPr>
      </p:pic>
      <p:pic>
        <p:nvPicPr>
          <p:cNvPr id="15" name="Image 14">
            <a:extLst>
              <a:ext uri="{FF2B5EF4-FFF2-40B4-BE49-F238E27FC236}">
                <a16:creationId xmlns:a16="http://schemas.microsoft.com/office/drawing/2014/main" id="{489B7BE0-4859-48DD-BD71-988588766CFD}"/>
              </a:ext>
            </a:extLst>
          </p:cNvPr>
          <p:cNvPicPr>
            <a:picLocks noChangeAspect="1"/>
          </p:cNvPicPr>
          <p:nvPr/>
        </p:nvPicPr>
        <p:blipFill rotWithShape="1">
          <a:blip r:embed="rId6"/>
          <a:srcRect l="10601" r="7383"/>
          <a:stretch/>
        </p:blipFill>
        <p:spPr>
          <a:xfrm>
            <a:off x="6414535" y="1829000"/>
            <a:ext cx="2080144" cy="857251"/>
          </a:xfrm>
          <a:prstGeom prst="rect">
            <a:avLst/>
          </a:prstGeom>
        </p:spPr>
      </p:pic>
      <p:sp>
        <p:nvSpPr>
          <p:cNvPr id="4" name="ZoneTexte 3">
            <a:extLst>
              <a:ext uri="{FF2B5EF4-FFF2-40B4-BE49-F238E27FC236}">
                <a16:creationId xmlns:a16="http://schemas.microsoft.com/office/drawing/2014/main" id="{E3B6BF85-0467-46C5-91C2-DF71162EEE5A}"/>
              </a:ext>
            </a:extLst>
          </p:cNvPr>
          <p:cNvSpPr txBox="1"/>
          <p:nvPr/>
        </p:nvSpPr>
        <p:spPr>
          <a:xfrm>
            <a:off x="1712368" y="2981535"/>
            <a:ext cx="3017376" cy="338554"/>
          </a:xfrm>
          <a:prstGeom prst="rect">
            <a:avLst/>
          </a:prstGeom>
          <a:noFill/>
        </p:spPr>
        <p:txBody>
          <a:bodyPr wrap="square" rtlCol="0">
            <a:spAutoFit/>
          </a:bodyPr>
          <a:lstStyle/>
          <a:p>
            <a:r>
              <a:rPr lang="fr-CA" sz="1600" dirty="0"/>
              <a:t>¼° par pied linéaire</a:t>
            </a:r>
          </a:p>
        </p:txBody>
      </p:sp>
      <p:sp>
        <p:nvSpPr>
          <p:cNvPr id="16" name="ZoneTexte 15">
            <a:extLst>
              <a:ext uri="{FF2B5EF4-FFF2-40B4-BE49-F238E27FC236}">
                <a16:creationId xmlns:a16="http://schemas.microsoft.com/office/drawing/2014/main" id="{23BF6F08-C139-4425-8BC2-940AC339A468}"/>
              </a:ext>
            </a:extLst>
          </p:cNvPr>
          <p:cNvSpPr txBox="1"/>
          <p:nvPr/>
        </p:nvSpPr>
        <p:spPr>
          <a:xfrm>
            <a:off x="7683428" y="2862156"/>
            <a:ext cx="3017376" cy="338554"/>
          </a:xfrm>
          <a:prstGeom prst="rect">
            <a:avLst/>
          </a:prstGeom>
          <a:noFill/>
        </p:spPr>
        <p:txBody>
          <a:bodyPr wrap="square" rtlCol="0">
            <a:spAutoFit/>
          </a:bodyPr>
          <a:lstStyle/>
          <a:p>
            <a:r>
              <a:rPr lang="fr-CA" sz="1600" dirty="0"/>
              <a:t>.020’’ par pied linéaire</a:t>
            </a:r>
          </a:p>
        </p:txBody>
      </p:sp>
      <p:sp>
        <p:nvSpPr>
          <p:cNvPr id="17" name="Titre 4">
            <a:extLst>
              <a:ext uri="{FF2B5EF4-FFF2-40B4-BE49-F238E27FC236}">
                <a16:creationId xmlns:a16="http://schemas.microsoft.com/office/drawing/2014/main" id="{FCED4F9D-4B72-41FD-82C3-CD7BD847E41C}"/>
              </a:ext>
            </a:extLst>
          </p:cNvPr>
          <p:cNvSpPr txBox="1">
            <a:spLocks/>
          </p:cNvSpPr>
          <p:nvPr/>
        </p:nvSpPr>
        <p:spPr>
          <a:xfrm>
            <a:off x="1491196" y="402893"/>
            <a:ext cx="9821449"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4- Les tolérances dimensionnelles d’un profilé extrudé</a:t>
            </a:r>
            <a:endParaRPr lang="fr-CA" sz="2400" dirty="0"/>
          </a:p>
        </p:txBody>
      </p:sp>
    </p:spTree>
    <p:extLst>
      <p:ext uri="{BB962C8B-B14F-4D97-AF65-F5344CB8AC3E}">
        <p14:creationId xmlns:p14="http://schemas.microsoft.com/office/powerpoint/2010/main" val="3462757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4">
            <a:extLst>
              <a:ext uri="{FF2B5EF4-FFF2-40B4-BE49-F238E27FC236}">
                <a16:creationId xmlns:a16="http://schemas.microsoft.com/office/drawing/2014/main" id="{A363B2C9-22D6-43C4-8CAD-B27066CFF9DA}"/>
              </a:ext>
            </a:extLst>
          </p:cNvPr>
          <p:cNvSpPr>
            <a:spLocks noGrp="1"/>
          </p:cNvSpPr>
          <p:nvPr>
            <p:ph type="title"/>
          </p:nvPr>
        </p:nvSpPr>
        <p:spPr/>
        <p:txBody>
          <a:bodyPr>
            <a:normAutofit/>
          </a:bodyPr>
          <a:lstStyle/>
          <a:p>
            <a:r>
              <a:rPr lang="fr-FR" dirty="0"/>
              <a:t>5- Les sources des variations dimensionnelles dans l’extrusion</a:t>
            </a:r>
          </a:p>
        </p:txBody>
      </p:sp>
      <p:sp>
        <p:nvSpPr>
          <p:cNvPr id="3" name="Espace réservé du numéro de diapositive 2">
            <a:extLst>
              <a:ext uri="{FF2B5EF4-FFF2-40B4-BE49-F238E27FC236}">
                <a16:creationId xmlns:a16="http://schemas.microsoft.com/office/drawing/2014/main" id="{9237B529-7C9C-420D-8C90-80346939EA8D}"/>
              </a:ext>
            </a:extLst>
          </p:cNvPr>
          <p:cNvSpPr>
            <a:spLocks noGrp="1"/>
          </p:cNvSpPr>
          <p:nvPr>
            <p:ph type="sldNum" sz="quarter" idx="12"/>
          </p:nvPr>
        </p:nvSpPr>
        <p:spPr/>
        <p:txBody>
          <a:bodyPr/>
          <a:lstStyle/>
          <a:p>
            <a:fld id="{FE9C8C7F-A98E-E946-B93B-30D697361F96}" type="slidenum">
              <a:rPr lang="fr-FR" smtClean="0"/>
              <a:pPr/>
              <a:t>25</a:t>
            </a:fld>
            <a:endParaRPr lang="fr-FR" dirty="0"/>
          </a:p>
        </p:txBody>
      </p:sp>
    </p:spTree>
    <p:extLst>
      <p:ext uri="{BB962C8B-B14F-4D97-AF65-F5344CB8AC3E}">
        <p14:creationId xmlns:p14="http://schemas.microsoft.com/office/powerpoint/2010/main" val="1190338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2EFC2A1-803E-482B-B21B-19DF34871F1D}"/>
              </a:ext>
            </a:extLst>
          </p:cNvPr>
          <p:cNvSpPr>
            <a:spLocks noGrp="1"/>
          </p:cNvSpPr>
          <p:nvPr>
            <p:ph type="sldNum" sz="quarter" idx="10"/>
          </p:nvPr>
        </p:nvSpPr>
        <p:spPr/>
        <p:txBody>
          <a:bodyPr/>
          <a:lstStyle/>
          <a:p>
            <a:fld id="{FE9C8C7F-A98E-E946-B93B-30D697361F96}" type="slidenum">
              <a:rPr lang="fr-FR" smtClean="0">
                <a:solidFill>
                  <a:schemeClr val="accent2"/>
                </a:solidFill>
              </a:rPr>
              <a:pPr/>
              <a:t>26</a:t>
            </a:fld>
            <a:endParaRPr lang="fr-FR" dirty="0">
              <a:solidFill>
                <a:schemeClr val="accent2"/>
              </a:solidFill>
            </a:endParaRPr>
          </a:p>
        </p:txBody>
      </p:sp>
      <p:pic>
        <p:nvPicPr>
          <p:cNvPr id="4" name="Image 3">
            <a:extLst>
              <a:ext uri="{FF2B5EF4-FFF2-40B4-BE49-F238E27FC236}">
                <a16:creationId xmlns:a16="http://schemas.microsoft.com/office/drawing/2014/main" id="{C3078FA2-A90E-4BAD-96F6-59A5B9ECC7B5}"/>
              </a:ext>
            </a:extLst>
          </p:cNvPr>
          <p:cNvPicPr>
            <a:picLocks noChangeAspect="1"/>
          </p:cNvPicPr>
          <p:nvPr/>
        </p:nvPicPr>
        <p:blipFill>
          <a:blip r:embed="rId3"/>
          <a:stretch>
            <a:fillRect/>
          </a:stretch>
        </p:blipFill>
        <p:spPr>
          <a:xfrm>
            <a:off x="1524000" y="1598298"/>
            <a:ext cx="9144000" cy="3661407"/>
          </a:xfrm>
          <a:prstGeom prst="rect">
            <a:avLst/>
          </a:prstGeom>
        </p:spPr>
      </p:pic>
      <p:sp>
        <p:nvSpPr>
          <p:cNvPr id="6" name="Bulle narrative : rectangle 5">
            <a:extLst>
              <a:ext uri="{FF2B5EF4-FFF2-40B4-BE49-F238E27FC236}">
                <a16:creationId xmlns:a16="http://schemas.microsoft.com/office/drawing/2014/main" id="{96F5637E-2DF6-4C8E-AAC0-525A4B253A03}"/>
              </a:ext>
            </a:extLst>
          </p:cNvPr>
          <p:cNvSpPr/>
          <p:nvPr/>
        </p:nvSpPr>
        <p:spPr>
          <a:xfrm>
            <a:off x="8006181" y="2101159"/>
            <a:ext cx="818225" cy="372863"/>
          </a:xfrm>
          <a:prstGeom prst="wedgeRectCallout">
            <a:avLst>
              <a:gd name="adj1" fmla="val -58808"/>
              <a:gd name="adj2" fmla="val 110119"/>
            </a:avLst>
          </a:prstGeom>
          <a:solidFill>
            <a:srgbClr val="92D05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dirty="0">
                <a:solidFill>
                  <a:schemeClr val="tx1"/>
                </a:solidFill>
              </a:rPr>
              <a:t>Plaque</a:t>
            </a:r>
          </a:p>
        </p:txBody>
      </p:sp>
      <p:sp>
        <p:nvSpPr>
          <p:cNvPr id="7" name="Bulle narrative : rectangle 6">
            <a:extLst>
              <a:ext uri="{FF2B5EF4-FFF2-40B4-BE49-F238E27FC236}">
                <a16:creationId xmlns:a16="http://schemas.microsoft.com/office/drawing/2014/main" id="{F848B745-EC10-46AE-B52C-019317079128}"/>
              </a:ext>
            </a:extLst>
          </p:cNvPr>
          <p:cNvSpPr/>
          <p:nvPr/>
        </p:nvSpPr>
        <p:spPr>
          <a:xfrm>
            <a:off x="5532268" y="1843706"/>
            <a:ext cx="1029811" cy="372863"/>
          </a:xfrm>
          <a:prstGeom prst="wedgeRectCallout">
            <a:avLst>
              <a:gd name="adj1" fmla="val 29167"/>
              <a:gd name="adj2" fmla="val 119643"/>
            </a:avLst>
          </a:prstGeom>
          <a:solidFill>
            <a:srgbClr val="92D05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dirty="0">
                <a:solidFill>
                  <a:schemeClr val="tx1"/>
                </a:solidFill>
              </a:rPr>
              <a:t>Mandrin</a:t>
            </a:r>
          </a:p>
        </p:txBody>
      </p:sp>
      <p:sp>
        <p:nvSpPr>
          <p:cNvPr id="8" name="ZoneTexte 7">
            <a:extLst>
              <a:ext uri="{FF2B5EF4-FFF2-40B4-BE49-F238E27FC236}">
                <a16:creationId xmlns:a16="http://schemas.microsoft.com/office/drawing/2014/main" id="{224F618E-24B0-4792-A7DA-0720295DA806}"/>
              </a:ext>
            </a:extLst>
          </p:cNvPr>
          <p:cNvSpPr txBox="1"/>
          <p:nvPr/>
        </p:nvSpPr>
        <p:spPr>
          <a:xfrm>
            <a:off x="3498663" y="5505112"/>
            <a:ext cx="237566" cy="369332"/>
          </a:xfrm>
          <a:prstGeom prst="rect">
            <a:avLst/>
          </a:prstGeom>
          <a:noFill/>
        </p:spPr>
        <p:txBody>
          <a:bodyPr wrap="none" rtlCol="0">
            <a:spAutoFit/>
          </a:bodyPr>
          <a:lstStyle/>
          <a:p>
            <a:r>
              <a:rPr lang="fr-CA" dirty="0"/>
              <a:t> </a:t>
            </a:r>
          </a:p>
        </p:txBody>
      </p:sp>
      <p:pic>
        <p:nvPicPr>
          <p:cNvPr id="9" name="Image 8">
            <a:extLst>
              <a:ext uri="{FF2B5EF4-FFF2-40B4-BE49-F238E27FC236}">
                <a16:creationId xmlns:a16="http://schemas.microsoft.com/office/drawing/2014/main" id="{22E79F77-0146-4334-B22A-163874EBF4D0}"/>
              </a:ext>
            </a:extLst>
          </p:cNvPr>
          <p:cNvPicPr>
            <a:picLocks noChangeAspect="1"/>
          </p:cNvPicPr>
          <p:nvPr/>
        </p:nvPicPr>
        <p:blipFill>
          <a:blip r:embed="rId4"/>
          <a:stretch>
            <a:fillRect/>
          </a:stretch>
        </p:blipFill>
        <p:spPr>
          <a:xfrm>
            <a:off x="9202270" y="4919609"/>
            <a:ext cx="1037631" cy="288539"/>
          </a:xfrm>
          <a:prstGeom prst="rect">
            <a:avLst/>
          </a:prstGeom>
        </p:spPr>
      </p:pic>
      <p:sp>
        <p:nvSpPr>
          <p:cNvPr id="10" name="Légende : flèche courbée sans bordure 9">
            <a:extLst>
              <a:ext uri="{FF2B5EF4-FFF2-40B4-BE49-F238E27FC236}">
                <a16:creationId xmlns:a16="http://schemas.microsoft.com/office/drawing/2014/main" id="{5C50BA75-39D3-4783-8EAA-91E389EEE430}"/>
              </a:ext>
            </a:extLst>
          </p:cNvPr>
          <p:cNvSpPr/>
          <p:nvPr/>
        </p:nvSpPr>
        <p:spPr>
          <a:xfrm>
            <a:off x="7736541" y="4249225"/>
            <a:ext cx="2931459" cy="266331"/>
          </a:xfrm>
          <a:prstGeom prst="callout2">
            <a:avLst>
              <a:gd name="adj1" fmla="val -1348"/>
              <a:gd name="adj2" fmla="val 23018"/>
              <a:gd name="adj3" fmla="val -96593"/>
              <a:gd name="adj4" fmla="val 6801"/>
              <a:gd name="adj5" fmla="val -131226"/>
              <a:gd name="adj6" fmla="val -278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dirty="0"/>
              <a:t>Forme externe du profilé</a:t>
            </a:r>
          </a:p>
        </p:txBody>
      </p:sp>
      <p:sp>
        <p:nvSpPr>
          <p:cNvPr id="11" name="Légende : flèche courbée 10">
            <a:extLst>
              <a:ext uri="{FF2B5EF4-FFF2-40B4-BE49-F238E27FC236}">
                <a16:creationId xmlns:a16="http://schemas.microsoft.com/office/drawing/2014/main" id="{11AEFD8C-E518-4BAC-96A5-EE12ADBB536A}"/>
              </a:ext>
            </a:extLst>
          </p:cNvPr>
          <p:cNvSpPr/>
          <p:nvPr/>
        </p:nvSpPr>
        <p:spPr>
          <a:xfrm>
            <a:off x="2505637" y="2697430"/>
            <a:ext cx="3026633" cy="243247"/>
          </a:xfrm>
          <a:prstGeom prst="borderCallout2">
            <a:avLst>
              <a:gd name="adj1" fmla="val 99043"/>
              <a:gd name="adj2" fmla="val 99804"/>
              <a:gd name="adj3" fmla="val 182984"/>
              <a:gd name="adj4" fmla="val 106823"/>
              <a:gd name="adj5" fmla="val 302282"/>
              <a:gd name="adj6" fmla="val 14657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A" dirty="0"/>
              <a:t>Forme interne du profilé</a:t>
            </a:r>
          </a:p>
        </p:txBody>
      </p:sp>
      <p:sp>
        <p:nvSpPr>
          <p:cNvPr id="13" name="Titre 4">
            <a:extLst>
              <a:ext uri="{FF2B5EF4-FFF2-40B4-BE49-F238E27FC236}">
                <a16:creationId xmlns:a16="http://schemas.microsoft.com/office/drawing/2014/main" id="{74C005D2-F30C-4156-AF7B-1BFB98E8DDCF}"/>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spTree>
    <p:extLst>
      <p:ext uri="{BB962C8B-B14F-4D97-AF65-F5344CB8AC3E}">
        <p14:creationId xmlns:p14="http://schemas.microsoft.com/office/powerpoint/2010/main" val="4181957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F7B0237-929F-43FA-B5AE-7C780FE27096}"/>
              </a:ext>
            </a:extLst>
          </p:cNvPr>
          <p:cNvSpPr>
            <a:spLocks noGrp="1"/>
          </p:cNvSpPr>
          <p:nvPr>
            <p:ph type="sldNum" sz="quarter" idx="10"/>
          </p:nvPr>
        </p:nvSpPr>
        <p:spPr/>
        <p:txBody>
          <a:bodyPr/>
          <a:lstStyle/>
          <a:p>
            <a:fld id="{FE9C8C7F-A98E-E946-B93B-30D697361F96}" type="slidenum">
              <a:rPr lang="fr-FR" smtClean="0">
                <a:solidFill>
                  <a:schemeClr val="accent2"/>
                </a:solidFill>
              </a:rPr>
              <a:pPr/>
              <a:t>27</a:t>
            </a:fld>
            <a:endParaRPr lang="fr-FR" dirty="0">
              <a:solidFill>
                <a:schemeClr val="accent2"/>
              </a:solidFill>
            </a:endParaRPr>
          </a:p>
        </p:txBody>
      </p:sp>
      <p:pic>
        <p:nvPicPr>
          <p:cNvPr id="4" name="Image 3">
            <a:extLst>
              <a:ext uri="{FF2B5EF4-FFF2-40B4-BE49-F238E27FC236}">
                <a16:creationId xmlns:a16="http://schemas.microsoft.com/office/drawing/2014/main" id="{009F31A6-5832-4F85-BA56-FFE8787D842C}"/>
              </a:ext>
            </a:extLst>
          </p:cNvPr>
          <p:cNvPicPr>
            <a:picLocks noChangeAspect="1"/>
          </p:cNvPicPr>
          <p:nvPr/>
        </p:nvPicPr>
        <p:blipFill>
          <a:blip r:embed="rId3"/>
          <a:stretch>
            <a:fillRect/>
          </a:stretch>
        </p:blipFill>
        <p:spPr>
          <a:xfrm>
            <a:off x="1524000" y="1604513"/>
            <a:ext cx="9144000" cy="3688017"/>
          </a:xfrm>
          <a:prstGeom prst="rect">
            <a:avLst/>
          </a:prstGeom>
        </p:spPr>
      </p:pic>
      <p:cxnSp>
        <p:nvCxnSpPr>
          <p:cNvPr id="8" name="Connecteur droit avec flèche 7">
            <a:extLst>
              <a:ext uri="{FF2B5EF4-FFF2-40B4-BE49-F238E27FC236}">
                <a16:creationId xmlns:a16="http://schemas.microsoft.com/office/drawing/2014/main" id="{F1D5A53C-4E31-4497-A452-3D3AF1DCF81C}"/>
              </a:ext>
            </a:extLst>
          </p:cNvPr>
          <p:cNvCxnSpPr>
            <a:cxnSpLocks/>
          </p:cNvCxnSpPr>
          <p:nvPr/>
        </p:nvCxnSpPr>
        <p:spPr>
          <a:xfrm>
            <a:off x="1799209" y="2494627"/>
            <a:ext cx="2929631" cy="577048"/>
          </a:xfrm>
          <a:prstGeom prst="straightConnector1">
            <a:avLst/>
          </a:prstGeom>
          <a:ln w="889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Bulle narrative : rectangle 10">
            <a:extLst>
              <a:ext uri="{FF2B5EF4-FFF2-40B4-BE49-F238E27FC236}">
                <a16:creationId xmlns:a16="http://schemas.microsoft.com/office/drawing/2014/main" id="{F848B745-EC10-46AE-B52C-019317079128}"/>
              </a:ext>
            </a:extLst>
          </p:cNvPr>
          <p:cNvSpPr/>
          <p:nvPr/>
        </p:nvSpPr>
        <p:spPr>
          <a:xfrm>
            <a:off x="5581095" y="1846718"/>
            <a:ext cx="1029811" cy="372863"/>
          </a:xfrm>
          <a:prstGeom prst="wedgeRectCallout">
            <a:avLst>
              <a:gd name="adj1" fmla="val 29167"/>
              <a:gd name="adj2" fmla="val 119643"/>
            </a:avLst>
          </a:prstGeom>
          <a:solidFill>
            <a:srgbClr val="92D05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dirty="0">
                <a:solidFill>
                  <a:schemeClr val="tx1"/>
                </a:solidFill>
              </a:rPr>
              <a:t>Mandrin</a:t>
            </a:r>
          </a:p>
        </p:txBody>
      </p:sp>
      <p:sp>
        <p:nvSpPr>
          <p:cNvPr id="12" name="Bulle narrative : rectangle 11">
            <a:extLst>
              <a:ext uri="{FF2B5EF4-FFF2-40B4-BE49-F238E27FC236}">
                <a16:creationId xmlns:a16="http://schemas.microsoft.com/office/drawing/2014/main" id="{96F5637E-2DF6-4C8E-AAC0-525A4B253A03}"/>
              </a:ext>
            </a:extLst>
          </p:cNvPr>
          <p:cNvSpPr/>
          <p:nvPr/>
        </p:nvSpPr>
        <p:spPr>
          <a:xfrm>
            <a:off x="7989905" y="2089279"/>
            <a:ext cx="818225" cy="372863"/>
          </a:xfrm>
          <a:prstGeom prst="wedgeRectCallout">
            <a:avLst>
              <a:gd name="adj1" fmla="val -58808"/>
              <a:gd name="adj2" fmla="val 110119"/>
            </a:avLst>
          </a:prstGeom>
          <a:solidFill>
            <a:srgbClr val="92D05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dirty="0">
                <a:solidFill>
                  <a:schemeClr val="tx1"/>
                </a:solidFill>
              </a:rPr>
              <a:t>Plaque</a:t>
            </a:r>
          </a:p>
        </p:txBody>
      </p:sp>
      <p:sp>
        <p:nvSpPr>
          <p:cNvPr id="14" name="Bulle narrative : rectangle 13">
            <a:extLst>
              <a:ext uri="{FF2B5EF4-FFF2-40B4-BE49-F238E27FC236}">
                <a16:creationId xmlns:a16="http://schemas.microsoft.com/office/drawing/2014/main" id="{F848B745-EC10-46AE-B52C-019317079128}"/>
              </a:ext>
            </a:extLst>
          </p:cNvPr>
          <p:cNvSpPr/>
          <p:nvPr/>
        </p:nvSpPr>
        <p:spPr>
          <a:xfrm>
            <a:off x="8808128" y="2779998"/>
            <a:ext cx="1029811" cy="372863"/>
          </a:xfrm>
          <a:prstGeom prst="wedgeRectCallout">
            <a:avLst>
              <a:gd name="adj1" fmla="val -3592"/>
              <a:gd name="adj2" fmla="val 214880"/>
            </a:avLst>
          </a:prstGeom>
          <a:solidFill>
            <a:srgbClr val="92D05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dirty="0">
                <a:solidFill>
                  <a:schemeClr val="tx1"/>
                </a:solidFill>
              </a:rPr>
              <a:t>Profilé</a:t>
            </a:r>
          </a:p>
        </p:txBody>
      </p:sp>
      <p:pic>
        <p:nvPicPr>
          <p:cNvPr id="15" name="Image 14">
            <a:extLst>
              <a:ext uri="{FF2B5EF4-FFF2-40B4-BE49-F238E27FC236}">
                <a16:creationId xmlns:a16="http://schemas.microsoft.com/office/drawing/2014/main" id="{A30F1818-5DB7-4ADF-A313-411293FA2CA5}"/>
              </a:ext>
            </a:extLst>
          </p:cNvPr>
          <p:cNvPicPr>
            <a:picLocks noChangeAspect="1"/>
          </p:cNvPicPr>
          <p:nvPr/>
        </p:nvPicPr>
        <p:blipFill>
          <a:blip r:embed="rId4"/>
          <a:stretch>
            <a:fillRect/>
          </a:stretch>
        </p:blipFill>
        <p:spPr>
          <a:xfrm>
            <a:off x="9173169" y="4950089"/>
            <a:ext cx="1037631" cy="288539"/>
          </a:xfrm>
          <a:prstGeom prst="rect">
            <a:avLst/>
          </a:prstGeom>
        </p:spPr>
      </p:pic>
      <p:pic>
        <p:nvPicPr>
          <p:cNvPr id="19" name="Image 18">
            <a:extLst>
              <a:ext uri="{FF2B5EF4-FFF2-40B4-BE49-F238E27FC236}">
                <a16:creationId xmlns:a16="http://schemas.microsoft.com/office/drawing/2014/main" id="{4E7DA77D-E576-419E-9446-5C0DB2CD0E2E}"/>
              </a:ext>
            </a:extLst>
          </p:cNvPr>
          <p:cNvPicPr>
            <a:picLocks noChangeAspect="1"/>
          </p:cNvPicPr>
          <p:nvPr/>
        </p:nvPicPr>
        <p:blipFill>
          <a:blip r:embed="rId5"/>
          <a:stretch>
            <a:fillRect/>
          </a:stretch>
        </p:blipFill>
        <p:spPr>
          <a:xfrm>
            <a:off x="8399015" y="3690280"/>
            <a:ext cx="1923551" cy="576000"/>
          </a:xfrm>
          <a:prstGeom prst="rect">
            <a:avLst/>
          </a:prstGeom>
        </p:spPr>
      </p:pic>
      <p:sp>
        <p:nvSpPr>
          <p:cNvPr id="17" name="Bulle narrative : rectangle 16">
            <a:extLst>
              <a:ext uri="{FF2B5EF4-FFF2-40B4-BE49-F238E27FC236}">
                <a16:creationId xmlns:a16="http://schemas.microsoft.com/office/drawing/2014/main" id="{7003395E-8565-49A0-95ED-C2C83F598E4C}"/>
              </a:ext>
            </a:extLst>
          </p:cNvPr>
          <p:cNvSpPr/>
          <p:nvPr/>
        </p:nvSpPr>
        <p:spPr>
          <a:xfrm>
            <a:off x="2625637" y="1655686"/>
            <a:ext cx="2125395" cy="372863"/>
          </a:xfrm>
          <a:prstGeom prst="wedgeRectCallout">
            <a:avLst>
              <a:gd name="adj1" fmla="val 29167"/>
              <a:gd name="adj2" fmla="val 119643"/>
            </a:avLst>
          </a:prstGeom>
          <a:solidFill>
            <a:srgbClr val="92D05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CA" dirty="0">
                <a:solidFill>
                  <a:schemeClr val="tx1"/>
                </a:solidFill>
              </a:rPr>
              <a:t>Billette aluminium</a:t>
            </a:r>
          </a:p>
        </p:txBody>
      </p:sp>
      <p:sp>
        <p:nvSpPr>
          <p:cNvPr id="18" name="Titre 4">
            <a:extLst>
              <a:ext uri="{FF2B5EF4-FFF2-40B4-BE49-F238E27FC236}">
                <a16:creationId xmlns:a16="http://schemas.microsoft.com/office/drawing/2014/main" id="{737F8C88-B38A-4FD9-A95E-F5E7B2C20438}"/>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spTree>
    <p:extLst>
      <p:ext uri="{BB962C8B-B14F-4D97-AF65-F5344CB8AC3E}">
        <p14:creationId xmlns:p14="http://schemas.microsoft.com/office/powerpoint/2010/main" val="2723433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Espace réservé du numéro de diapositive 2">
            <a:extLst>
              <a:ext uri="{FF2B5EF4-FFF2-40B4-BE49-F238E27FC236}">
                <a16:creationId xmlns:a16="http://schemas.microsoft.com/office/drawing/2014/main" id="{82E4B403-B8FD-4EBB-8C69-6A8956613206}"/>
              </a:ext>
            </a:extLst>
          </p:cNvPr>
          <p:cNvSpPr>
            <a:spLocks noGrp="1" noChangeArrowheads="1"/>
          </p:cNvSpPr>
          <p:nvPr>
            <p:ph type="sldNum" sz="quarter" idx="10"/>
          </p:nvPr>
        </p:nvSpPr>
        <p:spPr bwMode="auto">
          <a:xfrm>
            <a:off x="9144000" y="6305551"/>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fr-FR"/>
            </a:defPPr>
            <a:lvl1pPr marL="0" algn="r" defTabSz="457189" rtl="0" eaLnBrk="1" fontAlgn="auto" latinLnBrk="0" hangingPunct="1">
              <a:spcBef>
                <a:spcPts val="0"/>
              </a:spcBef>
              <a:spcAft>
                <a:spcPts val="0"/>
              </a:spcAft>
              <a:defRPr sz="1200" kern="1200" smtClean="0">
                <a:solidFill>
                  <a:schemeClr val="bg1"/>
                </a:solidFill>
                <a:latin typeface="Arial"/>
                <a:ea typeface="+mn-ea"/>
                <a:cs typeface="Arial"/>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B97EF895-2CE6-4C03-8D43-6A746FB1B1D0}" type="slidenum">
              <a:rPr lang="fr-FR" smtClean="0">
                <a:solidFill>
                  <a:schemeClr val="accent2"/>
                </a:solidFill>
              </a:rPr>
              <a:pPr fontAlgn="base">
                <a:spcBef>
                  <a:spcPct val="0"/>
                </a:spcBef>
                <a:spcAft>
                  <a:spcPct val="0"/>
                </a:spcAft>
                <a:defRPr/>
              </a:pPr>
              <a:t>28</a:t>
            </a:fld>
            <a:endParaRPr lang="fr-FR" altLang="fr-FR" dirty="0">
              <a:solidFill>
                <a:schemeClr val="accent2"/>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55C6E92E-96A4-459B-B49D-DE075111A694}"/>
              </a:ext>
            </a:extLst>
          </p:cNvPr>
          <p:cNvPicPr>
            <a:picLocks noChangeAspect="1"/>
          </p:cNvPicPr>
          <p:nvPr/>
        </p:nvPicPr>
        <p:blipFill>
          <a:blip r:embed="rId3"/>
          <a:stretch>
            <a:fillRect/>
          </a:stretch>
        </p:blipFill>
        <p:spPr>
          <a:xfrm>
            <a:off x="5398194" y="1653701"/>
            <a:ext cx="2409319" cy="1688327"/>
          </a:xfrm>
          <a:prstGeom prst="rect">
            <a:avLst/>
          </a:prstGeom>
        </p:spPr>
      </p:pic>
      <p:pic>
        <p:nvPicPr>
          <p:cNvPr id="3" name="Image 2">
            <a:extLst>
              <a:ext uri="{FF2B5EF4-FFF2-40B4-BE49-F238E27FC236}">
                <a16:creationId xmlns:a16="http://schemas.microsoft.com/office/drawing/2014/main" id="{D2C89E62-B0DE-4613-8F55-4121DDDE9275}"/>
              </a:ext>
            </a:extLst>
          </p:cNvPr>
          <p:cNvPicPr>
            <a:picLocks noChangeAspect="1"/>
          </p:cNvPicPr>
          <p:nvPr/>
        </p:nvPicPr>
        <p:blipFill>
          <a:blip r:embed="rId4"/>
          <a:stretch>
            <a:fillRect/>
          </a:stretch>
        </p:blipFill>
        <p:spPr>
          <a:xfrm>
            <a:off x="1904308" y="3574721"/>
            <a:ext cx="2974619" cy="1974265"/>
          </a:xfrm>
          <a:prstGeom prst="rect">
            <a:avLst/>
          </a:prstGeom>
        </p:spPr>
      </p:pic>
      <p:pic>
        <p:nvPicPr>
          <p:cNvPr id="6" name="Image 5">
            <a:extLst>
              <a:ext uri="{FF2B5EF4-FFF2-40B4-BE49-F238E27FC236}">
                <a16:creationId xmlns:a16="http://schemas.microsoft.com/office/drawing/2014/main" id="{37BA01DC-0A54-45CD-8642-5D13181F09D4}"/>
              </a:ext>
            </a:extLst>
          </p:cNvPr>
          <p:cNvPicPr>
            <a:picLocks noChangeAspect="1"/>
          </p:cNvPicPr>
          <p:nvPr/>
        </p:nvPicPr>
        <p:blipFill>
          <a:blip r:embed="rId5"/>
          <a:stretch>
            <a:fillRect/>
          </a:stretch>
        </p:blipFill>
        <p:spPr>
          <a:xfrm>
            <a:off x="4956314" y="3578664"/>
            <a:ext cx="3188735" cy="1922027"/>
          </a:xfrm>
          <a:prstGeom prst="rect">
            <a:avLst/>
          </a:prstGeom>
        </p:spPr>
      </p:pic>
      <p:pic>
        <p:nvPicPr>
          <p:cNvPr id="7" name="Image 6">
            <a:extLst>
              <a:ext uri="{FF2B5EF4-FFF2-40B4-BE49-F238E27FC236}">
                <a16:creationId xmlns:a16="http://schemas.microsoft.com/office/drawing/2014/main" id="{B3317AC8-A25E-41A3-AA4E-9CA9B149529C}"/>
              </a:ext>
            </a:extLst>
          </p:cNvPr>
          <p:cNvPicPr>
            <a:picLocks noChangeAspect="1"/>
          </p:cNvPicPr>
          <p:nvPr/>
        </p:nvPicPr>
        <p:blipFill>
          <a:blip r:embed="rId6"/>
          <a:stretch>
            <a:fillRect/>
          </a:stretch>
        </p:blipFill>
        <p:spPr>
          <a:xfrm>
            <a:off x="8258684" y="2064369"/>
            <a:ext cx="2183457" cy="2827228"/>
          </a:xfrm>
          <a:prstGeom prst="rect">
            <a:avLst/>
          </a:prstGeom>
        </p:spPr>
      </p:pic>
      <p:pic>
        <p:nvPicPr>
          <p:cNvPr id="8" name="Image 7">
            <a:extLst>
              <a:ext uri="{FF2B5EF4-FFF2-40B4-BE49-F238E27FC236}">
                <a16:creationId xmlns:a16="http://schemas.microsoft.com/office/drawing/2014/main" id="{53DC5B4F-FE0E-4BEC-ACB8-BCBB4DE2EA43}"/>
              </a:ext>
            </a:extLst>
          </p:cNvPr>
          <p:cNvPicPr>
            <a:picLocks noChangeAspect="1"/>
          </p:cNvPicPr>
          <p:nvPr/>
        </p:nvPicPr>
        <p:blipFill>
          <a:blip r:embed="rId7"/>
          <a:stretch>
            <a:fillRect/>
          </a:stretch>
        </p:blipFill>
        <p:spPr>
          <a:xfrm>
            <a:off x="1951300" y="1593241"/>
            <a:ext cx="3446893" cy="1835761"/>
          </a:xfrm>
          <a:prstGeom prst="rect">
            <a:avLst/>
          </a:prstGeom>
        </p:spPr>
      </p:pic>
      <p:sp>
        <p:nvSpPr>
          <p:cNvPr id="12" name="Titre 4">
            <a:extLst>
              <a:ext uri="{FF2B5EF4-FFF2-40B4-BE49-F238E27FC236}">
                <a16:creationId xmlns:a16="http://schemas.microsoft.com/office/drawing/2014/main" id="{0BB5F8E8-C781-4EF8-8F4B-3289B1C278E0}"/>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pic>
        <p:nvPicPr>
          <p:cNvPr id="9" name="Image 8">
            <a:extLst>
              <a:ext uri="{FF2B5EF4-FFF2-40B4-BE49-F238E27FC236}">
                <a16:creationId xmlns:a16="http://schemas.microsoft.com/office/drawing/2014/main" id="{B8C3CA7D-BB82-4CD0-A921-517E843DB501}"/>
              </a:ext>
            </a:extLst>
          </p:cNvPr>
          <p:cNvPicPr>
            <a:picLocks noChangeAspect="1"/>
          </p:cNvPicPr>
          <p:nvPr/>
        </p:nvPicPr>
        <p:blipFill>
          <a:blip r:embed="rId8"/>
          <a:stretch>
            <a:fillRect/>
          </a:stretch>
        </p:blipFill>
        <p:spPr>
          <a:xfrm>
            <a:off x="4840685" y="3328220"/>
            <a:ext cx="1037631" cy="288539"/>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C8D5017-DE4A-46F8-A222-201A6A23FAF7}"/>
              </a:ext>
            </a:extLst>
          </p:cNvPr>
          <p:cNvSpPr>
            <a:spLocks noGrp="1"/>
          </p:cNvSpPr>
          <p:nvPr>
            <p:ph type="sldNum" sz="quarter" idx="10"/>
          </p:nvPr>
        </p:nvSpPr>
        <p:spPr/>
        <p:txBody>
          <a:bodyPr/>
          <a:lstStyle/>
          <a:p>
            <a:fld id="{FE9C8C7F-A98E-E946-B93B-30D697361F96}" type="slidenum">
              <a:rPr lang="fr-FR" smtClean="0">
                <a:solidFill>
                  <a:schemeClr val="accent2"/>
                </a:solidFill>
              </a:rPr>
              <a:pPr/>
              <a:t>29</a:t>
            </a:fld>
            <a:endParaRPr lang="fr-FR" dirty="0">
              <a:solidFill>
                <a:schemeClr val="accent2"/>
              </a:solidFill>
            </a:endParaRPr>
          </a:p>
        </p:txBody>
      </p:sp>
      <p:sp>
        <p:nvSpPr>
          <p:cNvPr id="24" name="ZoneTexte 23">
            <a:extLst>
              <a:ext uri="{FF2B5EF4-FFF2-40B4-BE49-F238E27FC236}">
                <a16:creationId xmlns:a16="http://schemas.microsoft.com/office/drawing/2014/main" id="{6E0494ED-D0D6-415A-86E3-ED4F386359D0}"/>
              </a:ext>
            </a:extLst>
          </p:cNvPr>
          <p:cNvSpPr txBox="1"/>
          <p:nvPr/>
        </p:nvSpPr>
        <p:spPr>
          <a:xfrm>
            <a:off x="6973261" y="1699492"/>
            <a:ext cx="5076788" cy="352404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fr-CA" dirty="0">
                <a:latin typeface="Univers Condensed Light" panose="020B0306020202040204" pitchFamily="34" charset="0"/>
              </a:rPr>
              <a:t>Appui de l’assemblage de la matrice ‘’</a:t>
            </a:r>
            <a:r>
              <a:rPr lang="fr-CA" dirty="0" err="1">
                <a:latin typeface="Univers Condensed Light" panose="020B0306020202040204" pitchFamily="34" charset="0"/>
              </a:rPr>
              <a:t>platen</a:t>
            </a:r>
            <a:r>
              <a:rPr lang="fr-CA" dirty="0">
                <a:latin typeface="Univers Condensed Light" panose="020B0306020202040204" pitchFamily="34" charset="0"/>
              </a:rPr>
              <a:t>’’.</a:t>
            </a:r>
          </a:p>
          <a:p>
            <a:pPr marL="285750" indent="-285750">
              <a:spcAft>
                <a:spcPts val="600"/>
              </a:spcAft>
              <a:buFont typeface="Arial" panose="020B0604020202020204" pitchFamily="34" charset="0"/>
              <a:buChar char="•"/>
            </a:pPr>
            <a:r>
              <a:rPr lang="fr-CA" dirty="0">
                <a:latin typeface="Univers Condensed Light" panose="020B0306020202040204" pitchFamily="34" charset="0"/>
              </a:rPr>
              <a:t>Matrice ‘’Die’’ sert à former le profilé.</a:t>
            </a:r>
          </a:p>
          <a:p>
            <a:pPr marL="285750" indent="-285750">
              <a:spcAft>
                <a:spcPts val="600"/>
              </a:spcAft>
              <a:buFont typeface="Arial" panose="020B0604020202020204" pitchFamily="34" charset="0"/>
              <a:buChar char="•"/>
            </a:pPr>
            <a:r>
              <a:rPr lang="fr-CA" dirty="0">
                <a:latin typeface="Univers Condensed Light" panose="020B0306020202040204" pitchFamily="34" charset="0"/>
              </a:rPr>
              <a:t>Le premier disque d’appui ‘’</a:t>
            </a:r>
            <a:r>
              <a:rPr lang="fr-CA" dirty="0" err="1">
                <a:latin typeface="Univers Condensed Light" panose="020B0306020202040204" pitchFamily="34" charset="0"/>
              </a:rPr>
              <a:t>backer</a:t>
            </a:r>
            <a:r>
              <a:rPr lang="fr-CA" dirty="0">
                <a:latin typeface="Univers Condensed Light" panose="020B0306020202040204" pitchFamily="34" charset="0"/>
              </a:rPr>
              <a:t>’’ a pour fonction d’offrir un support à la matrice. La découpe faite dans ce disque d’appui est plus grande que le profilé et ne touche pas au profilé.</a:t>
            </a:r>
          </a:p>
          <a:p>
            <a:pPr marL="285750" indent="-285750">
              <a:spcAft>
                <a:spcPts val="600"/>
              </a:spcAft>
              <a:buFont typeface="Arial" panose="020B0604020202020204" pitchFamily="34" charset="0"/>
              <a:buChar char="•"/>
            </a:pPr>
            <a:r>
              <a:rPr lang="fr-CA" dirty="0">
                <a:latin typeface="Univers Condensed Light" panose="020B0306020202040204" pitchFamily="34" charset="0"/>
              </a:rPr>
              <a:t>Le second disque d’appui ‘’</a:t>
            </a:r>
            <a:r>
              <a:rPr lang="fr-CA" dirty="0" err="1">
                <a:latin typeface="Univers Condensed Light" panose="020B0306020202040204" pitchFamily="34" charset="0"/>
              </a:rPr>
              <a:t>bolster</a:t>
            </a:r>
            <a:r>
              <a:rPr lang="fr-CA" dirty="0">
                <a:latin typeface="Univers Condensed Light" panose="020B0306020202040204" pitchFamily="34" charset="0"/>
              </a:rPr>
              <a:t>’’ ajoute un support supplémentaire, aucun contact avec le profilé.</a:t>
            </a:r>
          </a:p>
          <a:p>
            <a:pPr marL="285750" indent="-285750">
              <a:spcAft>
                <a:spcPts val="600"/>
              </a:spcAft>
              <a:buFont typeface="Arial" panose="020B0604020202020204" pitchFamily="34" charset="0"/>
              <a:buChar char="•"/>
            </a:pPr>
            <a:r>
              <a:rPr lang="fr-CA" dirty="0">
                <a:latin typeface="Univers Condensed Light" panose="020B0306020202040204" pitchFamily="34" charset="0"/>
              </a:rPr>
              <a:t>Une force de 2750 tonnes est appliquée sur la billette.</a:t>
            </a:r>
          </a:p>
          <a:p>
            <a:endParaRPr lang="fr-CA" dirty="0"/>
          </a:p>
          <a:p>
            <a:endParaRPr lang="fr-CA" dirty="0"/>
          </a:p>
        </p:txBody>
      </p:sp>
      <p:pic>
        <p:nvPicPr>
          <p:cNvPr id="35" name="Image 34">
            <a:extLst>
              <a:ext uri="{FF2B5EF4-FFF2-40B4-BE49-F238E27FC236}">
                <a16:creationId xmlns:a16="http://schemas.microsoft.com/office/drawing/2014/main" id="{EE3DB1C5-54A1-4F49-A8D8-E3D236FD8BD2}"/>
              </a:ext>
            </a:extLst>
          </p:cNvPr>
          <p:cNvPicPr>
            <a:picLocks noChangeAspect="1"/>
          </p:cNvPicPr>
          <p:nvPr/>
        </p:nvPicPr>
        <p:blipFill>
          <a:blip r:embed="rId3"/>
          <a:stretch>
            <a:fillRect/>
          </a:stretch>
        </p:blipFill>
        <p:spPr>
          <a:xfrm>
            <a:off x="3918682" y="6355305"/>
            <a:ext cx="1037631" cy="288539"/>
          </a:xfrm>
          <a:prstGeom prst="rect">
            <a:avLst/>
          </a:prstGeom>
        </p:spPr>
      </p:pic>
      <p:sp>
        <p:nvSpPr>
          <p:cNvPr id="36" name="Titre 4">
            <a:extLst>
              <a:ext uri="{FF2B5EF4-FFF2-40B4-BE49-F238E27FC236}">
                <a16:creationId xmlns:a16="http://schemas.microsoft.com/office/drawing/2014/main" id="{D170A999-9C6F-451E-AB05-0476B98095F1}"/>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grpSp>
        <p:nvGrpSpPr>
          <p:cNvPr id="2" name="Groupe 1">
            <a:extLst>
              <a:ext uri="{FF2B5EF4-FFF2-40B4-BE49-F238E27FC236}">
                <a16:creationId xmlns:a16="http://schemas.microsoft.com/office/drawing/2014/main" id="{384EF51B-0AC3-4C81-8FE1-FA9DB4D5F1F2}"/>
              </a:ext>
            </a:extLst>
          </p:cNvPr>
          <p:cNvGrpSpPr/>
          <p:nvPr/>
        </p:nvGrpSpPr>
        <p:grpSpPr>
          <a:xfrm>
            <a:off x="267501" y="1213822"/>
            <a:ext cx="6465808" cy="4435680"/>
            <a:chOff x="267501" y="1213821"/>
            <a:chExt cx="7382914" cy="4657991"/>
          </a:xfrm>
        </p:grpSpPr>
        <p:pic>
          <p:nvPicPr>
            <p:cNvPr id="4" name="Image 3">
              <a:extLst>
                <a:ext uri="{FF2B5EF4-FFF2-40B4-BE49-F238E27FC236}">
                  <a16:creationId xmlns:a16="http://schemas.microsoft.com/office/drawing/2014/main" id="{249F6B08-968C-44E5-BDF6-33E59E2F5FE2}"/>
                </a:ext>
              </a:extLst>
            </p:cNvPr>
            <p:cNvPicPr>
              <a:picLocks noChangeAspect="1"/>
            </p:cNvPicPr>
            <p:nvPr/>
          </p:nvPicPr>
          <p:blipFill>
            <a:blip r:embed="rId4"/>
            <a:stretch>
              <a:fillRect/>
            </a:stretch>
          </p:blipFill>
          <p:spPr>
            <a:xfrm>
              <a:off x="1965308" y="1213821"/>
              <a:ext cx="5672137" cy="4098576"/>
            </a:xfrm>
            <a:prstGeom prst="rect">
              <a:avLst/>
            </a:prstGeom>
          </p:spPr>
        </p:pic>
        <p:sp>
          <p:nvSpPr>
            <p:cNvPr id="13" name="ZoneTexte 12">
              <a:extLst>
                <a:ext uri="{FF2B5EF4-FFF2-40B4-BE49-F238E27FC236}">
                  <a16:creationId xmlns:a16="http://schemas.microsoft.com/office/drawing/2014/main" id="{9050B20C-54B2-4BC8-B38F-AA40DE990986}"/>
                </a:ext>
              </a:extLst>
            </p:cNvPr>
            <p:cNvSpPr txBox="1"/>
            <p:nvPr/>
          </p:nvSpPr>
          <p:spPr>
            <a:xfrm>
              <a:off x="2723661" y="1545604"/>
              <a:ext cx="1119474" cy="307777"/>
            </a:xfrm>
            <a:prstGeom prst="rect">
              <a:avLst/>
            </a:prstGeom>
            <a:noFill/>
          </p:spPr>
          <p:txBody>
            <a:bodyPr wrap="none" rtlCol="0">
              <a:spAutoFit/>
            </a:bodyPr>
            <a:lstStyle/>
            <a:p>
              <a:r>
                <a:rPr lang="fr-CA" sz="1400" b="1" dirty="0"/>
                <a:t>CONTENEUR</a:t>
              </a:r>
            </a:p>
          </p:txBody>
        </p:sp>
        <p:sp>
          <p:nvSpPr>
            <p:cNvPr id="14" name="ZoneTexte 13">
              <a:extLst>
                <a:ext uri="{FF2B5EF4-FFF2-40B4-BE49-F238E27FC236}">
                  <a16:creationId xmlns:a16="http://schemas.microsoft.com/office/drawing/2014/main" id="{B9732DBC-D301-4A23-8100-8AAE93FAC385}"/>
                </a:ext>
              </a:extLst>
            </p:cNvPr>
            <p:cNvSpPr txBox="1"/>
            <p:nvPr/>
          </p:nvSpPr>
          <p:spPr>
            <a:xfrm>
              <a:off x="2723661" y="3319461"/>
              <a:ext cx="1119474" cy="307777"/>
            </a:xfrm>
            <a:prstGeom prst="rect">
              <a:avLst/>
            </a:prstGeom>
            <a:noFill/>
          </p:spPr>
          <p:txBody>
            <a:bodyPr wrap="none" rtlCol="0">
              <a:spAutoFit/>
            </a:bodyPr>
            <a:lstStyle/>
            <a:p>
              <a:r>
                <a:rPr lang="fr-CA" sz="1400" b="1" dirty="0"/>
                <a:t>CONTENEUR</a:t>
              </a:r>
            </a:p>
          </p:txBody>
        </p:sp>
        <p:sp>
          <p:nvSpPr>
            <p:cNvPr id="15" name="ZoneTexte 14">
              <a:extLst>
                <a:ext uri="{FF2B5EF4-FFF2-40B4-BE49-F238E27FC236}">
                  <a16:creationId xmlns:a16="http://schemas.microsoft.com/office/drawing/2014/main" id="{94B02ADD-8D0A-451B-A210-89A3769E9BA8}"/>
                </a:ext>
              </a:extLst>
            </p:cNvPr>
            <p:cNvSpPr txBox="1"/>
            <p:nvPr/>
          </p:nvSpPr>
          <p:spPr>
            <a:xfrm>
              <a:off x="5132909" y="2918105"/>
              <a:ext cx="746102" cy="307777"/>
            </a:xfrm>
            <a:prstGeom prst="rect">
              <a:avLst/>
            </a:prstGeom>
            <a:noFill/>
          </p:spPr>
          <p:txBody>
            <a:bodyPr wrap="none" rtlCol="0">
              <a:spAutoFit/>
            </a:bodyPr>
            <a:lstStyle/>
            <a:p>
              <a:r>
                <a:rPr lang="fr-CA" sz="1400" b="1" dirty="0"/>
                <a:t>PLATEN</a:t>
              </a:r>
            </a:p>
          </p:txBody>
        </p:sp>
        <p:sp>
          <p:nvSpPr>
            <p:cNvPr id="16" name="ZoneTexte 15">
              <a:extLst>
                <a:ext uri="{FF2B5EF4-FFF2-40B4-BE49-F238E27FC236}">
                  <a16:creationId xmlns:a16="http://schemas.microsoft.com/office/drawing/2014/main" id="{CF647EBE-91D0-433F-B3EF-23320E01B66A}"/>
                </a:ext>
              </a:extLst>
            </p:cNvPr>
            <p:cNvSpPr txBox="1"/>
            <p:nvPr/>
          </p:nvSpPr>
          <p:spPr>
            <a:xfrm>
              <a:off x="5132909" y="1984692"/>
              <a:ext cx="746102" cy="307777"/>
            </a:xfrm>
            <a:prstGeom prst="rect">
              <a:avLst/>
            </a:prstGeom>
            <a:noFill/>
          </p:spPr>
          <p:txBody>
            <a:bodyPr wrap="none" rtlCol="0">
              <a:spAutoFit/>
            </a:bodyPr>
            <a:lstStyle/>
            <a:p>
              <a:r>
                <a:rPr lang="fr-CA" sz="1400" b="1" dirty="0"/>
                <a:t>PLATEN</a:t>
              </a:r>
            </a:p>
          </p:txBody>
        </p:sp>
        <p:sp>
          <p:nvSpPr>
            <p:cNvPr id="18" name="ZoneTexte 17">
              <a:extLst>
                <a:ext uri="{FF2B5EF4-FFF2-40B4-BE49-F238E27FC236}">
                  <a16:creationId xmlns:a16="http://schemas.microsoft.com/office/drawing/2014/main" id="{BDE39D81-92B8-49F9-A9BE-39E41EE69C86}"/>
                </a:ext>
              </a:extLst>
            </p:cNvPr>
            <p:cNvSpPr txBox="1"/>
            <p:nvPr/>
          </p:nvSpPr>
          <p:spPr>
            <a:xfrm>
              <a:off x="2656234" y="2432532"/>
              <a:ext cx="839269" cy="307777"/>
            </a:xfrm>
            <a:prstGeom prst="rect">
              <a:avLst/>
            </a:prstGeom>
            <a:noFill/>
          </p:spPr>
          <p:txBody>
            <a:bodyPr wrap="none" rtlCol="0">
              <a:spAutoFit/>
            </a:bodyPr>
            <a:lstStyle/>
            <a:p>
              <a:r>
                <a:rPr lang="fr-CA" sz="1400" b="1" dirty="0"/>
                <a:t>BILLETTE</a:t>
              </a:r>
            </a:p>
          </p:txBody>
        </p:sp>
        <p:sp>
          <p:nvSpPr>
            <p:cNvPr id="19" name="Flèche : droite 18">
              <a:extLst>
                <a:ext uri="{FF2B5EF4-FFF2-40B4-BE49-F238E27FC236}">
                  <a16:creationId xmlns:a16="http://schemas.microsoft.com/office/drawing/2014/main" id="{11AB6CE9-1568-4C98-80AE-2A58D138E3DF}"/>
                </a:ext>
              </a:extLst>
            </p:cNvPr>
            <p:cNvSpPr/>
            <p:nvPr/>
          </p:nvSpPr>
          <p:spPr>
            <a:xfrm flipV="1">
              <a:off x="3683032" y="2472941"/>
              <a:ext cx="398033" cy="223019"/>
            </a:xfrm>
            <a:prstGeom prst="rightArrow">
              <a:avLst>
                <a:gd name="adj1" fmla="val 50001"/>
                <a:gd name="adj2" fmla="val 67476"/>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20" name="ZoneTexte 19">
              <a:extLst>
                <a:ext uri="{FF2B5EF4-FFF2-40B4-BE49-F238E27FC236}">
                  <a16:creationId xmlns:a16="http://schemas.microsoft.com/office/drawing/2014/main" id="{901BCE6D-E8EE-4CD4-A9B0-A9A96190FFAD}"/>
                </a:ext>
              </a:extLst>
            </p:cNvPr>
            <p:cNvSpPr txBox="1"/>
            <p:nvPr/>
          </p:nvSpPr>
          <p:spPr>
            <a:xfrm>
              <a:off x="4759857" y="2432531"/>
              <a:ext cx="1337419" cy="307777"/>
            </a:xfrm>
            <a:prstGeom prst="rect">
              <a:avLst/>
            </a:prstGeom>
            <a:noFill/>
          </p:spPr>
          <p:txBody>
            <a:bodyPr wrap="square" rtlCol="0">
              <a:spAutoFit/>
            </a:bodyPr>
            <a:lstStyle/>
            <a:p>
              <a:r>
                <a:rPr lang="fr-CA" sz="1400" b="1" dirty="0"/>
                <a:t>EXTRUSION</a:t>
              </a:r>
            </a:p>
          </p:txBody>
        </p:sp>
        <p:sp>
          <p:nvSpPr>
            <p:cNvPr id="21" name="ZoneTexte 20">
              <a:extLst>
                <a:ext uri="{FF2B5EF4-FFF2-40B4-BE49-F238E27FC236}">
                  <a16:creationId xmlns:a16="http://schemas.microsoft.com/office/drawing/2014/main" id="{C196939E-3ABC-445E-A872-4E52DEF07AA1}"/>
                </a:ext>
              </a:extLst>
            </p:cNvPr>
            <p:cNvSpPr txBox="1"/>
            <p:nvPr/>
          </p:nvSpPr>
          <p:spPr>
            <a:xfrm>
              <a:off x="2688307" y="5348592"/>
              <a:ext cx="905954" cy="523220"/>
            </a:xfrm>
            <a:prstGeom prst="rect">
              <a:avLst/>
            </a:prstGeom>
            <a:noFill/>
          </p:spPr>
          <p:txBody>
            <a:bodyPr wrap="none" rtlCol="0">
              <a:spAutoFit/>
            </a:bodyPr>
            <a:lstStyle/>
            <a:p>
              <a:pPr algn="ctr"/>
              <a:r>
                <a:rPr lang="fr-CA" sz="1400" b="1" dirty="0"/>
                <a:t>DIE</a:t>
              </a:r>
            </a:p>
            <a:p>
              <a:pPr algn="ctr"/>
              <a:r>
                <a:rPr lang="fr-CA" sz="1400" b="1" dirty="0"/>
                <a:t> (matrice)</a:t>
              </a:r>
            </a:p>
          </p:txBody>
        </p:sp>
        <p:sp>
          <p:nvSpPr>
            <p:cNvPr id="22" name="ZoneTexte 21">
              <a:extLst>
                <a:ext uri="{FF2B5EF4-FFF2-40B4-BE49-F238E27FC236}">
                  <a16:creationId xmlns:a16="http://schemas.microsoft.com/office/drawing/2014/main" id="{A6500620-78FD-4811-AC14-A11F98F32AF1}"/>
                </a:ext>
              </a:extLst>
            </p:cNvPr>
            <p:cNvSpPr txBox="1"/>
            <p:nvPr/>
          </p:nvSpPr>
          <p:spPr>
            <a:xfrm>
              <a:off x="4428182" y="5353912"/>
              <a:ext cx="772327" cy="307777"/>
            </a:xfrm>
            <a:prstGeom prst="rect">
              <a:avLst/>
            </a:prstGeom>
            <a:noFill/>
          </p:spPr>
          <p:txBody>
            <a:bodyPr wrap="none" rtlCol="0">
              <a:spAutoFit/>
            </a:bodyPr>
            <a:lstStyle/>
            <a:p>
              <a:r>
                <a:rPr lang="fr-CA" sz="1400" b="1" dirty="0"/>
                <a:t>BACKER</a:t>
              </a:r>
            </a:p>
          </p:txBody>
        </p:sp>
        <p:sp>
          <p:nvSpPr>
            <p:cNvPr id="23" name="ZoneTexte 22">
              <a:extLst>
                <a:ext uri="{FF2B5EF4-FFF2-40B4-BE49-F238E27FC236}">
                  <a16:creationId xmlns:a16="http://schemas.microsoft.com/office/drawing/2014/main" id="{A679A75B-7947-4C0D-B8A4-8B224D151547}"/>
                </a:ext>
              </a:extLst>
            </p:cNvPr>
            <p:cNvSpPr txBox="1"/>
            <p:nvPr/>
          </p:nvSpPr>
          <p:spPr>
            <a:xfrm>
              <a:off x="6248473" y="5341724"/>
              <a:ext cx="843372" cy="307777"/>
            </a:xfrm>
            <a:prstGeom prst="rect">
              <a:avLst/>
            </a:prstGeom>
            <a:noFill/>
          </p:spPr>
          <p:txBody>
            <a:bodyPr wrap="none" rtlCol="0">
              <a:spAutoFit/>
            </a:bodyPr>
            <a:lstStyle/>
            <a:p>
              <a:r>
                <a:rPr lang="fr-CA" sz="1400" b="1" dirty="0"/>
                <a:t>BOLSTER</a:t>
              </a:r>
            </a:p>
          </p:txBody>
        </p:sp>
        <p:cxnSp>
          <p:nvCxnSpPr>
            <p:cNvPr id="30" name="Connecteur droit avec flèche 29">
              <a:extLst>
                <a:ext uri="{FF2B5EF4-FFF2-40B4-BE49-F238E27FC236}">
                  <a16:creationId xmlns:a16="http://schemas.microsoft.com/office/drawing/2014/main" id="{8A436437-EB78-4E2B-9D31-D4B5BFA3F620}"/>
                </a:ext>
              </a:extLst>
            </p:cNvPr>
            <p:cNvCxnSpPr/>
            <p:nvPr/>
          </p:nvCxnSpPr>
          <p:spPr>
            <a:xfrm flipH="1">
              <a:off x="3380217" y="3033657"/>
              <a:ext cx="757892" cy="119409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2" name="Connecteur droit avec flèche 31">
              <a:extLst>
                <a:ext uri="{FF2B5EF4-FFF2-40B4-BE49-F238E27FC236}">
                  <a16:creationId xmlns:a16="http://schemas.microsoft.com/office/drawing/2014/main" id="{0DB9FCD4-83DA-4E66-AE19-45859056282B}"/>
                </a:ext>
              </a:extLst>
            </p:cNvPr>
            <p:cNvCxnSpPr/>
            <p:nvPr/>
          </p:nvCxnSpPr>
          <p:spPr>
            <a:xfrm>
              <a:off x="4428182" y="3033657"/>
              <a:ext cx="331676" cy="119409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4" name="Connecteur droit avec flèche 33">
              <a:extLst>
                <a:ext uri="{FF2B5EF4-FFF2-40B4-BE49-F238E27FC236}">
                  <a16:creationId xmlns:a16="http://schemas.microsoft.com/office/drawing/2014/main" id="{A023C2B6-393E-4D96-987F-A1F7DC1BA444}"/>
                </a:ext>
              </a:extLst>
            </p:cNvPr>
            <p:cNvCxnSpPr/>
            <p:nvPr/>
          </p:nvCxnSpPr>
          <p:spPr>
            <a:xfrm>
              <a:off x="4912659" y="3071993"/>
              <a:ext cx="1452283" cy="1155763"/>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37" name="Organigramme : Procédé 36">
              <a:extLst>
                <a:ext uri="{FF2B5EF4-FFF2-40B4-BE49-F238E27FC236}">
                  <a16:creationId xmlns:a16="http://schemas.microsoft.com/office/drawing/2014/main" id="{D237CA2D-AE4E-4072-9478-044DDCA10512}"/>
                </a:ext>
              </a:extLst>
            </p:cNvPr>
            <p:cNvSpPr/>
            <p:nvPr/>
          </p:nvSpPr>
          <p:spPr>
            <a:xfrm>
              <a:off x="6364942" y="1548669"/>
              <a:ext cx="1285473" cy="307777"/>
            </a:xfrm>
            <a:prstGeom prst="flowChartProcess">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r>
                <a:rPr lang="fr-CA" sz="1400" b="1" dirty="0">
                  <a:solidFill>
                    <a:schemeClr val="tx1"/>
                  </a:solidFill>
                </a:rPr>
                <a:t>EXTRUSION</a:t>
              </a:r>
            </a:p>
          </p:txBody>
        </p:sp>
        <p:cxnSp>
          <p:nvCxnSpPr>
            <p:cNvPr id="39" name="Connecteur droit avec flèche 38">
              <a:extLst>
                <a:ext uri="{FF2B5EF4-FFF2-40B4-BE49-F238E27FC236}">
                  <a16:creationId xmlns:a16="http://schemas.microsoft.com/office/drawing/2014/main" id="{C287C282-4157-4AB8-A6F8-2B935291B6BF}"/>
                </a:ext>
              </a:extLst>
            </p:cNvPr>
            <p:cNvCxnSpPr>
              <a:cxnSpLocks/>
              <a:stCxn id="37" idx="2"/>
            </p:cNvCxnSpPr>
            <p:nvPr/>
          </p:nvCxnSpPr>
          <p:spPr>
            <a:xfrm>
              <a:off x="7007679" y="1856446"/>
              <a:ext cx="282421" cy="47886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ZoneTexte 27">
              <a:extLst>
                <a:ext uri="{FF2B5EF4-FFF2-40B4-BE49-F238E27FC236}">
                  <a16:creationId xmlns:a16="http://schemas.microsoft.com/office/drawing/2014/main" id="{A2FB76AA-D29B-4215-8E0C-10221410049D}"/>
                </a:ext>
              </a:extLst>
            </p:cNvPr>
            <p:cNvSpPr txBox="1"/>
            <p:nvPr/>
          </p:nvSpPr>
          <p:spPr>
            <a:xfrm>
              <a:off x="1846580" y="2401755"/>
              <a:ext cx="813556" cy="338554"/>
            </a:xfrm>
            <a:prstGeom prst="rect">
              <a:avLst/>
            </a:prstGeom>
            <a:noFill/>
          </p:spPr>
          <p:txBody>
            <a:bodyPr wrap="none" rtlCol="0">
              <a:spAutoFit/>
            </a:bodyPr>
            <a:lstStyle/>
            <a:p>
              <a:r>
                <a:rPr lang="fr-CA" sz="1600" b="1" dirty="0"/>
                <a:t>PISTON</a:t>
              </a:r>
            </a:p>
          </p:txBody>
        </p:sp>
        <p:sp>
          <p:nvSpPr>
            <p:cNvPr id="40" name="Flèche : droite 39">
              <a:extLst>
                <a:ext uri="{FF2B5EF4-FFF2-40B4-BE49-F238E27FC236}">
                  <a16:creationId xmlns:a16="http://schemas.microsoft.com/office/drawing/2014/main" id="{97197249-806D-4EAE-839E-0A672E63247B}"/>
                </a:ext>
              </a:extLst>
            </p:cNvPr>
            <p:cNvSpPr/>
            <p:nvPr/>
          </p:nvSpPr>
          <p:spPr>
            <a:xfrm flipV="1">
              <a:off x="3653328" y="2274617"/>
              <a:ext cx="398033" cy="223019"/>
            </a:xfrm>
            <a:prstGeom prst="rightArrow">
              <a:avLst>
                <a:gd name="adj1" fmla="val 50001"/>
                <a:gd name="adj2" fmla="val 67476"/>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1" name="Flèche : droite 40">
              <a:extLst>
                <a:ext uri="{FF2B5EF4-FFF2-40B4-BE49-F238E27FC236}">
                  <a16:creationId xmlns:a16="http://schemas.microsoft.com/office/drawing/2014/main" id="{F74D849D-A0D9-426D-8C9A-EA54F38ABA1C}"/>
                </a:ext>
              </a:extLst>
            </p:cNvPr>
            <p:cNvSpPr/>
            <p:nvPr/>
          </p:nvSpPr>
          <p:spPr>
            <a:xfrm flipV="1">
              <a:off x="3655332" y="2457261"/>
              <a:ext cx="398033" cy="223019"/>
            </a:xfrm>
            <a:prstGeom prst="rightArrow">
              <a:avLst>
                <a:gd name="adj1" fmla="val 50001"/>
                <a:gd name="adj2" fmla="val 67476"/>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42" name="Flèche : droite 41">
              <a:extLst>
                <a:ext uri="{FF2B5EF4-FFF2-40B4-BE49-F238E27FC236}">
                  <a16:creationId xmlns:a16="http://schemas.microsoft.com/office/drawing/2014/main" id="{D9712514-D576-4330-BCFA-21BE72433D4C}"/>
                </a:ext>
              </a:extLst>
            </p:cNvPr>
            <p:cNvSpPr/>
            <p:nvPr/>
          </p:nvSpPr>
          <p:spPr>
            <a:xfrm flipV="1">
              <a:off x="3653328" y="2653265"/>
              <a:ext cx="398033" cy="223019"/>
            </a:xfrm>
            <a:prstGeom prst="rightArrow">
              <a:avLst>
                <a:gd name="adj1" fmla="val 50001"/>
                <a:gd name="adj2" fmla="val 67476"/>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38" name="Flèche : droite 37">
              <a:extLst>
                <a:ext uri="{FF2B5EF4-FFF2-40B4-BE49-F238E27FC236}">
                  <a16:creationId xmlns:a16="http://schemas.microsoft.com/office/drawing/2014/main" id="{4FD961FE-AC17-4BDB-AA4A-8D3AFE1AD10E}"/>
                </a:ext>
              </a:extLst>
            </p:cNvPr>
            <p:cNvSpPr/>
            <p:nvPr/>
          </p:nvSpPr>
          <p:spPr>
            <a:xfrm>
              <a:off x="267501" y="2087399"/>
              <a:ext cx="1690891" cy="950367"/>
            </a:xfrm>
            <a:prstGeom prst="rightArrow">
              <a:avLst>
                <a:gd name="adj1" fmla="val 59473"/>
                <a:gd name="adj2" fmla="val 65441"/>
              </a:avLst>
            </a:prstGeom>
            <a:solidFill>
              <a:srgbClr val="FF3300"/>
            </a:solidFill>
          </p:spPr>
          <p:style>
            <a:lnRef idx="2">
              <a:schemeClr val="dk1"/>
            </a:lnRef>
            <a:fillRef idx="1">
              <a:schemeClr val="lt1"/>
            </a:fillRef>
            <a:effectRef idx="0">
              <a:schemeClr val="dk1"/>
            </a:effectRef>
            <a:fontRef idx="minor">
              <a:schemeClr val="dk1"/>
            </a:fontRef>
          </p:style>
          <p:txBody>
            <a:bodyPr rtlCol="0" anchor="ctr"/>
            <a:lstStyle/>
            <a:p>
              <a:pPr algn="ctr"/>
              <a:r>
                <a:rPr lang="fr-CA" b="1" dirty="0">
                  <a:solidFill>
                    <a:schemeClr val="tx1"/>
                  </a:solidFill>
                </a:rPr>
                <a:t>2750 TONNES</a:t>
              </a:r>
            </a:p>
          </p:txBody>
        </p:sp>
      </p:grpSp>
    </p:spTree>
    <p:extLst>
      <p:ext uri="{BB962C8B-B14F-4D97-AF65-F5344CB8AC3E}">
        <p14:creationId xmlns:p14="http://schemas.microsoft.com/office/powerpoint/2010/main" val="3598782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3</a:t>
            </a:fld>
            <a:endParaRPr lang="fr-FR"/>
          </a:p>
        </p:txBody>
      </p:sp>
      <p:sp>
        <p:nvSpPr>
          <p:cNvPr id="4" name="Espace réservé du texte 3"/>
          <p:cNvSpPr>
            <a:spLocks noGrp="1"/>
          </p:cNvSpPr>
          <p:nvPr>
            <p:ph type="body" idx="1"/>
          </p:nvPr>
        </p:nvSpPr>
        <p:spPr/>
        <p:txBody>
          <a:bodyPr>
            <a:normAutofit/>
          </a:bodyPr>
          <a:lstStyle/>
          <a:p>
            <a:pPr marL="457200" indent="-457200">
              <a:buFont typeface="+mj-lt"/>
              <a:buAutoNum type="arabicPeriod"/>
            </a:pPr>
            <a:r>
              <a:rPr lang="fr-CA" sz="2400"/>
              <a:t>Objectif</a:t>
            </a:r>
          </a:p>
          <a:p>
            <a:pPr marL="457200" indent="-457200">
              <a:buFont typeface="+mj-lt"/>
              <a:buAutoNum type="arabicPeriod"/>
            </a:pPr>
            <a:r>
              <a:rPr lang="fr-CA" sz="2400"/>
              <a:t>Introduction</a:t>
            </a:r>
          </a:p>
          <a:p>
            <a:pPr marL="457200" indent="-457200">
              <a:buFont typeface="+mj-lt"/>
              <a:buAutoNum type="arabicPeriod"/>
            </a:pPr>
            <a:r>
              <a:rPr lang="fr-CA" sz="2400"/>
              <a:t>Rappel sur le procédé d’extrusion</a:t>
            </a:r>
          </a:p>
          <a:p>
            <a:pPr marL="457200" indent="-457200">
              <a:buFont typeface="+mj-lt"/>
              <a:buAutoNum type="arabicPeriod"/>
            </a:pPr>
            <a:r>
              <a:rPr lang="fr-CA" sz="2400"/>
              <a:t>Les tolérances dimensionnelles des extrusions</a:t>
            </a:r>
          </a:p>
          <a:p>
            <a:pPr marL="457200" indent="-457200">
              <a:buFont typeface="+mj-lt"/>
              <a:buAutoNum type="arabicPeriod"/>
            </a:pPr>
            <a:r>
              <a:rPr lang="fr-CA" sz="2400"/>
              <a:t>Les sources des variations dimensionnelles dans le procédé d’extrusion</a:t>
            </a:r>
          </a:p>
          <a:p>
            <a:pPr marL="457200" indent="-457200">
              <a:buFont typeface="+mj-lt"/>
              <a:buAutoNum type="arabicPeriod"/>
            </a:pPr>
            <a:r>
              <a:rPr lang="fr-CA" sz="2400"/>
              <a:t>Les outils d’inspection</a:t>
            </a:r>
          </a:p>
          <a:p>
            <a:endParaRPr lang="fr-CA" sz="2400"/>
          </a:p>
        </p:txBody>
      </p:sp>
      <p:sp>
        <p:nvSpPr>
          <p:cNvPr id="5" name="Titre 4"/>
          <p:cNvSpPr>
            <a:spLocks noGrp="1"/>
          </p:cNvSpPr>
          <p:nvPr>
            <p:ph type="title"/>
          </p:nvPr>
        </p:nvSpPr>
        <p:spPr/>
        <p:txBody>
          <a:bodyPr/>
          <a:lstStyle/>
          <a:p>
            <a:r>
              <a:rPr lang="en-US"/>
              <a:t>Plan de cours</a:t>
            </a:r>
            <a:endParaRPr lang="fr-CA"/>
          </a:p>
        </p:txBody>
      </p:sp>
    </p:spTree>
    <p:extLst>
      <p:ext uri="{BB962C8B-B14F-4D97-AF65-F5344CB8AC3E}">
        <p14:creationId xmlns:p14="http://schemas.microsoft.com/office/powerpoint/2010/main" val="3173053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2F537AF-F5BB-4CB0-8297-266306227E8A}"/>
              </a:ext>
            </a:extLst>
          </p:cNvPr>
          <p:cNvSpPr>
            <a:spLocks noGrp="1"/>
          </p:cNvSpPr>
          <p:nvPr>
            <p:ph type="sldNum" sz="quarter" idx="12"/>
          </p:nvPr>
        </p:nvSpPr>
        <p:spPr/>
        <p:txBody>
          <a:bodyPr/>
          <a:lstStyle/>
          <a:p>
            <a:fld id="{FE9C8C7F-A98E-E946-B93B-30D697361F96}" type="slidenum">
              <a:rPr lang="fr-FR" smtClean="0"/>
              <a:pPr/>
              <a:t>30</a:t>
            </a:fld>
            <a:endParaRPr lang="fr-FR" dirty="0"/>
          </a:p>
        </p:txBody>
      </p:sp>
      <p:pic>
        <p:nvPicPr>
          <p:cNvPr id="4" name="Image 3">
            <a:extLst>
              <a:ext uri="{FF2B5EF4-FFF2-40B4-BE49-F238E27FC236}">
                <a16:creationId xmlns:a16="http://schemas.microsoft.com/office/drawing/2014/main" id="{719789CE-1481-410B-BA81-3D6833B7C7A5}"/>
              </a:ext>
            </a:extLst>
          </p:cNvPr>
          <p:cNvPicPr>
            <a:picLocks noChangeAspect="1"/>
          </p:cNvPicPr>
          <p:nvPr/>
        </p:nvPicPr>
        <p:blipFill>
          <a:blip r:embed="rId3"/>
          <a:stretch>
            <a:fillRect/>
          </a:stretch>
        </p:blipFill>
        <p:spPr>
          <a:xfrm>
            <a:off x="1704871" y="1441399"/>
            <a:ext cx="6085243" cy="4576381"/>
          </a:xfrm>
          <a:prstGeom prst="rect">
            <a:avLst/>
          </a:prstGeom>
        </p:spPr>
      </p:pic>
      <p:pic>
        <p:nvPicPr>
          <p:cNvPr id="5" name="Image 4">
            <a:extLst>
              <a:ext uri="{FF2B5EF4-FFF2-40B4-BE49-F238E27FC236}">
                <a16:creationId xmlns:a16="http://schemas.microsoft.com/office/drawing/2014/main" id="{3A6CED16-CB27-4F90-9B28-BD42F88023CD}"/>
              </a:ext>
            </a:extLst>
          </p:cNvPr>
          <p:cNvPicPr>
            <a:picLocks noChangeAspect="1"/>
          </p:cNvPicPr>
          <p:nvPr/>
        </p:nvPicPr>
        <p:blipFill>
          <a:blip r:embed="rId4"/>
          <a:stretch>
            <a:fillRect/>
          </a:stretch>
        </p:blipFill>
        <p:spPr>
          <a:xfrm>
            <a:off x="6661723" y="5641642"/>
            <a:ext cx="1037631" cy="288539"/>
          </a:xfrm>
          <a:prstGeom prst="rect">
            <a:avLst/>
          </a:prstGeom>
        </p:spPr>
      </p:pic>
      <p:sp>
        <p:nvSpPr>
          <p:cNvPr id="7" name="Titre 4">
            <a:extLst>
              <a:ext uri="{FF2B5EF4-FFF2-40B4-BE49-F238E27FC236}">
                <a16:creationId xmlns:a16="http://schemas.microsoft.com/office/drawing/2014/main" id="{519C1347-37A9-4ACD-8017-F5723392CDD1}"/>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sp>
        <p:nvSpPr>
          <p:cNvPr id="8" name="Flèche : droite 7">
            <a:extLst>
              <a:ext uri="{FF2B5EF4-FFF2-40B4-BE49-F238E27FC236}">
                <a16:creationId xmlns:a16="http://schemas.microsoft.com/office/drawing/2014/main" id="{5B10D445-F922-4C2D-8FED-A6987915F642}"/>
              </a:ext>
            </a:extLst>
          </p:cNvPr>
          <p:cNvSpPr/>
          <p:nvPr/>
        </p:nvSpPr>
        <p:spPr>
          <a:xfrm rot="9153187">
            <a:off x="6179144" y="2878756"/>
            <a:ext cx="2002790" cy="390525"/>
          </a:xfrm>
          <a:prstGeom prst="rightArrow">
            <a:avLst>
              <a:gd name="adj1" fmla="val 30369"/>
              <a:gd name="adj2" fmla="val 108213"/>
            </a:avLst>
          </a:prstGeom>
          <a:solidFill>
            <a:schemeClr val="accent2"/>
          </a:solidFill>
          <a:ln>
            <a:solidFill>
              <a:schemeClr val="accent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A" dirty="0"/>
          </a:p>
        </p:txBody>
      </p:sp>
      <p:sp>
        <p:nvSpPr>
          <p:cNvPr id="6" name="Ellipse 5">
            <a:extLst>
              <a:ext uri="{FF2B5EF4-FFF2-40B4-BE49-F238E27FC236}">
                <a16:creationId xmlns:a16="http://schemas.microsoft.com/office/drawing/2014/main" id="{F080F7A1-DA7F-4FA2-BB22-26207FF5CAE9}"/>
              </a:ext>
            </a:extLst>
          </p:cNvPr>
          <p:cNvSpPr/>
          <p:nvPr/>
        </p:nvSpPr>
        <p:spPr>
          <a:xfrm>
            <a:off x="4786265" y="2994696"/>
            <a:ext cx="1596183" cy="165330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2E6431DD-23F6-40C6-8626-41FE3648CA62}"/>
              </a:ext>
            </a:extLst>
          </p:cNvPr>
          <p:cNvSpPr txBox="1"/>
          <p:nvPr/>
        </p:nvSpPr>
        <p:spPr>
          <a:xfrm>
            <a:off x="8196511" y="1892789"/>
            <a:ext cx="2290618" cy="1200329"/>
          </a:xfrm>
          <a:prstGeom prst="rect">
            <a:avLst/>
          </a:prstGeom>
          <a:noFill/>
        </p:spPr>
        <p:txBody>
          <a:bodyPr wrap="square" rtlCol="0">
            <a:spAutoFit/>
          </a:bodyPr>
          <a:lstStyle/>
          <a:p>
            <a:r>
              <a:rPr lang="fr-CA" dirty="0"/>
              <a:t>Châssis d’acier dans lequel sont insérés la matrice ainsi que ses supports.</a:t>
            </a:r>
          </a:p>
        </p:txBody>
      </p:sp>
      <p:pic>
        <p:nvPicPr>
          <p:cNvPr id="10" name="Image 9">
            <a:extLst>
              <a:ext uri="{FF2B5EF4-FFF2-40B4-BE49-F238E27FC236}">
                <a16:creationId xmlns:a16="http://schemas.microsoft.com/office/drawing/2014/main" id="{66A55E3D-FBAB-4653-8BE0-E1A2BB7EE02D}"/>
              </a:ext>
            </a:extLst>
          </p:cNvPr>
          <p:cNvPicPr>
            <a:picLocks noChangeAspect="1"/>
          </p:cNvPicPr>
          <p:nvPr/>
        </p:nvPicPr>
        <p:blipFill>
          <a:blip r:embed="rId5"/>
          <a:stretch>
            <a:fillRect/>
          </a:stretch>
        </p:blipFill>
        <p:spPr>
          <a:xfrm>
            <a:off x="8173311" y="3405893"/>
            <a:ext cx="2786958" cy="1857972"/>
          </a:xfrm>
          <a:prstGeom prst="rect">
            <a:avLst/>
          </a:prstGeom>
        </p:spPr>
      </p:pic>
    </p:spTree>
    <p:extLst>
      <p:ext uri="{BB962C8B-B14F-4D97-AF65-F5344CB8AC3E}">
        <p14:creationId xmlns:p14="http://schemas.microsoft.com/office/powerpoint/2010/main" val="1824723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6162761-A964-482B-82E4-98D94D8A2399}"/>
              </a:ext>
            </a:extLst>
          </p:cNvPr>
          <p:cNvSpPr>
            <a:spLocks noGrp="1"/>
          </p:cNvSpPr>
          <p:nvPr>
            <p:ph type="sldNum" sz="quarter" idx="12"/>
          </p:nvPr>
        </p:nvSpPr>
        <p:spPr/>
        <p:txBody>
          <a:bodyPr/>
          <a:lstStyle/>
          <a:p>
            <a:fld id="{FE9C8C7F-A98E-E946-B93B-30D697361F96}" type="slidenum">
              <a:rPr lang="fr-FR" smtClean="0"/>
              <a:pPr/>
              <a:t>31</a:t>
            </a:fld>
            <a:endParaRPr lang="fr-FR" dirty="0"/>
          </a:p>
        </p:txBody>
      </p:sp>
      <p:pic>
        <p:nvPicPr>
          <p:cNvPr id="5" name="Image 4">
            <a:extLst>
              <a:ext uri="{FF2B5EF4-FFF2-40B4-BE49-F238E27FC236}">
                <a16:creationId xmlns:a16="http://schemas.microsoft.com/office/drawing/2014/main" id="{D507BDFA-44FD-4726-B987-77A1140CB597}"/>
              </a:ext>
            </a:extLst>
          </p:cNvPr>
          <p:cNvPicPr>
            <a:picLocks noChangeAspect="1"/>
          </p:cNvPicPr>
          <p:nvPr/>
        </p:nvPicPr>
        <p:blipFill>
          <a:blip r:embed="rId3"/>
          <a:stretch>
            <a:fillRect/>
          </a:stretch>
        </p:blipFill>
        <p:spPr>
          <a:xfrm>
            <a:off x="2251374" y="1332413"/>
            <a:ext cx="4372247" cy="4853687"/>
          </a:xfrm>
          <a:prstGeom prst="rect">
            <a:avLst/>
          </a:prstGeom>
        </p:spPr>
      </p:pic>
      <p:pic>
        <p:nvPicPr>
          <p:cNvPr id="6" name="Image 5">
            <a:extLst>
              <a:ext uri="{FF2B5EF4-FFF2-40B4-BE49-F238E27FC236}">
                <a16:creationId xmlns:a16="http://schemas.microsoft.com/office/drawing/2014/main" id="{1A57706F-0411-4D07-A2CB-16AEB6064F6B}"/>
              </a:ext>
            </a:extLst>
          </p:cNvPr>
          <p:cNvPicPr>
            <a:picLocks noChangeAspect="1"/>
          </p:cNvPicPr>
          <p:nvPr/>
        </p:nvPicPr>
        <p:blipFill>
          <a:blip r:embed="rId4"/>
          <a:stretch>
            <a:fillRect/>
          </a:stretch>
        </p:blipFill>
        <p:spPr>
          <a:xfrm>
            <a:off x="3918682" y="6355305"/>
            <a:ext cx="1037631" cy="288539"/>
          </a:xfrm>
          <a:prstGeom prst="rect">
            <a:avLst/>
          </a:prstGeom>
        </p:spPr>
      </p:pic>
      <p:sp>
        <p:nvSpPr>
          <p:cNvPr id="7" name="Flèche : double flèche horizontale 6">
            <a:extLst>
              <a:ext uri="{FF2B5EF4-FFF2-40B4-BE49-F238E27FC236}">
                <a16:creationId xmlns:a16="http://schemas.microsoft.com/office/drawing/2014/main" id="{DEB7F366-487B-40AF-9F49-FC476E0389FF}"/>
              </a:ext>
            </a:extLst>
          </p:cNvPr>
          <p:cNvSpPr/>
          <p:nvPr/>
        </p:nvSpPr>
        <p:spPr>
          <a:xfrm>
            <a:off x="5144567" y="4494221"/>
            <a:ext cx="768555" cy="473891"/>
          </a:xfrm>
          <a:prstGeom prst="leftRightArrow">
            <a:avLst>
              <a:gd name="adj1" fmla="val 50000"/>
              <a:gd name="adj2" fmla="val 20768"/>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200" b="1" dirty="0">
                <a:solidFill>
                  <a:srgbClr val="FF0000"/>
                </a:solidFill>
              </a:rPr>
              <a:t>Largeur</a:t>
            </a:r>
          </a:p>
        </p:txBody>
      </p:sp>
      <p:sp>
        <p:nvSpPr>
          <p:cNvPr id="9" name="Flèche : double flèche verticale 8">
            <a:extLst>
              <a:ext uri="{FF2B5EF4-FFF2-40B4-BE49-F238E27FC236}">
                <a16:creationId xmlns:a16="http://schemas.microsoft.com/office/drawing/2014/main" id="{B810781A-8786-4069-8331-C6D56FF38EB6}"/>
              </a:ext>
            </a:extLst>
          </p:cNvPr>
          <p:cNvSpPr/>
          <p:nvPr/>
        </p:nvSpPr>
        <p:spPr>
          <a:xfrm>
            <a:off x="6096000" y="4731169"/>
            <a:ext cx="313509" cy="1303873"/>
          </a:xfrm>
          <a:prstGeom prst="upDownArrow">
            <a:avLst>
              <a:gd name="adj1" fmla="val 50000"/>
              <a:gd name="adj2" fmla="val 277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CA" sz="1100" b="1" dirty="0">
                <a:solidFill>
                  <a:srgbClr val="FF0000"/>
                </a:solidFill>
              </a:rPr>
              <a:t>Hauteur</a:t>
            </a:r>
          </a:p>
        </p:txBody>
      </p:sp>
      <p:sp>
        <p:nvSpPr>
          <p:cNvPr id="13" name="ZoneTexte 12">
            <a:extLst>
              <a:ext uri="{FF2B5EF4-FFF2-40B4-BE49-F238E27FC236}">
                <a16:creationId xmlns:a16="http://schemas.microsoft.com/office/drawing/2014/main" id="{1827080C-80F2-4C1D-AFA0-D671A8DB5D55}"/>
              </a:ext>
            </a:extLst>
          </p:cNvPr>
          <p:cNvSpPr txBox="1"/>
          <p:nvPr/>
        </p:nvSpPr>
        <p:spPr>
          <a:xfrm>
            <a:off x="4330550" y="1705972"/>
            <a:ext cx="511679" cy="769441"/>
          </a:xfrm>
          <a:prstGeom prst="rect">
            <a:avLst/>
          </a:prstGeom>
          <a:noFill/>
        </p:spPr>
        <p:txBody>
          <a:bodyPr wrap="none" rtlCol="0">
            <a:spAutoFit/>
          </a:bodyPr>
          <a:lstStyle/>
          <a:p>
            <a:r>
              <a:rPr lang="fr-CA" sz="4400" dirty="0">
                <a:solidFill>
                  <a:schemeClr val="bg1"/>
                </a:solidFill>
              </a:rPr>
              <a:t>A</a:t>
            </a:r>
          </a:p>
        </p:txBody>
      </p:sp>
      <p:sp>
        <p:nvSpPr>
          <p:cNvPr id="15" name="ZoneTexte 14">
            <a:extLst>
              <a:ext uri="{FF2B5EF4-FFF2-40B4-BE49-F238E27FC236}">
                <a16:creationId xmlns:a16="http://schemas.microsoft.com/office/drawing/2014/main" id="{9E668F44-8C31-4657-AAC2-F23E8FBDB614}"/>
              </a:ext>
            </a:extLst>
          </p:cNvPr>
          <p:cNvSpPr txBox="1"/>
          <p:nvPr/>
        </p:nvSpPr>
        <p:spPr>
          <a:xfrm>
            <a:off x="4320407" y="3176594"/>
            <a:ext cx="490840" cy="769441"/>
          </a:xfrm>
          <a:prstGeom prst="rect">
            <a:avLst/>
          </a:prstGeom>
          <a:noFill/>
        </p:spPr>
        <p:txBody>
          <a:bodyPr wrap="none" rtlCol="0">
            <a:spAutoFit/>
          </a:bodyPr>
          <a:lstStyle/>
          <a:p>
            <a:r>
              <a:rPr lang="fr-CA" sz="4400" dirty="0">
                <a:solidFill>
                  <a:schemeClr val="bg1"/>
                </a:solidFill>
              </a:rPr>
              <a:t>B</a:t>
            </a:r>
          </a:p>
        </p:txBody>
      </p:sp>
      <p:sp>
        <p:nvSpPr>
          <p:cNvPr id="16" name="ZoneTexte 15">
            <a:extLst>
              <a:ext uri="{FF2B5EF4-FFF2-40B4-BE49-F238E27FC236}">
                <a16:creationId xmlns:a16="http://schemas.microsoft.com/office/drawing/2014/main" id="{5B8CB05B-340C-4C18-8A9E-27FC83C13AD0}"/>
              </a:ext>
            </a:extLst>
          </p:cNvPr>
          <p:cNvSpPr txBox="1"/>
          <p:nvPr/>
        </p:nvSpPr>
        <p:spPr>
          <a:xfrm>
            <a:off x="4373352" y="4998384"/>
            <a:ext cx="486030" cy="769441"/>
          </a:xfrm>
          <a:prstGeom prst="rect">
            <a:avLst/>
          </a:prstGeom>
          <a:noFill/>
        </p:spPr>
        <p:txBody>
          <a:bodyPr wrap="none" rtlCol="0">
            <a:spAutoFit/>
          </a:bodyPr>
          <a:lstStyle/>
          <a:p>
            <a:r>
              <a:rPr lang="fr-CA" sz="4400" dirty="0">
                <a:solidFill>
                  <a:schemeClr val="bg1"/>
                </a:solidFill>
              </a:rPr>
              <a:t>C</a:t>
            </a:r>
          </a:p>
        </p:txBody>
      </p:sp>
      <p:pic>
        <p:nvPicPr>
          <p:cNvPr id="17" name="Image 16">
            <a:extLst>
              <a:ext uri="{FF2B5EF4-FFF2-40B4-BE49-F238E27FC236}">
                <a16:creationId xmlns:a16="http://schemas.microsoft.com/office/drawing/2014/main" id="{35049CF8-4509-46C6-8463-44483312E0EF}"/>
              </a:ext>
            </a:extLst>
          </p:cNvPr>
          <p:cNvPicPr>
            <a:picLocks noChangeAspect="1"/>
          </p:cNvPicPr>
          <p:nvPr/>
        </p:nvPicPr>
        <p:blipFill>
          <a:blip r:embed="rId5"/>
          <a:stretch>
            <a:fillRect/>
          </a:stretch>
        </p:blipFill>
        <p:spPr>
          <a:xfrm>
            <a:off x="7104458" y="1690527"/>
            <a:ext cx="2919015" cy="3040640"/>
          </a:xfrm>
          <a:prstGeom prst="rect">
            <a:avLst/>
          </a:prstGeom>
        </p:spPr>
      </p:pic>
      <p:cxnSp>
        <p:nvCxnSpPr>
          <p:cNvPr id="21" name="Connecteur droit avec flèche 20">
            <a:extLst>
              <a:ext uri="{FF2B5EF4-FFF2-40B4-BE49-F238E27FC236}">
                <a16:creationId xmlns:a16="http://schemas.microsoft.com/office/drawing/2014/main" id="{44F34507-0239-4066-AB43-4DA8F9F963DD}"/>
              </a:ext>
            </a:extLst>
          </p:cNvPr>
          <p:cNvCxnSpPr>
            <a:cxnSpLocks/>
          </p:cNvCxnSpPr>
          <p:nvPr/>
        </p:nvCxnSpPr>
        <p:spPr>
          <a:xfrm flipV="1">
            <a:off x="6096001" y="3210847"/>
            <a:ext cx="1284755" cy="377935"/>
          </a:xfrm>
          <a:prstGeom prst="straightConnector1">
            <a:avLst/>
          </a:prstGeom>
          <a:ln>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3" name="Connecteur droit avec flèche 22">
            <a:extLst>
              <a:ext uri="{FF2B5EF4-FFF2-40B4-BE49-F238E27FC236}">
                <a16:creationId xmlns:a16="http://schemas.microsoft.com/office/drawing/2014/main" id="{9623500E-CB0B-4492-B504-C7E8B7C107DD}"/>
              </a:ext>
            </a:extLst>
          </p:cNvPr>
          <p:cNvCxnSpPr/>
          <p:nvPr/>
        </p:nvCxnSpPr>
        <p:spPr>
          <a:xfrm flipV="1">
            <a:off x="6561909" y="4098435"/>
            <a:ext cx="919547" cy="1401821"/>
          </a:xfrm>
          <a:prstGeom prst="straightConnector1">
            <a:avLst/>
          </a:prstGeom>
          <a:ln>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24" name="Connecteur droit avec flèche 23">
            <a:extLst>
              <a:ext uri="{FF2B5EF4-FFF2-40B4-BE49-F238E27FC236}">
                <a16:creationId xmlns:a16="http://schemas.microsoft.com/office/drawing/2014/main" id="{74B2AD80-1002-40B8-8FA3-21BFE017F1FE}"/>
              </a:ext>
            </a:extLst>
          </p:cNvPr>
          <p:cNvCxnSpPr>
            <a:cxnSpLocks/>
          </p:cNvCxnSpPr>
          <p:nvPr/>
        </p:nvCxnSpPr>
        <p:spPr>
          <a:xfrm>
            <a:off x="6056791" y="2117371"/>
            <a:ext cx="1424664" cy="275915"/>
          </a:xfrm>
          <a:prstGeom prst="straightConnector1">
            <a:avLst/>
          </a:prstGeom>
          <a:ln>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18" name="Titre 4">
            <a:extLst>
              <a:ext uri="{FF2B5EF4-FFF2-40B4-BE49-F238E27FC236}">
                <a16:creationId xmlns:a16="http://schemas.microsoft.com/office/drawing/2014/main" id="{3C1525E7-3EBB-4271-BA51-528B5DF7734D}"/>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spTree>
    <p:extLst>
      <p:ext uri="{BB962C8B-B14F-4D97-AF65-F5344CB8AC3E}">
        <p14:creationId xmlns:p14="http://schemas.microsoft.com/office/powerpoint/2010/main" val="2150922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322E8EA-C59A-42D6-8A40-0A1F43E55D61}"/>
              </a:ext>
            </a:extLst>
          </p:cNvPr>
          <p:cNvSpPr>
            <a:spLocks noGrp="1"/>
          </p:cNvSpPr>
          <p:nvPr>
            <p:ph type="sldNum" sz="quarter" idx="10"/>
          </p:nvPr>
        </p:nvSpPr>
        <p:spPr>
          <a:xfrm>
            <a:off x="9037781" y="6343626"/>
            <a:ext cx="2133600" cy="365125"/>
          </a:xfrm>
          <a:prstGeom prst="rect">
            <a:avLst/>
          </a:prstGeom>
        </p:spPr>
        <p:txBody>
          <a:bodyPr vert="horz" lIns="91440" tIns="45720" rIns="91440" bIns="45720" rtlCol="0" anchor="ctr"/>
          <a:lstStyle>
            <a:defPPr>
              <a:defRPr lang="fr-FR"/>
            </a:defPPr>
            <a:lvl1pPr marL="0" algn="r" defTabSz="457189" rtl="0" eaLnBrk="1" fontAlgn="auto" latinLnBrk="0" hangingPunct="1">
              <a:spcBef>
                <a:spcPts val="0"/>
              </a:spcBef>
              <a:spcAft>
                <a:spcPts val="0"/>
              </a:spcAft>
              <a:defRPr sz="1200" kern="1200" smtClean="0">
                <a:solidFill>
                  <a:schemeClr val="bg1"/>
                </a:solidFill>
                <a:latin typeface="Arial"/>
                <a:ea typeface="+mn-ea"/>
                <a:cs typeface="Arial"/>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defRPr/>
            </a:pPr>
            <a:fld id="{B97EF895-2CE6-4C03-8D43-6A746FB1B1D0}" type="slidenum">
              <a:rPr lang="fr-FR" smtClean="0">
                <a:solidFill>
                  <a:schemeClr val="accent2"/>
                </a:solidFill>
              </a:rPr>
              <a:pPr>
                <a:defRPr/>
              </a:pPr>
              <a:t>32</a:t>
            </a:fld>
            <a:endParaRPr lang="fr-FR" dirty="0">
              <a:solidFill>
                <a:schemeClr val="accent2"/>
              </a:solidFill>
            </a:endParaRPr>
          </a:p>
        </p:txBody>
      </p:sp>
      <p:pic>
        <p:nvPicPr>
          <p:cNvPr id="11" name="Image 10">
            <a:extLst>
              <a:ext uri="{FF2B5EF4-FFF2-40B4-BE49-F238E27FC236}">
                <a16:creationId xmlns:a16="http://schemas.microsoft.com/office/drawing/2014/main" id="{8405D677-F873-464D-8E12-E73B4EE598CE}"/>
              </a:ext>
            </a:extLst>
          </p:cNvPr>
          <p:cNvPicPr>
            <a:picLocks noChangeAspect="1"/>
          </p:cNvPicPr>
          <p:nvPr/>
        </p:nvPicPr>
        <p:blipFill>
          <a:blip r:embed="rId3"/>
          <a:stretch>
            <a:fillRect/>
          </a:stretch>
        </p:blipFill>
        <p:spPr>
          <a:xfrm>
            <a:off x="1524000" y="1335628"/>
            <a:ext cx="9144000" cy="3325091"/>
          </a:xfrm>
          <a:prstGeom prst="rect">
            <a:avLst/>
          </a:prstGeom>
        </p:spPr>
      </p:pic>
      <p:sp>
        <p:nvSpPr>
          <p:cNvPr id="16" name="ZoneTexte 15">
            <a:extLst>
              <a:ext uri="{FF2B5EF4-FFF2-40B4-BE49-F238E27FC236}">
                <a16:creationId xmlns:a16="http://schemas.microsoft.com/office/drawing/2014/main" id="{D6CA7969-87C3-4D78-B782-CA762097C21A}"/>
              </a:ext>
            </a:extLst>
          </p:cNvPr>
          <p:cNvSpPr txBox="1"/>
          <p:nvPr/>
        </p:nvSpPr>
        <p:spPr>
          <a:xfrm>
            <a:off x="4320407" y="1296260"/>
            <a:ext cx="511679" cy="769441"/>
          </a:xfrm>
          <a:prstGeom prst="rect">
            <a:avLst/>
          </a:prstGeom>
          <a:noFill/>
        </p:spPr>
        <p:txBody>
          <a:bodyPr wrap="none" rtlCol="0">
            <a:spAutoFit/>
          </a:bodyPr>
          <a:lstStyle/>
          <a:p>
            <a:r>
              <a:rPr lang="fr-CA" sz="4400" dirty="0">
                <a:solidFill>
                  <a:schemeClr val="bg1"/>
                </a:solidFill>
              </a:rPr>
              <a:t>A</a:t>
            </a:r>
          </a:p>
        </p:txBody>
      </p:sp>
      <p:sp>
        <p:nvSpPr>
          <p:cNvPr id="15" name="Titre 4">
            <a:extLst>
              <a:ext uri="{FF2B5EF4-FFF2-40B4-BE49-F238E27FC236}">
                <a16:creationId xmlns:a16="http://schemas.microsoft.com/office/drawing/2014/main" id="{1E7B9C8C-ACE0-4B9F-A831-60C3C6E4A15A}"/>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pic>
        <p:nvPicPr>
          <p:cNvPr id="8" name="Image 7">
            <a:extLst>
              <a:ext uri="{FF2B5EF4-FFF2-40B4-BE49-F238E27FC236}">
                <a16:creationId xmlns:a16="http://schemas.microsoft.com/office/drawing/2014/main" id="{5843E1A3-192E-46AD-BDAE-2877F8643A40}"/>
              </a:ext>
            </a:extLst>
          </p:cNvPr>
          <p:cNvPicPr>
            <a:picLocks noChangeAspect="1"/>
          </p:cNvPicPr>
          <p:nvPr/>
        </p:nvPicPr>
        <p:blipFill>
          <a:blip r:embed="rId4"/>
          <a:stretch>
            <a:fillRect/>
          </a:stretch>
        </p:blipFill>
        <p:spPr>
          <a:xfrm>
            <a:off x="9516069" y="4214614"/>
            <a:ext cx="1037631" cy="288539"/>
          </a:xfrm>
          <a:prstGeom prst="rect">
            <a:avLst/>
          </a:prstGeom>
        </p:spPr>
      </p:pic>
      <p:sp>
        <p:nvSpPr>
          <p:cNvPr id="17" name="ZoneTexte 16">
            <a:extLst>
              <a:ext uri="{FF2B5EF4-FFF2-40B4-BE49-F238E27FC236}">
                <a16:creationId xmlns:a16="http://schemas.microsoft.com/office/drawing/2014/main" id="{459E9F9E-B1EE-4FAE-95E3-49DBA93B8903}"/>
              </a:ext>
            </a:extLst>
          </p:cNvPr>
          <p:cNvSpPr txBox="1"/>
          <p:nvPr/>
        </p:nvSpPr>
        <p:spPr>
          <a:xfrm>
            <a:off x="1219201" y="4854790"/>
            <a:ext cx="10715624" cy="1477328"/>
          </a:xfrm>
          <a:prstGeom prst="rect">
            <a:avLst/>
          </a:prstGeom>
          <a:noFill/>
        </p:spPr>
        <p:txBody>
          <a:bodyPr wrap="square" rtlCol="0">
            <a:spAutoFit/>
          </a:bodyPr>
          <a:lstStyle/>
          <a:p>
            <a:r>
              <a:rPr lang="fr-CA" dirty="0">
                <a:latin typeface="Univers Condensed Light" panose="020B0306020202040204" pitchFamily="34" charset="0"/>
              </a:rPr>
              <a:t>La matrice A subit une déformation sous la poussée de la billette, ce qui peut entraîner les conséquences suivantes:</a:t>
            </a:r>
          </a:p>
          <a:p>
            <a:pPr marL="285750" indent="-285750">
              <a:buFont typeface="Arial" panose="020B0604020202020204" pitchFamily="34" charset="0"/>
              <a:buChar char="•"/>
            </a:pPr>
            <a:r>
              <a:rPr lang="fr-CA" dirty="0">
                <a:latin typeface="Univers Condensed Light" panose="020B0306020202040204" pitchFamily="34" charset="0"/>
              </a:rPr>
              <a:t>Variations dans l’épaisseur des murs dues aux mouvements de la matrice;</a:t>
            </a:r>
          </a:p>
          <a:p>
            <a:pPr marL="285750" indent="-285750">
              <a:buFont typeface="Arial" panose="020B0604020202020204" pitchFamily="34" charset="0"/>
              <a:buChar char="•"/>
            </a:pPr>
            <a:r>
              <a:rPr lang="fr-CA" dirty="0">
                <a:latin typeface="Univers Condensed Light" panose="020B0306020202040204" pitchFamily="34" charset="0"/>
              </a:rPr>
              <a:t>Tolérance dimensionnelle plus difficile à maintenir;</a:t>
            </a:r>
          </a:p>
          <a:p>
            <a:pPr marL="285750" indent="-285750">
              <a:buFont typeface="Arial" panose="020B0604020202020204" pitchFamily="34" charset="0"/>
              <a:buChar char="•"/>
            </a:pPr>
            <a:r>
              <a:rPr lang="fr-CA" dirty="0">
                <a:latin typeface="Univers Condensed Light" panose="020B0306020202040204" pitchFamily="34" charset="0"/>
              </a:rPr>
              <a:t>Problème d’intégrité de la géométrie, angle, planéité, torsion, courbure; </a:t>
            </a:r>
          </a:p>
          <a:p>
            <a:pPr marL="285750" indent="-285750">
              <a:buFont typeface="Arial" panose="020B0604020202020204" pitchFamily="34" charset="0"/>
              <a:buChar char="•"/>
            </a:pPr>
            <a:r>
              <a:rPr lang="fr-CA" dirty="0">
                <a:latin typeface="Univers Condensed Light" panose="020B0306020202040204" pitchFamily="34" charset="0"/>
              </a:rPr>
              <a:t>Diminution de vitesse de production sur la presse (baisse d’efficacité/productivité).</a:t>
            </a:r>
          </a:p>
        </p:txBody>
      </p:sp>
      <p:cxnSp>
        <p:nvCxnSpPr>
          <p:cNvPr id="4" name="Connecteur droit avec flèche 3">
            <a:extLst>
              <a:ext uri="{FF2B5EF4-FFF2-40B4-BE49-F238E27FC236}">
                <a16:creationId xmlns:a16="http://schemas.microsoft.com/office/drawing/2014/main" id="{4EA4CCA4-9789-458C-9299-0AC8820E05C5}"/>
              </a:ext>
            </a:extLst>
          </p:cNvPr>
          <p:cNvCxnSpPr/>
          <p:nvPr/>
        </p:nvCxnSpPr>
        <p:spPr>
          <a:xfrm flipV="1">
            <a:off x="4924425" y="3238500"/>
            <a:ext cx="981075" cy="17049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1474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55B673A-827A-4204-9D04-FE8A00DA9F0F}"/>
              </a:ext>
            </a:extLst>
          </p:cNvPr>
          <p:cNvSpPr>
            <a:spLocks noGrp="1"/>
          </p:cNvSpPr>
          <p:nvPr>
            <p:ph type="sldNum" sz="quarter" idx="10"/>
          </p:nvPr>
        </p:nvSpPr>
        <p:spPr>
          <a:xfrm>
            <a:off x="9010072" y="6305551"/>
            <a:ext cx="2133600" cy="365125"/>
          </a:xfrm>
          <a:prstGeom prst="rect">
            <a:avLst/>
          </a:prstGeom>
        </p:spPr>
        <p:txBody>
          <a:bodyPr vert="horz" lIns="91440" tIns="45720" rIns="91440" bIns="45720" rtlCol="0" anchor="ctr"/>
          <a:lstStyle>
            <a:defPPr>
              <a:defRPr lang="fr-FR"/>
            </a:defPPr>
            <a:lvl1pPr marL="0" algn="r" defTabSz="457189" rtl="0" eaLnBrk="1" fontAlgn="auto" latinLnBrk="0" hangingPunct="1">
              <a:spcBef>
                <a:spcPts val="0"/>
              </a:spcBef>
              <a:spcAft>
                <a:spcPts val="0"/>
              </a:spcAft>
              <a:defRPr sz="1200" kern="1200" smtClean="0">
                <a:solidFill>
                  <a:schemeClr val="bg1"/>
                </a:solidFill>
                <a:latin typeface="Arial"/>
                <a:ea typeface="+mn-ea"/>
                <a:cs typeface="Arial"/>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defRPr/>
            </a:pPr>
            <a:fld id="{B97EF895-2CE6-4C03-8D43-6A746FB1B1D0}" type="slidenum">
              <a:rPr lang="fr-FR" smtClean="0">
                <a:solidFill>
                  <a:schemeClr val="accent2"/>
                </a:solidFill>
              </a:rPr>
              <a:pPr>
                <a:defRPr/>
              </a:pPr>
              <a:t>33</a:t>
            </a:fld>
            <a:endParaRPr lang="fr-FR" dirty="0">
              <a:solidFill>
                <a:schemeClr val="accent2"/>
              </a:solidFill>
            </a:endParaRPr>
          </a:p>
        </p:txBody>
      </p:sp>
      <p:pic>
        <p:nvPicPr>
          <p:cNvPr id="9" name="Image 8">
            <a:extLst>
              <a:ext uri="{FF2B5EF4-FFF2-40B4-BE49-F238E27FC236}">
                <a16:creationId xmlns:a16="http://schemas.microsoft.com/office/drawing/2014/main" id="{FBF1D19B-29D3-405F-A183-81C59C40160D}"/>
              </a:ext>
            </a:extLst>
          </p:cNvPr>
          <p:cNvPicPr>
            <a:picLocks noChangeAspect="1"/>
          </p:cNvPicPr>
          <p:nvPr/>
        </p:nvPicPr>
        <p:blipFill>
          <a:blip r:embed="rId3"/>
          <a:stretch>
            <a:fillRect/>
          </a:stretch>
        </p:blipFill>
        <p:spPr>
          <a:xfrm>
            <a:off x="1524000" y="1327939"/>
            <a:ext cx="9144000" cy="3323968"/>
          </a:xfrm>
          <a:prstGeom prst="rect">
            <a:avLst/>
          </a:prstGeom>
        </p:spPr>
      </p:pic>
      <p:sp>
        <p:nvSpPr>
          <p:cNvPr id="11" name="ZoneTexte 10">
            <a:extLst>
              <a:ext uri="{FF2B5EF4-FFF2-40B4-BE49-F238E27FC236}">
                <a16:creationId xmlns:a16="http://schemas.microsoft.com/office/drawing/2014/main" id="{5333A944-7B27-4D1A-98AE-E8A3F968F7A6}"/>
              </a:ext>
            </a:extLst>
          </p:cNvPr>
          <p:cNvSpPr txBox="1"/>
          <p:nvPr/>
        </p:nvSpPr>
        <p:spPr>
          <a:xfrm>
            <a:off x="4320407" y="1296260"/>
            <a:ext cx="490840" cy="769441"/>
          </a:xfrm>
          <a:prstGeom prst="rect">
            <a:avLst/>
          </a:prstGeom>
          <a:noFill/>
        </p:spPr>
        <p:txBody>
          <a:bodyPr wrap="none" rtlCol="0">
            <a:spAutoFit/>
          </a:bodyPr>
          <a:lstStyle/>
          <a:p>
            <a:r>
              <a:rPr lang="fr-CA" sz="4400" dirty="0">
                <a:solidFill>
                  <a:schemeClr val="bg1"/>
                </a:solidFill>
              </a:rPr>
              <a:t>B</a:t>
            </a:r>
          </a:p>
        </p:txBody>
      </p:sp>
      <p:sp>
        <p:nvSpPr>
          <p:cNvPr id="7" name="Titre 4">
            <a:extLst>
              <a:ext uri="{FF2B5EF4-FFF2-40B4-BE49-F238E27FC236}">
                <a16:creationId xmlns:a16="http://schemas.microsoft.com/office/drawing/2014/main" id="{B0A7C069-6A83-42EB-8AD5-0551127565C4}"/>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sp>
        <p:nvSpPr>
          <p:cNvPr id="8" name="ZoneTexte 7">
            <a:extLst>
              <a:ext uri="{FF2B5EF4-FFF2-40B4-BE49-F238E27FC236}">
                <a16:creationId xmlns:a16="http://schemas.microsoft.com/office/drawing/2014/main" id="{613A9DB9-86F6-482B-928A-98E34AB1D2E9}"/>
              </a:ext>
            </a:extLst>
          </p:cNvPr>
          <p:cNvSpPr txBox="1"/>
          <p:nvPr/>
        </p:nvSpPr>
        <p:spPr>
          <a:xfrm>
            <a:off x="1368238" y="4733787"/>
            <a:ext cx="10480861" cy="923330"/>
          </a:xfrm>
          <a:prstGeom prst="rect">
            <a:avLst/>
          </a:prstGeom>
          <a:noFill/>
        </p:spPr>
        <p:txBody>
          <a:bodyPr wrap="square" rtlCol="0">
            <a:spAutoFit/>
          </a:bodyPr>
          <a:lstStyle/>
          <a:p>
            <a:r>
              <a:rPr lang="fr-CA" dirty="0">
                <a:latin typeface="Univers Condensed Light" panose="020B0306020202040204" pitchFamily="34" charset="0"/>
              </a:rPr>
              <a:t>La matrice B, ainsi que les deux supports placés en aval (</a:t>
            </a:r>
            <a:r>
              <a:rPr lang="fr-CA" dirty="0" err="1">
                <a:latin typeface="Univers Condensed Light" panose="020B0306020202040204" pitchFamily="34" charset="0"/>
              </a:rPr>
              <a:t>backer</a:t>
            </a:r>
            <a:r>
              <a:rPr lang="fr-CA" dirty="0">
                <a:latin typeface="Univers Condensed Light" panose="020B0306020202040204" pitchFamily="34" charset="0"/>
              </a:rPr>
              <a:t> et </a:t>
            </a:r>
            <a:r>
              <a:rPr lang="fr-CA" dirty="0" err="1">
                <a:latin typeface="Univers Condensed Light" panose="020B0306020202040204" pitchFamily="34" charset="0"/>
              </a:rPr>
              <a:t>bolster</a:t>
            </a:r>
            <a:r>
              <a:rPr lang="fr-CA" dirty="0">
                <a:latin typeface="Univers Condensed Light" panose="020B0306020202040204" pitchFamily="34" charset="0"/>
              </a:rPr>
              <a:t>) sont aussi déformés, la languette formant l’intérieur du ‘’U’’ étant plus longue, la déformation est aussi plus grande, ce qui peut entraîner les mêmes conséquences que celles de la matrice A vue précédemment.</a:t>
            </a:r>
          </a:p>
        </p:txBody>
      </p:sp>
      <p:pic>
        <p:nvPicPr>
          <p:cNvPr id="6" name="Image 5">
            <a:extLst>
              <a:ext uri="{FF2B5EF4-FFF2-40B4-BE49-F238E27FC236}">
                <a16:creationId xmlns:a16="http://schemas.microsoft.com/office/drawing/2014/main" id="{B07CCF98-96F4-4DB9-B44E-E957A8F8CFCA}"/>
              </a:ext>
            </a:extLst>
          </p:cNvPr>
          <p:cNvPicPr>
            <a:picLocks noChangeAspect="1"/>
          </p:cNvPicPr>
          <p:nvPr/>
        </p:nvPicPr>
        <p:blipFill>
          <a:blip r:embed="rId4"/>
          <a:stretch>
            <a:fillRect/>
          </a:stretch>
        </p:blipFill>
        <p:spPr>
          <a:xfrm>
            <a:off x="9410700" y="4245908"/>
            <a:ext cx="1037631" cy="288539"/>
          </a:xfrm>
          <a:prstGeom prst="rect">
            <a:avLst/>
          </a:prstGeom>
        </p:spPr>
      </p:pic>
      <p:cxnSp>
        <p:nvCxnSpPr>
          <p:cNvPr id="12" name="Connecteur droit avec flèche 11">
            <a:extLst>
              <a:ext uri="{FF2B5EF4-FFF2-40B4-BE49-F238E27FC236}">
                <a16:creationId xmlns:a16="http://schemas.microsoft.com/office/drawing/2014/main" id="{C1FE7FFC-9876-470F-8B02-C07B73206EE9}"/>
              </a:ext>
            </a:extLst>
          </p:cNvPr>
          <p:cNvCxnSpPr>
            <a:cxnSpLocks/>
          </p:cNvCxnSpPr>
          <p:nvPr/>
        </p:nvCxnSpPr>
        <p:spPr>
          <a:xfrm flipV="1">
            <a:off x="2447925" y="3238501"/>
            <a:ext cx="3457575" cy="15811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Connecteur droit avec flèche 12">
            <a:extLst>
              <a:ext uri="{FF2B5EF4-FFF2-40B4-BE49-F238E27FC236}">
                <a16:creationId xmlns:a16="http://schemas.microsoft.com/office/drawing/2014/main" id="{20C457CF-3496-4732-A32F-9E414E3268A0}"/>
              </a:ext>
            </a:extLst>
          </p:cNvPr>
          <p:cNvCxnSpPr>
            <a:cxnSpLocks/>
          </p:cNvCxnSpPr>
          <p:nvPr/>
        </p:nvCxnSpPr>
        <p:spPr>
          <a:xfrm flipV="1">
            <a:off x="6400800" y="3390901"/>
            <a:ext cx="542924" cy="14287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Connecteur droit avec flèche 13">
            <a:extLst>
              <a:ext uri="{FF2B5EF4-FFF2-40B4-BE49-F238E27FC236}">
                <a16:creationId xmlns:a16="http://schemas.microsoft.com/office/drawing/2014/main" id="{B594DED4-9C89-4DC1-A91D-26C2C3A11D7A}"/>
              </a:ext>
            </a:extLst>
          </p:cNvPr>
          <p:cNvCxnSpPr>
            <a:cxnSpLocks/>
          </p:cNvCxnSpPr>
          <p:nvPr/>
        </p:nvCxnSpPr>
        <p:spPr>
          <a:xfrm flipV="1">
            <a:off x="7334250" y="3390901"/>
            <a:ext cx="976312" cy="14287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0905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EDF2DAD-7D28-4944-B64C-BDB915750A3E}"/>
              </a:ext>
            </a:extLst>
          </p:cNvPr>
          <p:cNvSpPr>
            <a:spLocks noGrp="1"/>
          </p:cNvSpPr>
          <p:nvPr>
            <p:ph type="sldNum" sz="quarter" idx="10"/>
          </p:nvPr>
        </p:nvSpPr>
        <p:spPr>
          <a:xfrm>
            <a:off x="9111665" y="6305551"/>
            <a:ext cx="2133600" cy="365125"/>
          </a:xfrm>
          <a:prstGeom prst="rect">
            <a:avLst/>
          </a:prstGeom>
        </p:spPr>
        <p:txBody>
          <a:bodyPr vert="horz" lIns="91440" tIns="45720" rIns="91440" bIns="45720" rtlCol="0" anchor="ctr"/>
          <a:lstStyle>
            <a:defPPr>
              <a:defRPr lang="fr-FR"/>
            </a:defPPr>
            <a:lvl1pPr marL="0" algn="r" defTabSz="457189" rtl="0" eaLnBrk="1" fontAlgn="auto" latinLnBrk="0" hangingPunct="1">
              <a:spcBef>
                <a:spcPts val="0"/>
              </a:spcBef>
              <a:spcAft>
                <a:spcPts val="0"/>
              </a:spcAft>
              <a:defRPr sz="1200" kern="1200" smtClean="0">
                <a:solidFill>
                  <a:schemeClr val="bg1"/>
                </a:solidFill>
                <a:latin typeface="Arial"/>
                <a:ea typeface="+mn-ea"/>
                <a:cs typeface="Arial"/>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defRPr/>
            </a:pPr>
            <a:fld id="{B97EF895-2CE6-4C03-8D43-6A746FB1B1D0}" type="slidenum">
              <a:rPr lang="fr-FR" smtClean="0">
                <a:solidFill>
                  <a:schemeClr val="accent2"/>
                </a:solidFill>
                <a:latin typeface="Univers Condensed Light" panose="020B0306020202040204" pitchFamily="34" charset="0"/>
                <a:cs typeface="+mn-cs"/>
              </a:rPr>
              <a:pPr>
                <a:defRPr/>
              </a:pPr>
              <a:t>34</a:t>
            </a:fld>
            <a:endParaRPr lang="fr-FR" dirty="0">
              <a:solidFill>
                <a:schemeClr val="accent2"/>
              </a:solidFill>
              <a:latin typeface="Univers Condensed Light" panose="020B0306020202040204" pitchFamily="34" charset="0"/>
              <a:cs typeface="+mn-cs"/>
            </a:endParaRPr>
          </a:p>
        </p:txBody>
      </p:sp>
      <p:pic>
        <p:nvPicPr>
          <p:cNvPr id="8" name="Image 7">
            <a:extLst>
              <a:ext uri="{FF2B5EF4-FFF2-40B4-BE49-F238E27FC236}">
                <a16:creationId xmlns:a16="http://schemas.microsoft.com/office/drawing/2014/main" id="{FF848FD0-C920-4553-80DF-E116ACEF0EF6}"/>
              </a:ext>
            </a:extLst>
          </p:cNvPr>
          <p:cNvPicPr>
            <a:picLocks noChangeAspect="1"/>
          </p:cNvPicPr>
          <p:nvPr/>
        </p:nvPicPr>
        <p:blipFill>
          <a:blip r:embed="rId3"/>
          <a:stretch>
            <a:fillRect/>
          </a:stretch>
        </p:blipFill>
        <p:spPr>
          <a:xfrm>
            <a:off x="1524000" y="1324841"/>
            <a:ext cx="9144000" cy="3320552"/>
          </a:xfrm>
          <a:prstGeom prst="rect">
            <a:avLst/>
          </a:prstGeom>
        </p:spPr>
      </p:pic>
      <p:sp>
        <p:nvSpPr>
          <p:cNvPr id="6" name="ZoneTexte 5">
            <a:extLst>
              <a:ext uri="{FF2B5EF4-FFF2-40B4-BE49-F238E27FC236}">
                <a16:creationId xmlns:a16="http://schemas.microsoft.com/office/drawing/2014/main" id="{7677B746-5325-427D-97DD-E7E82FF0EA0D}"/>
              </a:ext>
            </a:extLst>
          </p:cNvPr>
          <p:cNvSpPr txBox="1"/>
          <p:nvPr/>
        </p:nvSpPr>
        <p:spPr>
          <a:xfrm>
            <a:off x="3115237" y="3602171"/>
            <a:ext cx="2896370" cy="646331"/>
          </a:xfrm>
          <a:prstGeom prst="rect">
            <a:avLst/>
          </a:prstGeom>
          <a:noFill/>
        </p:spPr>
        <p:txBody>
          <a:bodyPr wrap="none" rtlCol="0">
            <a:spAutoFit/>
          </a:bodyPr>
          <a:lstStyle/>
          <a:p>
            <a:r>
              <a:rPr lang="fr-CA" b="1" dirty="0">
                <a:solidFill>
                  <a:schemeClr val="bg1"/>
                </a:solidFill>
              </a:rPr>
              <a:t>Goujons ¾’’, trempés à 60RC</a:t>
            </a:r>
          </a:p>
          <a:p>
            <a:pPr marL="285744" indent="-285744">
              <a:buFontTx/>
              <a:buChar char="-"/>
            </a:pPr>
            <a:endParaRPr lang="fr-CA" dirty="0">
              <a:solidFill>
                <a:schemeClr val="bg1"/>
              </a:solidFill>
            </a:endParaRPr>
          </a:p>
        </p:txBody>
      </p:sp>
      <p:sp>
        <p:nvSpPr>
          <p:cNvPr id="7" name="ZoneTexte 6">
            <a:extLst>
              <a:ext uri="{FF2B5EF4-FFF2-40B4-BE49-F238E27FC236}">
                <a16:creationId xmlns:a16="http://schemas.microsoft.com/office/drawing/2014/main" id="{2C58CA7B-5716-4770-881B-1C5DCCFCAFD7}"/>
              </a:ext>
            </a:extLst>
          </p:cNvPr>
          <p:cNvSpPr txBox="1"/>
          <p:nvPr/>
        </p:nvSpPr>
        <p:spPr>
          <a:xfrm>
            <a:off x="4320407" y="1296260"/>
            <a:ext cx="486030" cy="769441"/>
          </a:xfrm>
          <a:prstGeom prst="rect">
            <a:avLst/>
          </a:prstGeom>
          <a:noFill/>
        </p:spPr>
        <p:txBody>
          <a:bodyPr wrap="none" rtlCol="0">
            <a:spAutoFit/>
          </a:bodyPr>
          <a:lstStyle/>
          <a:p>
            <a:r>
              <a:rPr lang="fr-CA" sz="4400" dirty="0">
                <a:solidFill>
                  <a:schemeClr val="bg1"/>
                </a:solidFill>
              </a:rPr>
              <a:t>C</a:t>
            </a:r>
          </a:p>
        </p:txBody>
      </p:sp>
      <p:sp>
        <p:nvSpPr>
          <p:cNvPr id="10" name="Titre 4">
            <a:extLst>
              <a:ext uri="{FF2B5EF4-FFF2-40B4-BE49-F238E27FC236}">
                <a16:creationId xmlns:a16="http://schemas.microsoft.com/office/drawing/2014/main" id="{83F55088-EC53-4589-B3C5-A6EC96D73651}"/>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pic>
        <p:nvPicPr>
          <p:cNvPr id="11" name="Image 10">
            <a:extLst>
              <a:ext uri="{FF2B5EF4-FFF2-40B4-BE49-F238E27FC236}">
                <a16:creationId xmlns:a16="http://schemas.microsoft.com/office/drawing/2014/main" id="{46C8F1B4-29B6-4EF9-A904-F899513E75FB}"/>
              </a:ext>
            </a:extLst>
          </p:cNvPr>
          <p:cNvPicPr>
            <a:picLocks noChangeAspect="1"/>
          </p:cNvPicPr>
          <p:nvPr/>
        </p:nvPicPr>
        <p:blipFill>
          <a:blip r:embed="rId4"/>
          <a:stretch>
            <a:fillRect/>
          </a:stretch>
        </p:blipFill>
        <p:spPr>
          <a:xfrm>
            <a:off x="9410700" y="4245908"/>
            <a:ext cx="1037631" cy="288539"/>
          </a:xfrm>
          <a:prstGeom prst="rect">
            <a:avLst/>
          </a:prstGeom>
        </p:spPr>
      </p:pic>
      <p:sp>
        <p:nvSpPr>
          <p:cNvPr id="13" name="ZoneTexte 12">
            <a:extLst>
              <a:ext uri="{FF2B5EF4-FFF2-40B4-BE49-F238E27FC236}">
                <a16:creationId xmlns:a16="http://schemas.microsoft.com/office/drawing/2014/main" id="{E3A04D64-ECA3-4944-8B11-D1E612CD1C61}"/>
              </a:ext>
            </a:extLst>
          </p:cNvPr>
          <p:cNvSpPr txBox="1"/>
          <p:nvPr/>
        </p:nvSpPr>
        <p:spPr>
          <a:xfrm>
            <a:off x="1122270" y="4886187"/>
            <a:ext cx="10480861" cy="923330"/>
          </a:xfrm>
          <a:prstGeom prst="rect">
            <a:avLst/>
          </a:prstGeom>
          <a:noFill/>
        </p:spPr>
        <p:txBody>
          <a:bodyPr wrap="square" rtlCol="0">
            <a:spAutoFit/>
          </a:bodyPr>
          <a:lstStyle/>
          <a:p>
            <a:r>
              <a:rPr lang="fr-CA" dirty="0">
                <a:latin typeface="Univers Condensed Light" panose="020B0306020202040204" pitchFamily="34" charset="0"/>
              </a:rPr>
              <a:t>La matrice C étant un cas encore pire que ceux vus précédemment, avec une languette de même largeur mais encore plus longue, un essai a été fait pour lier intimement la matrice avec le premier support (</a:t>
            </a:r>
            <a:r>
              <a:rPr lang="fr-CA" dirty="0" err="1">
                <a:latin typeface="Univers Condensed Light" panose="020B0306020202040204" pitchFamily="34" charset="0"/>
              </a:rPr>
              <a:t>backer</a:t>
            </a:r>
            <a:r>
              <a:rPr lang="fr-CA" dirty="0">
                <a:latin typeface="Univers Condensed Light" panose="020B0306020202040204" pitchFamily="34" charset="0"/>
              </a:rPr>
              <a:t>) à l’aide de gougeons. L’objectif de cet essai était de réduire la déformation en augmentant la rigidité.</a:t>
            </a:r>
          </a:p>
        </p:txBody>
      </p:sp>
    </p:spTree>
    <p:extLst>
      <p:ext uri="{BB962C8B-B14F-4D97-AF65-F5344CB8AC3E}">
        <p14:creationId xmlns:p14="http://schemas.microsoft.com/office/powerpoint/2010/main" val="247500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C1E104CB-1EBA-486E-B230-40CE7B7405FD}"/>
              </a:ext>
            </a:extLst>
          </p:cNvPr>
          <p:cNvSpPr>
            <a:spLocks noGrp="1"/>
          </p:cNvSpPr>
          <p:nvPr>
            <p:ph type="sldNum" sz="quarter" idx="10"/>
          </p:nvPr>
        </p:nvSpPr>
        <p:spPr/>
        <p:txBody>
          <a:bodyPr/>
          <a:lstStyle/>
          <a:p>
            <a:fld id="{FE9C8C7F-A98E-E946-B93B-30D697361F96}" type="slidenum">
              <a:rPr lang="fr-FR" smtClean="0">
                <a:solidFill>
                  <a:schemeClr val="accent2"/>
                </a:solidFill>
              </a:rPr>
              <a:pPr/>
              <a:t>35</a:t>
            </a:fld>
            <a:endParaRPr lang="fr-FR" dirty="0">
              <a:solidFill>
                <a:schemeClr val="accent2"/>
              </a:solidFill>
            </a:endParaRPr>
          </a:p>
        </p:txBody>
      </p:sp>
      <p:grpSp>
        <p:nvGrpSpPr>
          <p:cNvPr id="2" name="Groupe 1">
            <a:extLst>
              <a:ext uri="{FF2B5EF4-FFF2-40B4-BE49-F238E27FC236}">
                <a16:creationId xmlns:a16="http://schemas.microsoft.com/office/drawing/2014/main" id="{154A23E4-8E6D-4981-9136-53A19302A7DC}"/>
              </a:ext>
            </a:extLst>
          </p:cNvPr>
          <p:cNvGrpSpPr/>
          <p:nvPr/>
        </p:nvGrpSpPr>
        <p:grpSpPr>
          <a:xfrm>
            <a:off x="6087273" y="1340424"/>
            <a:ext cx="4636407" cy="4823536"/>
            <a:chOff x="1981998" y="1340424"/>
            <a:chExt cx="4636407" cy="4823536"/>
          </a:xfrm>
        </p:grpSpPr>
        <p:pic>
          <p:nvPicPr>
            <p:cNvPr id="6" name="Image 5">
              <a:extLst>
                <a:ext uri="{FF2B5EF4-FFF2-40B4-BE49-F238E27FC236}">
                  <a16:creationId xmlns:a16="http://schemas.microsoft.com/office/drawing/2014/main" id="{8CC8878B-FE08-4705-BF8C-221FF6A9E610}"/>
                </a:ext>
              </a:extLst>
            </p:cNvPr>
            <p:cNvPicPr>
              <a:picLocks noChangeAspect="1"/>
            </p:cNvPicPr>
            <p:nvPr/>
          </p:nvPicPr>
          <p:blipFill>
            <a:blip r:embed="rId3"/>
            <a:stretch>
              <a:fillRect/>
            </a:stretch>
          </p:blipFill>
          <p:spPr>
            <a:xfrm>
              <a:off x="1981998" y="3505131"/>
              <a:ext cx="4636407" cy="2658829"/>
            </a:xfrm>
            <a:prstGeom prst="rect">
              <a:avLst/>
            </a:prstGeom>
          </p:spPr>
        </p:pic>
        <p:pic>
          <p:nvPicPr>
            <p:cNvPr id="10" name="Image 9">
              <a:extLst>
                <a:ext uri="{FF2B5EF4-FFF2-40B4-BE49-F238E27FC236}">
                  <a16:creationId xmlns:a16="http://schemas.microsoft.com/office/drawing/2014/main" id="{B19ADB28-06FD-4FFF-97DA-E885D36AA812}"/>
                </a:ext>
              </a:extLst>
            </p:cNvPr>
            <p:cNvPicPr>
              <a:picLocks noChangeAspect="1"/>
            </p:cNvPicPr>
            <p:nvPr/>
          </p:nvPicPr>
          <p:blipFill>
            <a:blip r:embed="rId4"/>
            <a:stretch>
              <a:fillRect/>
            </a:stretch>
          </p:blipFill>
          <p:spPr>
            <a:xfrm>
              <a:off x="5325070" y="5737939"/>
              <a:ext cx="1037631" cy="288539"/>
            </a:xfrm>
            <a:prstGeom prst="rect">
              <a:avLst/>
            </a:prstGeom>
          </p:spPr>
        </p:pic>
        <p:pic>
          <p:nvPicPr>
            <p:cNvPr id="30" name="Image 29">
              <a:extLst>
                <a:ext uri="{FF2B5EF4-FFF2-40B4-BE49-F238E27FC236}">
                  <a16:creationId xmlns:a16="http://schemas.microsoft.com/office/drawing/2014/main" id="{A45D0D0C-A6F7-4FCA-8050-3D27D7EF96D6}"/>
                </a:ext>
              </a:extLst>
            </p:cNvPr>
            <p:cNvPicPr>
              <a:picLocks noChangeAspect="1"/>
            </p:cNvPicPr>
            <p:nvPr/>
          </p:nvPicPr>
          <p:blipFill>
            <a:blip r:embed="rId5"/>
            <a:stretch>
              <a:fillRect/>
            </a:stretch>
          </p:blipFill>
          <p:spPr>
            <a:xfrm>
              <a:off x="1981998" y="1398327"/>
              <a:ext cx="4636407" cy="2115783"/>
            </a:xfrm>
            <a:prstGeom prst="rect">
              <a:avLst/>
            </a:prstGeom>
          </p:spPr>
        </p:pic>
        <p:cxnSp>
          <p:nvCxnSpPr>
            <p:cNvPr id="32" name="Connecteur droit avec flèche 31">
              <a:extLst>
                <a:ext uri="{FF2B5EF4-FFF2-40B4-BE49-F238E27FC236}">
                  <a16:creationId xmlns:a16="http://schemas.microsoft.com/office/drawing/2014/main" id="{36815D05-86D3-44FE-9810-E00559AAA492}"/>
                </a:ext>
              </a:extLst>
            </p:cNvPr>
            <p:cNvCxnSpPr/>
            <p:nvPr/>
          </p:nvCxnSpPr>
          <p:spPr>
            <a:xfrm flipH="1">
              <a:off x="2820140" y="3133817"/>
              <a:ext cx="426128" cy="1029811"/>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Connecteur droit avec flèche 33">
              <a:extLst>
                <a:ext uri="{FF2B5EF4-FFF2-40B4-BE49-F238E27FC236}">
                  <a16:creationId xmlns:a16="http://schemas.microsoft.com/office/drawing/2014/main" id="{4334E2B9-0073-4C87-8E71-8A57C73905E0}"/>
                </a:ext>
              </a:extLst>
            </p:cNvPr>
            <p:cNvCxnSpPr/>
            <p:nvPr/>
          </p:nvCxnSpPr>
          <p:spPr>
            <a:xfrm>
              <a:off x="3335045" y="2917880"/>
              <a:ext cx="355107" cy="1165848"/>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Connecteur droit avec flèche 35">
              <a:extLst>
                <a:ext uri="{FF2B5EF4-FFF2-40B4-BE49-F238E27FC236}">
                  <a16:creationId xmlns:a16="http://schemas.microsoft.com/office/drawing/2014/main" id="{D35FB182-81E2-4524-B743-FABE92414011}"/>
                </a:ext>
              </a:extLst>
            </p:cNvPr>
            <p:cNvCxnSpPr/>
            <p:nvPr/>
          </p:nvCxnSpPr>
          <p:spPr>
            <a:xfrm>
              <a:off x="3690152" y="3133817"/>
              <a:ext cx="843379" cy="1029811"/>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8" name="Connecteur droit avec flèche 37">
              <a:extLst>
                <a:ext uri="{FF2B5EF4-FFF2-40B4-BE49-F238E27FC236}">
                  <a16:creationId xmlns:a16="http://schemas.microsoft.com/office/drawing/2014/main" id="{0AF1FC1D-A894-4223-ABB1-43CFCD71491F}"/>
                </a:ext>
              </a:extLst>
            </p:cNvPr>
            <p:cNvCxnSpPr/>
            <p:nvPr/>
          </p:nvCxnSpPr>
          <p:spPr>
            <a:xfrm>
              <a:off x="3690151" y="2804570"/>
              <a:ext cx="1740024" cy="1296791"/>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CA9C05DC-CAC1-4C12-B8B5-E11F75978546}"/>
                </a:ext>
              </a:extLst>
            </p:cNvPr>
            <p:cNvSpPr txBox="1"/>
            <p:nvPr/>
          </p:nvSpPr>
          <p:spPr>
            <a:xfrm>
              <a:off x="3201911" y="1340424"/>
              <a:ext cx="486030" cy="769441"/>
            </a:xfrm>
            <a:prstGeom prst="rect">
              <a:avLst/>
            </a:prstGeom>
            <a:noFill/>
          </p:spPr>
          <p:txBody>
            <a:bodyPr wrap="none" rtlCol="0">
              <a:spAutoFit/>
            </a:bodyPr>
            <a:lstStyle/>
            <a:p>
              <a:r>
                <a:rPr lang="fr-CA" sz="4400" dirty="0">
                  <a:solidFill>
                    <a:schemeClr val="bg1"/>
                  </a:solidFill>
                </a:rPr>
                <a:t>C</a:t>
              </a:r>
            </a:p>
          </p:txBody>
        </p:sp>
      </p:grpSp>
      <p:sp>
        <p:nvSpPr>
          <p:cNvPr id="13" name="Titre 4">
            <a:extLst>
              <a:ext uri="{FF2B5EF4-FFF2-40B4-BE49-F238E27FC236}">
                <a16:creationId xmlns:a16="http://schemas.microsoft.com/office/drawing/2014/main" id="{E47FE648-36D2-4133-A7D8-49D51500391B}"/>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sp>
        <p:nvSpPr>
          <p:cNvPr id="15" name="ZoneTexte 14">
            <a:extLst>
              <a:ext uri="{FF2B5EF4-FFF2-40B4-BE49-F238E27FC236}">
                <a16:creationId xmlns:a16="http://schemas.microsoft.com/office/drawing/2014/main" id="{D804DA58-F4D6-42A9-84D5-D4FFFD213771}"/>
              </a:ext>
            </a:extLst>
          </p:cNvPr>
          <p:cNvSpPr txBox="1"/>
          <p:nvPr/>
        </p:nvSpPr>
        <p:spPr>
          <a:xfrm>
            <a:off x="704874" y="1351388"/>
            <a:ext cx="5126696" cy="3139321"/>
          </a:xfrm>
          <a:prstGeom prst="rect">
            <a:avLst/>
          </a:prstGeom>
          <a:noFill/>
        </p:spPr>
        <p:txBody>
          <a:bodyPr wrap="square" rtlCol="0">
            <a:spAutoFit/>
          </a:bodyPr>
          <a:lstStyle/>
          <a:p>
            <a:r>
              <a:rPr lang="fr-CA" dirty="0">
                <a:latin typeface="Univers Condensed Light" panose="020B0306020202040204" pitchFamily="34" charset="0"/>
              </a:rPr>
              <a:t>Constat:</a:t>
            </a:r>
          </a:p>
          <a:p>
            <a:endParaRPr lang="fr-CA" dirty="0">
              <a:latin typeface="Univers Condensed Light" panose="020B0306020202040204" pitchFamily="34" charset="0"/>
            </a:endParaRPr>
          </a:p>
          <a:p>
            <a:r>
              <a:rPr lang="fr-CA" dirty="0">
                <a:latin typeface="Univers Condensed Light" panose="020B0306020202040204" pitchFamily="34" charset="0"/>
              </a:rPr>
              <a:t>Les gougeons prévus pour éliminer le glissement entre la matrice et son appui ont été déformés en cisaillement créé par le glissement entre la matrice et son appui. </a:t>
            </a:r>
          </a:p>
          <a:p>
            <a:endParaRPr lang="fr-CA" dirty="0">
              <a:latin typeface="Univers Condensed Light" panose="020B0306020202040204" pitchFamily="34" charset="0"/>
            </a:endParaRPr>
          </a:p>
          <a:p>
            <a:r>
              <a:rPr lang="fr-CA" dirty="0">
                <a:latin typeface="Univers Condensed Light" panose="020B0306020202040204" pitchFamily="34" charset="0"/>
              </a:rPr>
              <a:t>Il s’agit ici d’une des stratégies possibles dans le but de réduire la déformation d’une matrice, il en existe plusieurs autres qui permettent au concepteur et fabricant de matrices d’offrir des options aux extrudeurs qui doivent produire des profilés complexes. </a:t>
            </a:r>
          </a:p>
        </p:txBody>
      </p:sp>
    </p:spTree>
    <p:extLst>
      <p:ext uri="{BB962C8B-B14F-4D97-AF65-F5344CB8AC3E}">
        <p14:creationId xmlns:p14="http://schemas.microsoft.com/office/powerpoint/2010/main" val="355936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B8362B2-C2BA-4957-96D2-3025CF0EB480}"/>
              </a:ext>
            </a:extLst>
          </p:cNvPr>
          <p:cNvSpPr>
            <a:spLocks noGrp="1"/>
          </p:cNvSpPr>
          <p:nvPr>
            <p:ph type="sldNum" sz="quarter" idx="10"/>
          </p:nvPr>
        </p:nvSpPr>
        <p:spPr>
          <a:xfrm>
            <a:off x="9095643" y="6314787"/>
            <a:ext cx="2133600" cy="365125"/>
          </a:xfrm>
          <a:prstGeom prst="rect">
            <a:avLst/>
          </a:prstGeom>
        </p:spPr>
        <p:txBody>
          <a:bodyPr vert="horz" lIns="91440" tIns="45720" rIns="91440" bIns="45720" rtlCol="0" anchor="ctr"/>
          <a:lstStyle>
            <a:defPPr>
              <a:defRPr lang="fr-FR"/>
            </a:defPPr>
            <a:lvl1pPr marL="0" algn="r" defTabSz="457189" rtl="0" eaLnBrk="1" fontAlgn="auto" latinLnBrk="0" hangingPunct="1">
              <a:spcBef>
                <a:spcPts val="0"/>
              </a:spcBef>
              <a:spcAft>
                <a:spcPts val="0"/>
              </a:spcAft>
              <a:defRPr sz="1200" kern="1200" smtClean="0">
                <a:solidFill>
                  <a:schemeClr val="bg1"/>
                </a:solidFill>
                <a:latin typeface="Arial"/>
                <a:ea typeface="+mn-ea"/>
                <a:cs typeface="Arial"/>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defRPr/>
            </a:pPr>
            <a:fld id="{B97EF895-2CE6-4C03-8D43-6A746FB1B1D0}" type="slidenum">
              <a:rPr lang="fr-FR" smtClean="0">
                <a:solidFill>
                  <a:schemeClr val="accent2"/>
                </a:solidFill>
                <a:latin typeface="Univers Condensed Light" panose="020B0306020202040204" pitchFamily="34" charset="0"/>
                <a:cs typeface="+mn-cs"/>
              </a:rPr>
              <a:pPr>
                <a:defRPr/>
              </a:pPr>
              <a:t>36</a:t>
            </a:fld>
            <a:endParaRPr lang="fr-FR" dirty="0">
              <a:solidFill>
                <a:schemeClr val="accent2"/>
              </a:solidFill>
              <a:latin typeface="Univers Condensed Light" panose="020B0306020202040204" pitchFamily="34" charset="0"/>
              <a:cs typeface="+mn-cs"/>
            </a:endParaRPr>
          </a:p>
        </p:txBody>
      </p:sp>
      <p:sp>
        <p:nvSpPr>
          <p:cNvPr id="8" name="ZoneTexte 7">
            <a:extLst>
              <a:ext uri="{FF2B5EF4-FFF2-40B4-BE49-F238E27FC236}">
                <a16:creationId xmlns:a16="http://schemas.microsoft.com/office/drawing/2014/main" id="{1B7A6BB8-5E61-4167-84BA-30EC1CE10154}"/>
              </a:ext>
            </a:extLst>
          </p:cNvPr>
          <p:cNvSpPr txBox="1"/>
          <p:nvPr/>
        </p:nvSpPr>
        <p:spPr>
          <a:xfrm>
            <a:off x="2172071" y="4943119"/>
            <a:ext cx="8941719" cy="1477328"/>
          </a:xfrm>
          <a:prstGeom prst="rect">
            <a:avLst/>
          </a:prstGeom>
          <a:noFill/>
        </p:spPr>
        <p:txBody>
          <a:bodyPr wrap="square" rtlCol="0">
            <a:spAutoFit/>
          </a:bodyPr>
          <a:lstStyle/>
          <a:p>
            <a:r>
              <a:rPr lang="fr-CA" dirty="0">
                <a:latin typeface="Univers Condensed Light" panose="020B0306020202040204" pitchFamily="34" charset="0"/>
              </a:rPr>
              <a:t>Déformations de la matrice lors de l’extrusion d’un profilé creux:</a:t>
            </a:r>
          </a:p>
          <a:p>
            <a:r>
              <a:rPr lang="fr-CA" dirty="0">
                <a:latin typeface="Univers Condensed Light" panose="020B0306020202040204" pitchFamily="34" charset="0"/>
              </a:rPr>
              <a:t>La matrice se déforme de façon plus globale sous l’effet de la pression, elle se gonfle, à l’image d’une membrane flexible, ce qui se traduit par des grands côtés convexes dans la forme extrudée.</a:t>
            </a:r>
          </a:p>
          <a:p>
            <a:endParaRPr lang="fr-CA" dirty="0">
              <a:latin typeface="Univers Condensed Light" panose="020B0306020202040204" pitchFamily="34" charset="0"/>
            </a:endParaRPr>
          </a:p>
          <a:p>
            <a:pPr marL="285744" indent="-285744">
              <a:buFontTx/>
              <a:buChar char="-"/>
            </a:pPr>
            <a:endParaRPr lang="fr-CA" dirty="0"/>
          </a:p>
        </p:txBody>
      </p:sp>
      <p:pic>
        <p:nvPicPr>
          <p:cNvPr id="9" name="Image 8">
            <a:extLst>
              <a:ext uri="{FF2B5EF4-FFF2-40B4-BE49-F238E27FC236}">
                <a16:creationId xmlns:a16="http://schemas.microsoft.com/office/drawing/2014/main" id="{15A100E5-961C-426A-B41B-3500E1EBFDDE}"/>
              </a:ext>
            </a:extLst>
          </p:cNvPr>
          <p:cNvPicPr>
            <a:picLocks noChangeAspect="1"/>
          </p:cNvPicPr>
          <p:nvPr/>
        </p:nvPicPr>
        <p:blipFill>
          <a:blip r:embed="rId3"/>
          <a:stretch>
            <a:fillRect/>
          </a:stretch>
        </p:blipFill>
        <p:spPr>
          <a:xfrm>
            <a:off x="1524000" y="1453218"/>
            <a:ext cx="9144000" cy="3320673"/>
          </a:xfrm>
          <a:prstGeom prst="rect">
            <a:avLst/>
          </a:prstGeom>
        </p:spPr>
      </p:pic>
      <p:sp>
        <p:nvSpPr>
          <p:cNvPr id="7" name="Titre 4">
            <a:extLst>
              <a:ext uri="{FF2B5EF4-FFF2-40B4-BE49-F238E27FC236}">
                <a16:creationId xmlns:a16="http://schemas.microsoft.com/office/drawing/2014/main" id="{0A2A8240-2DEB-4E6C-BE55-59E7930CA2B2}"/>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pic>
        <p:nvPicPr>
          <p:cNvPr id="6" name="Image 5">
            <a:extLst>
              <a:ext uri="{FF2B5EF4-FFF2-40B4-BE49-F238E27FC236}">
                <a16:creationId xmlns:a16="http://schemas.microsoft.com/office/drawing/2014/main" id="{92BE12A9-46CE-4B1C-AE1F-0E8D0FDA58F7}"/>
              </a:ext>
            </a:extLst>
          </p:cNvPr>
          <p:cNvPicPr>
            <a:picLocks noChangeAspect="1"/>
          </p:cNvPicPr>
          <p:nvPr/>
        </p:nvPicPr>
        <p:blipFill>
          <a:blip r:embed="rId4"/>
          <a:stretch>
            <a:fillRect/>
          </a:stretch>
        </p:blipFill>
        <p:spPr>
          <a:xfrm>
            <a:off x="9424132" y="4359747"/>
            <a:ext cx="1037631" cy="288539"/>
          </a:xfrm>
          <a:prstGeom prst="rect">
            <a:avLst/>
          </a:prstGeom>
        </p:spPr>
      </p:pic>
    </p:spTree>
    <p:extLst>
      <p:ext uri="{BB962C8B-B14F-4D97-AF65-F5344CB8AC3E}">
        <p14:creationId xmlns:p14="http://schemas.microsoft.com/office/powerpoint/2010/main" val="2139422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79CC9CB-EB90-4AE4-94AD-2C36AB5A894E}"/>
              </a:ext>
            </a:extLst>
          </p:cNvPr>
          <p:cNvSpPr>
            <a:spLocks noGrp="1"/>
          </p:cNvSpPr>
          <p:nvPr>
            <p:ph type="sldNum" sz="quarter" idx="10"/>
          </p:nvPr>
        </p:nvSpPr>
        <p:spPr/>
        <p:txBody>
          <a:bodyPr/>
          <a:lstStyle/>
          <a:p>
            <a:fld id="{FE9C8C7F-A98E-E946-B93B-30D697361F96}" type="slidenum">
              <a:rPr lang="fr-FR" smtClean="0">
                <a:solidFill>
                  <a:schemeClr val="accent2"/>
                </a:solidFill>
              </a:rPr>
              <a:pPr/>
              <a:t>37</a:t>
            </a:fld>
            <a:endParaRPr lang="fr-FR" dirty="0">
              <a:solidFill>
                <a:schemeClr val="accent2"/>
              </a:solidFill>
            </a:endParaRPr>
          </a:p>
        </p:txBody>
      </p:sp>
      <p:sp>
        <p:nvSpPr>
          <p:cNvPr id="5" name="ZoneTexte 4">
            <a:extLst>
              <a:ext uri="{FF2B5EF4-FFF2-40B4-BE49-F238E27FC236}">
                <a16:creationId xmlns:a16="http://schemas.microsoft.com/office/drawing/2014/main" id="{560BF8BD-AF78-45FF-B124-E948BA26FE9E}"/>
              </a:ext>
            </a:extLst>
          </p:cNvPr>
          <p:cNvSpPr txBox="1"/>
          <p:nvPr/>
        </p:nvSpPr>
        <p:spPr>
          <a:xfrm>
            <a:off x="581027" y="1518288"/>
            <a:ext cx="4962523" cy="4801314"/>
          </a:xfrm>
          <a:prstGeom prst="rect">
            <a:avLst/>
          </a:prstGeom>
          <a:noFill/>
        </p:spPr>
        <p:txBody>
          <a:bodyPr wrap="square" rtlCol="0">
            <a:spAutoFit/>
          </a:bodyPr>
          <a:lstStyle/>
          <a:p>
            <a:r>
              <a:rPr lang="fr-CA" b="1" dirty="0"/>
              <a:t>Paramètres à considérer lors de la conception d’une matrice:</a:t>
            </a:r>
          </a:p>
          <a:p>
            <a:endParaRPr lang="fr-CA" dirty="0">
              <a:latin typeface="Univers Condensed Light" panose="020B0306020202040204" pitchFamily="34" charset="0"/>
            </a:endParaRPr>
          </a:p>
          <a:p>
            <a:r>
              <a:rPr lang="fr-CA" dirty="0">
                <a:latin typeface="Univers Condensed Light" panose="020B0306020202040204" pitchFamily="34" charset="0"/>
              </a:rPr>
              <a:t>Contraction thermique:</a:t>
            </a:r>
          </a:p>
          <a:p>
            <a:pPr marL="285750" indent="-285750">
              <a:buFont typeface="Arial" panose="020B0604020202020204" pitchFamily="34" charset="0"/>
              <a:buChar char="•"/>
            </a:pPr>
            <a:r>
              <a:rPr lang="fr-CA" dirty="0">
                <a:latin typeface="Univers Condensed Light" panose="020B0306020202040204" pitchFamily="34" charset="0"/>
              </a:rPr>
              <a:t>Un profilé extrudé sort de la matrice à 450°C et se contracte lors du refroidissement.</a:t>
            </a:r>
          </a:p>
          <a:p>
            <a:pPr marL="285750" indent="-285750">
              <a:buFont typeface="Arial" panose="020B0604020202020204" pitchFamily="34" charset="0"/>
              <a:buChar char="•"/>
            </a:pPr>
            <a:r>
              <a:rPr lang="fr-CA" dirty="0">
                <a:latin typeface="Univers Condensed Light" panose="020B0306020202040204" pitchFamily="34" charset="0"/>
              </a:rPr>
              <a:t>Afin de compenser pour cette contraction, la forme usinée dans l’acier est environ 1% plus grande.</a:t>
            </a:r>
          </a:p>
          <a:p>
            <a:pPr marL="285750" indent="-285750">
              <a:buFont typeface="Arial" panose="020B0604020202020204" pitchFamily="34" charset="0"/>
              <a:buChar char="•"/>
            </a:pPr>
            <a:r>
              <a:rPr lang="fr-CA" dirty="0">
                <a:latin typeface="Univers Condensed Light" panose="020B0306020202040204" pitchFamily="34" charset="0"/>
              </a:rPr>
              <a:t>Le fabricant doit aussi tenir compte de l’expansion de l’outillage qui sera usiné à température ambiante mais ensuite utilisé à 450°C. </a:t>
            </a:r>
          </a:p>
          <a:p>
            <a:endParaRPr lang="fr-CA" dirty="0">
              <a:latin typeface="Univers Condensed Light" panose="020B0306020202040204" pitchFamily="34" charset="0"/>
            </a:endParaRPr>
          </a:p>
          <a:p>
            <a:r>
              <a:rPr lang="fr-CA" dirty="0">
                <a:latin typeface="Univers Condensed Light" panose="020B0306020202040204" pitchFamily="34" charset="0"/>
              </a:rPr>
              <a:t>Étirement après l’extrusion:</a:t>
            </a:r>
          </a:p>
          <a:p>
            <a:pPr marL="285750" indent="-285750">
              <a:buFont typeface="Arial" panose="020B0604020202020204" pitchFamily="34" charset="0"/>
              <a:buChar char="•"/>
            </a:pPr>
            <a:r>
              <a:rPr lang="fr-CA" dirty="0">
                <a:latin typeface="Univers Condensed Light" panose="020B0306020202040204" pitchFamily="34" charset="0"/>
              </a:rPr>
              <a:t>Un profilé est étiré après avoir été extrudé, afin de le redresser. L’étirement cause une contraction des dimensions, ce qui doit aussi être considéré dans la conception de la matrice.</a:t>
            </a:r>
          </a:p>
        </p:txBody>
      </p:sp>
      <p:sp>
        <p:nvSpPr>
          <p:cNvPr id="11" name="Titre 4">
            <a:extLst>
              <a:ext uri="{FF2B5EF4-FFF2-40B4-BE49-F238E27FC236}">
                <a16:creationId xmlns:a16="http://schemas.microsoft.com/office/drawing/2014/main" id="{ACA0897B-3578-471A-ABF3-FAE99D545D35}"/>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grpSp>
        <p:nvGrpSpPr>
          <p:cNvPr id="6" name="Groupe 5">
            <a:extLst>
              <a:ext uri="{FF2B5EF4-FFF2-40B4-BE49-F238E27FC236}">
                <a16:creationId xmlns:a16="http://schemas.microsoft.com/office/drawing/2014/main" id="{1CF7FBD8-1082-4FFC-93AB-71D5541452E8}"/>
              </a:ext>
            </a:extLst>
          </p:cNvPr>
          <p:cNvGrpSpPr/>
          <p:nvPr/>
        </p:nvGrpSpPr>
        <p:grpSpPr>
          <a:xfrm>
            <a:off x="5747968" y="1373344"/>
            <a:ext cx="5325704" cy="4503675"/>
            <a:chOff x="1633168" y="1373344"/>
            <a:chExt cx="5325704" cy="4503675"/>
          </a:xfrm>
        </p:grpSpPr>
        <p:pic>
          <p:nvPicPr>
            <p:cNvPr id="4" name="Image 3">
              <a:extLst>
                <a:ext uri="{FF2B5EF4-FFF2-40B4-BE49-F238E27FC236}">
                  <a16:creationId xmlns:a16="http://schemas.microsoft.com/office/drawing/2014/main" id="{BA3D7981-8C50-41DB-B762-6C2E2793115A}"/>
                </a:ext>
              </a:extLst>
            </p:cNvPr>
            <p:cNvPicPr>
              <a:picLocks noChangeAspect="1"/>
            </p:cNvPicPr>
            <p:nvPr/>
          </p:nvPicPr>
          <p:blipFill>
            <a:blip r:embed="rId3"/>
            <a:stretch>
              <a:fillRect/>
            </a:stretch>
          </p:blipFill>
          <p:spPr>
            <a:xfrm>
              <a:off x="1633168" y="1373344"/>
              <a:ext cx="5325704" cy="4503675"/>
            </a:xfrm>
            <a:prstGeom prst="rect">
              <a:avLst/>
            </a:prstGeom>
          </p:spPr>
        </p:pic>
        <p:pic>
          <p:nvPicPr>
            <p:cNvPr id="7" name="Image 6">
              <a:extLst>
                <a:ext uri="{FF2B5EF4-FFF2-40B4-BE49-F238E27FC236}">
                  <a16:creationId xmlns:a16="http://schemas.microsoft.com/office/drawing/2014/main" id="{BEF19FA3-3A57-4B66-8834-6BE1E2D9BAB2}"/>
                </a:ext>
              </a:extLst>
            </p:cNvPr>
            <p:cNvPicPr>
              <a:picLocks noChangeAspect="1"/>
            </p:cNvPicPr>
            <p:nvPr/>
          </p:nvPicPr>
          <p:blipFill>
            <a:blip r:embed="rId4"/>
            <a:stretch>
              <a:fillRect/>
            </a:stretch>
          </p:blipFill>
          <p:spPr>
            <a:xfrm>
              <a:off x="4118707" y="5484656"/>
              <a:ext cx="1037631" cy="288539"/>
            </a:xfrm>
            <a:prstGeom prst="rect">
              <a:avLst/>
            </a:prstGeom>
          </p:spPr>
        </p:pic>
      </p:grpSp>
    </p:spTree>
    <p:extLst>
      <p:ext uri="{BB962C8B-B14F-4D97-AF65-F5344CB8AC3E}">
        <p14:creationId xmlns:p14="http://schemas.microsoft.com/office/powerpoint/2010/main" val="79062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F5E48E0C-D279-4E0A-8915-9552221F32AD}"/>
              </a:ext>
            </a:extLst>
          </p:cNvPr>
          <p:cNvSpPr>
            <a:spLocks noGrp="1"/>
          </p:cNvSpPr>
          <p:nvPr>
            <p:ph type="sldNum" sz="quarter" idx="10"/>
          </p:nvPr>
        </p:nvSpPr>
        <p:spPr/>
        <p:txBody>
          <a:bodyPr/>
          <a:lstStyle/>
          <a:p>
            <a:fld id="{FE9C8C7F-A98E-E946-B93B-30D697361F96}" type="slidenum">
              <a:rPr lang="fr-FR" smtClean="0">
                <a:solidFill>
                  <a:schemeClr val="accent2"/>
                </a:solidFill>
              </a:rPr>
              <a:pPr/>
              <a:t>38</a:t>
            </a:fld>
            <a:endParaRPr lang="fr-FR" dirty="0">
              <a:solidFill>
                <a:schemeClr val="accent2"/>
              </a:solidFill>
            </a:endParaRPr>
          </a:p>
        </p:txBody>
      </p:sp>
      <p:sp>
        <p:nvSpPr>
          <p:cNvPr id="9" name="ZoneTexte 8">
            <a:extLst>
              <a:ext uri="{FF2B5EF4-FFF2-40B4-BE49-F238E27FC236}">
                <a16:creationId xmlns:a16="http://schemas.microsoft.com/office/drawing/2014/main" id="{F2B32323-20C3-4668-A799-42C5884F8057}"/>
              </a:ext>
            </a:extLst>
          </p:cNvPr>
          <p:cNvSpPr txBox="1"/>
          <p:nvPr/>
        </p:nvSpPr>
        <p:spPr>
          <a:xfrm>
            <a:off x="711231" y="1329430"/>
            <a:ext cx="5693123" cy="3970318"/>
          </a:xfrm>
          <a:prstGeom prst="rect">
            <a:avLst/>
          </a:prstGeom>
          <a:noFill/>
        </p:spPr>
        <p:txBody>
          <a:bodyPr wrap="square" rtlCol="0">
            <a:spAutoFit/>
          </a:bodyPr>
          <a:lstStyle/>
          <a:p>
            <a:r>
              <a:rPr lang="fr-CA" dirty="0">
                <a:latin typeface="Univers Condensed Light" panose="020B0306020202040204" pitchFamily="34" charset="0"/>
              </a:rPr>
              <a:t>Convexité des parois:</a:t>
            </a:r>
          </a:p>
          <a:p>
            <a:endParaRPr lang="fr-CA" dirty="0">
              <a:latin typeface="Univers Condensed Light" panose="020B0306020202040204" pitchFamily="34" charset="0"/>
            </a:endParaRPr>
          </a:p>
          <a:p>
            <a:r>
              <a:rPr lang="fr-CA" dirty="0">
                <a:latin typeface="Univers Condensed Light" panose="020B0306020202040204" pitchFamily="34" charset="0"/>
              </a:rPr>
              <a:t>Sachant d’avance que la déformation de la matrice causera des parois convexes, le concepteur en compensera l’effet en intégrant une concavité dans les parois de la matrice:</a:t>
            </a:r>
          </a:p>
          <a:p>
            <a:endParaRPr lang="fr-CA" dirty="0">
              <a:latin typeface="Univers Condensed Light" panose="020B0306020202040204" pitchFamily="34" charset="0"/>
            </a:endParaRPr>
          </a:p>
          <a:p>
            <a:r>
              <a:rPr lang="fr-CA" dirty="0">
                <a:latin typeface="Univers Condensed Light" panose="020B0306020202040204" pitchFamily="34" charset="0"/>
              </a:rPr>
              <a:t>Mur mince</a:t>
            </a:r>
          </a:p>
          <a:p>
            <a:r>
              <a:rPr lang="fr-CA" dirty="0">
                <a:latin typeface="Univers Condensed Light" panose="020B0306020202040204" pitchFamily="34" charset="0"/>
              </a:rPr>
              <a:t>Un mur mince est moins stable géométriquement et implique une concavité plus marquée, généralement de l’ordre de 25% de la tolérance.</a:t>
            </a:r>
          </a:p>
          <a:p>
            <a:endParaRPr lang="fr-CA" dirty="0">
              <a:latin typeface="Univers Condensed Light" panose="020B0306020202040204" pitchFamily="34" charset="0"/>
            </a:endParaRPr>
          </a:p>
          <a:p>
            <a:r>
              <a:rPr lang="fr-CA" dirty="0">
                <a:latin typeface="Univers Condensed Light" panose="020B0306020202040204" pitchFamily="34" charset="0"/>
              </a:rPr>
              <a:t>Mur épais</a:t>
            </a:r>
          </a:p>
          <a:p>
            <a:r>
              <a:rPr lang="fr-CA" dirty="0">
                <a:latin typeface="Univers Condensed Light" panose="020B0306020202040204" pitchFamily="34" charset="0"/>
              </a:rPr>
              <a:t>Un mur épais est plus stable et implique une légère concavité d’environ 5% de la tolérance.</a:t>
            </a:r>
          </a:p>
        </p:txBody>
      </p:sp>
      <p:sp>
        <p:nvSpPr>
          <p:cNvPr id="16" name="Titre 4">
            <a:extLst>
              <a:ext uri="{FF2B5EF4-FFF2-40B4-BE49-F238E27FC236}">
                <a16:creationId xmlns:a16="http://schemas.microsoft.com/office/drawing/2014/main" id="{47CBF16B-EE70-4BA9-8148-27335C26D20F}"/>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grpSp>
        <p:nvGrpSpPr>
          <p:cNvPr id="5" name="Groupe 4">
            <a:extLst>
              <a:ext uri="{FF2B5EF4-FFF2-40B4-BE49-F238E27FC236}">
                <a16:creationId xmlns:a16="http://schemas.microsoft.com/office/drawing/2014/main" id="{AAEA6CEF-311D-4623-B65A-19D2E653BE39}"/>
              </a:ext>
            </a:extLst>
          </p:cNvPr>
          <p:cNvGrpSpPr/>
          <p:nvPr/>
        </p:nvGrpSpPr>
        <p:grpSpPr>
          <a:xfrm>
            <a:off x="6543397" y="1329431"/>
            <a:ext cx="5120616" cy="4387969"/>
            <a:chOff x="1657072" y="1329431"/>
            <a:chExt cx="5120616" cy="4387969"/>
          </a:xfrm>
        </p:grpSpPr>
        <p:pic>
          <p:nvPicPr>
            <p:cNvPr id="4" name="Image 3">
              <a:extLst>
                <a:ext uri="{FF2B5EF4-FFF2-40B4-BE49-F238E27FC236}">
                  <a16:creationId xmlns:a16="http://schemas.microsoft.com/office/drawing/2014/main" id="{AC61C10D-2F33-43D9-9A3B-9DBDBAFE810C}"/>
                </a:ext>
              </a:extLst>
            </p:cNvPr>
            <p:cNvPicPr>
              <a:picLocks noChangeAspect="1"/>
            </p:cNvPicPr>
            <p:nvPr/>
          </p:nvPicPr>
          <p:blipFill>
            <a:blip r:embed="rId3"/>
            <a:stretch>
              <a:fillRect/>
            </a:stretch>
          </p:blipFill>
          <p:spPr>
            <a:xfrm>
              <a:off x="1657072" y="1329431"/>
              <a:ext cx="5120616" cy="4199139"/>
            </a:xfrm>
            <a:prstGeom prst="rect">
              <a:avLst/>
            </a:prstGeom>
          </p:spPr>
        </p:pic>
        <p:cxnSp>
          <p:nvCxnSpPr>
            <p:cNvPr id="12" name="Connecteur droit 11">
              <a:extLst>
                <a:ext uri="{FF2B5EF4-FFF2-40B4-BE49-F238E27FC236}">
                  <a16:creationId xmlns:a16="http://schemas.microsoft.com/office/drawing/2014/main" id="{B28EB845-301A-4EC0-8A26-C26500C12F13}"/>
                </a:ext>
              </a:extLst>
            </p:cNvPr>
            <p:cNvCxnSpPr>
              <a:cxnSpLocks/>
            </p:cNvCxnSpPr>
            <p:nvPr/>
          </p:nvCxnSpPr>
          <p:spPr>
            <a:xfrm>
              <a:off x="3352800" y="4702630"/>
              <a:ext cx="0" cy="579959"/>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17" name="Flèche : haut 16">
              <a:extLst>
                <a:ext uri="{FF2B5EF4-FFF2-40B4-BE49-F238E27FC236}">
                  <a16:creationId xmlns:a16="http://schemas.microsoft.com/office/drawing/2014/main" id="{732AD56D-54FE-4944-8F10-1BBDA2BD8B29}"/>
                </a:ext>
              </a:extLst>
            </p:cNvPr>
            <p:cNvSpPr/>
            <p:nvPr/>
          </p:nvSpPr>
          <p:spPr>
            <a:xfrm>
              <a:off x="4685472" y="5137441"/>
              <a:ext cx="311737" cy="579959"/>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cxnSp>
          <p:nvCxnSpPr>
            <p:cNvPr id="18" name="Connecteur droit 17">
              <a:extLst>
                <a:ext uri="{FF2B5EF4-FFF2-40B4-BE49-F238E27FC236}">
                  <a16:creationId xmlns:a16="http://schemas.microsoft.com/office/drawing/2014/main" id="{6DE67687-47F0-43BB-829E-142ACAE1DA7C}"/>
                </a:ext>
              </a:extLst>
            </p:cNvPr>
            <p:cNvCxnSpPr>
              <a:cxnSpLocks/>
            </p:cNvCxnSpPr>
            <p:nvPr/>
          </p:nvCxnSpPr>
          <p:spPr>
            <a:xfrm>
              <a:off x="3352800" y="3255159"/>
              <a:ext cx="0" cy="579959"/>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Connecteur droit 18">
              <a:extLst>
                <a:ext uri="{FF2B5EF4-FFF2-40B4-BE49-F238E27FC236}">
                  <a16:creationId xmlns:a16="http://schemas.microsoft.com/office/drawing/2014/main" id="{7CD161BC-8E83-4558-8F8A-9583A78A4005}"/>
                </a:ext>
              </a:extLst>
            </p:cNvPr>
            <p:cNvCxnSpPr>
              <a:cxnSpLocks/>
            </p:cNvCxnSpPr>
            <p:nvPr/>
          </p:nvCxnSpPr>
          <p:spPr>
            <a:xfrm>
              <a:off x="3367315" y="1995685"/>
              <a:ext cx="0" cy="579959"/>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22" name="Flèche : haut 21">
              <a:extLst>
                <a:ext uri="{FF2B5EF4-FFF2-40B4-BE49-F238E27FC236}">
                  <a16:creationId xmlns:a16="http://schemas.microsoft.com/office/drawing/2014/main" id="{711B162A-B5E2-45E4-83FD-632AC0832B66}"/>
                </a:ext>
              </a:extLst>
            </p:cNvPr>
            <p:cNvSpPr/>
            <p:nvPr/>
          </p:nvSpPr>
          <p:spPr>
            <a:xfrm>
              <a:off x="4686296" y="3750113"/>
              <a:ext cx="311737" cy="579959"/>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23" name="Flèche : haut 22">
              <a:extLst>
                <a:ext uri="{FF2B5EF4-FFF2-40B4-BE49-F238E27FC236}">
                  <a16:creationId xmlns:a16="http://schemas.microsoft.com/office/drawing/2014/main" id="{54DFF15F-4525-4F6A-9A99-46A9E51BE953}"/>
                </a:ext>
              </a:extLst>
            </p:cNvPr>
            <p:cNvSpPr/>
            <p:nvPr/>
          </p:nvSpPr>
          <p:spPr>
            <a:xfrm>
              <a:off x="4685472" y="2394782"/>
              <a:ext cx="311737" cy="579959"/>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pic>
          <p:nvPicPr>
            <p:cNvPr id="7" name="Image 6">
              <a:extLst>
                <a:ext uri="{FF2B5EF4-FFF2-40B4-BE49-F238E27FC236}">
                  <a16:creationId xmlns:a16="http://schemas.microsoft.com/office/drawing/2014/main" id="{CEC4529A-CBC9-4DF3-B538-1118F19FA12B}"/>
                </a:ext>
              </a:extLst>
            </p:cNvPr>
            <p:cNvPicPr>
              <a:picLocks noChangeAspect="1"/>
            </p:cNvPicPr>
            <p:nvPr/>
          </p:nvPicPr>
          <p:blipFill>
            <a:blip r:embed="rId4"/>
            <a:stretch>
              <a:fillRect/>
            </a:stretch>
          </p:blipFill>
          <p:spPr>
            <a:xfrm>
              <a:off x="3508798" y="5195705"/>
              <a:ext cx="1037631" cy="288539"/>
            </a:xfrm>
            <a:prstGeom prst="rect">
              <a:avLst/>
            </a:prstGeom>
          </p:spPr>
        </p:pic>
      </p:grpSp>
    </p:spTree>
    <p:extLst>
      <p:ext uri="{BB962C8B-B14F-4D97-AF65-F5344CB8AC3E}">
        <p14:creationId xmlns:p14="http://schemas.microsoft.com/office/powerpoint/2010/main" val="310199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24061D-9682-4C60-956D-CD3D3A6FD4A0}"/>
              </a:ext>
            </a:extLst>
          </p:cNvPr>
          <p:cNvSpPr>
            <a:spLocks noGrp="1"/>
          </p:cNvSpPr>
          <p:nvPr>
            <p:ph type="title"/>
          </p:nvPr>
        </p:nvSpPr>
        <p:spPr/>
        <p:txBody>
          <a:bodyPr/>
          <a:lstStyle/>
          <a:p>
            <a:r>
              <a:rPr lang="fr-CA" dirty="0"/>
              <a:t> </a:t>
            </a:r>
          </a:p>
        </p:txBody>
      </p:sp>
      <p:sp>
        <p:nvSpPr>
          <p:cNvPr id="3" name="Espace réservé du numéro de diapositive 2">
            <a:extLst>
              <a:ext uri="{FF2B5EF4-FFF2-40B4-BE49-F238E27FC236}">
                <a16:creationId xmlns:a16="http://schemas.microsoft.com/office/drawing/2014/main" id="{AE548351-11B4-48E2-96CD-040062084F25}"/>
              </a:ext>
            </a:extLst>
          </p:cNvPr>
          <p:cNvSpPr>
            <a:spLocks noGrp="1"/>
          </p:cNvSpPr>
          <p:nvPr>
            <p:ph type="sldNum" sz="quarter" idx="4294967295"/>
          </p:nvPr>
        </p:nvSpPr>
        <p:spPr>
          <a:xfrm>
            <a:off x="10659649" y="6438943"/>
            <a:ext cx="609600" cy="381000"/>
          </a:xfrm>
        </p:spPr>
        <p:txBody>
          <a:bodyPr/>
          <a:lstStyle/>
          <a:p>
            <a:fld id="{FE9C8C7F-A98E-E946-B93B-30D697361F96}" type="slidenum">
              <a:rPr lang="fr-FR" smtClean="0"/>
              <a:pPr/>
              <a:t>39</a:t>
            </a:fld>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738" y="1961705"/>
            <a:ext cx="6295292" cy="3979927"/>
          </a:xfrm>
          <a:prstGeom prst="rect">
            <a:avLst/>
          </a:prstGeom>
        </p:spPr>
      </p:pic>
      <p:sp>
        <p:nvSpPr>
          <p:cNvPr id="4" name="TextBox 3">
            <a:extLst>
              <a:ext uri="{FF2B5EF4-FFF2-40B4-BE49-F238E27FC236}">
                <a16:creationId xmlns:a16="http://schemas.microsoft.com/office/drawing/2014/main" id="{8E39D121-6ED6-704E-9F0C-0B06C1483387}"/>
              </a:ext>
            </a:extLst>
          </p:cNvPr>
          <p:cNvSpPr txBox="1"/>
          <p:nvPr/>
        </p:nvSpPr>
        <p:spPr>
          <a:xfrm>
            <a:off x="638176" y="1706090"/>
            <a:ext cx="3933824" cy="3693319"/>
          </a:xfrm>
          <a:prstGeom prst="rect">
            <a:avLst/>
          </a:prstGeom>
          <a:noFill/>
        </p:spPr>
        <p:txBody>
          <a:bodyPr wrap="square" rtlCol="0">
            <a:spAutoFit/>
          </a:bodyPr>
          <a:lstStyle/>
          <a:p>
            <a:r>
              <a:rPr lang="fr-CA" dirty="0">
                <a:latin typeface="Univers Condensed Light" panose="020B0306020202040204" pitchFamily="34" charset="0"/>
              </a:rPr>
              <a:t>Rectitude d’un profilé extrudé:</a:t>
            </a:r>
          </a:p>
          <a:p>
            <a:endParaRPr lang="fr-CA" dirty="0">
              <a:latin typeface="Univers Condensed Light" panose="020B0306020202040204" pitchFamily="34" charset="0"/>
            </a:endParaRPr>
          </a:p>
          <a:p>
            <a:r>
              <a:rPr lang="fr-CA" dirty="0">
                <a:latin typeface="Univers Condensed Light" panose="020B0306020202040204" pitchFamily="34" charset="0"/>
              </a:rPr>
              <a:t>Photo de quelques profilés extrudé, non encore étirés, et montrant l’effet d’un arrêt de refroidissement de quelques secondes sur le tube de droite, un tube rond extrudé ayant une paroi épaisse de .0365’’. </a:t>
            </a:r>
          </a:p>
          <a:p>
            <a:endParaRPr lang="fr-CA" dirty="0">
              <a:latin typeface="Univers Condensed Light" panose="020B0306020202040204" pitchFamily="34" charset="0"/>
            </a:endParaRPr>
          </a:p>
          <a:p>
            <a:r>
              <a:rPr lang="fr-CA" dirty="0">
                <a:latin typeface="Univers Condensed Light" panose="020B0306020202040204" pitchFamily="34" charset="0"/>
              </a:rPr>
              <a:t>On constate que les quatre profilés situés à gauche montrent tout de même, dans une moindre mesure, une courbure visible qui sera corrigée, jusque dans une certaine mesure, par l’étirage.</a:t>
            </a:r>
          </a:p>
        </p:txBody>
      </p:sp>
      <p:sp>
        <p:nvSpPr>
          <p:cNvPr id="7" name="Titre 4">
            <a:extLst>
              <a:ext uri="{FF2B5EF4-FFF2-40B4-BE49-F238E27FC236}">
                <a16:creationId xmlns:a16="http://schemas.microsoft.com/office/drawing/2014/main" id="{B5BEBC45-87CC-47B0-B9C3-706A2F58246F}"/>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sp>
        <p:nvSpPr>
          <p:cNvPr id="8" name="ZoneTexte 7">
            <a:extLst>
              <a:ext uri="{FF2B5EF4-FFF2-40B4-BE49-F238E27FC236}">
                <a16:creationId xmlns:a16="http://schemas.microsoft.com/office/drawing/2014/main" id="{722BA91C-89E5-4F28-8901-D27399A62B10}"/>
              </a:ext>
            </a:extLst>
          </p:cNvPr>
          <p:cNvSpPr txBox="1"/>
          <p:nvPr/>
        </p:nvSpPr>
        <p:spPr>
          <a:xfrm>
            <a:off x="7067320" y="6045938"/>
            <a:ext cx="2052618" cy="276999"/>
          </a:xfrm>
          <a:prstGeom prst="rect">
            <a:avLst/>
          </a:prstGeom>
          <a:noFill/>
        </p:spPr>
        <p:txBody>
          <a:bodyPr wrap="square" rtlCol="0">
            <a:spAutoFit/>
          </a:bodyPr>
          <a:lstStyle/>
          <a:p>
            <a:r>
              <a:rPr lang="fr-CA" sz="1200" dirty="0"/>
              <a:t>Source : </a:t>
            </a:r>
            <a:r>
              <a:rPr lang="fr-CA" sz="1200" dirty="0" err="1"/>
              <a:t>Metra</a:t>
            </a:r>
            <a:r>
              <a:rPr lang="fr-CA" sz="1200" dirty="0"/>
              <a:t> aluminium</a:t>
            </a:r>
          </a:p>
        </p:txBody>
      </p:sp>
    </p:spTree>
    <p:extLst>
      <p:ext uri="{BB962C8B-B14F-4D97-AF65-F5344CB8AC3E}">
        <p14:creationId xmlns:p14="http://schemas.microsoft.com/office/powerpoint/2010/main" val="2262789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4">
            <a:extLst>
              <a:ext uri="{FF2B5EF4-FFF2-40B4-BE49-F238E27FC236}">
                <a16:creationId xmlns:a16="http://schemas.microsoft.com/office/drawing/2014/main" id="{A363B2C9-22D6-43C4-8CAD-B27066CFF9DA}"/>
              </a:ext>
            </a:extLst>
          </p:cNvPr>
          <p:cNvSpPr>
            <a:spLocks noGrp="1"/>
          </p:cNvSpPr>
          <p:nvPr>
            <p:ph type="title"/>
          </p:nvPr>
        </p:nvSpPr>
        <p:spPr/>
        <p:txBody>
          <a:bodyPr>
            <a:normAutofit/>
          </a:bodyPr>
          <a:lstStyle/>
          <a:p>
            <a:r>
              <a:rPr lang="fr-FR" dirty="0"/>
              <a:t>1- Objectif du cours</a:t>
            </a:r>
          </a:p>
        </p:txBody>
      </p:sp>
      <p:sp>
        <p:nvSpPr>
          <p:cNvPr id="3" name="Espace réservé du numéro de diapositive 2">
            <a:extLst>
              <a:ext uri="{FF2B5EF4-FFF2-40B4-BE49-F238E27FC236}">
                <a16:creationId xmlns:a16="http://schemas.microsoft.com/office/drawing/2014/main" id="{9237B529-7C9C-420D-8C90-80346939EA8D}"/>
              </a:ext>
            </a:extLst>
          </p:cNvPr>
          <p:cNvSpPr>
            <a:spLocks noGrp="1"/>
          </p:cNvSpPr>
          <p:nvPr>
            <p:ph type="sldNum" sz="quarter" idx="12"/>
          </p:nvPr>
        </p:nvSpPr>
        <p:spPr/>
        <p:txBody>
          <a:bodyPr/>
          <a:lstStyle/>
          <a:p>
            <a:fld id="{FE9C8C7F-A98E-E946-B93B-30D697361F96}" type="slidenum">
              <a:rPr lang="fr-FR" smtClean="0"/>
              <a:pPr/>
              <a:t>4</a:t>
            </a:fld>
            <a:endParaRPr lang="fr-FR" dirty="0"/>
          </a:p>
        </p:txBody>
      </p:sp>
    </p:spTree>
    <p:extLst>
      <p:ext uri="{BB962C8B-B14F-4D97-AF65-F5344CB8AC3E}">
        <p14:creationId xmlns:p14="http://schemas.microsoft.com/office/powerpoint/2010/main" val="3506678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24061D-9682-4C60-956D-CD3D3A6FD4A0}"/>
              </a:ext>
            </a:extLst>
          </p:cNvPr>
          <p:cNvSpPr>
            <a:spLocks noGrp="1"/>
          </p:cNvSpPr>
          <p:nvPr>
            <p:ph type="title"/>
          </p:nvPr>
        </p:nvSpPr>
        <p:spPr/>
        <p:txBody>
          <a:bodyPr/>
          <a:lstStyle/>
          <a:p>
            <a:r>
              <a:rPr lang="fr-CA" dirty="0"/>
              <a:t> </a:t>
            </a:r>
          </a:p>
        </p:txBody>
      </p:sp>
      <p:sp>
        <p:nvSpPr>
          <p:cNvPr id="3" name="Espace réservé du numéro de diapositive 2">
            <a:extLst>
              <a:ext uri="{FF2B5EF4-FFF2-40B4-BE49-F238E27FC236}">
                <a16:creationId xmlns:a16="http://schemas.microsoft.com/office/drawing/2014/main" id="{AE548351-11B4-48E2-96CD-040062084F25}"/>
              </a:ext>
            </a:extLst>
          </p:cNvPr>
          <p:cNvSpPr>
            <a:spLocks noGrp="1"/>
          </p:cNvSpPr>
          <p:nvPr>
            <p:ph type="sldNum" sz="quarter" idx="4294967295"/>
          </p:nvPr>
        </p:nvSpPr>
        <p:spPr>
          <a:xfrm>
            <a:off x="10674948" y="6438943"/>
            <a:ext cx="609600" cy="381000"/>
          </a:xfrm>
        </p:spPr>
        <p:txBody>
          <a:bodyPr/>
          <a:lstStyle/>
          <a:p>
            <a:fld id="{FE9C8C7F-A98E-E946-B93B-30D697361F96}" type="slidenum">
              <a:rPr lang="fr-FR" smtClean="0"/>
              <a:pPr/>
              <a:t>40</a:t>
            </a:fld>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180" y="2079409"/>
            <a:ext cx="2149961" cy="27432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117" y="2079409"/>
            <a:ext cx="2379531" cy="27432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5087" y="2079409"/>
            <a:ext cx="2321596" cy="2743200"/>
          </a:xfrm>
          <a:prstGeom prst="rect">
            <a:avLst/>
          </a:prstGeom>
        </p:spPr>
      </p:pic>
      <p:sp>
        <p:nvSpPr>
          <p:cNvPr id="8" name="ZoneTexte 9">
            <a:extLst>
              <a:ext uri="{FF2B5EF4-FFF2-40B4-BE49-F238E27FC236}">
                <a16:creationId xmlns:a16="http://schemas.microsoft.com/office/drawing/2014/main" id="{C3EFBBB1-36E2-5C4D-A63D-A17C95D1D64F}"/>
              </a:ext>
            </a:extLst>
          </p:cNvPr>
          <p:cNvSpPr txBox="1"/>
          <p:nvPr/>
        </p:nvSpPr>
        <p:spPr>
          <a:xfrm>
            <a:off x="1757083" y="5041713"/>
            <a:ext cx="8229600" cy="646331"/>
          </a:xfrm>
          <a:prstGeom prst="rect">
            <a:avLst/>
          </a:prstGeom>
          <a:noFill/>
        </p:spPr>
        <p:txBody>
          <a:bodyPr wrap="square" rtlCol="0">
            <a:spAutoFit/>
          </a:bodyPr>
          <a:lstStyle/>
          <a:p>
            <a:pPr algn="just"/>
            <a:r>
              <a:rPr lang="fr-CA" dirty="0">
                <a:latin typeface="Univers Condensed Light" panose="020B0306020202040204" pitchFamily="34" charset="0"/>
              </a:rPr>
              <a:t>L’étirage sert en premier lieu à redresser les profilés suite au refroidissement, et il participe à l’atteinte des propriétés mécaniques par le resserrement des grains.</a:t>
            </a:r>
          </a:p>
        </p:txBody>
      </p:sp>
      <p:sp>
        <p:nvSpPr>
          <p:cNvPr id="9" name="ZoneTexte 9">
            <a:extLst>
              <a:ext uri="{FF2B5EF4-FFF2-40B4-BE49-F238E27FC236}">
                <a16:creationId xmlns:a16="http://schemas.microsoft.com/office/drawing/2014/main" id="{CF28939F-8FC5-B948-BC21-712E708592A8}"/>
              </a:ext>
            </a:extLst>
          </p:cNvPr>
          <p:cNvSpPr txBox="1"/>
          <p:nvPr/>
        </p:nvSpPr>
        <p:spPr>
          <a:xfrm>
            <a:off x="1880180" y="1610235"/>
            <a:ext cx="2149961" cy="400110"/>
          </a:xfrm>
          <a:prstGeom prst="rect">
            <a:avLst/>
          </a:prstGeom>
          <a:noFill/>
        </p:spPr>
        <p:txBody>
          <a:bodyPr wrap="square" rtlCol="0">
            <a:spAutoFit/>
          </a:bodyPr>
          <a:lstStyle/>
          <a:p>
            <a:pPr algn="ctr"/>
            <a:r>
              <a:rPr lang="fr-CA" sz="2000" dirty="0"/>
              <a:t>Avant</a:t>
            </a:r>
          </a:p>
        </p:txBody>
      </p:sp>
      <p:sp>
        <p:nvSpPr>
          <p:cNvPr id="10" name="ZoneTexte 9">
            <a:extLst>
              <a:ext uri="{FF2B5EF4-FFF2-40B4-BE49-F238E27FC236}">
                <a16:creationId xmlns:a16="http://schemas.microsoft.com/office/drawing/2014/main" id="{7F8551D1-5F11-2A42-A38D-D5B4F094CF07}"/>
              </a:ext>
            </a:extLst>
          </p:cNvPr>
          <p:cNvSpPr txBox="1"/>
          <p:nvPr/>
        </p:nvSpPr>
        <p:spPr>
          <a:xfrm>
            <a:off x="4682117" y="1610235"/>
            <a:ext cx="2379531" cy="400110"/>
          </a:xfrm>
          <a:prstGeom prst="rect">
            <a:avLst/>
          </a:prstGeom>
          <a:noFill/>
        </p:spPr>
        <p:txBody>
          <a:bodyPr wrap="square" rtlCol="0">
            <a:spAutoFit/>
          </a:bodyPr>
          <a:lstStyle/>
          <a:p>
            <a:pPr algn="ctr"/>
            <a:r>
              <a:rPr lang="fr-CA" sz="2000" dirty="0"/>
              <a:t>Étirement</a:t>
            </a:r>
          </a:p>
        </p:txBody>
      </p:sp>
      <p:sp>
        <p:nvSpPr>
          <p:cNvPr id="11" name="ZoneTexte 9">
            <a:extLst>
              <a:ext uri="{FF2B5EF4-FFF2-40B4-BE49-F238E27FC236}">
                <a16:creationId xmlns:a16="http://schemas.microsoft.com/office/drawing/2014/main" id="{74EE9ABE-E2C9-6646-A434-B06A870E12B2}"/>
              </a:ext>
            </a:extLst>
          </p:cNvPr>
          <p:cNvSpPr txBox="1"/>
          <p:nvPr/>
        </p:nvSpPr>
        <p:spPr>
          <a:xfrm>
            <a:off x="7665087" y="1610235"/>
            <a:ext cx="2321596" cy="400110"/>
          </a:xfrm>
          <a:prstGeom prst="rect">
            <a:avLst/>
          </a:prstGeom>
          <a:noFill/>
        </p:spPr>
        <p:txBody>
          <a:bodyPr wrap="square" rtlCol="0">
            <a:spAutoFit/>
          </a:bodyPr>
          <a:lstStyle/>
          <a:p>
            <a:pPr algn="ctr"/>
            <a:r>
              <a:rPr lang="fr-CA" sz="2000" dirty="0"/>
              <a:t>Après</a:t>
            </a:r>
          </a:p>
        </p:txBody>
      </p:sp>
      <p:sp>
        <p:nvSpPr>
          <p:cNvPr id="12" name="Titre 4">
            <a:extLst>
              <a:ext uri="{FF2B5EF4-FFF2-40B4-BE49-F238E27FC236}">
                <a16:creationId xmlns:a16="http://schemas.microsoft.com/office/drawing/2014/main" id="{82A2BF23-C5D0-4D2A-B68E-9AD724E9143A}"/>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5- Les sources des variations dimensionnelles dans l’extrusion</a:t>
            </a:r>
            <a:endParaRPr lang="fr-CA" sz="2400" dirty="0"/>
          </a:p>
        </p:txBody>
      </p:sp>
      <p:sp>
        <p:nvSpPr>
          <p:cNvPr id="13" name="ZoneTexte 12">
            <a:extLst>
              <a:ext uri="{FF2B5EF4-FFF2-40B4-BE49-F238E27FC236}">
                <a16:creationId xmlns:a16="http://schemas.microsoft.com/office/drawing/2014/main" id="{310870EB-BB18-4263-96B2-E09F551EC13B}"/>
              </a:ext>
            </a:extLst>
          </p:cNvPr>
          <p:cNvSpPr txBox="1"/>
          <p:nvPr/>
        </p:nvSpPr>
        <p:spPr>
          <a:xfrm>
            <a:off x="5082191" y="6067434"/>
            <a:ext cx="2052618" cy="276999"/>
          </a:xfrm>
          <a:prstGeom prst="rect">
            <a:avLst/>
          </a:prstGeom>
          <a:noFill/>
        </p:spPr>
        <p:txBody>
          <a:bodyPr wrap="square" rtlCol="0">
            <a:spAutoFit/>
          </a:bodyPr>
          <a:lstStyle/>
          <a:p>
            <a:r>
              <a:rPr lang="fr-CA" sz="1200" dirty="0"/>
              <a:t>Source : </a:t>
            </a:r>
            <a:r>
              <a:rPr lang="fr-CA" sz="1200" dirty="0" err="1"/>
              <a:t>Metra</a:t>
            </a:r>
            <a:r>
              <a:rPr lang="fr-CA" sz="1200" dirty="0"/>
              <a:t> aluminium</a:t>
            </a:r>
          </a:p>
        </p:txBody>
      </p:sp>
    </p:spTree>
    <p:extLst>
      <p:ext uri="{BB962C8B-B14F-4D97-AF65-F5344CB8AC3E}">
        <p14:creationId xmlns:p14="http://schemas.microsoft.com/office/powerpoint/2010/main" val="352166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1863334" y="4721618"/>
            <a:ext cx="4232666" cy="915298"/>
          </a:xfrm>
        </p:spPr>
        <p:txBody>
          <a:bodyPr/>
          <a:lstStyle/>
          <a:p>
            <a:pPr marL="0" indent="0" algn="ctr">
              <a:buNone/>
            </a:pPr>
            <a:r>
              <a:rPr lang="fr-CA" sz="1800" dirty="0"/>
              <a:t>Comparateur optique : Permet de façon rapide de connaître la conformité d’un profilé.</a:t>
            </a:r>
          </a:p>
          <a:p>
            <a:pPr algn="ctr"/>
            <a:endParaRPr lang="fr-CA" dirty="0"/>
          </a:p>
        </p:txBody>
      </p:sp>
      <p:sp>
        <p:nvSpPr>
          <p:cNvPr id="3" name="Espace réservé du numéro de diapositive 2">
            <a:extLst>
              <a:ext uri="{FF2B5EF4-FFF2-40B4-BE49-F238E27FC236}">
                <a16:creationId xmlns:a16="http://schemas.microsoft.com/office/drawing/2014/main" id="{1B14ACC3-26EE-464C-91DD-402603678F71}"/>
              </a:ext>
            </a:extLst>
          </p:cNvPr>
          <p:cNvSpPr>
            <a:spLocks noGrp="1"/>
          </p:cNvSpPr>
          <p:nvPr>
            <p:ph type="sldNum" sz="quarter" idx="4294967295"/>
          </p:nvPr>
        </p:nvSpPr>
        <p:spPr>
          <a:xfrm>
            <a:off x="10686473" y="6382500"/>
            <a:ext cx="609600" cy="381000"/>
          </a:xfrm>
        </p:spPr>
        <p:txBody>
          <a:bodyPr/>
          <a:lstStyle/>
          <a:p>
            <a:fld id="{FE9C8C7F-A98E-E946-B93B-30D697361F96}" type="slidenum">
              <a:rPr lang="fr-FR" smtClean="0"/>
              <a:pPr/>
              <a:t>41</a:t>
            </a:fld>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768" y="1924154"/>
            <a:ext cx="4342232" cy="2593278"/>
          </a:xfrm>
          <a:prstGeom prst="rect">
            <a:avLst/>
          </a:prstGeom>
        </p:spPr>
      </p:pic>
      <p:sp>
        <p:nvSpPr>
          <p:cNvPr id="6" name="Titre 4">
            <a:extLst>
              <a:ext uri="{FF2B5EF4-FFF2-40B4-BE49-F238E27FC236}">
                <a16:creationId xmlns:a16="http://schemas.microsoft.com/office/drawing/2014/main" id="{9225DF64-9171-49D2-AC8E-3D67050EBCBD}"/>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6- Les outils d’inspection </a:t>
            </a:r>
            <a:endParaRPr lang="fr-CA" sz="2400" dirty="0"/>
          </a:p>
        </p:txBody>
      </p:sp>
      <p:pic>
        <p:nvPicPr>
          <p:cNvPr id="9" name="Image 8">
            <a:extLst>
              <a:ext uri="{FF2B5EF4-FFF2-40B4-BE49-F238E27FC236}">
                <a16:creationId xmlns:a16="http://schemas.microsoft.com/office/drawing/2014/main" id="{E030247D-B988-4E8B-88B5-FC2519805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466" y="1346273"/>
            <a:ext cx="3308316" cy="3749040"/>
          </a:xfrm>
          <a:prstGeom prst="rect">
            <a:avLst/>
          </a:prstGeom>
        </p:spPr>
      </p:pic>
      <p:sp>
        <p:nvSpPr>
          <p:cNvPr id="10" name="Espace réservé du contenu 4">
            <a:extLst>
              <a:ext uri="{FF2B5EF4-FFF2-40B4-BE49-F238E27FC236}">
                <a16:creationId xmlns:a16="http://schemas.microsoft.com/office/drawing/2014/main" id="{3851F631-265E-44DD-917A-F1D0DF234C2D}"/>
              </a:ext>
            </a:extLst>
          </p:cNvPr>
          <p:cNvSpPr txBox="1">
            <a:spLocks/>
          </p:cNvSpPr>
          <p:nvPr/>
        </p:nvSpPr>
        <p:spPr>
          <a:xfrm>
            <a:off x="6701467" y="5206040"/>
            <a:ext cx="3467770" cy="985960"/>
          </a:xfrm>
          <a:prstGeom prst="rect">
            <a:avLst/>
          </a:prstGeom>
        </p:spPr>
        <p:txBody>
          <a:bodyPr vert="horz" lIns="0" tIns="0" rIns="0" bIns="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CA" sz="1800" dirty="0"/>
              <a:t>Poutre/table d’acier calibrée : Permet de mesurer les torsions et rectitudes des barres de profilés à l’aide de lamelles d’épaisseurs.</a:t>
            </a:r>
          </a:p>
          <a:p>
            <a:pPr algn="ctr"/>
            <a:endParaRPr lang="fr-CA" dirty="0"/>
          </a:p>
        </p:txBody>
      </p:sp>
      <p:sp>
        <p:nvSpPr>
          <p:cNvPr id="8" name="ZoneTexte 7">
            <a:extLst>
              <a:ext uri="{FF2B5EF4-FFF2-40B4-BE49-F238E27FC236}">
                <a16:creationId xmlns:a16="http://schemas.microsoft.com/office/drawing/2014/main" id="{5B09C38A-6BE3-4DB0-A6F4-4AFDC1FB87E6}"/>
              </a:ext>
            </a:extLst>
          </p:cNvPr>
          <p:cNvSpPr txBox="1"/>
          <p:nvPr/>
        </p:nvSpPr>
        <p:spPr>
          <a:xfrm>
            <a:off x="4913667" y="6063733"/>
            <a:ext cx="2052618" cy="276999"/>
          </a:xfrm>
          <a:prstGeom prst="rect">
            <a:avLst/>
          </a:prstGeom>
          <a:noFill/>
        </p:spPr>
        <p:txBody>
          <a:bodyPr wrap="square" rtlCol="0">
            <a:spAutoFit/>
          </a:bodyPr>
          <a:lstStyle/>
          <a:p>
            <a:r>
              <a:rPr lang="fr-CA" sz="1200" dirty="0"/>
              <a:t>Source : </a:t>
            </a:r>
            <a:r>
              <a:rPr lang="fr-CA" sz="1200" dirty="0" err="1"/>
              <a:t>Metra</a:t>
            </a:r>
            <a:r>
              <a:rPr lang="fr-CA" sz="1200" dirty="0"/>
              <a:t> aluminium</a:t>
            </a:r>
          </a:p>
        </p:txBody>
      </p:sp>
    </p:spTree>
    <p:extLst>
      <p:ext uri="{BB962C8B-B14F-4D97-AF65-F5344CB8AC3E}">
        <p14:creationId xmlns:p14="http://schemas.microsoft.com/office/powerpoint/2010/main" val="2606341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638176" y="1597109"/>
            <a:ext cx="9884050" cy="4538647"/>
          </a:xfrm>
        </p:spPr>
        <p:txBody>
          <a:bodyPr>
            <a:normAutofit/>
          </a:bodyPr>
          <a:lstStyle/>
          <a:p>
            <a:r>
              <a:rPr lang="fr-CA" sz="2400" dirty="0"/>
              <a:t>Les tolérances dimensionnelles font partie intégrante des procédés de fabrication et doivent être considérées dans la conception d’assemblages. </a:t>
            </a:r>
          </a:p>
          <a:p>
            <a:r>
              <a:rPr lang="fr-CA" sz="2400" dirty="0"/>
              <a:t>Une conception avisée d’un profilé extrudé tiendra compte des tolérances offertes par le procédé, dans le doute, l’extrudeur sera en mesure de proposer des solutions.</a:t>
            </a:r>
          </a:p>
          <a:p>
            <a:r>
              <a:rPr lang="fr-CA" sz="2400" dirty="0"/>
              <a:t>Un profilé dont la section est simple pourrait profiter de tolérances plus serrées qu’un profilé complexe. Il revient à l’extrudeur de juger de la complexité d’une section.</a:t>
            </a:r>
          </a:p>
          <a:p>
            <a:r>
              <a:rPr lang="fr-CA" sz="2400" dirty="0"/>
              <a:t>L’extrudeur est celui qui s’engage à fournir un produit de qualité en fonction de ses capacités, à cet effet, il importe donc de convenir avec lui des critères d’acceptation et de rejet. </a:t>
            </a:r>
          </a:p>
          <a:p>
            <a:r>
              <a:rPr lang="fr-CA" sz="2400" dirty="0"/>
              <a:t>Les extrudeurs disposent d’équipes techniques qui mettront leur expérience à contribution afin de vous aider à compléter le profilé qu’ils produiront par la suite.</a:t>
            </a:r>
          </a:p>
          <a:p>
            <a:endParaRPr lang="fr-CA" sz="2400" dirty="0"/>
          </a:p>
          <a:p>
            <a:endParaRPr lang="fr-CA" sz="2400" dirty="0"/>
          </a:p>
        </p:txBody>
      </p:sp>
      <p:sp>
        <p:nvSpPr>
          <p:cNvPr id="3" name="Espace réservé du numéro de diapositive 2">
            <a:extLst>
              <a:ext uri="{FF2B5EF4-FFF2-40B4-BE49-F238E27FC236}">
                <a16:creationId xmlns:a16="http://schemas.microsoft.com/office/drawing/2014/main" id="{1B14ACC3-26EE-464C-91DD-402603678F71}"/>
              </a:ext>
            </a:extLst>
          </p:cNvPr>
          <p:cNvSpPr>
            <a:spLocks noGrp="1"/>
          </p:cNvSpPr>
          <p:nvPr>
            <p:ph type="sldNum" sz="quarter" idx="4294967295"/>
          </p:nvPr>
        </p:nvSpPr>
        <p:spPr>
          <a:xfrm>
            <a:off x="10686473" y="6382500"/>
            <a:ext cx="609600" cy="381000"/>
          </a:xfrm>
        </p:spPr>
        <p:txBody>
          <a:bodyPr/>
          <a:lstStyle/>
          <a:p>
            <a:fld id="{FE9C8C7F-A98E-E946-B93B-30D697361F96}" type="slidenum">
              <a:rPr lang="fr-FR" smtClean="0"/>
              <a:pPr/>
              <a:t>42</a:t>
            </a:fld>
            <a:endParaRPr lang="fr-FR" dirty="0"/>
          </a:p>
        </p:txBody>
      </p:sp>
      <p:sp>
        <p:nvSpPr>
          <p:cNvPr id="6" name="Titre 4">
            <a:extLst>
              <a:ext uri="{FF2B5EF4-FFF2-40B4-BE49-F238E27FC236}">
                <a16:creationId xmlns:a16="http://schemas.microsoft.com/office/drawing/2014/main" id="{9225DF64-9171-49D2-AC8E-3D67050EBCBD}"/>
              </a:ext>
            </a:extLst>
          </p:cNvPr>
          <p:cNvSpPr txBox="1">
            <a:spLocks/>
          </p:cNvSpPr>
          <p:nvPr/>
        </p:nvSpPr>
        <p:spPr>
          <a:xfrm>
            <a:off x="638176" y="402893"/>
            <a:ext cx="11449050" cy="117712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a:lstStyle>
          <a:p>
            <a:r>
              <a:rPr lang="fr-CA" dirty="0"/>
              <a:t>6- Conclusion </a:t>
            </a:r>
            <a:endParaRPr lang="fr-CA" sz="2400" dirty="0"/>
          </a:p>
        </p:txBody>
      </p:sp>
    </p:spTree>
    <p:extLst>
      <p:ext uri="{BB962C8B-B14F-4D97-AF65-F5344CB8AC3E}">
        <p14:creationId xmlns:p14="http://schemas.microsoft.com/office/powerpoint/2010/main" val="4170693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nvPicPr>
        <p:blipFill>
          <a:blip r:embed="rId4"/>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7"/>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a:xfrm>
            <a:off x="10779830" y="6356350"/>
            <a:ext cx="450929" cy="365125"/>
          </a:xfrm>
        </p:spPr>
        <p:txBody>
          <a:bodyPr/>
          <a:lstStyle/>
          <a:p>
            <a:fld id="{82B63C5F-247B-BE4F-ACBC-7BDD67617F3E}" type="slidenum">
              <a:rPr lang="fr-FR" smtClean="0"/>
              <a:t>43</a:t>
            </a:fld>
            <a:endParaRPr lang="fr-F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C88723CE-F2EE-C49C-82D8-8FFA54221344}"/>
              </a:ext>
            </a:extLst>
          </p:cNvPr>
          <p:cNvPicPr>
            <a:picLocks noChangeAspect="1"/>
          </p:cNvPicPr>
          <p:nvPr/>
        </p:nvPicPr>
        <p:blipFill>
          <a:blip r:embed="rId10"/>
          <a:stretch>
            <a:fillRect/>
          </a:stretch>
        </p:blipFill>
        <p:spPr>
          <a:xfrm>
            <a:off x="699934" y="2344063"/>
            <a:ext cx="1572900" cy="754489"/>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a:t>1- Objectif de cette formation</a:t>
            </a:r>
            <a:endParaRPr lang="fr-CA" sz="2400" dirty="0"/>
          </a:p>
        </p:txBody>
      </p:sp>
      <p:sp>
        <p:nvSpPr>
          <p:cNvPr id="4" name="Espace réservé du texte 3"/>
          <p:cNvSpPr>
            <a:spLocks noGrp="1"/>
          </p:cNvSpPr>
          <p:nvPr>
            <p:ph idx="1"/>
          </p:nvPr>
        </p:nvSpPr>
        <p:spPr>
          <a:xfrm>
            <a:off x="838200" y="1726454"/>
            <a:ext cx="10515600" cy="4351338"/>
          </a:xfrm>
        </p:spPr>
        <p:txBody>
          <a:bodyPr>
            <a:noAutofit/>
          </a:bodyPr>
          <a:lstStyle/>
          <a:p>
            <a:pPr marL="0" indent="0">
              <a:buNone/>
            </a:pPr>
            <a:r>
              <a:rPr lang="fr-FR" sz="2000" dirty="0"/>
              <a:t>L’objectif de cette formation est de permettre d’acquérir une connaissance générale des différentes variations dimensionnelles inhérentes au procédé d’extrusion, et de leur source. </a:t>
            </a:r>
          </a:p>
          <a:p>
            <a:pPr marL="0" indent="0">
              <a:buNone/>
            </a:pPr>
            <a:r>
              <a:rPr lang="fr-FR" sz="2000" dirty="0"/>
              <a:t>Cette connaissance lui permettra au concepteur de comprendre pourquoi il est avantageux, voire essentiel d’impliquer un </a:t>
            </a:r>
            <a:r>
              <a:rPr lang="fr-FR" sz="2000" dirty="0" err="1"/>
              <a:t>extrudeur</a:t>
            </a:r>
            <a:r>
              <a:rPr lang="fr-FR" sz="2000" dirty="0"/>
              <a:t> assez tôt dans le processus de conception afin qu’il soit informé des fonctions est des besoins attendus pour le profilé concerné.  À défaut, la découverte de l’existence des tolérances à la fin d’un processus de conception pourrait impliquer une ou plusieurs itérations imprévues. </a:t>
            </a:r>
          </a:p>
          <a:p>
            <a:pPr marL="0" indent="0">
              <a:buNone/>
            </a:pPr>
            <a:r>
              <a:rPr lang="fr-FR" sz="2000" dirty="0"/>
              <a:t>Le concepteur profitera ainsi des connaissances et de l’expérience de l’</a:t>
            </a:r>
            <a:r>
              <a:rPr lang="fr-FR" sz="2000" dirty="0" err="1"/>
              <a:t>extrudeur</a:t>
            </a:r>
            <a:r>
              <a:rPr lang="fr-FR" sz="2000" dirty="0"/>
              <a:t> sur son procédé.  À terme, cette relation permettra de réduire le nombre d’itérations menant à la section finale. </a:t>
            </a:r>
          </a:p>
        </p:txBody>
      </p:sp>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5</a:t>
            </a:fld>
            <a:endParaRPr lang="fr-FR" dirty="0"/>
          </a:p>
        </p:txBody>
      </p:sp>
    </p:spTree>
    <p:extLst>
      <p:ext uri="{BB962C8B-B14F-4D97-AF65-F5344CB8AC3E}">
        <p14:creationId xmlns:p14="http://schemas.microsoft.com/office/powerpoint/2010/main" val="3085613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4">
            <a:extLst>
              <a:ext uri="{FF2B5EF4-FFF2-40B4-BE49-F238E27FC236}">
                <a16:creationId xmlns:a16="http://schemas.microsoft.com/office/drawing/2014/main" id="{A363B2C9-22D6-43C4-8CAD-B27066CFF9DA}"/>
              </a:ext>
            </a:extLst>
          </p:cNvPr>
          <p:cNvSpPr>
            <a:spLocks noGrp="1"/>
          </p:cNvSpPr>
          <p:nvPr>
            <p:ph type="title"/>
          </p:nvPr>
        </p:nvSpPr>
        <p:spPr/>
        <p:txBody>
          <a:bodyPr>
            <a:normAutofit/>
          </a:bodyPr>
          <a:lstStyle/>
          <a:p>
            <a:r>
              <a:rPr lang="fr-FR" dirty="0"/>
              <a:t>2- Introduction</a:t>
            </a:r>
          </a:p>
        </p:txBody>
      </p:sp>
      <p:sp>
        <p:nvSpPr>
          <p:cNvPr id="3" name="Espace réservé du numéro de diapositive 2">
            <a:extLst>
              <a:ext uri="{FF2B5EF4-FFF2-40B4-BE49-F238E27FC236}">
                <a16:creationId xmlns:a16="http://schemas.microsoft.com/office/drawing/2014/main" id="{9237B529-7C9C-420D-8C90-80346939EA8D}"/>
              </a:ext>
            </a:extLst>
          </p:cNvPr>
          <p:cNvSpPr>
            <a:spLocks noGrp="1"/>
          </p:cNvSpPr>
          <p:nvPr>
            <p:ph type="sldNum" sz="quarter" idx="12"/>
          </p:nvPr>
        </p:nvSpPr>
        <p:spPr/>
        <p:txBody>
          <a:bodyPr/>
          <a:lstStyle/>
          <a:p>
            <a:fld id="{FE9C8C7F-A98E-E946-B93B-30D697361F96}" type="slidenum">
              <a:rPr lang="fr-FR" smtClean="0"/>
              <a:pPr/>
              <a:t>6</a:t>
            </a:fld>
            <a:endParaRPr lang="fr-FR" dirty="0"/>
          </a:p>
        </p:txBody>
      </p:sp>
    </p:spTree>
    <p:extLst>
      <p:ext uri="{BB962C8B-B14F-4D97-AF65-F5344CB8AC3E}">
        <p14:creationId xmlns:p14="http://schemas.microsoft.com/office/powerpoint/2010/main" val="32300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4">
            <a:extLst>
              <a:ext uri="{FF2B5EF4-FFF2-40B4-BE49-F238E27FC236}">
                <a16:creationId xmlns:a16="http://schemas.microsoft.com/office/drawing/2014/main" id="{A363B2C9-22D6-43C4-8CAD-B27066CFF9DA}"/>
              </a:ext>
            </a:extLst>
          </p:cNvPr>
          <p:cNvSpPr>
            <a:spLocks noGrp="1"/>
          </p:cNvSpPr>
          <p:nvPr>
            <p:ph type="title"/>
          </p:nvPr>
        </p:nvSpPr>
        <p:spPr/>
        <p:txBody>
          <a:bodyPr>
            <a:normAutofit/>
          </a:bodyPr>
          <a:lstStyle/>
          <a:p>
            <a:r>
              <a:rPr lang="fr-FR" dirty="0"/>
              <a:t>2- Introduction</a:t>
            </a:r>
          </a:p>
        </p:txBody>
      </p:sp>
      <p:sp>
        <p:nvSpPr>
          <p:cNvPr id="3" name="Espace réservé du numéro de diapositive 2">
            <a:extLst>
              <a:ext uri="{FF2B5EF4-FFF2-40B4-BE49-F238E27FC236}">
                <a16:creationId xmlns:a16="http://schemas.microsoft.com/office/drawing/2014/main" id="{9237B529-7C9C-420D-8C90-80346939EA8D}"/>
              </a:ext>
            </a:extLst>
          </p:cNvPr>
          <p:cNvSpPr>
            <a:spLocks noGrp="1"/>
          </p:cNvSpPr>
          <p:nvPr>
            <p:ph type="sldNum" sz="quarter" idx="12"/>
          </p:nvPr>
        </p:nvSpPr>
        <p:spPr/>
        <p:txBody>
          <a:bodyPr/>
          <a:lstStyle/>
          <a:p>
            <a:fld id="{FE9C8C7F-A98E-E946-B93B-30D697361F96}" type="slidenum">
              <a:rPr lang="fr-FR" smtClean="0"/>
              <a:pPr/>
              <a:t>7</a:t>
            </a:fld>
            <a:endParaRPr lang="fr-FR" dirty="0"/>
          </a:p>
        </p:txBody>
      </p:sp>
      <p:graphicFrame>
        <p:nvGraphicFramePr>
          <p:cNvPr id="15" name="Graphique 14">
            <a:extLst>
              <a:ext uri="{FF2B5EF4-FFF2-40B4-BE49-F238E27FC236}">
                <a16:creationId xmlns:a16="http://schemas.microsoft.com/office/drawing/2014/main" id="{2C138127-A60E-427D-88D9-F1943FDBDCC9}"/>
              </a:ext>
            </a:extLst>
          </p:cNvPr>
          <p:cNvGraphicFramePr>
            <a:graphicFrameLocks/>
          </p:cNvGraphicFramePr>
          <p:nvPr>
            <p:extLst>
              <p:ext uri="{D42A27DB-BD31-4B8C-83A1-F6EECF244321}">
                <p14:modId xmlns:p14="http://schemas.microsoft.com/office/powerpoint/2010/main" val="3858242006"/>
              </p:ext>
            </p:extLst>
          </p:nvPr>
        </p:nvGraphicFramePr>
        <p:xfrm>
          <a:off x="657922" y="1861693"/>
          <a:ext cx="10568120" cy="4329112"/>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a:extLst>
              <a:ext uri="{FF2B5EF4-FFF2-40B4-BE49-F238E27FC236}">
                <a16:creationId xmlns:a16="http://schemas.microsoft.com/office/drawing/2014/main" id="{105680B3-1694-4162-8815-914215425D2F}"/>
              </a:ext>
            </a:extLst>
          </p:cNvPr>
          <p:cNvSpPr txBox="1"/>
          <p:nvPr/>
        </p:nvSpPr>
        <p:spPr>
          <a:xfrm>
            <a:off x="4158114" y="6356350"/>
            <a:ext cx="4360244" cy="400110"/>
          </a:xfrm>
          <a:prstGeom prst="rect">
            <a:avLst/>
          </a:prstGeom>
          <a:noFill/>
        </p:spPr>
        <p:txBody>
          <a:bodyPr wrap="square" rtlCol="0">
            <a:spAutoFit/>
          </a:bodyPr>
          <a:lstStyle/>
          <a:p>
            <a:r>
              <a:rPr lang="fr-CA" sz="1000" dirty="0"/>
              <a:t>Source des données: https://www.researchgate.net/figure/Fig-7-Chart-of-selection-process-according-to-tolerance_fig3_335079548</a:t>
            </a:r>
          </a:p>
        </p:txBody>
      </p:sp>
      <p:cxnSp>
        <p:nvCxnSpPr>
          <p:cNvPr id="7" name="Connecteur droit 6">
            <a:extLst>
              <a:ext uri="{FF2B5EF4-FFF2-40B4-BE49-F238E27FC236}">
                <a16:creationId xmlns:a16="http://schemas.microsoft.com/office/drawing/2014/main" id="{3C19DFC3-80F6-4D4F-99C8-76236F22823C}"/>
              </a:ext>
            </a:extLst>
          </p:cNvPr>
          <p:cNvCxnSpPr>
            <a:cxnSpLocks/>
          </p:cNvCxnSpPr>
          <p:nvPr/>
        </p:nvCxnSpPr>
        <p:spPr>
          <a:xfrm>
            <a:off x="1113996" y="4374003"/>
            <a:ext cx="6457683"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necteur droit 20">
            <a:extLst>
              <a:ext uri="{FF2B5EF4-FFF2-40B4-BE49-F238E27FC236}">
                <a16:creationId xmlns:a16="http://schemas.microsoft.com/office/drawing/2014/main" id="{922A9C80-DD00-41A1-A166-9D2B888B9E35}"/>
              </a:ext>
            </a:extLst>
          </p:cNvPr>
          <p:cNvCxnSpPr>
            <a:cxnSpLocks/>
          </p:cNvCxnSpPr>
          <p:nvPr/>
        </p:nvCxnSpPr>
        <p:spPr>
          <a:xfrm>
            <a:off x="1113996" y="3206549"/>
            <a:ext cx="6491136" cy="4776"/>
          </a:xfrm>
          <a:prstGeom prst="line">
            <a:avLst/>
          </a:prstGeom>
          <a:ln w="158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ZoneTexte 1">
            <a:extLst>
              <a:ext uri="{FF2B5EF4-FFF2-40B4-BE49-F238E27FC236}">
                <a16:creationId xmlns:a16="http://schemas.microsoft.com/office/drawing/2014/main" id="{AF589F14-EA44-4676-AF5B-B97E4DBEA941}"/>
              </a:ext>
            </a:extLst>
          </p:cNvPr>
          <p:cNvSpPr txBox="1"/>
          <p:nvPr/>
        </p:nvSpPr>
        <p:spPr>
          <a:xfrm>
            <a:off x="576234" y="4228591"/>
            <a:ext cx="686377" cy="246221"/>
          </a:xfrm>
          <a:prstGeom prst="rect">
            <a:avLst/>
          </a:prstGeom>
          <a:noFill/>
        </p:spPr>
        <p:txBody>
          <a:bodyPr wrap="square" rtlCol="0">
            <a:spAutoFit/>
          </a:bodyPr>
          <a:lstStyle/>
          <a:p>
            <a:r>
              <a:rPr lang="fr-CA" sz="1000" b="1" dirty="0"/>
              <a:t>± .5 mm</a:t>
            </a:r>
          </a:p>
        </p:txBody>
      </p:sp>
      <p:sp>
        <p:nvSpPr>
          <p:cNvPr id="9" name="ZoneTexte 8">
            <a:extLst>
              <a:ext uri="{FF2B5EF4-FFF2-40B4-BE49-F238E27FC236}">
                <a16:creationId xmlns:a16="http://schemas.microsoft.com/office/drawing/2014/main" id="{0A53DFC0-E943-4B41-9AD9-56E2E3F30DD2}"/>
              </a:ext>
            </a:extLst>
          </p:cNvPr>
          <p:cNvSpPr txBox="1"/>
          <p:nvPr/>
        </p:nvSpPr>
        <p:spPr>
          <a:xfrm>
            <a:off x="579705" y="3099815"/>
            <a:ext cx="658077" cy="246221"/>
          </a:xfrm>
          <a:prstGeom prst="rect">
            <a:avLst/>
          </a:prstGeom>
          <a:noFill/>
        </p:spPr>
        <p:txBody>
          <a:bodyPr wrap="square" rtlCol="0">
            <a:spAutoFit/>
          </a:bodyPr>
          <a:lstStyle/>
          <a:p>
            <a:r>
              <a:rPr lang="fr-CA" sz="1000" b="1" dirty="0"/>
              <a:t>± 5 mm</a:t>
            </a:r>
          </a:p>
        </p:txBody>
      </p:sp>
      <p:sp>
        <p:nvSpPr>
          <p:cNvPr id="4" name="Flèche : bas 3">
            <a:extLst>
              <a:ext uri="{FF2B5EF4-FFF2-40B4-BE49-F238E27FC236}">
                <a16:creationId xmlns:a16="http://schemas.microsoft.com/office/drawing/2014/main" id="{3CFCA574-3F65-4991-9CB3-302BD91564F0}"/>
              </a:ext>
            </a:extLst>
          </p:cNvPr>
          <p:cNvSpPr/>
          <p:nvPr/>
        </p:nvSpPr>
        <p:spPr>
          <a:xfrm>
            <a:off x="7499195" y="3978038"/>
            <a:ext cx="211874" cy="373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Flèche : bas 10">
            <a:extLst>
              <a:ext uri="{FF2B5EF4-FFF2-40B4-BE49-F238E27FC236}">
                <a16:creationId xmlns:a16="http://schemas.microsoft.com/office/drawing/2014/main" id="{4487B2F4-9F43-47DE-B74B-2FFE8060994F}"/>
              </a:ext>
            </a:extLst>
          </p:cNvPr>
          <p:cNvSpPr/>
          <p:nvPr/>
        </p:nvSpPr>
        <p:spPr>
          <a:xfrm rot="10800000">
            <a:off x="7499195" y="3252992"/>
            <a:ext cx="211874" cy="401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838015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14">
            <a:extLst>
              <a:ext uri="{FF2B5EF4-FFF2-40B4-BE49-F238E27FC236}">
                <a16:creationId xmlns:a16="http://schemas.microsoft.com/office/drawing/2014/main" id="{A363B2C9-22D6-43C4-8CAD-B27066CFF9DA}"/>
              </a:ext>
            </a:extLst>
          </p:cNvPr>
          <p:cNvSpPr>
            <a:spLocks noGrp="1"/>
          </p:cNvSpPr>
          <p:nvPr>
            <p:ph type="title"/>
          </p:nvPr>
        </p:nvSpPr>
        <p:spPr/>
        <p:txBody>
          <a:bodyPr>
            <a:normAutofit/>
          </a:bodyPr>
          <a:lstStyle/>
          <a:p>
            <a:r>
              <a:rPr lang="fr-FR" dirty="0"/>
              <a:t>3- Rappels sur le procédé d’extrusion</a:t>
            </a:r>
          </a:p>
        </p:txBody>
      </p:sp>
      <p:sp>
        <p:nvSpPr>
          <p:cNvPr id="3" name="Espace réservé du numéro de diapositive 2">
            <a:extLst>
              <a:ext uri="{FF2B5EF4-FFF2-40B4-BE49-F238E27FC236}">
                <a16:creationId xmlns:a16="http://schemas.microsoft.com/office/drawing/2014/main" id="{9237B529-7C9C-420D-8C90-80346939EA8D}"/>
              </a:ext>
            </a:extLst>
          </p:cNvPr>
          <p:cNvSpPr>
            <a:spLocks noGrp="1"/>
          </p:cNvSpPr>
          <p:nvPr>
            <p:ph type="sldNum" sz="quarter" idx="12"/>
          </p:nvPr>
        </p:nvSpPr>
        <p:spPr/>
        <p:txBody>
          <a:bodyPr/>
          <a:lstStyle/>
          <a:p>
            <a:fld id="{FE9C8C7F-A98E-E946-B93B-30D697361F96}" type="slidenum">
              <a:rPr lang="fr-FR" smtClean="0"/>
              <a:pPr/>
              <a:t>8</a:t>
            </a:fld>
            <a:endParaRPr lang="fr-FR" dirty="0"/>
          </a:p>
        </p:txBody>
      </p:sp>
    </p:spTree>
    <p:extLst>
      <p:ext uri="{BB962C8B-B14F-4D97-AF65-F5344CB8AC3E}">
        <p14:creationId xmlns:p14="http://schemas.microsoft.com/office/powerpoint/2010/main" val="2241947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a:t>3- Rappel sur le procédé d’extrusion</a:t>
            </a:r>
            <a:endParaRPr lang="fr-CA" sz="2400" dirty="0"/>
          </a:p>
        </p:txBody>
      </p:sp>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t>9</a:t>
            </a:fld>
            <a:endParaRPr lang="fr-FR"/>
          </a:p>
        </p:txBody>
      </p:sp>
      <p:pic>
        <p:nvPicPr>
          <p:cNvPr id="15" name="Image 14">
            <a:extLst>
              <a:ext uri="{FF2B5EF4-FFF2-40B4-BE49-F238E27FC236}">
                <a16:creationId xmlns:a16="http://schemas.microsoft.com/office/drawing/2014/main" id="{EA580ADF-1C37-4658-9C9C-13DABBE9AF9E}"/>
              </a:ext>
            </a:extLst>
          </p:cNvPr>
          <p:cNvPicPr>
            <a:picLocks noChangeAspect="1"/>
          </p:cNvPicPr>
          <p:nvPr/>
        </p:nvPicPr>
        <p:blipFill rotWithShape="1">
          <a:blip r:embed="rId3"/>
          <a:srcRect l="9502" t="14565" r="3394" b="13653"/>
          <a:stretch/>
        </p:blipFill>
        <p:spPr>
          <a:xfrm>
            <a:off x="573082" y="2050496"/>
            <a:ext cx="10363623" cy="3957630"/>
          </a:xfrm>
          <a:prstGeom prst="rect">
            <a:avLst/>
          </a:prstGeom>
          <a:ln>
            <a:solidFill>
              <a:schemeClr val="accent1"/>
            </a:solidFill>
          </a:ln>
        </p:spPr>
      </p:pic>
      <p:sp>
        <p:nvSpPr>
          <p:cNvPr id="16" name="Légende : flèche courbée sans bordure 15">
            <a:extLst>
              <a:ext uri="{FF2B5EF4-FFF2-40B4-BE49-F238E27FC236}">
                <a16:creationId xmlns:a16="http://schemas.microsoft.com/office/drawing/2014/main" id="{B0D199C3-6438-409E-8F5E-DAB2F02828E1}"/>
              </a:ext>
            </a:extLst>
          </p:cNvPr>
          <p:cNvSpPr/>
          <p:nvPr/>
        </p:nvSpPr>
        <p:spPr>
          <a:xfrm>
            <a:off x="6773987" y="2566686"/>
            <a:ext cx="3885662" cy="230723"/>
          </a:xfrm>
          <a:prstGeom prst="callout2">
            <a:avLst>
              <a:gd name="adj1" fmla="val 59825"/>
              <a:gd name="adj2" fmla="val 769"/>
              <a:gd name="adj3" fmla="val 100899"/>
              <a:gd name="adj4" fmla="val -11466"/>
              <a:gd name="adj5" fmla="val 312739"/>
              <a:gd name="adj6" fmla="val -16326"/>
            </a:avLst>
          </a:prstGeom>
          <a:noFill/>
          <a:ln>
            <a:tailEnd type="triangle" w="med" len="lg"/>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err="1"/>
              <a:t>Conteneur</a:t>
            </a:r>
            <a:r>
              <a:rPr lang="en-CA" dirty="0"/>
              <a:t> </a:t>
            </a:r>
            <a:r>
              <a:rPr lang="en-CA" dirty="0" err="1"/>
              <a:t>chauffé</a:t>
            </a:r>
            <a:r>
              <a:rPr lang="en-CA" dirty="0"/>
              <a:t> (</a:t>
            </a:r>
            <a:r>
              <a:rPr lang="en-CA" dirty="0" err="1"/>
              <a:t>en</a:t>
            </a:r>
            <a:r>
              <a:rPr lang="en-CA" dirty="0"/>
              <a:t> </a:t>
            </a:r>
            <a:r>
              <a:rPr lang="en-CA" dirty="0" err="1"/>
              <a:t>transparence</a:t>
            </a:r>
            <a:r>
              <a:rPr lang="en-CA" dirty="0"/>
              <a:t>) </a:t>
            </a:r>
          </a:p>
        </p:txBody>
      </p:sp>
      <p:sp>
        <p:nvSpPr>
          <p:cNvPr id="17" name="Légende : flèche courbée sans bordure 16">
            <a:extLst>
              <a:ext uri="{FF2B5EF4-FFF2-40B4-BE49-F238E27FC236}">
                <a16:creationId xmlns:a16="http://schemas.microsoft.com/office/drawing/2014/main" id="{D81464D9-7B02-48A8-AB82-B671573106FC}"/>
              </a:ext>
            </a:extLst>
          </p:cNvPr>
          <p:cNvSpPr/>
          <p:nvPr/>
        </p:nvSpPr>
        <p:spPr>
          <a:xfrm>
            <a:off x="4420920" y="4331536"/>
            <a:ext cx="1842081" cy="230723"/>
          </a:xfrm>
          <a:prstGeom prst="callout2">
            <a:avLst>
              <a:gd name="adj1" fmla="val -1787"/>
              <a:gd name="adj2" fmla="val 50073"/>
              <a:gd name="adj3" fmla="val -114743"/>
              <a:gd name="adj4" fmla="val 56001"/>
              <a:gd name="adj5" fmla="val -200694"/>
              <a:gd name="adj6" fmla="val 72183"/>
            </a:avLst>
          </a:prstGeom>
          <a:noFill/>
          <a:ln>
            <a:tailEnd type="triangle" w="med" len="lg"/>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err="1"/>
              <a:t>Billette</a:t>
            </a:r>
            <a:r>
              <a:rPr lang="en-CA" dirty="0"/>
              <a:t> </a:t>
            </a:r>
            <a:r>
              <a:rPr lang="en-CA" dirty="0" err="1"/>
              <a:t>d’aluminium</a:t>
            </a:r>
            <a:r>
              <a:rPr lang="en-CA" dirty="0"/>
              <a:t> </a:t>
            </a:r>
            <a:endParaRPr lang="fr-CA" dirty="0"/>
          </a:p>
        </p:txBody>
      </p:sp>
      <p:sp>
        <p:nvSpPr>
          <p:cNvPr id="18" name="Légende : flèche courbée sans bordure 17">
            <a:extLst>
              <a:ext uri="{FF2B5EF4-FFF2-40B4-BE49-F238E27FC236}">
                <a16:creationId xmlns:a16="http://schemas.microsoft.com/office/drawing/2014/main" id="{7EBCD316-FC71-4E1C-B5DA-CFE5CB3814A3}"/>
              </a:ext>
            </a:extLst>
          </p:cNvPr>
          <p:cNvSpPr/>
          <p:nvPr/>
        </p:nvSpPr>
        <p:spPr>
          <a:xfrm>
            <a:off x="4038600" y="2021771"/>
            <a:ext cx="1842080" cy="273971"/>
          </a:xfrm>
          <a:prstGeom prst="callout2">
            <a:avLst>
              <a:gd name="adj1" fmla="val 18750"/>
              <a:gd name="adj2" fmla="val -8333"/>
              <a:gd name="adj3" fmla="val 18750"/>
              <a:gd name="adj4" fmla="val -16667"/>
              <a:gd name="adj5" fmla="val 153575"/>
              <a:gd name="adj6" fmla="val -41234"/>
            </a:avLst>
          </a:prstGeom>
          <a:noFill/>
          <a:ln>
            <a:tailEnd type="triangle" w="med" len="lg"/>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Tête du </a:t>
            </a:r>
            <a:r>
              <a:rPr lang="en-CA" dirty="0" err="1"/>
              <a:t>cylindre</a:t>
            </a:r>
            <a:endParaRPr lang="fr-CA" dirty="0"/>
          </a:p>
        </p:txBody>
      </p:sp>
      <p:sp>
        <p:nvSpPr>
          <p:cNvPr id="19" name="Légende : flèche courbée sans bordure 18">
            <a:extLst>
              <a:ext uri="{FF2B5EF4-FFF2-40B4-BE49-F238E27FC236}">
                <a16:creationId xmlns:a16="http://schemas.microsoft.com/office/drawing/2014/main" id="{EB02B8D5-03F3-4261-8665-0CF8ECB45A5A}"/>
              </a:ext>
            </a:extLst>
          </p:cNvPr>
          <p:cNvSpPr/>
          <p:nvPr/>
        </p:nvSpPr>
        <p:spPr>
          <a:xfrm>
            <a:off x="746528" y="3837707"/>
            <a:ext cx="2163713" cy="230723"/>
          </a:xfrm>
          <a:prstGeom prst="callout2">
            <a:avLst>
              <a:gd name="adj1" fmla="val 12024"/>
              <a:gd name="adj2" fmla="val 48735"/>
              <a:gd name="adj3" fmla="val -217090"/>
              <a:gd name="adj4" fmla="val 32270"/>
              <a:gd name="adj5" fmla="val -503619"/>
              <a:gd name="adj6" fmla="val 42374"/>
            </a:avLst>
          </a:prstGeom>
          <a:noFill/>
          <a:ln>
            <a:tailEnd type="triangle" w="med" len="lg"/>
          </a:ln>
        </p:spPr>
        <p:style>
          <a:lnRef idx="2">
            <a:schemeClr val="accent5"/>
          </a:lnRef>
          <a:fillRef idx="1">
            <a:schemeClr val="lt1"/>
          </a:fillRef>
          <a:effectRef idx="0">
            <a:schemeClr val="accent5"/>
          </a:effectRef>
          <a:fontRef idx="minor">
            <a:schemeClr val="dk1"/>
          </a:fontRef>
        </p:style>
        <p:txBody>
          <a:bodyPr rtlCol="0" anchor="ctr"/>
          <a:lstStyle/>
          <a:p>
            <a:pPr algn="ctr"/>
            <a:r>
              <a:rPr lang="en-CA" b="1" dirty="0" err="1"/>
              <a:t>Poussée</a:t>
            </a:r>
            <a:r>
              <a:rPr lang="en-CA" b="1" dirty="0"/>
              <a:t> </a:t>
            </a:r>
            <a:r>
              <a:rPr lang="en-CA" b="1" dirty="0" err="1"/>
              <a:t>hydraulique</a:t>
            </a:r>
            <a:endParaRPr lang="en-CA" b="1" dirty="0"/>
          </a:p>
          <a:p>
            <a:pPr algn="ctr"/>
            <a:r>
              <a:rPr lang="en-CA" b="1" dirty="0"/>
              <a:t>(750 à 8000 tonnes)</a:t>
            </a:r>
            <a:endParaRPr lang="fr-CA" b="1" dirty="0"/>
          </a:p>
        </p:txBody>
      </p:sp>
      <p:sp>
        <p:nvSpPr>
          <p:cNvPr id="20" name="Légende : flèche courbée sans bordure 19">
            <a:extLst>
              <a:ext uri="{FF2B5EF4-FFF2-40B4-BE49-F238E27FC236}">
                <a16:creationId xmlns:a16="http://schemas.microsoft.com/office/drawing/2014/main" id="{6845967B-2F79-4B1C-AFFF-71CC29FA9E25}"/>
              </a:ext>
            </a:extLst>
          </p:cNvPr>
          <p:cNvSpPr/>
          <p:nvPr/>
        </p:nvSpPr>
        <p:spPr>
          <a:xfrm>
            <a:off x="2398278" y="4610634"/>
            <a:ext cx="1842081" cy="230723"/>
          </a:xfrm>
          <a:prstGeom prst="callout2">
            <a:avLst>
              <a:gd name="adj1" fmla="val 3347"/>
              <a:gd name="adj2" fmla="val 45999"/>
              <a:gd name="adj3" fmla="val -196892"/>
              <a:gd name="adj4" fmla="val 54643"/>
              <a:gd name="adj5" fmla="val -498485"/>
              <a:gd name="adj6" fmla="val 85087"/>
            </a:avLst>
          </a:prstGeom>
          <a:noFill/>
          <a:ln>
            <a:tailEnd type="triangle" w="med" len="lg"/>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err="1"/>
              <a:t>Tige</a:t>
            </a:r>
            <a:r>
              <a:rPr lang="en-CA" dirty="0"/>
              <a:t> du </a:t>
            </a:r>
            <a:r>
              <a:rPr lang="en-CA" dirty="0" err="1"/>
              <a:t>vérin</a:t>
            </a:r>
            <a:endParaRPr lang="fr-CA" dirty="0"/>
          </a:p>
        </p:txBody>
      </p:sp>
      <p:sp>
        <p:nvSpPr>
          <p:cNvPr id="21" name="Légende : flèche courbée sans bordure 20">
            <a:extLst>
              <a:ext uri="{FF2B5EF4-FFF2-40B4-BE49-F238E27FC236}">
                <a16:creationId xmlns:a16="http://schemas.microsoft.com/office/drawing/2014/main" id="{C8564C6A-DA3B-409F-982A-37EADC07B3DE}"/>
              </a:ext>
            </a:extLst>
          </p:cNvPr>
          <p:cNvSpPr/>
          <p:nvPr/>
        </p:nvSpPr>
        <p:spPr>
          <a:xfrm>
            <a:off x="8491575" y="5254939"/>
            <a:ext cx="2168074" cy="490193"/>
          </a:xfrm>
          <a:prstGeom prst="callout2">
            <a:avLst>
              <a:gd name="adj1" fmla="val -1250"/>
              <a:gd name="adj2" fmla="val 49339"/>
              <a:gd name="adj3" fmla="val -53250"/>
              <a:gd name="adj4" fmla="val 38359"/>
              <a:gd name="adj5" fmla="val -73501"/>
              <a:gd name="adj6" fmla="val 51967"/>
            </a:avLst>
          </a:prstGeom>
          <a:noFill/>
          <a:ln>
            <a:tailEnd type="triangle" w="med" len="lg"/>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Tube </a:t>
            </a:r>
            <a:r>
              <a:rPr lang="en-CA" dirty="0" err="1"/>
              <a:t>extrudé</a:t>
            </a:r>
            <a:endParaRPr lang="fr-CA" dirty="0"/>
          </a:p>
        </p:txBody>
      </p:sp>
      <p:sp>
        <p:nvSpPr>
          <p:cNvPr id="22" name="Légende : flèche courbée sans bordure 21">
            <a:extLst>
              <a:ext uri="{FF2B5EF4-FFF2-40B4-BE49-F238E27FC236}">
                <a16:creationId xmlns:a16="http://schemas.microsoft.com/office/drawing/2014/main" id="{76E79301-0A43-4433-88FA-3F5638F53A72}"/>
              </a:ext>
            </a:extLst>
          </p:cNvPr>
          <p:cNvSpPr/>
          <p:nvPr/>
        </p:nvSpPr>
        <p:spPr>
          <a:xfrm>
            <a:off x="9240965" y="3092674"/>
            <a:ext cx="941671" cy="324294"/>
          </a:xfrm>
          <a:prstGeom prst="callout2">
            <a:avLst>
              <a:gd name="adj1" fmla="val 18750"/>
              <a:gd name="adj2" fmla="val -8333"/>
              <a:gd name="adj3" fmla="val 18750"/>
              <a:gd name="adj4" fmla="val -16667"/>
              <a:gd name="adj5" fmla="val 90583"/>
              <a:gd name="adj6" fmla="val -59952"/>
            </a:avLst>
          </a:prstGeom>
          <a:noFill/>
          <a:ln>
            <a:tailEnd type="triangle" w="med" len="lg"/>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Plateau</a:t>
            </a:r>
            <a:endParaRPr lang="fr-CA" dirty="0"/>
          </a:p>
        </p:txBody>
      </p:sp>
      <p:sp>
        <p:nvSpPr>
          <p:cNvPr id="23" name="Légende : flèche courbée sans bordure 22">
            <a:extLst>
              <a:ext uri="{FF2B5EF4-FFF2-40B4-BE49-F238E27FC236}">
                <a16:creationId xmlns:a16="http://schemas.microsoft.com/office/drawing/2014/main" id="{67FC3635-0E63-48B9-9FB5-1556DDA94A7D}"/>
              </a:ext>
            </a:extLst>
          </p:cNvPr>
          <p:cNvSpPr/>
          <p:nvPr/>
        </p:nvSpPr>
        <p:spPr>
          <a:xfrm>
            <a:off x="4420920" y="5133582"/>
            <a:ext cx="2267676" cy="490193"/>
          </a:xfrm>
          <a:prstGeom prst="callout2">
            <a:avLst>
              <a:gd name="adj1" fmla="val 58750"/>
              <a:gd name="adj2" fmla="val 100406"/>
              <a:gd name="adj3" fmla="val 46750"/>
              <a:gd name="adj4" fmla="val 121728"/>
              <a:gd name="adj5" fmla="val -138337"/>
              <a:gd name="adj6" fmla="val 131033"/>
            </a:avLst>
          </a:prstGeom>
          <a:noFill/>
          <a:ln>
            <a:tailEnd type="triangle" w="med" len="lg"/>
          </a:ln>
        </p:spPr>
        <p:style>
          <a:lnRef idx="2">
            <a:schemeClr val="accent5"/>
          </a:lnRef>
          <a:fillRef idx="1">
            <a:schemeClr val="lt1"/>
          </a:fillRef>
          <a:effectRef idx="0">
            <a:schemeClr val="accent5"/>
          </a:effectRef>
          <a:fontRef idx="minor">
            <a:schemeClr val="dk1"/>
          </a:fontRef>
        </p:style>
        <p:txBody>
          <a:bodyPr rtlCol="0" anchor="ctr"/>
          <a:lstStyle/>
          <a:p>
            <a:pPr algn="ctr"/>
            <a:r>
              <a:rPr lang="en-CA" dirty="0"/>
              <a:t>Ensemble de matrices</a:t>
            </a:r>
          </a:p>
          <a:p>
            <a:pPr algn="ctr"/>
            <a:r>
              <a:rPr lang="en-CA" dirty="0"/>
              <a:t>(</a:t>
            </a:r>
            <a:r>
              <a:rPr lang="en-CA" dirty="0" err="1"/>
              <a:t>en</a:t>
            </a:r>
            <a:r>
              <a:rPr lang="en-CA" dirty="0"/>
              <a:t> </a:t>
            </a:r>
            <a:r>
              <a:rPr lang="en-CA" dirty="0" err="1"/>
              <a:t>transparence</a:t>
            </a:r>
            <a:r>
              <a:rPr lang="en-CA" dirty="0"/>
              <a:t>)</a:t>
            </a:r>
            <a:endParaRPr lang="fr-CA" dirty="0"/>
          </a:p>
        </p:txBody>
      </p:sp>
      <p:sp>
        <p:nvSpPr>
          <p:cNvPr id="24" name="ZoneTexte 23">
            <a:extLst>
              <a:ext uri="{FF2B5EF4-FFF2-40B4-BE49-F238E27FC236}">
                <a16:creationId xmlns:a16="http://schemas.microsoft.com/office/drawing/2014/main" id="{DF4F7342-2FA2-4397-B1C4-8CB54B0E8F95}"/>
              </a:ext>
            </a:extLst>
          </p:cNvPr>
          <p:cNvSpPr txBox="1"/>
          <p:nvPr/>
        </p:nvSpPr>
        <p:spPr>
          <a:xfrm>
            <a:off x="7413898" y="6066733"/>
            <a:ext cx="1731617" cy="276999"/>
          </a:xfrm>
          <a:prstGeom prst="rect">
            <a:avLst/>
          </a:prstGeom>
          <a:noFill/>
        </p:spPr>
        <p:txBody>
          <a:bodyPr wrap="square" rtlCol="0">
            <a:spAutoFit/>
          </a:bodyPr>
          <a:lstStyle/>
          <a:p>
            <a:r>
              <a:rPr lang="en-US" sz="1200" i="1" dirty="0">
                <a:solidFill>
                  <a:schemeClr val="tx1">
                    <a:lumMod val="65000"/>
                    <a:lumOff val="35000"/>
                  </a:schemeClr>
                </a:solidFill>
              </a:rPr>
              <a:t>Source: </a:t>
            </a:r>
            <a:r>
              <a:rPr lang="en-US" sz="1200" i="1" dirty="0" err="1">
                <a:solidFill>
                  <a:schemeClr val="tx1">
                    <a:lumMod val="65000"/>
                    <a:lumOff val="35000"/>
                  </a:schemeClr>
                </a:solidFill>
              </a:rPr>
              <a:t>AluQuébec</a:t>
            </a:r>
            <a:endParaRPr lang="fr-CA" sz="1200" i="1" dirty="0">
              <a:solidFill>
                <a:schemeClr val="tx1">
                  <a:lumMod val="65000"/>
                  <a:lumOff val="35000"/>
                </a:schemeClr>
              </a:solidFill>
            </a:endParaRPr>
          </a:p>
        </p:txBody>
      </p:sp>
    </p:spTree>
    <p:extLst>
      <p:ext uri="{BB962C8B-B14F-4D97-AF65-F5344CB8AC3E}">
        <p14:creationId xmlns:p14="http://schemas.microsoft.com/office/powerpoint/2010/main" val="2402124266"/>
      </p:ext>
    </p:extLst>
  </p:cSld>
  <p:clrMapOvr>
    <a:masterClrMapping/>
  </p:clrMapOvr>
</p:sld>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3E9D923BE6FB48975E55B986152AB4" ma:contentTypeVersion="14" ma:contentTypeDescription="Crée un document." ma:contentTypeScope="" ma:versionID="9b377a56561bcbaedd53c0ac65f118e3">
  <xsd:schema xmlns:xsd="http://www.w3.org/2001/XMLSchema" xmlns:xs="http://www.w3.org/2001/XMLSchema" xmlns:p="http://schemas.microsoft.com/office/2006/metadata/properties" xmlns:ns3="2276cae3-7d77-41a5-acf4-9750745ca349" xmlns:ns4="da9b420c-6292-4180-a826-9fa74a563ceb" targetNamespace="http://schemas.microsoft.com/office/2006/metadata/properties" ma:root="true" ma:fieldsID="3e3748b0e4d18d99a4e3ed5575a3d22b" ns3:_="" ns4:_="">
    <xsd:import namespace="2276cae3-7d77-41a5-acf4-9750745ca349"/>
    <xsd:import namespace="da9b420c-6292-4180-a826-9fa74a563ce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6cae3-7d77-41a5-acf4-9750745ca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a9b420c-6292-4180-a826-9fa74a563ceb"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SharingHintHash" ma:index="21"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E90738-0D01-4BD0-9DA1-4AFB8355BC73}">
  <ds:schemaRefs>
    <ds:schemaRef ds:uri="2276cae3-7d77-41a5-acf4-9750745ca349"/>
    <ds:schemaRef ds:uri="http://schemas.microsoft.com/office/infopath/2007/PartnerControls"/>
    <ds:schemaRef ds:uri="http://www.w3.org/XML/1998/namespace"/>
    <ds:schemaRef ds:uri="http://schemas.openxmlformats.org/package/2006/metadata/core-properties"/>
    <ds:schemaRef ds:uri="http://purl.org/dc/elements/1.1/"/>
    <ds:schemaRef ds:uri="http://purl.org/dc/terms/"/>
    <ds:schemaRef ds:uri="http://schemas.microsoft.com/office/2006/metadata/properties"/>
    <ds:schemaRef ds:uri="http://schemas.microsoft.com/office/2006/documentManagement/types"/>
    <ds:schemaRef ds:uri="da9b420c-6292-4180-a826-9fa74a563ceb"/>
    <ds:schemaRef ds:uri="http://purl.org/dc/dcmitype/"/>
  </ds:schemaRefs>
</ds:datastoreItem>
</file>

<file path=customXml/itemProps2.xml><?xml version="1.0" encoding="utf-8"?>
<ds:datastoreItem xmlns:ds="http://schemas.openxmlformats.org/officeDocument/2006/customXml" ds:itemID="{5B601E81-B815-4576-8E97-464948C517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6cae3-7d77-41a5-acf4-9750745ca349"/>
    <ds:schemaRef ds:uri="da9b420c-6292-4180-a826-9fa74a563c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25C711-649D-4FD8-B689-7321FED2AB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alu-compétence</Template>
  <TotalTime>12193</TotalTime>
  <Words>7667</Words>
  <Application>Microsoft Office PowerPoint</Application>
  <PresentationFormat>Grand écran</PresentationFormat>
  <Paragraphs>699</Paragraphs>
  <Slides>43</Slides>
  <Notes>40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43</vt:i4>
      </vt:variant>
    </vt:vector>
  </HeadingPairs>
  <TitlesOfParts>
    <vt:vector size="48" baseType="lpstr">
      <vt:lpstr>Arial</vt:lpstr>
      <vt:lpstr>Calibri</vt:lpstr>
      <vt:lpstr>Univers Condensed</vt:lpstr>
      <vt:lpstr>Univers Condensed Light</vt:lpstr>
      <vt:lpstr>Thème Office</vt:lpstr>
      <vt:lpstr>Tolérances dimensionnelles dans le procédé d’extrusion de l’aluminium </vt:lpstr>
      <vt:lpstr>Note</vt:lpstr>
      <vt:lpstr>Plan de cours</vt:lpstr>
      <vt:lpstr>1- Objectif du cours</vt:lpstr>
      <vt:lpstr>1- Objectif de cette formation</vt:lpstr>
      <vt:lpstr>2- Introduction</vt:lpstr>
      <vt:lpstr>2- Introduction</vt:lpstr>
      <vt:lpstr>3- Rappels sur le procédé d’extrusion</vt:lpstr>
      <vt:lpstr>3- Rappel sur le procédé d’extrusion</vt:lpstr>
      <vt:lpstr>3- Rappel sur le procédé d’extrusion</vt:lpstr>
      <vt:lpstr>3- Rappel sur le procédé d’extrusion</vt:lpstr>
      <vt:lpstr>4- Les tolérances dimensionnelles d’un profilé extrudé</vt:lpstr>
      <vt:lpstr>4- Les tolérances dimensionnelles d’un profilé extrudé</vt:lpstr>
      <vt:lpstr>4- Les tolérances dimensionnelles d’un profilé extrudé</vt:lpstr>
      <vt:lpstr>4- Les tolérances dimensionnelles d’un profilé extrudé</vt:lpstr>
      <vt:lpstr>4- Les tolérances dimensionnelles d’un profilé extrudé</vt:lpstr>
      <vt:lpstr>4- Les tolérances dimensionnelles d’un profilé extrudé</vt:lpstr>
      <vt:lpstr>4- Les tolérances dimensionnelles d’un profilé extrudé</vt:lpstr>
      <vt:lpstr>4- Les tolérances dimensionnelles d’un profilé extrudé</vt:lpstr>
      <vt:lpstr>4- Les tolérances dimensionnelles d’un profilé extrudé</vt:lpstr>
      <vt:lpstr>4- Les tolérances dimensionnelles d’un profilé extrudé</vt:lpstr>
      <vt:lpstr>4- Les tolérances dimensionnelles d’un profilé extrudé</vt:lpstr>
      <vt:lpstr>  Cas extrêmes selon tolérances normales</vt:lpstr>
      <vt:lpstr>Torsion et rectitude</vt:lpstr>
      <vt:lpstr>5- Les sources des variations dimensionnelles dans l’extrusion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 </vt:lpstr>
      <vt:lpstr>Présentation PowerPoint</vt:lpstr>
      <vt:lpstr>Présentation PowerPoint</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236</cp:revision>
  <dcterms:created xsi:type="dcterms:W3CDTF">2021-07-15T17:10:38Z</dcterms:created>
  <dcterms:modified xsi:type="dcterms:W3CDTF">2024-08-12T21:16:37Z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0x0101006F3E9D923BE6FB48975E55B986152AB4</vt:lpwstr>
  </property>
</Properties>
</file>