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72" r:id="rId2"/>
  </p:sldMasterIdLst>
  <p:notesMasterIdLst>
    <p:notesMasterId r:id="rId56"/>
  </p:notesMasterIdLst>
  <p:handoutMasterIdLst>
    <p:handoutMasterId r:id="rId57"/>
  </p:handoutMasterIdLst>
  <p:sldIdLst>
    <p:sldId id="262" r:id="rId3"/>
    <p:sldId id="495" r:id="rId4"/>
    <p:sldId id="268" r:id="rId5"/>
    <p:sldId id="269" r:id="rId6"/>
    <p:sldId id="352" r:id="rId7"/>
    <p:sldId id="353" r:id="rId8"/>
    <p:sldId id="354" r:id="rId9"/>
    <p:sldId id="270" r:id="rId10"/>
    <p:sldId id="428" r:id="rId11"/>
    <p:sldId id="429" r:id="rId12"/>
    <p:sldId id="430" r:id="rId13"/>
    <p:sldId id="431" r:id="rId14"/>
    <p:sldId id="432" r:id="rId15"/>
    <p:sldId id="271" r:id="rId16"/>
    <p:sldId id="460" r:id="rId17"/>
    <p:sldId id="461" r:id="rId18"/>
    <p:sldId id="462" r:id="rId19"/>
    <p:sldId id="464" r:id="rId20"/>
    <p:sldId id="465" r:id="rId21"/>
    <p:sldId id="466" r:id="rId22"/>
    <p:sldId id="467" r:id="rId23"/>
    <p:sldId id="468" r:id="rId24"/>
    <p:sldId id="469" r:id="rId25"/>
    <p:sldId id="470" r:id="rId26"/>
    <p:sldId id="272" r:id="rId27"/>
    <p:sldId id="471" r:id="rId28"/>
    <p:sldId id="472" r:id="rId29"/>
    <p:sldId id="473" r:id="rId30"/>
    <p:sldId id="474" r:id="rId31"/>
    <p:sldId id="475" r:id="rId32"/>
    <p:sldId id="476" r:id="rId33"/>
    <p:sldId id="477" r:id="rId34"/>
    <p:sldId id="478" r:id="rId35"/>
    <p:sldId id="479" r:id="rId36"/>
    <p:sldId id="480" r:id="rId37"/>
    <p:sldId id="481" r:id="rId38"/>
    <p:sldId id="482" r:id="rId39"/>
    <p:sldId id="483" r:id="rId40"/>
    <p:sldId id="273" r:id="rId41"/>
    <p:sldId id="484" r:id="rId42"/>
    <p:sldId id="485" r:id="rId43"/>
    <p:sldId id="486" r:id="rId44"/>
    <p:sldId id="487" r:id="rId45"/>
    <p:sldId id="488" r:id="rId46"/>
    <p:sldId id="274" r:id="rId47"/>
    <p:sldId id="489" r:id="rId48"/>
    <p:sldId id="490" r:id="rId49"/>
    <p:sldId id="491" r:id="rId50"/>
    <p:sldId id="492" r:id="rId51"/>
    <p:sldId id="493" r:id="rId52"/>
    <p:sldId id="275" r:id="rId53"/>
    <p:sldId id="494" r:id="rId54"/>
    <p:sldId id="256" r:id="rId5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D9F3F5"/>
    <a:srgbClr val="3AC0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38" autoAdjust="0"/>
    <p:restoredTop sz="94721"/>
  </p:normalViewPr>
  <p:slideViewPr>
    <p:cSldViewPr snapToGrid="0" snapToObjects="1">
      <p:cViewPr varScale="1">
        <p:scale>
          <a:sx n="71" d="100"/>
          <a:sy n="71" d="100"/>
        </p:scale>
        <p:origin x="260" y="5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2322"/>
    </p:cViewPr>
  </p:sorterViewPr>
  <p:notesViewPr>
    <p:cSldViewPr snapToGrid="0" snapToObjects="1">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B8A14DED-118B-4A3C-811D-A3F5B2F5659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a:extLst>
              <a:ext uri="{FF2B5EF4-FFF2-40B4-BE49-F238E27FC236}">
                <a16:creationId xmlns:a16="http://schemas.microsoft.com/office/drawing/2014/main" id="{00B0C99A-56D7-4AFE-9F29-B2E382CB63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A64382-9417-4D87-89E5-A047D61680DE}" type="datetimeFigureOut">
              <a:rPr lang="fr-CA" smtClean="0"/>
              <a:t>2024-08-07</a:t>
            </a:fld>
            <a:endParaRPr lang="fr-CA"/>
          </a:p>
        </p:txBody>
      </p:sp>
      <p:sp>
        <p:nvSpPr>
          <p:cNvPr id="4" name="Espace réservé du pied de page 3">
            <a:extLst>
              <a:ext uri="{FF2B5EF4-FFF2-40B4-BE49-F238E27FC236}">
                <a16:creationId xmlns:a16="http://schemas.microsoft.com/office/drawing/2014/main" id="{F8719708-4375-41D4-A7BE-C2B64E6DB53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a:extLst>
              <a:ext uri="{FF2B5EF4-FFF2-40B4-BE49-F238E27FC236}">
                <a16:creationId xmlns:a16="http://schemas.microsoft.com/office/drawing/2014/main" id="{F98726B9-6893-4CF6-B7A6-455928289B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C26AAA-79AC-4A6E-8ED3-D96B65F8D98C}" type="slidenum">
              <a:rPr lang="fr-CA" smtClean="0"/>
              <a:t>‹n°›</a:t>
            </a:fld>
            <a:endParaRPr lang="fr-CA"/>
          </a:p>
        </p:txBody>
      </p:sp>
    </p:spTree>
    <p:extLst>
      <p:ext uri="{BB962C8B-B14F-4D97-AF65-F5344CB8AC3E}">
        <p14:creationId xmlns:p14="http://schemas.microsoft.com/office/powerpoint/2010/main" val="28202728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6AD79F-04A4-5346-A3ED-EDBE6BC3531C}" type="datetimeFigureOut">
              <a:rPr lang="fr-FR" smtClean="0"/>
              <a:t>07/08/2024</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71B6E-AC55-304E-9344-CF3AAC291903}" type="slidenum">
              <a:rPr lang="fr-FR" smtClean="0"/>
              <a:t>‹n°›</a:t>
            </a:fld>
            <a:endParaRPr lang="fr-FR"/>
          </a:p>
        </p:txBody>
      </p:sp>
    </p:spTree>
    <p:extLst>
      <p:ext uri="{BB962C8B-B14F-4D97-AF65-F5344CB8AC3E}">
        <p14:creationId xmlns:p14="http://schemas.microsoft.com/office/powerpoint/2010/main" val="3206614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e de titre">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D3ACCC0-C65D-0742-839D-C09B5E30D4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6A23252-335E-2148-A85B-02145ED00550}"/>
              </a:ext>
            </a:extLst>
          </p:cNvPr>
          <p:cNvSpPr>
            <a:spLocks noGrp="1"/>
          </p:cNvSpPr>
          <p:nvPr>
            <p:ph type="ctrTitle" hasCustomPrompt="1"/>
          </p:nvPr>
        </p:nvSpPr>
        <p:spPr>
          <a:xfrm>
            <a:off x="1093156" y="3890354"/>
            <a:ext cx="4242932" cy="1569015"/>
          </a:xfrm>
        </p:spPr>
        <p:txBody>
          <a:bodyPr lIns="0" tIns="0" rIns="0" bIns="0" anchor="t">
            <a:normAutofit/>
          </a:bodyPr>
          <a:lstStyle>
            <a:lvl1pPr algn="l">
              <a:defRPr sz="4000" b="0" i="0">
                <a:solidFill>
                  <a:schemeClr val="tx1"/>
                </a:solidFill>
                <a:latin typeface="Univers Condensed" panose="020B0506020202050204" pitchFamily="34" charset="0"/>
              </a:defRPr>
            </a:lvl1pPr>
          </a:lstStyle>
          <a:p>
            <a:r>
              <a:rPr lang="fr-CA" dirty="0"/>
              <a:t>MODIFIER LE </a:t>
            </a:r>
            <a:br>
              <a:rPr lang="fr-CA" dirty="0"/>
            </a:br>
            <a:r>
              <a:rPr lang="fr-CA" dirty="0"/>
              <a:t>STYLE DU TITRE</a:t>
            </a:r>
            <a:endParaRPr lang="fr-FR" dirty="0"/>
          </a:p>
        </p:txBody>
      </p:sp>
      <p:sp>
        <p:nvSpPr>
          <p:cNvPr id="4" name="Espace réservé de la date 3">
            <a:extLst>
              <a:ext uri="{FF2B5EF4-FFF2-40B4-BE49-F238E27FC236}">
                <a16:creationId xmlns:a16="http://schemas.microsoft.com/office/drawing/2014/main" id="{741338D4-CFE8-6F45-B125-02208C4F1439}"/>
              </a:ext>
            </a:extLst>
          </p:cNvPr>
          <p:cNvSpPr>
            <a:spLocks noGrp="1"/>
          </p:cNvSpPr>
          <p:nvPr>
            <p:ph type="dt" sz="half" idx="10"/>
          </p:nvPr>
        </p:nvSpPr>
        <p:spPr>
          <a:xfrm>
            <a:off x="8571194" y="782267"/>
            <a:ext cx="2743200" cy="365125"/>
          </a:xfrm>
        </p:spPr>
        <p:txBody>
          <a:bodyPr/>
          <a:lstStyle>
            <a:lvl1pPr algn="r">
              <a:defRPr b="0" i="0">
                <a:solidFill>
                  <a:schemeClr val="bg1"/>
                </a:solidFill>
                <a:latin typeface="Univers Condensed Light" panose="020B0306020202040204" pitchFamily="34" charset="0"/>
              </a:defRPr>
            </a:lvl1pPr>
          </a:lstStyle>
          <a:p>
            <a:fld id="{ACBD074D-61BE-074E-9335-1C77C0C132C7}" type="datetime1">
              <a:rPr lang="fr-CA" smtClean="0"/>
              <a:t>2024-08-07</a:t>
            </a:fld>
            <a:endParaRPr lang="fr-FR" dirty="0"/>
          </a:p>
        </p:txBody>
      </p:sp>
      <p:pic>
        <p:nvPicPr>
          <p:cNvPr id="9" name="Image 8">
            <a:extLst>
              <a:ext uri="{FF2B5EF4-FFF2-40B4-BE49-F238E27FC236}">
                <a16:creationId xmlns:a16="http://schemas.microsoft.com/office/drawing/2014/main" id="{98C58334-7BFE-5B40-870C-D6AE554051F2}"/>
              </a:ext>
            </a:extLst>
          </p:cNvPr>
          <p:cNvPicPr>
            <a:picLocks noChangeAspect="1"/>
          </p:cNvPicPr>
          <p:nvPr userDrawn="1"/>
        </p:nvPicPr>
        <p:blipFill>
          <a:blip r:embed="rId3"/>
          <a:stretch>
            <a:fillRect/>
          </a:stretch>
        </p:blipFill>
        <p:spPr>
          <a:xfrm>
            <a:off x="1073325" y="1794897"/>
            <a:ext cx="1882818" cy="1569015"/>
          </a:xfrm>
          <a:prstGeom prst="rect">
            <a:avLst/>
          </a:prstGeom>
        </p:spPr>
      </p:pic>
    </p:spTree>
    <p:extLst>
      <p:ext uri="{BB962C8B-B14F-4D97-AF65-F5344CB8AC3E}">
        <p14:creationId xmlns:p14="http://schemas.microsoft.com/office/powerpoint/2010/main" val="1453885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2314403"/>
            <a:ext cx="4973877" cy="3546070"/>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2314403"/>
            <a:ext cx="4973877" cy="3546070"/>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lgn="l">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B6A6386E-FA55-0B49-A829-C4D6F87107C3}" type="datetime1">
              <a:rPr lang="fr-CA" smtClean="0"/>
              <a:t>2024-08-07</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84097" y="2905086"/>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8" y="3762880"/>
            <a:ext cx="4471791" cy="1817586"/>
          </a:xfrm>
        </p:spPr>
        <p:txBody>
          <a:bodyPr anchor="t">
            <a:normAutofit/>
          </a:bodyPr>
          <a:lstStyle>
            <a:lvl1pPr marL="0" indent="0" algn="ctr">
              <a:buNone/>
              <a:defRPr sz="18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598595" y="2193195"/>
            <a:ext cx="576197" cy="49672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a:t>
            </a: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09492" y="2905086"/>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66276" y="3762880"/>
            <a:ext cx="4517721" cy="1817585"/>
          </a:xfrm>
        </p:spPr>
        <p:txBody>
          <a:bodyPr anchor="t">
            <a:normAutofit/>
          </a:bodyPr>
          <a:lstStyle>
            <a:lvl1pPr marL="0" indent="0" algn="ctr">
              <a:buNone/>
              <a:defRPr sz="18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3037039" y="2191714"/>
            <a:ext cx="576197" cy="49672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space réservé du texte 2">
            <a:extLst>
              <a:ext uri="{FF2B5EF4-FFF2-40B4-BE49-F238E27FC236}">
                <a16:creationId xmlns:a16="http://schemas.microsoft.com/office/drawing/2014/main" id="{F0564247-949E-49DA-970C-0CCA57C6E4A4}"/>
              </a:ext>
            </a:extLst>
          </p:cNvPr>
          <p:cNvSpPr>
            <a:spLocks noGrp="1"/>
          </p:cNvSpPr>
          <p:nvPr>
            <p:ph type="body" idx="18"/>
          </p:nvPr>
        </p:nvSpPr>
        <p:spPr>
          <a:xfrm>
            <a:off x="838200" y="1449419"/>
            <a:ext cx="9821449" cy="608336"/>
          </a:xfrm>
        </p:spPr>
        <p:txBody>
          <a:bodyPr anchor="t">
            <a:normAutofit/>
          </a:bodyPr>
          <a:lstStyle>
            <a:lvl1pPr marL="0" indent="0" algn="l">
              <a:buNone/>
              <a:defRPr sz="18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Tree>
    <p:extLst>
      <p:ext uri="{BB962C8B-B14F-4D97-AF65-F5344CB8AC3E}">
        <p14:creationId xmlns:p14="http://schemas.microsoft.com/office/powerpoint/2010/main" val="4067054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ED94F288-C2B6-AD48-96B8-2B0B6A1B990A}" type="datetime1">
              <a:rPr lang="fr-CA" smtClean="0"/>
              <a:t>2024-08-07</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528149"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Espace réservé du texte 2">
            <a:extLst>
              <a:ext uri="{FF2B5EF4-FFF2-40B4-BE49-F238E27FC236}">
                <a16:creationId xmlns:a16="http://schemas.microsoft.com/office/drawing/2014/main" id="{CF81FB56-C8DF-4149-9D62-10C91BC192BA}"/>
              </a:ext>
            </a:extLst>
          </p:cNvPr>
          <p:cNvSpPr>
            <a:spLocks noGrp="1"/>
          </p:cNvSpPr>
          <p:nvPr>
            <p:ph type="body" idx="14"/>
          </p:nvPr>
        </p:nvSpPr>
        <p:spPr>
          <a:xfrm>
            <a:off x="839788" y="2645668"/>
            <a:ext cx="4834502" cy="3076752"/>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517712" y="2645667"/>
            <a:ext cx="4855921" cy="3076753"/>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5" name="Espace réservé du texte 2">
            <a:extLst>
              <a:ext uri="{FF2B5EF4-FFF2-40B4-BE49-F238E27FC236}">
                <a16:creationId xmlns:a16="http://schemas.microsoft.com/office/drawing/2014/main" id="{31FC9D24-432A-A74E-A0A5-091D7661378F}"/>
              </a:ext>
            </a:extLst>
          </p:cNvPr>
          <p:cNvSpPr>
            <a:spLocks noGrp="1"/>
          </p:cNvSpPr>
          <p:nvPr>
            <p:ph type="body" idx="16"/>
          </p:nvPr>
        </p:nvSpPr>
        <p:spPr>
          <a:xfrm>
            <a:off x="1841333"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pic>
        <p:nvPicPr>
          <p:cNvPr id="17" name="Image 16">
            <a:extLst>
              <a:ext uri="{FF2B5EF4-FFF2-40B4-BE49-F238E27FC236}">
                <a16:creationId xmlns:a16="http://schemas.microsoft.com/office/drawing/2014/main" id="{E4413C52-968B-8649-96C9-33D5794859E5}"/>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475726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4FA4DDF9-A9CF-C14B-81A8-3614B598F79C}" type="datetime1">
              <a:rPr lang="fr-CA" smtClean="0"/>
              <a:t>2024-08-07</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pic>
        <p:nvPicPr>
          <p:cNvPr id="12" name="Image 11">
            <a:extLst>
              <a:ext uri="{FF2B5EF4-FFF2-40B4-BE49-F238E27FC236}">
                <a16:creationId xmlns:a16="http://schemas.microsoft.com/office/drawing/2014/main" id="{B65EDFE5-2417-4B43-8977-E21C6A2B4E65}"/>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685533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7EA353BC-F036-164F-A0D0-4008868F48FD}" type="datetime1">
              <a:rPr lang="fr-CA" smtClean="0"/>
              <a:t>2024-08-07</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483450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6517712" y="1681163"/>
            <a:ext cx="4855921"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B79B7EA8-5CD5-6C44-9203-014E37721A8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878327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7"/>
            <a:ext cx="9821449" cy="1177121"/>
          </a:xfrm>
        </p:spPr>
        <p:txBody>
          <a:bodyPr/>
          <a:lstStyle>
            <a:lvl1pPr>
              <a:defRPr b="0" i="0">
                <a:solidFill>
                  <a:schemeClr val="accent1"/>
                </a:solidFill>
                <a:latin typeface="Univers Condensed Light" panose="020B0306020202040204" pitchFamily="34" charset="0"/>
              </a:defRPr>
            </a:lvl1pPr>
          </a:lstStyle>
          <a:p>
            <a:r>
              <a:rPr lang="fr-CA" dirty="0"/>
              <a:t>MODIFIER LE STYLE DU TITRE</a:t>
            </a:r>
            <a:endParaRPr lang="fr-FR" dirty="0"/>
          </a:p>
        </p:txBody>
      </p:sp>
      <p:sp>
        <p:nvSpPr>
          <p:cNvPr id="3" name="Espace réservé du contenu 2">
            <a:extLst>
              <a:ext uri="{FF2B5EF4-FFF2-40B4-BE49-F238E27FC236}">
                <a16:creationId xmlns:a16="http://schemas.microsoft.com/office/drawing/2014/main" id="{D31AC519-0FF4-2C47-A1DF-3B437A8E7FD7}"/>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61C51333-E0EF-B64C-AF13-5A2F4B023AB8}" type="datetime1">
              <a:rPr lang="fr-CA" smtClean="0"/>
              <a:t>2024-08-07</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02F56093-0B37-7A44-B520-FC71B0BCB40D}"/>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608532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CE5DBB-7011-E340-B4D3-3C1206A40A8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B9DB32F-F724-924E-A326-04C2000AAF42}"/>
              </a:ext>
            </a:extLst>
          </p:cNvPr>
          <p:cNvSpPr>
            <a:spLocks noGrp="1"/>
          </p:cNvSpPr>
          <p:nvPr>
            <p:ph type="dt" sz="half" idx="10"/>
          </p:nvPr>
        </p:nvSpPr>
        <p:spPr/>
        <p:txBody>
          <a:bodyPr/>
          <a:lstStyle/>
          <a:p>
            <a:fld id="{7BE7FFBC-1320-E84E-B9DF-8D6CBD8D6C83}" type="datetime1">
              <a:rPr lang="fr-CA" smtClean="0"/>
              <a:t>2024-08-07</a:t>
            </a:fld>
            <a:endParaRPr lang="fr-FR"/>
          </a:p>
        </p:txBody>
      </p:sp>
      <p:sp>
        <p:nvSpPr>
          <p:cNvPr id="4" name="Espace réservé du pied de page 3">
            <a:extLst>
              <a:ext uri="{FF2B5EF4-FFF2-40B4-BE49-F238E27FC236}">
                <a16:creationId xmlns:a16="http://schemas.microsoft.com/office/drawing/2014/main" id="{002554ED-4516-1A4E-9663-9F9E9615FF9A}"/>
              </a:ext>
            </a:extLst>
          </p:cNvPr>
          <p:cNvSpPr>
            <a:spLocks noGrp="1"/>
          </p:cNvSpPr>
          <p:nvPr>
            <p:ph type="ftr" sz="quarter" idx="11"/>
          </p:nvPr>
        </p:nvSpPr>
        <p:spPr>
          <a:xfrm>
            <a:off x="9167262" y="6356350"/>
            <a:ext cx="1567543" cy="365125"/>
          </a:xfrm>
        </p:spPr>
        <p:txBody>
          <a:bodyPr lIns="0" tIns="0" rIns="0"/>
          <a:lstStyle>
            <a:lvl1pPr algn="r">
              <a:defRPr sz="1000"/>
            </a:lvl1pPr>
          </a:lstStyle>
          <a:p>
            <a:r>
              <a:rPr lang="fr-FR"/>
              <a:t>ALU-COMPÉTENCES</a:t>
            </a:r>
            <a:endParaRPr lang="fr-FR" dirty="0"/>
          </a:p>
        </p:txBody>
      </p:sp>
      <p:sp>
        <p:nvSpPr>
          <p:cNvPr id="5" name="Espace réservé du numéro de diapositive 4">
            <a:extLst>
              <a:ext uri="{FF2B5EF4-FFF2-40B4-BE49-F238E27FC236}">
                <a16:creationId xmlns:a16="http://schemas.microsoft.com/office/drawing/2014/main" id="{C9C4AA1B-0BC1-4F41-9A04-9BEEF67A8075}"/>
              </a:ext>
            </a:extLst>
          </p:cNvPr>
          <p:cNvSpPr>
            <a:spLocks noGrp="1"/>
          </p:cNvSpPr>
          <p:nvPr>
            <p:ph type="sldNum" sz="quarter" idx="12"/>
          </p:nvPr>
        </p:nvSpPr>
        <p:spPr>
          <a:xfrm>
            <a:off x="10734805" y="6356350"/>
            <a:ext cx="450929" cy="365125"/>
          </a:xfrm>
        </p:spPr>
        <p:txBody>
          <a:bodyPr/>
          <a:lstStyle/>
          <a:p>
            <a:fld id="{82B63C5F-247B-BE4F-ACBC-7BDD67617F3E}" type="slidenum">
              <a:rPr lang="fr-FR" smtClean="0"/>
              <a:t>‹n°›</a:t>
            </a:fld>
            <a:endParaRPr lang="fr-FR"/>
          </a:p>
        </p:txBody>
      </p:sp>
      <p:pic>
        <p:nvPicPr>
          <p:cNvPr id="6" name="Image 5">
            <a:extLst>
              <a:ext uri="{FF2B5EF4-FFF2-40B4-BE49-F238E27FC236}">
                <a16:creationId xmlns:a16="http://schemas.microsoft.com/office/drawing/2014/main" id="{0ED367A1-3852-CC40-BE66-9532F17E770E}"/>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19096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1E1E9DF-01F9-7F45-87F6-D5DCCCAFB69C}"/>
              </a:ext>
            </a:extLst>
          </p:cNvPr>
          <p:cNvSpPr>
            <a:spLocks noGrp="1"/>
          </p:cNvSpPr>
          <p:nvPr>
            <p:ph type="dt" sz="half" idx="10"/>
          </p:nvPr>
        </p:nvSpPr>
        <p:spPr/>
        <p:txBody>
          <a:bodyPr/>
          <a:lstStyle/>
          <a:p>
            <a:fld id="{2374B964-E42C-5942-9DE8-C00BFEF0AE2F}" type="datetime1">
              <a:rPr lang="fr-CA" smtClean="0"/>
              <a:t>2024-08-07</a:t>
            </a:fld>
            <a:endParaRPr lang="fr-FR"/>
          </a:p>
        </p:txBody>
      </p:sp>
      <p:sp>
        <p:nvSpPr>
          <p:cNvPr id="3" name="Espace réservé du pied de page 2">
            <a:extLst>
              <a:ext uri="{FF2B5EF4-FFF2-40B4-BE49-F238E27FC236}">
                <a16:creationId xmlns:a16="http://schemas.microsoft.com/office/drawing/2014/main" id="{BE58F0DA-0180-8F40-B25C-D6ED59B7FF8B}"/>
              </a:ext>
            </a:extLst>
          </p:cNvPr>
          <p:cNvSpPr>
            <a:spLocks noGrp="1"/>
          </p:cNvSpPr>
          <p:nvPr>
            <p:ph type="ftr" sz="quarter" idx="11"/>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DD97702D-1024-C544-AABC-F7808C319E19}"/>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5" name="Image 4">
            <a:extLst>
              <a:ext uri="{FF2B5EF4-FFF2-40B4-BE49-F238E27FC236}">
                <a16:creationId xmlns:a16="http://schemas.microsoft.com/office/drawing/2014/main" id="{702217F6-A8CB-D749-9C66-CBD361A89232}"/>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4233347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87601C-DE0B-3643-A648-4AADECB51663}"/>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1A55EED1-ED74-9547-B415-544D159C03B3}"/>
              </a:ext>
            </a:extLst>
          </p:cNvPr>
          <p:cNvSpPr>
            <a:spLocks noGrp="1"/>
          </p:cNvSpPr>
          <p:nvPr>
            <p:ph idx="1"/>
          </p:nvPr>
        </p:nvSpPr>
        <p:spPr>
          <a:xfrm>
            <a:off x="5183188" y="2049462"/>
            <a:ext cx="6172200" cy="3811588"/>
          </a:xfrm>
        </p:spPr>
        <p:txBody>
          <a:bodyPr/>
          <a:lstStyle>
            <a:lvl1pPr>
              <a:defRPr sz="2400"/>
            </a:lvl1pPr>
            <a:lvl2pPr>
              <a:defRPr sz="1800">
                <a:solidFill>
                  <a:schemeClr val="tx1">
                    <a:lumMod val="50000"/>
                    <a:lumOff val="50000"/>
                  </a:schemeClr>
                </a:solidFill>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p:txBody>
      </p:sp>
      <p:sp>
        <p:nvSpPr>
          <p:cNvPr id="4" name="Espace réservé du texte 3">
            <a:extLst>
              <a:ext uri="{FF2B5EF4-FFF2-40B4-BE49-F238E27FC236}">
                <a16:creationId xmlns:a16="http://schemas.microsoft.com/office/drawing/2014/main" id="{156C9FB3-B36B-DD4F-987F-C0086E3E40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CACDC0FE-A4DC-C24C-9854-0D10A928411A}"/>
              </a:ext>
            </a:extLst>
          </p:cNvPr>
          <p:cNvSpPr>
            <a:spLocks noGrp="1"/>
          </p:cNvSpPr>
          <p:nvPr>
            <p:ph type="dt" sz="half" idx="10"/>
          </p:nvPr>
        </p:nvSpPr>
        <p:spPr/>
        <p:txBody>
          <a:bodyPr/>
          <a:lstStyle/>
          <a:p>
            <a:fld id="{B1D87AD3-391B-3444-BA0C-1AD8621F0A15}" type="datetime1">
              <a:rPr lang="fr-CA" smtClean="0"/>
              <a:t>2024-08-07</a:t>
            </a:fld>
            <a:endParaRPr lang="fr-FR"/>
          </a:p>
        </p:txBody>
      </p:sp>
      <p:sp>
        <p:nvSpPr>
          <p:cNvPr id="6" name="Espace réservé du pied de page 5">
            <a:extLst>
              <a:ext uri="{FF2B5EF4-FFF2-40B4-BE49-F238E27FC236}">
                <a16:creationId xmlns:a16="http://schemas.microsoft.com/office/drawing/2014/main" id="{B16AE2BC-4E58-244A-A799-A94358A064FD}"/>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207D588B-8009-584E-9D14-116A674DBF37}"/>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8" name="Image 7">
            <a:extLst>
              <a:ext uri="{FF2B5EF4-FFF2-40B4-BE49-F238E27FC236}">
                <a16:creationId xmlns:a16="http://schemas.microsoft.com/office/drawing/2014/main" id="{458373AF-3EBA-5F41-B9C9-5E5812245C88}"/>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997805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47A6D958-F017-2141-A0EE-C9E024D55043}"/>
              </a:ext>
            </a:extLst>
          </p:cNvPr>
          <p:cNvSpPr>
            <a:spLocks noGrp="1"/>
          </p:cNvSpPr>
          <p:nvPr>
            <p:ph type="pic" idx="1"/>
          </p:nvPr>
        </p:nvSpPr>
        <p:spPr>
          <a:xfrm>
            <a:off x="5183188" y="1"/>
            <a:ext cx="6172200" cy="586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5" name="Espace réservé de la date 4">
            <a:extLst>
              <a:ext uri="{FF2B5EF4-FFF2-40B4-BE49-F238E27FC236}">
                <a16:creationId xmlns:a16="http://schemas.microsoft.com/office/drawing/2014/main" id="{CAF3F121-A669-DB46-921E-0CF6D0952CAF}"/>
              </a:ext>
            </a:extLst>
          </p:cNvPr>
          <p:cNvSpPr>
            <a:spLocks noGrp="1"/>
          </p:cNvSpPr>
          <p:nvPr>
            <p:ph type="dt" sz="half" idx="10"/>
          </p:nvPr>
        </p:nvSpPr>
        <p:spPr/>
        <p:txBody>
          <a:bodyPr/>
          <a:lstStyle/>
          <a:p>
            <a:fld id="{81063783-8153-2B4F-A5C4-88E8A06AEFC3}" type="datetime1">
              <a:rPr lang="fr-CA" smtClean="0"/>
              <a:t>2024-08-07</a:t>
            </a:fld>
            <a:endParaRPr lang="fr-FR"/>
          </a:p>
        </p:txBody>
      </p:sp>
      <p:sp>
        <p:nvSpPr>
          <p:cNvPr id="6" name="Espace réservé du pied de page 5">
            <a:extLst>
              <a:ext uri="{FF2B5EF4-FFF2-40B4-BE49-F238E27FC236}">
                <a16:creationId xmlns:a16="http://schemas.microsoft.com/office/drawing/2014/main" id="{7A2216F8-5E6E-C548-8138-7BB69D0B9BCB}"/>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06C60801-8D6B-204F-B3D3-638F9D2B068E}"/>
              </a:ext>
            </a:extLst>
          </p:cNvPr>
          <p:cNvSpPr>
            <a:spLocks noGrp="1"/>
          </p:cNvSpPr>
          <p:nvPr>
            <p:ph type="sldNum" sz="quarter" idx="12"/>
          </p:nvPr>
        </p:nvSpPr>
        <p:spPr/>
        <p:txBody>
          <a:bodyPr/>
          <a:lstStyle/>
          <a:p>
            <a:fld id="{82B63C5F-247B-BE4F-ACBC-7BDD67617F3E}" type="slidenum">
              <a:rPr lang="fr-FR" smtClean="0"/>
              <a:t>‹n°›</a:t>
            </a:fld>
            <a:endParaRPr lang="fr-FR"/>
          </a:p>
        </p:txBody>
      </p:sp>
      <p:sp>
        <p:nvSpPr>
          <p:cNvPr id="8" name="Titre 1">
            <a:extLst>
              <a:ext uri="{FF2B5EF4-FFF2-40B4-BE49-F238E27FC236}">
                <a16:creationId xmlns:a16="http://schemas.microsoft.com/office/drawing/2014/main" id="{E196B9EC-2EA2-6241-AF9A-3CB6BBAF6937}"/>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endParaRPr lang="fr-FR" dirty="0"/>
          </a:p>
        </p:txBody>
      </p:sp>
      <p:sp>
        <p:nvSpPr>
          <p:cNvPr id="9" name="Espace réservé du texte 3">
            <a:extLst>
              <a:ext uri="{FF2B5EF4-FFF2-40B4-BE49-F238E27FC236}">
                <a16:creationId xmlns:a16="http://schemas.microsoft.com/office/drawing/2014/main" id="{84AA4F01-856B-524B-8D0B-A853319D08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Tree>
    <p:extLst>
      <p:ext uri="{BB962C8B-B14F-4D97-AF65-F5344CB8AC3E}">
        <p14:creationId xmlns:p14="http://schemas.microsoft.com/office/powerpoint/2010/main" val="1235979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ge titr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solidFill>
                  <a:schemeClr val="bg2">
                    <a:lumMod val="60000"/>
                    <a:lumOff val="40000"/>
                  </a:schemeClr>
                </a:solidFill>
              </a:defRPr>
            </a:lvl1pPr>
          </a:lstStyle>
          <a:p>
            <a:r>
              <a:rPr lang="de-DE"/>
              <a:t>© CeAL, 2019  |</a:t>
            </a:r>
            <a:endParaRPr lang="fr-CA" dirty="0"/>
          </a:p>
        </p:txBody>
      </p:sp>
      <p:pic>
        <p:nvPicPr>
          <p:cNvPr id="4" name="Image 3">
            <a:extLst>
              <a:ext uri="{FF2B5EF4-FFF2-40B4-BE49-F238E27FC236}">
                <a16:creationId xmlns:a16="http://schemas.microsoft.com/office/drawing/2014/main" id="{9A35C3EC-30E4-F842-BF38-0DC7DBB82687}"/>
              </a:ext>
            </a:extLst>
          </p:cNvPr>
          <p:cNvPicPr>
            <a:picLocks noChangeAspect="1"/>
          </p:cNvPicPr>
          <p:nvPr userDrawn="1"/>
        </p:nvPicPr>
        <p:blipFill>
          <a:blip r:embed="rId3"/>
          <a:stretch>
            <a:fillRect/>
          </a:stretch>
        </p:blipFill>
        <p:spPr>
          <a:xfrm>
            <a:off x="546711" y="714587"/>
            <a:ext cx="5304007" cy="891367"/>
          </a:xfrm>
          <a:prstGeom prst="rect">
            <a:avLst/>
          </a:prstGeom>
        </p:spPr>
      </p:pic>
      <p:sp>
        <p:nvSpPr>
          <p:cNvPr id="6" name="Title 1">
            <a:extLst>
              <a:ext uri="{FF2B5EF4-FFF2-40B4-BE49-F238E27FC236}">
                <a16:creationId xmlns:a16="http://schemas.microsoft.com/office/drawing/2014/main" id="{263E6D10-782E-6E47-8430-FF35F3C36D36}"/>
              </a:ext>
            </a:extLst>
          </p:cNvPr>
          <p:cNvSpPr>
            <a:spLocks noGrp="1"/>
          </p:cNvSpPr>
          <p:nvPr>
            <p:ph type="ctrTitle" hasCustomPrompt="1"/>
          </p:nvPr>
        </p:nvSpPr>
        <p:spPr>
          <a:xfrm>
            <a:off x="618071" y="2931072"/>
            <a:ext cx="3753735" cy="1159381"/>
          </a:xfrm>
        </p:spPr>
        <p:txBody>
          <a:bodyPr anchor="ctr">
            <a:normAutofit/>
          </a:bodyPr>
          <a:lstStyle>
            <a:lvl1pPr>
              <a:defRPr sz="2667" b="1">
                <a:solidFill>
                  <a:schemeClr val="tx1">
                    <a:lumMod val="65000"/>
                    <a:lumOff val="35000"/>
                  </a:schemeClr>
                </a:solidFill>
              </a:defRPr>
            </a:lvl1pPr>
          </a:lstStyle>
          <a:p>
            <a:r>
              <a:rPr lang="fr-CA" dirty="0"/>
              <a:t>CLICK TO EDIT MASTER TITLE STYLE</a:t>
            </a:r>
          </a:p>
        </p:txBody>
      </p:sp>
    </p:spTree>
    <p:extLst>
      <p:ext uri="{BB962C8B-B14F-4D97-AF65-F5344CB8AC3E}">
        <p14:creationId xmlns:p14="http://schemas.microsoft.com/office/powerpoint/2010/main" val="32922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75FAE54-81EA-9E4D-8C1E-6E6765193BF1}"/>
              </a:ext>
            </a:extLst>
          </p:cNvPr>
          <p:cNvPicPr>
            <a:picLocks noChangeAspect="1"/>
          </p:cNvPicPr>
          <p:nvPr userDrawn="1"/>
        </p:nvPicPr>
        <p:blipFill>
          <a:blip r:embed="rId2"/>
          <a:stretch>
            <a:fillRect/>
          </a:stretch>
        </p:blipFill>
        <p:spPr>
          <a:xfrm>
            <a:off x="0" y="4762"/>
            <a:ext cx="12192000" cy="6858000"/>
          </a:xfrm>
          <a:prstGeom prst="rect">
            <a:avLst/>
          </a:prstGeom>
        </p:spPr>
      </p:pic>
      <p:sp>
        <p:nvSpPr>
          <p:cNvPr id="2" name="Titre 1">
            <a:extLst>
              <a:ext uri="{FF2B5EF4-FFF2-40B4-BE49-F238E27FC236}">
                <a16:creationId xmlns:a16="http://schemas.microsoft.com/office/drawing/2014/main" id="{CC485A26-4BE3-8441-881B-C02E683DD48F}"/>
              </a:ext>
            </a:extLst>
          </p:cNvPr>
          <p:cNvSpPr>
            <a:spLocks noGrp="1"/>
          </p:cNvSpPr>
          <p:nvPr>
            <p:ph type="title" hasCustomPrompt="1"/>
          </p:nvPr>
        </p:nvSpPr>
        <p:spPr>
          <a:xfrm>
            <a:off x="831850" y="768350"/>
            <a:ext cx="10515600" cy="2852737"/>
          </a:xfrm>
        </p:spPr>
        <p:txBody>
          <a:bodyPr lIns="0" tIns="0" rIns="0" bIns="0" anchor="b"/>
          <a:lstStyle>
            <a:lvl1pPr>
              <a:defRPr sz="6000">
                <a:solidFill>
                  <a:schemeClr val="tx1"/>
                </a:solidFill>
              </a:defRPr>
            </a:lvl1p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F1F41D0B-055D-4940-8136-FE30BAE9971A}"/>
              </a:ext>
            </a:extLst>
          </p:cNvPr>
          <p:cNvSpPr>
            <a:spLocks noGrp="1"/>
          </p:cNvSpPr>
          <p:nvPr>
            <p:ph type="body" idx="1"/>
          </p:nvPr>
        </p:nvSpPr>
        <p:spPr>
          <a:xfrm>
            <a:off x="931972" y="4013656"/>
            <a:ext cx="3677520" cy="1500187"/>
          </a:xfrm>
        </p:spPr>
        <p:txBody>
          <a:bodyPr lIns="0" tIns="0" rIns="0" bIns="0"/>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87A6F854-950F-914D-A65C-8F734EDCF1A2}"/>
              </a:ext>
            </a:extLst>
          </p:cNvPr>
          <p:cNvSpPr>
            <a:spLocks noGrp="1"/>
          </p:cNvSpPr>
          <p:nvPr>
            <p:ph type="dt" sz="half" idx="10"/>
          </p:nvPr>
        </p:nvSpPr>
        <p:spPr/>
        <p:txBody>
          <a:bodyPr/>
          <a:lstStyle/>
          <a:p>
            <a:fld id="{D3C094FE-8F74-7242-A8C0-61D5A29D0275}" type="datetime1">
              <a:rPr lang="fr-CA" smtClean="0"/>
              <a:t>2024-08-07</a:t>
            </a:fld>
            <a:endParaRPr lang="fr-FR"/>
          </a:p>
        </p:txBody>
      </p:sp>
      <p:sp>
        <p:nvSpPr>
          <p:cNvPr id="5" name="Espace réservé du pied de page 4">
            <a:extLst>
              <a:ext uri="{FF2B5EF4-FFF2-40B4-BE49-F238E27FC236}">
                <a16:creationId xmlns:a16="http://schemas.microsoft.com/office/drawing/2014/main" id="{BAAC405D-C2B5-0843-B015-9BEE359148C8}"/>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7FA09529-E96A-2349-B0C3-987B447E2E72}"/>
              </a:ext>
            </a:extLst>
          </p:cNvPr>
          <p:cNvSpPr>
            <a:spLocks noGrp="1"/>
          </p:cNvSpPr>
          <p:nvPr>
            <p:ph type="sldNum" sz="quarter" idx="12"/>
          </p:nvPr>
        </p:nvSpPr>
        <p:spPr/>
        <p:txBody>
          <a:bodyPr/>
          <a:lstStyle/>
          <a:p>
            <a:fld id="{82B63C5F-247B-BE4F-ACBC-7BDD67617F3E}" type="slidenum">
              <a:rPr lang="fr-FR" smtClean="0"/>
              <a:t>‹n°›</a:t>
            </a:fld>
            <a:endParaRPr lang="fr-FR"/>
          </a:p>
        </p:txBody>
      </p:sp>
      <p:cxnSp>
        <p:nvCxnSpPr>
          <p:cNvPr id="11" name="Connecteur droit 10">
            <a:extLst>
              <a:ext uri="{FF2B5EF4-FFF2-40B4-BE49-F238E27FC236}">
                <a16:creationId xmlns:a16="http://schemas.microsoft.com/office/drawing/2014/main" id="{42F025AC-A4F6-124F-BA13-23E7E7A541C6}"/>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395FB047-EA4C-514E-ABA8-CEFA81336B31}"/>
              </a:ext>
            </a:extLst>
          </p:cNvPr>
          <p:cNvCxnSpPr>
            <a:cxnSpLocks/>
          </p:cNvCxnSpPr>
          <p:nvPr userDrawn="1"/>
        </p:nvCxnSpPr>
        <p:spPr>
          <a:xfrm flipV="1">
            <a:off x="831850" y="3988931"/>
            <a:ext cx="0" cy="162272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54AC500B-E805-5C40-95C1-E07C8CB2197C}"/>
              </a:ext>
            </a:extLst>
          </p:cNvPr>
          <p:cNvPicPr>
            <a:picLocks noChangeAspect="1"/>
          </p:cNvPicPr>
          <p:nvPr userDrawn="1"/>
        </p:nvPicPr>
        <p:blipFill>
          <a:blip r:embed="rId3"/>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5885310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ag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solidFill>
                  <a:schemeClr val="bg2">
                    <a:lumMod val="60000"/>
                    <a:lumOff val="40000"/>
                  </a:schemeClr>
                </a:solidFill>
              </a:defRPr>
            </a:lvl1pPr>
          </a:lstStyle>
          <a:p>
            <a:r>
              <a:rPr lang="de-DE"/>
              <a:t>© CeAL, 2019  |</a:t>
            </a:r>
            <a:endParaRPr lang="fr-CA" dirty="0"/>
          </a:p>
        </p:txBody>
      </p:sp>
      <p:sp>
        <p:nvSpPr>
          <p:cNvPr id="2" name="Title 1"/>
          <p:cNvSpPr>
            <a:spLocks noGrp="1"/>
          </p:cNvSpPr>
          <p:nvPr>
            <p:ph type="ctrTitle" hasCustomPrompt="1"/>
          </p:nvPr>
        </p:nvSpPr>
        <p:spPr>
          <a:xfrm>
            <a:off x="618071" y="2931072"/>
            <a:ext cx="3753735" cy="1159381"/>
          </a:xfrm>
        </p:spPr>
        <p:txBody>
          <a:bodyPr anchor="ctr">
            <a:normAutofit/>
          </a:bodyPr>
          <a:lstStyle>
            <a:lvl1pPr>
              <a:defRPr sz="2667" b="1">
                <a:solidFill>
                  <a:schemeClr val="tx1">
                    <a:lumMod val="65000"/>
                    <a:lumOff val="35000"/>
                  </a:schemeClr>
                </a:solidFill>
              </a:defRPr>
            </a:lvl1pPr>
          </a:lstStyle>
          <a:p>
            <a:r>
              <a:rPr lang="fr-CA" dirty="0"/>
              <a:t>CLICK TO EDIT MASTER TITLE STYLE</a:t>
            </a:r>
          </a:p>
        </p:txBody>
      </p:sp>
      <p:pic>
        <p:nvPicPr>
          <p:cNvPr id="4" name="Image 3">
            <a:extLst>
              <a:ext uri="{FF2B5EF4-FFF2-40B4-BE49-F238E27FC236}">
                <a16:creationId xmlns:a16="http://schemas.microsoft.com/office/drawing/2014/main" id="{9A35C3EC-30E4-F842-BF38-0DC7DBB82687}"/>
              </a:ext>
            </a:extLst>
          </p:cNvPr>
          <p:cNvPicPr>
            <a:picLocks noChangeAspect="1"/>
          </p:cNvPicPr>
          <p:nvPr userDrawn="1"/>
        </p:nvPicPr>
        <p:blipFill>
          <a:blip r:embed="rId3"/>
          <a:stretch>
            <a:fillRect/>
          </a:stretch>
        </p:blipFill>
        <p:spPr>
          <a:xfrm>
            <a:off x="618071" y="673833"/>
            <a:ext cx="2901677" cy="487643"/>
          </a:xfrm>
          <a:prstGeom prst="rect">
            <a:avLst/>
          </a:prstGeom>
        </p:spPr>
      </p:pic>
    </p:spTree>
    <p:extLst>
      <p:ext uri="{BB962C8B-B14F-4D97-AF65-F5344CB8AC3E}">
        <p14:creationId xmlns:p14="http://schemas.microsoft.com/office/powerpoint/2010/main" val="4236682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ge de sous-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solidFill>
                  <a:schemeClr val="bg2">
                    <a:lumMod val="60000"/>
                    <a:lumOff val="40000"/>
                  </a:schemeClr>
                </a:solidFill>
              </a:defRPr>
            </a:lvl1pPr>
          </a:lstStyle>
          <a:p>
            <a:r>
              <a:rPr lang="de-DE"/>
              <a:t>© CeAL, 2019  |</a:t>
            </a:r>
            <a:endParaRPr lang="fr-CA" dirty="0"/>
          </a:p>
        </p:txBody>
      </p:sp>
      <p:sp>
        <p:nvSpPr>
          <p:cNvPr id="6" name="Title 1">
            <a:extLst>
              <a:ext uri="{FF2B5EF4-FFF2-40B4-BE49-F238E27FC236}">
                <a16:creationId xmlns:a16="http://schemas.microsoft.com/office/drawing/2014/main" id="{E77F083C-4675-EA40-AF4C-49578E714A6B}"/>
              </a:ext>
            </a:extLst>
          </p:cNvPr>
          <p:cNvSpPr>
            <a:spLocks noGrp="1"/>
          </p:cNvSpPr>
          <p:nvPr>
            <p:ph type="ctrTitle" hasCustomPrompt="1"/>
          </p:nvPr>
        </p:nvSpPr>
        <p:spPr>
          <a:xfrm>
            <a:off x="618071" y="2931072"/>
            <a:ext cx="3753735" cy="1159381"/>
          </a:xfrm>
        </p:spPr>
        <p:txBody>
          <a:bodyPr anchor="ctr">
            <a:normAutofit/>
          </a:bodyPr>
          <a:lstStyle>
            <a:lvl1pPr>
              <a:defRPr sz="2667" b="1">
                <a:solidFill>
                  <a:schemeClr val="tx1">
                    <a:lumMod val="65000"/>
                    <a:lumOff val="35000"/>
                  </a:schemeClr>
                </a:solidFill>
              </a:defRPr>
            </a:lvl1pPr>
          </a:lstStyle>
          <a:p>
            <a:r>
              <a:rPr lang="fr-CA" dirty="0"/>
              <a:t>CLICK TO EDIT MASTER TITLE STYLE</a:t>
            </a:r>
          </a:p>
        </p:txBody>
      </p:sp>
      <p:pic>
        <p:nvPicPr>
          <p:cNvPr id="7" name="Image 6">
            <a:extLst>
              <a:ext uri="{FF2B5EF4-FFF2-40B4-BE49-F238E27FC236}">
                <a16:creationId xmlns:a16="http://schemas.microsoft.com/office/drawing/2014/main" id="{9C7C7D17-68D8-0E45-8FBA-477FAE61499F}"/>
              </a:ext>
            </a:extLst>
          </p:cNvPr>
          <p:cNvPicPr>
            <a:picLocks noChangeAspect="1"/>
          </p:cNvPicPr>
          <p:nvPr userDrawn="1"/>
        </p:nvPicPr>
        <p:blipFill rotWithShape="1">
          <a:blip r:embed="rId3"/>
          <a:srcRect l="48499" t="34006" r="41295" b="1873"/>
          <a:stretch/>
        </p:blipFill>
        <p:spPr>
          <a:xfrm>
            <a:off x="10696448" y="6030976"/>
            <a:ext cx="601472" cy="635059"/>
          </a:xfrm>
          <a:prstGeom prst="rect">
            <a:avLst/>
          </a:prstGeom>
        </p:spPr>
      </p:pic>
    </p:spTree>
    <p:extLst>
      <p:ext uri="{BB962C8B-B14F-4D97-AF65-F5344CB8AC3E}">
        <p14:creationId xmlns:p14="http://schemas.microsoft.com/office/powerpoint/2010/main" val="784253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Page de contenu 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5BB99A-9FA4-5548-B40D-55E6EEC43401}"/>
              </a:ext>
            </a:extLst>
          </p:cNvPr>
          <p:cNvSpPr/>
          <p:nvPr userDrawn="1"/>
        </p:nvSpPr>
        <p:spPr>
          <a:xfrm>
            <a:off x="0" y="1236133"/>
            <a:ext cx="11582400" cy="493606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2" name="Title 1"/>
          <p:cNvSpPr>
            <a:spLocks noGrp="1"/>
          </p:cNvSpPr>
          <p:nvPr>
            <p:ph type="title" hasCustomPrompt="1"/>
          </p:nvPr>
        </p:nvSpPr>
        <p:spPr>
          <a:xfrm>
            <a:off x="601129" y="255693"/>
            <a:ext cx="10972800" cy="668868"/>
          </a:xfrm>
        </p:spPr>
        <p:txBody>
          <a:bodyPr anchor="ctr">
            <a:normAutofit/>
          </a:bodyPr>
          <a:lstStyle>
            <a:lvl1pPr>
              <a:defRPr sz="3200">
                <a:solidFill>
                  <a:schemeClr val="accent1"/>
                </a:solidFill>
              </a:defRPr>
            </a:lvl1pPr>
          </a:lstStyle>
          <a:p>
            <a:r>
              <a:rPr lang="fr-CA" dirty="0"/>
              <a:t>CLICK TO EDIT MASTER TITLE STYLE</a:t>
            </a:r>
          </a:p>
        </p:txBody>
      </p:sp>
      <p:sp>
        <p:nvSpPr>
          <p:cNvPr id="3" name="Content Placeholder 2"/>
          <p:cNvSpPr>
            <a:spLocks noGrp="1"/>
          </p:cNvSpPr>
          <p:nvPr>
            <p:ph idx="1"/>
          </p:nvPr>
        </p:nvSpPr>
        <p:spPr>
          <a:xfrm>
            <a:off x="609600" y="1615440"/>
            <a:ext cx="10464800" cy="4318000"/>
          </a:xfrm>
        </p:spPr>
        <p:txBody>
          <a:bodyPr/>
          <a:lstStyle/>
          <a:p>
            <a:pPr lvl="0"/>
            <a:r>
              <a:rPr lang="fr-FR"/>
              <a:t>Modifier les styles du texte du masque
Deuxième niveau
Troisième niveau
Quatrième niveau
Cinquième niveau</a:t>
            </a:r>
            <a:endParaRPr lang="fr-CA"/>
          </a:p>
        </p:txBody>
      </p:sp>
      <p:pic>
        <p:nvPicPr>
          <p:cNvPr id="7" name="Image 6">
            <a:extLst>
              <a:ext uri="{FF2B5EF4-FFF2-40B4-BE49-F238E27FC236}">
                <a16:creationId xmlns:a16="http://schemas.microsoft.com/office/drawing/2014/main" id="{822A5732-322C-EC48-AFF0-E99A0EA97647}"/>
              </a:ext>
            </a:extLst>
          </p:cNvPr>
          <p:cNvPicPr>
            <a:picLocks noChangeAspect="1"/>
          </p:cNvPicPr>
          <p:nvPr userDrawn="1"/>
        </p:nvPicPr>
        <p:blipFill rotWithShape="1">
          <a:blip r:embed="rId2"/>
          <a:srcRect l="48499" t="34006" r="41295" b="1873"/>
          <a:stretch/>
        </p:blipFill>
        <p:spPr>
          <a:xfrm>
            <a:off x="10696448" y="6030976"/>
            <a:ext cx="601472" cy="635059"/>
          </a:xfrm>
          <a:prstGeom prst="rect">
            <a:avLst/>
          </a:prstGeom>
        </p:spPr>
      </p:pic>
      <p:sp>
        <p:nvSpPr>
          <p:cNvPr id="9" name="Espace réservé de la date 8">
            <a:extLst>
              <a:ext uri="{FF2B5EF4-FFF2-40B4-BE49-F238E27FC236}">
                <a16:creationId xmlns:a16="http://schemas.microsoft.com/office/drawing/2014/main" id="{4A668D2A-007A-BB4F-B962-C7C593320A52}"/>
              </a:ext>
            </a:extLst>
          </p:cNvPr>
          <p:cNvSpPr>
            <a:spLocks noGrp="1"/>
          </p:cNvSpPr>
          <p:nvPr>
            <p:ph type="dt" sz="half" idx="10"/>
          </p:nvPr>
        </p:nvSpPr>
        <p:spPr/>
        <p:txBody>
          <a:bodyPr/>
          <a:lstStyle/>
          <a:p>
            <a:fld id="{0D510249-F431-2843-B073-8B67F921441C}" type="datetime1">
              <a:rPr lang="fr-CA" smtClean="0"/>
              <a:t>2024-08-07</a:t>
            </a:fld>
            <a:endParaRPr lang="fr-CA"/>
          </a:p>
        </p:txBody>
      </p:sp>
      <p:sp>
        <p:nvSpPr>
          <p:cNvPr id="10" name="Espace réservé du pied de page 9">
            <a:extLst>
              <a:ext uri="{FF2B5EF4-FFF2-40B4-BE49-F238E27FC236}">
                <a16:creationId xmlns:a16="http://schemas.microsoft.com/office/drawing/2014/main" id="{40266E7B-FC28-8D4E-A773-A584632B87FB}"/>
              </a:ext>
            </a:extLst>
          </p:cNvPr>
          <p:cNvSpPr>
            <a:spLocks noGrp="1"/>
          </p:cNvSpPr>
          <p:nvPr>
            <p:ph type="ftr" sz="quarter" idx="11"/>
          </p:nvPr>
        </p:nvSpPr>
        <p:spPr/>
        <p:txBody>
          <a:bodyPr/>
          <a:lstStyle/>
          <a:p>
            <a:r>
              <a:rPr lang="de-DE"/>
              <a:t>© CeAL, 2019  |</a:t>
            </a:r>
            <a:endParaRPr lang="fr-CA"/>
          </a:p>
        </p:txBody>
      </p:sp>
      <p:sp>
        <p:nvSpPr>
          <p:cNvPr id="11" name="Espace réservé du numéro de diapositive 10">
            <a:extLst>
              <a:ext uri="{FF2B5EF4-FFF2-40B4-BE49-F238E27FC236}">
                <a16:creationId xmlns:a16="http://schemas.microsoft.com/office/drawing/2014/main" id="{55D527FF-2B8F-0F4F-9CF9-6E1DD335160E}"/>
              </a:ext>
            </a:extLst>
          </p:cNvPr>
          <p:cNvSpPr>
            <a:spLocks noGrp="1"/>
          </p:cNvSpPr>
          <p:nvPr>
            <p:ph type="sldNum" sz="quarter" idx="12"/>
          </p:nvPr>
        </p:nvSpPr>
        <p:spPr/>
        <p:txBody>
          <a:bodyPr/>
          <a:lstStyle/>
          <a:p>
            <a:pPr algn="l"/>
            <a:fld id="{ACE00D5D-E308-6B42-AC63-9C5B9AD41BD7}" type="slidenum">
              <a:rPr lang="fr-CA" smtClean="0"/>
              <a:pPr algn="l"/>
              <a:t>‹n°›</a:t>
            </a:fld>
            <a:endParaRPr lang="fr-CA"/>
          </a:p>
        </p:txBody>
      </p:sp>
    </p:spTree>
    <p:extLst>
      <p:ext uri="{BB962C8B-B14F-4D97-AF65-F5344CB8AC3E}">
        <p14:creationId xmlns:p14="http://schemas.microsoft.com/office/powerpoint/2010/main" val="2325443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age de contenu 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5BB99A-9FA4-5548-B40D-55E6EEC43401}"/>
              </a:ext>
            </a:extLst>
          </p:cNvPr>
          <p:cNvSpPr/>
          <p:nvPr userDrawn="1"/>
        </p:nvSpPr>
        <p:spPr>
          <a:xfrm>
            <a:off x="0" y="0"/>
            <a:ext cx="11582400" cy="115417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3" name="Content Placeholder 2"/>
          <p:cNvSpPr>
            <a:spLocks noGrp="1"/>
          </p:cNvSpPr>
          <p:nvPr>
            <p:ph idx="1"/>
          </p:nvPr>
        </p:nvSpPr>
        <p:spPr>
          <a:xfrm>
            <a:off x="609600" y="1615440"/>
            <a:ext cx="10464800" cy="4318000"/>
          </a:xfrm>
        </p:spPr>
        <p:txBody>
          <a:bodyPr/>
          <a:lstStyle/>
          <a:p>
            <a:pPr lvl="0"/>
            <a:r>
              <a:rPr lang="fr-FR"/>
              <a:t>Modifier les styles du texte du masque
Deuxième niveau
Troisième niveau
Quatrième niveau
Cinquième niveau</a:t>
            </a:r>
            <a:endParaRPr lang="fr-CA"/>
          </a:p>
        </p:txBody>
      </p:sp>
      <p:pic>
        <p:nvPicPr>
          <p:cNvPr id="7" name="Image 6">
            <a:extLst>
              <a:ext uri="{FF2B5EF4-FFF2-40B4-BE49-F238E27FC236}">
                <a16:creationId xmlns:a16="http://schemas.microsoft.com/office/drawing/2014/main" id="{822A5732-322C-EC48-AFF0-E99A0EA97647}"/>
              </a:ext>
            </a:extLst>
          </p:cNvPr>
          <p:cNvPicPr>
            <a:picLocks noChangeAspect="1"/>
          </p:cNvPicPr>
          <p:nvPr userDrawn="1"/>
        </p:nvPicPr>
        <p:blipFill rotWithShape="1">
          <a:blip r:embed="rId2"/>
          <a:srcRect l="48499" t="34006" r="41295" b="1873"/>
          <a:stretch/>
        </p:blipFill>
        <p:spPr>
          <a:xfrm>
            <a:off x="10696448" y="6030976"/>
            <a:ext cx="601472" cy="635059"/>
          </a:xfrm>
          <a:prstGeom prst="rect">
            <a:avLst/>
          </a:prstGeom>
        </p:spPr>
      </p:pic>
      <p:sp>
        <p:nvSpPr>
          <p:cNvPr id="9" name="Espace réservé de la date 8">
            <a:extLst>
              <a:ext uri="{FF2B5EF4-FFF2-40B4-BE49-F238E27FC236}">
                <a16:creationId xmlns:a16="http://schemas.microsoft.com/office/drawing/2014/main" id="{5B2D8BB4-B81A-CB45-A4B9-85E4B0E5E31C}"/>
              </a:ext>
            </a:extLst>
          </p:cNvPr>
          <p:cNvSpPr>
            <a:spLocks noGrp="1"/>
          </p:cNvSpPr>
          <p:nvPr>
            <p:ph type="dt" sz="half" idx="10"/>
          </p:nvPr>
        </p:nvSpPr>
        <p:spPr/>
        <p:txBody>
          <a:bodyPr/>
          <a:lstStyle/>
          <a:p>
            <a:fld id="{975CFEBF-5EF8-AB47-A377-03361EDC721B}" type="datetime1">
              <a:rPr lang="fr-CA" smtClean="0"/>
              <a:t>2024-08-07</a:t>
            </a:fld>
            <a:endParaRPr lang="fr-CA"/>
          </a:p>
        </p:txBody>
      </p:sp>
      <p:sp>
        <p:nvSpPr>
          <p:cNvPr id="10" name="Espace réservé du pied de page 9">
            <a:extLst>
              <a:ext uri="{FF2B5EF4-FFF2-40B4-BE49-F238E27FC236}">
                <a16:creationId xmlns:a16="http://schemas.microsoft.com/office/drawing/2014/main" id="{E09B90BF-8F16-E04F-A0A6-9FD9B7E27524}"/>
              </a:ext>
            </a:extLst>
          </p:cNvPr>
          <p:cNvSpPr>
            <a:spLocks noGrp="1"/>
          </p:cNvSpPr>
          <p:nvPr>
            <p:ph type="ftr" sz="quarter" idx="11"/>
          </p:nvPr>
        </p:nvSpPr>
        <p:spPr/>
        <p:txBody>
          <a:bodyPr/>
          <a:lstStyle/>
          <a:p>
            <a:r>
              <a:rPr lang="de-DE"/>
              <a:t>© CeAL, 2019  |</a:t>
            </a:r>
            <a:endParaRPr lang="fr-CA"/>
          </a:p>
        </p:txBody>
      </p:sp>
      <p:sp>
        <p:nvSpPr>
          <p:cNvPr id="11" name="Espace réservé du numéro de diapositive 10">
            <a:extLst>
              <a:ext uri="{FF2B5EF4-FFF2-40B4-BE49-F238E27FC236}">
                <a16:creationId xmlns:a16="http://schemas.microsoft.com/office/drawing/2014/main" id="{09240156-7847-6344-AA6F-BDDD574A9D49}"/>
              </a:ext>
            </a:extLst>
          </p:cNvPr>
          <p:cNvSpPr>
            <a:spLocks noGrp="1"/>
          </p:cNvSpPr>
          <p:nvPr>
            <p:ph type="sldNum" sz="quarter" idx="12"/>
          </p:nvPr>
        </p:nvSpPr>
        <p:spPr/>
        <p:txBody>
          <a:bodyPr/>
          <a:lstStyle/>
          <a:p>
            <a:pPr algn="l"/>
            <a:fld id="{ACE00D5D-E308-6B42-AC63-9C5B9AD41BD7}" type="slidenum">
              <a:rPr lang="fr-CA" smtClean="0"/>
              <a:pPr algn="l"/>
              <a:t>‹n°›</a:t>
            </a:fld>
            <a:endParaRPr lang="fr-CA"/>
          </a:p>
        </p:txBody>
      </p:sp>
      <p:sp>
        <p:nvSpPr>
          <p:cNvPr id="12" name="Titre 11">
            <a:extLst>
              <a:ext uri="{FF2B5EF4-FFF2-40B4-BE49-F238E27FC236}">
                <a16:creationId xmlns:a16="http://schemas.microsoft.com/office/drawing/2014/main" id="{95EEB27B-BF09-2740-9A5E-006C9191B3A0}"/>
              </a:ext>
            </a:extLst>
          </p:cNvPr>
          <p:cNvSpPr>
            <a:spLocks noGrp="1"/>
          </p:cNvSpPr>
          <p:nvPr>
            <p:ph type="title"/>
          </p:nvPr>
        </p:nvSpPr>
        <p:spPr/>
        <p:txBody>
          <a:bodyPr/>
          <a:lstStyle>
            <a:lvl1pPr>
              <a:defRPr>
                <a:solidFill>
                  <a:schemeClr val="accent1"/>
                </a:solidFill>
              </a:defRPr>
            </a:lvl1pPr>
          </a:lstStyle>
          <a:p>
            <a:r>
              <a:rPr lang="fr-FR" dirty="0"/>
              <a:t>Modifiez le style du titre</a:t>
            </a:r>
          </a:p>
        </p:txBody>
      </p:sp>
    </p:spTree>
    <p:extLst>
      <p:ext uri="{BB962C8B-B14F-4D97-AF65-F5344CB8AC3E}">
        <p14:creationId xmlns:p14="http://schemas.microsoft.com/office/powerpoint/2010/main" val="3056950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Titre de section">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24B9E9C-549B-42A5-9E53-239FF5CAD9AE}"/>
              </a:ext>
            </a:extLst>
          </p:cNvPr>
          <p:cNvPicPr>
            <a:picLocks noChangeAspect="1"/>
          </p:cNvPicPr>
          <p:nvPr userDrawn="1"/>
        </p:nvPicPr>
        <p:blipFill rotWithShape="1">
          <a:blip r:embed="rId2"/>
          <a:srcRect r="10497" b="19382"/>
          <a:stretch/>
        </p:blipFill>
        <p:spPr>
          <a:xfrm>
            <a:off x="3448387" y="-4762"/>
            <a:ext cx="8743613" cy="6858000"/>
          </a:xfrm>
          <a:prstGeom prst="rect">
            <a:avLst/>
          </a:prstGeom>
        </p:spPr>
      </p:pic>
      <p:sp>
        <p:nvSpPr>
          <p:cNvPr id="2" name="Titre 1">
            <a:extLst>
              <a:ext uri="{FF2B5EF4-FFF2-40B4-BE49-F238E27FC236}">
                <a16:creationId xmlns:a16="http://schemas.microsoft.com/office/drawing/2014/main" id="{CC485A26-4BE3-8441-881B-C02E683DD48F}"/>
              </a:ext>
            </a:extLst>
          </p:cNvPr>
          <p:cNvSpPr>
            <a:spLocks noGrp="1"/>
          </p:cNvSpPr>
          <p:nvPr>
            <p:ph type="title" hasCustomPrompt="1"/>
          </p:nvPr>
        </p:nvSpPr>
        <p:spPr>
          <a:xfrm>
            <a:off x="831850" y="768350"/>
            <a:ext cx="10515600" cy="2852737"/>
          </a:xfrm>
        </p:spPr>
        <p:txBody>
          <a:bodyPr lIns="0" tIns="0" rIns="0" bIns="0" anchor="b"/>
          <a:lstStyle>
            <a:lvl1pPr>
              <a:defRPr sz="6000">
                <a:solidFill>
                  <a:schemeClr val="tx1"/>
                </a:solidFill>
              </a:defRPr>
            </a:lvl1p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F1F41D0B-055D-4940-8136-FE30BAE9971A}"/>
              </a:ext>
            </a:extLst>
          </p:cNvPr>
          <p:cNvSpPr>
            <a:spLocks noGrp="1"/>
          </p:cNvSpPr>
          <p:nvPr>
            <p:ph type="body" idx="1"/>
          </p:nvPr>
        </p:nvSpPr>
        <p:spPr>
          <a:xfrm>
            <a:off x="931972" y="4013656"/>
            <a:ext cx="3677520" cy="1500187"/>
          </a:xfrm>
        </p:spPr>
        <p:txBody>
          <a:bodyPr lIns="0" tIns="0" rIns="0" bIns="0"/>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87A6F854-950F-914D-A65C-8F734EDCF1A2}"/>
              </a:ext>
            </a:extLst>
          </p:cNvPr>
          <p:cNvSpPr>
            <a:spLocks noGrp="1"/>
          </p:cNvSpPr>
          <p:nvPr>
            <p:ph type="dt" sz="half" idx="10"/>
          </p:nvPr>
        </p:nvSpPr>
        <p:spPr/>
        <p:txBody>
          <a:bodyPr/>
          <a:lstStyle/>
          <a:p>
            <a:fld id="{D3C094FE-8F74-7242-A8C0-61D5A29D0275}" type="datetime1">
              <a:rPr lang="fr-CA" smtClean="0"/>
              <a:t>2024-08-07</a:t>
            </a:fld>
            <a:endParaRPr lang="fr-FR"/>
          </a:p>
        </p:txBody>
      </p:sp>
      <p:sp>
        <p:nvSpPr>
          <p:cNvPr id="5" name="Espace réservé du pied de page 4">
            <a:extLst>
              <a:ext uri="{FF2B5EF4-FFF2-40B4-BE49-F238E27FC236}">
                <a16:creationId xmlns:a16="http://schemas.microsoft.com/office/drawing/2014/main" id="{BAAC405D-C2B5-0843-B015-9BEE359148C8}"/>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7FA09529-E96A-2349-B0C3-987B447E2E72}"/>
              </a:ext>
            </a:extLst>
          </p:cNvPr>
          <p:cNvSpPr>
            <a:spLocks noGrp="1"/>
          </p:cNvSpPr>
          <p:nvPr>
            <p:ph type="sldNum" sz="quarter" idx="12"/>
          </p:nvPr>
        </p:nvSpPr>
        <p:spPr/>
        <p:txBody>
          <a:bodyPr/>
          <a:lstStyle/>
          <a:p>
            <a:fld id="{82B63C5F-247B-BE4F-ACBC-7BDD67617F3E}" type="slidenum">
              <a:rPr lang="fr-FR" smtClean="0"/>
              <a:t>‹n°›</a:t>
            </a:fld>
            <a:endParaRPr lang="fr-FR"/>
          </a:p>
        </p:txBody>
      </p:sp>
      <p:cxnSp>
        <p:nvCxnSpPr>
          <p:cNvPr id="11" name="Connecteur droit 10">
            <a:extLst>
              <a:ext uri="{FF2B5EF4-FFF2-40B4-BE49-F238E27FC236}">
                <a16:creationId xmlns:a16="http://schemas.microsoft.com/office/drawing/2014/main" id="{42F025AC-A4F6-124F-BA13-23E7E7A541C6}"/>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395FB047-EA4C-514E-ABA8-CEFA81336B31}"/>
              </a:ext>
            </a:extLst>
          </p:cNvPr>
          <p:cNvCxnSpPr>
            <a:cxnSpLocks/>
          </p:cNvCxnSpPr>
          <p:nvPr userDrawn="1"/>
        </p:nvCxnSpPr>
        <p:spPr>
          <a:xfrm flipV="1">
            <a:off x="831850" y="3988931"/>
            <a:ext cx="0" cy="162272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54AC500B-E805-5C40-95C1-E07C8CB2197C}"/>
              </a:ext>
            </a:extLst>
          </p:cNvPr>
          <p:cNvPicPr>
            <a:picLocks noChangeAspect="1"/>
          </p:cNvPicPr>
          <p:nvPr userDrawn="1"/>
        </p:nvPicPr>
        <p:blipFill>
          <a:blip r:embed="rId3"/>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1882839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re et contenu">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85A5AAA-C609-1546-8328-0703B99F45B8}" type="datetime1">
              <a:rPr lang="fr-CA" smtClean="0"/>
              <a:t>2024-08-07</a:t>
            </a:fld>
            <a:endParaRPr lang="fr-FR" dirty="0"/>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8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dirty="0"/>
              <a:t>MODIFIER LE STYLE DU TITRE</a:t>
            </a:r>
            <a:endParaRPr lang="fr-FR" dirty="0"/>
          </a:p>
        </p:txBody>
      </p:sp>
      <p:pic>
        <p:nvPicPr>
          <p:cNvPr id="2" name="Image 1">
            <a:extLst>
              <a:ext uri="{FF2B5EF4-FFF2-40B4-BE49-F238E27FC236}">
                <a16:creationId xmlns:a16="http://schemas.microsoft.com/office/drawing/2014/main" id="{A703705E-0664-DA4B-9831-5F02A9C01103}"/>
              </a:ext>
            </a:extLst>
          </p:cNvPr>
          <p:cNvPicPr>
            <a:picLocks noChangeAspect="1"/>
          </p:cNvPicPr>
          <p:nvPr userDrawn="1"/>
        </p:nvPicPr>
        <p:blipFill>
          <a:blip r:embed="rId2"/>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139161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re et contenu">
    <p:bg>
      <p:bgPr>
        <a:solidFill>
          <a:schemeClr val="accent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BC98A73-89A8-2246-A126-1A5B409E4147}" type="datetime1">
              <a:rPr lang="fr-CA" smtClean="0"/>
              <a:t>2024-08-07</a:t>
            </a:fld>
            <a:endParaRPr lang="fr-FR" dirty="0"/>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8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dirty="0"/>
              <a:t>MODIFIER LE STYLE DU TITRE</a:t>
            </a:r>
            <a:endParaRPr lang="fr-FR" dirty="0"/>
          </a:p>
        </p:txBody>
      </p:sp>
      <p:pic>
        <p:nvPicPr>
          <p:cNvPr id="12" name="Image 11">
            <a:extLst>
              <a:ext uri="{FF2B5EF4-FFF2-40B4-BE49-F238E27FC236}">
                <a16:creationId xmlns:a16="http://schemas.microsoft.com/office/drawing/2014/main" id="{E2229217-D99A-1940-B66E-5A118C350DCA}"/>
              </a:ext>
            </a:extLst>
          </p:cNvPr>
          <p:cNvPicPr>
            <a:picLocks noChangeAspect="1"/>
          </p:cNvPicPr>
          <p:nvPr userDrawn="1"/>
        </p:nvPicPr>
        <p:blipFill>
          <a:blip r:embed="rId2"/>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104076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930B506C-8DE1-B040-80F3-39B2ECD04121}" type="datetime1">
              <a:rPr lang="fr-CA" smtClean="0"/>
              <a:t>2024-08-07</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8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Tree>
    <p:extLst>
      <p:ext uri="{BB962C8B-B14F-4D97-AF65-F5344CB8AC3E}">
        <p14:creationId xmlns:p14="http://schemas.microsoft.com/office/powerpoint/2010/main" val="680939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C996DD94-9E6A-2849-AEB4-60E093208044}" type="datetime1">
              <a:rPr lang="fr-CA" smtClean="0"/>
              <a:t>2024-08-07</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8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505173"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8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2"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88871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lgn="l">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B6A6386E-FA55-0B49-A829-C4D6F87107C3}" type="datetime1">
              <a:rPr lang="fr-CA" smtClean="0"/>
              <a:t>2024-08-07</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8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611643" y="1380024"/>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a:t>
            </a: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8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1" y="1322290"/>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66324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2314403"/>
            <a:ext cx="4973877" cy="3546070"/>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2314403"/>
            <a:ext cx="4973877" cy="3546070"/>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lgn="l">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B6A6386E-FA55-0B49-A829-C4D6F87107C3}" type="datetime1">
              <a:rPr lang="fr-CA" smtClean="0"/>
              <a:t>2024-08-07</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84097" y="2905086"/>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8" y="3762880"/>
            <a:ext cx="4471791" cy="1817586"/>
          </a:xfrm>
        </p:spPr>
        <p:txBody>
          <a:bodyPr anchor="t">
            <a:normAutofit/>
          </a:bodyPr>
          <a:lstStyle>
            <a:lvl1pPr marL="0" indent="0" algn="ctr">
              <a:buNone/>
              <a:defRPr sz="18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598595" y="2193195"/>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a:t>
            </a: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09492" y="2905086"/>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66276" y="3762880"/>
            <a:ext cx="4517721" cy="1817585"/>
          </a:xfrm>
        </p:spPr>
        <p:txBody>
          <a:bodyPr anchor="t">
            <a:normAutofit/>
          </a:bodyPr>
          <a:lstStyle>
            <a:lvl1pPr marL="0" indent="0" algn="ctr">
              <a:buNone/>
              <a:defRPr sz="18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3037039" y="2191714"/>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space réservé du texte 2">
            <a:extLst>
              <a:ext uri="{FF2B5EF4-FFF2-40B4-BE49-F238E27FC236}">
                <a16:creationId xmlns:a16="http://schemas.microsoft.com/office/drawing/2014/main" id="{F7CE719E-D862-4DEB-BDD6-D64796478FCB}"/>
              </a:ext>
            </a:extLst>
          </p:cNvPr>
          <p:cNvSpPr>
            <a:spLocks noGrp="1"/>
          </p:cNvSpPr>
          <p:nvPr>
            <p:ph type="body" idx="18"/>
          </p:nvPr>
        </p:nvSpPr>
        <p:spPr>
          <a:xfrm>
            <a:off x="838200" y="1449419"/>
            <a:ext cx="9821449" cy="608336"/>
          </a:xfrm>
        </p:spPr>
        <p:txBody>
          <a:bodyPr anchor="t">
            <a:normAutofit/>
          </a:bodyPr>
          <a:lstStyle>
            <a:lvl1pPr marL="0" indent="0" algn="l">
              <a:buNone/>
              <a:defRPr sz="18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Tree>
    <p:extLst>
      <p:ext uri="{BB962C8B-B14F-4D97-AF65-F5344CB8AC3E}">
        <p14:creationId xmlns:p14="http://schemas.microsoft.com/office/powerpoint/2010/main" val="3791335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2.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025DB3E-96BA-F649-9361-4CBAFE5D0CFE}"/>
              </a:ext>
            </a:extLst>
          </p:cNvPr>
          <p:cNvSpPr>
            <a:spLocks noGrp="1"/>
          </p:cNvSpPr>
          <p:nvPr>
            <p:ph type="title"/>
          </p:nvPr>
        </p:nvSpPr>
        <p:spPr>
          <a:xfrm>
            <a:off x="838200" y="513567"/>
            <a:ext cx="9896605" cy="1177121"/>
          </a:xfrm>
          <a:prstGeom prst="rect">
            <a:avLst/>
          </a:prstGeom>
        </p:spPr>
        <p:txBody>
          <a:bodyPr vert="horz" lIns="0" tIns="0" rIns="0" bIns="0" rtlCol="0" anchor="t">
            <a:normAutofit/>
          </a:body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A536AE04-C6AA-2D40-9AF7-5A85C0688360}"/>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4" name="Espace réservé de la date 3">
            <a:extLst>
              <a:ext uri="{FF2B5EF4-FFF2-40B4-BE49-F238E27FC236}">
                <a16:creationId xmlns:a16="http://schemas.microsoft.com/office/drawing/2014/main" id="{BF0172DD-8208-ED41-876D-CC58E0CAE6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Univers Condensed Light" panose="020B0306020202040204" pitchFamily="34" charset="0"/>
              </a:defRPr>
            </a:lvl1pPr>
          </a:lstStyle>
          <a:p>
            <a:fld id="{E41D533B-F757-4341-9F49-F79E143FE4D6}" type="datetime1">
              <a:rPr lang="fr-CA" smtClean="0"/>
              <a:t>2024-08-07</a:t>
            </a:fld>
            <a:endParaRPr lang="fr-FR"/>
          </a:p>
        </p:txBody>
      </p:sp>
      <p:sp>
        <p:nvSpPr>
          <p:cNvPr id="5" name="Espace réservé du pied de page 4">
            <a:extLst>
              <a:ext uri="{FF2B5EF4-FFF2-40B4-BE49-F238E27FC236}">
                <a16:creationId xmlns:a16="http://schemas.microsoft.com/office/drawing/2014/main" id="{06971A4D-0AD9-064F-B043-346263532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Univers Condensed Light" panose="020B0306020202040204" pitchFamily="34" charset="0"/>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63BABB3F-F220-D849-928A-D836963E0A1A}"/>
              </a:ext>
            </a:extLst>
          </p:cNvPr>
          <p:cNvSpPr>
            <a:spLocks noGrp="1"/>
          </p:cNvSpPr>
          <p:nvPr>
            <p:ph type="sldNum" sz="quarter" idx="4"/>
          </p:nvPr>
        </p:nvSpPr>
        <p:spPr>
          <a:xfrm>
            <a:off x="8610599" y="6356350"/>
            <a:ext cx="2575135" cy="365125"/>
          </a:xfrm>
          <a:prstGeom prst="rect">
            <a:avLst/>
          </a:prstGeom>
        </p:spPr>
        <p:txBody>
          <a:bodyPr vert="horz" lIns="91440" tIns="45720" rIns="91440" bIns="45720" rtlCol="0" anchor="ctr"/>
          <a:lstStyle>
            <a:lvl1pPr algn="r">
              <a:defRPr sz="1200" b="0" i="0">
                <a:solidFill>
                  <a:schemeClr val="accent2"/>
                </a:solidFill>
                <a:latin typeface="Univers Condensed Light" panose="020B0306020202040204" pitchFamily="34" charset="0"/>
              </a:defRPr>
            </a:lvl1pPr>
          </a:lstStyle>
          <a:p>
            <a:fld id="{82B63C5F-247B-BE4F-ACBC-7BDD67617F3E}" type="slidenum">
              <a:rPr lang="fr-FR" smtClean="0"/>
              <a:pPr/>
              <a:t>‹n°›</a:t>
            </a:fld>
            <a:endParaRPr lang="fr-FR"/>
          </a:p>
        </p:txBody>
      </p:sp>
      <p:cxnSp>
        <p:nvCxnSpPr>
          <p:cNvPr id="8" name="Connecteur droit 7">
            <a:extLst>
              <a:ext uri="{FF2B5EF4-FFF2-40B4-BE49-F238E27FC236}">
                <a16:creationId xmlns:a16="http://schemas.microsoft.com/office/drawing/2014/main" id="{53CB125F-1831-744A-AC8D-D030A10E2F3F}"/>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679180"/>
      </p:ext>
    </p:extLst>
  </p:cSld>
  <p:clrMap bg1="lt1" tx1="dk1" bg2="lt2" tx2="dk2" accent1="accent1" accent2="accent2" accent3="accent3" accent4="accent4" accent5="accent5" accent6="accent6" hlink="hlink" folHlink="folHlink"/>
  <p:sldLayoutIdLst>
    <p:sldLayoutId id="2147483660" r:id="rId1"/>
    <p:sldLayoutId id="2147483651" r:id="rId2"/>
    <p:sldLayoutId id="2147483671" r:id="rId3"/>
    <p:sldLayoutId id="2147483667" r:id="rId4"/>
    <p:sldLayoutId id="2147483666" r:id="rId5"/>
    <p:sldLayoutId id="2147483663" r:id="rId6"/>
    <p:sldLayoutId id="2147483664" r:id="rId7"/>
    <p:sldLayoutId id="2147483670" r:id="rId8"/>
    <p:sldLayoutId id="2147483679" r:id="rId9"/>
    <p:sldLayoutId id="2147483680" r:id="rId10"/>
    <p:sldLayoutId id="2147483665" r:id="rId11"/>
    <p:sldLayoutId id="2147483661" r:id="rId12"/>
    <p:sldLayoutId id="2147483662" r:id="rId13"/>
    <p:sldLayoutId id="2147483650" r:id="rId14"/>
    <p:sldLayoutId id="2147483654" r:id="rId15"/>
    <p:sldLayoutId id="2147483655" r:id="rId16"/>
    <p:sldLayoutId id="2147483656" r:id="rId17"/>
    <p:sldLayoutId id="2147483657" r:id="rId18"/>
  </p:sldLayoutIdLst>
  <p:hf hdr="0" dt="0"/>
  <p:txStyles>
    <p:title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80999"/>
            <a:ext cx="10972800" cy="668868"/>
          </a:xfrm>
          <a:prstGeom prst="rect">
            <a:avLst/>
          </a:prstGeom>
        </p:spPr>
        <p:txBody>
          <a:bodyPr vert="horz" lIns="0" tIns="0" rIns="0" bIns="0" rtlCol="0" anchor="t" anchorCtr="0">
            <a:normAutofit/>
          </a:bodyPr>
          <a:lstStyle/>
          <a:p>
            <a:r>
              <a:rPr lang="fr-FR"/>
              <a:t>Modifiez le style du titre</a:t>
            </a:r>
            <a:endParaRPr lang="fr-CA"/>
          </a:p>
        </p:txBody>
      </p:sp>
      <p:sp>
        <p:nvSpPr>
          <p:cNvPr id="3" name="Text Placeholder 2"/>
          <p:cNvSpPr>
            <a:spLocks noGrp="1"/>
          </p:cNvSpPr>
          <p:nvPr>
            <p:ph type="body" idx="1"/>
          </p:nvPr>
        </p:nvSpPr>
        <p:spPr>
          <a:xfrm>
            <a:off x="609600" y="1236133"/>
            <a:ext cx="10972800" cy="4936067"/>
          </a:xfrm>
          <a:prstGeom prst="rect">
            <a:avLst/>
          </a:prstGeom>
        </p:spPr>
        <p:txBody>
          <a:bodyPr vert="horz" lIns="0" tIns="0" rIns="0" bIns="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Date Placeholder 3"/>
          <p:cNvSpPr>
            <a:spLocks noGrp="1"/>
          </p:cNvSpPr>
          <p:nvPr>
            <p:ph type="dt" sz="half" idx="2"/>
          </p:nvPr>
        </p:nvSpPr>
        <p:spPr>
          <a:xfrm>
            <a:off x="1532471" y="6478059"/>
            <a:ext cx="4571999" cy="382059"/>
          </a:xfrm>
          <a:prstGeom prst="rect">
            <a:avLst/>
          </a:prstGeom>
        </p:spPr>
        <p:txBody>
          <a:bodyPr vert="horz" lIns="0" tIns="0" rIns="0" bIns="0" rtlCol="0" anchor="t"/>
          <a:lstStyle>
            <a:lvl1pPr algn="l">
              <a:defRPr sz="933">
                <a:solidFill>
                  <a:schemeClr val="tx2">
                    <a:lumMod val="60000"/>
                    <a:lumOff val="40000"/>
                  </a:schemeClr>
                </a:solidFill>
                <a:latin typeface="Arial"/>
                <a:cs typeface="Arial"/>
              </a:defRPr>
            </a:lvl1pPr>
          </a:lstStyle>
          <a:p>
            <a:fld id="{F9514C1E-5634-A845-9016-4ED71FCD46F6}" type="datetime1">
              <a:rPr lang="fr-CA" smtClean="0"/>
              <a:t>2024-08-07</a:t>
            </a:fld>
            <a:endParaRPr lang="fr-CA"/>
          </a:p>
        </p:txBody>
      </p:sp>
      <p:sp>
        <p:nvSpPr>
          <p:cNvPr id="5" name="Footer Placeholder 4"/>
          <p:cNvSpPr>
            <a:spLocks noGrp="1"/>
          </p:cNvSpPr>
          <p:nvPr>
            <p:ph type="ftr" sz="quarter" idx="3"/>
          </p:nvPr>
        </p:nvSpPr>
        <p:spPr>
          <a:xfrm>
            <a:off x="618071" y="6479117"/>
            <a:ext cx="914400" cy="381000"/>
          </a:xfrm>
          <a:prstGeom prst="rect">
            <a:avLst/>
          </a:prstGeom>
        </p:spPr>
        <p:txBody>
          <a:bodyPr vert="horz" lIns="0" tIns="0" rIns="0" bIns="0" rtlCol="0" anchor="t"/>
          <a:lstStyle>
            <a:lvl1pPr algn="l">
              <a:defRPr sz="933">
                <a:solidFill>
                  <a:schemeClr val="tx2">
                    <a:lumMod val="60000"/>
                    <a:lumOff val="40000"/>
                  </a:schemeClr>
                </a:solidFill>
                <a:latin typeface="Arial"/>
                <a:cs typeface="Arial"/>
              </a:defRPr>
            </a:lvl1pPr>
          </a:lstStyle>
          <a:p>
            <a:r>
              <a:rPr lang="de-DE"/>
              <a:t>© CeAL, 2019  |</a:t>
            </a:r>
            <a:endParaRPr lang="fr-CA"/>
          </a:p>
        </p:txBody>
      </p:sp>
      <p:sp>
        <p:nvSpPr>
          <p:cNvPr id="6" name="Slide Number Placeholder 5"/>
          <p:cNvSpPr>
            <a:spLocks noGrp="1"/>
          </p:cNvSpPr>
          <p:nvPr>
            <p:ph type="sldNum" sz="quarter" idx="4"/>
          </p:nvPr>
        </p:nvSpPr>
        <p:spPr>
          <a:xfrm>
            <a:off x="11582400" y="6477000"/>
            <a:ext cx="609600" cy="381000"/>
          </a:xfrm>
          <a:prstGeom prst="rect">
            <a:avLst/>
          </a:prstGeom>
        </p:spPr>
        <p:txBody>
          <a:bodyPr vert="horz" lIns="0" tIns="0" rIns="0" bIns="0" rtlCol="0" anchor="t"/>
          <a:lstStyle>
            <a:lvl1pPr algn="ctr">
              <a:defRPr sz="933" b="1">
                <a:solidFill>
                  <a:srgbClr val="2C363D"/>
                </a:solidFill>
                <a:latin typeface="Arial"/>
                <a:cs typeface="Arial"/>
              </a:defRPr>
            </a:lvl1pPr>
          </a:lstStyle>
          <a:p>
            <a:pPr algn="l"/>
            <a:fld id="{ACE00D5D-E308-6B42-AC63-9C5B9AD41BD7}" type="slidenum">
              <a:rPr lang="fr-CA"/>
              <a:pPr algn="l"/>
              <a:t>‹n°›</a:t>
            </a:fld>
            <a:endParaRPr lang="fr-CA"/>
          </a:p>
        </p:txBody>
      </p:sp>
    </p:spTree>
    <p:extLst>
      <p:ext uri="{BB962C8B-B14F-4D97-AF65-F5344CB8AC3E}">
        <p14:creationId xmlns:p14="http://schemas.microsoft.com/office/powerpoint/2010/main" val="27047220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hdr="0" dt="0"/>
  <p:txStyles>
    <p:titleStyle>
      <a:lvl1pPr algn="l" defTabSz="609585" rtl="0" eaLnBrk="1" latinLnBrk="0" hangingPunct="1">
        <a:spcBef>
          <a:spcPct val="0"/>
        </a:spcBef>
        <a:buNone/>
        <a:defRPr sz="3733" kern="1200">
          <a:solidFill>
            <a:schemeClr val="tx1"/>
          </a:solidFill>
          <a:latin typeface="Arial"/>
          <a:ea typeface="+mj-ea"/>
          <a:cs typeface="Arial"/>
        </a:defRPr>
      </a:lvl1pPr>
    </p:titleStyle>
    <p:bodyStyle>
      <a:lvl1pPr marL="228594" indent="-228594" algn="l" defTabSz="609585" rtl="0" eaLnBrk="1" latinLnBrk="0" hangingPunct="1">
        <a:spcBef>
          <a:spcPct val="20000"/>
        </a:spcBef>
        <a:buFont typeface="Arial"/>
        <a:buChar char="•"/>
        <a:defRPr sz="2667" kern="1200">
          <a:solidFill>
            <a:schemeClr val="tx1"/>
          </a:solidFill>
          <a:latin typeface="Arial"/>
          <a:ea typeface="+mn-ea"/>
          <a:cs typeface="Arial"/>
        </a:defRPr>
      </a:lvl1pPr>
      <a:lvl2pPr marL="457189" indent="-228594" algn="l" defTabSz="609585" rtl="0" eaLnBrk="1" latinLnBrk="0" hangingPunct="1">
        <a:spcBef>
          <a:spcPct val="20000"/>
        </a:spcBef>
        <a:buSzPct val="100000"/>
        <a:buFont typeface="Arial"/>
        <a:buChar char="•"/>
        <a:defRPr sz="2400" kern="1200">
          <a:solidFill>
            <a:schemeClr val="tx1"/>
          </a:solidFill>
          <a:latin typeface="Arial"/>
          <a:ea typeface="+mn-ea"/>
          <a:cs typeface="Arial"/>
        </a:defRPr>
      </a:lvl2pPr>
      <a:lvl3pPr marL="685783" indent="-228594" algn="l" defTabSz="609585" rtl="0" eaLnBrk="1" latinLnBrk="0" hangingPunct="1">
        <a:spcBef>
          <a:spcPct val="20000"/>
        </a:spcBef>
        <a:buFont typeface="Arial"/>
        <a:buChar char="•"/>
        <a:defRPr sz="2133" kern="1200">
          <a:solidFill>
            <a:schemeClr val="tx1"/>
          </a:solidFill>
          <a:latin typeface="Arial"/>
          <a:ea typeface="+mn-ea"/>
          <a:cs typeface="Arial"/>
        </a:defRPr>
      </a:lvl3pPr>
      <a:lvl4pPr marL="914377" indent="-228594" algn="l" defTabSz="609585" rtl="0" eaLnBrk="1" latinLnBrk="0" hangingPunct="1">
        <a:spcBef>
          <a:spcPct val="20000"/>
        </a:spcBef>
        <a:buFont typeface="Arial"/>
        <a:buChar char="–"/>
        <a:defRPr sz="1867" kern="1200">
          <a:solidFill>
            <a:schemeClr val="tx1"/>
          </a:solidFill>
          <a:latin typeface="Arial"/>
          <a:ea typeface="+mn-ea"/>
          <a:cs typeface="Arial"/>
        </a:defRPr>
      </a:lvl4pPr>
      <a:lvl5pPr marL="1142971" indent="-228594" algn="l" defTabSz="609585" rtl="0" eaLnBrk="1" latinLnBrk="0" hangingPunct="1">
        <a:spcBef>
          <a:spcPct val="20000"/>
        </a:spcBef>
        <a:buFont typeface="Lucida Grande"/>
        <a:buChar char="-"/>
        <a:defRPr sz="1600"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eos.info/en/additive-manufacturing/3d-printing-metal/eos-metal-systems/eos-m-290" TargetMode="Externa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hyperlink" Target="https://eos.info/03_system-related-assets/material-related-contents/metal-materials-and-examples/metal-material-datasheet/aluminium/material_datasheet_eos_alsi10mg_m290_core_en_web.pdf"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7.png"/><Relationship Id="rId5" Type="http://schemas.microsoft.com/office/2007/relationships/hdphoto" Target="../media/hdphoto2.wdp"/><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hyperlink" Target="https://www.cati.com/3d-printing/desktop-metal-3d-printers/production/" TargetMode="External"/><Relationship Id="rId3" Type="http://schemas.openxmlformats.org/officeDocument/2006/relationships/image" Target="../media/image69.png"/><Relationship Id="rId7" Type="http://schemas.microsoft.com/office/2007/relationships/hdphoto" Target="../media/hdphoto6.wdp"/><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71.png"/><Relationship Id="rId5" Type="http://schemas.microsoft.com/office/2007/relationships/hdphoto" Target="../media/hdphoto5.wdp"/><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2.png"/><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image" Target="../media/image84.png"/><Relationship Id="rId7" Type="http://schemas.openxmlformats.org/officeDocument/2006/relationships/image" Target="../media/image88.emf"/><Relationship Id="rId2" Type="http://schemas.openxmlformats.org/officeDocument/2006/relationships/image" Target="../media/image83.jpg"/><Relationship Id="rId1" Type="http://schemas.openxmlformats.org/officeDocument/2006/relationships/slideLayout" Target="../slideLayouts/slideLayout15.xml"/><Relationship Id="rId6" Type="http://schemas.openxmlformats.org/officeDocument/2006/relationships/image" Target="../media/image87.svg"/><Relationship Id="rId5" Type="http://schemas.openxmlformats.org/officeDocument/2006/relationships/image" Target="../media/image86.png"/><Relationship Id="rId10" Type="http://schemas.openxmlformats.org/officeDocument/2006/relationships/image" Target="../media/image91.jpg"/><Relationship Id="rId4" Type="http://schemas.openxmlformats.org/officeDocument/2006/relationships/image" Target="../media/image85.jpg"/><Relationship Id="rId9" Type="http://schemas.openxmlformats.org/officeDocument/2006/relationships/image" Target="../media/image90.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CA" dirty="0"/>
              <a:t>Fabrication additive de l’aluminium</a:t>
            </a:r>
          </a:p>
        </p:txBody>
      </p:sp>
    </p:spTree>
    <p:extLst>
      <p:ext uri="{BB962C8B-B14F-4D97-AF65-F5344CB8AC3E}">
        <p14:creationId xmlns:p14="http://schemas.microsoft.com/office/powerpoint/2010/main" val="1958242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10</a:t>
            </a:fld>
            <a:endParaRPr lang="fr-FR" dirty="0"/>
          </a:p>
        </p:txBody>
      </p:sp>
      <p:sp>
        <p:nvSpPr>
          <p:cNvPr id="4" name="Espace réservé du texte 3"/>
          <p:cNvSpPr>
            <a:spLocks noGrp="1"/>
          </p:cNvSpPr>
          <p:nvPr>
            <p:ph type="body" idx="1"/>
          </p:nvPr>
        </p:nvSpPr>
        <p:spPr/>
        <p:txBody>
          <a:bodyPr/>
          <a:lstStyle/>
          <a:p>
            <a:r>
              <a:rPr lang="fr-CA" dirty="0"/>
              <a:t>Procédés de fabrication soustrayant de la matière :</a:t>
            </a:r>
          </a:p>
          <a:p>
            <a:endParaRPr lang="fr-CA" dirty="0"/>
          </a:p>
          <a:p>
            <a:endParaRPr lang="fr-CA" dirty="0"/>
          </a:p>
          <a:p>
            <a:endParaRPr lang="fr-CA" dirty="0"/>
          </a:p>
          <a:p>
            <a:endParaRPr lang="fr-CA" dirty="0"/>
          </a:p>
          <a:p>
            <a:endParaRPr lang="fr-CA" dirty="0"/>
          </a:p>
          <a:p>
            <a:r>
              <a:rPr lang="fr-CA" dirty="0"/>
              <a:t>Procédés de fabrication additive :</a:t>
            </a:r>
          </a:p>
          <a:p>
            <a:endParaRPr lang="fr-CA" dirty="0"/>
          </a:p>
          <a:p>
            <a:endParaRPr lang="fr-CA" dirty="0"/>
          </a:p>
        </p:txBody>
      </p:sp>
      <p:sp>
        <p:nvSpPr>
          <p:cNvPr id="5" name="Titre 4"/>
          <p:cNvSpPr>
            <a:spLocks noGrp="1"/>
          </p:cNvSpPr>
          <p:nvPr>
            <p:ph type="title"/>
          </p:nvPr>
        </p:nvSpPr>
        <p:spPr/>
        <p:txBody>
          <a:bodyPr/>
          <a:lstStyle/>
          <a:p>
            <a:r>
              <a:rPr lang="fr-CA" dirty="0"/>
              <a:t>Concepts de base de la fabrication additive</a:t>
            </a:r>
          </a:p>
        </p:txBody>
      </p:sp>
      <p:pic>
        <p:nvPicPr>
          <p:cNvPr id="7" name="Image 6">
            <a:extLst>
              <a:ext uri="{FF2B5EF4-FFF2-40B4-BE49-F238E27FC236}">
                <a16:creationId xmlns:a16="http://schemas.microsoft.com/office/drawing/2014/main" id="{DD9F35ED-5D2C-40CF-B42F-1EB2335B7425}"/>
              </a:ext>
            </a:extLst>
          </p:cNvPr>
          <p:cNvPicPr>
            <a:picLocks noChangeAspect="1"/>
          </p:cNvPicPr>
          <p:nvPr/>
        </p:nvPicPr>
        <p:blipFill>
          <a:blip r:embed="rId2">
            <a:duotone>
              <a:schemeClr val="accent5">
                <a:shade val="45000"/>
                <a:satMod val="135000"/>
              </a:schemeClr>
              <a:prstClr val="white"/>
            </a:duotone>
          </a:blip>
          <a:stretch>
            <a:fillRect/>
          </a:stretch>
        </p:blipFill>
        <p:spPr>
          <a:xfrm>
            <a:off x="1075271" y="2144666"/>
            <a:ext cx="6511092" cy="1284335"/>
          </a:xfrm>
          <a:prstGeom prst="rect">
            <a:avLst/>
          </a:prstGeom>
        </p:spPr>
      </p:pic>
      <p:pic>
        <p:nvPicPr>
          <p:cNvPr id="8" name="Image 7">
            <a:extLst>
              <a:ext uri="{FF2B5EF4-FFF2-40B4-BE49-F238E27FC236}">
                <a16:creationId xmlns:a16="http://schemas.microsoft.com/office/drawing/2014/main" id="{5023354C-4495-4FED-9CFA-DC52C1E7CA1D}"/>
              </a:ext>
            </a:extLst>
          </p:cNvPr>
          <p:cNvPicPr>
            <a:picLocks noChangeAspect="1"/>
          </p:cNvPicPr>
          <p:nvPr/>
        </p:nvPicPr>
        <p:blipFill>
          <a:blip r:embed="rId3">
            <a:duotone>
              <a:schemeClr val="accent5">
                <a:shade val="45000"/>
                <a:satMod val="135000"/>
              </a:schemeClr>
              <a:prstClr val="white"/>
            </a:duotone>
          </a:blip>
          <a:stretch>
            <a:fillRect/>
          </a:stretch>
        </p:blipFill>
        <p:spPr>
          <a:xfrm>
            <a:off x="941145" y="4559545"/>
            <a:ext cx="6779340" cy="1292464"/>
          </a:xfrm>
          <a:prstGeom prst="rect">
            <a:avLst/>
          </a:prstGeom>
        </p:spPr>
      </p:pic>
      <p:sp>
        <p:nvSpPr>
          <p:cNvPr id="9" name="ZoneTexte 8">
            <a:extLst>
              <a:ext uri="{FF2B5EF4-FFF2-40B4-BE49-F238E27FC236}">
                <a16:creationId xmlns:a16="http://schemas.microsoft.com/office/drawing/2014/main" id="{82511150-1037-44D2-8DFB-039BABAEAA28}"/>
              </a:ext>
            </a:extLst>
          </p:cNvPr>
          <p:cNvSpPr txBox="1"/>
          <p:nvPr/>
        </p:nvSpPr>
        <p:spPr>
          <a:xfrm>
            <a:off x="762540" y="5873792"/>
            <a:ext cx="6094602" cy="261610"/>
          </a:xfrm>
          <a:prstGeom prst="rect">
            <a:avLst/>
          </a:prstGeom>
          <a:noFill/>
        </p:spPr>
        <p:txBody>
          <a:bodyPr wrap="square">
            <a:spAutoFit/>
          </a:bodyPr>
          <a:lstStyle/>
          <a:p>
            <a:r>
              <a:rPr lang="fr-CA" sz="1050" i="1" dirty="0">
                <a:solidFill>
                  <a:schemeClr val="accent2"/>
                </a:solidFill>
                <a:latin typeface="Univers Condensed Light" panose="020B0306020202040204" pitchFamily="34" charset="0"/>
              </a:rPr>
              <a:t>https://link.springer.com/chapter/10.1007/978-3-319-89542-0_3</a:t>
            </a:r>
          </a:p>
        </p:txBody>
      </p:sp>
    </p:spTree>
    <p:extLst>
      <p:ext uri="{BB962C8B-B14F-4D97-AF65-F5344CB8AC3E}">
        <p14:creationId xmlns:p14="http://schemas.microsoft.com/office/powerpoint/2010/main" val="3434774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Concepts de base de la fabrication additive</a:t>
            </a:r>
          </a:p>
        </p:txBody>
      </p:sp>
      <p:sp>
        <p:nvSpPr>
          <p:cNvPr id="3" name="Espace réservé du pied de page 2"/>
          <p:cNvSpPr>
            <a:spLocks noGrp="1"/>
          </p:cNvSpPr>
          <p:nvPr>
            <p:ph type="ftr" sz="quarter" idx="11"/>
          </p:nvPr>
        </p:nvSpPr>
        <p:spPr/>
        <p:txBody>
          <a:bodyPr/>
          <a:lstStyle/>
          <a:p>
            <a:r>
              <a:rPr lang="fr-FR"/>
              <a:t>ALU-COMPÉTENCES</a:t>
            </a:r>
          </a:p>
        </p:txBody>
      </p:sp>
      <p:sp>
        <p:nvSpPr>
          <p:cNvPr id="4" name="Espace réservé du numéro de diapositive 3"/>
          <p:cNvSpPr>
            <a:spLocks noGrp="1"/>
          </p:cNvSpPr>
          <p:nvPr>
            <p:ph type="sldNum" sz="quarter" idx="12"/>
          </p:nvPr>
        </p:nvSpPr>
        <p:spPr/>
        <p:txBody>
          <a:bodyPr/>
          <a:lstStyle/>
          <a:p>
            <a:fld id="{82B63C5F-247B-BE4F-ACBC-7BDD67617F3E}" type="slidenum">
              <a:rPr lang="fr-FR" smtClean="0"/>
              <a:t>11</a:t>
            </a:fld>
            <a:endParaRPr lang="fr-FR" dirty="0"/>
          </a:p>
        </p:txBody>
      </p:sp>
      <p:sp>
        <p:nvSpPr>
          <p:cNvPr id="5" name="Espace réservé du texte 4"/>
          <p:cNvSpPr>
            <a:spLocks noGrp="1"/>
          </p:cNvSpPr>
          <p:nvPr>
            <p:ph type="body" idx="13"/>
          </p:nvPr>
        </p:nvSpPr>
        <p:spPr>
          <a:xfrm>
            <a:off x="6842342" y="2088224"/>
            <a:ext cx="4114800" cy="723177"/>
          </a:xfrm>
        </p:spPr>
        <p:txBody>
          <a:bodyPr>
            <a:normAutofit/>
          </a:bodyPr>
          <a:lstStyle/>
          <a:p>
            <a:r>
              <a:rPr lang="fr-CA" dirty="0"/>
              <a:t>Étapes générales menant à la réalisation d’une composante par fabrication additive :</a:t>
            </a:r>
          </a:p>
          <a:p>
            <a:endParaRPr lang="fr-CA" dirty="0"/>
          </a:p>
        </p:txBody>
      </p:sp>
      <p:sp>
        <p:nvSpPr>
          <p:cNvPr id="6" name="Espace réservé du texte 5"/>
          <p:cNvSpPr>
            <a:spLocks noGrp="1"/>
          </p:cNvSpPr>
          <p:nvPr>
            <p:ph type="body" idx="15"/>
          </p:nvPr>
        </p:nvSpPr>
        <p:spPr>
          <a:xfrm>
            <a:off x="7055344" y="2772376"/>
            <a:ext cx="4114800" cy="2811605"/>
          </a:xfrm>
        </p:spPr>
        <p:txBody>
          <a:bodyPr>
            <a:normAutofit lnSpcReduction="10000"/>
          </a:bodyPr>
          <a:lstStyle/>
          <a:p>
            <a:pPr marL="285750" indent="-285750" algn="l">
              <a:buFont typeface="Courier New" panose="02070309020205020404" pitchFamily="49" charset="0"/>
              <a:buChar char="o"/>
            </a:pPr>
            <a:r>
              <a:rPr lang="fr-CA" dirty="0"/>
              <a:t>Conception assistée par ordinateur</a:t>
            </a:r>
          </a:p>
          <a:p>
            <a:pPr marL="285750" indent="-285750" algn="l">
              <a:buFont typeface="Courier New" panose="02070309020205020404" pitchFamily="49" charset="0"/>
              <a:buChar char="o"/>
            </a:pPr>
            <a:r>
              <a:rPr lang="fr-CA" dirty="0"/>
              <a:t>Enregistrement du fichier numérique</a:t>
            </a:r>
          </a:p>
          <a:p>
            <a:pPr marL="285750" indent="-285750" algn="l">
              <a:buFont typeface="Courier New" panose="02070309020205020404" pitchFamily="49" charset="0"/>
              <a:buChar char="o"/>
            </a:pPr>
            <a:r>
              <a:rPr lang="fr-CA" dirty="0"/>
              <a:t>Transfert de dessin à l’équipement</a:t>
            </a:r>
          </a:p>
          <a:p>
            <a:pPr marL="285750" indent="-285750" algn="l">
              <a:buFont typeface="Courier New" panose="02070309020205020404" pitchFamily="49" charset="0"/>
              <a:buChar char="o"/>
            </a:pPr>
            <a:r>
              <a:rPr lang="fr-CA" dirty="0"/>
              <a:t>Paramétrisation pour l’impression</a:t>
            </a:r>
          </a:p>
          <a:p>
            <a:pPr marL="285750" indent="-285750" algn="l">
              <a:buFont typeface="Courier New" panose="02070309020205020404" pitchFamily="49" charset="0"/>
              <a:buChar char="o"/>
            </a:pPr>
            <a:r>
              <a:rPr lang="fr-CA" dirty="0"/>
              <a:t>Impression</a:t>
            </a:r>
          </a:p>
          <a:p>
            <a:pPr marL="285750" indent="-285750" algn="l">
              <a:buFont typeface="Courier New" panose="02070309020205020404" pitchFamily="49" charset="0"/>
              <a:buChar char="o"/>
            </a:pPr>
            <a:r>
              <a:rPr lang="fr-CA" dirty="0"/>
              <a:t>Récupération de la pièce</a:t>
            </a:r>
          </a:p>
          <a:p>
            <a:pPr marL="285750" indent="-285750" algn="l">
              <a:buFont typeface="Courier New" panose="02070309020205020404" pitchFamily="49" charset="0"/>
              <a:buChar char="o"/>
            </a:pPr>
            <a:r>
              <a:rPr lang="fr-CA" dirty="0"/>
              <a:t>Post-traitement</a:t>
            </a:r>
          </a:p>
          <a:p>
            <a:pPr marL="285750" indent="-285750" algn="l">
              <a:buFont typeface="Courier New" panose="02070309020205020404" pitchFamily="49" charset="0"/>
              <a:buChar char="o"/>
            </a:pPr>
            <a:r>
              <a:rPr lang="fr-CA" dirty="0"/>
              <a:t>Utilisation finale</a:t>
            </a:r>
          </a:p>
          <a:p>
            <a:endParaRPr lang="fr-CA" dirty="0"/>
          </a:p>
        </p:txBody>
      </p:sp>
      <p:sp>
        <p:nvSpPr>
          <p:cNvPr id="8" name="Espace réservé du texte 7"/>
          <p:cNvSpPr>
            <a:spLocks noGrp="1"/>
          </p:cNvSpPr>
          <p:nvPr>
            <p:ph type="body" idx="17"/>
          </p:nvPr>
        </p:nvSpPr>
        <p:spPr>
          <a:xfrm>
            <a:off x="1419475" y="2979238"/>
            <a:ext cx="3951866" cy="1480619"/>
          </a:xfrm>
        </p:spPr>
        <p:txBody>
          <a:bodyPr>
            <a:normAutofit lnSpcReduction="10000"/>
          </a:bodyPr>
          <a:lstStyle/>
          <a:p>
            <a:r>
              <a:rPr lang="fr-CA" sz="2000" dirty="0"/>
              <a:t>Avant d’en arriver à pouvoir fabriquer (imprimer) une pièce, plusieurs étapes sont nécessaires, de la conception à la programmation. Ces étapes font généralement intervenir plusieurs logiciels.</a:t>
            </a:r>
          </a:p>
          <a:p>
            <a:endParaRPr lang="fr-CA" sz="2000" dirty="0"/>
          </a:p>
        </p:txBody>
      </p:sp>
    </p:spTree>
    <p:extLst>
      <p:ext uri="{BB962C8B-B14F-4D97-AF65-F5344CB8AC3E}">
        <p14:creationId xmlns:p14="http://schemas.microsoft.com/office/powerpoint/2010/main" val="3149861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dirty="0"/>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pPr/>
              <a:t>12</a:t>
            </a:fld>
            <a:endParaRPr lang="fr-FR" dirty="0"/>
          </a:p>
        </p:txBody>
      </p:sp>
      <p:sp>
        <p:nvSpPr>
          <p:cNvPr id="4" name="Espace réservé du texte 3"/>
          <p:cNvSpPr>
            <a:spLocks noGrp="1"/>
          </p:cNvSpPr>
          <p:nvPr>
            <p:ph type="body" idx="1"/>
          </p:nvPr>
        </p:nvSpPr>
        <p:spPr>
          <a:xfrm>
            <a:off x="839788" y="1266739"/>
            <a:ext cx="10513982" cy="926926"/>
          </a:xfrm>
        </p:spPr>
        <p:txBody>
          <a:bodyPr/>
          <a:lstStyle/>
          <a:p>
            <a:r>
              <a:rPr lang="fr-CA" dirty="0"/>
              <a:t>Il existe plusieurs procédés de fabrication additive.</a:t>
            </a:r>
          </a:p>
          <a:p>
            <a:r>
              <a:rPr lang="fr-CA" sz="2400" b="1" dirty="0"/>
              <a:t>Les 7 familles selon la norme ASTM 52900-15 :</a:t>
            </a:r>
          </a:p>
        </p:txBody>
      </p:sp>
      <p:sp>
        <p:nvSpPr>
          <p:cNvPr id="5" name="Titre 4"/>
          <p:cNvSpPr>
            <a:spLocks noGrp="1"/>
          </p:cNvSpPr>
          <p:nvPr>
            <p:ph type="title"/>
          </p:nvPr>
        </p:nvSpPr>
        <p:spPr/>
        <p:txBody>
          <a:bodyPr/>
          <a:lstStyle/>
          <a:p>
            <a:r>
              <a:rPr lang="fr-CA" dirty="0"/>
              <a:t>Concepts de base de la fabrication additive</a:t>
            </a:r>
          </a:p>
        </p:txBody>
      </p:sp>
      <p:grpSp>
        <p:nvGrpSpPr>
          <p:cNvPr id="9" name="Groupe 8">
            <a:extLst>
              <a:ext uri="{FF2B5EF4-FFF2-40B4-BE49-F238E27FC236}">
                <a16:creationId xmlns:a16="http://schemas.microsoft.com/office/drawing/2014/main" id="{D6D54411-B29A-4560-9BB2-985E8F363DA1}"/>
              </a:ext>
            </a:extLst>
          </p:cNvPr>
          <p:cNvGrpSpPr/>
          <p:nvPr/>
        </p:nvGrpSpPr>
        <p:grpSpPr>
          <a:xfrm>
            <a:off x="741027" y="2348917"/>
            <a:ext cx="542489" cy="461665"/>
            <a:chOff x="741027" y="2348917"/>
            <a:chExt cx="542489" cy="461665"/>
          </a:xfrm>
        </p:grpSpPr>
        <p:sp>
          <p:nvSpPr>
            <p:cNvPr id="8" name="Ellipse 7">
              <a:extLst>
                <a:ext uri="{FF2B5EF4-FFF2-40B4-BE49-F238E27FC236}">
                  <a16:creationId xmlns:a16="http://schemas.microsoft.com/office/drawing/2014/main" id="{706892E6-2E99-45CA-8B9F-711A9AFC9C16}"/>
                </a:ext>
              </a:extLst>
            </p:cNvPr>
            <p:cNvSpPr/>
            <p:nvPr/>
          </p:nvSpPr>
          <p:spPr>
            <a:xfrm>
              <a:off x="741027" y="2348917"/>
              <a:ext cx="475377" cy="4616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Univers Condensed Light" panose="020B0306020202040204"/>
              </a:endParaRPr>
            </a:p>
          </p:txBody>
        </p:sp>
        <p:sp>
          <p:nvSpPr>
            <p:cNvPr id="7" name="ZoneTexte 6">
              <a:extLst>
                <a:ext uri="{FF2B5EF4-FFF2-40B4-BE49-F238E27FC236}">
                  <a16:creationId xmlns:a16="http://schemas.microsoft.com/office/drawing/2014/main" id="{CA58FEE5-021D-4900-9E0E-F6B00B1EB80C}"/>
                </a:ext>
              </a:extLst>
            </p:cNvPr>
            <p:cNvSpPr txBox="1"/>
            <p:nvPr/>
          </p:nvSpPr>
          <p:spPr>
            <a:xfrm>
              <a:off x="808139" y="2348917"/>
              <a:ext cx="475377" cy="461665"/>
            </a:xfrm>
            <a:prstGeom prst="rect">
              <a:avLst/>
            </a:prstGeom>
            <a:noFill/>
          </p:spPr>
          <p:txBody>
            <a:bodyPr wrap="square" rtlCol="0">
              <a:spAutoFit/>
            </a:bodyPr>
            <a:lstStyle/>
            <a:p>
              <a:r>
                <a:rPr lang="fr-CA" sz="2400" b="1" dirty="0">
                  <a:solidFill>
                    <a:schemeClr val="accent2"/>
                  </a:solidFill>
                  <a:latin typeface="Univers Condensed Light" panose="020B0306020202040204"/>
                </a:rPr>
                <a:t>1</a:t>
              </a:r>
            </a:p>
          </p:txBody>
        </p:sp>
      </p:grpSp>
      <p:sp>
        <p:nvSpPr>
          <p:cNvPr id="10" name="Espace réservé du texte 3">
            <a:extLst>
              <a:ext uri="{FF2B5EF4-FFF2-40B4-BE49-F238E27FC236}">
                <a16:creationId xmlns:a16="http://schemas.microsoft.com/office/drawing/2014/main" id="{9492CD0B-9FF0-401C-BB37-89B6B3576D7D}"/>
              </a:ext>
            </a:extLst>
          </p:cNvPr>
          <p:cNvSpPr txBox="1">
            <a:spLocks/>
          </p:cNvSpPr>
          <p:nvPr/>
        </p:nvSpPr>
        <p:spPr>
          <a:xfrm>
            <a:off x="1382277" y="2488852"/>
            <a:ext cx="5119191" cy="3572311"/>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bg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fr-CA" dirty="0"/>
              <a:t>Fabrication additive par fusion sur lit de poudre (PBF)</a:t>
            </a:r>
          </a:p>
          <a:p>
            <a:pPr marL="285750" indent="-285750">
              <a:buFont typeface="Arial" panose="020B0604020202020204" pitchFamily="34" charset="0"/>
              <a:buChar char="•"/>
            </a:pPr>
            <a:r>
              <a:rPr lang="fr-CA" dirty="0"/>
              <a:t>Fusion au laser sur lit de poudre </a:t>
            </a:r>
          </a:p>
          <a:p>
            <a:r>
              <a:rPr lang="fr-CA" dirty="0"/>
              <a:t>      (LPBF, DMLS, SLM)</a:t>
            </a:r>
          </a:p>
          <a:p>
            <a:pPr marL="285750" indent="-285750">
              <a:buFont typeface="Arial" panose="020B0604020202020204" pitchFamily="34" charset="0"/>
              <a:buChar char="•"/>
            </a:pPr>
            <a:r>
              <a:rPr lang="fr-CA" dirty="0"/>
              <a:t>Fusion par faisceau d’électrons (EBM)</a:t>
            </a:r>
          </a:p>
          <a:p>
            <a:pPr marL="285750" indent="-285750">
              <a:buFont typeface="Arial" panose="020B0604020202020204" pitchFamily="34" charset="0"/>
              <a:buChar char="•"/>
            </a:pPr>
            <a:endParaRPr lang="fr-CA" dirty="0"/>
          </a:p>
          <a:p>
            <a:r>
              <a:rPr lang="fr-CA" dirty="0"/>
              <a:t>Fabrication additive par dépôt de matière sous énergie concentrée (DED, LMD, DMD)</a:t>
            </a:r>
          </a:p>
          <a:p>
            <a:pPr marL="285750" indent="-285750">
              <a:buFont typeface="Arial" panose="020B0604020202020204" pitchFamily="34" charset="0"/>
              <a:buChar char="•"/>
            </a:pPr>
            <a:r>
              <a:rPr lang="fr-CA" dirty="0"/>
              <a:t>FA au laser par projection de poudre (PF-DED)</a:t>
            </a:r>
          </a:p>
          <a:p>
            <a:pPr marL="285750" indent="-285750">
              <a:buFont typeface="Arial" panose="020B0604020202020204" pitchFamily="34" charset="0"/>
              <a:buChar char="•"/>
            </a:pPr>
            <a:r>
              <a:rPr lang="fr-CA" dirty="0"/>
              <a:t>FA au laser avec alimentation au fil  (WF-DED)</a:t>
            </a:r>
          </a:p>
          <a:p>
            <a:pPr marL="285750" indent="-285750">
              <a:buFont typeface="Arial" panose="020B0604020202020204" pitchFamily="34" charset="0"/>
              <a:buChar char="•"/>
            </a:pPr>
            <a:r>
              <a:rPr lang="fr-CA" dirty="0"/>
              <a:t>FA à l’arc avec alimentation au fil (WAAM)</a:t>
            </a:r>
          </a:p>
          <a:p>
            <a:endParaRPr lang="fr-CA" dirty="0"/>
          </a:p>
        </p:txBody>
      </p:sp>
      <p:grpSp>
        <p:nvGrpSpPr>
          <p:cNvPr id="13" name="Groupe 12">
            <a:extLst>
              <a:ext uri="{FF2B5EF4-FFF2-40B4-BE49-F238E27FC236}">
                <a16:creationId xmlns:a16="http://schemas.microsoft.com/office/drawing/2014/main" id="{4C7A714B-E217-4A98-B4EE-0CA8D8A5BD3D}"/>
              </a:ext>
            </a:extLst>
          </p:cNvPr>
          <p:cNvGrpSpPr/>
          <p:nvPr/>
        </p:nvGrpSpPr>
        <p:grpSpPr>
          <a:xfrm>
            <a:off x="741027" y="4355284"/>
            <a:ext cx="542489" cy="461665"/>
            <a:chOff x="741027" y="2348917"/>
            <a:chExt cx="542489" cy="461665"/>
          </a:xfrm>
        </p:grpSpPr>
        <p:sp>
          <p:nvSpPr>
            <p:cNvPr id="14" name="Ellipse 13">
              <a:extLst>
                <a:ext uri="{FF2B5EF4-FFF2-40B4-BE49-F238E27FC236}">
                  <a16:creationId xmlns:a16="http://schemas.microsoft.com/office/drawing/2014/main" id="{F1EA8B7C-ACB2-40C0-85CE-7639C2279289}"/>
                </a:ext>
              </a:extLst>
            </p:cNvPr>
            <p:cNvSpPr/>
            <p:nvPr/>
          </p:nvSpPr>
          <p:spPr>
            <a:xfrm>
              <a:off x="741027" y="2348917"/>
              <a:ext cx="475377" cy="4616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Univers Condensed Light" panose="020B0306020202040204"/>
              </a:endParaRPr>
            </a:p>
          </p:txBody>
        </p:sp>
        <p:sp>
          <p:nvSpPr>
            <p:cNvPr id="15" name="ZoneTexte 14">
              <a:extLst>
                <a:ext uri="{FF2B5EF4-FFF2-40B4-BE49-F238E27FC236}">
                  <a16:creationId xmlns:a16="http://schemas.microsoft.com/office/drawing/2014/main" id="{B7F80F65-BE23-471B-8654-3F0E6C3A83F2}"/>
                </a:ext>
              </a:extLst>
            </p:cNvPr>
            <p:cNvSpPr txBox="1"/>
            <p:nvPr/>
          </p:nvSpPr>
          <p:spPr>
            <a:xfrm>
              <a:off x="808139" y="2348917"/>
              <a:ext cx="475377" cy="461665"/>
            </a:xfrm>
            <a:prstGeom prst="rect">
              <a:avLst/>
            </a:prstGeom>
            <a:noFill/>
          </p:spPr>
          <p:txBody>
            <a:bodyPr wrap="square" rtlCol="0">
              <a:spAutoFit/>
            </a:bodyPr>
            <a:lstStyle/>
            <a:p>
              <a:r>
                <a:rPr lang="fr-CA" sz="2400" b="1" dirty="0">
                  <a:solidFill>
                    <a:schemeClr val="accent2"/>
                  </a:solidFill>
                  <a:latin typeface="Univers Condensed Light" panose="020B0306020202040204"/>
                </a:rPr>
                <a:t>2</a:t>
              </a:r>
            </a:p>
          </p:txBody>
        </p:sp>
      </p:grpSp>
      <p:grpSp>
        <p:nvGrpSpPr>
          <p:cNvPr id="16" name="Groupe 15">
            <a:extLst>
              <a:ext uri="{FF2B5EF4-FFF2-40B4-BE49-F238E27FC236}">
                <a16:creationId xmlns:a16="http://schemas.microsoft.com/office/drawing/2014/main" id="{C4367D7C-7AE1-462A-89B1-E549AE03A1B2}"/>
              </a:ext>
            </a:extLst>
          </p:cNvPr>
          <p:cNvGrpSpPr/>
          <p:nvPr/>
        </p:nvGrpSpPr>
        <p:grpSpPr>
          <a:xfrm>
            <a:off x="6775509" y="2348917"/>
            <a:ext cx="542489" cy="461665"/>
            <a:chOff x="741027" y="2348917"/>
            <a:chExt cx="542489" cy="461665"/>
          </a:xfrm>
        </p:grpSpPr>
        <p:sp>
          <p:nvSpPr>
            <p:cNvPr id="17" name="Ellipse 16">
              <a:extLst>
                <a:ext uri="{FF2B5EF4-FFF2-40B4-BE49-F238E27FC236}">
                  <a16:creationId xmlns:a16="http://schemas.microsoft.com/office/drawing/2014/main" id="{1D060034-184F-4C67-9AC2-16F0FBD53868}"/>
                </a:ext>
              </a:extLst>
            </p:cNvPr>
            <p:cNvSpPr/>
            <p:nvPr/>
          </p:nvSpPr>
          <p:spPr>
            <a:xfrm>
              <a:off x="741027" y="2348917"/>
              <a:ext cx="475377" cy="4616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Univers Condensed Light" panose="020B0306020202040204"/>
              </a:endParaRPr>
            </a:p>
          </p:txBody>
        </p:sp>
        <p:sp>
          <p:nvSpPr>
            <p:cNvPr id="18" name="ZoneTexte 17">
              <a:extLst>
                <a:ext uri="{FF2B5EF4-FFF2-40B4-BE49-F238E27FC236}">
                  <a16:creationId xmlns:a16="http://schemas.microsoft.com/office/drawing/2014/main" id="{9EB4E9E0-C5ED-407E-9117-DE901D9EDAA0}"/>
                </a:ext>
              </a:extLst>
            </p:cNvPr>
            <p:cNvSpPr txBox="1"/>
            <p:nvPr/>
          </p:nvSpPr>
          <p:spPr>
            <a:xfrm>
              <a:off x="808139" y="2348917"/>
              <a:ext cx="475377" cy="461665"/>
            </a:xfrm>
            <a:prstGeom prst="rect">
              <a:avLst/>
            </a:prstGeom>
            <a:noFill/>
          </p:spPr>
          <p:txBody>
            <a:bodyPr wrap="square" rtlCol="0">
              <a:spAutoFit/>
            </a:bodyPr>
            <a:lstStyle/>
            <a:p>
              <a:r>
                <a:rPr lang="fr-CA" sz="2400" b="1" dirty="0">
                  <a:solidFill>
                    <a:schemeClr val="accent2"/>
                  </a:solidFill>
                  <a:latin typeface="Univers Condensed Light" panose="020B0306020202040204"/>
                </a:rPr>
                <a:t>3</a:t>
              </a:r>
            </a:p>
          </p:txBody>
        </p:sp>
      </p:grpSp>
      <p:grpSp>
        <p:nvGrpSpPr>
          <p:cNvPr id="19" name="Groupe 18">
            <a:extLst>
              <a:ext uri="{FF2B5EF4-FFF2-40B4-BE49-F238E27FC236}">
                <a16:creationId xmlns:a16="http://schemas.microsoft.com/office/drawing/2014/main" id="{72B0CA7F-06A6-4C15-8F8A-A9007D0E9190}"/>
              </a:ext>
            </a:extLst>
          </p:cNvPr>
          <p:cNvGrpSpPr/>
          <p:nvPr/>
        </p:nvGrpSpPr>
        <p:grpSpPr>
          <a:xfrm>
            <a:off x="6782499" y="3334346"/>
            <a:ext cx="542489" cy="461665"/>
            <a:chOff x="741027" y="2348917"/>
            <a:chExt cx="542489" cy="461665"/>
          </a:xfrm>
        </p:grpSpPr>
        <p:sp>
          <p:nvSpPr>
            <p:cNvPr id="20" name="Ellipse 19">
              <a:extLst>
                <a:ext uri="{FF2B5EF4-FFF2-40B4-BE49-F238E27FC236}">
                  <a16:creationId xmlns:a16="http://schemas.microsoft.com/office/drawing/2014/main" id="{C3DA2602-3B0F-417F-AC09-E5E7ABBFD4E0}"/>
                </a:ext>
              </a:extLst>
            </p:cNvPr>
            <p:cNvSpPr/>
            <p:nvPr/>
          </p:nvSpPr>
          <p:spPr>
            <a:xfrm>
              <a:off x="741027" y="2348917"/>
              <a:ext cx="475377" cy="4616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Univers Condensed Light" panose="020B0306020202040204"/>
              </a:endParaRPr>
            </a:p>
          </p:txBody>
        </p:sp>
        <p:sp>
          <p:nvSpPr>
            <p:cNvPr id="21" name="ZoneTexte 20">
              <a:extLst>
                <a:ext uri="{FF2B5EF4-FFF2-40B4-BE49-F238E27FC236}">
                  <a16:creationId xmlns:a16="http://schemas.microsoft.com/office/drawing/2014/main" id="{367CB7E0-0FE4-4335-9500-60DD963F7E2B}"/>
                </a:ext>
              </a:extLst>
            </p:cNvPr>
            <p:cNvSpPr txBox="1"/>
            <p:nvPr/>
          </p:nvSpPr>
          <p:spPr>
            <a:xfrm>
              <a:off x="808139" y="2348917"/>
              <a:ext cx="475377" cy="461665"/>
            </a:xfrm>
            <a:prstGeom prst="rect">
              <a:avLst/>
            </a:prstGeom>
            <a:noFill/>
          </p:spPr>
          <p:txBody>
            <a:bodyPr wrap="square" rtlCol="0">
              <a:spAutoFit/>
            </a:bodyPr>
            <a:lstStyle/>
            <a:p>
              <a:r>
                <a:rPr lang="fr-CA" sz="2400" b="1" dirty="0">
                  <a:solidFill>
                    <a:schemeClr val="accent2"/>
                  </a:solidFill>
                  <a:latin typeface="Univers Condensed Light" panose="020B0306020202040204"/>
                </a:rPr>
                <a:t>4</a:t>
              </a:r>
            </a:p>
          </p:txBody>
        </p:sp>
      </p:grpSp>
      <p:grpSp>
        <p:nvGrpSpPr>
          <p:cNvPr id="22" name="Groupe 21">
            <a:extLst>
              <a:ext uri="{FF2B5EF4-FFF2-40B4-BE49-F238E27FC236}">
                <a16:creationId xmlns:a16="http://schemas.microsoft.com/office/drawing/2014/main" id="{035127B6-7D54-4B4E-A89F-3A71508142BC}"/>
              </a:ext>
            </a:extLst>
          </p:cNvPr>
          <p:cNvGrpSpPr/>
          <p:nvPr/>
        </p:nvGrpSpPr>
        <p:grpSpPr>
          <a:xfrm>
            <a:off x="6782499" y="4104047"/>
            <a:ext cx="542489" cy="461665"/>
            <a:chOff x="741027" y="2348917"/>
            <a:chExt cx="542489" cy="461665"/>
          </a:xfrm>
        </p:grpSpPr>
        <p:sp>
          <p:nvSpPr>
            <p:cNvPr id="23" name="Ellipse 22">
              <a:extLst>
                <a:ext uri="{FF2B5EF4-FFF2-40B4-BE49-F238E27FC236}">
                  <a16:creationId xmlns:a16="http://schemas.microsoft.com/office/drawing/2014/main" id="{11CF64BB-0AA4-4C8F-A168-93268B549369}"/>
                </a:ext>
              </a:extLst>
            </p:cNvPr>
            <p:cNvSpPr/>
            <p:nvPr/>
          </p:nvSpPr>
          <p:spPr>
            <a:xfrm>
              <a:off x="741027" y="2348917"/>
              <a:ext cx="475377" cy="4616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Univers Condensed Light" panose="020B0306020202040204"/>
              </a:endParaRPr>
            </a:p>
          </p:txBody>
        </p:sp>
        <p:sp>
          <p:nvSpPr>
            <p:cNvPr id="24" name="ZoneTexte 23">
              <a:extLst>
                <a:ext uri="{FF2B5EF4-FFF2-40B4-BE49-F238E27FC236}">
                  <a16:creationId xmlns:a16="http://schemas.microsoft.com/office/drawing/2014/main" id="{DA4252C1-A9D6-4DB7-8C97-1FEAD2E19016}"/>
                </a:ext>
              </a:extLst>
            </p:cNvPr>
            <p:cNvSpPr txBox="1"/>
            <p:nvPr/>
          </p:nvSpPr>
          <p:spPr>
            <a:xfrm>
              <a:off x="808139" y="2348917"/>
              <a:ext cx="475377" cy="461665"/>
            </a:xfrm>
            <a:prstGeom prst="rect">
              <a:avLst/>
            </a:prstGeom>
            <a:noFill/>
          </p:spPr>
          <p:txBody>
            <a:bodyPr wrap="square" rtlCol="0">
              <a:spAutoFit/>
            </a:bodyPr>
            <a:lstStyle/>
            <a:p>
              <a:r>
                <a:rPr lang="fr-CA" sz="2400" b="1" dirty="0">
                  <a:solidFill>
                    <a:schemeClr val="accent2"/>
                  </a:solidFill>
                  <a:latin typeface="Univers Condensed Light" panose="020B0306020202040204"/>
                </a:rPr>
                <a:t>5</a:t>
              </a:r>
            </a:p>
          </p:txBody>
        </p:sp>
      </p:grpSp>
      <p:grpSp>
        <p:nvGrpSpPr>
          <p:cNvPr id="25" name="Groupe 24">
            <a:extLst>
              <a:ext uri="{FF2B5EF4-FFF2-40B4-BE49-F238E27FC236}">
                <a16:creationId xmlns:a16="http://schemas.microsoft.com/office/drawing/2014/main" id="{21E9AC0C-0D75-46CB-9781-F9EDE0B7F315}"/>
              </a:ext>
            </a:extLst>
          </p:cNvPr>
          <p:cNvGrpSpPr/>
          <p:nvPr/>
        </p:nvGrpSpPr>
        <p:grpSpPr>
          <a:xfrm>
            <a:off x="6782499" y="4829797"/>
            <a:ext cx="542489" cy="461665"/>
            <a:chOff x="741027" y="2348917"/>
            <a:chExt cx="542489" cy="461665"/>
          </a:xfrm>
        </p:grpSpPr>
        <p:sp>
          <p:nvSpPr>
            <p:cNvPr id="26" name="Ellipse 25">
              <a:extLst>
                <a:ext uri="{FF2B5EF4-FFF2-40B4-BE49-F238E27FC236}">
                  <a16:creationId xmlns:a16="http://schemas.microsoft.com/office/drawing/2014/main" id="{70791270-CD58-40C9-9E1E-1F293CBEB819}"/>
                </a:ext>
              </a:extLst>
            </p:cNvPr>
            <p:cNvSpPr/>
            <p:nvPr/>
          </p:nvSpPr>
          <p:spPr>
            <a:xfrm>
              <a:off x="741027" y="2348917"/>
              <a:ext cx="475377" cy="4616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Univers Condensed Light" panose="020B0306020202040204"/>
              </a:endParaRPr>
            </a:p>
          </p:txBody>
        </p:sp>
        <p:sp>
          <p:nvSpPr>
            <p:cNvPr id="27" name="ZoneTexte 26">
              <a:extLst>
                <a:ext uri="{FF2B5EF4-FFF2-40B4-BE49-F238E27FC236}">
                  <a16:creationId xmlns:a16="http://schemas.microsoft.com/office/drawing/2014/main" id="{700DBB14-61EB-40F8-B666-628D8C33A659}"/>
                </a:ext>
              </a:extLst>
            </p:cNvPr>
            <p:cNvSpPr txBox="1"/>
            <p:nvPr/>
          </p:nvSpPr>
          <p:spPr>
            <a:xfrm>
              <a:off x="808139" y="2348917"/>
              <a:ext cx="475377" cy="461665"/>
            </a:xfrm>
            <a:prstGeom prst="rect">
              <a:avLst/>
            </a:prstGeom>
            <a:noFill/>
          </p:spPr>
          <p:txBody>
            <a:bodyPr wrap="square" rtlCol="0">
              <a:spAutoFit/>
            </a:bodyPr>
            <a:lstStyle/>
            <a:p>
              <a:r>
                <a:rPr lang="fr-CA" sz="2400" b="1" dirty="0">
                  <a:solidFill>
                    <a:schemeClr val="accent2"/>
                  </a:solidFill>
                  <a:latin typeface="Univers Condensed Light" panose="020B0306020202040204"/>
                </a:rPr>
                <a:t>6</a:t>
              </a:r>
            </a:p>
          </p:txBody>
        </p:sp>
      </p:grpSp>
      <p:grpSp>
        <p:nvGrpSpPr>
          <p:cNvPr id="28" name="Groupe 27">
            <a:extLst>
              <a:ext uri="{FF2B5EF4-FFF2-40B4-BE49-F238E27FC236}">
                <a16:creationId xmlns:a16="http://schemas.microsoft.com/office/drawing/2014/main" id="{14C99B72-1B8A-4B9E-BDFF-D9E182BB332C}"/>
              </a:ext>
            </a:extLst>
          </p:cNvPr>
          <p:cNvGrpSpPr/>
          <p:nvPr/>
        </p:nvGrpSpPr>
        <p:grpSpPr>
          <a:xfrm>
            <a:off x="6782499" y="5586649"/>
            <a:ext cx="542489" cy="461665"/>
            <a:chOff x="741027" y="2348917"/>
            <a:chExt cx="542489" cy="461665"/>
          </a:xfrm>
        </p:grpSpPr>
        <p:sp>
          <p:nvSpPr>
            <p:cNvPr id="29" name="Ellipse 28">
              <a:extLst>
                <a:ext uri="{FF2B5EF4-FFF2-40B4-BE49-F238E27FC236}">
                  <a16:creationId xmlns:a16="http://schemas.microsoft.com/office/drawing/2014/main" id="{2230CA95-6758-4B9F-82C2-B2D12AA313C1}"/>
                </a:ext>
              </a:extLst>
            </p:cNvPr>
            <p:cNvSpPr/>
            <p:nvPr/>
          </p:nvSpPr>
          <p:spPr>
            <a:xfrm>
              <a:off x="741027" y="2348917"/>
              <a:ext cx="475377" cy="4616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Univers Condensed Light" panose="020B0306020202040204"/>
              </a:endParaRPr>
            </a:p>
          </p:txBody>
        </p:sp>
        <p:sp>
          <p:nvSpPr>
            <p:cNvPr id="30" name="ZoneTexte 29">
              <a:extLst>
                <a:ext uri="{FF2B5EF4-FFF2-40B4-BE49-F238E27FC236}">
                  <a16:creationId xmlns:a16="http://schemas.microsoft.com/office/drawing/2014/main" id="{4C4F87FF-4442-41B8-997C-011855B146E9}"/>
                </a:ext>
              </a:extLst>
            </p:cNvPr>
            <p:cNvSpPr txBox="1"/>
            <p:nvPr/>
          </p:nvSpPr>
          <p:spPr>
            <a:xfrm>
              <a:off x="808139" y="2348917"/>
              <a:ext cx="475377" cy="461665"/>
            </a:xfrm>
            <a:prstGeom prst="rect">
              <a:avLst/>
            </a:prstGeom>
            <a:noFill/>
          </p:spPr>
          <p:txBody>
            <a:bodyPr wrap="square" rtlCol="0">
              <a:spAutoFit/>
            </a:bodyPr>
            <a:lstStyle/>
            <a:p>
              <a:r>
                <a:rPr lang="fr-CA" sz="2400" b="1" dirty="0">
                  <a:solidFill>
                    <a:schemeClr val="accent2"/>
                  </a:solidFill>
                  <a:latin typeface="Univers Condensed Light" panose="020B0306020202040204"/>
                </a:rPr>
                <a:t>7</a:t>
              </a:r>
            </a:p>
          </p:txBody>
        </p:sp>
      </p:grpSp>
      <p:sp>
        <p:nvSpPr>
          <p:cNvPr id="31" name="Espace réservé du texte 3">
            <a:extLst>
              <a:ext uri="{FF2B5EF4-FFF2-40B4-BE49-F238E27FC236}">
                <a16:creationId xmlns:a16="http://schemas.microsoft.com/office/drawing/2014/main" id="{E8EF02FC-3B38-4E24-8DBF-DDCD18997284}"/>
              </a:ext>
            </a:extLst>
          </p:cNvPr>
          <p:cNvSpPr txBox="1">
            <a:spLocks/>
          </p:cNvSpPr>
          <p:nvPr/>
        </p:nvSpPr>
        <p:spPr>
          <a:xfrm>
            <a:off x="7392100" y="2476003"/>
            <a:ext cx="4235041" cy="3572311"/>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bg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fr-CA" dirty="0"/>
              <a:t>Stratification de couches dont le soudage par ultrasons (LOM, SDL, UAM)</a:t>
            </a:r>
          </a:p>
          <a:p>
            <a:endParaRPr lang="fr-CA" dirty="0"/>
          </a:p>
          <a:p>
            <a:r>
              <a:rPr lang="fr-CA" dirty="0"/>
              <a:t>Photopolymérisation en cuve (SLA, DLP, 3SP, CLIP)</a:t>
            </a:r>
          </a:p>
          <a:p>
            <a:endParaRPr lang="fr-CA" dirty="0"/>
          </a:p>
          <a:p>
            <a:r>
              <a:rPr lang="fr-CA" dirty="0"/>
              <a:t>Projection de liant (BJ)</a:t>
            </a:r>
          </a:p>
          <a:p>
            <a:endParaRPr lang="fr-CA" dirty="0"/>
          </a:p>
          <a:p>
            <a:r>
              <a:rPr lang="fr-CA" dirty="0"/>
              <a:t>Projection de matière (MJM)</a:t>
            </a:r>
          </a:p>
          <a:p>
            <a:endParaRPr lang="fr-CA" dirty="0"/>
          </a:p>
          <a:p>
            <a:r>
              <a:rPr lang="fr-CA" dirty="0"/>
              <a:t>Extrusion de matière (FDM, FFF)</a:t>
            </a:r>
          </a:p>
          <a:p>
            <a:endParaRPr lang="fr-CA" dirty="0"/>
          </a:p>
        </p:txBody>
      </p:sp>
    </p:spTree>
    <p:extLst>
      <p:ext uri="{BB962C8B-B14F-4D97-AF65-F5344CB8AC3E}">
        <p14:creationId xmlns:p14="http://schemas.microsoft.com/office/powerpoint/2010/main" val="4217716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13</a:t>
            </a:fld>
            <a:endParaRPr lang="fr-FR" dirty="0"/>
          </a:p>
        </p:txBody>
      </p:sp>
      <p:sp>
        <p:nvSpPr>
          <p:cNvPr id="5" name="Titre 4"/>
          <p:cNvSpPr>
            <a:spLocks noGrp="1"/>
          </p:cNvSpPr>
          <p:nvPr>
            <p:ph type="title"/>
          </p:nvPr>
        </p:nvSpPr>
        <p:spPr/>
        <p:txBody>
          <a:bodyPr/>
          <a:lstStyle/>
          <a:p>
            <a:r>
              <a:rPr lang="fr-CA" dirty="0"/>
              <a:t>Concepts de base de la fabrication additive</a:t>
            </a:r>
          </a:p>
        </p:txBody>
      </p:sp>
      <p:pic>
        <p:nvPicPr>
          <p:cNvPr id="10" name="Image 9">
            <a:extLst>
              <a:ext uri="{FF2B5EF4-FFF2-40B4-BE49-F238E27FC236}">
                <a16:creationId xmlns:a16="http://schemas.microsoft.com/office/drawing/2014/main" id="{DF870D5E-B165-46B6-BEB6-0BD2D08E80A5}"/>
              </a:ext>
            </a:extLst>
          </p:cNvPr>
          <p:cNvPicPr>
            <a:picLocks noChangeAspect="1"/>
          </p:cNvPicPr>
          <p:nvPr/>
        </p:nvPicPr>
        <p:blipFill>
          <a:blip r:embed="rId2">
            <a:duotone>
              <a:schemeClr val="accent1">
                <a:shade val="45000"/>
                <a:satMod val="135000"/>
              </a:schemeClr>
              <a:prstClr val="white"/>
            </a:duotone>
          </a:blip>
          <a:stretch>
            <a:fillRect/>
          </a:stretch>
        </p:blipFill>
        <p:spPr>
          <a:xfrm>
            <a:off x="0" y="1219199"/>
            <a:ext cx="6192728" cy="4778188"/>
          </a:xfrm>
          <a:prstGeom prst="rect">
            <a:avLst/>
          </a:prstGeom>
        </p:spPr>
      </p:pic>
      <p:pic>
        <p:nvPicPr>
          <p:cNvPr id="11" name="Image 10">
            <a:extLst>
              <a:ext uri="{FF2B5EF4-FFF2-40B4-BE49-F238E27FC236}">
                <a16:creationId xmlns:a16="http://schemas.microsoft.com/office/drawing/2014/main" id="{10D17DBA-4459-46E0-9333-89951C50C6AC}"/>
              </a:ext>
            </a:extLst>
          </p:cNvPr>
          <p:cNvPicPr>
            <a:picLocks noChangeAspect="1"/>
          </p:cNvPicPr>
          <p:nvPr/>
        </p:nvPicPr>
        <p:blipFill rotWithShape="1">
          <a:blip r:embed="rId3">
            <a:duotone>
              <a:schemeClr val="accent1">
                <a:shade val="45000"/>
                <a:satMod val="135000"/>
              </a:schemeClr>
              <a:prstClr val="white"/>
            </a:duotone>
          </a:blip>
          <a:srcRect l="1562"/>
          <a:stretch/>
        </p:blipFill>
        <p:spPr>
          <a:xfrm>
            <a:off x="6096001" y="1219199"/>
            <a:ext cx="6096001" cy="4778188"/>
          </a:xfrm>
          <a:prstGeom prst="rect">
            <a:avLst/>
          </a:prstGeom>
        </p:spPr>
      </p:pic>
      <p:sp>
        <p:nvSpPr>
          <p:cNvPr id="12" name="ZoneTexte 11">
            <a:extLst>
              <a:ext uri="{FF2B5EF4-FFF2-40B4-BE49-F238E27FC236}">
                <a16:creationId xmlns:a16="http://schemas.microsoft.com/office/drawing/2014/main" id="{307DA4F5-3A42-42A8-9D2D-FD14CB9AAB48}"/>
              </a:ext>
            </a:extLst>
          </p:cNvPr>
          <p:cNvSpPr txBox="1"/>
          <p:nvPr/>
        </p:nvSpPr>
        <p:spPr>
          <a:xfrm>
            <a:off x="25880" y="5808706"/>
            <a:ext cx="7082117" cy="261610"/>
          </a:xfrm>
          <a:prstGeom prst="rect">
            <a:avLst/>
          </a:prstGeom>
          <a:noFill/>
        </p:spPr>
        <p:txBody>
          <a:bodyPr wrap="square" rtlCol="0">
            <a:spAutoFit/>
          </a:bodyPr>
          <a:lstStyle/>
          <a:p>
            <a:pPr defTabSz="609585"/>
            <a:r>
              <a:rPr lang="fr-CA" sz="1100" i="1" dirty="0">
                <a:solidFill>
                  <a:schemeClr val="accent2"/>
                </a:solidFill>
                <a:latin typeface="Univers Condensed Light" panose="020B0306020202040204" pitchFamily="34" charset="0"/>
              </a:rPr>
              <a:t>http://www.hybridmanutech.com/resources.html</a:t>
            </a:r>
          </a:p>
        </p:txBody>
      </p:sp>
    </p:spTree>
    <p:extLst>
      <p:ext uri="{BB962C8B-B14F-4D97-AF65-F5344CB8AC3E}">
        <p14:creationId xmlns:p14="http://schemas.microsoft.com/office/powerpoint/2010/main" val="140186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45948E-DF7B-430E-8B71-75F24F227D14}"/>
              </a:ext>
            </a:extLst>
          </p:cNvPr>
          <p:cNvSpPr>
            <a:spLocks noGrp="1"/>
          </p:cNvSpPr>
          <p:nvPr>
            <p:ph type="title"/>
          </p:nvPr>
        </p:nvSpPr>
        <p:spPr>
          <a:xfrm>
            <a:off x="931972" y="768350"/>
            <a:ext cx="10515600" cy="2852737"/>
          </a:xfrm>
        </p:spPr>
        <p:txBody>
          <a:bodyPr/>
          <a:lstStyle/>
          <a:p>
            <a:r>
              <a:rPr lang="fr-CA" dirty="0"/>
              <a:t>Fusion sur lit de </a:t>
            </a:r>
            <a:r>
              <a:rPr lang="fr-CA" dirty="0">
                <a:solidFill>
                  <a:schemeClr val="bg1"/>
                </a:solidFill>
              </a:rPr>
              <a:t>poudre (LPBF)</a:t>
            </a:r>
          </a:p>
        </p:txBody>
      </p:sp>
      <p:sp>
        <p:nvSpPr>
          <p:cNvPr id="3" name="Espace réservé du texte 2">
            <a:extLst>
              <a:ext uri="{FF2B5EF4-FFF2-40B4-BE49-F238E27FC236}">
                <a16:creationId xmlns:a16="http://schemas.microsoft.com/office/drawing/2014/main" id="{3F459DA8-CD55-47E8-BA7E-7907FADEBB86}"/>
              </a:ext>
            </a:extLst>
          </p:cNvPr>
          <p:cNvSpPr>
            <a:spLocks noGrp="1"/>
          </p:cNvSpPr>
          <p:nvPr>
            <p:ph type="body" idx="1"/>
          </p:nvPr>
        </p:nvSpPr>
        <p:spPr/>
        <p:txBody>
          <a:bodyPr/>
          <a:lstStyle/>
          <a:p>
            <a:r>
              <a:rPr lang="fr-CA" dirty="0"/>
              <a:t>Module C.</a:t>
            </a:r>
          </a:p>
        </p:txBody>
      </p:sp>
      <p:sp>
        <p:nvSpPr>
          <p:cNvPr id="4" name="Espace réservé du pied de page 3">
            <a:extLst>
              <a:ext uri="{FF2B5EF4-FFF2-40B4-BE49-F238E27FC236}">
                <a16:creationId xmlns:a16="http://schemas.microsoft.com/office/drawing/2014/main" id="{43CD7A0D-D877-42C7-AA56-25B6626DBEDF}"/>
              </a:ext>
            </a:extLst>
          </p:cNvPr>
          <p:cNvSpPr>
            <a:spLocks noGrp="1"/>
          </p:cNvSpPr>
          <p:nvPr>
            <p:ph type="ftr" sz="quarter" idx="11"/>
          </p:nvPr>
        </p:nvSpPr>
        <p:spPr/>
        <p:txBody>
          <a:bodyPr/>
          <a:lstStyle/>
          <a:p>
            <a:r>
              <a:rPr lang="fr-FR"/>
              <a:t>ALU-COMPÉTENCES</a:t>
            </a:r>
          </a:p>
        </p:txBody>
      </p:sp>
      <p:sp>
        <p:nvSpPr>
          <p:cNvPr id="5" name="Espace réservé du numéro de diapositive 4">
            <a:extLst>
              <a:ext uri="{FF2B5EF4-FFF2-40B4-BE49-F238E27FC236}">
                <a16:creationId xmlns:a16="http://schemas.microsoft.com/office/drawing/2014/main" id="{00F4A355-C7B3-40F3-B6F6-0C02C7E5F058}"/>
              </a:ext>
            </a:extLst>
          </p:cNvPr>
          <p:cNvSpPr>
            <a:spLocks noGrp="1"/>
          </p:cNvSpPr>
          <p:nvPr>
            <p:ph type="sldNum" sz="quarter" idx="12"/>
          </p:nvPr>
        </p:nvSpPr>
        <p:spPr/>
        <p:txBody>
          <a:bodyPr/>
          <a:lstStyle/>
          <a:p>
            <a:fld id="{82B63C5F-247B-BE4F-ACBC-7BDD67617F3E}" type="slidenum">
              <a:rPr lang="fr-FR" smtClean="0"/>
              <a:t>14</a:t>
            </a:fld>
            <a:endParaRPr lang="fr-FR"/>
          </a:p>
        </p:txBody>
      </p:sp>
    </p:spTree>
    <p:extLst>
      <p:ext uri="{BB962C8B-B14F-4D97-AF65-F5344CB8AC3E}">
        <p14:creationId xmlns:p14="http://schemas.microsoft.com/office/powerpoint/2010/main" val="2337774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15</a:t>
            </a:fld>
            <a:endParaRPr lang="fr-FR" dirty="0"/>
          </a:p>
        </p:txBody>
      </p:sp>
      <p:sp>
        <p:nvSpPr>
          <p:cNvPr id="5" name="Titre 4"/>
          <p:cNvSpPr>
            <a:spLocks noGrp="1"/>
          </p:cNvSpPr>
          <p:nvPr>
            <p:ph type="title"/>
          </p:nvPr>
        </p:nvSpPr>
        <p:spPr/>
        <p:txBody>
          <a:bodyPr/>
          <a:lstStyle/>
          <a:p>
            <a:r>
              <a:rPr lang="fr-CA" dirty="0"/>
              <a:t>Fusion sur lit de poudre (LPBF)</a:t>
            </a:r>
          </a:p>
        </p:txBody>
      </p:sp>
      <p:grpSp>
        <p:nvGrpSpPr>
          <p:cNvPr id="6" name="Groupe 5">
            <a:extLst>
              <a:ext uri="{FF2B5EF4-FFF2-40B4-BE49-F238E27FC236}">
                <a16:creationId xmlns:a16="http://schemas.microsoft.com/office/drawing/2014/main" id="{A7F2C317-59DE-4F75-9C93-E77AC8FC6B29}"/>
              </a:ext>
            </a:extLst>
          </p:cNvPr>
          <p:cNvGrpSpPr/>
          <p:nvPr/>
        </p:nvGrpSpPr>
        <p:grpSpPr>
          <a:xfrm>
            <a:off x="0" y="1135579"/>
            <a:ext cx="5956184" cy="4828993"/>
            <a:chOff x="0" y="1135579"/>
            <a:chExt cx="5956184" cy="4828993"/>
          </a:xfrm>
        </p:grpSpPr>
        <p:sp>
          <p:nvSpPr>
            <p:cNvPr id="7" name="Rectangle 6">
              <a:extLst>
                <a:ext uri="{FF2B5EF4-FFF2-40B4-BE49-F238E27FC236}">
                  <a16:creationId xmlns:a16="http://schemas.microsoft.com/office/drawing/2014/main" id="{C8F4F7D3-6FCA-49CA-8239-D98FD3CDDCC4}"/>
                </a:ext>
              </a:extLst>
            </p:cNvPr>
            <p:cNvSpPr/>
            <p:nvPr/>
          </p:nvSpPr>
          <p:spPr>
            <a:xfrm>
              <a:off x="0" y="1440494"/>
              <a:ext cx="5956184" cy="4524078"/>
            </a:xfrm>
            <a:prstGeom prst="rect">
              <a:avLst/>
            </a:prstGeom>
            <a:solidFill>
              <a:srgbClr val="D9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riangle 18">
              <a:extLst>
                <a:ext uri="{FF2B5EF4-FFF2-40B4-BE49-F238E27FC236}">
                  <a16:creationId xmlns:a16="http://schemas.microsoft.com/office/drawing/2014/main" id="{67EE8730-8F4F-4DDF-8794-6C45CFE02C1F}"/>
                </a:ext>
              </a:extLst>
            </p:cNvPr>
            <p:cNvSpPr/>
            <p:nvPr/>
          </p:nvSpPr>
          <p:spPr>
            <a:xfrm rot="10800000">
              <a:off x="4891643" y="1135579"/>
              <a:ext cx="857281" cy="739035"/>
            </a:xfrm>
            <a:prstGeom prst="triangl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Espace réservé du texte 3"/>
          <p:cNvSpPr>
            <a:spLocks noGrp="1"/>
          </p:cNvSpPr>
          <p:nvPr>
            <p:ph type="body" idx="1"/>
          </p:nvPr>
        </p:nvSpPr>
        <p:spPr>
          <a:xfrm>
            <a:off x="838200" y="1832272"/>
            <a:ext cx="4688557" cy="4036235"/>
          </a:xfrm>
        </p:spPr>
        <p:txBody>
          <a:bodyPr>
            <a:normAutofit/>
          </a:bodyPr>
          <a:lstStyle/>
          <a:p>
            <a:r>
              <a:rPr lang="fr-CA" sz="2400" b="1" dirty="0">
                <a:solidFill>
                  <a:schemeClr val="accent1"/>
                </a:solidFill>
              </a:rPr>
              <a:t>Principes généraux : </a:t>
            </a:r>
          </a:p>
          <a:p>
            <a:endParaRPr lang="fr-CA" sz="1100" dirty="0"/>
          </a:p>
          <a:p>
            <a:r>
              <a:rPr lang="fr-CA" dirty="0"/>
              <a:t>SLM TM :  </a:t>
            </a:r>
            <a:r>
              <a:rPr lang="fr-CA" dirty="0" err="1"/>
              <a:t>Selective</a:t>
            </a:r>
            <a:r>
              <a:rPr lang="fr-CA" dirty="0"/>
              <a:t> Laser </a:t>
            </a:r>
            <a:r>
              <a:rPr lang="fr-CA" dirty="0" err="1"/>
              <a:t>Melting</a:t>
            </a:r>
            <a:endParaRPr lang="fr-CA" dirty="0"/>
          </a:p>
          <a:p>
            <a:r>
              <a:rPr lang="fr-CA" dirty="0"/>
              <a:t>SLS TM :  </a:t>
            </a:r>
            <a:r>
              <a:rPr lang="fr-CA" dirty="0" err="1"/>
              <a:t>Selective</a:t>
            </a:r>
            <a:r>
              <a:rPr lang="fr-CA" dirty="0"/>
              <a:t> Laser </a:t>
            </a:r>
            <a:r>
              <a:rPr lang="fr-CA" dirty="0" err="1"/>
              <a:t>Sintering</a:t>
            </a:r>
            <a:endParaRPr lang="fr-CA" dirty="0"/>
          </a:p>
          <a:p>
            <a:r>
              <a:rPr lang="fr-CA" dirty="0"/>
              <a:t>DMLS :  Direct </a:t>
            </a:r>
            <a:r>
              <a:rPr lang="fr-CA" dirty="0" err="1"/>
              <a:t>Metal</a:t>
            </a:r>
            <a:r>
              <a:rPr lang="fr-CA" dirty="0"/>
              <a:t> Laser </a:t>
            </a:r>
            <a:r>
              <a:rPr lang="fr-CA" dirty="0" err="1"/>
              <a:t>Sintering</a:t>
            </a:r>
            <a:endParaRPr lang="fr-CA" dirty="0"/>
          </a:p>
          <a:p>
            <a:r>
              <a:rPr lang="fr-CA" dirty="0"/>
              <a:t>DMP :  Direct </a:t>
            </a:r>
            <a:r>
              <a:rPr lang="fr-CA" dirty="0" err="1"/>
              <a:t>Metal</a:t>
            </a:r>
            <a:r>
              <a:rPr lang="fr-CA" dirty="0"/>
              <a:t> Printing, TM by 3D </a:t>
            </a:r>
            <a:r>
              <a:rPr lang="fr-CA" dirty="0" err="1"/>
              <a:t>systems</a:t>
            </a:r>
            <a:endParaRPr lang="fr-CA" dirty="0"/>
          </a:p>
          <a:p>
            <a:r>
              <a:rPr lang="fr-CA" dirty="0"/>
              <a:t>LM :  Laser </a:t>
            </a:r>
            <a:r>
              <a:rPr lang="fr-CA" dirty="0" err="1"/>
              <a:t>Melting</a:t>
            </a:r>
            <a:endParaRPr lang="fr-CA" dirty="0"/>
          </a:p>
          <a:p>
            <a:r>
              <a:rPr lang="fr-CA" dirty="0"/>
              <a:t>LMF :  Laser </a:t>
            </a:r>
            <a:r>
              <a:rPr lang="fr-CA" dirty="0" err="1"/>
              <a:t>Metal</a:t>
            </a:r>
            <a:r>
              <a:rPr lang="fr-CA" dirty="0"/>
              <a:t> Fusion</a:t>
            </a:r>
          </a:p>
          <a:p>
            <a:r>
              <a:rPr lang="fr-CA" dirty="0"/>
              <a:t>LS :  Laser </a:t>
            </a:r>
            <a:r>
              <a:rPr lang="fr-CA" dirty="0" err="1"/>
              <a:t>Sintering</a:t>
            </a:r>
            <a:endParaRPr lang="fr-CA" dirty="0"/>
          </a:p>
          <a:p>
            <a:r>
              <a:rPr lang="fr-CA" dirty="0"/>
              <a:t>EBM :  </a:t>
            </a:r>
            <a:r>
              <a:rPr lang="fr-CA" dirty="0" err="1"/>
              <a:t>Electron</a:t>
            </a:r>
            <a:r>
              <a:rPr lang="fr-CA" dirty="0"/>
              <a:t> </a:t>
            </a:r>
            <a:r>
              <a:rPr lang="fr-CA" dirty="0" err="1"/>
              <a:t>beam</a:t>
            </a:r>
            <a:r>
              <a:rPr lang="fr-CA" dirty="0"/>
              <a:t> </a:t>
            </a:r>
            <a:r>
              <a:rPr lang="fr-CA" dirty="0" err="1"/>
              <a:t>melting</a:t>
            </a:r>
            <a:endParaRPr lang="fr-CA" dirty="0"/>
          </a:p>
          <a:p>
            <a:endParaRPr lang="fr-CA" dirty="0"/>
          </a:p>
        </p:txBody>
      </p:sp>
      <p:pic>
        <p:nvPicPr>
          <p:cNvPr id="9" name="Image 8">
            <a:extLst>
              <a:ext uri="{FF2B5EF4-FFF2-40B4-BE49-F238E27FC236}">
                <a16:creationId xmlns:a16="http://schemas.microsoft.com/office/drawing/2014/main" id="{7DF16540-F5F0-461B-8511-9B3E770A452E}"/>
              </a:ext>
            </a:extLst>
          </p:cNvPr>
          <p:cNvPicPr>
            <a:picLocks noChangeAspect="1"/>
          </p:cNvPicPr>
          <p:nvPr/>
        </p:nvPicPr>
        <p:blipFill>
          <a:blip r:embed="rId2"/>
          <a:stretch>
            <a:fillRect/>
          </a:stretch>
        </p:blipFill>
        <p:spPr>
          <a:xfrm>
            <a:off x="6860229" y="1440494"/>
            <a:ext cx="4365813" cy="4374632"/>
          </a:xfrm>
          <a:prstGeom prst="rect">
            <a:avLst/>
          </a:prstGeom>
        </p:spPr>
      </p:pic>
      <p:sp>
        <p:nvSpPr>
          <p:cNvPr id="10" name="ZoneTexte 9">
            <a:extLst>
              <a:ext uri="{FF2B5EF4-FFF2-40B4-BE49-F238E27FC236}">
                <a16:creationId xmlns:a16="http://schemas.microsoft.com/office/drawing/2014/main" id="{E02DC13C-9149-4565-90F0-05007B0B9247}"/>
              </a:ext>
            </a:extLst>
          </p:cNvPr>
          <p:cNvSpPr txBox="1"/>
          <p:nvPr/>
        </p:nvSpPr>
        <p:spPr>
          <a:xfrm>
            <a:off x="47538" y="6472370"/>
            <a:ext cx="6194612" cy="318100"/>
          </a:xfrm>
          <a:prstGeom prst="rect">
            <a:avLst/>
          </a:prstGeom>
          <a:noFill/>
        </p:spPr>
        <p:txBody>
          <a:bodyPr wrap="square" rtlCol="0">
            <a:spAutoFit/>
          </a:bodyPr>
          <a:lstStyle/>
          <a:p>
            <a:pPr defTabSz="609585"/>
            <a:r>
              <a:rPr lang="fr-CA" sz="1400" u="sng" dirty="0">
                <a:solidFill>
                  <a:srgbClr val="404040"/>
                </a:solidFill>
                <a:latin typeface="Univers Condensed Light" panose="020B0306020202040204" pitchFamily="34" charset="0"/>
              </a:rPr>
              <a:t>https://www.manufacturingguide.com/en/selective-laser-sintering-sls</a:t>
            </a:r>
          </a:p>
        </p:txBody>
      </p:sp>
    </p:spTree>
    <p:extLst>
      <p:ext uri="{BB962C8B-B14F-4D97-AF65-F5344CB8AC3E}">
        <p14:creationId xmlns:p14="http://schemas.microsoft.com/office/powerpoint/2010/main" val="534157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16</a:t>
            </a:fld>
            <a:endParaRPr lang="fr-FR" dirty="0"/>
          </a:p>
        </p:txBody>
      </p:sp>
      <p:sp>
        <p:nvSpPr>
          <p:cNvPr id="5" name="Titre 4"/>
          <p:cNvSpPr>
            <a:spLocks noGrp="1"/>
          </p:cNvSpPr>
          <p:nvPr>
            <p:ph type="title"/>
          </p:nvPr>
        </p:nvSpPr>
        <p:spPr/>
        <p:txBody>
          <a:bodyPr/>
          <a:lstStyle/>
          <a:p>
            <a:r>
              <a:rPr lang="fr-CA" dirty="0"/>
              <a:t>Fusion sur lit de poudre (LPBF)</a:t>
            </a:r>
          </a:p>
        </p:txBody>
      </p:sp>
      <p:grpSp>
        <p:nvGrpSpPr>
          <p:cNvPr id="6" name="Groupe 5">
            <a:extLst>
              <a:ext uri="{FF2B5EF4-FFF2-40B4-BE49-F238E27FC236}">
                <a16:creationId xmlns:a16="http://schemas.microsoft.com/office/drawing/2014/main" id="{A7F2C317-59DE-4F75-9C93-E77AC8FC6B29}"/>
              </a:ext>
            </a:extLst>
          </p:cNvPr>
          <p:cNvGrpSpPr/>
          <p:nvPr/>
        </p:nvGrpSpPr>
        <p:grpSpPr>
          <a:xfrm>
            <a:off x="0" y="1426264"/>
            <a:ext cx="2936147" cy="4400790"/>
            <a:chOff x="0" y="1563782"/>
            <a:chExt cx="2936147" cy="4400790"/>
          </a:xfrm>
        </p:grpSpPr>
        <p:sp>
          <p:nvSpPr>
            <p:cNvPr id="7" name="Rectangle 6">
              <a:extLst>
                <a:ext uri="{FF2B5EF4-FFF2-40B4-BE49-F238E27FC236}">
                  <a16:creationId xmlns:a16="http://schemas.microsoft.com/office/drawing/2014/main" id="{C8F4F7D3-6FCA-49CA-8239-D98FD3CDDCC4}"/>
                </a:ext>
              </a:extLst>
            </p:cNvPr>
            <p:cNvSpPr/>
            <p:nvPr/>
          </p:nvSpPr>
          <p:spPr>
            <a:xfrm>
              <a:off x="0" y="1874614"/>
              <a:ext cx="2936147" cy="4089958"/>
            </a:xfrm>
            <a:prstGeom prst="rect">
              <a:avLst/>
            </a:prstGeom>
            <a:solidFill>
              <a:srgbClr val="D9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riangle 18">
              <a:extLst>
                <a:ext uri="{FF2B5EF4-FFF2-40B4-BE49-F238E27FC236}">
                  <a16:creationId xmlns:a16="http://schemas.microsoft.com/office/drawing/2014/main" id="{67EE8730-8F4F-4DDF-8794-6C45CFE02C1F}"/>
                </a:ext>
              </a:extLst>
            </p:cNvPr>
            <p:cNvSpPr/>
            <p:nvPr/>
          </p:nvSpPr>
          <p:spPr>
            <a:xfrm rot="10800000">
              <a:off x="1972274" y="1563782"/>
              <a:ext cx="857281" cy="739035"/>
            </a:xfrm>
            <a:prstGeom prst="triangl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Espace réservé du texte 3"/>
          <p:cNvSpPr>
            <a:spLocks noGrp="1"/>
          </p:cNvSpPr>
          <p:nvPr>
            <p:ph type="body" idx="1"/>
          </p:nvPr>
        </p:nvSpPr>
        <p:spPr>
          <a:xfrm>
            <a:off x="234893" y="2367420"/>
            <a:ext cx="1862355" cy="3982854"/>
          </a:xfrm>
        </p:spPr>
        <p:txBody>
          <a:bodyPr>
            <a:normAutofit/>
          </a:bodyPr>
          <a:lstStyle/>
          <a:p>
            <a:r>
              <a:rPr lang="en-US" sz="2000" b="1" dirty="0">
                <a:solidFill>
                  <a:schemeClr val="accent1"/>
                </a:solidFill>
              </a:rPr>
              <a:t>Monolithic Thrust Chamber - Cell Core GmbH :</a:t>
            </a:r>
          </a:p>
          <a:p>
            <a:endParaRPr lang="fr-CA" sz="1000" dirty="0"/>
          </a:p>
          <a:p>
            <a:r>
              <a:rPr lang="fr-CA" dirty="0"/>
              <a:t>Machine SLM 280</a:t>
            </a:r>
          </a:p>
          <a:p>
            <a:r>
              <a:rPr lang="fr-CA" dirty="0"/>
              <a:t>Matériau: IN718</a:t>
            </a:r>
          </a:p>
          <a:p>
            <a:r>
              <a:rPr lang="fr-CA" dirty="0"/>
              <a:t>Épaisseur de couche: 30 µm</a:t>
            </a:r>
          </a:p>
          <a:p>
            <a:r>
              <a:rPr lang="fr-CA" dirty="0"/>
              <a:t>Temps d’impression: 3j 5h 25 min </a:t>
            </a:r>
          </a:p>
          <a:p>
            <a:endParaRPr lang="fr-CA" dirty="0"/>
          </a:p>
        </p:txBody>
      </p:sp>
      <p:sp>
        <p:nvSpPr>
          <p:cNvPr id="10" name="ZoneTexte 9">
            <a:extLst>
              <a:ext uri="{FF2B5EF4-FFF2-40B4-BE49-F238E27FC236}">
                <a16:creationId xmlns:a16="http://schemas.microsoft.com/office/drawing/2014/main" id="{E02DC13C-9149-4565-90F0-05007B0B9247}"/>
              </a:ext>
            </a:extLst>
          </p:cNvPr>
          <p:cNvSpPr txBox="1"/>
          <p:nvPr/>
        </p:nvSpPr>
        <p:spPr>
          <a:xfrm>
            <a:off x="-43132" y="5962053"/>
            <a:ext cx="8483061" cy="430887"/>
          </a:xfrm>
          <a:prstGeom prst="rect">
            <a:avLst/>
          </a:prstGeom>
          <a:noFill/>
        </p:spPr>
        <p:txBody>
          <a:bodyPr wrap="square" rtlCol="0">
            <a:spAutoFit/>
          </a:bodyPr>
          <a:lstStyle/>
          <a:p>
            <a:pPr defTabSz="609585"/>
            <a:r>
              <a:rPr lang="fr-CA" sz="1100" i="1" dirty="0">
                <a:solidFill>
                  <a:schemeClr val="accent2"/>
                </a:solidFill>
                <a:latin typeface="Univers Condensed Light" panose="020B0306020202040204" pitchFamily="34" charset="0"/>
              </a:rPr>
              <a:t>https://www.slm-solutions.com/fileadmin/Content/Case_Studies/CaseStudy_CellCore_ThrustChamber_web.pdf</a:t>
            </a:r>
          </a:p>
          <a:p>
            <a:pPr defTabSz="609585"/>
            <a:r>
              <a:rPr lang="fr-CA" sz="1100" i="1" dirty="0">
                <a:solidFill>
                  <a:schemeClr val="accent2"/>
                </a:solidFill>
                <a:latin typeface="Univers Condensed Light" panose="020B0306020202040204" pitchFamily="34" charset="0"/>
              </a:rPr>
              <a:t>https://www.slm-solutions.com/products-and-solutions/machines/slm-280-1/</a:t>
            </a:r>
          </a:p>
        </p:txBody>
      </p:sp>
      <p:pic>
        <p:nvPicPr>
          <p:cNvPr id="11" name="Image 10">
            <a:extLst>
              <a:ext uri="{FF2B5EF4-FFF2-40B4-BE49-F238E27FC236}">
                <a16:creationId xmlns:a16="http://schemas.microsoft.com/office/drawing/2014/main" id="{E3708481-BC20-4B73-A854-22109592190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22122" t="7641" r="11825"/>
          <a:stretch/>
        </p:blipFill>
        <p:spPr>
          <a:xfrm>
            <a:off x="3553028" y="2590261"/>
            <a:ext cx="2345845" cy="3387086"/>
          </a:xfrm>
          <a:prstGeom prst="rect">
            <a:avLst/>
          </a:prstGeom>
        </p:spPr>
      </p:pic>
      <p:grpSp>
        <p:nvGrpSpPr>
          <p:cNvPr id="12" name="Groupe 11">
            <a:extLst>
              <a:ext uri="{FF2B5EF4-FFF2-40B4-BE49-F238E27FC236}">
                <a16:creationId xmlns:a16="http://schemas.microsoft.com/office/drawing/2014/main" id="{716521CE-1BD6-45B1-A334-57399D1B7838}"/>
              </a:ext>
            </a:extLst>
          </p:cNvPr>
          <p:cNvGrpSpPr/>
          <p:nvPr/>
        </p:nvGrpSpPr>
        <p:grpSpPr>
          <a:xfrm>
            <a:off x="6602136" y="2640120"/>
            <a:ext cx="5589864" cy="3186934"/>
            <a:chOff x="-2653717" y="1563782"/>
            <a:chExt cx="5589864" cy="3186934"/>
          </a:xfrm>
        </p:grpSpPr>
        <p:sp>
          <p:nvSpPr>
            <p:cNvPr id="13" name="Rectangle 12">
              <a:extLst>
                <a:ext uri="{FF2B5EF4-FFF2-40B4-BE49-F238E27FC236}">
                  <a16:creationId xmlns:a16="http://schemas.microsoft.com/office/drawing/2014/main" id="{B152F8C3-446E-4B6B-B2B4-E6E772CA4B7B}"/>
                </a:ext>
              </a:extLst>
            </p:cNvPr>
            <p:cNvSpPr/>
            <p:nvPr/>
          </p:nvSpPr>
          <p:spPr>
            <a:xfrm>
              <a:off x="-2653717" y="1874614"/>
              <a:ext cx="5589864" cy="2876102"/>
            </a:xfrm>
            <a:prstGeom prst="rect">
              <a:avLst/>
            </a:prstGeom>
            <a:solidFill>
              <a:srgbClr val="D9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Triangle 18">
              <a:extLst>
                <a:ext uri="{FF2B5EF4-FFF2-40B4-BE49-F238E27FC236}">
                  <a16:creationId xmlns:a16="http://schemas.microsoft.com/office/drawing/2014/main" id="{7053443F-9266-4737-A3AC-52F549D31F2F}"/>
                </a:ext>
              </a:extLst>
            </p:cNvPr>
            <p:cNvSpPr/>
            <p:nvPr/>
          </p:nvSpPr>
          <p:spPr>
            <a:xfrm rot="10800000">
              <a:off x="1972274" y="1563782"/>
              <a:ext cx="857281" cy="739035"/>
            </a:xfrm>
            <a:prstGeom prst="triangl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5" name="Image 14">
            <a:extLst>
              <a:ext uri="{FF2B5EF4-FFF2-40B4-BE49-F238E27FC236}">
                <a16:creationId xmlns:a16="http://schemas.microsoft.com/office/drawing/2014/main" id="{A3287988-6EEC-4A2A-8218-9FC26CD3A05F}"/>
              </a:ext>
            </a:extLst>
          </p:cNvPr>
          <p:cNvPicPr>
            <a:picLocks noChangeAspect="1"/>
          </p:cNvPicPr>
          <p:nvPr/>
        </p:nvPicPr>
        <p:blipFill rotWithShape="1">
          <a:blip r:embed="rId4"/>
          <a:srcRect l="13381" t="23363" r="15380" b="15575"/>
          <a:stretch/>
        </p:blipFill>
        <p:spPr>
          <a:xfrm>
            <a:off x="7333048" y="597287"/>
            <a:ext cx="3470275" cy="1983016"/>
          </a:xfrm>
          <a:prstGeom prst="rect">
            <a:avLst/>
          </a:prstGeom>
        </p:spPr>
      </p:pic>
      <p:sp>
        <p:nvSpPr>
          <p:cNvPr id="16" name="Espace réservé du texte 3">
            <a:extLst>
              <a:ext uri="{FF2B5EF4-FFF2-40B4-BE49-F238E27FC236}">
                <a16:creationId xmlns:a16="http://schemas.microsoft.com/office/drawing/2014/main" id="{05EDC298-6B2A-4E42-8B0C-5B2E22CCE0E5}"/>
              </a:ext>
            </a:extLst>
          </p:cNvPr>
          <p:cNvSpPr txBox="1">
            <a:spLocks/>
          </p:cNvSpPr>
          <p:nvPr/>
        </p:nvSpPr>
        <p:spPr>
          <a:xfrm>
            <a:off x="7038946" y="3271043"/>
            <a:ext cx="4058478" cy="2454852"/>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b="1" dirty="0">
                <a:solidFill>
                  <a:schemeClr val="accent1"/>
                </a:solidFill>
              </a:rPr>
              <a:t>Gooseneck </a:t>
            </a:r>
            <a:r>
              <a:rPr lang="en-US" sz="2000" b="1" dirty="0" err="1">
                <a:solidFill>
                  <a:schemeClr val="accent1"/>
                </a:solidFill>
              </a:rPr>
              <a:t>Kueger</a:t>
            </a:r>
            <a:r>
              <a:rPr lang="en-US" sz="2000" b="1" dirty="0">
                <a:solidFill>
                  <a:schemeClr val="accent1"/>
                </a:solidFill>
              </a:rPr>
              <a:t> Flap Actuation Bracket - Asco Industries :</a:t>
            </a:r>
          </a:p>
          <a:p>
            <a:endParaRPr lang="fr-CA" sz="1000" dirty="0"/>
          </a:p>
          <a:p>
            <a:r>
              <a:rPr lang="fr-CA" dirty="0"/>
              <a:t>Machine SLM 280 </a:t>
            </a:r>
            <a:r>
              <a:rPr lang="fr-CA" dirty="0" err="1"/>
              <a:t>Twin</a:t>
            </a:r>
            <a:endParaRPr lang="fr-CA" dirty="0"/>
          </a:p>
          <a:p>
            <a:r>
              <a:rPr lang="fr-CA" dirty="0"/>
              <a:t>Matériau: Ti6Al4V</a:t>
            </a:r>
          </a:p>
          <a:p>
            <a:r>
              <a:rPr lang="fr-CA" dirty="0"/>
              <a:t>Épaisseur de couche: 30 µm</a:t>
            </a:r>
          </a:p>
          <a:p>
            <a:r>
              <a:rPr lang="fr-CA" dirty="0"/>
              <a:t>Temps d’impression: 1j 19h 11 min </a:t>
            </a:r>
          </a:p>
          <a:p>
            <a:endParaRPr lang="fr-CA" dirty="0"/>
          </a:p>
        </p:txBody>
      </p:sp>
      <p:sp>
        <p:nvSpPr>
          <p:cNvPr id="17" name="ZoneTexte 16">
            <a:extLst>
              <a:ext uri="{FF2B5EF4-FFF2-40B4-BE49-F238E27FC236}">
                <a16:creationId xmlns:a16="http://schemas.microsoft.com/office/drawing/2014/main" id="{C0512665-A4A1-4165-B7CA-21FC97A96FBC}"/>
              </a:ext>
            </a:extLst>
          </p:cNvPr>
          <p:cNvSpPr txBox="1"/>
          <p:nvPr/>
        </p:nvSpPr>
        <p:spPr>
          <a:xfrm>
            <a:off x="3472387" y="1318830"/>
            <a:ext cx="3546814" cy="1015663"/>
          </a:xfrm>
          <a:prstGeom prst="rect">
            <a:avLst/>
          </a:prstGeom>
          <a:noFill/>
        </p:spPr>
        <p:txBody>
          <a:bodyPr wrap="square" rtlCol="0">
            <a:spAutoFit/>
          </a:bodyPr>
          <a:lstStyle/>
          <a:p>
            <a:pPr algn="just" defTabSz="609585"/>
            <a:r>
              <a:rPr lang="fr-CA" sz="2000" dirty="0">
                <a:solidFill>
                  <a:srgbClr val="404040"/>
                </a:solidFill>
                <a:latin typeface="Univers Condensed Light" panose="020B0306020202040204" pitchFamily="34" charset="0"/>
              </a:rPr>
              <a:t>Procédé qui permet de créer des pièces de formes complexes avec un fini de surface relativement bon. </a:t>
            </a:r>
          </a:p>
        </p:txBody>
      </p:sp>
    </p:spTree>
    <p:extLst>
      <p:ext uri="{BB962C8B-B14F-4D97-AF65-F5344CB8AC3E}">
        <p14:creationId xmlns:p14="http://schemas.microsoft.com/office/powerpoint/2010/main" val="4178693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 19">
            <a:extLst>
              <a:ext uri="{FF2B5EF4-FFF2-40B4-BE49-F238E27FC236}">
                <a16:creationId xmlns:a16="http://schemas.microsoft.com/office/drawing/2014/main" id="{3FA7F852-004A-4C22-A06B-B84B668F8C27}"/>
              </a:ext>
            </a:extLst>
          </p:cNvPr>
          <p:cNvGrpSpPr/>
          <p:nvPr/>
        </p:nvGrpSpPr>
        <p:grpSpPr>
          <a:xfrm>
            <a:off x="9547413" y="261460"/>
            <a:ext cx="1449082" cy="1161877"/>
            <a:chOff x="4662573" y="2090872"/>
            <a:chExt cx="1449082" cy="1161877"/>
          </a:xfrm>
        </p:grpSpPr>
        <p:sp>
          <p:nvSpPr>
            <p:cNvPr id="21" name="Rectangle 20">
              <a:extLst>
                <a:ext uri="{FF2B5EF4-FFF2-40B4-BE49-F238E27FC236}">
                  <a16:creationId xmlns:a16="http://schemas.microsoft.com/office/drawing/2014/main" id="{7FD11F28-F367-4D8D-A050-D1E1B1D01821}"/>
                </a:ext>
              </a:extLst>
            </p:cNvPr>
            <p:cNvSpPr/>
            <p:nvPr/>
          </p:nvSpPr>
          <p:spPr>
            <a:xfrm>
              <a:off x="4662573" y="2090872"/>
              <a:ext cx="1361296" cy="1161877"/>
            </a:xfrm>
            <a:prstGeom prst="rect">
              <a:avLst/>
            </a:prstGeom>
            <a:solidFill>
              <a:srgbClr val="D9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ZoneTexte 21">
              <a:extLst>
                <a:ext uri="{FF2B5EF4-FFF2-40B4-BE49-F238E27FC236}">
                  <a16:creationId xmlns:a16="http://schemas.microsoft.com/office/drawing/2014/main" id="{5418BBC1-9457-4DD1-A880-795C04820597}"/>
                </a:ext>
              </a:extLst>
            </p:cNvPr>
            <p:cNvSpPr txBox="1"/>
            <p:nvPr/>
          </p:nvSpPr>
          <p:spPr>
            <a:xfrm>
              <a:off x="4817304" y="2209674"/>
              <a:ext cx="1294351" cy="923330"/>
            </a:xfrm>
            <a:prstGeom prst="rect">
              <a:avLst/>
            </a:prstGeom>
            <a:noFill/>
          </p:spPr>
          <p:txBody>
            <a:bodyPr wrap="square">
              <a:spAutoFit/>
            </a:bodyPr>
            <a:lstStyle/>
            <a:p>
              <a:pPr defTabSz="609585"/>
              <a:r>
                <a:rPr lang="es-ES" sz="1800" b="1" dirty="0">
                  <a:solidFill>
                    <a:schemeClr val="accent1"/>
                  </a:solidFill>
                  <a:latin typeface="Univers Condensed Light" panose="020B0306020202040204" pitchFamily="34" charset="0"/>
                </a:rPr>
                <a:t>SLM 125 : </a:t>
              </a:r>
            </a:p>
            <a:p>
              <a:pPr defTabSz="609585"/>
              <a:r>
                <a:rPr lang="es-ES" sz="1800" dirty="0">
                  <a:latin typeface="Univers Condensed Light" panose="020B0306020202040204" pitchFamily="34" charset="0"/>
                </a:rPr>
                <a:t>125 x 125 x 125 mm</a:t>
              </a:r>
            </a:p>
          </p:txBody>
        </p:sp>
      </p:grpSp>
      <p:grpSp>
        <p:nvGrpSpPr>
          <p:cNvPr id="17" name="Groupe 16">
            <a:extLst>
              <a:ext uri="{FF2B5EF4-FFF2-40B4-BE49-F238E27FC236}">
                <a16:creationId xmlns:a16="http://schemas.microsoft.com/office/drawing/2014/main" id="{C8395A72-41BF-40DA-BB25-7E8CDAA631D1}"/>
              </a:ext>
            </a:extLst>
          </p:cNvPr>
          <p:cNvGrpSpPr/>
          <p:nvPr/>
        </p:nvGrpSpPr>
        <p:grpSpPr>
          <a:xfrm>
            <a:off x="5324913" y="4992560"/>
            <a:ext cx="2745296" cy="926927"/>
            <a:chOff x="3875714" y="2325822"/>
            <a:chExt cx="2745296" cy="926927"/>
          </a:xfrm>
        </p:grpSpPr>
        <p:sp>
          <p:nvSpPr>
            <p:cNvPr id="18" name="Rectangle 17">
              <a:extLst>
                <a:ext uri="{FF2B5EF4-FFF2-40B4-BE49-F238E27FC236}">
                  <a16:creationId xmlns:a16="http://schemas.microsoft.com/office/drawing/2014/main" id="{52791FDD-E938-4A12-810E-4B6A68C1D3AD}"/>
                </a:ext>
              </a:extLst>
            </p:cNvPr>
            <p:cNvSpPr/>
            <p:nvPr/>
          </p:nvSpPr>
          <p:spPr>
            <a:xfrm>
              <a:off x="3875714" y="2325822"/>
              <a:ext cx="2148155" cy="926927"/>
            </a:xfrm>
            <a:prstGeom prst="rect">
              <a:avLst/>
            </a:prstGeom>
            <a:solidFill>
              <a:srgbClr val="D9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ZoneTexte 18">
              <a:extLst>
                <a:ext uri="{FF2B5EF4-FFF2-40B4-BE49-F238E27FC236}">
                  <a16:creationId xmlns:a16="http://schemas.microsoft.com/office/drawing/2014/main" id="{8480CA7D-B2B2-4384-9D3A-9AEE1EC0DDA3}"/>
                </a:ext>
              </a:extLst>
            </p:cNvPr>
            <p:cNvSpPr txBox="1"/>
            <p:nvPr/>
          </p:nvSpPr>
          <p:spPr>
            <a:xfrm>
              <a:off x="4038600" y="2471970"/>
              <a:ext cx="2582410" cy="646331"/>
            </a:xfrm>
            <a:prstGeom prst="rect">
              <a:avLst/>
            </a:prstGeom>
            <a:noFill/>
          </p:spPr>
          <p:txBody>
            <a:bodyPr wrap="square">
              <a:spAutoFit/>
            </a:bodyPr>
            <a:lstStyle/>
            <a:p>
              <a:pPr defTabSz="609585"/>
              <a:r>
                <a:rPr lang="es-ES" sz="1800" b="1" dirty="0">
                  <a:solidFill>
                    <a:schemeClr val="accent1"/>
                  </a:solidFill>
                  <a:latin typeface="Univers Condensed Light" panose="020B0306020202040204" pitchFamily="34" charset="0"/>
                </a:rPr>
                <a:t>SLM  NXG XII 600 : </a:t>
              </a:r>
            </a:p>
            <a:p>
              <a:pPr defTabSz="609585"/>
              <a:r>
                <a:rPr lang="es-ES" sz="1800" dirty="0">
                  <a:latin typeface="Univers Condensed Light" panose="020B0306020202040204" pitchFamily="34" charset="0"/>
                </a:rPr>
                <a:t>600 x 600 x 600 mm</a:t>
              </a:r>
            </a:p>
          </p:txBody>
        </p:sp>
      </p:grpSp>
      <p:grpSp>
        <p:nvGrpSpPr>
          <p:cNvPr id="16" name="Groupe 15">
            <a:extLst>
              <a:ext uri="{FF2B5EF4-FFF2-40B4-BE49-F238E27FC236}">
                <a16:creationId xmlns:a16="http://schemas.microsoft.com/office/drawing/2014/main" id="{AEB83DA2-8E5B-4CB2-AC0E-44F5AA49F6F4}"/>
              </a:ext>
            </a:extLst>
          </p:cNvPr>
          <p:cNvGrpSpPr/>
          <p:nvPr/>
        </p:nvGrpSpPr>
        <p:grpSpPr>
          <a:xfrm>
            <a:off x="3875714" y="2325822"/>
            <a:ext cx="6257488" cy="926927"/>
            <a:chOff x="3875714" y="2325822"/>
            <a:chExt cx="6257488" cy="926927"/>
          </a:xfrm>
        </p:grpSpPr>
        <p:sp>
          <p:nvSpPr>
            <p:cNvPr id="13" name="Rectangle 12">
              <a:extLst>
                <a:ext uri="{FF2B5EF4-FFF2-40B4-BE49-F238E27FC236}">
                  <a16:creationId xmlns:a16="http://schemas.microsoft.com/office/drawing/2014/main" id="{CC6B83F8-4F4D-447F-84D3-10CC4893390C}"/>
                </a:ext>
              </a:extLst>
            </p:cNvPr>
            <p:cNvSpPr/>
            <p:nvPr/>
          </p:nvSpPr>
          <p:spPr>
            <a:xfrm>
              <a:off x="3875714" y="2325822"/>
              <a:ext cx="2148155" cy="926927"/>
            </a:xfrm>
            <a:prstGeom prst="rect">
              <a:avLst/>
            </a:prstGeom>
            <a:solidFill>
              <a:srgbClr val="D9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ZoneTexte 14">
              <a:extLst>
                <a:ext uri="{FF2B5EF4-FFF2-40B4-BE49-F238E27FC236}">
                  <a16:creationId xmlns:a16="http://schemas.microsoft.com/office/drawing/2014/main" id="{D471C126-8379-4412-845E-97E64289682B}"/>
                </a:ext>
              </a:extLst>
            </p:cNvPr>
            <p:cNvSpPr txBox="1"/>
            <p:nvPr/>
          </p:nvSpPr>
          <p:spPr>
            <a:xfrm>
              <a:off x="4038600" y="2471970"/>
              <a:ext cx="6094602" cy="646331"/>
            </a:xfrm>
            <a:prstGeom prst="rect">
              <a:avLst/>
            </a:prstGeom>
            <a:noFill/>
          </p:spPr>
          <p:txBody>
            <a:bodyPr wrap="square">
              <a:spAutoFit/>
            </a:bodyPr>
            <a:lstStyle/>
            <a:p>
              <a:pPr defTabSz="609585"/>
              <a:r>
                <a:rPr lang="es-ES" sz="1800" b="1" dirty="0">
                  <a:solidFill>
                    <a:schemeClr val="accent1"/>
                  </a:solidFill>
                  <a:latin typeface="Univers Condensed Light" panose="020B0306020202040204" pitchFamily="34" charset="0"/>
                </a:rPr>
                <a:t>EOS M290 : </a:t>
              </a:r>
            </a:p>
            <a:p>
              <a:pPr defTabSz="609585"/>
              <a:r>
                <a:rPr lang="es-ES" sz="1800" dirty="0">
                  <a:latin typeface="Univers Condensed Light" panose="020B0306020202040204" pitchFamily="34" charset="0"/>
                </a:rPr>
                <a:t>250 x 250 x 325 mm</a:t>
              </a:r>
            </a:p>
          </p:txBody>
        </p:sp>
      </p:grpSp>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17</a:t>
            </a:fld>
            <a:endParaRPr lang="fr-FR" dirty="0"/>
          </a:p>
        </p:txBody>
      </p:sp>
      <p:sp>
        <p:nvSpPr>
          <p:cNvPr id="4" name="Espace réservé du texte 3"/>
          <p:cNvSpPr>
            <a:spLocks noGrp="1"/>
          </p:cNvSpPr>
          <p:nvPr>
            <p:ph type="body" idx="1"/>
          </p:nvPr>
        </p:nvSpPr>
        <p:spPr>
          <a:xfrm>
            <a:off x="764287" y="1342955"/>
            <a:ext cx="4481381" cy="4379466"/>
          </a:xfrm>
        </p:spPr>
        <p:txBody>
          <a:bodyPr>
            <a:normAutofit/>
          </a:bodyPr>
          <a:lstStyle/>
          <a:p>
            <a:r>
              <a:rPr lang="fr-CA" sz="2000" b="1" dirty="0">
                <a:solidFill>
                  <a:schemeClr val="accent1"/>
                </a:solidFill>
              </a:rPr>
              <a:t>Plusieurs compagnies développent des machines au laser à lit de poudre :</a:t>
            </a:r>
          </a:p>
          <a:p>
            <a:pPr marL="285750" indent="-285750">
              <a:buFont typeface="Arial" panose="020B0604020202020204" pitchFamily="34" charset="0"/>
              <a:buChar char="•"/>
            </a:pPr>
            <a:r>
              <a:rPr lang="en-US" dirty="0"/>
              <a:t>Renishaw</a:t>
            </a:r>
          </a:p>
          <a:p>
            <a:pPr marL="285750" indent="-285750">
              <a:buFont typeface="Arial" panose="020B0604020202020204" pitchFamily="34" charset="0"/>
              <a:buChar char="•"/>
            </a:pPr>
            <a:r>
              <a:rPr lang="en-US" dirty="0"/>
              <a:t>3D Systems (Phenix)</a:t>
            </a:r>
          </a:p>
          <a:p>
            <a:pPr marL="285750" indent="-285750">
              <a:buFont typeface="Arial" panose="020B0604020202020204" pitchFamily="34" charset="0"/>
              <a:buChar char="•"/>
            </a:pPr>
            <a:r>
              <a:rPr lang="en-US" dirty="0"/>
              <a:t>SLM Solutions</a:t>
            </a:r>
          </a:p>
          <a:p>
            <a:pPr marL="285750" indent="-285750">
              <a:buFont typeface="Arial" panose="020B0604020202020204" pitchFamily="34" charset="0"/>
              <a:buChar char="•"/>
            </a:pPr>
            <a:r>
              <a:rPr lang="en-US" dirty="0"/>
              <a:t>EOS </a:t>
            </a:r>
          </a:p>
          <a:p>
            <a:pPr marL="285750" indent="-285750">
              <a:buFont typeface="Arial" panose="020B0604020202020204" pitchFamily="34" charset="0"/>
              <a:buChar char="•"/>
            </a:pPr>
            <a:r>
              <a:rPr lang="fr-CA" dirty="0"/>
              <a:t>Concept Laser</a:t>
            </a:r>
          </a:p>
          <a:p>
            <a:pPr marL="285750" indent="-285750">
              <a:buFont typeface="Arial" panose="020B0604020202020204" pitchFamily="34" charset="0"/>
              <a:buChar char="•"/>
            </a:pPr>
            <a:r>
              <a:rPr lang="fr-CA" dirty="0"/>
              <a:t>Et plusieurs autres compagnies</a:t>
            </a:r>
          </a:p>
          <a:p>
            <a:pPr marL="285750" indent="-285750">
              <a:buFont typeface="Arial" panose="020B0604020202020204" pitchFamily="34" charset="0"/>
              <a:buChar char="•"/>
            </a:pPr>
            <a:endParaRPr lang="fr-CA" dirty="0"/>
          </a:p>
          <a:p>
            <a:r>
              <a:rPr lang="fr-CA" dirty="0"/>
              <a:t>Les prix varient de 300 000$ à plusieurs millions de dollars (USD). Cette valeur dépend beaucoup de la taille de la machine, de la puissance du laser et du nombre de lasers (12 x 12 x12 à 60 x 60 x 60cm).</a:t>
            </a:r>
          </a:p>
          <a:p>
            <a:endParaRPr lang="fr-CA" dirty="0"/>
          </a:p>
        </p:txBody>
      </p:sp>
      <p:sp>
        <p:nvSpPr>
          <p:cNvPr id="5" name="Titre 4"/>
          <p:cNvSpPr>
            <a:spLocks noGrp="1"/>
          </p:cNvSpPr>
          <p:nvPr>
            <p:ph type="title"/>
          </p:nvPr>
        </p:nvSpPr>
        <p:spPr/>
        <p:txBody>
          <a:bodyPr/>
          <a:lstStyle/>
          <a:p>
            <a:r>
              <a:rPr lang="fr-CA" dirty="0"/>
              <a:t>Fusion au laser sur lit de poudre (LPBF)</a:t>
            </a:r>
          </a:p>
        </p:txBody>
      </p:sp>
      <p:sp>
        <p:nvSpPr>
          <p:cNvPr id="9" name="ZoneTexte 8">
            <a:extLst>
              <a:ext uri="{FF2B5EF4-FFF2-40B4-BE49-F238E27FC236}">
                <a16:creationId xmlns:a16="http://schemas.microsoft.com/office/drawing/2014/main" id="{45D19B34-C551-48CD-B2CD-78F1E8335347}"/>
              </a:ext>
            </a:extLst>
          </p:cNvPr>
          <p:cNvSpPr txBox="1"/>
          <p:nvPr/>
        </p:nvSpPr>
        <p:spPr>
          <a:xfrm>
            <a:off x="-11041" y="6414533"/>
            <a:ext cx="6094602" cy="430887"/>
          </a:xfrm>
          <a:prstGeom prst="rect">
            <a:avLst/>
          </a:prstGeom>
          <a:noFill/>
        </p:spPr>
        <p:txBody>
          <a:bodyPr wrap="square">
            <a:spAutoFit/>
          </a:bodyPr>
          <a:lstStyle/>
          <a:p>
            <a:pPr algn="just" defTabSz="609585"/>
            <a:r>
              <a:rPr lang="fr-CA" sz="1100" i="1" dirty="0">
                <a:solidFill>
                  <a:schemeClr val="accent2"/>
                </a:solidFill>
                <a:latin typeface="Univers Condensed Light" panose="020B0306020202040204" pitchFamily="34" charset="0"/>
                <a:hlinkClick r:id="rId2">
                  <a:extLst>
                    <a:ext uri="{A12FA001-AC4F-418D-AE19-62706E023703}">
                      <ahyp:hlinkClr xmlns:ahyp="http://schemas.microsoft.com/office/drawing/2018/hyperlinkcolor" val="tx"/>
                    </a:ext>
                  </a:extLst>
                </a:hlinkClick>
              </a:rPr>
              <a:t>https://www.eos.info/en/additive-manufacturing/3d-printing-metal/eos-metal-systems/eos-m-290</a:t>
            </a:r>
            <a:endParaRPr lang="fr-CA" sz="1100" i="1" dirty="0">
              <a:solidFill>
                <a:schemeClr val="accent2"/>
              </a:solidFill>
              <a:latin typeface="Univers Condensed Light" panose="020B0306020202040204" pitchFamily="34" charset="0"/>
            </a:endParaRPr>
          </a:p>
          <a:p>
            <a:pPr algn="just" defTabSz="609585"/>
            <a:r>
              <a:rPr lang="fr-CA" sz="1100" i="1" dirty="0">
                <a:solidFill>
                  <a:schemeClr val="accent2"/>
                </a:solidFill>
                <a:latin typeface="Univers Condensed Light" panose="020B0306020202040204" pitchFamily="34" charset="0"/>
              </a:rPr>
              <a:t>https://www.slm-solutions.com/products-and-solutions/machines/</a:t>
            </a:r>
          </a:p>
        </p:txBody>
      </p:sp>
      <p:pic>
        <p:nvPicPr>
          <p:cNvPr id="10" name="Image 9">
            <a:extLst>
              <a:ext uri="{FF2B5EF4-FFF2-40B4-BE49-F238E27FC236}">
                <a16:creationId xmlns:a16="http://schemas.microsoft.com/office/drawing/2014/main" id="{D7FF695F-3C07-480C-9150-96E5EB78A1C4}"/>
              </a:ext>
            </a:extLst>
          </p:cNvPr>
          <p:cNvPicPr>
            <a:picLocks noChangeAspect="1"/>
          </p:cNvPicPr>
          <p:nvPr/>
        </p:nvPicPr>
        <p:blipFill>
          <a:blip r:embed="rId3"/>
          <a:stretch>
            <a:fillRect/>
          </a:stretch>
        </p:blipFill>
        <p:spPr>
          <a:xfrm>
            <a:off x="9547413" y="1374331"/>
            <a:ext cx="2034988" cy="2771509"/>
          </a:xfrm>
          <a:prstGeom prst="rect">
            <a:avLst/>
          </a:prstGeom>
          <a:ln w="19050">
            <a:solidFill>
              <a:srgbClr val="404040"/>
            </a:solidFill>
          </a:ln>
        </p:spPr>
      </p:pic>
      <p:pic>
        <p:nvPicPr>
          <p:cNvPr id="11" name="Image 10">
            <a:extLst>
              <a:ext uri="{FF2B5EF4-FFF2-40B4-BE49-F238E27FC236}">
                <a16:creationId xmlns:a16="http://schemas.microsoft.com/office/drawing/2014/main" id="{BD437C12-DB4F-4048-8376-1C1EDF5BE387}"/>
              </a:ext>
            </a:extLst>
          </p:cNvPr>
          <p:cNvPicPr>
            <a:picLocks noChangeAspect="1"/>
          </p:cNvPicPr>
          <p:nvPr/>
        </p:nvPicPr>
        <p:blipFill rotWithShape="1">
          <a:blip r:embed="rId4"/>
          <a:srcRect l="2976"/>
          <a:stretch/>
        </p:blipFill>
        <p:spPr>
          <a:xfrm>
            <a:off x="5982304" y="1342955"/>
            <a:ext cx="3307979" cy="2771509"/>
          </a:xfrm>
          <a:prstGeom prst="rect">
            <a:avLst/>
          </a:prstGeom>
          <a:ln w="19050">
            <a:solidFill>
              <a:srgbClr val="404040"/>
            </a:solidFill>
          </a:ln>
        </p:spPr>
      </p:pic>
      <p:pic>
        <p:nvPicPr>
          <p:cNvPr id="12" name="Image 11">
            <a:extLst>
              <a:ext uri="{FF2B5EF4-FFF2-40B4-BE49-F238E27FC236}">
                <a16:creationId xmlns:a16="http://schemas.microsoft.com/office/drawing/2014/main" id="{F3A539B1-481E-431B-9C4C-907EFE7A27C3}"/>
              </a:ext>
            </a:extLst>
          </p:cNvPr>
          <p:cNvPicPr>
            <a:picLocks noChangeAspect="1"/>
          </p:cNvPicPr>
          <p:nvPr/>
        </p:nvPicPr>
        <p:blipFill>
          <a:blip r:embed="rId5"/>
          <a:stretch>
            <a:fillRect/>
          </a:stretch>
        </p:blipFill>
        <p:spPr>
          <a:xfrm>
            <a:off x="7468791" y="4318001"/>
            <a:ext cx="3307977" cy="2331336"/>
          </a:xfrm>
          <a:prstGeom prst="rect">
            <a:avLst/>
          </a:prstGeom>
          <a:ln w="19050">
            <a:solidFill>
              <a:srgbClr val="404040"/>
            </a:solidFill>
          </a:ln>
        </p:spPr>
      </p:pic>
    </p:spTree>
    <p:extLst>
      <p:ext uri="{BB962C8B-B14F-4D97-AF65-F5344CB8AC3E}">
        <p14:creationId xmlns:p14="http://schemas.microsoft.com/office/powerpoint/2010/main" val="107298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390351C-6F2D-4BBF-BBDD-E3D7E29837D7}"/>
              </a:ext>
            </a:extLst>
          </p:cNvPr>
          <p:cNvSpPr>
            <a:spLocks noGrp="1"/>
          </p:cNvSpPr>
          <p:nvPr>
            <p:ph type="ftr" sz="quarter" idx="11"/>
          </p:nvPr>
        </p:nvSpPr>
        <p:spPr/>
        <p:txBody>
          <a:bodyPr/>
          <a:lstStyle/>
          <a:p>
            <a:r>
              <a:rPr lang="fr-FR"/>
              <a:t>ALU-COMPÉTENCES</a:t>
            </a:r>
          </a:p>
        </p:txBody>
      </p:sp>
      <p:sp>
        <p:nvSpPr>
          <p:cNvPr id="3" name="Espace réservé du numéro de diapositive 2">
            <a:extLst>
              <a:ext uri="{FF2B5EF4-FFF2-40B4-BE49-F238E27FC236}">
                <a16:creationId xmlns:a16="http://schemas.microsoft.com/office/drawing/2014/main" id="{21D8277B-AD46-4AC6-85A9-70F3E8CDE722}"/>
              </a:ext>
            </a:extLst>
          </p:cNvPr>
          <p:cNvSpPr>
            <a:spLocks noGrp="1"/>
          </p:cNvSpPr>
          <p:nvPr>
            <p:ph type="sldNum" sz="quarter" idx="12"/>
          </p:nvPr>
        </p:nvSpPr>
        <p:spPr/>
        <p:txBody>
          <a:bodyPr/>
          <a:lstStyle/>
          <a:p>
            <a:fld id="{82B63C5F-247B-BE4F-ACBC-7BDD67617F3E}" type="slidenum">
              <a:rPr lang="fr-FR" smtClean="0"/>
              <a:t>18</a:t>
            </a:fld>
            <a:endParaRPr lang="fr-FR" dirty="0"/>
          </a:p>
        </p:txBody>
      </p:sp>
      <p:sp>
        <p:nvSpPr>
          <p:cNvPr id="5" name="Titre 4">
            <a:extLst>
              <a:ext uri="{FF2B5EF4-FFF2-40B4-BE49-F238E27FC236}">
                <a16:creationId xmlns:a16="http://schemas.microsoft.com/office/drawing/2014/main" id="{BE604034-D9DA-4129-8443-6FE6938BE843}"/>
              </a:ext>
            </a:extLst>
          </p:cNvPr>
          <p:cNvSpPr>
            <a:spLocks noGrp="1"/>
          </p:cNvSpPr>
          <p:nvPr>
            <p:ph type="title"/>
          </p:nvPr>
        </p:nvSpPr>
        <p:spPr/>
        <p:txBody>
          <a:bodyPr/>
          <a:lstStyle/>
          <a:p>
            <a:r>
              <a:rPr lang="fr-CA" dirty="0"/>
              <a:t>Avantages du LPBF </a:t>
            </a:r>
          </a:p>
        </p:txBody>
      </p:sp>
      <p:grpSp>
        <p:nvGrpSpPr>
          <p:cNvPr id="6" name="Groupe 5">
            <a:extLst>
              <a:ext uri="{FF2B5EF4-FFF2-40B4-BE49-F238E27FC236}">
                <a16:creationId xmlns:a16="http://schemas.microsoft.com/office/drawing/2014/main" id="{6882F09B-E764-4195-B585-A4E097B4BB8E}"/>
              </a:ext>
            </a:extLst>
          </p:cNvPr>
          <p:cNvGrpSpPr/>
          <p:nvPr/>
        </p:nvGrpSpPr>
        <p:grpSpPr>
          <a:xfrm>
            <a:off x="0" y="1135579"/>
            <a:ext cx="5589864" cy="2681552"/>
            <a:chOff x="-2653717" y="1563782"/>
            <a:chExt cx="5589864" cy="2681552"/>
          </a:xfrm>
        </p:grpSpPr>
        <p:sp>
          <p:nvSpPr>
            <p:cNvPr id="7" name="Rectangle 6">
              <a:extLst>
                <a:ext uri="{FF2B5EF4-FFF2-40B4-BE49-F238E27FC236}">
                  <a16:creationId xmlns:a16="http://schemas.microsoft.com/office/drawing/2014/main" id="{B1193D58-67B4-48F0-898D-FD07CB1B4836}"/>
                </a:ext>
              </a:extLst>
            </p:cNvPr>
            <p:cNvSpPr/>
            <p:nvPr/>
          </p:nvSpPr>
          <p:spPr>
            <a:xfrm>
              <a:off x="-2653717" y="1874614"/>
              <a:ext cx="5589864" cy="2370720"/>
            </a:xfrm>
            <a:prstGeom prst="rect">
              <a:avLst/>
            </a:prstGeom>
            <a:solidFill>
              <a:srgbClr val="D9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riangle 18">
              <a:extLst>
                <a:ext uri="{FF2B5EF4-FFF2-40B4-BE49-F238E27FC236}">
                  <a16:creationId xmlns:a16="http://schemas.microsoft.com/office/drawing/2014/main" id="{E361E586-E65A-4E96-96F1-26D937B483B7}"/>
                </a:ext>
              </a:extLst>
            </p:cNvPr>
            <p:cNvSpPr/>
            <p:nvPr/>
          </p:nvSpPr>
          <p:spPr>
            <a:xfrm rot="10800000">
              <a:off x="1972274" y="1563782"/>
              <a:ext cx="857281" cy="739035"/>
            </a:xfrm>
            <a:prstGeom prst="triangl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Espace réservé du texte 3">
            <a:extLst>
              <a:ext uri="{FF2B5EF4-FFF2-40B4-BE49-F238E27FC236}">
                <a16:creationId xmlns:a16="http://schemas.microsoft.com/office/drawing/2014/main" id="{C9F799A3-25A9-4404-BE9F-91C9B20CA872}"/>
              </a:ext>
            </a:extLst>
          </p:cNvPr>
          <p:cNvSpPr>
            <a:spLocks noGrp="1"/>
          </p:cNvSpPr>
          <p:nvPr>
            <p:ph type="body" idx="1"/>
          </p:nvPr>
        </p:nvSpPr>
        <p:spPr>
          <a:xfrm>
            <a:off x="446540" y="1861201"/>
            <a:ext cx="4571111" cy="2370720"/>
          </a:xfrm>
        </p:spPr>
        <p:txBody>
          <a:bodyPr/>
          <a:lstStyle/>
          <a:p>
            <a:pPr defTabSz="609585"/>
            <a:r>
              <a:rPr lang="fr-CA" sz="2400" b="1" dirty="0">
                <a:solidFill>
                  <a:schemeClr val="accent1"/>
                </a:solidFill>
              </a:rPr>
              <a:t>Optimisation topologique :</a:t>
            </a:r>
          </a:p>
          <a:p>
            <a:pPr defTabSz="609585"/>
            <a:endParaRPr lang="fr-CA" sz="1000" b="1" dirty="0">
              <a:solidFill>
                <a:srgbClr val="083F6A"/>
              </a:solidFill>
            </a:endParaRPr>
          </a:p>
          <a:p>
            <a:pPr defTabSz="609585"/>
            <a:r>
              <a:rPr lang="fr-CA" sz="1800" dirty="0"/>
              <a:t>Optimisation de la forme de la pièce pour diminuer significativement la matière tout en respectant les contraintes appliquées sur celle-ci.</a:t>
            </a:r>
          </a:p>
          <a:p>
            <a:endParaRPr lang="fr-CA" dirty="0"/>
          </a:p>
        </p:txBody>
      </p:sp>
      <p:sp>
        <p:nvSpPr>
          <p:cNvPr id="10" name="ZoneTexte 9">
            <a:extLst>
              <a:ext uri="{FF2B5EF4-FFF2-40B4-BE49-F238E27FC236}">
                <a16:creationId xmlns:a16="http://schemas.microsoft.com/office/drawing/2014/main" id="{20B705B3-84DA-4194-864E-A9A276B584E1}"/>
              </a:ext>
            </a:extLst>
          </p:cNvPr>
          <p:cNvSpPr txBox="1"/>
          <p:nvPr/>
        </p:nvSpPr>
        <p:spPr>
          <a:xfrm>
            <a:off x="6377031" y="1765684"/>
            <a:ext cx="5368429" cy="1477328"/>
          </a:xfrm>
          <a:prstGeom prst="rect">
            <a:avLst/>
          </a:prstGeom>
          <a:noFill/>
        </p:spPr>
        <p:txBody>
          <a:bodyPr wrap="square">
            <a:spAutoFit/>
          </a:bodyPr>
          <a:lstStyle/>
          <a:p>
            <a:pPr marL="380990" indent="-380990" algn="just" defTabSz="609585">
              <a:buFont typeface="Arial" panose="020B0604020202020204" pitchFamily="34" charset="0"/>
              <a:buChar char="•"/>
            </a:pPr>
            <a:r>
              <a:rPr lang="fr-CA" dirty="0">
                <a:latin typeface="Univers Condensed Light" panose="020B0306020202040204" pitchFamily="34" charset="0"/>
              </a:rPr>
              <a:t>Liberté de design et personnalisation</a:t>
            </a:r>
          </a:p>
          <a:p>
            <a:pPr marL="380990" indent="-380990" algn="just" defTabSz="609585">
              <a:buFont typeface="Arial" panose="020B0604020202020204" pitchFamily="34" charset="0"/>
              <a:buChar char="•"/>
            </a:pPr>
            <a:endParaRPr lang="fr-CA" dirty="0">
              <a:latin typeface="Univers Condensed Light" panose="020B0306020202040204" pitchFamily="34" charset="0"/>
            </a:endParaRPr>
          </a:p>
          <a:p>
            <a:pPr marL="380990" indent="-380990" algn="just" defTabSz="609585">
              <a:buFont typeface="Arial" panose="020B0604020202020204" pitchFamily="34" charset="0"/>
              <a:buChar char="•"/>
            </a:pPr>
            <a:r>
              <a:rPr lang="fr-CA" dirty="0">
                <a:latin typeface="Univers Condensed Light" panose="020B0306020202040204" pitchFamily="34" charset="0"/>
              </a:rPr>
              <a:t>Production de pièces impossible à produire autrement</a:t>
            </a:r>
          </a:p>
          <a:p>
            <a:pPr marL="380990" indent="-380990" algn="just" defTabSz="609585">
              <a:buFont typeface="Arial" panose="020B0604020202020204" pitchFamily="34" charset="0"/>
              <a:buChar char="•"/>
            </a:pPr>
            <a:endParaRPr lang="fr-CA" dirty="0">
              <a:latin typeface="Univers Condensed Light" panose="020B0306020202040204" pitchFamily="34" charset="0"/>
            </a:endParaRPr>
          </a:p>
          <a:p>
            <a:pPr marL="380990" indent="-380990" algn="just" defTabSz="609585">
              <a:buFont typeface="Arial" panose="020B0604020202020204" pitchFamily="34" charset="0"/>
              <a:buChar char="•"/>
            </a:pPr>
            <a:r>
              <a:rPr lang="fr-CA" dirty="0">
                <a:latin typeface="Univers Condensed Light" panose="020B0306020202040204" pitchFamily="34" charset="0"/>
              </a:rPr>
              <a:t>Permet de diminuer la quantité de matière usinée</a:t>
            </a:r>
          </a:p>
        </p:txBody>
      </p:sp>
      <p:grpSp>
        <p:nvGrpSpPr>
          <p:cNvPr id="17" name="Groupe 16">
            <a:extLst>
              <a:ext uri="{FF2B5EF4-FFF2-40B4-BE49-F238E27FC236}">
                <a16:creationId xmlns:a16="http://schemas.microsoft.com/office/drawing/2014/main" id="{28D380C5-385F-479B-B9F6-E438EA1F9ACD}"/>
              </a:ext>
            </a:extLst>
          </p:cNvPr>
          <p:cNvGrpSpPr/>
          <p:nvPr/>
        </p:nvGrpSpPr>
        <p:grpSpPr>
          <a:xfrm>
            <a:off x="757772" y="3989257"/>
            <a:ext cx="10309974" cy="2328117"/>
            <a:chOff x="421342" y="3977940"/>
            <a:chExt cx="10309974" cy="2328117"/>
          </a:xfrm>
        </p:grpSpPr>
        <p:pic>
          <p:nvPicPr>
            <p:cNvPr id="13" name="Image 12">
              <a:extLst>
                <a:ext uri="{FF2B5EF4-FFF2-40B4-BE49-F238E27FC236}">
                  <a16:creationId xmlns:a16="http://schemas.microsoft.com/office/drawing/2014/main" id="{ED6C170A-C056-4E31-BCF8-091427A9A443}"/>
                </a:ext>
              </a:extLst>
            </p:cNvPr>
            <p:cNvPicPr>
              <a:picLocks noChangeAspect="1"/>
            </p:cNvPicPr>
            <p:nvPr/>
          </p:nvPicPr>
          <p:blipFill>
            <a:blip r:embed="rId2"/>
            <a:stretch>
              <a:fillRect/>
            </a:stretch>
          </p:blipFill>
          <p:spPr>
            <a:xfrm>
              <a:off x="8163141" y="3998421"/>
              <a:ext cx="2568175" cy="2307636"/>
            </a:xfrm>
            <a:prstGeom prst="rect">
              <a:avLst/>
            </a:prstGeom>
          </p:spPr>
        </p:pic>
        <p:sp>
          <p:nvSpPr>
            <p:cNvPr id="16" name="Flèche : droite 15">
              <a:extLst>
                <a:ext uri="{FF2B5EF4-FFF2-40B4-BE49-F238E27FC236}">
                  <a16:creationId xmlns:a16="http://schemas.microsoft.com/office/drawing/2014/main" id="{354D02AB-24ED-413B-A529-5B497429CDCC}"/>
                </a:ext>
              </a:extLst>
            </p:cNvPr>
            <p:cNvSpPr/>
            <p:nvPr/>
          </p:nvSpPr>
          <p:spPr>
            <a:xfrm>
              <a:off x="7590664" y="5229896"/>
              <a:ext cx="1017409" cy="620583"/>
            </a:xfrm>
            <a:prstGeom prst="rightArrow">
              <a:avLst/>
            </a:prstGeom>
            <a:solidFill>
              <a:srgbClr val="40404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fr-CA" sz="2400">
                <a:solidFill>
                  <a:srgbClr val="FFFFFF"/>
                </a:solidFill>
                <a:latin typeface="Arial"/>
              </a:endParaRPr>
            </a:p>
          </p:txBody>
        </p:sp>
        <p:pic>
          <p:nvPicPr>
            <p:cNvPr id="11" name="Image 10">
              <a:extLst>
                <a:ext uri="{FF2B5EF4-FFF2-40B4-BE49-F238E27FC236}">
                  <a16:creationId xmlns:a16="http://schemas.microsoft.com/office/drawing/2014/main" id="{8563D810-6A42-4BBD-B390-956BDDB14D67}"/>
                </a:ext>
              </a:extLst>
            </p:cNvPr>
            <p:cNvPicPr>
              <a:picLocks noChangeAspect="1"/>
            </p:cNvPicPr>
            <p:nvPr/>
          </p:nvPicPr>
          <p:blipFill>
            <a:blip r:embed="rId3"/>
            <a:stretch>
              <a:fillRect/>
            </a:stretch>
          </p:blipFill>
          <p:spPr>
            <a:xfrm>
              <a:off x="421342" y="4071318"/>
              <a:ext cx="2622261" cy="2137895"/>
            </a:xfrm>
            <a:prstGeom prst="rect">
              <a:avLst/>
            </a:prstGeom>
          </p:spPr>
        </p:pic>
        <p:pic>
          <p:nvPicPr>
            <p:cNvPr id="12" name="Image 11">
              <a:extLst>
                <a:ext uri="{FF2B5EF4-FFF2-40B4-BE49-F238E27FC236}">
                  <a16:creationId xmlns:a16="http://schemas.microsoft.com/office/drawing/2014/main" id="{5E913BB4-4CAE-4DFE-9944-700AEC006AB7}"/>
                </a:ext>
              </a:extLst>
            </p:cNvPr>
            <p:cNvPicPr>
              <a:picLocks noChangeAspect="1"/>
            </p:cNvPicPr>
            <p:nvPr/>
          </p:nvPicPr>
          <p:blipFill>
            <a:blip r:embed="rId4"/>
            <a:stretch>
              <a:fillRect/>
            </a:stretch>
          </p:blipFill>
          <p:spPr>
            <a:xfrm>
              <a:off x="4356345" y="3977940"/>
              <a:ext cx="2726276" cy="2261469"/>
            </a:xfrm>
            <a:prstGeom prst="rect">
              <a:avLst/>
            </a:prstGeom>
          </p:spPr>
        </p:pic>
        <p:sp>
          <p:nvSpPr>
            <p:cNvPr id="14" name="Flèche : droite 13">
              <a:extLst>
                <a:ext uri="{FF2B5EF4-FFF2-40B4-BE49-F238E27FC236}">
                  <a16:creationId xmlns:a16="http://schemas.microsoft.com/office/drawing/2014/main" id="{5350D406-7C6B-4ED7-9F6D-4F3BFBFA1310}"/>
                </a:ext>
              </a:extLst>
            </p:cNvPr>
            <p:cNvSpPr/>
            <p:nvPr/>
          </p:nvSpPr>
          <p:spPr>
            <a:xfrm>
              <a:off x="3338936" y="5229897"/>
              <a:ext cx="1017409" cy="620583"/>
            </a:xfrm>
            <a:prstGeom prst="rightArrow">
              <a:avLst/>
            </a:prstGeom>
            <a:solidFill>
              <a:srgbClr val="40404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fr-CA" sz="2400">
                <a:solidFill>
                  <a:srgbClr val="FFFFFF"/>
                </a:solidFill>
                <a:latin typeface="Arial"/>
              </a:endParaRPr>
            </a:p>
          </p:txBody>
        </p:sp>
      </p:grpSp>
      <p:sp>
        <p:nvSpPr>
          <p:cNvPr id="18" name="Espace réservé du contenu 1">
            <a:extLst>
              <a:ext uri="{FF2B5EF4-FFF2-40B4-BE49-F238E27FC236}">
                <a16:creationId xmlns:a16="http://schemas.microsoft.com/office/drawing/2014/main" id="{9AADB8A5-694E-4C1C-9A67-28EC331E6819}"/>
              </a:ext>
            </a:extLst>
          </p:cNvPr>
          <p:cNvSpPr txBox="1">
            <a:spLocks/>
          </p:cNvSpPr>
          <p:nvPr/>
        </p:nvSpPr>
        <p:spPr>
          <a:xfrm>
            <a:off x="125650" y="6288257"/>
            <a:ext cx="4457209" cy="492106"/>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fr-CA" sz="1100" i="1" u="sng" dirty="0">
                <a:solidFill>
                  <a:schemeClr val="accent2"/>
                </a:solidFill>
              </a:rPr>
              <a:t>https://ecss.sg/how-does-direct-metal-3d-printing-dmp-and-topology-optimization-helps-ge-aircraft/</a:t>
            </a:r>
          </a:p>
          <a:p>
            <a:endParaRPr lang="fr-CA" sz="1100" i="1" u="sng" dirty="0">
              <a:solidFill>
                <a:schemeClr val="accent2"/>
              </a:solidFill>
            </a:endParaRPr>
          </a:p>
        </p:txBody>
      </p:sp>
    </p:spTree>
    <p:extLst>
      <p:ext uri="{BB962C8B-B14F-4D97-AF65-F5344CB8AC3E}">
        <p14:creationId xmlns:p14="http://schemas.microsoft.com/office/powerpoint/2010/main" val="3993427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E4E5FC6-3ECA-406B-987C-A265F5332D4F}"/>
              </a:ext>
            </a:extLst>
          </p:cNvPr>
          <p:cNvSpPr>
            <a:spLocks noGrp="1"/>
          </p:cNvSpPr>
          <p:nvPr>
            <p:ph type="ftr" sz="quarter" idx="11"/>
          </p:nvPr>
        </p:nvSpPr>
        <p:spPr/>
        <p:txBody>
          <a:bodyPr/>
          <a:lstStyle/>
          <a:p>
            <a:r>
              <a:rPr lang="fr-FR"/>
              <a:t>ALU-COMPÉTENCES</a:t>
            </a:r>
            <a:endParaRPr lang="fr-FR" dirty="0"/>
          </a:p>
        </p:txBody>
      </p:sp>
      <p:sp>
        <p:nvSpPr>
          <p:cNvPr id="3" name="Espace réservé du numéro de diapositive 2">
            <a:extLst>
              <a:ext uri="{FF2B5EF4-FFF2-40B4-BE49-F238E27FC236}">
                <a16:creationId xmlns:a16="http://schemas.microsoft.com/office/drawing/2014/main" id="{D1F51482-ECE8-4084-A0E0-C625A1A6C6AB}"/>
              </a:ext>
            </a:extLst>
          </p:cNvPr>
          <p:cNvSpPr>
            <a:spLocks noGrp="1"/>
          </p:cNvSpPr>
          <p:nvPr>
            <p:ph type="sldNum" sz="quarter" idx="12"/>
          </p:nvPr>
        </p:nvSpPr>
        <p:spPr/>
        <p:txBody>
          <a:bodyPr/>
          <a:lstStyle/>
          <a:p>
            <a:fld id="{82B63C5F-247B-BE4F-ACBC-7BDD67617F3E}" type="slidenum">
              <a:rPr lang="fr-FR" smtClean="0"/>
              <a:pPr/>
              <a:t>19</a:t>
            </a:fld>
            <a:endParaRPr lang="fr-FR" dirty="0"/>
          </a:p>
        </p:txBody>
      </p:sp>
      <p:sp>
        <p:nvSpPr>
          <p:cNvPr id="4" name="Espace réservé du texte 3">
            <a:extLst>
              <a:ext uri="{FF2B5EF4-FFF2-40B4-BE49-F238E27FC236}">
                <a16:creationId xmlns:a16="http://schemas.microsoft.com/office/drawing/2014/main" id="{59B42EC9-11E1-4822-A87B-0DBAF656B0FE}"/>
              </a:ext>
            </a:extLst>
          </p:cNvPr>
          <p:cNvSpPr>
            <a:spLocks noGrp="1"/>
          </p:cNvSpPr>
          <p:nvPr>
            <p:ph type="body" idx="1"/>
          </p:nvPr>
        </p:nvSpPr>
        <p:spPr>
          <a:xfrm>
            <a:off x="839787" y="1885249"/>
            <a:ext cx="4938201" cy="2941180"/>
          </a:xfrm>
        </p:spPr>
        <p:txBody>
          <a:bodyPr/>
          <a:lstStyle/>
          <a:p>
            <a:pPr marL="285750" indent="-285750">
              <a:buFont typeface="Courier New" panose="02070309020205020404" pitchFamily="49" charset="0"/>
              <a:buChar char="o"/>
            </a:pPr>
            <a:r>
              <a:rPr lang="fr-CA" dirty="0"/>
              <a:t>Contraintes résiduelles élevées (diminuées avec une plaque chauffante) (±200°C).</a:t>
            </a:r>
          </a:p>
          <a:p>
            <a:pPr marL="285750" indent="-285750">
              <a:buFont typeface="Courier New" panose="02070309020205020404" pitchFamily="49" charset="0"/>
              <a:buChar char="o"/>
            </a:pPr>
            <a:endParaRPr lang="fr-CA" dirty="0"/>
          </a:p>
          <a:p>
            <a:pPr marL="285750" indent="-285750">
              <a:buFont typeface="Courier New" panose="02070309020205020404" pitchFamily="49" charset="0"/>
              <a:buChar char="o"/>
            </a:pPr>
            <a:r>
              <a:rPr lang="fr-CA" dirty="0"/>
              <a:t>La découpe des supports et l’usinage post-impression font croître le coût de la pièce de manière significative (environ 50% du coût total).</a:t>
            </a:r>
          </a:p>
          <a:p>
            <a:pPr marL="285750" indent="-285750">
              <a:buFont typeface="Courier New" panose="02070309020205020404" pitchFamily="49" charset="0"/>
              <a:buChar char="o"/>
            </a:pPr>
            <a:endParaRPr lang="fr-CA" dirty="0"/>
          </a:p>
          <a:p>
            <a:pPr marL="285750" indent="-285750">
              <a:buFont typeface="Courier New" panose="02070309020205020404" pitchFamily="49" charset="0"/>
              <a:buChar char="o"/>
            </a:pPr>
            <a:r>
              <a:rPr lang="fr-CA" dirty="0"/>
              <a:t>Coût d’impression reste souvent élevé, donc ce sera rarement utilisé pour des pièces à faible valeur ajoutée.</a:t>
            </a:r>
          </a:p>
          <a:p>
            <a:pPr marL="285750" indent="-285750">
              <a:buFont typeface="Courier New" panose="02070309020205020404" pitchFamily="49" charset="0"/>
              <a:buChar char="o"/>
            </a:pPr>
            <a:endParaRPr lang="fr-CA" dirty="0"/>
          </a:p>
        </p:txBody>
      </p:sp>
      <p:sp>
        <p:nvSpPr>
          <p:cNvPr id="5" name="Titre 4">
            <a:extLst>
              <a:ext uri="{FF2B5EF4-FFF2-40B4-BE49-F238E27FC236}">
                <a16:creationId xmlns:a16="http://schemas.microsoft.com/office/drawing/2014/main" id="{D9B1103D-159F-42B5-B70A-3DD5C9026A01}"/>
              </a:ext>
            </a:extLst>
          </p:cNvPr>
          <p:cNvSpPr>
            <a:spLocks noGrp="1"/>
          </p:cNvSpPr>
          <p:nvPr>
            <p:ph type="title"/>
          </p:nvPr>
        </p:nvSpPr>
        <p:spPr/>
        <p:txBody>
          <a:bodyPr/>
          <a:lstStyle/>
          <a:p>
            <a:r>
              <a:rPr lang="fr-CA" dirty="0"/>
              <a:t>Désavantages du LPBF</a:t>
            </a:r>
          </a:p>
        </p:txBody>
      </p:sp>
      <p:pic>
        <p:nvPicPr>
          <p:cNvPr id="6" name="Image 5">
            <a:extLst>
              <a:ext uri="{FF2B5EF4-FFF2-40B4-BE49-F238E27FC236}">
                <a16:creationId xmlns:a16="http://schemas.microsoft.com/office/drawing/2014/main" id="{AA8C5EBB-488C-4729-A9A2-D84970B28852}"/>
              </a:ext>
            </a:extLst>
          </p:cNvPr>
          <p:cNvPicPr>
            <a:picLocks noChangeAspect="1"/>
          </p:cNvPicPr>
          <p:nvPr/>
        </p:nvPicPr>
        <p:blipFill>
          <a:blip r:embed="rId2"/>
          <a:stretch>
            <a:fillRect/>
          </a:stretch>
        </p:blipFill>
        <p:spPr>
          <a:xfrm>
            <a:off x="6681242" y="585625"/>
            <a:ext cx="3075154" cy="3419507"/>
          </a:xfrm>
          <a:prstGeom prst="rect">
            <a:avLst/>
          </a:prstGeom>
        </p:spPr>
      </p:pic>
      <p:pic>
        <p:nvPicPr>
          <p:cNvPr id="7" name="Image 6">
            <a:extLst>
              <a:ext uri="{FF2B5EF4-FFF2-40B4-BE49-F238E27FC236}">
                <a16:creationId xmlns:a16="http://schemas.microsoft.com/office/drawing/2014/main" id="{39CA77E3-417E-43B0-9F85-53E6B23CE449}"/>
              </a:ext>
            </a:extLst>
          </p:cNvPr>
          <p:cNvPicPr>
            <a:picLocks noChangeAspect="1"/>
          </p:cNvPicPr>
          <p:nvPr/>
        </p:nvPicPr>
        <p:blipFill rotWithShape="1">
          <a:blip r:embed="rId3"/>
          <a:srcRect l="1930" t="4163" r="2958" b="3906"/>
          <a:stretch/>
        </p:blipFill>
        <p:spPr>
          <a:xfrm>
            <a:off x="6018073" y="4070187"/>
            <a:ext cx="4401492" cy="2132140"/>
          </a:xfrm>
          <a:prstGeom prst="rect">
            <a:avLst/>
          </a:prstGeom>
          <a:ln w="19050">
            <a:noFill/>
          </a:ln>
        </p:spPr>
      </p:pic>
      <p:sp>
        <p:nvSpPr>
          <p:cNvPr id="8" name="ZoneTexte 7">
            <a:extLst>
              <a:ext uri="{FF2B5EF4-FFF2-40B4-BE49-F238E27FC236}">
                <a16:creationId xmlns:a16="http://schemas.microsoft.com/office/drawing/2014/main" id="{06AE6E22-C73E-4125-BD9A-687972E5E517}"/>
              </a:ext>
            </a:extLst>
          </p:cNvPr>
          <p:cNvSpPr txBox="1"/>
          <p:nvPr/>
        </p:nvSpPr>
        <p:spPr>
          <a:xfrm>
            <a:off x="62922" y="6392108"/>
            <a:ext cx="3890272" cy="430887"/>
          </a:xfrm>
          <a:prstGeom prst="rect">
            <a:avLst/>
          </a:prstGeom>
          <a:noFill/>
        </p:spPr>
        <p:txBody>
          <a:bodyPr wrap="square" rtlCol="0">
            <a:spAutoFit/>
          </a:bodyPr>
          <a:lstStyle/>
          <a:p>
            <a:pPr defTabSz="609585"/>
            <a:r>
              <a:rPr lang="fr-CA" sz="1100" i="1" dirty="0">
                <a:solidFill>
                  <a:schemeClr val="accent2"/>
                </a:solidFill>
                <a:latin typeface="Univers Condensed Light" panose="020B0306020202040204" pitchFamily="34" charset="0"/>
              </a:rPr>
              <a:t>https://www.themanufacturer.com/articles/moving-from-3d-printing-to-additive-manufacturing/</a:t>
            </a:r>
          </a:p>
        </p:txBody>
      </p:sp>
      <p:sp>
        <p:nvSpPr>
          <p:cNvPr id="9" name="Rectangle 8">
            <a:extLst>
              <a:ext uri="{FF2B5EF4-FFF2-40B4-BE49-F238E27FC236}">
                <a16:creationId xmlns:a16="http://schemas.microsoft.com/office/drawing/2014/main" id="{7D0FEC2B-02A1-48BC-AAF0-4C92D17A18F6}"/>
              </a:ext>
            </a:extLst>
          </p:cNvPr>
          <p:cNvSpPr/>
          <p:nvPr/>
        </p:nvSpPr>
        <p:spPr>
          <a:xfrm>
            <a:off x="9937478" y="3816176"/>
            <a:ext cx="2117528" cy="1954381"/>
          </a:xfrm>
          <a:prstGeom prst="rect">
            <a:avLst/>
          </a:prstGeom>
        </p:spPr>
        <p:txBody>
          <a:bodyPr wrap="square">
            <a:spAutoFit/>
          </a:bodyPr>
          <a:lstStyle/>
          <a:p>
            <a:pPr marL="457189" indent="-457189" defTabSz="609585">
              <a:spcBef>
                <a:spcPts val="600"/>
              </a:spcBef>
            </a:pPr>
            <a:r>
              <a:rPr lang="en-GB" sz="1100" i="1" dirty="0" err="1">
                <a:solidFill>
                  <a:schemeClr val="accent2"/>
                </a:solidFill>
                <a:latin typeface="Univers Condensed Light" panose="020B0306020202040204" pitchFamily="34" charset="0"/>
                <a:ea typeface="Times New Roman" panose="02020603050405020304" pitchFamily="18" charset="0"/>
              </a:rPr>
              <a:t>Kempen</a:t>
            </a:r>
            <a:r>
              <a:rPr lang="en-GB" sz="1100" i="1" dirty="0">
                <a:solidFill>
                  <a:schemeClr val="accent2"/>
                </a:solidFill>
                <a:latin typeface="Univers Condensed Light" panose="020B0306020202040204" pitchFamily="34" charset="0"/>
                <a:ea typeface="Times New Roman" panose="02020603050405020304" pitchFamily="18" charset="0"/>
              </a:rPr>
              <a:t>, K., </a:t>
            </a:r>
            <a:r>
              <a:rPr lang="en-GB" sz="1100" i="1" dirty="0" err="1">
                <a:solidFill>
                  <a:schemeClr val="accent2"/>
                </a:solidFill>
                <a:latin typeface="Univers Condensed Light" panose="020B0306020202040204" pitchFamily="34" charset="0"/>
                <a:ea typeface="Times New Roman" panose="02020603050405020304" pitchFamily="18" charset="0"/>
              </a:rPr>
              <a:t>Vrancken</a:t>
            </a:r>
            <a:r>
              <a:rPr lang="en-GB" sz="1100" i="1" dirty="0">
                <a:solidFill>
                  <a:schemeClr val="accent2"/>
                </a:solidFill>
                <a:latin typeface="Univers Condensed Light" panose="020B0306020202040204" pitchFamily="34" charset="0"/>
                <a:ea typeface="Times New Roman" panose="02020603050405020304" pitchFamily="18" charset="0"/>
              </a:rPr>
              <a:t>, B., </a:t>
            </a:r>
            <a:r>
              <a:rPr lang="en-GB" sz="1100" i="1" dirty="0" err="1">
                <a:solidFill>
                  <a:schemeClr val="accent2"/>
                </a:solidFill>
                <a:latin typeface="Univers Condensed Light" panose="020B0306020202040204" pitchFamily="34" charset="0"/>
                <a:ea typeface="Times New Roman" panose="02020603050405020304" pitchFamily="18" charset="0"/>
              </a:rPr>
              <a:t>Buls</a:t>
            </a:r>
            <a:r>
              <a:rPr lang="en-GB" sz="1100" i="1" dirty="0">
                <a:solidFill>
                  <a:schemeClr val="accent2"/>
                </a:solidFill>
                <a:latin typeface="Univers Condensed Light" panose="020B0306020202040204" pitchFamily="34" charset="0"/>
                <a:ea typeface="Times New Roman" panose="02020603050405020304" pitchFamily="18" charset="0"/>
              </a:rPr>
              <a:t>, S., Thijs, L., Van </a:t>
            </a:r>
            <a:r>
              <a:rPr lang="en-GB" sz="1100" i="1" dirty="0" err="1">
                <a:solidFill>
                  <a:schemeClr val="accent2"/>
                </a:solidFill>
                <a:latin typeface="Univers Condensed Light" panose="020B0306020202040204" pitchFamily="34" charset="0"/>
                <a:ea typeface="Times New Roman" panose="02020603050405020304" pitchFamily="18" charset="0"/>
              </a:rPr>
              <a:t>Humbeeck</a:t>
            </a:r>
            <a:r>
              <a:rPr lang="en-GB" sz="1100" i="1" dirty="0">
                <a:solidFill>
                  <a:schemeClr val="accent2"/>
                </a:solidFill>
                <a:latin typeface="Univers Condensed Light" panose="020B0306020202040204" pitchFamily="34" charset="0"/>
                <a:ea typeface="Times New Roman" panose="02020603050405020304" pitchFamily="18" charset="0"/>
              </a:rPr>
              <a:t>, J., &amp; </a:t>
            </a:r>
            <a:r>
              <a:rPr lang="en-GB" sz="1100" i="1" dirty="0" err="1">
                <a:solidFill>
                  <a:schemeClr val="accent2"/>
                </a:solidFill>
                <a:latin typeface="Univers Condensed Light" panose="020B0306020202040204" pitchFamily="34" charset="0"/>
                <a:ea typeface="Times New Roman" panose="02020603050405020304" pitchFamily="18" charset="0"/>
              </a:rPr>
              <a:t>Kruth</a:t>
            </a:r>
            <a:r>
              <a:rPr lang="en-GB" sz="1100" i="1" dirty="0">
                <a:solidFill>
                  <a:schemeClr val="accent2"/>
                </a:solidFill>
                <a:latin typeface="Univers Condensed Light" panose="020B0306020202040204" pitchFamily="34" charset="0"/>
                <a:ea typeface="Times New Roman" panose="02020603050405020304" pitchFamily="18" charset="0"/>
              </a:rPr>
              <a:t>, J.-P. (2014). Selective Laser Melting of Crack-Free High Density M2 High Speed Steel Parts by Baseplate Preheating. Journal of Manufacturing Science and Engineering, 136(6). doi:10.1115/1.4028513</a:t>
            </a:r>
            <a:endParaRPr lang="fr-CA" sz="1100" i="1" dirty="0">
              <a:solidFill>
                <a:schemeClr val="accent2"/>
              </a:solidFill>
              <a:latin typeface="Univers Condensed Light" panose="020B0306020202040204" pitchFamily="34" charset="0"/>
              <a:ea typeface="Times New Roman" panose="02020603050405020304" pitchFamily="18" charset="0"/>
            </a:endParaRPr>
          </a:p>
        </p:txBody>
      </p:sp>
    </p:spTree>
    <p:extLst>
      <p:ext uri="{BB962C8B-B14F-4D97-AF65-F5344CB8AC3E}">
        <p14:creationId xmlns:p14="http://schemas.microsoft.com/office/powerpoint/2010/main" val="1410682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pPr/>
              <a:t>2</a:t>
            </a:fld>
            <a:endParaRPr lang="fr-FR"/>
          </a:p>
        </p:txBody>
      </p:sp>
      <p:sp>
        <p:nvSpPr>
          <p:cNvPr id="4" name="Espace réservé du texte 3"/>
          <p:cNvSpPr>
            <a:spLocks noGrp="1"/>
          </p:cNvSpPr>
          <p:nvPr>
            <p:ph type="body" idx="1"/>
          </p:nvPr>
        </p:nvSpPr>
        <p:spPr>
          <a:xfrm>
            <a:off x="839788" y="1440494"/>
            <a:ext cx="10513982" cy="4687351"/>
          </a:xfrm>
        </p:spPr>
        <p:txBody>
          <a:bodyPr>
            <a:normAutofit lnSpcReduction="10000"/>
          </a:bodyPr>
          <a:lstStyle/>
          <a:p>
            <a:r>
              <a:rPr lang="fr-CA" dirty="0"/>
              <a:t>L'information, les renseignements et les données contenus dans les documents de ce portail (appelé par la suite l'«Information»), sont considérés comme fiables au moment de leur publication, mais rien ne garantit qu'ils sont exacts et complets. L'Information est présentée uniquement à titre de renseignement et ne doit d'aucune manière être interprétée comme un conseil de nature technique ou autre. Sans limiter la portée générale de ce qui précède, l'Information peut contenir des inexactitudes techniques ou des erreurs typographiques et AluQuébec, la Grappe industrielle de l’aluminium, ses administrateurs, ses dirigeants, ses représentants, ses employés et ses mandataires ne peuvent être tenus responsables d'aucune manière des dommages pouvant en découler. </a:t>
            </a:r>
            <a:endParaRPr lang="fr-CA" sz="1800" b="1" dirty="0">
              <a:solidFill>
                <a:schemeClr val="accent1"/>
              </a:solidFill>
            </a:endParaRPr>
          </a:p>
          <a:p>
            <a:r>
              <a:rPr lang="fr-CA" sz="1800" b="1" dirty="0">
                <a:solidFill>
                  <a:schemeClr val="accent1"/>
                </a:solidFill>
              </a:rPr>
              <a:t>Dégagement de responsabilité</a:t>
            </a:r>
          </a:p>
          <a:p>
            <a:r>
              <a:rPr lang="fr-CA" dirty="0"/>
              <a:t>AluQuébec met à votre disposition l’Information sans aucune garantie, implicite ou explicite, et se dégage de toute responsabilité quant à son exactitude, sa fiabilité, sa pertinence ou son exhaustivité. </a:t>
            </a:r>
            <a:endParaRPr lang="fr-CA" sz="1800" b="1" dirty="0">
              <a:solidFill>
                <a:schemeClr val="accent1"/>
              </a:solidFill>
            </a:endParaRPr>
          </a:p>
          <a:p>
            <a:r>
              <a:rPr lang="fr-CA" sz="1800" b="1" dirty="0">
                <a:solidFill>
                  <a:schemeClr val="accent1"/>
                </a:solidFill>
              </a:rPr>
              <a:t>Droits d'auteur et propriété intellectuelle</a:t>
            </a:r>
          </a:p>
          <a:p>
            <a:r>
              <a:rPr lang="fr-CA" dirty="0"/>
              <a:t>Les droits d’auteurs de tous les contenus sur ce portail appartiennent à AluQuébec. Tous les éléments inclus dans ces contenus par les auteurs originaux, incluant textes, images, graphiques mais sans s’y limiter, proviennent soit de l’auteur même, de sources libres de droits ou encore d’éléments dont l’approbation d’utilisation a été obtenue par les auteurs originaux. Les utilisateurs du portail consentent à utiliser les contenus à des fins pédagogiques seulement. Les contenus peuvent être utilisés entièrement ou partiellement, mais ne pourront pas être modifiés de façon à altérer la nature même des informations ou encore à causer préjudice à AluQuébec. Un tel acte pourrait être une infraction à la législation applicable en matière de propriété intellectuelle et entraîner des réclamations.</a:t>
            </a:r>
          </a:p>
          <a:p>
            <a:endParaRPr lang="fr-CA" dirty="0"/>
          </a:p>
        </p:txBody>
      </p:sp>
      <p:sp>
        <p:nvSpPr>
          <p:cNvPr id="5" name="Titre 4"/>
          <p:cNvSpPr>
            <a:spLocks noGrp="1"/>
          </p:cNvSpPr>
          <p:nvPr>
            <p:ph type="title"/>
          </p:nvPr>
        </p:nvSpPr>
        <p:spPr/>
        <p:txBody>
          <a:bodyPr/>
          <a:lstStyle/>
          <a:p>
            <a:r>
              <a:rPr lang="fr-CA" dirty="0"/>
              <a:t>Note</a:t>
            </a:r>
          </a:p>
        </p:txBody>
      </p:sp>
    </p:spTree>
    <p:extLst>
      <p:ext uri="{BB962C8B-B14F-4D97-AF65-F5344CB8AC3E}">
        <p14:creationId xmlns:p14="http://schemas.microsoft.com/office/powerpoint/2010/main" val="1067820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390351C-6F2D-4BBF-BBDD-E3D7E29837D7}"/>
              </a:ext>
            </a:extLst>
          </p:cNvPr>
          <p:cNvSpPr>
            <a:spLocks noGrp="1"/>
          </p:cNvSpPr>
          <p:nvPr>
            <p:ph type="ftr" sz="quarter" idx="11"/>
          </p:nvPr>
        </p:nvSpPr>
        <p:spPr/>
        <p:txBody>
          <a:bodyPr/>
          <a:lstStyle/>
          <a:p>
            <a:r>
              <a:rPr lang="fr-FR"/>
              <a:t>ALU-COMPÉTENCES</a:t>
            </a:r>
          </a:p>
        </p:txBody>
      </p:sp>
      <p:sp>
        <p:nvSpPr>
          <p:cNvPr id="3" name="Espace réservé du numéro de diapositive 2">
            <a:extLst>
              <a:ext uri="{FF2B5EF4-FFF2-40B4-BE49-F238E27FC236}">
                <a16:creationId xmlns:a16="http://schemas.microsoft.com/office/drawing/2014/main" id="{21D8277B-AD46-4AC6-85A9-70F3E8CDE722}"/>
              </a:ext>
            </a:extLst>
          </p:cNvPr>
          <p:cNvSpPr>
            <a:spLocks noGrp="1"/>
          </p:cNvSpPr>
          <p:nvPr>
            <p:ph type="sldNum" sz="quarter" idx="12"/>
          </p:nvPr>
        </p:nvSpPr>
        <p:spPr/>
        <p:txBody>
          <a:bodyPr/>
          <a:lstStyle/>
          <a:p>
            <a:fld id="{82B63C5F-247B-BE4F-ACBC-7BDD67617F3E}" type="slidenum">
              <a:rPr lang="fr-FR" smtClean="0"/>
              <a:t>20</a:t>
            </a:fld>
            <a:endParaRPr lang="fr-FR" dirty="0"/>
          </a:p>
        </p:txBody>
      </p:sp>
      <p:sp>
        <p:nvSpPr>
          <p:cNvPr id="5" name="Titre 4">
            <a:extLst>
              <a:ext uri="{FF2B5EF4-FFF2-40B4-BE49-F238E27FC236}">
                <a16:creationId xmlns:a16="http://schemas.microsoft.com/office/drawing/2014/main" id="{BE604034-D9DA-4129-8443-6FE6938BE843}"/>
              </a:ext>
            </a:extLst>
          </p:cNvPr>
          <p:cNvSpPr>
            <a:spLocks noGrp="1"/>
          </p:cNvSpPr>
          <p:nvPr>
            <p:ph type="title"/>
          </p:nvPr>
        </p:nvSpPr>
        <p:spPr/>
        <p:txBody>
          <a:bodyPr/>
          <a:lstStyle/>
          <a:p>
            <a:r>
              <a:rPr lang="fr-CA" dirty="0"/>
              <a:t>Considérations du LPBF </a:t>
            </a:r>
          </a:p>
        </p:txBody>
      </p:sp>
      <p:grpSp>
        <p:nvGrpSpPr>
          <p:cNvPr id="6" name="Groupe 5">
            <a:extLst>
              <a:ext uri="{FF2B5EF4-FFF2-40B4-BE49-F238E27FC236}">
                <a16:creationId xmlns:a16="http://schemas.microsoft.com/office/drawing/2014/main" id="{6882F09B-E764-4195-B585-A4E097B4BB8E}"/>
              </a:ext>
            </a:extLst>
          </p:cNvPr>
          <p:cNvGrpSpPr/>
          <p:nvPr/>
        </p:nvGrpSpPr>
        <p:grpSpPr>
          <a:xfrm>
            <a:off x="0" y="2689964"/>
            <a:ext cx="3181318" cy="3848947"/>
            <a:chOff x="-2653717" y="1523710"/>
            <a:chExt cx="3181318" cy="3723276"/>
          </a:xfrm>
        </p:grpSpPr>
        <p:sp>
          <p:nvSpPr>
            <p:cNvPr id="7" name="Rectangle 6">
              <a:extLst>
                <a:ext uri="{FF2B5EF4-FFF2-40B4-BE49-F238E27FC236}">
                  <a16:creationId xmlns:a16="http://schemas.microsoft.com/office/drawing/2014/main" id="{B1193D58-67B4-48F0-898D-FD07CB1B4836}"/>
                </a:ext>
              </a:extLst>
            </p:cNvPr>
            <p:cNvSpPr/>
            <p:nvPr/>
          </p:nvSpPr>
          <p:spPr>
            <a:xfrm>
              <a:off x="-2653717" y="1811837"/>
              <a:ext cx="3181318" cy="3435149"/>
            </a:xfrm>
            <a:prstGeom prst="rect">
              <a:avLst/>
            </a:prstGeom>
            <a:solidFill>
              <a:srgbClr val="D9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riangle 18">
              <a:extLst>
                <a:ext uri="{FF2B5EF4-FFF2-40B4-BE49-F238E27FC236}">
                  <a16:creationId xmlns:a16="http://schemas.microsoft.com/office/drawing/2014/main" id="{E361E586-E65A-4E96-96F1-26D937B483B7}"/>
                </a:ext>
              </a:extLst>
            </p:cNvPr>
            <p:cNvSpPr/>
            <p:nvPr/>
          </p:nvSpPr>
          <p:spPr>
            <a:xfrm rot="10800000">
              <a:off x="-329680" y="1523710"/>
              <a:ext cx="857281" cy="739035"/>
            </a:xfrm>
            <a:prstGeom prst="triangl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Espace réservé du texte 3">
            <a:extLst>
              <a:ext uri="{FF2B5EF4-FFF2-40B4-BE49-F238E27FC236}">
                <a16:creationId xmlns:a16="http://schemas.microsoft.com/office/drawing/2014/main" id="{C9F799A3-25A9-4404-BE9F-91C9B20CA872}"/>
              </a:ext>
            </a:extLst>
          </p:cNvPr>
          <p:cNvSpPr>
            <a:spLocks noGrp="1"/>
          </p:cNvSpPr>
          <p:nvPr>
            <p:ph type="body" idx="1"/>
          </p:nvPr>
        </p:nvSpPr>
        <p:spPr>
          <a:xfrm>
            <a:off x="446540" y="3166539"/>
            <a:ext cx="2053379" cy="3372373"/>
          </a:xfrm>
        </p:spPr>
        <p:txBody>
          <a:bodyPr>
            <a:normAutofit/>
          </a:bodyPr>
          <a:lstStyle/>
          <a:p>
            <a:pPr defTabSz="609585"/>
            <a:r>
              <a:rPr lang="fr-CA" sz="2000" b="1" dirty="0">
                <a:solidFill>
                  <a:schemeClr val="accent1"/>
                </a:solidFill>
              </a:rPr>
              <a:t>Coût de la poudre élevé :</a:t>
            </a:r>
          </a:p>
          <a:p>
            <a:pPr defTabSz="609585"/>
            <a:endParaRPr lang="fr-CA" sz="500" b="1" dirty="0">
              <a:solidFill>
                <a:srgbClr val="083F6A"/>
              </a:solidFill>
            </a:endParaRPr>
          </a:p>
          <a:p>
            <a:pPr defTabSz="609585"/>
            <a:r>
              <a:rPr lang="fr-CA" sz="1800" dirty="0"/>
              <a:t>Il faut garder en tête que pour remplir une chambre de 25 x 25 x 32,5 cm, il faut 50 kg de titane, ce qui coûte environ 15 000$. Si la poudre a une utilisation unique, le client payera ce coût en entier.</a:t>
            </a:r>
          </a:p>
          <a:p>
            <a:endParaRPr lang="fr-CA" dirty="0"/>
          </a:p>
        </p:txBody>
      </p:sp>
      <p:sp>
        <p:nvSpPr>
          <p:cNvPr id="10" name="ZoneTexte 9">
            <a:extLst>
              <a:ext uri="{FF2B5EF4-FFF2-40B4-BE49-F238E27FC236}">
                <a16:creationId xmlns:a16="http://schemas.microsoft.com/office/drawing/2014/main" id="{20B705B3-84DA-4194-864E-A9A276B584E1}"/>
              </a:ext>
            </a:extLst>
          </p:cNvPr>
          <p:cNvSpPr txBox="1"/>
          <p:nvPr/>
        </p:nvSpPr>
        <p:spPr>
          <a:xfrm>
            <a:off x="3568407" y="1278037"/>
            <a:ext cx="3428977" cy="5078313"/>
          </a:xfrm>
          <a:prstGeom prst="rect">
            <a:avLst/>
          </a:prstGeom>
          <a:noFill/>
        </p:spPr>
        <p:txBody>
          <a:bodyPr wrap="square">
            <a:spAutoFit/>
          </a:bodyPr>
          <a:lstStyle/>
          <a:p>
            <a:pPr marL="380990" indent="-380990" defTabSz="609585">
              <a:buFont typeface="Courier New" panose="02070309020205020404" pitchFamily="49" charset="0"/>
              <a:buChar char="o"/>
            </a:pPr>
            <a:r>
              <a:rPr lang="fr-CA" dirty="0">
                <a:latin typeface="Univers Condensed Light" panose="020B0306020202040204" pitchFamily="34" charset="0"/>
              </a:rPr>
              <a:t>Possibilité de faire des conduites de refroidissement conforme (</a:t>
            </a:r>
            <a:r>
              <a:rPr lang="fr-CA" dirty="0" err="1">
                <a:latin typeface="Univers Condensed Light" panose="020B0306020202040204" pitchFamily="34" charset="0"/>
              </a:rPr>
              <a:t>conformal</a:t>
            </a:r>
            <a:r>
              <a:rPr lang="fr-CA" dirty="0">
                <a:latin typeface="Univers Condensed Light" panose="020B0306020202040204" pitchFamily="34" charset="0"/>
              </a:rPr>
              <a:t> </a:t>
            </a:r>
            <a:r>
              <a:rPr lang="fr-CA" dirty="0" err="1">
                <a:latin typeface="Univers Condensed Light" panose="020B0306020202040204" pitchFamily="34" charset="0"/>
              </a:rPr>
              <a:t>cooling</a:t>
            </a:r>
            <a:r>
              <a:rPr lang="fr-CA" dirty="0">
                <a:latin typeface="Univers Condensed Light" panose="020B0306020202040204" pitchFamily="34" charset="0"/>
              </a:rPr>
              <a:t>).</a:t>
            </a:r>
          </a:p>
          <a:p>
            <a:pPr marL="380990" indent="-380990" defTabSz="609585">
              <a:buFont typeface="Courier New" panose="02070309020205020404" pitchFamily="49" charset="0"/>
              <a:buChar char="o"/>
            </a:pPr>
            <a:endParaRPr lang="fr-CA" dirty="0">
              <a:latin typeface="Univers Condensed Light" panose="020B0306020202040204" pitchFamily="34" charset="0"/>
            </a:endParaRPr>
          </a:p>
          <a:p>
            <a:pPr marL="380990" indent="-380990" defTabSz="609585">
              <a:buFont typeface="Courier New" panose="02070309020205020404" pitchFamily="49" charset="0"/>
              <a:buChar char="o"/>
            </a:pPr>
            <a:r>
              <a:rPr lang="fr-CA" dirty="0">
                <a:latin typeface="Univers Condensed Light" panose="020B0306020202040204" pitchFamily="34" charset="0"/>
              </a:rPr>
              <a:t>Possibilité de produire des pièces à structure </a:t>
            </a:r>
            <a:r>
              <a:rPr lang="fr-CA" dirty="0" err="1">
                <a:latin typeface="Univers Condensed Light" panose="020B0306020202040204" pitchFamily="34" charset="0"/>
              </a:rPr>
              <a:t>lattice</a:t>
            </a:r>
            <a:r>
              <a:rPr lang="fr-CA" dirty="0">
                <a:latin typeface="Univers Condensed Light" panose="020B0306020202040204" pitchFamily="34" charset="0"/>
              </a:rPr>
              <a:t>, permettant de nouvelles caractéristiques d’intérêt, telle qu’une réduction importante du poids, une absorption d’énergie à l’impact importante, mais en rendant plus compliqué son inspection par NDT.</a:t>
            </a:r>
          </a:p>
          <a:p>
            <a:pPr marL="380990" indent="-380990" defTabSz="609585">
              <a:buFont typeface="Courier New" panose="02070309020205020404" pitchFamily="49" charset="0"/>
              <a:buChar char="o"/>
            </a:pPr>
            <a:endParaRPr lang="fr-CA" dirty="0">
              <a:latin typeface="Univers Condensed Light" panose="020B0306020202040204" pitchFamily="34" charset="0"/>
            </a:endParaRPr>
          </a:p>
          <a:p>
            <a:pPr marL="380990" indent="-380990" defTabSz="609585">
              <a:buFont typeface="Courier New" panose="02070309020205020404" pitchFamily="49" charset="0"/>
              <a:buChar char="o"/>
            </a:pPr>
            <a:r>
              <a:rPr lang="fr-CA" dirty="0">
                <a:latin typeface="Univers Condensed Light" panose="020B0306020202040204" pitchFamily="34" charset="0"/>
              </a:rPr>
              <a:t>Orienter la pièce pour diminuer la quantité de support requis, et ainsi diminuer les coûts d’usinage post-impression.</a:t>
            </a:r>
          </a:p>
        </p:txBody>
      </p:sp>
      <p:sp>
        <p:nvSpPr>
          <p:cNvPr id="19" name="ZoneTexte 18">
            <a:extLst>
              <a:ext uri="{FF2B5EF4-FFF2-40B4-BE49-F238E27FC236}">
                <a16:creationId xmlns:a16="http://schemas.microsoft.com/office/drawing/2014/main" id="{E9B41B33-B4E9-47A2-8122-274D4BD5B662}"/>
              </a:ext>
            </a:extLst>
          </p:cNvPr>
          <p:cNvSpPr txBox="1"/>
          <p:nvPr/>
        </p:nvSpPr>
        <p:spPr>
          <a:xfrm>
            <a:off x="446540" y="1209487"/>
            <a:ext cx="2512320" cy="1200329"/>
          </a:xfrm>
          <a:prstGeom prst="rect">
            <a:avLst/>
          </a:prstGeom>
          <a:noFill/>
        </p:spPr>
        <p:txBody>
          <a:bodyPr wrap="square">
            <a:spAutoFit/>
          </a:bodyPr>
          <a:lstStyle/>
          <a:p>
            <a:pPr defTabSz="609585"/>
            <a:r>
              <a:rPr lang="fr-CA" b="1" dirty="0">
                <a:solidFill>
                  <a:schemeClr val="accent2"/>
                </a:solidFill>
                <a:latin typeface="Univers Condensed Light" panose="020B0306020202040204" pitchFamily="34" charset="0"/>
              </a:rPr>
              <a:t>Règle d’or : </a:t>
            </a:r>
            <a:r>
              <a:rPr lang="fr-CA" dirty="0">
                <a:latin typeface="Univers Condensed Light" panose="020B0306020202040204" pitchFamily="34" charset="0"/>
              </a:rPr>
              <a:t>si un procédé traditionnel est capable de produire la pièce, c’est probablement moins cher.</a:t>
            </a:r>
          </a:p>
        </p:txBody>
      </p:sp>
      <p:pic>
        <p:nvPicPr>
          <p:cNvPr id="20" name="Image 19">
            <a:extLst>
              <a:ext uri="{FF2B5EF4-FFF2-40B4-BE49-F238E27FC236}">
                <a16:creationId xmlns:a16="http://schemas.microsoft.com/office/drawing/2014/main" id="{54F866D2-3A1B-4245-B686-BCAA94C76A8E}"/>
              </a:ext>
            </a:extLst>
          </p:cNvPr>
          <p:cNvPicPr>
            <a:picLocks noChangeAspect="1"/>
          </p:cNvPicPr>
          <p:nvPr/>
        </p:nvPicPr>
        <p:blipFill rotWithShape="1">
          <a:blip r:embed="rId2"/>
          <a:srcRect l="11513" t="7555" r="11061" b="15521"/>
          <a:stretch/>
        </p:blipFill>
        <p:spPr>
          <a:xfrm>
            <a:off x="7296118" y="1522086"/>
            <a:ext cx="4515775" cy="2931459"/>
          </a:xfrm>
          <a:prstGeom prst="rect">
            <a:avLst/>
          </a:prstGeom>
        </p:spPr>
      </p:pic>
      <p:sp>
        <p:nvSpPr>
          <p:cNvPr id="21" name="Rectangle 20">
            <a:extLst>
              <a:ext uri="{FF2B5EF4-FFF2-40B4-BE49-F238E27FC236}">
                <a16:creationId xmlns:a16="http://schemas.microsoft.com/office/drawing/2014/main" id="{0376059A-CF7A-4F5E-81B1-9F08D7DA3477}"/>
              </a:ext>
            </a:extLst>
          </p:cNvPr>
          <p:cNvSpPr/>
          <p:nvPr/>
        </p:nvSpPr>
        <p:spPr>
          <a:xfrm>
            <a:off x="7401611" y="4545521"/>
            <a:ext cx="4343849" cy="1580785"/>
          </a:xfrm>
          <a:prstGeom prst="rect">
            <a:avLst/>
          </a:prstGeom>
          <a:solidFill>
            <a:srgbClr val="D9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ZoneTexte 21">
            <a:extLst>
              <a:ext uri="{FF2B5EF4-FFF2-40B4-BE49-F238E27FC236}">
                <a16:creationId xmlns:a16="http://schemas.microsoft.com/office/drawing/2014/main" id="{7C299A8D-1FB9-475D-B8A7-E225731AD309}"/>
              </a:ext>
            </a:extLst>
          </p:cNvPr>
          <p:cNvSpPr txBox="1"/>
          <p:nvPr/>
        </p:nvSpPr>
        <p:spPr>
          <a:xfrm>
            <a:off x="7467789" y="4683589"/>
            <a:ext cx="4662182" cy="1308050"/>
          </a:xfrm>
          <a:prstGeom prst="rect">
            <a:avLst/>
          </a:prstGeom>
          <a:noFill/>
        </p:spPr>
        <p:txBody>
          <a:bodyPr wrap="square">
            <a:spAutoFit/>
          </a:bodyPr>
          <a:lstStyle/>
          <a:p>
            <a:pPr defTabSz="609585"/>
            <a:r>
              <a:rPr lang="fr-CA" b="1" dirty="0">
                <a:solidFill>
                  <a:schemeClr val="accent1"/>
                </a:solidFill>
                <a:latin typeface="Univers Condensed Light" panose="020B0306020202040204" pitchFamily="34" charset="0"/>
              </a:rPr>
              <a:t>Tooling Inserts </a:t>
            </a:r>
            <a:r>
              <a:rPr lang="fr-CA" b="1" dirty="0" err="1">
                <a:solidFill>
                  <a:schemeClr val="accent1"/>
                </a:solidFill>
                <a:latin typeface="Univers Condensed Light" panose="020B0306020202040204" pitchFamily="34" charset="0"/>
              </a:rPr>
              <a:t>with</a:t>
            </a:r>
            <a:r>
              <a:rPr lang="fr-CA" b="1" dirty="0">
                <a:solidFill>
                  <a:schemeClr val="accent1"/>
                </a:solidFill>
                <a:latin typeface="Univers Condensed Light" panose="020B0306020202040204" pitchFamily="34" charset="0"/>
              </a:rPr>
              <a:t> </a:t>
            </a:r>
            <a:r>
              <a:rPr lang="fr-CA" b="1" dirty="0" err="1">
                <a:solidFill>
                  <a:schemeClr val="accent1"/>
                </a:solidFill>
                <a:latin typeface="Univers Condensed Light" panose="020B0306020202040204" pitchFamily="34" charset="0"/>
              </a:rPr>
              <a:t>Conformal</a:t>
            </a:r>
            <a:r>
              <a:rPr lang="fr-CA" b="1" dirty="0">
                <a:solidFill>
                  <a:schemeClr val="accent1"/>
                </a:solidFill>
                <a:latin typeface="Univers Condensed Light" panose="020B0306020202040204" pitchFamily="34" charset="0"/>
              </a:rPr>
              <a:t> </a:t>
            </a:r>
            <a:r>
              <a:rPr lang="fr-CA" b="1" dirty="0" err="1">
                <a:solidFill>
                  <a:schemeClr val="accent1"/>
                </a:solidFill>
                <a:latin typeface="Univers Condensed Light" panose="020B0306020202040204" pitchFamily="34" charset="0"/>
              </a:rPr>
              <a:t>Cooling</a:t>
            </a:r>
            <a:r>
              <a:rPr lang="fr-CA" b="1" dirty="0">
                <a:solidFill>
                  <a:schemeClr val="accent1"/>
                </a:solidFill>
                <a:latin typeface="Univers Condensed Light" panose="020B0306020202040204" pitchFamily="34" charset="0"/>
              </a:rPr>
              <a:t> – ABB :</a:t>
            </a:r>
          </a:p>
          <a:p>
            <a:pPr defTabSz="609585"/>
            <a:endParaRPr lang="fr-CA" sz="500" b="1" dirty="0">
              <a:solidFill>
                <a:srgbClr val="083F6A"/>
              </a:solidFill>
              <a:latin typeface="Univers Condensed Light" panose="020B0306020202040204" pitchFamily="34" charset="0"/>
            </a:endParaRPr>
          </a:p>
          <a:p>
            <a:pPr defTabSz="609585"/>
            <a:r>
              <a:rPr lang="fr-CA" dirty="0">
                <a:latin typeface="Univers Condensed Light" panose="020B0306020202040204" pitchFamily="34" charset="0"/>
              </a:rPr>
              <a:t>Machine SLM 125</a:t>
            </a:r>
          </a:p>
          <a:p>
            <a:pPr defTabSz="609585"/>
            <a:r>
              <a:rPr lang="fr-CA" dirty="0">
                <a:latin typeface="Univers Condensed Light" panose="020B0306020202040204" pitchFamily="34" charset="0"/>
              </a:rPr>
              <a:t>Matériau : Acier </a:t>
            </a:r>
            <a:r>
              <a:rPr lang="fr-CA" dirty="0" err="1">
                <a:latin typeface="Univers Condensed Light" panose="020B0306020202040204" pitchFamily="34" charset="0"/>
              </a:rPr>
              <a:t>Maraging</a:t>
            </a:r>
            <a:r>
              <a:rPr lang="fr-CA" dirty="0">
                <a:latin typeface="Univers Condensed Light" panose="020B0306020202040204" pitchFamily="34" charset="0"/>
              </a:rPr>
              <a:t> 18%Ni 300</a:t>
            </a:r>
          </a:p>
          <a:p>
            <a:pPr defTabSz="609585"/>
            <a:r>
              <a:rPr lang="fr-CA" dirty="0">
                <a:latin typeface="Univers Condensed Light" panose="020B0306020202040204" pitchFamily="34" charset="0"/>
              </a:rPr>
              <a:t>Temps d’impression : 2h 21 min par pièce</a:t>
            </a:r>
          </a:p>
        </p:txBody>
      </p:sp>
      <p:sp>
        <p:nvSpPr>
          <p:cNvPr id="15" name="ZoneTexte 14">
            <a:extLst>
              <a:ext uri="{FF2B5EF4-FFF2-40B4-BE49-F238E27FC236}">
                <a16:creationId xmlns:a16="http://schemas.microsoft.com/office/drawing/2014/main" id="{E6FC2917-CA02-42FA-AF79-898A2135D843}"/>
              </a:ext>
            </a:extLst>
          </p:cNvPr>
          <p:cNvSpPr txBox="1"/>
          <p:nvPr/>
        </p:nvSpPr>
        <p:spPr>
          <a:xfrm>
            <a:off x="134017" y="6547110"/>
            <a:ext cx="6094602" cy="261610"/>
          </a:xfrm>
          <a:prstGeom prst="rect">
            <a:avLst/>
          </a:prstGeom>
          <a:noFill/>
        </p:spPr>
        <p:txBody>
          <a:bodyPr wrap="square">
            <a:spAutoFit/>
          </a:bodyPr>
          <a:lstStyle/>
          <a:p>
            <a:r>
              <a:rPr lang="fr-CA" sz="1100" i="1" dirty="0">
                <a:solidFill>
                  <a:schemeClr val="accent2"/>
                </a:solidFill>
                <a:latin typeface="Univers Condensed Light" panose="020B0306020202040204" pitchFamily="34" charset="0"/>
              </a:rPr>
              <a:t>https://www.slm-solutions.com/products-and-solutions/machines/slm-125/</a:t>
            </a:r>
          </a:p>
        </p:txBody>
      </p:sp>
    </p:spTree>
    <p:extLst>
      <p:ext uri="{BB962C8B-B14F-4D97-AF65-F5344CB8AC3E}">
        <p14:creationId xmlns:p14="http://schemas.microsoft.com/office/powerpoint/2010/main" val="1004261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D4EEF4-E414-428D-A720-78BA9273DD2F}"/>
              </a:ext>
            </a:extLst>
          </p:cNvPr>
          <p:cNvSpPr>
            <a:spLocks noGrp="1"/>
          </p:cNvSpPr>
          <p:nvPr>
            <p:ph type="title"/>
          </p:nvPr>
        </p:nvSpPr>
        <p:spPr/>
        <p:txBody>
          <a:bodyPr/>
          <a:lstStyle/>
          <a:p>
            <a:r>
              <a:rPr lang="fr-CA" dirty="0"/>
              <a:t>Alliages LPBF</a:t>
            </a:r>
          </a:p>
        </p:txBody>
      </p:sp>
      <p:sp>
        <p:nvSpPr>
          <p:cNvPr id="3" name="Espace réservé du pied de page 2">
            <a:extLst>
              <a:ext uri="{FF2B5EF4-FFF2-40B4-BE49-F238E27FC236}">
                <a16:creationId xmlns:a16="http://schemas.microsoft.com/office/drawing/2014/main" id="{7D21EAC8-E124-44C8-80AD-A43294407F51}"/>
              </a:ext>
            </a:extLst>
          </p:cNvPr>
          <p:cNvSpPr>
            <a:spLocks noGrp="1"/>
          </p:cNvSpPr>
          <p:nvPr>
            <p:ph type="ftr" sz="quarter" idx="11"/>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4907A0A2-5F90-419E-9100-235B86B1542E}"/>
              </a:ext>
            </a:extLst>
          </p:cNvPr>
          <p:cNvSpPr>
            <a:spLocks noGrp="1"/>
          </p:cNvSpPr>
          <p:nvPr>
            <p:ph type="sldNum" sz="quarter" idx="12"/>
          </p:nvPr>
        </p:nvSpPr>
        <p:spPr/>
        <p:txBody>
          <a:bodyPr/>
          <a:lstStyle/>
          <a:p>
            <a:fld id="{82B63C5F-247B-BE4F-ACBC-7BDD67617F3E}" type="slidenum">
              <a:rPr lang="fr-FR" smtClean="0"/>
              <a:t>21</a:t>
            </a:fld>
            <a:endParaRPr lang="fr-FR" dirty="0"/>
          </a:p>
        </p:txBody>
      </p:sp>
      <p:sp>
        <p:nvSpPr>
          <p:cNvPr id="5" name="Espace réservé du texte 4">
            <a:extLst>
              <a:ext uri="{FF2B5EF4-FFF2-40B4-BE49-F238E27FC236}">
                <a16:creationId xmlns:a16="http://schemas.microsoft.com/office/drawing/2014/main" id="{CD9E33BA-F49E-49CF-859D-1AEE4ED6F98D}"/>
              </a:ext>
            </a:extLst>
          </p:cNvPr>
          <p:cNvSpPr>
            <a:spLocks noGrp="1"/>
          </p:cNvSpPr>
          <p:nvPr>
            <p:ph type="body" idx="13"/>
          </p:nvPr>
        </p:nvSpPr>
        <p:spPr/>
        <p:txBody>
          <a:bodyPr/>
          <a:lstStyle/>
          <a:p>
            <a:r>
              <a:rPr lang="fr-CA" dirty="0"/>
              <a:t>Alliages recensés dans la littérature : </a:t>
            </a:r>
          </a:p>
          <a:p>
            <a:endParaRPr lang="fr-CA" dirty="0"/>
          </a:p>
        </p:txBody>
      </p:sp>
      <p:sp>
        <p:nvSpPr>
          <p:cNvPr id="6" name="Espace réservé du texte 5">
            <a:extLst>
              <a:ext uri="{FF2B5EF4-FFF2-40B4-BE49-F238E27FC236}">
                <a16:creationId xmlns:a16="http://schemas.microsoft.com/office/drawing/2014/main" id="{5DCB65F2-9DE9-46C6-8F1B-432A6A7A16E5}"/>
              </a:ext>
            </a:extLst>
          </p:cNvPr>
          <p:cNvSpPr>
            <a:spLocks noGrp="1"/>
          </p:cNvSpPr>
          <p:nvPr>
            <p:ph type="body" idx="15"/>
          </p:nvPr>
        </p:nvSpPr>
        <p:spPr>
          <a:xfrm>
            <a:off x="6663848" y="3116306"/>
            <a:ext cx="2203316" cy="2263624"/>
          </a:xfrm>
        </p:spPr>
        <p:txBody>
          <a:bodyPr>
            <a:normAutofit/>
          </a:bodyPr>
          <a:lstStyle/>
          <a:p>
            <a:r>
              <a:rPr lang="fr-CA" dirty="0"/>
              <a:t>2024</a:t>
            </a:r>
          </a:p>
          <a:p>
            <a:r>
              <a:rPr lang="fr-CA" dirty="0"/>
              <a:t>2219</a:t>
            </a:r>
          </a:p>
          <a:p>
            <a:r>
              <a:rPr lang="fr-CA" dirty="0"/>
              <a:t>2618</a:t>
            </a:r>
          </a:p>
          <a:p>
            <a:r>
              <a:rPr lang="fr-CA" dirty="0"/>
              <a:t>4047</a:t>
            </a:r>
          </a:p>
          <a:p>
            <a:r>
              <a:rPr lang="fr-CA" dirty="0"/>
              <a:t>6061</a:t>
            </a:r>
          </a:p>
          <a:p>
            <a:r>
              <a:rPr lang="fr-CA" dirty="0"/>
              <a:t>7075</a:t>
            </a:r>
          </a:p>
          <a:p>
            <a:endParaRPr lang="fr-CA" dirty="0"/>
          </a:p>
        </p:txBody>
      </p:sp>
      <p:sp>
        <p:nvSpPr>
          <p:cNvPr id="7" name="Espace réservé du texte 6">
            <a:extLst>
              <a:ext uri="{FF2B5EF4-FFF2-40B4-BE49-F238E27FC236}">
                <a16:creationId xmlns:a16="http://schemas.microsoft.com/office/drawing/2014/main" id="{59118D2F-BCED-491B-8863-D814C6290197}"/>
              </a:ext>
            </a:extLst>
          </p:cNvPr>
          <p:cNvSpPr>
            <a:spLocks noGrp="1"/>
          </p:cNvSpPr>
          <p:nvPr>
            <p:ph type="body" idx="16"/>
          </p:nvPr>
        </p:nvSpPr>
        <p:spPr/>
        <p:txBody>
          <a:bodyPr>
            <a:normAutofit/>
          </a:bodyPr>
          <a:lstStyle/>
          <a:p>
            <a:r>
              <a:rPr lang="fr-CA" dirty="0"/>
              <a:t>Alliages commercialement disponibles :</a:t>
            </a:r>
          </a:p>
        </p:txBody>
      </p:sp>
      <p:sp>
        <p:nvSpPr>
          <p:cNvPr id="8" name="Espace réservé du texte 7">
            <a:extLst>
              <a:ext uri="{FF2B5EF4-FFF2-40B4-BE49-F238E27FC236}">
                <a16:creationId xmlns:a16="http://schemas.microsoft.com/office/drawing/2014/main" id="{CD3E7801-3ECC-461B-962D-064141A81746}"/>
              </a:ext>
            </a:extLst>
          </p:cNvPr>
          <p:cNvSpPr>
            <a:spLocks noGrp="1"/>
          </p:cNvSpPr>
          <p:nvPr>
            <p:ph type="body" idx="17"/>
          </p:nvPr>
        </p:nvSpPr>
        <p:spPr>
          <a:xfrm>
            <a:off x="1056362" y="3258918"/>
            <a:ext cx="4517721" cy="2263624"/>
          </a:xfrm>
        </p:spPr>
        <p:txBody>
          <a:bodyPr>
            <a:normAutofit/>
          </a:bodyPr>
          <a:lstStyle/>
          <a:p>
            <a:r>
              <a:rPr lang="fr-CA" dirty="0"/>
              <a:t>AlSi7Mg</a:t>
            </a:r>
          </a:p>
          <a:p>
            <a:endParaRPr lang="fr-CA" dirty="0"/>
          </a:p>
          <a:p>
            <a:r>
              <a:rPr lang="fr-CA" dirty="0"/>
              <a:t>AlSi10Mg</a:t>
            </a:r>
          </a:p>
          <a:p>
            <a:endParaRPr lang="fr-CA" dirty="0"/>
          </a:p>
          <a:p>
            <a:r>
              <a:rPr lang="fr-CA" dirty="0" err="1"/>
              <a:t>Scalmalloy</a:t>
            </a:r>
            <a:r>
              <a:rPr lang="fr-CA" dirty="0"/>
              <a:t>*</a:t>
            </a:r>
          </a:p>
          <a:p>
            <a:endParaRPr lang="fr-CA" dirty="0"/>
          </a:p>
        </p:txBody>
      </p:sp>
      <p:sp>
        <p:nvSpPr>
          <p:cNvPr id="9" name="Espace réservé du texte 5">
            <a:extLst>
              <a:ext uri="{FF2B5EF4-FFF2-40B4-BE49-F238E27FC236}">
                <a16:creationId xmlns:a16="http://schemas.microsoft.com/office/drawing/2014/main" id="{21B8D39E-CF63-4EC8-9CCD-C0C565CF0EE1}"/>
              </a:ext>
            </a:extLst>
          </p:cNvPr>
          <p:cNvSpPr txBox="1">
            <a:spLocks/>
          </p:cNvSpPr>
          <p:nvPr/>
        </p:nvSpPr>
        <p:spPr>
          <a:xfrm>
            <a:off x="8605804" y="3116306"/>
            <a:ext cx="2203316" cy="2263624"/>
          </a:xfrm>
          <a:prstGeom prst="rect">
            <a:avLst/>
          </a:prstGeom>
        </p:spPr>
        <p:txBody>
          <a:bodyPr vert="horz" lIns="0" tIns="0" rIns="0" bIns="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it-IT" dirty="0"/>
              <a:t>AlSi12</a:t>
            </a:r>
          </a:p>
          <a:p>
            <a:r>
              <a:rPr lang="it-IT" dirty="0"/>
              <a:t>AlSi20</a:t>
            </a:r>
          </a:p>
          <a:p>
            <a:r>
              <a:rPr lang="it-IT" dirty="0"/>
              <a:t>AlSi50</a:t>
            </a:r>
          </a:p>
          <a:p>
            <a:r>
              <a:rPr lang="it-IT" dirty="0"/>
              <a:t>Al-20Si-5Fe-3Cu</a:t>
            </a:r>
          </a:p>
          <a:p>
            <a:r>
              <a:rPr lang="it-IT" dirty="0"/>
              <a:t>Al-Zn-Mg-Cu</a:t>
            </a:r>
          </a:p>
          <a:p>
            <a:r>
              <a:rPr lang="it-IT" dirty="0"/>
              <a:t>Al-Cu-Mg</a:t>
            </a:r>
          </a:p>
          <a:p>
            <a:endParaRPr lang="fr-CA" dirty="0"/>
          </a:p>
        </p:txBody>
      </p:sp>
      <p:sp>
        <p:nvSpPr>
          <p:cNvPr id="11" name="ZoneTexte 10">
            <a:extLst>
              <a:ext uri="{FF2B5EF4-FFF2-40B4-BE49-F238E27FC236}">
                <a16:creationId xmlns:a16="http://schemas.microsoft.com/office/drawing/2014/main" id="{999D3EA0-ED35-48C5-AF12-CF54E78CACC9}"/>
              </a:ext>
            </a:extLst>
          </p:cNvPr>
          <p:cNvSpPr txBox="1"/>
          <p:nvPr/>
        </p:nvSpPr>
        <p:spPr>
          <a:xfrm>
            <a:off x="747857" y="5718737"/>
            <a:ext cx="4914791" cy="430887"/>
          </a:xfrm>
          <a:prstGeom prst="rect">
            <a:avLst/>
          </a:prstGeom>
          <a:noFill/>
        </p:spPr>
        <p:txBody>
          <a:bodyPr wrap="square">
            <a:spAutoFit/>
          </a:bodyPr>
          <a:lstStyle/>
          <a:p>
            <a:pPr defTabSz="609585"/>
            <a:r>
              <a:rPr lang="fr-CA" sz="1100" i="1" dirty="0">
                <a:solidFill>
                  <a:schemeClr val="accent2"/>
                </a:solidFill>
                <a:latin typeface="Univers Condensed Light" panose="020B0306020202040204" pitchFamily="34" charset="0"/>
              </a:rPr>
              <a:t>Nesma T. </a:t>
            </a:r>
            <a:r>
              <a:rPr lang="fr-CA" sz="1100" i="1" dirty="0" err="1">
                <a:solidFill>
                  <a:schemeClr val="accent2"/>
                </a:solidFill>
                <a:latin typeface="Univers Condensed Light" panose="020B0306020202040204" pitchFamily="34" charset="0"/>
              </a:rPr>
              <a:t>Aboulkhair</a:t>
            </a:r>
            <a:r>
              <a:rPr lang="fr-CA" sz="1100" i="1" dirty="0">
                <a:solidFill>
                  <a:schemeClr val="accent2"/>
                </a:solidFill>
                <a:latin typeface="Univers Condensed Light" panose="020B0306020202040204" pitchFamily="34" charset="0"/>
              </a:rPr>
              <a:t>, et al., 3D printing of Aluminium </a:t>
            </a:r>
            <a:r>
              <a:rPr lang="fr-CA" sz="1100" i="1" dirty="0" err="1">
                <a:solidFill>
                  <a:schemeClr val="accent2"/>
                </a:solidFill>
                <a:latin typeface="Univers Condensed Light" panose="020B0306020202040204" pitchFamily="34" charset="0"/>
              </a:rPr>
              <a:t>alloys</a:t>
            </a:r>
            <a:r>
              <a:rPr lang="fr-CA" sz="1100" i="1" dirty="0">
                <a:solidFill>
                  <a:schemeClr val="accent2"/>
                </a:solidFill>
                <a:latin typeface="Univers Condensed Light" panose="020B0306020202040204" pitchFamily="34" charset="0"/>
              </a:rPr>
              <a:t>: Additive </a:t>
            </a:r>
            <a:r>
              <a:rPr lang="fr-CA" sz="1100" i="1" dirty="0" err="1">
                <a:solidFill>
                  <a:schemeClr val="accent2"/>
                </a:solidFill>
                <a:latin typeface="Univers Condensed Light" panose="020B0306020202040204" pitchFamily="34" charset="0"/>
              </a:rPr>
              <a:t>Manufacturing</a:t>
            </a:r>
            <a:r>
              <a:rPr lang="fr-CA" sz="1100" i="1" dirty="0">
                <a:solidFill>
                  <a:schemeClr val="accent2"/>
                </a:solidFill>
                <a:latin typeface="Univers Condensed Light" panose="020B0306020202040204" pitchFamily="34" charset="0"/>
              </a:rPr>
              <a:t> of Aluminium </a:t>
            </a:r>
            <a:r>
              <a:rPr lang="fr-CA" sz="1100" i="1" dirty="0" err="1">
                <a:solidFill>
                  <a:schemeClr val="accent2"/>
                </a:solidFill>
                <a:latin typeface="Univers Condensed Light" panose="020B0306020202040204" pitchFamily="34" charset="0"/>
              </a:rPr>
              <a:t>alloys</a:t>
            </a:r>
            <a:r>
              <a:rPr lang="fr-CA" sz="1100" i="1" dirty="0">
                <a:solidFill>
                  <a:schemeClr val="accent2"/>
                </a:solidFill>
                <a:latin typeface="Univers Condensed Light" panose="020B0306020202040204" pitchFamily="34" charset="0"/>
              </a:rPr>
              <a:t> </a:t>
            </a:r>
            <a:r>
              <a:rPr lang="fr-CA" sz="1100" i="1" dirty="0" err="1">
                <a:solidFill>
                  <a:schemeClr val="accent2"/>
                </a:solidFill>
                <a:latin typeface="Univers Condensed Light" panose="020B0306020202040204" pitchFamily="34" charset="0"/>
              </a:rPr>
              <a:t>using</a:t>
            </a:r>
            <a:r>
              <a:rPr lang="fr-CA" sz="1100" i="1" dirty="0">
                <a:solidFill>
                  <a:schemeClr val="accent2"/>
                </a:solidFill>
                <a:latin typeface="Univers Condensed Light" panose="020B0306020202040204" pitchFamily="34" charset="0"/>
              </a:rPr>
              <a:t> </a:t>
            </a:r>
            <a:r>
              <a:rPr lang="fr-CA" sz="1100" i="1" dirty="0" err="1">
                <a:solidFill>
                  <a:schemeClr val="accent2"/>
                </a:solidFill>
                <a:latin typeface="Univers Condensed Light" panose="020B0306020202040204" pitchFamily="34" charset="0"/>
              </a:rPr>
              <a:t>selective</a:t>
            </a:r>
            <a:r>
              <a:rPr lang="fr-CA" sz="1100" i="1" dirty="0">
                <a:solidFill>
                  <a:schemeClr val="accent2"/>
                </a:solidFill>
                <a:latin typeface="Univers Condensed Light" panose="020B0306020202040204" pitchFamily="34" charset="0"/>
              </a:rPr>
              <a:t> laser </a:t>
            </a:r>
            <a:r>
              <a:rPr lang="fr-CA" sz="1100" i="1" dirty="0" err="1">
                <a:solidFill>
                  <a:schemeClr val="accent2"/>
                </a:solidFill>
                <a:latin typeface="Univers Condensed Light" panose="020B0306020202040204" pitchFamily="34" charset="0"/>
              </a:rPr>
              <a:t>melting</a:t>
            </a:r>
            <a:r>
              <a:rPr lang="fr-CA" sz="1100" i="1" dirty="0">
                <a:solidFill>
                  <a:schemeClr val="accent2"/>
                </a:solidFill>
                <a:latin typeface="Univers Condensed Light" panose="020B0306020202040204" pitchFamily="34" charset="0"/>
              </a:rPr>
              <a:t>, Progress in Materials Science, 2019</a:t>
            </a:r>
          </a:p>
        </p:txBody>
      </p:sp>
    </p:spTree>
    <p:extLst>
      <p:ext uri="{BB962C8B-B14F-4D97-AF65-F5344CB8AC3E}">
        <p14:creationId xmlns:p14="http://schemas.microsoft.com/office/powerpoint/2010/main" val="4188788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B8CBB4C-56ED-417C-B6BA-EE22F9A65855}"/>
              </a:ext>
            </a:extLst>
          </p:cNvPr>
          <p:cNvSpPr>
            <a:spLocks noGrp="1"/>
          </p:cNvSpPr>
          <p:nvPr>
            <p:ph type="ftr" sz="quarter" idx="11"/>
          </p:nvPr>
        </p:nvSpPr>
        <p:spPr/>
        <p:txBody>
          <a:bodyPr/>
          <a:lstStyle/>
          <a:p>
            <a:r>
              <a:rPr lang="fr-FR"/>
              <a:t>ALU-COMPÉTENCES</a:t>
            </a:r>
          </a:p>
        </p:txBody>
      </p:sp>
      <p:sp>
        <p:nvSpPr>
          <p:cNvPr id="3" name="Espace réservé du numéro de diapositive 2">
            <a:extLst>
              <a:ext uri="{FF2B5EF4-FFF2-40B4-BE49-F238E27FC236}">
                <a16:creationId xmlns:a16="http://schemas.microsoft.com/office/drawing/2014/main" id="{7CF61150-296C-4805-A639-59C8B23376A8}"/>
              </a:ext>
            </a:extLst>
          </p:cNvPr>
          <p:cNvSpPr>
            <a:spLocks noGrp="1"/>
          </p:cNvSpPr>
          <p:nvPr>
            <p:ph type="sldNum" sz="quarter" idx="12"/>
          </p:nvPr>
        </p:nvSpPr>
        <p:spPr/>
        <p:txBody>
          <a:bodyPr/>
          <a:lstStyle/>
          <a:p>
            <a:fld id="{82B63C5F-247B-BE4F-ACBC-7BDD67617F3E}" type="slidenum">
              <a:rPr lang="fr-FR" smtClean="0"/>
              <a:t>22</a:t>
            </a:fld>
            <a:endParaRPr lang="fr-FR" dirty="0"/>
          </a:p>
        </p:txBody>
      </p:sp>
      <p:sp>
        <p:nvSpPr>
          <p:cNvPr id="4" name="Espace réservé du texte 3">
            <a:extLst>
              <a:ext uri="{FF2B5EF4-FFF2-40B4-BE49-F238E27FC236}">
                <a16:creationId xmlns:a16="http://schemas.microsoft.com/office/drawing/2014/main" id="{3A7CF65A-AE65-48B2-9F22-A8E1B8AB6256}"/>
              </a:ext>
            </a:extLst>
          </p:cNvPr>
          <p:cNvSpPr>
            <a:spLocks noGrp="1"/>
          </p:cNvSpPr>
          <p:nvPr>
            <p:ph type="body" idx="1"/>
          </p:nvPr>
        </p:nvSpPr>
        <p:spPr>
          <a:xfrm>
            <a:off x="839788" y="1389049"/>
            <a:ext cx="1802744" cy="584228"/>
          </a:xfrm>
        </p:spPr>
        <p:txBody>
          <a:bodyPr>
            <a:normAutofit/>
          </a:bodyPr>
          <a:lstStyle/>
          <a:p>
            <a:r>
              <a:rPr lang="fr-CA" sz="2000" b="1" dirty="0"/>
              <a:t>AlSi10Mg</a:t>
            </a:r>
          </a:p>
        </p:txBody>
      </p:sp>
      <p:sp>
        <p:nvSpPr>
          <p:cNvPr id="5" name="Titre 4">
            <a:extLst>
              <a:ext uri="{FF2B5EF4-FFF2-40B4-BE49-F238E27FC236}">
                <a16:creationId xmlns:a16="http://schemas.microsoft.com/office/drawing/2014/main" id="{08C9B3EB-6EC5-4471-ADCF-07496E5B5B80}"/>
              </a:ext>
            </a:extLst>
          </p:cNvPr>
          <p:cNvSpPr>
            <a:spLocks noGrp="1"/>
          </p:cNvSpPr>
          <p:nvPr>
            <p:ph type="title"/>
          </p:nvPr>
        </p:nvSpPr>
        <p:spPr/>
        <p:txBody>
          <a:bodyPr/>
          <a:lstStyle/>
          <a:p>
            <a:r>
              <a:rPr lang="fr-CA" dirty="0"/>
              <a:t>Considérations LBPF de l’aluminium</a:t>
            </a:r>
          </a:p>
        </p:txBody>
      </p:sp>
      <p:graphicFrame>
        <p:nvGraphicFramePr>
          <p:cNvPr id="6" name="Tableau 5">
            <a:extLst>
              <a:ext uri="{FF2B5EF4-FFF2-40B4-BE49-F238E27FC236}">
                <a16:creationId xmlns:a16="http://schemas.microsoft.com/office/drawing/2014/main" id="{4D17DC33-B11E-413E-9F72-2DC6B7671379}"/>
              </a:ext>
            </a:extLst>
          </p:cNvPr>
          <p:cNvGraphicFramePr>
            <a:graphicFrameLocks noGrp="1"/>
          </p:cNvGraphicFramePr>
          <p:nvPr>
            <p:extLst>
              <p:ext uri="{D42A27DB-BD31-4B8C-83A1-F6EECF244321}">
                <p14:modId xmlns:p14="http://schemas.microsoft.com/office/powerpoint/2010/main" val="4113940342"/>
              </p:ext>
            </p:extLst>
          </p:nvPr>
        </p:nvGraphicFramePr>
        <p:xfrm>
          <a:off x="1631198" y="1885448"/>
          <a:ext cx="8929604" cy="3502729"/>
        </p:xfrm>
        <a:graphic>
          <a:graphicData uri="http://schemas.openxmlformats.org/drawingml/2006/table">
            <a:tbl>
              <a:tblPr firstRow="1" bandRow="1">
                <a:tableStyleId>{5C22544A-7EE6-4342-B048-85BDC9FD1C3A}</a:tableStyleId>
              </a:tblPr>
              <a:tblGrid>
                <a:gridCol w="2232401">
                  <a:extLst>
                    <a:ext uri="{9D8B030D-6E8A-4147-A177-3AD203B41FA5}">
                      <a16:colId xmlns:a16="http://schemas.microsoft.com/office/drawing/2014/main" val="4115827043"/>
                    </a:ext>
                  </a:extLst>
                </a:gridCol>
                <a:gridCol w="2232401">
                  <a:extLst>
                    <a:ext uri="{9D8B030D-6E8A-4147-A177-3AD203B41FA5}">
                      <a16:colId xmlns:a16="http://schemas.microsoft.com/office/drawing/2014/main" val="3684718507"/>
                    </a:ext>
                  </a:extLst>
                </a:gridCol>
                <a:gridCol w="2232401">
                  <a:extLst>
                    <a:ext uri="{9D8B030D-6E8A-4147-A177-3AD203B41FA5}">
                      <a16:colId xmlns:a16="http://schemas.microsoft.com/office/drawing/2014/main" val="128785038"/>
                    </a:ext>
                  </a:extLst>
                </a:gridCol>
                <a:gridCol w="2232401">
                  <a:extLst>
                    <a:ext uri="{9D8B030D-6E8A-4147-A177-3AD203B41FA5}">
                      <a16:colId xmlns:a16="http://schemas.microsoft.com/office/drawing/2014/main" val="3437701462"/>
                    </a:ext>
                  </a:extLst>
                </a:gridCol>
              </a:tblGrid>
              <a:tr h="1097280">
                <a:tc>
                  <a:txBody>
                    <a:bodyPr/>
                    <a:lstStyle/>
                    <a:p>
                      <a:pPr algn="ctr"/>
                      <a:r>
                        <a:rPr lang="fr-CA" sz="2000" dirty="0">
                          <a:latin typeface="Univers Condensed Light" panose="020B0306020202040204" pitchFamily="34" charset="0"/>
                        </a:rPr>
                        <a:t>Condition</a:t>
                      </a:r>
                    </a:p>
                  </a:txBody>
                  <a:tcPr marL="121920" marR="121920" marT="60960" marB="60960" anchor="ctr"/>
                </a:tc>
                <a:tc>
                  <a:txBody>
                    <a:bodyPr/>
                    <a:lstStyle/>
                    <a:p>
                      <a:pPr algn="ctr"/>
                      <a:r>
                        <a:rPr lang="fr-CA" sz="2000" dirty="0">
                          <a:latin typeface="Univers Condensed Light" panose="020B0306020202040204" pitchFamily="34" charset="0"/>
                        </a:rPr>
                        <a:t>Re</a:t>
                      </a:r>
                      <a:r>
                        <a:rPr lang="fr-CA" sz="2000" baseline="-25000" dirty="0">
                          <a:latin typeface="Univers Condensed Light" panose="020B0306020202040204" pitchFamily="34" charset="0"/>
                        </a:rPr>
                        <a:t>0,2 </a:t>
                      </a:r>
                    </a:p>
                    <a:p>
                      <a:pPr algn="ctr"/>
                      <a:r>
                        <a:rPr lang="fr-CA" sz="2000" baseline="0" dirty="0">
                          <a:latin typeface="Univers Condensed Light" panose="020B0306020202040204" pitchFamily="34" charset="0"/>
                        </a:rPr>
                        <a:t>(MPa)</a:t>
                      </a:r>
                      <a:endParaRPr lang="fr-CA" sz="2000" dirty="0">
                        <a:latin typeface="Univers Condensed Light" panose="020B0306020202040204" pitchFamily="34" charset="0"/>
                      </a:endParaRPr>
                    </a:p>
                  </a:txBody>
                  <a:tcPr marL="121920" marR="121920" marT="60960" marB="6096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A" sz="2000" dirty="0" err="1">
                          <a:latin typeface="Univers Condensed Light" panose="020B0306020202040204" pitchFamily="34" charset="0"/>
                        </a:rPr>
                        <a:t>Rm</a:t>
                      </a:r>
                      <a:r>
                        <a:rPr lang="fr-CA" sz="2000" baseline="-25000" dirty="0">
                          <a:latin typeface="Univers Condensed Light" panose="020B030602020204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fr-CA" sz="2000" baseline="0" dirty="0">
                          <a:latin typeface="Univers Condensed Light" panose="020B0306020202040204" pitchFamily="34" charset="0"/>
                        </a:rPr>
                        <a:t>(MPa)</a:t>
                      </a:r>
                      <a:endParaRPr lang="fr-CA" sz="2000" dirty="0">
                        <a:latin typeface="Univers Condensed Light" panose="020B0306020202040204" pitchFamily="34" charset="0"/>
                      </a:endParaRPr>
                    </a:p>
                  </a:txBody>
                  <a:tcPr marL="121920" marR="121920" marT="60960" marB="60960" anchor="ctr"/>
                </a:tc>
                <a:tc>
                  <a:txBody>
                    <a:bodyPr/>
                    <a:lstStyle/>
                    <a:p>
                      <a:pPr algn="ctr"/>
                      <a:r>
                        <a:rPr lang="fr-CA" sz="2000" dirty="0">
                          <a:latin typeface="Univers Condensed Light" panose="020B0306020202040204" pitchFamily="34" charset="0"/>
                        </a:rPr>
                        <a:t>All.</a:t>
                      </a:r>
                    </a:p>
                    <a:p>
                      <a:pPr algn="ctr"/>
                      <a:r>
                        <a:rPr lang="fr-CA" sz="2000" dirty="0">
                          <a:latin typeface="Univers Condensed Light" panose="020B0306020202040204" pitchFamily="34" charset="0"/>
                        </a:rPr>
                        <a:t>(%)</a:t>
                      </a:r>
                    </a:p>
                  </a:txBody>
                  <a:tcPr marL="121920" marR="121920" marT="60960" marB="60960" anchor="ctr"/>
                </a:tc>
                <a:extLst>
                  <a:ext uri="{0D108BD9-81ED-4DB2-BD59-A6C34878D82A}">
                    <a16:rowId xmlns:a16="http://schemas.microsoft.com/office/drawing/2014/main" val="71350598"/>
                  </a:ext>
                </a:extLst>
              </a:tr>
              <a:tr h="1584960">
                <a:tc>
                  <a:txBody>
                    <a:bodyPr/>
                    <a:lstStyle/>
                    <a:p>
                      <a:pPr algn="ctr"/>
                      <a:r>
                        <a:rPr lang="fr-CA" sz="2000" dirty="0">
                          <a:solidFill>
                            <a:schemeClr val="tx1"/>
                          </a:solidFill>
                          <a:latin typeface="Univers Condensed Light" panose="020B0306020202040204" pitchFamily="34" charset="0"/>
                        </a:rPr>
                        <a:t>Tel qu’imprimé</a:t>
                      </a:r>
                    </a:p>
                  </a:txBody>
                  <a:tcPr marL="121920" marR="121920" marT="60960" marB="60960" anchor="ctr"/>
                </a:tc>
                <a:tc>
                  <a:txBody>
                    <a:bodyPr/>
                    <a:lstStyle/>
                    <a:p>
                      <a:pPr algn="ctr"/>
                      <a:r>
                        <a:rPr lang="fr-CA" sz="2000" dirty="0">
                          <a:solidFill>
                            <a:schemeClr val="tx1"/>
                          </a:solidFill>
                          <a:latin typeface="Univers Condensed Light" panose="020B0306020202040204" pitchFamily="34" charset="0"/>
                        </a:rPr>
                        <a:t>235</a:t>
                      </a:r>
                    </a:p>
                  </a:txBody>
                  <a:tcPr marL="121920" marR="121920" marT="60960" marB="60960" anchor="ctr"/>
                </a:tc>
                <a:tc>
                  <a:txBody>
                    <a:bodyPr/>
                    <a:lstStyle/>
                    <a:p>
                      <a:pPr algn="ctr"/>
                      <a:r>
                        <a:rPr lang="fr-CA" sz="2000" dirty="0">
                          <a:solidFill>
                            <a:schemeClr val="tx1"/>
                          </a:solidFill>
                          <a:latin typeface="Univers Condensed Light" panose="020B0306020202040204" pitchFamily="34" charset="0"/>
                        </a:rPr>
                        <a:t>440</a:t>
                      </a:r>
                    </a:p>
                  </a:txBody>
                  <a:tcPr marL="121920" marR="121920" marT="60960" marB="60960" anchor="ctr"/>
                </a:tc>
                <a:tc>
                  <a:txBody>
                    <a:bodyPr/>
                    <a:lstStyle/>
                    <a:p>
                      <a:pPr algn="ctr"/>
                      <a:r>
                        <a:rPr lang="fr-CA" sz="2000" dirty="0">
                          <a:solidFill>
                            <a:schemeClr val="tx1"/>
                          </a:solidFill>
                          <a:latin typeface="Univers Condensed Light" panose="020B0306020202040204" pitchFamily="34" charset="0"/>
                        </a:rPr>
                        <a:t>4</a:t>
                      </a:r>
                    </a:p>
                  </a:txBody>
                  <a:tcPr marL="121920" marR="121920" marT="60960" marB="60960" anchor="ctr"/>
                </a:tc>
                <a:extLst>
                  <a:ext uri="{0D108BD9-81ED-4DB2-BD59-A6C34878D82A}">
                    <a16:rowId xmlns:a16="http://schemas.microsoft.com/office/drawing/2014/main" val="147540198"/>
                  </a:ext>
                </a:extLst>
              </a:tr>
              <a:tr h="820489">
                <a:tc>
                  <a:txBody>
                    <a:bodyPr/>
                    <a:lstStyle/>
                    <a:p>
                      <a:pPr algn="ctr"/>
                      <a:r>
                        <a:rPr lang="fr-CA" sz="2000" dirty="0">
                          <a:solidFill>
                            <a:schemeClr val="tx1"/>
                          </a:solidFill>
                          <a:latin typeface="Univers Condensed Light" panose="020B0306020202040204" pitchFamily="34" charset="0"/>
                        </a:rPr>
                        <a:t>TT</a:t>
                      </a:r>
                    </a:p>
                  </a:txBody>
                  <a:tcPr marL="121920" marR="121920" marT="60960" marB="60960" anchor="ctr"/>
                </a:tc>
                <a:tc>
                  <a:txBody>
                    <a:bodyPr/>
                    <a:lstStyle/>
                    <a:p>
                      <a:pPr algn="ctr"/>
                      <a:r>
                        <a:rPr lang="fr-CA" sz="2000" dirty="0">
                          <a:solidFill>
                            <a:schemeClr val="tx1"/>
                          </a:solidFill>
                          <a:latin typeface="Univers Condensed Light" panose="020B0306020202040204" pitchFamily="34" charset="0"/>
                        </a:rPr>
                        <a:t>250</a:t>
                      </a:r>
                    </a:p>
                  </a:txBody>
                  <a:tcPr marL="121920" marR="121920" marT="60960" marB="60960" anchor="ctr"/>
                </a:tc>
                <a:tc>
                  <a:txBody>
                    <a:bodyPr/>
                    <a:lstStyle/>
                    <a:p>
                      <a:pPr algn="ctr"/>
                      <a:r>
                        <a:rPr lang="fr-CA" sz="2000" dirty="0">
                          <a:solidFill>
                            <a:schemeClr val="tx1"/>
                          </a:solidFill>
                          <a:latin typeface="Univers Condensed Light" panose="020B0306020202040204" pitchFamily="34" charset="0"/>
                        </a:rPr>
                        <a:t>320</a:t>
                      </a:r>
                    </a:p>
                  </a:txBody>
                  <a:tcPr marL="121920" marR="121920" marT="60960" marB="60960" anchor="ctr"/>
                </a:tc>
                <a:tc>
                  <a:txBody>
                    <a:bodyPr/>
                    <a:lstStyle/>
                    <a:p>
                      <a:pPr algn="ctr"/>
                      <a:r>
                        <a:rPr lang="fr-CA" sz="2000" dirty="0">
                          <a:solidFill>
                            <a:schemeClr val="tx1"/>
                          </a:solidFill>
                          <a:latin typeface="Univers Condensed Light" panose="020B0306020202040204" pitchFamily="34" charset="0"/>
                        </a:rPr>
                        <a:t>7</a:t>
                      </a:r>
                    </a:p>
                  </a:txBody>
                  <a:tcPr marL="121920" marR="121920" marT="60960" marB="60960" anchor="ctr"/>
                </a:tc>
                <a:extLst>
                  <a:ext uri="{0D108BD9-81ED-4DB2-BD59-A6C34878D82A}">
                    <a16:rowId xmlns:a16="http://schemas.microsoft.com/office/drawing/2014/main" val="2784436635"/>
                  </a:ext>
                </a:extLst>
              </a:tr>
            </a:tbl>
          </a:graphicData>
        </a:graphic>
      </p:graphicFrame>
      <p:sp>
        <p:nvSpPr>
          <p:cNvPr id="7" name="ZoneTexte 6">
            <a:extLst>
              <a:ext uri="{FF2B5EF4-FFF2-40B4-BE49-F238E27FC236}">
                <a16:creationId xmlns:a16="http://schemas.microsoft.com/office/drawing/2014/main" id="{F7E5AB06-CFCD-48B6-83B8-B3194C9F58D7}"/>
              </a:ext>
            </a:extLst>
          </p:cNvPr>
          <p:cNvSpPr txBox="1"/>
          <p:nvPr/>
        </p:nvSpPr>
        <p:spPr>
          <a:xfrm>
            <a:off x="1552170" y="5361495"/>
            <a:ext cx="6004570" cy="430887"/>
          </a:xfrm>
          <a:prstGeom prst="rect">
            <a:avLst/>
          </a:prstGeom>
          <a:noFill/>
        </p:spPr>
        <p:txBody>
          <a:bodyPr wrap="square" rtlCol="0">
            <a:spAutoFit/>
          </a:bodyPr>
          <a:lstStyle/>
          <a:p>
            <a:pPr defTabSz="609585"/>
            <a:r>
              <a:rPr lang="fr-CA" sz="1100" i="1" dirty="0">
                <a:solidFill>
                  <a:schemeClr val="accent2"/>
                </a:solidFill>
                <a:latin typeface="Univers Condensed Light" panose="020B0306020202040204" pitchFamily="34" charset="0"/>
                <a:hlinkClick r:id="rId2">
                  <a:extLst>
                    <a:ext uri="{A12FA001-AC4F-418D-AE19-62706E023703}">
                      <ahyp:hlinkClr xmlns:ahyp="http://schemas.microsoft.com/office/drawing/2018/hyperlinkcolor" val="tx"/>
                    </a:ext>
                  </a:extLst>
                </a:hlinkClick>
              </a:rPr>
              <a:t>https://eos.info/03_system-related-assets/material-related-contents/metal-materials-and-examples/metal-material-datasheet/aluminium/material_datasheet_eos_alsi10mg_m290_core_en_web.pdf</a:t>
            </a:r>
            <a:endParaRPr lang="fr-CA" sz="1100" i="1" dirty="0">
              <a:solidFill>
                <a:schemeClr val="accent2"/>
              </a:solidFill>
              <a:latin typeface="Univers Condensed Light" panose="020B0306020202040204" pitchFamily="34" charset="0"/>
            </a:endParaRPr>
          </a:p>
        </p:txBody>
      </p:sp>
    </p:spTree>
    <p:extLst>
      <p:ext uri="{BB962C8B-B14F-4D97-AF65-F5344CB8AC3E}">
        <p14:creationId xmlns:p14="http://schemas.microsoft.com/office/powerpoint/2010/main" val="2207687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C3C3435-D0DE-47FE-A4FF-B849E6BE51E5}"/>
              </a:ext>
            </a:extLst>
          </p:cNvPr>
          <p:cNvSpPr>
            <a:spLocks noGrp="1"/>
          </p:cNvSpPr>
          <p:nvPr>
            <p:ph type="ftr" sz="quarter" idx="11"/>
          </p:nvPr>
        </p:nvSpPr>
        <p:spPr/>
        <p:txBody>
          <a:bodyPr/>
          <a:lstStyle/>
          <a:p>
            <a:r>
              <a:rPr lang="fr-FR"/>
              <a:t>ALU-COMPÉTENCES</a:t>
            </a:r>
            <a:endParaRPr lang="fr-FR" dirty="0"/>
          </a:p>
        </p:txBody>
      </p:sp>
      <p:sp>
        <p:nvSpPr>
          <p:cNvPr id="3" name="Espace réservé du numéro de diapositive 2">
            <a:extLst>
              <a:ext uri="{FF2B5EF4-FFF2-40B4-BE49-F238E27FC236}">
                <a16:creationId xmlns:a16="http://schemas.microsoft.com/office/drawing/2014/main" id="{5FFDC551-187C-4C91-846B-C04C538A0513}"/>
              </a:ext>
            </a:extLst>
          </p:cNvPr>
          <p:cNvSpPr>
            <a:spLocks noGrp="1"/>
          </p:cNvSpPr>
          <p:nvPr>
            <p:ph type="sldNum" sz="quarter" idx="12"/>
          </p:nvPr>
        </p:nvSpPr>
        <p:spPr/>
        <p:txBody>
          <a:bodyPr/>
          <a:lstStyle/>
          <a:p>
            <a:fld id="{82B63C5F-247B-BE4F-ACBC-7BDD67617F3E}" type="slidenum">
              <a:rPr lang="fr-FR" smtClean="0"/>
              <a:pPr/>
              <a:t>23</a:t>
            </a:fld>
            <a:endParaRPr lang="fr-FR" dirty="0"/>
          </a:p>
        </p:txBody>
      </p:sp>
      <p:sp>
        <p:nvSpPr>
          <p:cNvPr id="4" name="Espace réservé du texte 3">
            <a:extLst>
              <a:ext uri="{FF2B5EF4-FFF2-40B4-BE49-F238E27FC236}">
                <a16:creationId xmlns:a16="http://schemas.microsoft.com/office/drawing/2014/main" id="{F3D9734A-EAB2-4296-B15B-EC14A6F93433}"/>
              </a:ext>
            </a:extLst>
          </p:cNvPr>
          <p:cNvSpPr>
            <a:spLocks noGrp="1"/>
          </p:cNvSpPr>
          <p:nvPr>
            <p:ph type="body" idx="1"/>
          </p:nvPr>
        </p:nvSpPr>
        <p:spPr/>
        <p:txBody>
          <a:bodyPr>
            <a:normAutofit/>
          </a:bodyPr>
          <a:lstStyle/>
          <a:p>
            <a:r>
              <a:rPr lang="fr-CA" sz="2000" b="1" dirty="0"/>
              <a:t>Marché principal</a:t>
            </a:r>
            <a:r>
              <a:rPr lang="fr-CA" sz="2000" dirty="0"/>
              <a:t>: Aéronautique</a:t>
            </a:r>
          </a:p>
          <a:p>
            <a:endParaRPr lang="fr-CA" sz="2000" dirty="0"/>
          </a:p>
          <a:p>
            <a:pPr marL="342900" indent="-342900">
              <a:buFont typeface="Courier New" panose="02070309020205020404" pitchFamily="49" charset="0"/>
              <a:buChar char="o"/>
            </a:pPr>
            <a:r>
              <a:rPr lang="fr-CA" sz="2000" dirty="0"/>
              <a:t>Alliages existants favorisés à cause du processus de certification</a:t>
            </a:r>
          </a:p>
          <a:p>
            <a:pPr marL="342900" indent="-342900">
              <a:buFont typeface="Courier New" panose="02070309020205020404" pitchFamily="49" charset="0"/>
              <a:buChar char="o"/>
            </a:pPr>
            <a:endParaRPr lang="fr-CA" sz="2000" dirty="0"/>
          </a:p>
          <a:p>
            <a:pPr marL="342900" indent="-342900">
              <a:buFont typeface="Courier New" panose="02070309020205020404" pitchFamily="49" charset="0"/>
              <a:buChar char="o"/>
            </a:pPr>
            <a:r>
              <a:rPr lang="fr-CA" sz="2000" dirty="0"/>
              <a:t>Procédé dont les pièces restent coûteuses</a:t>
            </a:r>
          </a:p>
          <a:p>
            <a:pPr marL="342900" indent="-342900">
              <a:buFont typeface="Courier New" panose="02070309020205020404" pitchFamily="49" charset="0"/>
              <a:buChar char="o"/>
            </a:pPr>
            <a:endParaRPr lang="fr-CA" sz="2000" dirty="0"/>
          </a:p>
          <a:p>
            <a:r>
              <a:rPr lang="fr-CA" sz="2000" b="1" dirty="0"/>
              <a:t>Conséquences :</a:t>
            </a:r>
          </a:p>
          <a:p>
            <a:r>
              <a:rPr lang="fr-CA" sz="2000" dirty="0"/>
              <a:t>Souvent rentable seulement pour des pièces à très haute valeur ajoutée;</a:t>
            </a:r>
          </a:p>
          <a:p>
            <a:r>
              <a:rPr lang="fr-CA" sz="2000" dirty="0"/>
              <a:t>Enjeu de disponibilité d’alliages. </a:t>
            </a:r>
          </a:p>
          <a:p>
            <a:endParaRPr lang="fr-CA" sz="2000" dirty="0"/>
          </a:p>
        </p:txBody>
      </p:sp>
      <p:sp>
        <p:nvSpPr>
          <p:cNvPr id="5" name="Titre 4">
            <a:extLst>
              <a:ext uri="{FF2B5EF4-FFF2-40B4-BE49-F238E27FC236}">
                <a16:creationId xmlns:a16="http://schemas.microsoft.com/office/drawing/2014/main" id="{36BA954F-8998-45B6-977E-BA4B7739AFBD}"/>
              </a:ext>
            </a:extLst>
          </p:cNvPr>
          <p:cNvSpPr>
            <a:spLocks noGrp="1"/>
          </p:cNvSpPr>
          <p:nvPr>
            <p:ph type="title"/>
          </p:nvPr>
        </p:nvSpPr>
        <p:spPr/>
        <p:txBody>
          <a:bodyPr/>
          <a:lstStyle/>
          <a:p>
            <a:r>
              <a:rPr lang="fr-CA" dirty="0"/>
              <a:t>Considérations LBPF de l’aluminium</a:t>
            </a:r>
          </a:p>
        </p:txBody>
      </p:sp>
    </p:spTree>
    <p:extLst>
      <p:ext uri="{BB962C8B-B14F-4D97-AF65-F5344CB8AC3E}">
        <p14:creationId xmlns:p14="http://schemas.microsoft.com/office/powerpoint/2010/main" val="2886263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C3C3435-D0DE-47FE-A4FF-B849E6BE51E5}"/>
              </a:ext>
            </a:extLst>
          </p:cNvPr>
          <p:cNvSpPr>
            <a:spLocks noGrp="1"/>
          </p:cNvSpPr>
          <p:nvPr>
            <p:ph type="ftr" sz="quarter" idx="11"/>
          </p:nvPr>
        </p:nvSpPr>
        <p:spPr/>
        <p:txBody>
          <a:bodyPr/>
          <a:lstStyle/>
          <a:p>
            <a:r>
              <a:rPr lang="fr-FR"/>
              <a:t>ALU-COMPÉTENCES</a:t>
            </a:r>
            <a:endParaRPr lang="fr-FR" dirty="0"/>
          </a:p>
        </p:txBody>
      </p:sp>
      <p:sp>
        <p:nvSpPr>
          <p:cNvPr id="3" name="Espace réservé du numéro de diapositive 2">
            <a:extLst>
              <a:ext uri="{FF2B5EF4-FFF2-40B4-BE49-F238E27FC236}">
                <a16:creationId xmlns:a16="http://schemas.microsoft.com/office/drawing/2014/main" id="{5FFDC551-187C-4C91-846B-C04C538A0513}"/>
              </a:ext>
            </a:extLst>
          </p:cNvPr>
          <p:cNvSpPr>
            <a:spLocks noGrp="1"/>
          </p:cNvSpPr>
          <p:nvPr>
            <p:ph type="sldNum" sz="quarter" idx="12"/>
          </p:nvPr>
        </p:nvSpPr>
        <p:spPr/>
        <p:txBody>
          <a:bodyPr/>
          <a:lstStyle/>
          <a:p>
            <a:fld id="{82B63C5F-247B-BE4F-ACBC-7BDD67617F3E}" type="slidenum">
              <a:rPr lang="fr-FR" smtClean="0"/>
              <a:pPr/>
              <a:t>24</a:t>
            </a:fld>
            <a:endParaRPr lang="fr-FR" dirty="0"/>
          </a:p>
        </p:txBody>
      </p:sp>
      <p:sp>
        <p:nvSpPr>
          <p:cNvPr id="4" name="Espace réservé du texte 3">
            <a:extLst>
              <a:ext uri="{FF2B5EF4-FFF2-40B4-BE49-F238E27FC236}">
                <a16:creationId xmlns:a16="http://schemas.microsoft.com/office/drawing/2014/main" id="{F3D9734A-EAB2-4296-B15B-EC14A6F93433}"/>
              </a:ext>
            </a:extLst>
          </p:cNvPr>
          <p:cNvSpPr>
            <a:spLocks noGrp="1"/>
          </p:cNvSpPr>
          <p:nvPr>
            <p:ph type="body" idx="1"/>
          </p:nvPr>
        </p:nvSpPr>
        <p:spPr/>
        <p:txBody>
          <a:bodyPr>
            <a:normAutofit/>
          </a:bodyPr>
          <a:lstStyle/>
          <a:p>
            <a:r>
              <a:rPr lang="fr-CA" sz="2000" dirty="0"/>
              <a:t>Faible nombre d’alliages disponibles vs. problématique de déchirement à chaud</a:t>
            </a:r>
          </a:p>
          <a:p>
            <a:endParaRPr lang="fr-CA" sz="2000" dirty="0"/>
          </a:p>
          <a:p>
            <a:r>
              <a:rPr lang="fr-CA" sz="2400" b="1" dirty="0"/>
              <a:t>Solutions:</a:t>
            </a:r>
          </a:p>
          <a:p>
            <a:endParaRPr lang="fr-CA" sz="2000" dirty="0"/>
          </a:p>
          <a:p>
            <a:pPr marL="342900" indent="-342900">
              <a:buFont typeface="Courier New" panose="02070309020205020404" pitchFamily="49" charset="0"/>
              <a:buChar char="o"/>
            </a:pPr>
            <a:r>
              <a:rPr lang="fr-CA" sz="2000" dirty="0"/>
              <a:t>Utilisation de systèmes à laser pulsé (Renishaw – U. McGill) qui fonctionnent mieux pour les alliages à faible soudabilité;</a:t>
            </a:r>
          </a:p>
          <a:p>
            <a:pPr marL="342900" indent="-342900">
              <a:buFont typeface="Courier New" panose="02070309020205020404" pitchFamily="49" charset="0"/>
              <a:buChar char="o"/>
            </a:pPr>
            <a:endParaRPr lang="fr-CA" sz="2000" dirty="0"/>
          </a:p>
          <a:p>
            <a:pPr marL="342900" indent="-342900">
              <a:buFont typeface="Courier New" panose="02070309020205020404" pitchFamily="49" charset="0"/>
              <a:buChar char="o"/>
            </a:pPr>
            <a:r>
              <a:rPr lang="fr-CA" sz="2000" dirty="0"/>
              <a:t>Modification mineure par affinage de grains pour compenser partiellement pour le déchirement à chaud;</a:t>
            </a:r>
          </a:p>
          <a:p>
            <a:pPr marL="342900" indent="-342900">
              <a:buFont typeface="Courier New" panose="02070309020205020404" pitchFamily="49" charset="0"/>
              <a:buChar char="o"/>
            </a:pPr>
            <a:endParaRPr lang="fr-CA" sz="2000" dirty="0"/>
          </a:p>
          <a:p>
            <a:pPr marL="342900" indent="-342900">
              <a:buFont typeface="Courier New" panose="02070309020205020404" pitchFamily="49" charset="0"/>
              <a:buChar char="o"/>
            </a:pPr>
            <a:r>
              <a:rPr lang="fr-CA" sz="2000" dirty="0"/>
              <a:t>Développement de nouveaux alliages hors des zones à risque pour le déchirement à chaud (</a:t>
            </a:r>
            <a:r>
              <a:rPr lang="fr-CA" sz="2000" dirty="0" err="1"/>
              <a:t>Tekna</a:t>
            </a:r>
            <a:r>
              <a:rPr lang="fr-CA" sz="2000" dirty="0"/>
              <a:t> – CMQ).</a:t>
            </a:r>
          </a:p>
          <a:p>
            <a:endParaRPr lang="fr-CA" sz="2000" dirty="0"/>
          </a:p>
        </p:txBody>
      </p:sp>
      <p:sp>
        <p:nvSpPr>
          <p:cNvPr id="5" name="Titre 4">
            <a:extLst>
              <a:ext uri="{FF2B5EF4-FFF2-40B4-BE49-F238E27FC236}">
                <a16:creationId xmlns:a16="http://schemas.microsoft.com/office/drawing/2014/main" id="{36BA954F-8998-45B6-977E-BA4B7739AFBD}"/>
              </a:ext>
            </a:extLst>
          </p:cNvPr>
          <p:cNvSpPr>
            <a:spLocks noGrp="1"/>
          </p:cNvSpPr>
          <p:nvPr>
            <p:ph type="title"/>
          </p:nvPr>
        </p:nvSpPr>
        <p:spPr/>
        <p:txBody>
          <a:bodyPr/>
          <a:lstStyle/>
          <a:p>
            <a:r>
              <a:rPr lang="fr-CA" dirty="0"/>
              <a:t>Considérations LBPF de l’aluminium</a:t>
            </a:r>
          </a:p>
        </p:txBody>
      </p:sp>
    </p:spTree>
    <p:extLst>
      <p:ext uri="{BB962C8B-B14F-4D97-AF65-F5344CB8AC3E}">
        <p14:creationId xmlns:p14="http://schemas.microsoft.com/office/powerpoint/2010/main" val="3480284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Dépôt sous énergie dirigée (DED)</a:t>
            </a:r>
          </a:p>
        </p:txBody>
      </p:sp>
      <p:sp>
        <p:nvSpPr>
          <p:cNvPr id="3" name="Espace réservé du texte 2"/>
          <p:cNvSpPr>
            <a:spLocks noGrp="1"/>
          </p:cNvSpPr>
          <p:nvPr>
            <p:ph type="body" idx="1"/>
          </p:nvPr>
        </p:nvSpPr>
        <p:spPr/>
        <p:txBody>
          <a:bodyPr/>
          <a:lstStyle/>
          <a:p>
            <a:r>
              <a:rPr lang="fr-CA" dirty="0"/>
              <a:t>Module D.</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25</a:t>
            </a:fld>
            <a:endParaRPr lang="fr-FR"/>
          </a:p>
        </p:txBody>
      </p:sp>
    </p:spTree>
    <p:extLst>
      <p:ext uri="{BB962C8B-B14F-4D97-AF65-F5344CB8AC3E}">
        <p14:creationId xmlns:p14="http://schemas.microsoft.com/office/powerpoint/2010/main" val="2545594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26</a:t>
            </a:fld>
            <a:endParaRPr lang="fr-FR" dirty="0"/>
          </a:p>
        </p:txBody>
      </p:sp>
      <p:sp>
        <p:nvSpPr>
          <p:cNvPr id="5" name="Titre 4"/>
          <p:cNvSpPr>
            <a:spLocks noGrp="1"/>
          </p:cNvSpPr>
          <p:nvPr>
            <p:ph type="title"/>
          </p:nvPr>
        </p:nvSpPr>
        <p:spPr/>
        <p:txBody>
          <a:bodyPr/>
          <a:lstStyle/>
          <a:p>
            <a:r>
              <a:rPr lang="fr-CA" dirty="0"/>
              <a:t>Dépôt sous énergie dirigée (DED)</a:t>
            </a:r>
          </a:p>
        </p:txBody>
      </p:sp>
      <p:grpSp>
        <p:nvGrpSpPr>
          <p:cNvPr id="6" name="Groupe 5">
            <a:extLst>
              <a:ext uri="{FF2B5EF4-FFF2-40B4-BE49-F238E27FC236}">
                <a16:creationId xmlns:a16="http://schemas.microsoft.com/office/drawing/2014/main" id="{A7F2C317-59DE-4F75-9C93-E77AC8FC6B29}"/>
              </a:ext>
            </a:extLst>
          </p:cNvPr>
          <p:cNvGrpSpPr/>
          <p:nvPr/>
        </p:nvGrpSpPr>
        <p:grpSpPr>
          <a:xfrm>
            <a:off x="0" y="1135579"/>
            <a:ext cx="5956184" cy="4828993"/>
            <a:chOff x="0" y="1135579"/>
            <a:chExt cx="5956184" cy="4828993"/>
          </a:xfrm>
        </p:grpSpPr>
        <p:sp>
          <p:nvSpPr>
            <p:cNvPr id="7" name="Rectangle 6">
              <a:extLst>
                <a:ext uri="{FF2B5EF4-FFF2-40B4-BE49-F238E27FC236}">
                  <a16:creationId xmlns:a16="http://schemas.microsoft.com/office/drawing/2014/main" id="{C8F4F7D3-6FCA-49CA-8239-D98FD3CDDCC4}"/>
                </a:ext>
              </a:extLst>
            </p:cNvPr>
            <p:cNvSpPr/>
            <p:nvPr/>
          </p:nvSpPr>
          <p:spPr>
            <a:xfrm>
              <a:off x="0" y="1440494"/>
              <a:ext cx="5956184" cy="4524078"/>
            </a:xfrm>
            <a:prstGeom prst="rect">
              <a:avLst/>
            </a:prstGeom>
            <a:solidFill>
              <a:srgbClr val="D9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riangle 18">
              <a:extLst>
                <a:ext uri="{FF2B5EF4-FFF2-40B4-BE49-F238E27FC236}">
                  <a16:creationId xmlns:a16="http://schemas.microsoft.com/office/drawing/2014/main" id="{67EE8730-8F4F-4DDF-8794-6C45CFE02C1F}"/>
                </a:ext>
              </a:extLst>
            </p:cNvPr>
            <p:cNvSpPr/>
            <p:nvPr/>
          </p:nvSpPr>
          <p:spPr>
            <a:xfrm rot="10800000">
              <a:off x="4891643" y="1135579"/>
              <a:ext cx="857281" cy="7390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Espace réservé du texte 3"/>
          <p:cNvSpPr>
            <a:spLocks noGrp="1"/>
          </p:cNvSpPr>
          <p:nvPr>
            <p:ph type="body" idx="1"/>
          </p:nvPr>
        </p:nvSpPr>
        <p:spPr>
          <a:xfrm>
            <a:off x="368417" y="1753800"/>
            <a:ext cx="4908258" cy="4215876"/>
          </a:xfrm>
        </p:spPr>
        <p:txBody>
          <a:bodyPr>
            <a:normAutofit/>
          </a:bodyPr>
          <a:lstStyle/>
          <a:p>
            <a:r>
              <a:rPr lang="fr-CA" b="1" dirty="0"/>
              <a:t>LENS TM : </a:t>
            </a:r>
            <a:r>
              <a:rPr lang="fr-CA" dirty="0"/>
              <a:t>Laser </a:t>
            </a:r>
            <a:r>
              <a:rPr lang="fr-CA" dirty="0" err="1"/>
              <a:t>Engineered</a:t>
            </a:r>
            <a:r>
              <a:rPr lang="fr-CA" dirty="0"/>
              <a:t> Net </a:t>
            </a:r>
            <a:r>
              <a:rPr lang="fr-CA" dirty="0" err="1"/>
              <a:t>Shaping</a:t>
            </a:r>
            <a:r>
              <a:rPr lang="fr-CA" dirty="0"/>
              <a:t>, </a:t>
            </a:r>
            <a:r>
              <a:rPr lang="fr-CA" dirty="0" err="1"/>
              <a:t>Optomec</a:t>
            </a:r>
            <a:endParaRPr lang="fr-CA" dirty="0"/>
          </a:p>
          <a:p>
            <a:r>
              <a:rPr lang="fr-CA" b="1" dirty="0"/>
              <a:t>LMD : </a:t>
            </a:r>
            <a:r>
              <a:rPr lang="fr-CA" dirty="0"/>
              <a:t>Laser </a:t>
            </a:r>
            <a:r>
              <a:rPr lang="fr-CA" dirty="0" err="1"/>
              <a:t>melting</a:t>
            </a:r>
            <a:r>
              <a:rPr lang="fr-CA" dirty="0"/>
              <a:t> </a:t>
            </a:r>
            <a:r>
              <a:rPr lang="fr-CA" dirty="0" err="1"/>
              <a:t>Deposition</a:t>
            </a:r>
            <a:r>
              <a:rPr lang="fr-CA" dirty="0"/>
              <a:t>, TRUMPF</a:t>
            </a:r>
          </a:p>
          <a:p>
            <a:r>
              <a:rPr lang="fr-CA" b="1" dirty="0"/>
              <a:t>DMD TM : </a:t>
            </a:r>
            <a:r>
              <a:rPr lang="fr-CA" dirty="0"/>
              <a:t>Direct </a:t>
            </a:r>
            <a:r>
              <a:rPr lang="fr-CA" dirty="0" err="1"/>
              <a:t>Metal</a:t>
            </a:r>
            <a:r>
              <a:rPr lang="fr-CA" dirty="0"/>
              <a:t> </a:t>
            </a:r>
            <a:r>
              <a:rPr lang="fr-CA" dirty="0" err="1"/>
              <a:t>Deposition</a:t>
            </a:r>
            <a:r>
              <a:rPr lang="fr-CA" dirty="0"/>
              <a:t>, </a:t>
            </a:r>
            <a:r>
              <a:rPr lang="fr-CA" dirty="0" err="1"/>
              <a:t>patented</a:t>
            </a:r>
            <a:r>
              <a:rPr lang="fr-CA" dirty="0"/>
              <a:t> DM3D Tech</a:t>
            </a:r>
          </a:p>
          <a:p>
            <a:r>
              <a:rPr lang="fr-CA" b="1" dirty="0"/>
              <a:t>DLF : </a:t>
            </a:r>
            <a:r>
              <a:rPr lang="fr-CA" dirty="0" err="1"/>
              <a:t>Directed</a:t>
            </a:r>
            <a:r>
              <a:rPr lang="fr-CA" dirty="0"/>
              <a:t> Light Fabrication</a:t>
            </a:r>
          </a:p>
          <a:p>
            <a:r>
              <a:rPr lang="fr-CA" b="1" dirty="0"/>
              <a:t>LFF : </a:t>
            </a:r>
            <a:r>
              <a:rPr lang="fr-CA" dirty="0"/>
              <a:t>Laser </a:t>
            </a:r>
            <a:r>
              <a:rPr lang="fr-CA" dirty="0" err="1"/>
              <a:t>Freeform</a:t>
            </a:r>
            <a:r>
              <a:rPr lang="fr-CA" dirty="0"/>
              <a:t> Fabrication</a:t>
            </a:r>
          </a:p>
          <a:p>
            <a:r>
              <a:rPr lang="fr-CA" b="1" dirty="0"/>
              <a:t>LBMD : </a:t>
            </a:r>
            <a:r>
              <a:rPr lang="fr-CA" dirty="0"/>
              <a:t>Laser-</a:t>
            </a:r>
            <a:r>
              <a:rPr lang="fr-CA" dirty="0" err="1"/>
              <a:t>Based</a:t>
            </a:r>
            <a:r>
              <a:rPr lang="fr-CA" dirty="0"/>
              <a:t> </a:t>
            </a:r>
            <a:r>
              <a:rPr lang="fr-CA" dirty="0" err="1"/>
              <a:t>Metal</a:t>
            </a:r>
            <a:r>
              <a:rPr lang="fr-CA" dirty="0"/>
              <a:t> </a:t>
            </a:r>
            <a:r>
              <a:rPr lang="fr-CA" dirty="0" err="1"/>
              <a:t>Deposition</a:t>
            </a:r>
            <a:endParaRPr lang="fr-CA" dirty="0"/>
          </a:p>
          <a:p>
            <a:r>
              <a:rPr lang="fr-CA" b="1" dirty="0"/>
              <a:t>3D Laser </a:t>
            </a:r>
            <a:r>
              <a:rPr lang="fr-CA" b="1" dirty="0" err="1"/>
              <a:t>Cladding</a:t>
            </a:r>
            <a:endParaRPr lang="fr-CA" b="1" dirty="0"/>
          </a:p>
          <a:p>
            <a:r>
              <a:rPr lang="fr-CA" b="1" dirty="0"/>
              <a:t>AMBIT</a:t>
            </a:r>
          </a:p>
          <a:p>
            <a:r>
              <a:rPr lang="fr-CA" b="1" dirty="0"/>
              <a:t>WAAM : </a:t>
            </a:r>
            <a:r>
              <a:rPr lang="fr-CA" dirty="0"/>
              <a:t>Wire Arc Additive </a:t>
            </a:r>
            <a:r>
              <a:rPr lang="fr-CA" dirty="0" err="1"/>
              <a:t>Manufacturing</a:t>
            </a:r>
            <a:endParaRPr lang="fr-CA" dirty="0"/>
          </a:p>
          <a:p>
            <a:r>
              <a:rPr lang="fr-CA" b="1" dirty="0"/>
              <a:t>CMT : </a:t>
            </a:r>
            <a:r>
              <a:rPr lang="fr-CA" dirty="0"/>
              <a:t>Cold </a:t>
            </a:r>
            <a:r>
              <a:rPr lang="fr-CA" dirty="0" err="1"/>
              <a:t>Metal</a:t>
            </a:r>
            <a:r>
              <a:rPr lang="fr-CA" dirty="0"/>
              <a:t> Transfer</a:t>
            </a:r>
          </a:p>
          <a:p>
            <a:r>
              <a:rPr lang="fr-CA" b="1" dirty="0"/>
              <a:t>EBAM TM : </a:t>
            </a:r>
            <a:r>
              <a:rPr lang="fr-CA" dirty="0" err="1"/>
              <a:t>Electron</a:t>
            </a:r>
            <a:r>
              <a:rPr lang="fr-CA" dirty="0"/>
              <a:t> </a:t>
            </a:r>
            <a:r>
              <a:rPr lang="fr-CA" dirty="0" err="1"/>
              <a:t>beam</a:t>
            </a:r>
            <a:r>
              <a:rPr lang="fr-CA" dirty="0"/>
              <a:t> additive </a:t>
            </a:r>
            <a:r>
              <a:rPr lang="fr-CA" dirty="0" err="1"/>
              <a:t>manufacturig</a:t>
            </a:r>
            <a:r>
              <a:rPr lang="fr-CA" dirty="0"/>
              <a:t>, </a:t>
            </a:r>
            <a:r>
              <a:rPr lang="fr-CA" dirty="0" err="1"/>
              <a:t>Sciaky</a:t>
            </a:r>
            <a:endParaRPr lang="fr-CA" dirty="0"/>
          </a:p>
          <a:p>
            <a:endParaRPr lang="fr-CA" dirty="0"/>
          </a:p>
        </p:txBody>
      </p:sp>
      <p:sp>
        <p:nvSpPr>
          <p:cNvPr id="11" name="ZoneTexte 10">
            <a:extLst>
              <a:ext uri="{FF2B5EF4-FFF2-40B4-BE49-F238E27FC236}">
                <a16:creationId xmlns:a16="http://schemas.microsoft.com/office/drawing/2014/main" id="{A7F364E2-7EB2-4403-AA5B-444A12979AC9}"/>
              </a:ext>
            </a:extLst>
          </p:cNvPr>
          <p:cNvSpPr txBox="1"/>
          <p:nvPr/>
        </p:nvSpPr>
        <p:spPr>
          <a:xfrm>
            <a:off x="-57763" y="5921976"/>
            <a:ext cx="6302188" cy="261610"/>
          </a:xfrm>
          <a:prstGeom prst="rect">
            <a:avLst/>
          </a:prstGeom>
          <a:noFill/>
        </p:spPr>
        <p:txBody>
          <a:bodyPr wrap="square" rtlCol="0">
            <a:spAutoFit/>
          </a:bodyPr>
          <a:lstStyle/>
          <a:p>
            <a:pPr defTabSz="609585"/>
            <a:r>
              <a:rPr lang="fr-CA" sz="1100" i="1" u="sng" dirty="0">
                <a:solidFill>
                  <a:schemeClr val="accent2"/>
                </a:solidFill>
                <a:latin typeface="Univers Condensed Light" panose="020B0306020202040204" pitchFamily="34" charset="0"/>
              </a:rPr>
              <a:t>https://www.manufacturingguide.com/en/laser-engineered-net-shaping-lens-0</a:t>
            </a:r>
          </a:p>
        </p:txBody>
      </p:sp>
      <p:pic>
        <p:nvPicPr>
          <p:cNvPr id="12" name="Image 11">
            <a:extLst>
              <a:ext uri="{FF2B5EF4-FFF2-40B4-BE49-F238E27FC236}">
                <a16:creationId xmlns:a16="http://schemas.microsoft.com/office/drawing/2014/main" id="{FA5AA47F-96D3-428D-A490-B2835EA3B08A}"/>
              </a:ext>
            </a:extLst>
          </p:cNvPr>
          <p:cNvPicPr>
            <a:picLocks noChangeAspect="1"/>
          </p:cNvPicPr>
          <p:nvPr/>
        </p:nvPicPr>
        <p:blipFill>
          <a:blip r:embed="rId2"/>
          <a:stretch>
            <a:fillRect/>
          </a:stretch>
        </p:blipFill>
        <p:spPr>
          <a:xfrm>
            <a:off x="6762613" y="3371141"/>
            <a:ext cx="2940653" cy="2985209"/>
          </a:xfrm>
          <a:prstGeom prst="rect">
            <a:avLst/>
          </a:prstGeom>
        </p:spPr>
      </p:pic>
      <p:pic>
        <p:nvPicPr>
          <p:cNvPr id="13" name="Image 12">
            <a:extLst>
              <a:ext uri="{FF2B5EF4-FFF2-40B4-BE49-F238E27FC236}">
                <a16:creationId xmlns:a16="http://schemas.microsoft.com/office/drawing/2014/main" id="{EA61E0B7-A535-4073-BA61-6AAE8996E03D}"/>
              </a:ext>
            </a:extLst>
          </p:cNvPr>
          <p:cNvPicPr>
            <a:picLocks noChangeAspect="1"/>
          </p:cNvPicPr>
          <p:nvPr/>
        </p:nvPicPr>
        <p:blipFill>
          <a:blip r:embed="rId3"/>
          <a:stretch>
            <a:fillRect/>
          </a:stretch>
        </p:blipFill>
        <p:spPr>
          <a:xfrm>
            <a:off x="9088934" y="1087384"/>
            <a:ext cx="2236941" cy="3385823"/>
          </a:xfrm>
          <a:prstGeom prst="rect">
            <a:avLst/>
          </a:prstGeom>
        </p:spPr>
      </p:pic>
    </p:spTree>
    <p:extLst>
      <p:ext uri="{BB962C8B-B14F-4D97-AF65-F5344CB8AC3E}">
        <p14:creationId xmlns:p14="http://schemas.microsoft.com/office/powerpoint/2010/main" val="2222843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35573A0-DAF9-42DD-A38F-4EAAC9D03034}"/>
              </a:ext>
            </a:extLst>
          </p:cNvPr>
          <p:cNvSpPr>
            <a:spLocks noGrp="1"/>
          </p:cNvSpPr>
          <p:nvPr>
            <p:ph type="ftr" sz="quarter" idx="11"/>
          </p:nvPr>
        </p:nvSpPr>
        <p:spPr/>
        <p:txBody>
          <a:bodyPr/>
          <a:lstStyle/>
          <a:p>
            <a:r>
              <a:rPr lang="fr-FR"/>
              <a:t>ALU-COMPÉTENCES</a:t>
            </a:r>
          </a:p>
        </p:txBody>
      </p:sp>
      <p:sp>
        <p:nvSpPr>
          <p:cNvPr id="3" name="Espace réservé du numéro de diapositive 2">
            <a:extLst>
              <a:ext uri="{FF2B5EF4-FFF2-40B4-BE49-F238E27FC236}">
                <a16:creationId xmlns:a16="http://schemas.microsoft.com/office/drawing/2014/main" id="{0C8C66A2-98AD-4226-B316-EA89EE7E1E49}"/>
              </a:ext>
            </a:extLst>
          </p:cNvPr>
          <p:cNvSpPr>
            <a:spLocks noGrp="1"/>
          </p:cNvSpPr>
          <p:nvPr>
            <p:ph type="sldNum" sz="quarter" idx="12"/>
          </p:nvPr>
        </p:nvSpPr>
        <p:spPr/>
        <p:txBody>
          <a:bodyPr/>
          <a:lstStyle/>
          <a:p>
            <a:fld id="{82B63C5F-247B-BE4F-ACBC-7BDD67617F3E}" type="slidenum">
              <a:rPr lang="fr-FR" smtClean="0"/>
              <a:t>27</a:t>
            </a:fld>
            <a:endParaRPr lang="fr-FR" dirty="0"/>
          </a:p>
        </p:txBody>
      </p:sp>
      <p:sp>
        <p:nvSpPr>
          <p:cNvPr id="5" name="Titre 4">
            <a:extLst>
              <a:ext uri="{FF2B5EF4-FFF2-40B4-BE49-F238E27FC236}">
                <a16:creationId xmlns:a16="http://schemas.microsoft.com/office/drawing/2014/main" id="{D3C0A996-70CE-4D59-BF6E-60BE02684A62}"/>
              </a:ext>
            </a:extLst>
          </p:cNvPr>
          <p:cNvSpPr>
            <a:spLocks noGrp="1"/>
          </p:cNvSpPr>
          <p:nvPr>
            <p:ph type="title"/>
          </p:nvPr>
        </p:nvSpPr>
        <p:spPr/>
        <p:txBody>
          <a:bodyPr/>
          <a:lstStyle/>
          <a:p>
            <a:r>
              <a:rPr lang="fr-CA" dirty="0"/>
              <a:t>Dépôt sous énergie dirigée (DED)</a:t>
            </a:r>
          </a:p>
        </p:txBody>
      </p:sp>
      <p:pic>
        <p:nvPicPr>
          <p:cNvPr id="6" name="Image 5">
            <a:extLst>
              <a:ext uri="{FF2B5EF4-FFF2-40B4-BE49-F238E27FC236}">
                <a16:creationId xmlns:a16="http://schemas.microsoft.com/office/drawing/2014/main" id="{BF79E2E1-8DA4-4430-86DD-B55DD16AA291}"/>
              </a:ext>
            </a:extLst>
          </p:cNvPr>
          <p:cNvPicPr>
            <a:picLocks noChangeAspect="1"/>
          </p:cNvPicPr>
          <p:nvPr/>
        </p:nvPicPr>
        <p:blipFill>
          <a:blip r:embed="rId2"/>
          <a:stretch>
            <a:fillRect/>
          </a:stretch>
        </p:blipFill>
        <p:spPr>
          <a:xfrm>
            <a:off x="777590" y="1639488"/>
            <a:ext cx="1920000" cy="1920000"/>
          </a:xfrm>
          <a:prstGeom prst="rect">
            <a:avLst/>
          </a:prstGeom>
          <a:ln w="28575">
            <a:solidFill>
              <a:schemeClr val="accent1"/>
            </a:solidFill>
          </a:ln>
        </p:spPr>
      </p:pic>
      <p:pic>
        <p:nvPicPr>
          <p:cNvPr id="7" name="Image 6">
            <a:extLst>
              <a:ext uri="{FF2B5EF4-FFF2-40B4-BE49-F238E27FC236}">
                <a16:creationId xmlns:a16="http://schemas.microsoft.com/office/drawing/2014/main" id="{957DAD3F-A1D9-4E73-9EA2-97933FEC5A20}"/>
              </a:ext>
            </a:extLst>
          </p:cNvPr>
          <p:cNvPicPr>
            <a:picLocks noChangeAspect="1"/>
          </p:cNvPicPr>
          <p:nvPr/>
        </p:nvPicPr>
        <p:blipFill>
          <a:blip r:embed="rId3"/>
          <a:stretch>
            <a:fillRect/>
          </a:stretch>
        </p:blipFill>
        <p:spPr>
          <a:xfrm>
            <a:off x="2699479" y="1637192"/>
            <a:ext cx="1944775" cy="1920000"/>
          </a:xfrm>
          <a:prstGeom prst="rect">
            <a:avLst/>
          </a:prstGeom>
          <a:ln w="28575">
            <a:solidFill>
              <a:schemeClr val="accent1"/>
            </a:solidFill>
          </a:ln>
        </p:spPr>
      </p:pic>
      <p:pic>
        <p:nvPicPr>
          <p:cNvPr id="8" name="Image 7">
            <a:extLst>
              <a:ext uri="{FF2B5EF4-FFF2-40B4-BE49-F238E27FC236}">
                <a16:creationId xmlns:a16="http://schemas.microsoft.com/office/drawing/2014/main" id="{4303717D-85AF-48DC-AEB7-5B77EA95334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6953698" y="1639488"/>
            <a:ext cx="2154107" cy="3001195"/>
          </a:xfrm>
          <a:prstGeom prst="rect">
            <a:avLst/>
          </a:prstGeom>
          <a:ln w="28575">
            <a:solidFill>
              <a:schemeClr val="accent1"/>
            </a:solidFill>
          </a:ln>
        </p:spPr>
      </p:pic>
      <p:pic>
        <p:nvPicPr>
          <p:cNvPr id="9" name="Image 8">
            <a:extLst>
              <a:ext uri="{FF2B5EF4-FFF2-40B4-BE49-F238E27FC236}">
                <a16:creationId xmlns:a16="http://schemas.microsoft.com/office/drawing/2014/main" id="{798A325C-61DE-4A4E-843F-F0BDAB0F5DB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a14:imgEffect>
                  </a14:imgLayer>
                </a14:imgProps>
              </a:ext>
            </a:extLst>
          </a:blip>
          <a:stretch>
            <a:fillRect/>
          </a:stretch>
        </p:blipFill>
        <p:spPr>
          <a:xfrm>
            <a:off x="4735237" y="1639488"/>
            <a:ext cx="2154107" cy="3001195"/>
          </a:xfrm>
          <a:prstGeom prst="rect">
            <a:avLst/>
          </a:prstGeom>
          <a:ln w="28575">
            <a:solidFill>
              <a:schemeClr val="accent1"/>
            </a:solidFill>
          </a:ln>
        </p:spPr>
      </p:pic>
      <p:pic>
        <p:nvPicPr>
          <p:cNvPr id="10" name="Picture 2" descr="Image associÃ©e">
            <a:extLst>
              <a:ext uri="{FF2B5EF4-FFF2-40B4-BE49-F238E27FC236}">
                <a16:creationId xmlns:a16="http://schemas.microsoft.com/office/drawing/2014/main" id="{A39B0C6E-9D41-44EA-A86E-54EE2C08A90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4947" r="7749" b="13269"/>
          <a:stretch/>
        </p:blipFill>
        <p:spPr bwMode="auto">
          <a:xfrm>
            <a:off x="777591" y="3612274"/>
            <a:ext cx="3875761" cy="2067379"/>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E16BBF6B-7877-4D6F-997D-77FA396921DB}"/>
              </a:ext>
            </a:extLst>
          </p:cNvPr>
          <p:cNvSpPr txBox="1"/>
          <p:nvPr/>
        </p:nvSpPr>
        <p:spPr>
          <a:xfrm>
            <a:off x="4769742" y="4754794"/>
            <a:ext cx="4459254" cy="923330"/>
          </a:xfrm>
          <a:prstGeom prst="rect">
            <a:avLst/>
          </a:prstGeom>
          <a:noFill/>
        </p:spPr>
        <p:txBody>
          <a:bodyPr wrap="square" rtlCol="0">
            <a:spAutoFit/>
          </a:bodyPr>
          <a:lstStyle/>
          <a:p>
            <a:r>
              <a:rPr lang="fr-CA" dirty="0">
                <a:latin typeface="Univers Condensed Light" panose="020B0306020202040204" pitchFamily="34" charset="0"/>
              </a:rPr>
              <a:t>Procédé qui permet réparer des pièces, élaborer des sections à gradients de composition et d’effectuer des recouvrements métalliques.</a:t>
            </a:r>
          </a:p>
        </p:txBody>
      </p:sp>
      <p:sp>
        <p:nvSpPr>
          <p:cNvPr id="12" name="ZoneTexte 11">
            <a:extLst>
              <a:ext uri="{FF2B5EF4-FFF2-40B4-BE49-F238E27FC236}">
                <a16:creationId xmlns:a16="http://schemas.microsoft.com/office/drawing/2014/main" id="{40C4E22A-E2B2-446F-A3C6-736E67DB720B}"/>
              </a:ext>
            </a:extLst>
          </p:cNvPr>
          <p:cNvSpPr txBox="1"/>
          <p:nvPr/>
        </p:nvSpPr>
        <p:spPr>
          <a:xfrm>
            <a:off x="9338052" y="2262922"/>
            <a:ext cx="2609533" cy="1754326"/>
          </a:xfrm>
          <a:prstGeom prst="rect">
            <a:avLst/>
          </a:prstGeom>
          <a:noFill/>
        </p:spPr>
        <p:txBody>
          <a:bodyPr wrap="square" rtlCol="0">
            <a:spAutoFit/>
          </a:bodyPr>
          <a:lstStyle/>
          <a:p>
            <a:r>
              <a:rPr lang="fr-CA" dirty="0">
                <a:latin typeface="Univers Condensed Light" panose="020B0306020202040204" pitchFamily="34" charset="0"/>
              </a:rPr>
              <a:t>Le DED utilise une source d’énergie </a:t>
            </a:r>
          </a:p>
          <a:p>
            <a:r>
              <a:rPr lang="fr-CA" dirty="0">
                <a:latin typeface="Univers Condensed Light" panose="020B0306020202040204" pitchFamily="34" charset="0"/>
              </a:rPr>
              <a:t>(laser, faisceau d’électrons ou arc électrique) dans laquelle est insérée la matière en poudre ou en fil.</a:t>
            </a:r>
          </a:p>
        </p:txBody>
      </p:sp>
      <p:sp>
        <p:nvSpPr>
          <p:cNvPr id="13" name="ZoneTexte 12">
            <a:extLst>
              <a:ext uri="{FF2B5EF4-FFF2-40B4-BE49-F238E27FC236}">
                <a16:creationId xmlns:a16="http://schemas.microsoft.com/office/drawing/2014/main" id="{32A58615-5356-43AE-9DD5-E0D4AACAB33E}"/>
              </a:ext>
            </a:extLst>
          </p:cNvPr>
          <p:cNvSpPr txBox="1"/>
          <p:nvPr/>
        </p:nvSpPr>
        <p:spPr>
          <a:xfrm>
            <a:off x="670992" y="5659300"/>
            <a:ext cx="4567696" cy="430887"/>
          </a:xfrm>
          <a:prstGeom prst="rect">
            <a:avLst/>
          </a:prstGeom>
          <a:noFill/>
        </p:spPr>
        <p:txBody>
          <a:bodyPr wrap="square" rtlCol="0">
            <a:spAutoFit/>
          </a:bodyPr>
          <a:lstStyle/>
          <a:p>
            <a:r>
              <a:rPr lang="fr-CA" sz="1100" i="1" dirty="0">
                <a:solidFill>
                  <a:schemeClr val="accent2"/>
                </a:solidFill>
                <a:latin typeface="Univers Condensed Light" panose="020B0306020202040204" pitchFamily="34" charset="0"/>
              </a:rPr>
              <a:t>https://en.dmgmori.com/products/machines/additive-manufacturing/powder-nozzle/lasertec-65-ded-hybrid#21358</a:t>
            </a:r>
          </a:p>
        </p:txBody>
      </p:sp>
    </p:spTree>
    <p:extLst>
      <p:ext uri="{BB962C8B-B14F-4D97-AF65-F5344CB8AC3E}">
        <p14:creationId xmlns:p14="http://schemas.microsoft.com/office/powerpoint/2010/main" val="3770183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F6783AB-B7B2-40AE-A685-77C6FE6C88B1}"/>
              </a:ext>
            </a:extLst>
          </p:cNvPr>
          <p:cNvSpPr>
            <a:spLocks noGrp="1"/>
          </p:cNvSpPr>
          <p:nvPr>
            <p:ph type="ftr" sz="quarter" idx="11"/>
          </p:nvPr>
        </p:nvSpPr>
        <p:spPr/>
        <p:txBody>
          <a:bodyPr/>
          <a:lstStyle/>
          <a:p>
            <a:r>
              <a:rPr lang="fr-FR"/>
              <a:t>ALU-COMPÉTENCES</a:t>
            </a:r>
          </a:p>
        </p:txBody>
      </p:sp>
      <p:sp>
        <p:nvSpPr>
          <p:cNvPr id="3" name="Espace réservé du numéro de diapositive 2">
            <a:extLst>
              <a:ext uri="{FF2B5EF4-FFF2-40B4-BE49-F238E27FC236}">
                <a16:creationId xmlns:a16="http://schemas.microsoft.com/office/drawing/2014/main" id="{2C7D48C4-57A5-4512-BB56-6F75AA0B6356}"/>
              </a:ext>
            </a:extLst>
          </p:cNvPr>
          <p:cNvSpPr>
            <a:spLocks noGrp="1"/>
          </p:cNvSpPr>
          <p:nvPr>
            <p:ph type="sldNum" sz="quarter" idx="12"/>
          </p:nvPr>
        </p:nvSpPr>
        <p:spPr/>
        <p:txBody>
          <a:bodyPr/>
          <a:lstStyle/>
          <a:p>
            <a:fld id="{82B63C5F-247B-BE4F-ACBC-7BDD67617F3E}" type="slidenum">
              <a:rPr lang="fr-FR" smtClean="0"/>
              <a:t>28</a:t>
            </a:fld>
            <a:endParaRPr lang="fr-FR" dirty="0"/>
          </a:p>
        </p:txBody>
      </p:sp>
      <p:sp>
        <p:nvSpPr>
          <p:cNvPr id="5" name="Titre 4">
            <a:extLst>
              <a:ext uri="{FF2B5EF4-FFF2-40B4-BE49-F238E27FC236}">
                <a16:creationId xmlns:a16="http://schemas.microsoft.com/office/drawing/2014/main" id="{E6C0A81F-ABE9-4B07-B0A2-24FA86DC0365}"/>
              </a:ext>
            </a:extLst>
          </p:cNvPr>
          <p:cNvSpPr>
            <a:spLocks noGrp="1"/>
          </p:cNvSpPr>
          <p:nvPr>
            <p:ph type="title"/>
          </p:nvPr>
        </p:nvSpPr>
        <p:spPr/>
        <p:txBody>
          <a:bodyPr/>
          <a:lstStyle/>
          <a:p>
            <a:r>
              <a:rPr lang="fr-CA" dirty="0"/>
              <a:t>Dépôt sous énergie dirigée (DED)</a:t>
            </a:r>
          </a:p>
        </p:txBody>
      </p:sp>
      <p:pic>
        <p:nvPicPr>
          <p:cNvPr id="6" name="Image 5">
            <a:extLst>
              <a:ext uri="{FF2B5EF4-FFF2-40B4-BE49-F238E27FC236}">
                <a16:creationId xmlns:a16="http://schemas.microsoft.com/office/drawing/2014/main" id="{3A249349-E268-4575-80F6-09145AA6A4F0}"/>
              </a:ext>
            </a:extLst>
          </p:cNvPr>
          <p:cNvPicPr>
            <a:picLocks noChangeAspect="1"/>
          </p:cNvPicPr>
          <p:nvPr/>
        </p:nvPicPr>
        <p:blipFill>
          <a:blip r:embed="rId2"/>
          <a:stretch>
            <a:fillRect/>
          </a:stretch>
        </p:blipFill>
        <p:spPr>
          <a:xfrm>
            <a:off x="609601" y="1564647"/>
            <a:ext cx="1804572" cy="2308552"/>
          </a:xfrm>
          <a:prstGeom prst="rect">
            <a:avLst/>
          </a:prstGeom>
        </p:spPr>
      </p:pic>
      <p:pic>
        <p:nvPicPr>
          <p:cNvPr id="7" name="Image 6">
            <a:extLst>
              <a:ext uri="{FF2B5EF4-FFF2-40B4-BE49-F238E27FC236}">
                <a16:creationId xmlns:a16="http://schemas.microsoft.com/office/drawing/2014/main" id="{50CC2FB7-2513-4A80-8C8F-34BFE662DDCF}"/>
              </a:ext>
            </a:extLst>
          </p:cNvPr>
          <p:cNvPicPr>
            <a:picLocks noChangeAspect="1"/>
          </p:cNvPicPr>
          <p:nvPr/>
        </p:nvPicPr>
        <p:blipFill>
          <a:blip r:embed="rId3"/>
          <a:stretch>
            <a:fillRect/>
          </a:stretch>
        </p:blipFill>
        <p:spPr>
          <a:xfrm>
            <a:off x="2414173" y="1564647"/>
            <a:ext cx="2780017" cy="2308552"/>
          </a:xfrm>
          <a:prstGeom prst="rect">
            <a:avLst/>
          </a:prstGeom>
        </p:spPr>
      </p:pic>
      <p:pic>
        <p:nvPicPr>
          <p:cNvPr id="8" name="Image 7">
            <a:extLst>
              <a:ext uri="{FF2B5EF4-FFF2-40B4-BE49-F238E27FC236}">
                <a16:creationId xmlns:a16="http://schemas.microsoft.com/office/drawing/2014/main" id="{B2FB0837-F8C2-456A-828D-DBF9F4FE8FB2}"/>
              </a:ext>
            </a:extLst>
          </p:cNvPr>
          <p:cNvPicPr>
            <a:picLocks noChangeAspect="1"/>
          </p:cNvPicPr>
          <p:nvPr/>
        </p:nvPicPr>
        <p:blipFill>
          <a:blip r:embed="rId4"/>
          <a:stretch>
            <a:fillRect/>
          </a:stretch>
        </p:blipFill>
        <p:spPr>
          <a:xfrm>
            <a:off x="5472857" y="1544777"/>
            <a:ext cx="2750096" cy="3017673"/>
          </a:xfrm>
          <a:prstGeom prst="rect">
            <a:avLst/>
          </a:prstGeom>
        </p:spPr>
      </p:pic>
      <p:pic>
        <p:nvPicPr>
          <p:cNvPr id="9" name="Image 8">
            <a:extLst>
              <a:ext uri="{FF2B5EF4-FFF2-40B4-BE49-F238E27FC236}">
                <a16:creationId xmlns:a16="http://schemas.microsoft.com/office/drawing/2014/main" id="{9591C996-66A0-4F1C-8C09-22AAFCC46F1B}"/>
              </a:ext>
            </a:extLst>
          </p:cNvPr>
          <p:cNvPicPr>
            <a:picLocks noChangeAspect="1"/>
          </p:cNvPicPr>
          <p:nvPr/>
        </p:nvPicPr>
        <p:blipFill>
          <a:blip r:embed="rId5"/>
          <a:stretch>
            <a:fillRect/>
          </a:stretch>
        </p:blipFill>
        <p:spPr>
          <a:xfrm>
            <a:off x="8501621" y="1564648"/>
            <a:ext cx="3080779" cy="2316681"/>
          </a:xfrm>
          <a:prstGeom prst="rect">
            <a:avLst/>
          </a:prstGeom>
        </p:spPr>
      </p:pic>
      <p:sp>
        <p:nvSpPr>
          <p:cNvPr id="10" name="ZoneTexte 9">
            <a:extLst>
              <a:ext uri="{FF2B5EF4-FFF2-40B4-BE49-F238E27FC236}">
                <a16:creationId xmlns:a16="http://schemas.microsoft.com/office/drawing/2014/main" id="{23A00E8A-600F-4C27-AB99-97E8BD8D1CF8}"/>
              </a:ext>
            </a:extLst>
          </p:cNvPr>
          <p:cNvSpPr txBox="1"/>
          <p:nvPr/>
        </p:nvSpPr>
        <p:spPr>
          <a:xfrm>
            <a:off x="349624" y="4731714"/>
            <a:ext cx="6203576" cy="1015663"/>
          </a:xfrm>
          <a:prstGeom prst="rect">
            <a:avLst/>
          </a:prstGeom>
          <a:noFill/>
        </p:spPr>
        <p:txBody>
          <a:bodyPr wrap="square" rtlCol="0">
            <a:spAutoFit/>
          </a:bodyPr>
          <a:lstStyle/>
          <a:p>
            <a:pPr algn="just" defTabSz="609585"/>
            <a:r>
              <a:rPr lang="fr-CA" sz="2000" dirty="0">
                <a:latin typeface="Univers Condensed Light" panose="020B0306020202040204" pitchFamily="34" charset="0"/>
              </a:rPr>
              <a:t>Procédé qui permet réparer des pièces, élaborer des sections à gradients de composition et d’effectuer des recouvrements métalliques.</a:t>
            </a:r>
          </a:p>
        </p:txBody>
      </p:sp>
      <p:sp>
        <p:nvSpPr>
          <p:cNvPr id="11" name="ZoneTexte 10">
            <a:extLst>
              <a:ext uri="{FF2B5EF4-FFF2-40B4-BE49-F238E27FC236}">
                <a16:creationId xmlns:a16="http://schemas.microsoft.com/office/drawing/2014/main" id="{FE846BE7-1EAF-408C-9988-1A2C85BA14A8}"/>
              </a:ext>
            </a:extLst>
          </p:cNvPr>
          <p:cNvSpPr txBox="1"/>
          <p:nvPr/>
        </p:nvSpPr>
        <p:spPr>
          <a:xfrm>
            <a:off x="6786283" y="4750354"/>
            <a:ext cx="5100917" cy="1015663"/>
          </a:xfrm>
          <a:prstGeom prst="rect">
            <a:avLst/>
          </a:prstGeom>
          <a:noFill/>
        </p:spPr>
        <p:txBody>
          <a:bodyPr wrap="square" rtlCol="0">
            <a:spAutoFit/>
          </a:bodyPr>
          <a:lstStyle/>
          <a:p>
            <a:pPr algn="just" defTabSz="609585"/>
            <a:r>
              <a:rPr lang="fr-CA" sz="2000" dirty="0">
                <a:latin typeface="Univers Condensed Light" panose="020B0306020202040204" pitchFamily="34" charset="0"/>
              </a:rPr>
              <a:t>Le DED utilise une source d’énergie (laser, faisceau d’électrons ou arc électrique) dans laquelle est insérée la matière en poudre ou en fil.</a:t>
            </a:r>
          </a:p>
        </p:txBody>
      </p:sp>
      <p:sp>
        <p:nvSpPr>
          <p:cNvPr id="4" name="ZoneTexte 3">
            <a:extLst>
              <a:ext uri="{FF2B5EF4-FFF2-40B4-BE49-F238E27FC236}">
                <a16:creationId xmlns:a16="http://schemas.microsoft.com/office/drawing/2014/main" id="{A6CC9B0F-8F59-4EA9-B61E-0ED4DE040751}"/>
              </a:ext>
            </a:extLst>
          </p:cNvPr>
          <p:cNvSpPr txBox="1"/>
          <p:nvPr/>
        </p:nvSpPr>
        <p:spPr>
          <a:xfrm>
            <a:off x="548032" y="3828704"/>
            <a:ext cx="3115029" cy="261610"/>
          </a:xfrm>
          <a:prstGeom prst="rect">
            <a:avLst/>
          </a:prstGeom>
          <a:noFill/>
        </p:spPr>
        <p:txBody>
          <a:bodyPr wrap="square" rtlCol="0">
            <a:spAutoFit/>
          </a:bodyPr>
          <a:lstStyle/>
          <a:p>
            <a:r>
              <a:rPr lang="fr-CA" sz="1100" i="1" u="sng" dirty="0">
                <a:solidFill>
                  <a:schemeClr val="accent2"/>
                </a:solidFill>
                <a:latin typeface="Univers Condensed Light" panose="020B0306020202040204" pitchFamily="34" charset="0"/>
              </a:rPr>
              <a:t>Images : Gracieuseté du CMQ</a:t>
            </a:r>
          </a:p>
        </p:txBody>
      </p:sp>
    </p:spTree>
    <p:extLst>
      <p:ext uri="{BB962C8B-B14F-4D97-AF65-F5344CB8AC3E}">
        <p14:creationId xmlns:p14="http://schemas.microsoft.com/office/powerpoint/2010/main" val="2143601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a:extLst>
              <a:ext uri="{FF2B5EF4-FFF2-40B4-BE49-F238E27FC236}">
                <a16:creationId xmlns:a16="http://schemas.microsoft.com/office/drawing/2014/main" id="{9DEBF458-1309-47C6-8DC2-01802824C698}"/>
              </a:ext>
            </a:extLst>
          </p:cNvPr>
          <p:cNvGrpSpPr/>
          <p:nvPr/>
        </p:nvGrpSpPr>
        <p:grpSpPr>
          <a:xfrm>
            <a:off x="1124125" y="4093828"/>
            <a:ext cx="6398004" cy="1446361"/>
            <a:chOff x="1124125" y="4093828"/>
            <a:chExt cx="6398004" cy="1446361"/>
          </a:xfrm>
        </p:grpSpPr>
        <p:sp>
          <p:nvSpPr>
            <p:cNvPr id="9" name="Rectangle 8">
              <a:extLst>
                <a:ext uri="{FF2B5EF4-FFF2-40B4-BE49-F238E27FC236}">
                  <a16:creationId xmlns:a16="http://schemas.microsoft.com/office/drawing/2014/main" id="{32E0ACFB-957C-47AC-9B2D-E41B2822BB06}"/>
                </a:ext>
              </a:extLst>
            </p:cNvPr>
            <p:cNvSpPr/>
            <p:nvPr/>
          </p:nvSpPr>
          <p:spPr>
            <a:xfrm>
              <a:off x="1124125" y="4093828"/>
              <a:ext cx="3246540" cy="1446361"/>
            </a:xfrm>
            <a:prstGeom prst="rect">
              <a:avLst/>
            </a:prstGeom>
            <a:solidFill>
              <a:srgbClr val="D9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ZoneTexte 10">
              <a:extLst>
                <a:ext uri="{FF2B5EF4-FFF2-40B4-BE49-F238E27FC236}">
                  <a16:creationId xmlns:a16="http://schemas.microsoft.com/office/drawing/2014/main" id="{7B742327-FAB1-462A-8D1E-41975ABD2E2D}"/>
                </a:ext>
              </a:extLst>
            </p:cNvPr>
            <p:cNvSpPr txBox="1"/>
            <p:nvPr/>
          </p:nvSpPr>
          <p:spPr>
            <a:xfrm>
              <a:off x="1427527" y="4339954"/>
              <a:ext cx="6094602" cy="954107"/>
            </a:xfrm>
            <a:prstGeom prst="rect">
              <a:avLst/>
            </a:prstGeom>
            <a:noFill/>
          </p:spPr>
          <p:txBody>
            <a:bodyPr wrap="square">
              <a:spAutoFit/>
            </a:bodyPr>
            <a:lstStyle/>
            <a:p>
              <a:pPr defTabSz="609585"/>
              <a:r>
                <a:rPr lang="fr-CA" sz="2000" b="1" dirty="0">
                  <a:solidFill>
                    <a:schemeClr val="accent1"/>
                  </a:solidFill>
                  <a:latin typeface="Univers Condensed Light" panose="020B0306020202040204" pitchFamily="34" charset="0"/>
                </a:rPr>
                <a:t>LENS 450XL d’</a:t>
              </a:r>
              <a:r>
                <a:rPr lang="fr-CA" sz="2000" b="1" dirty="0" err="1">
                  <a:solidFill>
                    <a:schemeClr val="accent1"/>
                  </a:solidFill>
                  <a:latin typeface="Univers Condensed Light" panose="020B0306020202040204" pitchFamily="34" charset="0"/>
                </a:rPr>
                <a:t>Optomec</a:t>
              </a:r>
              <a:endParaRPr lang="fr-CA" sz="2000" b="1" dirty="0">
                <a:solidFill>
                  <a:schemeClr val="accent1"/>
                </a:solidFill>
                <a:latin typeface="Univers Condensed Light" panose="020B0306020202040204" pitchFamily="34" charset="0"/>
              </a:endParaRPr>
            </a:p>
            <a:p>
              <a:pPr defTabSz="609585"/>
              <a:r>
                <a:rPr lang="fr-CA" sz="1800" dirty="0">
                  <a:latin typeface="Univers Condensed Light" panose="020B0306020202040204" pitchFamily="34" charset="0"/>
                </a:rPr>
                <a:t>Laser 1000W</a:t>
              </a:r>
            </a:p>
            <a:p>
              <a:pPr defTabSz="609585"/>
              <a:r>
                <a:rPr lang="fr-CA" sz="1800" dirty="0">
                  <a:latin typeface="Univers Condensed Light" panose="020B0306020202040204" pitchFamily="34" charset="0"/>
                </a:rPr>
                <a:t>Taux de déposition: 7 cm</a:t>
              </a:r>
              <a:r>
                <a:rPr lang="fr-CA" sz="1800" baseline="30000" dirty="0">
                  <a:latin typeface="Univers Condensed Light" panose="020B0306020202040204" pitchFamily="34" charset="0"/>
                </a:rPr>
                <a:t>3</a:t>
              </a:r>
              <a:r>
                <a:rPr lang="fr-CA" sz="1800" dirty="0">
                  <a:latin typeface="Univers Condensed Light" panose="020B0306020202040204" pitchFamily="34" charset="0"/>
                </a:rPr>
                <a:t>/h</a:t>
              </a:r>
            </a:p>
          </p:txBody>
        </p:sp>
      </p:grpSp>
      <p:grpSp>
        <p:nvGrpSpPr>
          <p:cNvPr id="14" name="Groupe 13">
            <a:extLst>
              <a:ext uri="{FF2B5EF4-FFF2-40B4-BE49-F238E27FC236}">
                <a16:creationId xmlns:a16="http://schemas.microsoft.com/office/drawing/2014/main" id="{FB844D35-D1DE-4C2C-AB88-B3EBAA9CFBAB}"/>
              </a:ext>
            </a:extLst>
          </p:cNvPr>
          <p:cNvGrpSpPr/>
          <p:nvPr/>
        </p:nvGrpSpPr>
        <p:grpSpPr>
          <a:xfrm>
            <a:off x="4141695" y="5294061"/>
            <a:ext cx="2568758" cy="969308"/>
            <a:chOff x="4141695" y="5294061"/>
            <a:chExt cx="2568758" cy="969308"/>
          </a:xfrm>
        </p:grpSpPr>
        <p:sp>
          <p:nvSpPr>
            <p:cNvPr id="13" name="Rectangle 12">
              <a:extLst>
                <a:ext uri="{FF2B5EF4-FFF2-40B4-BE49-F238E27FC236}">
                  <a16:creationId xmlns:a16="http://schemas.microsoft.com/office/drawing/2014/main" id="{7C7046AA-9F9B-4451-B070-DC2C47BBC668}"/>
                </a:ext>
              </a:extLst>
            </p:cNvPr>
            <p:cNvSpPr/>
            <p:nvPr/>
          </p:nvSpPr>
          <p:spPr>
            <a:xfrm>
              <a:off x="4141695" y="5294061"/>
              <a:ext cx="1864822" cy="969308"/>
            </a:xfrm>
            <a:prstGeom prst="rect">
              <a:avLst/>
            </a:prstGeom>
            <a:solidFill>
              <a:srgbClr val="D9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ZoneTexte 11">
              <a:extLst>
                <a:ext uri="{FF2B5EF4-FFF2-40B4-BE49-F238E27FC236}">
                  <a16:creationId xmlns:a16="http://schemas.microsoft.com/office/drawing/2014/main" id="{77B931E3-1AD8-47E5-8461-17921EEACAD1}"/>
                </a:ext>
              </a:extLst>
            </p:cNvPr>
            <p:cNvSpPr txBox="1"/>
            <p:nvPr/>
          </p:nvSpPr>
          <p:spPr>
            <a:xfrm>
              <a:off x="4370665" y="5708023"/>
              <a:ext cx="2339788" cy="400110"/>
            </a:xfrm>
            <a:prstGeom prst="rect">
              <a:avLst/>
            </a:prstGeom>
            <a:noFill/>
          </p:spPr>
          <p:txBody>
            <a:bodyPr wrap="square" rtlCol="0">
              <a:spAutoFit/>
            </a:bodyPr>
            <a:lstStyle/>
            <a:p>
              <a:pPr defTabSz="609585"/>
              <a:r>
                <a:rPr lang="fr-CA" sz="2000" dirty="0">
                  <a:latin typeface="Univers Condensed Light" panose="020B0306020202040204" pitchFamily="34" charset="0"/>
                </a:rPr>
                <a:t>Laser poudre</a:t>
              </a:r>
            </a:p>
          </p:txBody>
        </p:sp>
      </p:grpSp>
      <p:sp>
        <p:nvSpPr>
          <p:cNvPr id="2" name="Espace réservé du pied de page 1">
            <a:extLst>
              <a:ext uri="{FF2B5EF4-FFF2-40B4-BE49-F238E27FC236}">
                <a16:creationId xmlns:a16="http://schemas.microsoft.com/office/drawing/2014/main" id="{919867D4-0800-42FF-9821-9460CB6B6227}"/>
              </a:ext>
            </a:extLst>
          </p:cNvPr>
          <p:cNvSpPr>
            <a:spLocks noGrp="1"/>
          </p:cNvSpPr>
          <p:nvPr>
            <p:ph type="ftr" sz="quarter" idx="11"/>
          </p:nvPr>
        </p:nvSpPr>
        <p:spPr/>
        <p:txBody>
          <a:bodyPr/>
          <a:lstStyle/>
          <a:p>
            <a:r>
              <a:rPr lang="fr-FR"/>
              <a:t>ALU-COMPÉTENCES</a:t>
            </a:r>
          </a:p>
        </p:txBody>
      </p:sp>
      <p:sp>
        <p:nvSpPr>
          <p:cNvPr id="3" name="Espace réservé du numéro de diapositive 2">
            <a:extLst>
              <a:ext uri="{FF2B5EF4-FFF2-40B4-BE49-F238E27FC236}">
                <a16:creationId xmlns:a16="http://schemas.microsoft.com/office/drawing/2014/main" id="{54255636-36C4-4F8D-A00B-9AF6A7F83B43}"/>
              </a:ext>
            </a:extLst>
          </p:cNvPr>
          <p:cNvSpPr>
            <a:spLocks noGrp="1"/>
          </p:cNvSpPr>
          <p:nvPr>
            <p:ph type="sldNum" sz="quarter" idx="12"/>
          </p:nvPr>
        </p:nvSpPr>
        <p:spPr/>
        <p:txBody>
          <a:bodyPr/>
          <a:lstStyle/>
          <a:p>
            <a:fld id="{82B63C5F-247B-BE4F-ACBC-7BDD67617F3E}" type="slidenum">
              <a:rPr lang="fr-FR" smtClean="0"/>
              <a:t>29</a:t>
            </a:fld>
            <a:endParaRPr lang="fr-FR" dirty="0"/>
          </a:p>
        </p:txBody>
      </p:sp>
      <p:sp>
        <p:nvSpPr>
          <p:cNvPr id="5" name="Titre 4">
            <a:extLst>
              <a:ext uri="{FF2B5EF4-FFF2-40B4-BE49-F238E27FC236}">
                <a16:creationId xmlns:a16="http://schemas.microsoft.com/office/drawing/2014/main" id="{6E6A2B2D-FF74-470F-A9A6-DF3EC70C3051}"/>
              </a:ext>
            </a:extLst>
          </p:cNvPr>
          <p:cNvSpPr>
            <a:spLocks noGrp="1"/>
          </p:cNvSpPr>
          <p:nvPr>
            <p:ph type="title"/>
          </p:nvPr>
        </p:nvSpPr>
        <p:spPr/>
        <p:txBody>
          <a:bodyPr/>
          <a:lstStyle/>
          <a:p>
            <a:r>
              <a:rPr lang="fr-CA" dirty="0"/>
              <a:t>Dépôt sous énergie dirigée (DED)</a:t>
            </a:r>
          </a:p>
        </p:txBody>
      </p:sp>
      <p:pic>
        <p:nvPicPr>
          <p:cNvPr id="7" name="Image 6">
            <a:extLst>
              <a:ext uri="{FF2B5EF4-FFF2-40B4-BE49-F238E27FC236}">
                <a16:creationId xmlns:a16="http://schemas.microsoft.com/office/drawing/2014/main" id="{FF8750B9-6E83-4E26-9DF6-3D656587F72B}"/>
              </a:ext>
            </a:extLst>
          </p:cNvPr>
          <p:cNvPicPr>
            <a:picLocks noChangeAspect="1"/>
          </p:cNvPicPr>
          <p:nvPr/>
        </p:nvPicPr>
        <p:blipFill>
          <a:blip r:embed="rId2"/>
          <a:stretch>
            <a:fillRect/>
          </a:stretch>
        </p:blipFill>
        <p:spPr>
          <a:xfrm>
            <a:off x="4141695" y="1533020"/>
            <a:ext cx="7440707" cy="4007169"/>
          </a:xfrm>
          <a:prstGeom prst="rect">
            <a:avLst/>
          </a:prstGeom>
          <a:ln w="28575">
            <a:solidFill>
              <a:schemeClr val="accent1"/>
            </a:solidFill>
          </a:ln>
        </p:spPr>
      </p:pic>
      <p:sp>
        <p:nvSpPr>
          <p:cNvPr id="8" name="ZoneTexte 7">
            <a:extLst>
              <a:ext uri="{FF2B5EF4-FFF2-40B4-BE49-F238E27FC236}">
                <a16:creationId xmlns:a16="http://schemas.microsoft.com/office/drawing/2014/main" id="{18212705-6B38-41BA-B82C-6C2FAC6AD533}"/>
              </a:ext>
            </a:extLst>
          </p:cNvPr>
          <p:cNvSpPr txBox="1"/>
          <p:nvPr/>
        </p:nvSpPr>
        <p:spPr>
          <a:xfrm>
            <a:off x="773501" y="1597612"/>
            <a:ext cx="2996243" cy="1938992"/>
          </a:xfrm>
          <a:prstGeom prst="rect">
            <a:avLst/>
          </a:prstGeom>
          <a:noFill/>
        </p:spPr>
        <p:txBody>
          <a:bodyPr wrap="square" rtlCol="0">
            <a:spAutoFit/>
          </a:bodyPr>
          <a:lstStyle/>
          <a:p>
            <a:pPr defTabSz="609585"/>
            <a:r>
              <a:rPr lang="fr-CA" sz="2000" dirty="0">
                <a:latin typeface="Univers Condensed Light" panose="020B0306020202040204" pitchFamily="34" charset="0"/>
              </a:rPr>
              <a:t>Plusieurs types de technologies existent en fonction de la taille, de la puissance de la source et du type d’alimentation en matériel.</a:t>
            </a:r>
          </a:p>
        </p:txBody>
      </p:sp>
      <p:sp>
        <p:nvSpPr>
          <p:cNvPr id="4" name="ZoneTexte 3">
            <a:extLst>
              <a:ext uri="{FF2B5EF4-FFF2-40B4-BE49-F238E27FC236}">
                <a16:creationId xmlns:a16="http://schemas.microsoft.com/office/drawing/2014/main" id="{EF32A2E1-3545-4B30-8C25-73912E0FE492}"/>
              </a:ext>
            </a:extLst>
          </p:cNvPr>
          <p:cNvSpPr txBox="1"/>
          <p:nvPr/>
        </p:nvSpPr>
        <p:spPr>
          <a:xfrm>
            <a:off x="10019712" y="5539634"/>
            <a:ext cx="2192324" cy="261610"/>
          </a:xfrm>
          <a:prstGeom prst="rect">
            <a:avLst/>
          </a:prstGeom>
          <a:noFill/>
        </p:spPr>
        <p:txBody>
          <a:bodyPr wrap="square" rtlCol="0">
            <a:spAutoFit/>
          </a:bodyPr>
          <a:lstStyle/>
          <a:p>
            <a:r>
              <a:rPr lang="fr-CA" sz="1100" i="1" dirty="0">
                <a:solidFill>
                  <a:schemeClr val="accent2"/>
                </a:solidFill>
                <a:latin typeface="Univers Condensed Light" panose="020B0306020202040204" pitchFamily="34" charset="0"/>
              </a:rPr>
              <a:t>Image : Gracieuseté du CMQ</a:t>
            </a:r>
          </a:p>
        </p:txBody>
      </p:sp>
    </p:spTree>
    <p:extLst>
      <p:ext uri="{BB962C8B-B14F-4D97-AF65-F5344CB8AC3E}">
        <p14:creationId xmlns:p14="http://schemas.microsoft.com/office/powerpoint/2010/main" val="821041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3</a:t>
            </a:fld>
            <a:endParaRPr lang="fr-FR" dirty="0"/>
          </a:p>
        </p:txBody>
      </p:sp>
      <p:sp>
        <p:nvSpPr>
          <p:cNvPr id="5" name="Titre 4"/>
          <p:cNvSpPr>
            <a:spLocks noGrp="1"/>
          </p:cNvSpPr>
          <p:nvPr>
            <p:ph type="title"/>
          </p:nvPr>
        </p:nvSpPr>
        <p:spPr/>
        <p:txBody>
          <a:bodyPr/>
          <a:lstStyle/>
          <a:p>
            <a:r>
              <a:rPr lang="fr-CA" dirty="0"/>
              <a:t>Plan</a:t>
            </a:r>
          </a:p>
        </p:txBody>
      </p:sp>
      <p:grpSp>
        <p:nvGrpSpPr>
          <p:cNvPr id="8" name="Groupe 7">
            <a:extLst>
              <a:ext uri="{FF2B5EF4-FFF2-40B4-BE49-F238E27FC236}">
                <a16:creationId xmlns:a16="http://schemas.microsoft.com/office/drawing/2014/main" id="{5C6C3496-DAFA-41CE-AF11-EA5823CB26B0}"/>
              </a:ext>
            </a:extLst>
          </p:cNvPr>
          <p:cNvGrpSpPr/>
          <p:nvPr/>
        </p:nvGrpSpPr>
        <p:grpSpPr>
          <a:xfrm>
            <a:off x="0" y="1109346"/>
            <a:ext cx="9076888" cy="4855226"/>
            <a:chOff x="0" y="1109346"/>
            <a:chExt cx="9076888" cy="4855226"/>
          </a:xfrm>
        </p:grpSpPr>
        <p:sp>
          <p:nvSpPr>
            <p:cNvPr id="6" name="Rectangle 5">
              <a:extLst>
                <a:ext uri="{FF2B5EF4-FFF2-40B4-BE49-F238E27FC236}">
                  <a16:creationId xmlns:a16="http://schemas.microsoft.com/office/drawing/2014/main" id="{C5BE3FBD-7D2C-43BA-9B06-5A42E9235AF3}"/>
                </a:ext>
              </a:extLst>
            </p:cNvPr>
            <p:cNvSpPr/>
            <p:nvPr/>
          </p:nvSpPr>
          <p:spPr>
            <a:xfrm>
              <a:off x="0" y="1440494"/>
              <a:ext cx="9076888" cy="4524078"/>
            </a:xfrm>
            <a:prstGeom prst="rect">
              <a:avLst/>
            </a:prstGeom>
            <a:solidFill>
              <a:srgbClr val="D9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Triangle 18">
              <a:extLst>
                <a:ext uri="{FF2B5EF4-FFF2-40B4-BE49-F238E27FC236}">
                  <a16:creationId xmlns:a16="http://schemas.microsoft.com/office/drawing/2014/main" id="{C06E4AEF-DE95-427D-846E-6DC17DE398D0}"/>
                </a:ext>
              </a:extLst>
            </p:cNvPr>
            <p:cNvSpPr/>
            <p:nvPr/>
          </p:nvSpPr>
          <p:spPr>
            <a:xfrm rot="10800000">
              <a:off x="7724759" y="1109346"/>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Espace réservé du texte 3"/>
          <p:cNvSpPr>
            <a:spLocks noGrp="1"/>
          </p:cNvSpPr>
          <p:nvPr>
            <p:ph type="body" idx="1"/>
          </p:nvPr>
        </p:nvSpPr>
        <p:spPr>
          <a:xfrm>
            <a:off x="839788" y="1687161"/>
            <a:ext cx="9176449" cy="4665913"/>
          </a:xfrm>
        </p:spPr>
        <p:txBody>
          <a:bodyPr>
            <a:normAutofit/>
          </a:bodyPr>
          <a:lstStyle/>
          <a:p>
            <a:pPr marL="342900" indent="-342900">
              <a:lnSpc>
                <a:spcPct val="150000"/>
              </a:lnSpc>
              <a:buFont typeface="+mj-lt"/>
              <a:buAutoNum type="alphaUcPeriod"/>
            </a:pPr>
            <a:r>
              <a:rPr lang="fr-CA" sz="2000" dirty="0"/>
              <a:t>Caractéristiques de l’aluminium importantes en FA</a:t>
            </a:r>
          </a:p>
          <a:p>
            <a:pPr marL="342900" indent="-342900">
              <a:lnSpc>
                <a:spcPct val="150000"/>
              </a:lnSpc>
              <a:buFont typeface="+mj-lt"/>
              <a:buAutoNum type="alphaUcPeriod"/>
            </a:pPr>
            <a:r>
              <a:rPr lang="fr-CA" sz="2000" dirty="0"/>
              <a:t>Concepts de base de la fabrication additive</a:t>
            </a:r>
          </a:p>
          <a:p>
            <a:pPr marL="342900" indent="-342900">
              <a:lnSpc>
                <a:spcPct val="150000"/>
              </a:lnSpc>
              <a:buFont typeface="+mj-lt"/>
              <a:buAutoNum type="alphaUcPeriod"/>
            </a:pPr>
            <a:r>
              <a:rPr lang="fr-CA" sz="2000" dirty="0"/>
              <a:t>Fusion sur lit de poudre (LPBF)</a:t>
            </a:r>
          </a:p>
          <a:p>
            <a:pPr marL="342900" indent="-342900">
              <a:lnSpc>
                <a:spcPct val="150000"/>
              </a:lnSpc>
              <a:buFont typeface="+mj-lt"/>
              <a:buAutoNum type="alphaUcPeriod"/>
            </a:pPr>
            <a:r>
              <a:rPr lang="fr-CA" sz="2000" dirty="0"/>
              <a:t>Dépôt sous énergie dirigée (DED)</a:t>
            </a:r>
          </a:p>
          <a:p>
            <a:pPr marL="342900" indent="-342900">
              <a:lnSpc>
                <a:spcPct val="150000"/>
              </a:lnSpc>
              <a:buFont typeface="+mj-lt"/>
              <a:buAutoNum type="alphaUcPeriod"/>
            </a:pPr>
            <a:r>
              <a:rPr lang="fr-CA" sz="2000" dirty="0"/>
              <a:t>Soudage par ultrasons (UAM)</a:t>
            </a:r>
          </a:p>
          <a:p>
            <a:pPr marL="342900" indent="-342900">
              <a:lnSpc>
                <a:spcPct val="150000"/>
              </a:lnSpc>
              <a:buFont typeface="+mj-lt"/>
              <a:buAutoNum type="alphaUcPeriod"/>
            </a:pPr>
            <a:r>
              <a:rPr lang="fr-CA" sz="2000" dirty="0"/>
              <a:t>Projection de liant</a:t>
            </a:r>
          </a:p>
          <a:p>
            <a:pPr marL="342900" indent="-342900">
              <a:lnSpc>
                <a:spcPct val="150000"/>
              </a:lnSpc>
              <a:buFont typeface="+mj-lt"/>
              <a:buAutoNum type="alphaUcPeriod"/>
            </a:pPr>
            <a:r>
              <a:rPr lang="fr-CA" sz="2000" dirty="0"/>
              <a:t>Contrôle non destructif de l’aluminium en FA</a:t>
            </a:r>
          </a:p>
        </p:txBody>
      </p:sp>
    </p:spTree>
    <p:extLst>
      <p:ext uri="{BB962C8B-B14F-4D97-AF65-F5344CB8AC3E}">
        <p14:creationId xmlns:p14="http://schemas.microsoft.com/office/powerpoint/2010/main" val="505645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59F1B0A1-C0CA-44B1-BD5C-319D64CCCF4A}"/>
              </a:ext>
            </a:extLst>
          </p:cNvPr>
          <p:cNvGrpSpPr/>
          <p:nvPr/>
        </p:nvGrpSpPr>
        <p:grpSpPr>
          <a:xfrm>
            <a:off x="618071" y="5436839"/>
            <a:ext cx="2568758" cy="969308"/>
            <a:chOff x="4141695" y="5294061"/>
            <a:chExt cx="2568758" cy="969308"/>
          </a:xfrm>
        </p:grpSpPr>
        <p:sp>
          <p:nvSpPr>
            <p:cNvPr id="13" name="Rectangle 12">
              <a:extLst>
                <a:ext uri="{FF2B5EF4-FFF2-40B4-BE49-F238E27FC236}">
                  <a16:creationId xmlns:a16="http://schemas.microsoft.com/office/drawing/2014/main" id="{20F9C40B-3F8E-40D4-B1CC-5AC5163490DF}"/>
                </a:ext>
              </a:extLst>
            </p:cNvPr>
            <p:cNvSpPr/>
            <p:nvPr/>
          </p:nvSpPr>
          <p:spPr>
            <a:xfrm>
              <a:off x="4141695" y="5294061"/>
              <a:ext cx="1864822" cy="969308"/>
            </a:xfrm>
            <a:prstGeom prst="rect">
              <a:avLst/>
            </a:prstGeom>
            <a:solidFill>
              <a:srgbClr val="D9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ZoneTexte 13">
              <a:extLst>
                <a:ext uri="{FF2B5EF4-FFF2-40B4-BE49-F238E27FC236}">
                  <a16:creationId xmlns:a16="http://schemas.microsoft.com/office/drawing/2014/main" id="{ADC838D7-AF84-4EE3-AE19-B07554540591}"/>
                </a:ext>
              </a:extLst>
            </p:cNvPr>
            <p:cNvSpPr txBox="1"/>
            <p:nvPr/>
          </p:nvSpPr>
          <p:spPr>
            <a:xfrm>
              <a:off x="4370665" y="5708023"/>
              <a:ext cx="2339788" cy="400110"/>
            </a:xfrm>
            <a:prstGeom prst="rect">
              <a:avLst/>
            </a:prstGeom>
            <a:noFill/>
          </p:spPr>
          <p:txBody>
            <a:bodyPr wrap="square" rtlCol="0">
              <a:spAutoFit/>
            </a:bodyPr>
            <a:lstStyle/>
            <a:p>
              <a:pPr defTabSz="609585"/>
              <a:r>
                <a:rPr lang="fr-CA" sz="2000" dirty="0">
                  <a:latin typeface="Univers Condensed Light" panose="020B0306020202040204" pitchFamily="34" charset="0"/>
                </a:rPr>
                <a:t>Laser poudre</a:t>
              </a:r>
            </a:p>
          </p:txBody>
        </p:sp>
      </p:grpSp>
      <p:sp>
        <p:nvSpPr>
          <p:cNvPr id="2" name="Espace réservé du pied de page 1">
            <a:extLst>
              <a:ext uri="{FF2B5EF4-FFF2-40B4-BE49-F238E27FC236}">
                <a16:creationId xmlns:a16="http://schemas.microsoft.com/office/drawing/2014/main" id="{919BA575-0F35-4CBC-9F64-294CD50B011B}"/>
              </a:ext>
            </a:extLst>
          </p:cNvPr>
          <p:cNvSpPr>
            <a:spLocks noGrp="1"/>
          </p:cNvSpPr>
          <p:nvPr>
            <p:ph type="ftr" sz="quarter" idx="11"/>
          </p:nvPr>
        </p:nvSpPr>
        <p:spPr/>
        <p:txBody>
          <a:bodyPr/>
          <a:lstStyle/>
          <a:p>
            <a:r>
              <a:rPr lang="fr-FR"/>
              <a:t>ALU-COMPÉTENCES</a:t>
            </a:r>
          </a:p>
        </p:txBody>
      </p:sp>
      <p:sp>
        <p:nvSpPr>
          <p:cNvPr id="3" name="Espace réservé du numéro de diapositive 2">
            <a:extLst>
              <a:ext uri="{FF2B5EF4-FFF2-40B4-BE49-F238E27FC236}">
                <a16:creationId xmlns:a16="http://schemas.microsoft.com/office/drawing/2014/main" id="{5A11EBE6-C381-4781-8607-6C57C59032D9}"/>
              </a:ext>
            </a:extLst>
          </p:cNvPr>
          <p:cNvSpPr>
            <a:spLocks noGrp="1"/>
          </p:cNvSpPr>
          <p:nvPr>
            <p:ph type="sldNum" sz="quarter" idx="12"/>
          </p:nvPr>
        </p:nvSpPr>
        <p:spPr/>
        <p:txBody>
          <a:bodyPr/>
          <a:lstStyle/>
          <a:p>
            <a:fld id="{82B63C5F-247B-BE4F-ACBC-7BDD67617F3E}" type="slidenum">
              <a:rPr lang="fr-FR" smtClean="0"/>
              <a:t>30</a:t>
            </a:fld>
            <a:endParaRPr lang="fr-FR" dirty="0"/>
          </a:p>
        </p:txBody>
      </p:sp>
      <p:sp>
        <p:nvSpPr>
          <p:cNvPr id="5" name="Titre 4">
            <a:extLst>
              <a:ext uri="{FF2B5EF4-FFF2-40B4-BE49-F238E27FC236}">
                <a16:creationId xmlns:a16="http://schemas.microsoft.com/office/drawing/2014/main" id="{0B5DC785-C336-49F7-908B-74825CCFC5B4}"/>
              </a:ext>
            </a:extLst>
          </p:cNvPr>
          <p:cNvSpPr>
            <a:spLocks noGrp="1"/>
          </p:cNvSpPr>
          <p:nvPr>
            <p:ph type="title"/>
          </p:nvPr>
        </p:nvSpPr>
        <p:spPr/>
        <p:txBody>
          <a:bodyPr/>
          <a:lstStyle/>
          <a:p>
            <a:r>
              <a:rPr lang="fr-CA" dirty="0"/>
              <a:t>Dépôt sous énergie dirigée (DED)</a:t>
            </a:r>
          </a:p>
        </p:txBody>
      </p:sp>
      <p:grpSp>
        <p:nvGrpSpPr>
          <p:cNvPr id="10" name="Groupe 9">
            <a:extLst>
              <a:ext uri="{FF2B5EF4-FFF2-40B4-BE49-F238E27FC236}">
                <a16:creationId xmlns:a16="http://schemas.microsoft.com/office/drawing/2014/main" id="{B568740D-7FD7-4CBE-884F-05D8D35D4272}"/>
              </a:ext>
            </a:extLst>
          </p:cNvPr>
          <p:cNvGrpSpPr/>
          <p:nvPr/>
        </p:nvGrpSpPr>
        <p:grpSpPr>
          <a:xfrm>
            <a:off x="618071" y="1567010"/>
            <a:ext cx="10964330" cy="4354483"/>
            <a:chOff x="618071" y="1567010"/>
            <a:chExt cx="10964330" cy="4354483"/>
          </a:xfrm>
        </p:grpSpPr>
        <p:sp>
          <p:nvSpPr>
            <p:cNvPr id="9" name="Rectangle 8">
              <a:extLst>
                <a:ext uri="{FF2B5EF4-FFF2-40B4-BE49-F238E27FC236}">
                  <a16:creationId xmlns:a16="http://schemas.microsoft.com/office/drawing/2014/main" id="{007A9CD9-C52E-4182-A5BA-DBCA6B170D98}"/>
                </a:ext>
              </a:extLst>
            </p:cNvPr>
            <p:cNvSpPr/>
            <p:nvPr/>
          </p:nvSpPr>
          <p:spPr>
            <a:xfrm>
              <a:off x="5553511" y="1567011"/>
              <a:ext cx="3615655" cy="4160279"/>
            </a:xfrm>
            <a:prstGeom prst="rect">
              <a:avLst/>
            </a:prstGeom>
            <a:solidFill>
              <a:srgbClr val="D9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6" name="Image 5">
              <a:extLst>
                <a:ext uri="{FF2B5EF4-FFF2-40B4-BE49-F238E27FC236}">
                  <a16:creationId xmlns:a16="http://schemas.microsoft.com/office/drawing/2014/main" id="{415B6044-0BDD-4F8E-A419-731BADECD94E}"/>
                </a:ext>
              </a:extLst>
            </p:cNvPr>
            <p:cNvPicPr>
              <a:picLocks noChangeAspect="1"/>
            </p:cNvPicPr>
            <p:nvPr/>
          </p:nvPicPr>
          <p:blipFill rotWithShape="1">
            <a:blip r:embed="rId2"/>
            <a:srcRect t="4259"/>
            <a:stretch/>
          </p:blipFill>
          <p:spPr>
            <a:xfrm>
              <a:off x="8973672" y="4377825"/>
              <a:ext cx="2608729" cy="1543668"/>
            </a:xfrm>
            <a:prstGeom prst="rect">
              <a:avLst/>
            </a:prstGeom>
            <a:ln w="28575">
              <a:solidFill>
                <a:schemeClr val="accent1"/>
              </a:solidFill>
              <a:prstDash val="sysDot"/>
            </a:ln>
          </p:spPr>
        </p:pic>
        <p:pic>
          <p:nvPicPr>
            <p:cNvPr id="7" name="Image 6">
              <a:extLst>
                <a:ext uri="{FF2B5EF4-FFF2-40B4-BE49-F238E27FC236}">
                  <a16:creationId xmlns:a16="http://schemas.microsoft.com/office/drawing/2014/main" id="{C0C60BFF-E06B-4143-BB5C-C43DD580DFF0}"/>
                </a:ext>
              </a:extLst>
            </p:cNvPr>
            <p:cNvPicPr>
              <a:picLocks noChangeAspect="1"/>
            </p:cNvPicPr>
            <p:nvPr/>
          </p:nvPicPr>
          <p:blipFill>
            <a:blip r:embed="rId3"/>
            <a:stretch>
              <a:fillRect/>
            </a:stretch>
          </p:blipFill>
          <p:spPr>
            <a:xfrm>
              <a:off x="618071" y="1567011"/>
              <a:ext cx="5547037" cy="4160279"/>
            </a:xfrm>
            <a:prstGeom prst="rect">
              <a:avLst/>
            </a:prstGeom>
            <a:ln w="28575">
              <a:solidFill>
                <a:schemeClr val="accent1"/>
              </a:solidFill>
            </a:ln>
          </p:spPr>
        </p:pic>
        <p:pic>
          <p:nvPicPr>
            <p:cNvPr id="8" name="Image 7">
              <a:extLst>
                <a:ext uri="{FF2B5EF4-FFF2-40B4-BE49-F238E27FC236}">
                  <a16:creationId xmlns:a16="http://schemas.microsoft.com/office/drawing/2014/main" id="{4BE47ACA-2517-4DCA-A1AD-026D525DFA52}"/>
                </a:ext>
              </a:extLst>
            </p:cNvPr>
            <p:cNvPicPr>
              <a:picLocks noChangeAspect="1"/>
            </p:cNvPicPr>
            <p:nvPr/>
          </p:nvPicPr>
          <p:blipFill>
            <a:blip r:embed="rId4"/>
            <a:stretch>
              <a:fillRect/>
            </a:stretch>
          </p:blipFill>
          <p:spPr>
            <a:xfrm>
              <a:off x="8973672" y="1567010"/>
              <a:ext cx="2608729" cy="2810815"/>
            </a:xfrm>
            <a:prstGeom prst="rect">
              <a:avLst/>
            </a:prstGeom>
            <a:ln w="28575">
              <a:solidFill>
                <a:schemeClr val="accent1"/>
              </a:solidFill>
            </a:ln>
          </p:spPr>
        </p:pic>
      </p:grpSp>
      <p:sp>
        <p:nvSpPr>
          <p:cNvPr id="11" name="ZoneTexte 10">
            <a:extLst>
              <a:ext uri="{FF2B5EF4-FFF2-40B4-BE49-F238E27FC236}">
                <a16:creationId xmlns:a16="http://schemas.microsoft.com/office/drawing/2014/main" id="{C70FB06F-1A42-459A-A06A-11043280B02A}"/>
              </a:ext>
            </a:extLst>
          </p:cNvPr>
          <p:cNvSpPr txBox="1"/>
          <p:nvPr/>
        </p:nvSpPr>
        <p:spPr>
          <a:xfrm>
            <a:off x="6426925" y="1934143"/>
            <a:ext cx="2284930" cy="2923877"/>
          </a:xfrm>
          <a:prstGeom prst="rect">
            <a:avLst/>
          </a:prstGeom>
          <a:noFill/>
        </p:spPr>
        <p:txBody>
          <a:bodyPr wrap="square" rtlCol="0">
            <a:spAutoFit/>
          </a:bodyPr>
          <a:lstStyle/>
          <a:p>
            <a:pPr defTabSz="609585"/>
            <a:r>
              <a:rPr lang="fr-CA" sz="2400" b="1" dirty="0">
                <a:solidFill>
                  <a:schemeClr val="accent1"/>
                </a:solidFill>
                <a:latin typeface="Univers Condensed Light" panose="020B0306020202040204" pitchFamily="34" charset="0"/>
              </a:rPr>
              <a:t>AMBIT S7 d’</a:t>
            </a:r>
            <a:r>
              <a:rPr lang="fr-CA" sz="2400" b="1" dirty="0" err="1">
                <a:solidFill>
                  <a:schemeClr val="accent1"/>
                </a:solidFill>
                <a:latin typeface="Univers Condensed Light" panose="020B0306020202040204" pitchFamily="34" charset="0"/>
              </a:rPr>
              <a:t>Hybrid</a:t>
            </a:r>
            <a:endParaRPr lang="fr-CA" sz="2400" b="1" dirty="0">
              <a:solidFill>
                <a:schemeClr val="accent1"/>
              </a:solidFill>
              <a:latin typeface="Univers Condensed Light" panose="020B0306020202040204" pitchFamily="34" charset="0"/>
            </a:endParaRPr>
          </a:p>
          <a:p>
            <a:pPr defTabSz="609585"/>
            <a:endParaRPr lang="fr-CA" sz="2000" b="1" dirty="0">
              <a:solidFill>
                <a:srgbClr val="4C5D57"/>
              </a:solidFill>
              <a:latin typeface="Univers Condensed Light" panose="020B0306020202040204" pitchFamily="34" charset="0"/>
            </a:endParaRPr>
          </a:p>
          <a:p>
            <a:pPr defTabSz="609585"/>
            <a:r>
              <a:rPr lang="fr-CA" sz="2000" dirty="0">
                <a:latin typeface="Univers Condensed Light" panose="020B0306020202040204" pitchFamily="34" charset="0"/>
              </a:rPr>
              <a:t>Manufacturing Technologies</a:t>
            </a:r>
          </a:p>
          <a:p>
            <a:pPr defTabSz="609585"/>
            <a:endParaRPr lang="fr-CA" sz="2000" dirty="0">
              <a:latin typeface="Univers Condensed Light" panose="020B0306020202040204" pitchFamily="34" charset="0"/>
            </a:endParaRPr>
          </a:p>
          <a:p>
            <a:pPr defTabSz="609585"/>
            <a:r>
              <a:rPr lang="fr-CA" sz="2000" dirty="0">
                <a:latin typeface="Univers Condensed Light" panose="020B0306020202040204" pitchFamily="34" charset="0"/>
              </a:rPr>
              <a:t>Laser : 2000W</a:t>
            </a:r>
          </a:p>
          <a:p>
            <a:pPr defTabSz="609585"/>
            <a:endParaRPr lang="fr-CA" sz="2000" dirty="0">
              <a:latin typeface="Univers Condensed Light" panose="020B0306020202040204" pitchFamily="34" charset="0"/>
            </a:endParaRPr>
          </a:p>
          <a:p>
            <a:pPr defTabSz="609585"/>
            <a:r>
              <a:rPr lang="fr-CA" sz="2000" dirty="0">
                <a:latin typeface="Univers Condensed Light" panose="020B0306020202040204" pitchFamily="34" charset="0"/>
              </a:rPr>
              <a:t>Taux de déposition : 35 - 45 cm</a:t>
            </a:r>
            <a:r>
              <a:rPr lang="fr-CA" sz="2000" baseline="30000" dirty="0">
                <a:latin typeface="Univers Condensed Light" panose="020B0306020202040204" pitchFamily="34" charset="0"/>
              </a:rPr>
              <a:t>3</a:t>
            </a:r>
            <a:r>
              <a:rPr lang="fr-CA" sz="2000" dirty="0">
                <a:latin typeface="Univers Condensed Light" panose="020B0306020202040204" pitchFamily="34" charset="0"/>
              </a:rPr>
              <a:t>/h</a:t>
            </a:r>
          </a:p>
        </p:txBody>
      </p:sp>
      <p:sp>
        <p:nvSpPr>
          <p:cNvPr id="15" name="ZoneTexte 14">
            <a:extLst>
              <a:ext uri="{FF2B5EF4-FFF2-40B4-BE49-F238E27FC236}">
                <a16:creationId xmlns:a16="http://schemas.microsoft.com/office/drawing/2014/main" id="{3486C11D-E433-43A4-A350-80B5E67F1875}"/>
              </a:ext>
            </a:extLst>
          </p:cNvPr>
          <p:cNvSpPr txBox="1"/>
          <p:nvPr/>
        </p:nvSpPr>
        <p:spPr>
          <a:xfrm>
            <a:off x="7222530" y="5710622"/>
            <a:ext cx="3115029" cy="261610"/>
          </a:xfrm>
          <a:prstGeom prst="rect">
            <a:avLst/>
          </a:prstGeom>
          <a:noFill/>
        </p:spPr>
        <p:txBody>
          <a:bodyPr wrap="square" rtlCol="0">
            <a:spAutoFit/>
          </a:bodyPr>
          <a:lstStyle/>
          <a:p>
            <a:r>
              <a:rPr lang="fr-CA" sz="1100" i="1" dirty="0">
                <a:solidFill>
                  <a:schemeClr val="accent2"/>
                </a:solidFill>
                <a:latin typeface="Univers Condensed Light" panose="020B0306020202040204" pitchFamily="34" charset="0"/>
              </a:rPr>
              <a:t>Images : Gracieuseté du CMQ</a:t>
            </a:r>
          </a:p>
        </p:txBody>
      </p:sp>
    </p:spTree>
    <p:extLst>
      <p:ext uri="{BB962C8B-B14F-4D97-AF65-F5344CB8AC3E}">
        <p14:creationId xmlns:p14="http://schemas.microsoft.com/office/powerpoint/2010/main" val="2434223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441EC7DE-F84B-488F-B19B-ADE61DA77B9C}"/>
              </a:ext>
            </a:extLst>
          </p:cNvPr>
          <p:cNvGrpSpPr/>
          <p:nvPr/>
        </p:nvGrpSpPr>
        <p:grpSpPr>
          <a:xfrm>
            <a:off x="6586941" y="1462291"/>
            <a:ext cx="3509554" cy="1194645"/>
            <a:chOff x="861111" y="4093828"/>
            <a:chExt cx="3509554" cy="1194645"/>
          </a:xfrm>
        </p:grpSpPr>
        <p:sp>
          <p:nvSpPr>
            <p:cNvPr id="11" name="Rectangle 10">
              <a:extLst>
                <a:ext uri="{FF2B5EF4-FFF2-40B4-BE49-F238E27FC236}">
                  <a16:creationId xmlns:a16="http://schemas.microsoft.com/office/drawing/2014/main" id="{E325847D-5C19-405A-86BB-3F2E76B01064}"/>
                </a:ext>
              </a:extLst>
            </p:cNvPr>
            <p:cNvSpPr/>
            <p:nvPr/>
          </p:nvSpPr>
          <p:spPr>
            <a:xfrm>
              <a:off x="861111" y="4093828"/>
              <a:ext cx="3509554" cy="1194645"/>
            </a:xfrm>
            <a:prstGeom prst="rect">
              <a:avLst/>
            </a:prstGeom>
            <a:solidFill>
              <a:srgbClr val="D9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ZoneTexte 11">
              <a:extLst>
                <a:ext uri="{FF2B5EF4-FFF2-40B4-BE49-F238E27FC236}">
                  <a16:creationId xmlns:a16="http://schemas.microsoft.com/office/drawing/2014/main" id="{5F187263-DED8-4467-8BAC-7C197982821C}"/>
                </a:ext>
              </a:extLst>
            </p:cNvPr>
            <p:cNvSpPr txBox="1"/>
            <p:nvPr/>
          </p:nvSpPr>
          <p:spPr>
            <a:xfrm>
              <a:off x="1427527" y="4339954"/>
              <a:ext cx="2943138" cy="677108"/>
            </a:xfrm>
            <a:prstGeom prst="rect">
              <a:avLst/>
            </a:prstGeom>
            <a:noFill/>
          </p:spPr>
          <p:txBody>
            <a:bodyPr wrap="square">
              <a:spAutoFit/>
            </a:bodyPr>
            <a:lstStyle/>
            <a:p>
              <a:pPr defTabSz="609585"/>
              <a:r>
                <a:rPr lang="fr-CA" sz="2000" b="1" dirty="0">
                  <a:solidFill>
                    <a:schemeClr val="accent1"/>
                  </a:solidFill>
                  <a:latin typeface="Univers Condensed Light" panose="020B0306020202040204" pitchFamily="34" charset="0"/>
                </a:rPr>
                <a:t>CMT de </a:t>
              </a:r>
              <a:r>
                <a:rPr lang="fr-CA" sz="2000" b="1" dirty="0" err="1">
                  <a:solidFill>
                    <a:schemeClr val="accent1"/>
                  </a:solidFill>
                  <a:latin typeface="Univers Condensed Light" panose="020B0306020202040204" pitchFamily="34" charset="0"/>
                </a:rPr>
                <a:t>Fronius</a:t>
              </a:r>
              <a:r>
                <a:rPr lang="fr-CA" sz="2000" b="1" dirty="0">
                  <a:solidFill>
                    <a:schemeClr val="accent1"/>
                  </a:solidFill>
                  <a:latin typeface="Univers Condensed Light" panose="020B0306020202040204" pitchFamily="34" charset="0"/>
                </a:rPr>
                <a:t> (WAAM)</a:t>
              </a:r>
            </a:p>
            <a:p>
              <a:pPr defTabSz="609585"/>
              <a:r>
                <a:rPr lang="fr-CA" sz="1800" dirty="0">
                  <a:latin typeface="Univers Condensed Light" panose="020B0306020202040204" pitchFamily="34" charset="0"/>
                </a:rPr>
                <a:t>Taux de déposition: 330 cm3/h</a:t>
              </a:r>
            </a:p>
          </p:txBody>
        </p:sp>
      </p:grpSp>
      <p:grpSp>
        <p:nvGrpSpPr>
          <p:cNvPr id="7" name="Groupe 6">
            <a:extLst>
              <a:ext uri="{FF2B5EF4-FFF2-40B4-BE49-F238E27FC236}">
                <a16:creationId xmlns:a16="http://schemas.microsoft.com/office/drawing/2014/main" id="{FA027265-5B21-4209-97D8-2F8BF5227DFF}"/>
              </a:ext>
            </a:extLst>
          </p:cNvPr>
          <p:cNvGrpSpPr/>
          <p:nvPr/>
        </p:nvGrpSpPr>
        <p:grpSpPr>
          <a:xfrm>
            <a:off x="6586941" y="5366580"/>
            <a:ext cx="1700169" cy="723840"/>
            <a:chOff x="3878681" y="5539529"/>
            <a:chExt cx="1700169" cy="723840"/>
          </a:xfrm>
        </p:grpSpPr>
        <p:sp>
          <p:nvSpPr>
            <p:cNvPr id="8" name="Rectangle 7">
              <a:extLst>
                <a:ext uri="{FF2B5EF4-FFF2-40B4-BE49-F238E27FC236}">
                  <a16:creationId xmlns:a16="http://schemas.microsoft.com/office/drawing/2014/main" id="{1D4C0579-118B-4C15-960C-177AA3526430}"/>
                </a:ext>
              </a:extLst>
            </p:cNvPr>
            <p:cNvSpPr/>
            <p:nvPr/>
          </p:nvSpPr>
          <p:spPr>
            <a:xfrm>
              <a:off x="3878681" y="5539529"/>
              <a:ext cx="1208185" cy="723840"/>
            </a:xfrm>
            <a:prstGeom prst="rect">
              <a:avLst/>
            </a:prstGeom>
            <a:solidFill>
              <a:srgbClr val="D9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ZoneTexte 8">
              <a:extLst>
                <a:ext uri="{FF2B5EF4-FFF2-40B4-BE49-F238E27FC236}">
                  <a16:creationId xmlns:a16="http://schemas.microsoft.com/office/drawing/2014/main" id="{6F08679F-3A1C-4DFD-B2A7-308F33038700}"/>
                </a:ext>
              </a:extLst>
            </p:cNvPr>
            <p:cNvSpPr txBox="1"/>
            <p:nvPr/>
          </p:nvSpPr>
          <p:spPr>
            <a:xfrm>
              <a:off x="4370665" y="5708023"/>
              <a:ext cx="1208185" cy="400110"/>
            </a:xfrm>
            <a:prstGeom prst="rect">
              <a:avLst/>
            </a:prstGeom>
            <a:noFill/>
          </p:spPr>
          <p:txBody>
            <a:bodyPr wrap="square" rtlCol="0">
              <a:spAutoFit/>
            </a:bodyPr>
            <a:lstStyle/>
            <a:p>
              <a:pPr defTabSz="609585"/>
              <a:r>
                <a:rPr lang="fr-CA" sz="2000" dirty="0">
                  <a:latin typeface="Univers Condensed Light" panose="020B0306020202040204" pitchFamily="34" charset="0"/>
                </a:rPr>
                <a:t>Fil</a:t>
              </a:r>
            </a:p>
          </p:txBody>
        </p:sp>
      </p:grpSp>
      <p:sp>
        <p:nvSpPr>
          <p:cNvPr id="2" name="Espace réservé du pied de page 1">
            <a:extLst>
              <a:ext uri="{FF2B5EF4-FFF2-40B4-BE49-F238E27FC236}">
                <a16:creationId xmlns:a16="http://schemas.microsoft.com/office/drawing/2014/main" id="{C8FA2390-97B9-4BBC-B3B4-33AF464BF6A5}"/>
              </a:ext>
            </a:extLst>
          </p:cNvPr>
          <p:cNvSpPr>
            <a:spLocks noGrp="1"/>
          </p:cNvSpPr>
          <p:nvPr>
            <p:ph type="ftr" sz="quarter" idx="11"/>
          </p:nvPr>
        </p:nvSpPr>
        <p:spPr/>
        <p:txBody>
          <a:bodyPr/>
          <a:lstStyle/>
          <a:p>
            <a:r>
              <a:rPr lang="fr-FR"/>
              <a:t>ALU-COMPÉTENCES</a:t>
            </a:r>
          </a:p>
        </p:txBody>
      </p:sp>
      <p:sp>
        <p:nvSpPr>
          <p:cNvPr id="3" name="Espace réservé du numéro de diapositive 2">
            <a:extLst>
              <a:ext uri="{FF2B5EF4-FFF2-40B4-BE49-F238E27FC236}">
                <a16:creationId xmlns:a16="http://schemas.microsoft.com/office/drawing/2014/main" id="{3D59FE36-3644-45A6-928B-B094E1504272}"/>
              </a:ext>
            </a:extLst>
          </p:cNvPr>
          <p:cNvSpPr>
            <a:spLocks noGrp="1"/>
          </p:cNvSpPr>
          <p:nvPr>
            <p:ph type="sldNum" sz="quarter" idx="12"/>
          </p:nvPr>
        </p:nvSpPr>
        <p:spPr/>
        <p:txBody>
          <a:bodyPr/>
          <a:lstStyle/>
          <a:p>
            <a:fld id="{82B63C5F-247B-BE4F-ACBC-7BDD67617F3E}" type="slidenum">
              <a:rPr lang="fr-FR" smtClean="0"/>
              <a:t>31</a:t>
            </a:fld>
            <a:endParaRPr lang="fr-FR" dirty="0"/>
          </a:p>
        </p:txBody>
      </p:sp>
      <p:sp>
        <p:nvSpPr>
          <p:cNvPr id="5" name="Titre 4">
            <a:extLst>
              <a:ext uri="{FF2B5EF4-FFF2-40B4-BE49-F238E27FC236}">
                <a16:creationId xmlns:a16="http://schemas.microsoft.com/office/drawing/2014/main" id="{8E410FDB-BCFA-40CD-8000-CC04E1732BC8}"/>
              </a:ext>
            </a:extLst>
          </p:cNvPr>
          <p:cNvSpPr>
            <a:spLocks noGrp="1"/>
          </p:cNvSpPr>
          <p:nvPr>
            <p:ph type="title"/>
          </p:nvPr>
        </p:nvSpPr>
        <p:spPr/>
        <p:txBody>
          <a:bodyPr/>
          <a:lstStyle/>
          <a:p>
            <a:r>
              <a:rPr lang="fr-CA" dirty="0"/>
              <a:t>Dépôt sous énergie dirigée (DED)</a:t>
            </a:r>
          </a:p>
        </p:txBody>
      </p:sp>
      <p:pic>
        <p:nvPicPr>
          <p:cNvPr id="6" name="Image 5">
            <a:extLst>
              <a:ext uri="{FF2B5EF4-FFF2-40B4-BE49-F238E27FC236}">
                <a16:creationId xmlns:a16="http://schemas.microsoft.com/office/drawing/2014/main" id="{72EF6117-4B2B-4CE8-92BD-630B52A2B13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2800710" y="1480685"/>
            <a:ext cx="4049245" cy="4609735"/>
          </a:xfrm>
          <a:prstGeom prst="rect">
            <a:avLst/>
          </a:prstGeom>
          <a:ln w="28575">
            <a:solidFill>
              <a:schemeClr val="accent1"/>
            </a:solidFill>
          </a:ln>
        </p:spPr>
      </p:pic>
      <p:sp>
        <p:nvSpPr>
          <p:cNvPr id="13" name="ZoneTexte 12">
            <a:extLst>
              <a:ext uri="{FF2B5EF4-FFF2-40B4-BE49-F238E27FC236}">
                <a16:creationId xmlns:a16="http://schemas.microsoft.com/office/drawing/2014/main" id="{1C6C73D6-1C06-4A44-B191-02536E5E9D88}"/>
              </a:ext>
            </a:extLst>
          </p:cNvPr>
          <p:cNvSpPr txBox="1"/>
          <p:nvPr/>
        </p:nvSpPr>
        <p:spPr>
          <a:xfrm>
            <a:off x="2704635" y="6071571"/>
            <a:ext cx="3115029" cy="261610"/>
          </a:xfrm>
          <a:prstGeom prst="rect">
            <a:avLst/>
          </a:prstGeom>
          <a:noFill/>
        </p:spPr>
        <p:txBody>
          <a:bodyPr wrap="square" rtlCol="0">
            <a:spAutoFit/>
          </a:bodyPr>
          <a:lstStyle/>
          <a:p>
            <a:r>
              <a:rPr lang="fr-CA" sz="1100" i="1" dirty="0">
                <a:solidFill>
                  <a:schemeClr val="accent2"/>
                </a:solidFill>
                <a:latin typeface="Univers Condensed Light" panose="020B0306020202040204" pitchFamily="34" charset="0"/>
              </a:rPr>
              <a:t>Image : Gracieuseté du CMQ</a:t>
            </a:r>
          </a:p>
        </p:txBody>
      </p:sp>
    </p:spTree>
    <p:extLst>
      <p:ext uri="{BB962C8B-B14F-4D97-AF65-F5344CB8AC3E}">
        <p14:creationId xmlns:p14="http://schemas.microsoft.com/office/powerpoint/2010/main" val="3175015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628D3B8B-1178-4F2C-8E0F-577300BAA0C4}"/>
              </a:ext>
            </a:extLst>
          </p:cNvPr>
          <p:cNvGrpSpPr/>
          <p:nvPr/>
        </p:nvGrpSpPr>
        <p:grpSpPr>
          <a:xfrm>
            <a:off x="822516" y="4745491"/>
            <a:ext cx="4261607" cy="1194645"/>
            <a:chOff x="587314" y="4093828"/>
            <a:chExt cx="4261607" cy="1194645"/>
          </a:xfrm>
        </p:grpSpPr>
        <p:sp>
          <p:nvSpPr>
            <p:cNvPr id="11" name="Rectangle 10">
              <a:extLst>
                <a:ext uri="{FF2B5EF4-FFF2-40B4-BE49-F238E27FC236}">
                  <a16:creationId xmlns:a16="http://schemas.microsoft.com/office/drawing/2014/main" id="{FFE1E3A2-6859-4848-A7E2-2A297E1882FB}"/>
                </a:ext>
              </a:extLst>
            </p:cNvPr>
            <p:cNvSpPr/>
            <p:nvPr/>
          </p:nvSpPr>
          <p:spPr>
            <a:xfrm>
              <a:off x="587314" y="4093828"/>
              <a:ext cx="4261607" cy="1194645"/>
            </a:xfrm>
            <a:prstGeom prst="rect">
              <a:avLst/>
            </a:prstGeom>
            <a:solidFill>
              <a:srgbClr val="D9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ZoneTexte 11">
              <a:extLst>
                <a:ext uri="{FF2B5EF4-FFF2-40B4-BE49-F238E27FC236}">
                  <a16:creationId xmlns:a16="http://schemas.microsoft.com/office/drawing/2014/main" id="{213E67C9-C6A4-4EAF-9618-16FCCD843F92}"/>
                </a:ext>
              </a:extLst>
            </p:cNvPr>
            <p:cNvSpPr txBox="1"/>
            <p:nvPr/>
          </p:nvSpPr>
          <p:spPr>
            <a:xfrm>
              <a:off x="914485" y="4339954"/>
              <a:ext cx="3456180" cy="677108"/>
            </a:xfrm>
            <a:prstGeom prst="rect">
              <a:avLst/>
            </a:prstGeom>
            <a:noFill/>
          </p:spPr>
          <p:txBody>
            <a:bodyPr wrap="square">
              <a:spAutoFit/>
            </a:bodyPr>
            <a:lstStyle/>
            <a:p>
              <a:pPr defTabSz="609585"/>
              <a:r>
                <a:rPr lang="fr-CA" sz="2000" b="1" dirty="0">
                  <a:solidFill>
                    <a:schemeClr val="accent1"/>
                  </a:solidFill>
                  <a:latin typeface="Univers Condensed Light" panose="020B0306020202040204" pitchFamily="34" charset="0"/>
                </a:rPr>
                <a:t>EBAM de </a:t>
              </a:r>
              <a:r>
                <a:rPr lang="fr-CA" sz="2000" b="1" dirty="0" err="1">
                  <a:solidFill>
                    <a:schemeClr val="accent1"/>
                  </a:solidFill>
                  <a:latin typeface="Univers Condensed Light" panose="020B0306020202040204" pitchFamily="34" charset="0"/>
                </a:rPr>
                <a:t>Sciaky</a:t>
              </a:r>
              <a:r>
                <a:rPr lang="fr-CA" sz="2000" b="1" dirty="0">
                  <a:solidFill>
                    <a:schemeClr val="accent1"/>
                  </a:solidFill>
                  <a:latin typeface="Univers Condensed Light" panose="020B0306020202040204" pitchFamily="34" charset="0"/>
                </a:rPr>
                <a:t> </a:t>
              </a:r>
            </a:p>
            <a:p>
              <a:pPr defTabSz="609585"/>
              <a:r>
                <a:rPr lang="fr-CA" sz="1800" dirty="0">
                  <a:latin typeface="Univers Condensed Light" panose="020B0306020202040204" pitchFamily="34" charset="0"/>
                </a:rPr>
                <a:t>Taux de déposition : 1177-1344 cm3/h</a:t>
              </a:r>
            </a:p>
          </p:txBody>
        </p:sp>
      </p:grpSp>
      <p:grpSp>
        <p:nvGrpSpPr>
          <p:cNvPr id="7" name="Groupe 6">
            <a:extLst>
              <a:ext uri="{FF2B5EF4-FFF2-40B4-BE49-F238E27FC236}">
                <a16:creationId xmlns:a16="http://schemas.microsoft.com/office/drawing/2014/main" id="{716B4347-A43E-485A-8E88-3EE083671B22}"/>
              </a:ext>
            </a:extLst>
          </p:cNvPr>
          <p:cNvGrpSpPr/>
          <p:nvPr/>
        </p:nvGrpSpPr>
        <p:grpSpPr>
          <a:xfrm>
            <a:off x="3713591" y="1440428"/>
            <a:ext cx="1440110" cy="723840"/>
            <a:chOff x="4138740" y="5539529"/>
            <a:chExt cx="1440110" cy="723840"/>
          </a:xfrm>
        </p:grpSpPr>
        <p:sp>
          <p:nvSpPr>
            <p:cNvPr id="8" name="Rectangle 7">
              <a:extLst>
                <a:ext uri="{FF2B5EF4-FFF2-40B4-BE49-F238E27FC236}">
                  <a16:creationId xmlns:a16="http://schemas.microsoft.com/office/drawing/2014/main" id="{D6EEA6AC-CF99-4577-B021-CB1C64689B4D}"/>
                </a:ext>
              </a:extLst>
            </p:cNvPr>
            <p:cNvSpPr/>
            <p:nvPr/>
          </p:nvSpPr>
          <p:spPr>
            <a:xfrm>
              <a:off x="4138740" y="5539529"/>
              <a:ext cx="1082180" cy="723840"/>
            </a:xfrm>
            <a:prstGeom prst="rect">
              <a:avLst/>
            </a:prstGeom>
            <a:solidFill>
              <a:srgbClr val="D9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ZoneTexte 8">
              <a:extLst>
                <a:ext uri="{FF2B5EF4-FFF2-40B4-BE49-F238E27FC236}">
                  <a16:creationId xmlns:a16="http://schemas.microsoft.com/office/drawing/2014/main" id="{F4C4EC0F-0B36-4BDE-A6C3-EA670DBF5228}"/>
                </a:ext>
              </a:extLst>
            </p:cNvPr>
            <p:cNvSpPr txBox="1"/>
            <p:nvPr/>
          </p:nvSpPr>
          <p:spPr>
            <a:xfrm>
              <a:off x="4370665" y="5708023"/>
              <a:ext cx="1208185" cy="400110"/>
            </a:xfrm>
            <a:prstGeom prst="rect">
              <a:avLst/>
            </a:prstGeom>
            <a:noFill/>
          </p:spPr>
          <p:txBody>
            <a:bodyPr wrap="square" rtlCol="0">
              <a:spAutoFit/>
            </a:bodyPr>
            <a:lstStyle/>
            <a:p>
              <a:pPr defTabSz="609585"/>
              <a:r>
                <a:rPr lang="fr-CA" sz="2000" dirty="0">
                  <a:latin typeface="Univers Condensed Light" panose="020B0306020202040204" pitchFamily="34" charset="0"/>
                </a:rPr>
                <a:t>Fil</a:t>
              </a:r>
            </a:p>
          </p:txBody>
        </p:sp>
      </p:grpSp>
      <p:sp>
        <p:nvSpPr>
          <p:cNvPr id="2" name="Espace réservé du pied de page 1">
            <a:extLst>
              <a:ext uri="{FF2B5EF4-FFF2-40B4-BE49-F238E27FC236}">
                <a16:creationId xmlns:a16="http://schemas.microsoft.com/office/drawing/2014/main" id="{AA0C8852-042F-43AB-A719-AD25C0D21344}"/>
              </a:ext>
            </a:extLst>
          </p:cNvPr>
          <p:cNvSpPr>
            <a:spLocks noGrp="1"/>
          </p:cNvSpPr>
          <p:nvPr>
            <p:ph type="ftr" sz="quarter" idx="11"/>
          </p:nvPr>
        </p:nvSpPr>
        <p:spPr/>
        <p:txBody>
          <a:bodyPr/>
          <a:lstStyle/>
          <a:p>
            <a:r>
              <a:rPr lang="fr-FR"/>
              <a:t>ALU-COMPÉTENCES</a:t>
            </a:r>
          </a:p>
        </p:txBody>
      </p:sp>
      <p:sp>
        <p:nvSpPr>
          <p:cNvPr id="3" name="Espace réservé du numéro de diapositive 2">
            <a:extLst>
              <a:ext uri="{FF2B5EF4-FFF2-40B4-BE49-F238E27FC236}">
                <a16:creationId xmlns:a16="http://schemas.microsoft.com/office/drawing/2014/main" id="{DAFFB661-3D87-429B-BB19-CA01BE3AA6EC}"/>
              </a:ext>
            </a:extLst>
          </p:cNvPr>
          <p:cNvSpPr>
            <a:spLocks noGrp="1"/>
          </p:cNvSpPr>
          <p:nvPr>
            <p:ph type="sldNum" sz="quarter" idx="12"/>
          </p:nvPr>
        </p:nvSpPr>
        <p:spPr/>
        <p:txBody>
          <a:bodyPr/>
          <a:lstStyle/>
          <a:p>
            <a:fld id="{82B63C5F-247B-BE4F-ACBC-7BDD67617F3E}" type="slidenum">
              <a:rPr lang="fr-FR" smtClean="0"/>
              <a:t>32</a:t>
            </a:fld>
            <a:endParaRPr lang="fr-FR" dirty="0"/>
          </a:p>
        </p:txBody>
      </p:sp>
      <p:sp>
        <p:nvSpPr>
          <p:cNvPr id="5" name="Titre 4">
            <a:extLst>
              <a:ext uri="{FF2B5EF4-FFF2-40B4-BE49-F238E27FC236}">
                <a16:creationId xmlns:a16="http://schemas.microsoft.com/office/drawing/2014/main" id="{603F8231-D25D-40E0-BC72-5BAAAFBA75C0}"/>
              </a:ext>
            </a:extLst>
          </p:cNvPr>
          <p:cNvSpPr>
            <a:spLocks noGrp="1"/>
          </p:cNvSpPr>
          <p:nvPr>
            <p:ph type="title"/>
          </p:nvPr>
        </p:nvSpPr>
        <p:spPr/>
        <p:txBody>
          <a:bodyPr/>
          <a:lstStyle/>
          <a:p>
            <a:r>
              <a:rPr lang="fr-CA" dirty="0"/>
              <a:t>Dépôt sous énergie dirigée (DED)</a:t>
            </a:r>
          </a:p>
        </p:txBody>
      </p:sp>
      <p:pic>
        <p:nvPicPr>
          <p:cNvPr id="6" name="Image 5">
            <a:extLst>
              <a:ext uri="{FF2B5EF4-FFF2-40B4-BE49-F238E27FC236}">
                <a16:creationId xmlns:a16="http://schemas.microsoft.com/office/drawing/2014/main" id="{C4B20736-F513-4652-95D2-2518CE9E9C06}"/>
              </a:ext>
            </a:extLst>
          </p:cNvPr>
          <p:cNvPicPr>
            <a:picLocks noChangeAspect="1"/>
          </p:cNvPicPr>
          <p:nvPr/>
        </p:nvPicPr>
        <p:blipFill rotWithShape="1">
          <a:blip r:embed="rId2"/>
          <a:srcRect t="-1" b="1074"/>
          <a:stretch/>
        </p:blipFill>
        <p:spPr>
          <a:xfrm>
            <a:off x="4720849" y="1440428"/>
            <a:ext cx="6266329" cy="4493193"/>
          </a:xfrm>
          <a:prstGeom prst="rect">
            <a:avLst/>
          </a:prstGeom>
          <a:ln w="28575">
            <a:solidFill>
              <a:schemeClr val="accent1"/>
            </a:solidFill>
          </a:ln>
        </p:spPr>
      </p:pic>
      <p:sp>
        <p:nvSpPr>
          <p:cNvPr id="13" name="ZoneTexte 12">
            <a:extLst>
              <a:ext uri="{FF2B5EF4-FFF2-40B4-BE49-F238E27FC236}">
                <a16:creationId xmlns:a16="http://schemas.microsoft.com/office/drawing/2014/main" id="{3B009E4A-88D6-4AA7-AC64-6AB00AD3FAC2}"/>
              </a:ext>
            </a:extLst>
          </p:cNvPr>
          <p:cNvSpPr txBox="1"/>
          <p:nvPr/>
        </p:nvSpPr>
        <p:spPr>
          <a:xfrm>
            <a:off x="4602904" y="5921307"/>
            <a:ext cx="6027915" cy="261610"/>
          </a:xfrm>
          <a:prstGeom prst="rect">
            <a:avLst/>
          </a:prstGeom>
          <a:noFill/>
        </p:spPr>
        <p:txBody>
          <a:bodyPr wrap="square">
            <a:spAutoFit/>
          </a:bodyPr>
          <a:lstStyle/>
          <a:p>
            <a:r>
              <a:rPr lang="fr-CA" sz="1100" i="1" dirty="0">
                <a:solidFill>
                  <a:schemeClr val="accent2"/>
                </a:solidFill>
                <a:latin typeface="Univers Condensed Light" panose="020B0306020202040204" pitchFamily="34" charset="0"/>
              </a:rPr>
              <a:t>https://www.etmm-online.com/simulation-makes-it-easier-to-print-parts-made-of-high-value-metals-a-1080885/</a:t>
            </a:r>
          </a:p>
        </p:txBody>
      </p:sp>
    </p:spTree>
    <p:extLst>
      <p:ext uri="{BB962C8B-B14F-4D97-AF65-F5344CB8AC3E}">
        <p14:creationId xmlns:p14="http://schemas.microsoft.com/office/powerpoint/2010/main" val="437397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6CC476-909D-48B4-91B6-07BC8C293378}"/>
              </a:ext>
            </a:extLst>
          </p:cNvPr>
          <p:cNvSpPr>
            <a:spLocks noGrp="1"/>
          </p:cNvSpPr>
          <p:nvPr>
            <p:ph type="title"/>
          </p:nvPr>
        </p:nvSpPr>
        <p:spPr/>
        <p:txBody>
          <a:bodyPr/>
          <a:lstStyle/>
          <a:p>
            <a:r>
              <a:rPr lang="fr-CA" dirty="0"/>
              <a:t>Caractéristiques du (DED)</a:t>
            </a:r>
          </a:p>
        </p:txBody>
      </p:sp>
      <p:sp>
        <p:nvSpPr>
          <p:cNvPr id="3" name="Espace réservé du pied de page 2">
            <a:extLst>
              <a:ext uri="{FF2B5EF4-FFF2-40B4-BE49-F238E27FC236}">
                <a16:creationId xmlns:a16="http://schemas.microsoft.com/office/drawing/2014/main" id="{C03FDAC4-73D6-4F2B-8D9A-41814B9D6D59}"/>
              </a:ext>
            </a:extLst>
          </p:cNvPr>
          <p:cNvSpPr>
            <a:spLocks noGrp="1"/>
          </p:cNvSpPr>
          <p:nvPr>
            <p:ph type="ftr" sz="quarter" idx="11"/>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CD744A67-5B40-4E82-BA63-C5254101A13E}"/>
              </a:ext>
            </a:extLst>
          </p:cNvPr>
          <p:cNvSpPr>
            <a:spLocks noGrp="1"/>
          </p:cNvSpPr>
          <p:nvPr>
            <p:ph type="sldNum" sz="quarter" idx="12"/>
          </p:nvPr>
        </p:nvSpPr>
        <p:spPr/>
        <p:txBody>
          <a:bodyPr/>
          <a:lstStyle/>
          <a:p>
            <a:fld id="{82B63C5F-247B-BE4F-ACBC-7BDD67617F3E}" type="slidenum">
              <a:rPr lang="fr-FR" smtClean="0"/>
              <a:t>33</a:t>
            </a:fld>
            <a:endParaRPr lang="fr-FR" dirty="0"/>
          </a:p>
        </p:txBody>
      </p:sp>
      <p:sp>
        <p:nvSpPr>
          <p:cNvPr id="5" name="Espace réservé du texte 4">
            <a:extLst>
              <a:ext uri="{FF2B5EF4-FFF2-40B4-BE49-F238E27FC236}">
                <a16:creationId xmlns:a16="http://schemas.microsoft.com/office/drawing/2014/main" id="{5C9CDA5D-3587-43AF-827A-ACF440B9BD36}"/>
              </a:ext>
            </a:extLst>
          </p:cNvPr>
          <p:cNvSpPr>
            <a:spLocks noGrp="1"/>
          </p:cNvSpPr>
          <p:nvPr>
            <p:ph type="body" idx="13"/>
          </p:nvPr>
        </p:nvSpPr>
        <p:spPr/>
        <p:txBody>
          <a:bodyPr/>
          <a:lstStyle/>
          <a:p>
            <a:r>
              <a:rPr lang="fr-CA" dirty="0"/>
              <a:t>Désavantages :</a:t>
            </a:r>
          </a:p>
          <a:p>
            <a:endParaRPr lang="fr-CA" dirty="0"/>
          </a:p>
        </p:txBody>
      </p:sp>
      <p:sp>
        <p:nvSpPr>
          <p:cNvPr id="6" name="Espace réservé du texte 5">
            <a:extLst>
              <a:ext uri="{FF2B5EF4-FFF2-40B4-BE49-F238E27FC236}">
                <a16:creationId xmlns:a16="http://schemas.microsoft.com/office/drawing/2014/main" id="{8A8C51E3-3BB7-4756-8D06-5FC54191CD78}"/>
              </a:ext>
            </a:extLst>
          </p:cNvPr>
          <p:cNvSpPr>
            <a:spLocks noGrp="1"/>
          </p:cNvSpPr>
          <p:nvPr>
            <p:ph type="body" idx="15"/>
          </p:nvPr>
        </p:nvSpPr>
        <p:spPr>
          <a:xfrm>
            <a:off x="6663847" y="2684476"/>
            <a:ext cx="4471791" cy="2695454"/>
          </a:xfrm>
        </p:spPr>
        <p:txBody>
          <a:bodyPr>
            <a:normAutofit/>
          </a:bodyPr>
          <a:lstStyle/>
          <a:p>
            <a:r>
              <a:rPr lang="fr-CA" dirty="0"/>
              <a:t>Géométries généralement moins complexes que d’autres procédés de FA;</a:t>
            </a:r>
          </a:p>
          <a:p>
            <a:r>
              <a:rPr lang="fr-CA" dirty="0"/>
              <a:t>Fini de surface de mauvaise qualité qui requiert pratiquement toujours de l’usinage;</a:t>
            </a:r>
          </a:p>
          <a:p>
            <a:r>
              <a:rPr lang="fr-CA" dirty="0"/>
              <a:t>La précision dimensionnelle, le fini de surface et la faible déformation sont inversement proportionnels à la productivité (choix du procédé en fonction de la pièce).</a:t>
            </a:r>
          </a:p>
          <a:p>
            <a:endParaRPr lang="fr-CA" dirty="0"/>
          </a:p>
        </p:txBody>
      </p:sp>
      <p:sp>
        <p:nvSpPr>
          <p:cNvPr id="7" name="Espace réservé du texte 6">
            <a:extLst>
              <a:ext uri="{FF2B5EF4-FFF2-40B4-BE49-F238E27FC236}">
                <a16:creationId xmlns:a16="http://schemas.microsoft.com/office/drawing/2014/main" id="{08BD2ABB-AA5E-47C3-B33F-A61E6048AA6C}"/>
              </a:ext>
            </a:extLst>
          </p:cNvPr>
          <p:cNvSpPr>
            <a:spLocks noGrp="1"/>
          </p:cNvSpPr>
          <p:nvPr>
            <p:ph type="body" idx="16"/>
          </p:nvPr>
        </p:nvSpPr>
        <p:spPr/>
        <p:txBody>
          <a:bodyPr/>
          <a:lstStyle/>
          <a:p>
            <a:r>
              <a:rPr lang="fr-CA" dirty="0"/>
              <a:t>Avantages :</a:t>
            </a:r>
          </a:p>
          <a:p>
            <a:endParaRPr lang="fr-CA" dirty="0"/>
          </a:p>
        </p:txBody>
      </p:sp>
      <p:sp>
        <p:nvSpPr>
          <p:cNvPr id="8" name="Espace réservé du texte 7">
            <a:extLst>
              <a:ext uri="{FF2B5EF4-FFF2-40B4-BE49-F238E27FC236}">
                <a16:creationId xmlns:a16="http://schemas.microsoft.com/office/drawing/2014/main" id="{609AFE2B-38C5-4D09-8E01-F316BD62AE87}"/>
              </a:ext>
            </a:extLst>
          </p:cNvPr>
          <p:cNvSpPr>
            <a:spLocks noGrp="1"/>
          </p:cNvSpPr>
          <p:nvPr>
            <p:ph type="body" idx="17"/>
          </p:nvPr>
        </p:nvSpPr>
        <p:spPr>
          <a:xfrm>
            <a:off x="1039095" y="2684476"/>
            <a:ext cx="4517721" cy="2978093"/>
          </a:xfrm>
        </p:spPr>
        <p:txBody>
          <a:bodyPr>
            <a:normAutofit/>
          </a:bodyPr>
          <a:lstStyle/>
          <a:p>
            <a:r>
              <a:rPr lang="fr-CA" dirty="0"/>
              <a:t>Taux de déposition qui peut être très élevé pour la production de pièces de grande taille;</a:t>
            </a:r>
          </a:p>
          <a:p>
            <a:r>
              <a:rPr lang="fr-CA" dirty="0"/>
              <a:t>Permet la réparation de pièces;</a:t>
            </a:r>
          </a:p>
          <a:p>
            <a:r>
              <a:rPr lang="fr-CA" dirty="0"/>
              <a:t>Permet l’utilisation de plusieurs matériaux (gradient ou recouvrement);</a:t>
            </a:r>
          </a:p>
          <a:p>
            <a:r>
              <a:rPr lang="fr-CA" dirty="0"/>
              <a:t>Permet la fabrication hybride de pièces (procédé traditionnel et DED);</a:t>
            </a:r>
          </a:p>
          <a:p>
            <a:r>
              <a:rPr lang="fr-CA" dirty="0"/>
              <a:t>Habituellement moins de contraintes résiduelles que le PBF.</a:t>
            </a:r>
          </a:p>
          <a:p>
            <a:endParaRPr lang="fr-CA" dirty="0"/>
          </a:p>
        </p:txBody>
      </p:sp>
    </p:spTree>
    <p:extLst>
      <p:ext uri="{BB962C8B-B14F-4D97-AF65-F5344CB8AC3E}">
        <p14:creationId xmlns:p14="http://schemas.microsoft.com/office/powerpoint/2010/main" val="11853584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6CC476-909D-48B4-91B6-07BC8C293378}"/>
              </a:ext>
            </a:extLst>
          </p:cNvPr>
          <p:cNvSpPr>
            <a:spLocks noGrp="1"/>
          </p:cNvSpPr>
          <p:nvPr>
            <p:ph type="title"/>
          </p:nvPr>
        </p:nvSpPr>
        <p:spPr/>
        <p:txBody>
          <a:bodyPr/>
          <a:lstStyle/>
          <a:p>
            <a:r>
              <a:rPr lang="fr-CA" dirty="0"/>
              <a:t>Caractéristiques de l’aluminium par DED et WAAM</a:t>
            </a:r>
          </a:p>
        </p:txBody>
      </p:sp>
      <p:sp>
        <p:nvSpPr>
          <p:cNvPr id="3" name="Espace réservé du pied de page 2">
            <a:extLst>
              <a:ext uri="{FF2B5EF4-FFF2-40B4-BE49-F238E27FC236}">
                <a16:creationId xmlns:a16="http://schemas.microsoft.com/office/drawing/2014/main" id="{C03FDAC4-73D6-4F2B-8D9A-41814B9D6D59}"/>
              </a:ext>
            </a:extLst>
          </p:cNvPr>
          <p:cNvSpPr>
            <a:spLocks noGrp="1"/>
          </p:cNvSpPr>
          <p:nvPr>
            <p:ph type="ftr" sz="quarter" idx="11"/>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CD744A67-5B40-4E82-BA63-C5254101A13E}"/>
              </a:ext>
            </a:extLst>
          </p:cNvPr>
          <p:cNvSpPr>
            <a:spLocks noGrp="1"/>
          </p:cNvSpPr>
          <p:nvPr>
            <p:ph type="sldNum" sz="quarter" idx="12"/>
          </p:nvPr>
        </p:nvSpPr>
        <p:spPr/>
        <p:txBody>
          <a:bodyPr/>
          <a:lstStyle/>
          <a:p>
            <a:fld id="{82B63C5F-247B-BE4F-ACBC-7BDD67617F3E}" type="slidenum">
              <a:rPr lang="fr-FR" smtClean="0"/>
              <a:t>34</a:t>
            </a:fld>
            <a:endParaRPr lang="fr-FR" dirty="0"/>
          </a:p>
        </p:txBody>
      </p:sp>
      <p:sp>
        <p:nvSpPr>
          <p:cNvPr id="5" name="Espace réservé du texte 4">
            <a:extLst>
              <a:ext uri="{FF2B5EF4-FFF2-40B4-BE49-F238E27FC236}">
                <a16:creationId xmlns:a16="http://schemas.microsoft.com/office/drawing/2014/main" id="{5C9CDA5D-3587-43AF-827A-ACF440B9BD36}"/>
              </a:ext>
            </a:extLst>
          </p:cNvPr>
          <p:cNvSpPr>
            <a:spLocks noGrp="1"/>
          </p:cNvSpPr>
          <p:nvPr>
            <p:ph type="body" idx="13"/>
          </p:nvPr>
        </p:nvSpPr>
        <p:spPr>
          <a:xfrm>
            <a:off x="7474565" y="2074583"/>
            <a:ext cx="3031292" cy="723834"/>
          </a:xfrm>
        </p:spPr>
        <p:txBody>
          <a:bodyPr/>
          <a:lstStyle/>
          <a:p>
            <a:r>
              <a:rPr lang="fr-CA" dirty="0"/>
              <a:t>WAAM :</a:t>
            </a:r>
          </a:p>
          <a:p>
            <a:endParaRPr lang="fr-CA" dirty="0"/>
          </a:p>
        </p:txBody>
      </p:sp>
      <p:sp>
        <p:nvSpPr>
          <p:cNvPr id="6" name="Espace réservé du texte 5">
            <a:extLst>
              <a:ext uri="{FF2B5EF4-FFF2-40B4-BE49-F238E27FC236}">
                <a16:creationId xmlns:a16="http://schemas.microsoft.com/office/drawing/2014/main" id="{8A8C51E3-3BB7-4756-8D06-5FC54191CD78}"/>
              </a:ext>
            </a:extLst>
          </p:cNvPr>
          <p:cNvSpPr>
            <a:spLocks noGrp="1"/>
          </p:cNvSpPr>
          <p:nvPr>
            <p:ph type="body" idx="15"/>
          </p:nvPr>
        </p:nvSpPr>
        <p:spPr>
          <a:xfrm>
            <a:off x="6663847" y="2932716"/>
            <a:ext cx="4471791" cy="2065711"/>
          </a:xfrm>
        </p:spPr>
        <p:txBody>
          <a:bodyPr>
            <a:normAutofit/>
          </a:bodyPr>
          <a:lstStyle/>
          <a:p>
            <a:r>
              <a:rPr lang="fr-CA" dirty="0"/>
              <a:t>Taux de dépôt beaucoup plus élevé que le DED.</a:t>
            </a:r>
          </a:p>
          <a:p>
            <a:r>
              <a:rPr lang="fr-CA" dirty="0"/>
              <a:t>Mauvais fini de surface et précision dimensionnelle faible.</a:t>
            </a:r>
          </a:p>
          <a:p>
            <a:r>
              <a:rPr lang="fr-CA" dirty="0"/>
              <a:t>Les pièces finales doivent être usinées.</a:t>
            </a:r>
          </a:p>
          <a:p>
            <a:r>
              <a:rPr lang="fr-CA" dirty="0"/>
              <a:t>Alliages de faible à moyenne résistance sur le marché (4043, AlSi7Mg, 6061*).</a:t>
            </a:r>
          </a:p>
          <a:p>
            <a:endParaRPr lang="fr-CA" dirty="0"/>
          </a:p>
        </p:txBody>
      </p:sp>
      <p:sp>
        <p:nvSpPr>
          <p:cNvPr id="7" name="Espace réservé du texte 6">
            <a:extLst>
              <a:ext uri="{FF2B5EF4-FFF2-40B4-BE49-F238E27FC236}">
                <a16:creationId xmlns:a16="http://schemas.microsoft.com/office/drawing/2014/main" id="{08BD2ABB-AA5E-47C3-B33F-A61E6048AA6C}"/>
              </a:ext>
            </a:extLst>
          </p:cNvPr>
          <p:cNvSpPr>
            <a:spLocks noGrp="1"/>
          </p:cNvSpPr>
          <p:nvPr>
            <p:ph type="body" idx="16"/>
          </p:nvPr>
        </p:nvSpPr>
        <p:spPr>
          <a:xfrm>
            <a:off x="1915064" y="2081503"/>
            <a:ext cx="3031292" cy="723834"/>
          </a:xfrm>
        </p:spPr>
        <p:txBody>
          <a:bodyPr/>
          <a:lstStyle/>
          <a:p>
            <a:r>
              <a:rPr lang="fr-CA" dirty="0"/>
              <a:t>DED : </a:t>
            </a:r>
          </a:p>
          <a:p>
            <a:endParaRPr lang="fr-CA" dirty="0"/>
          </a:p>
        </p:txBody>
      </p:sp>
      <p:sp>
        <p:nvSpPr>
          <p:cNvPr id="8" name="Espace réservé du texte 7">
            <a:extLst>
              <a:ext uri="{FF2B5EF4-FFF2-40B4-BE49-F238E27FC236}">
                <a16:creationId xmlns:a16="http://schemas.microsoft.com/office/drawing/2014/main" id="{609AFE2B-38C5-4D09-8E01-F316BD62AE87}"/>
              </a:ext>
            </a:extLst>
          </p:cNvPr>
          <p:cNvSpPr>
            <a:spLocks noGrp="1"/>
          </p:cNvSpPr>
          <p:nvPr>
            <p:ph type="body" idx="17"/>
          </p:nvPr>
        </p:nvSpPr>
        <p:spPr>
          <a:xfrm>
            <a:off x="838200" y="2416028"/>
            <a:ext cx="4976003" cy="3217021"/>
          </a:xfrm>
        </p:spPr>
        <p:txBody>
          <a:bodyPr>
            <a:normAutofit/>
          </a:bodyPr>
          <a:lstStyle/>
          <a:p>
            <a:r>
              <a:rPr lang="fr-CA" dirty="0"/>
              <a:t>Très faible énergie absorbée par l’aluminium. Environ 90% de l’énergie incidente est réfléchie :</a:t>
            </a:r>
          </a:p>
          <a:p>
            <a:pPr marL="285750" indent="-285750">
              <a:buFont typeface="Courier New" panose="02070309020205020404" pitchFamily="49" charset="0"/>
              <a:buChar char="o"/>
            </a:pPr>
            <a:r>
              <a:rPr lang="fr-CA" sz="1600" dirty="0"/>
              <a:t>Requiert une puissance très élevée lors du procédé pour obtenir une fusion adéquate</a:t>
            </a:r>
          </a:p>
          <a:p>
            <a:pPr marL="285750" indent="-285750">
              <a:buFont typeface="Courier New" panose="02070309020205020404" pitchFamily="49" charset="0"/>
              <a:buChar char="o"/>
            </a:pPr>
            <a:r>
              <a:rPr lang="fr-CA" sz="1600" dirty="0"/>
              <a:t>Est très risqué pour le système optique et pour la fibre du laser. Peut entraîner des bris importants de l’équipement</a:t>
            </a:r>
          </a:p>
          <a:p>
            <a:r>
              <a:rPr lang="fr-CA" dirty="0"/>
              <a:t>Mauvais fini de surface et précision dimensionnelle plus faible que pour d’autres alliages (Fe, Ni), à cause des projections à la surface des pièces.</a:t>
            </a:r>
          </a:p>
          <a:p>
            <a:r>
              <a:rPr lang="fr-CA" dirty="0"/>
              <a:t>Alliages de faible à moyenne résistance sur le marché.</a:t>
            </a:r>
          </a:p>
          <a:p>
            <a:endParaRPr lang="fr-CA" dirty="0"/>
          </a:p>
        </p:txBody>
      </p:sp>
    </p:spTree>
    <p:extLst>
      <p:ext uri="{BB962C8B-B14F-4D97-AF65-F5344CB8AC3E}">
        <p14:creationId xmlns:p14="http://schemas.microsoft.com/office/powerpoint/2010/main" val="7201494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E7B588-FCD9-4127-8650-C70BFAC7AAD7}"/>
              </a:ext>
            </a:extLst>
          </p:cNvPr>
          <p:cNvSpPr>
            <a:spLocks noGrp="1"/>
          </p:cNvSpPr>
          <p:nvPr>
            <p:ph type="ftr" sz="quarter" idx="11"/>
          </p:nvPr>
        </p:nvSpPr>
        <p:spPr/>
        <p:txBody>
          <a:bodyPr/>
          <a:lstStyle/>
          <a:p>
            <a:r>
              <a:rPr lang="fr-FR"/>
              <a:t>ALU-COMPÉTENCES</a:t>
            </a:r>
            <a:endParaRPr lang="fr-FR" dirty="0"/>
          </a:p>
        </p:txBody>
      </p:sp>
      <p:sp>
        <p:nvSpPr>
          <p:cNvPr id="3" name="Espace réservé du numéro de diapositive 2">
            <a:extLst>
              <a:ext uri="{FF2B5EF4-FFF2-40B4-BE49-F238E27FC236}">
                <a16:creationId xmlns:a16="http://schemas.microsoft.com/office/drawing/2014/main" id="{5B366520-DA9F-4134-B599-3659C722677C}"/>
              </a:ext>
            </a:extLst>
          </p:cNvPr>
          <p:cNvSpPr>
            <a:spLocks noGrp="1"/>
          </p:cNvSpPr>
          <p:nvPr>
            <p:ph type="sldNum" sz="quarter" idx="12"/>
          </p:nvPr>
        </p:nvSpPr>
        <p:spPr/>
        <p:txBody>
          <a:bodyPr/>
          <a:lstStyle/>
          <a:p>
            <a:fld id="{82B63C5F-247B-BE4F-ACBC-7BDD67617F3E}" type="slidenum">
              <a:rPr lang="fr-FR" smtClean="0"/>
              <a:pPr/>
              <a:t>35</a:t>
            </a:fld>
            <a:endParaRPr lang="fr-FR" dirty="0"/>
          </a:p>
        </p:txBody>
      </p:sp>
      <p:sp>
        <p:nvSpPr>
          <p:cNvPr id="4" name="Espace réservé du texte 3">
            <a:extLst>
              <a:ext uri="{FF2B5EF4-FFF2-40B4-BE49-F238E27FC236}">
                <a16:creationId xmlns:a16="http://schemas.microsoft.com/office/drawing/2014/main" id="{59B7513E-C0B8-4EEC-A9CB-A376D73DF2E5}"/>
              </a:ext>
            </a:extLst>
          </p:cNvPr>
          <p:cNvSpPr>
            <a:spLocks noGrp="1"/>
          </p:cNvSpPr>
          <p:nvPr>
            <p:ph type="body" idx="1"/>
          </p:nvPr>
        </p:nvSpPr>
        <p:spPr/>
        <p:txBody>
          <a:bodyPr/>
          <a:lstStyle/>
          <a:p>
            <a:r>
              <a:rPr lang="fr-CA" sz="2000" b="1" dirty="0"/>
              <a:t>DED :</a:t>
            </a:r>
          </a:p>
          <a:p>
            <a:endParaRPr lang="fr-CA" dirty="0"/>
          </a:p>
          <a:p>
            <a:r>
              <a:rPr lang="fr-CA" dirty="0"/>
              <a:t>Très faible énergie absorbée par l’aluminium. Environ 90% de l’énergie incidente est réfléchie.</a:t>
            </a:r>
          </a:p>
          <a:p>
            <a:endParaRPr lang="fr-CA" dirty="0"/>
          </a:p>
          <a:p>
            <a:r>
              <a:rPr lang="fr-CA" sz="2000" b="1" dirty="0"/>
              <a:t>WAAM :</a:t>
            </a:r>
          </a:p>
          <a:p>
            <a:endParaRPr lang="fr-CA" dirty="0"/>
          </a:p>
          <a:p>
            <a:r>
              <a:rPr lang="fr-CA" dirty="0"/>
              <a:t>Taux de dépôt beaucoup plus élevé que le DED.</a:t>
            </a:r>
          </a:p>
          <a:p>
            <a:endParaRPr lang="fr-CA" dirty="0"/>
          </a:p>
          <a:p>
            <a:endParaRPr lang="fr-CA" dirty="0"/>
          </a:p>
        </p:txBody>
      </p:sp>
      <p:sp>
        <p:nvSpPr>
          <p:cNvPr id="5" name="Titre 4">
            <a:extLst>
              <a:ext uri="{FF2B5EF4-FFF2-40B4-BE49-F238E27FC236}">
                <a16:creationId xmlns:a16="http://schemas.microsoft.com/office/drawing/2014/main" id="{D120598C-F29F-4AD5-9FE9-5E3D8779F28B}"/>
              </a:ext>
            </a:extLst>
          </p:cNvPr>
          <p:cNvSpPr>
            <a:spLocks noGrp="1"/>
          </p:cNvSpPr>
          <p:nvPr>
            <p:ph type="title"/>
          </p:nvPr>
        </p:nvSpPr>
        <p:spPr/>
        <p:txBody>
          <a:bodyPr/>
          <a:lstStyle/>
          <a:p>
            <a:r>
              <a:rPr lang="fr-CA" dirty="0"/>
              <a:t>Caractéristiques de l’aluminium par DED et WAAM</a:t>
            </a:r>
          </a:p>
        </p:txBody>
      </p:sp>
      <p:pic>
        <p:nvPicPr>
          <p:cNvPr id="6" name="Image 5">
            <a:extLst>
              <a:ext uri="{FF2B5EF4-FFF2-40B4-BE49-F238E27FC236}">
                <a16:creationId xmlns:a16="http://schemas.microsoft.com/office/drawing/2014/main" id="{E1AF9900-C7CC-4F7F-BF63-CEBCC2F66227}"/>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8929053" y="1440494"/>
            <a:ext cx="2907256" cy="1920000"/>
          </a:xfrm>
          <a:prstGeom prst="rect">
            <a:avLst/>
          </a:prstGeom>
          <a:solidFill>
            <a:schemeClr val="accent4"/>
          </a:solidFill>
          <a:ln w="28575">
            <a:solidFill>
              <a:schemeClr val="accent4"/>
            </a:solidFill>
          </a:ln>
        </p:spPr>
      </p:pic>
      <p:pic>
        <p:nvPicPr>
          <p:cNvPr id="7" name="Image 6">
            <a:extLst>
              <a:ext uri="{FF2B5EF4-FFF2-40B4-BE49-F238E27FC236}">
                <a16:creationId xmlns:a16="http://schemas.microsoft.com/office/drawing/2014/main" id="{14D2CA05-0282-4148-9854-F3E1EC54847F}"/>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5083830" y="4389000"/>
            <a:ext cx="2560000" cy="1920000"/>
          </a:xfrm>
          <a:prstGeom prst="rect">
            <a:avLst/>
          </a:prstGeom>
          <a:ln w="28575">
            <a:solidFill>
              <a:schemeClr val="tx1"/>
            </a:solidFill>
          </a:ln>
        </p:spPr>
      </p:pic>
      <p:pic>
        <p:nvPicPr>
          <p:cNvPr id="8" name="Image 7" descr="Une image contenant café, tasse, table, intérieur&#10;&#10;Description générée automatiquement">
            <a:extLst>
              <a:ext uri="{FF2B5EF4-FFF2-40B4-BE49-F238E27FC236}">
                <a16:creationId xmlns:a16="http://schemas.microsoft.com/office/drawing/2014/main" id="{CA644758-03DF-4CEB-AF05-4EDF042E11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3830" y="3429000"/>
            <a:ext cx="4192479" cy="2880000"/>
          </a:xfrm>
          <a:prstGeom prst="rect">
            <a:avLst/>
          </a:prstGeom>
          <a:ln w="28575">
            <a:solidFill>
              <a:schemeClr val="tx1"/>
            </a:solidFill>
          </a:ln>
        </p:spPr>
      </p:pic>
      <p:sp>
        <p:nvSpPr>
          <p:cNvPr id="9" name="ZoneTexte 8">
            <a:extLst>
              <a:ext uri="{FF2B5EF4-FFF2-40B4-BE49-F238E27FC236}">
                <a16:creationId xmlns:a16="http://schemas.microsoft.com/office/drawing/2014/main" id="{D89F3ADA-47C3-45CD-8780-ED1FE2A265C8}"/>
              </a:ext>
            </a:extLst>
          </p:cNvPr>
          <p:cNvSpPr txBox="1"/>
          <p:nvPr/>
        </p:nvSpPr>
        <p:spPr>
          <a:xfrm>
            <a:off x="8874761" y="3124239"/>
            <a:ext cx="2560000" cy="261610"/>
          </a:xfrm>
          <a:prstGeom prst="rect">
            <a:avLst/>
          </a:prstGeom>
          <a:noFill/>
        </p:spPr>
        <p:txBody>
          <a:bodyPr wrap="square" rtlCol="0">
            <a:spAutoFit/>
          </a:bodyPr>
          <a:lstStyle/>
          <a:p>
            <a:r>
              <a:rPr lang="fr-CA" sz="1100" i="1" dirty="0">
                <a:solidFill>
                  <a:schemeClr val="accent2"/>
                </a:solidFill>
                <a:latin typeface="Univers Condensed Light" panose="020B0306020202040204" pitchFamily="34" charset="0"/>
              </a:rPr>
              <a:t>Images : Gracieuseté du CMQ</a:t>
            </a:r>
          </a:p>
        </p:txBody>
      </p:sp>
    </p:spTree>
    <p:extLst>
      <p:ext uri="{BB962C8B-B14F-4D97-AF65-F5344CB8AC3E}">
        <p14:creationId xmlns:p14="http://schemas.microsoft.com/office/powerpoint/2010/main" val="32952436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E7AD79-B91A-4DB7-9084-A79762C11281}"/>
              </a:ext>
            </a:extLst>
          </p:cNvPr>
          <p:cNvSpPr>
            <a:spLocks noGrp="1"/>
          </p:cNvSpPr>
          <p:nvPr>
            <p:ph type="title"/>
          </p:nvPr>
        </p:nvSpPr>
        <p:spPr/>
        <p:txBody>
          <a:bodyPr/>
          <a:lstStyle/>
          <a:p>
            <a:r>
              <a:rPr lang="fr-CA" dirty="0"/>
              <a:t>Alliages d’aluminium en DED</a:t>
            </a:r>
          </a:p>
        </p:txBody>
      </p:sp>
      <p:sp>
        <p:nvSpPr>
          <p:cNvPr id="3" name="Espace réservé du pied de page 2">
            <a:extLst>
              <a:ext uri="{FF2B5EF4-FFF2-40B4-BE49-F238E27FC236}">
                <a16:creationId xmlns:a16="http://schemas.microsoft.com/office/drawing/2014/main" id="{75D48275-4D6B-421F-8C3F-89386683B0FE}"/>
              </a:ext>
            </a:extLst>
          </p:cNvPr>
          <p:cNvSpPr>
            <a:spLocks noGrp="1"/>
          </p:cNvSpPr>
          <p:nvPr>
            <p:ph type="ftr" sz="quarter" idx="11"/>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DA0EE1E4-2D58-421E-BB76-8E8058098483}"/>
              </a:ext>
            </a:extLst>
          </p:cNvPr>
          <p:cNvSpPr>
            <a:spLocks noGrp="1"/>
          </p:cNvSpPr>
          <p:nvPr>
            <p:ph type="sldNum" sz="quarter" idx="12"/>
          </p:nvPr>
        </p:nvSpPr>
        <p:spPr/>
        <p:txBody>
          <a:bodyPr/>
          <a:lstStyle/>
          <a:p>
            <a:fld id="{82B63C5F-247B-BE4F-ACBC-7BDD67617F3E}" type="slidenum">
              <a:rPr lang="fr-FR" smtClean="0"/>
              <a:t>36</a:t>
            </a:fld>
            <a:endParaRPr lang="fr-FR" dirty="0"/>
          </a:p>
        </p:txBody>
      </p:sp>
      <p:sp>
        <p:nvSpPr>
          <p:cNvPr id="5" name="Espace réservé du texte 4">
            <a:extLst>
              <a:ext uri="{FF2B5EF4-FFF2-40B4-BE49-F238E27FC236}">
                <a16:creationId xmlns:a16="http://schemas.microsoft.com/office/drawing/2014/main" id="{6B1D0F87-E8D9-488C-BF87-91E05866C137}"/>
              </a:ext>
            </a:extLst>
          </p:cNvPr>
          <p:cNvSpPr>
            <a:spLocks noGrp="1"/>
          </p:cNvSpPr>
          <p:nvPr>
            <p:ph type="body" idx="13"/>
          </p:nvPr>
        </p:nvSpPr>
        <p:spPr/>
        <p:txBody>
          <a:bodyPr/>
          <a:lstStyle/>
          <a:p>
            <a:r>
              <a:rPr lang="fr-CA" dirty="0"/>
              <a:t>Alliages disponibles en fil: </a:t>
            </a:r>
          </a:p>
          <a:p>
            <a:endParaRPr lang="fr-CA" dirty="0"/>
          </a:p>
        </p:txBody>
      </p:sp>
      <p:sp>
        <p:nvSpPr>
          <p:cNvPr id="6" name="Espace réservé du texte 5">
            <a:extLst>
              <a:ext uri="{FF2B5EF4-FFF2-40B4-BE49-F238E27FC236}">
                <a16:creationId xmlns:a16="http://schemas.microsoft.com/office/drawing/2014/main" id="{1240BD11-CE80-4A15-B724-A7BF970FC39E}"/>
              </a:ext>
            </a:extLst>
          </p:cNvPr>
          <p:cNvSpPr>
            <a:spLocks noGrp="1"/>
          </p:cNvSpPr>
          <p:nvPr>
            <p:ph type="body" idx="15"/>
          </p:nvPr>
        </p:nvSpPr>
        <p:spPr/>
        <p:txBody>
          <a:bodyPr>
            <a:normAutofit/>
          </a:bodyPr>
          <a:lstStyle/>
          <a:p>
            <a:r>
              <a:rPr lang="fr-CA" dirty="0"/>
              <a:t>4043</a:t>
            </a:r>
          </a:p>
          <a:p>
            <a:r>
              <a:rPr lang="fr-CA" dirty="0"/>
              <a:t>F357</a:t>
            </a:r>
          </a:p>
          <a:p>
            <a:r>
              <a:rPr lang="fr-CA" dirty="0"/>
              <a:t>6061</a:t>
            </a:r>
          </a:p>
          <a:p>
            <a:r>
              <a:rPr lang="fr-CA" dirty="0"/>
              <a:t>5356</a:t>
            </a:r>
          </a:p>
          <a:p>
            <a:r>
              <a:rPr lang="fr-CA" dirty="0"/>
              <a:t>1XXX</a:t>
            </a:r>
          </a:p>
          <a:p>
            <a:endParaRPr lang="fr-CA" dirty="0"/>
          </a:p>
        </p:txBody>
      </p:sp>
      <p:sp>
        <p:nvSpPr>
          <p:cNvPr id="7" name="Espace réservé du texte 6">
            <a:extLst>
              <a:ext uri="{FF2B5EF4-FFF2-40B4-BE49-F238E27FC236}">
                <a16:creationId xmlns:a16="http://schemas.microsoft.com/office/drawing/2014/main" id="{31B87A5E-F14A-4198-8EDD-C9CB7ADC7825}"/>
              </a:ext>
            </a:extLst>
          </p:cNvPr>
          <p:cNvSpPr>
            <a:spLocks noGrp="1"/>
          </p:cNvSpPr>
          <p:nvPr>
            <p:ph type="body" idx="16"/>
          </p:nvPr>
        </p:nvSpPr>
        <p:spPr/>
        <p:txBody>
          <a:bodyPr/>
          <a:lstStyle/>
          <a:p>
            <a:r>
              <a:rPr lang="fr-CA" dirty="0"/>
              <a:t>Alliages disponibles en poudre:</a:t>
            </a:r>
          </a:p>
          <a:p>
            <a:endParaRPr lang="fr-CA" dirty="0"/>
          </a:p>
        </p:txBody>
      </p:sp>
      <p:sp>
        <p:nvSpPr>
          <p:cNvPr id="8" name="Espace réservé du texte 7">
            <a:extLst>
              <a:ext uri="{FF2B5EF4-FFF2-40B4-BE49-F238E27FC236}">
                <a16:creationId xmlns:a16="http://schemas.microsoft.com/office/drawing/2014/main" id="{640C24DD-8634-4AC6-86A7-CFAB55E8153C}"/>
              </a:ext>
            </a:extLst>
          </p:cNvPr>
          <p:cNvSpPr>
            <a:spLocks noGrp="1"/>
          </p:cNvSpPr>
          <p:nvPr>
            <p:ph type="body" idx="17"/>
          </p:nvPr>
        </p:nvSpPr>
        <p:spPr/>
        <p:txBody>
          <a:bodyPr/>
          <a:lstStyle/>
          <a:p>
            <a:r>
              <a:rPr lang="fr-CA" dirty="0"/>
              <a:t>AlSi7Mg</a:t>
            </a:r>
          </a:p>
          <a:p>
            <a:endParaRPr lang="fr-CA" dirty="0"/>
          </a:p>
          <a:p>
            <a:r>
              <a:rPr lang="fr-CA" dirty="0"/>
              <a:t>AlSi10Mg</a:t>
            </a:r>
          </a:p>
          <a:p>
            <a:endParaRPr lang="fr-CA" dirty="0"/>
          </a:p>
          <a:p>
            <a:r>
              <a:rPr lang="fr-CA" dirty="0" err="1"/>
              <a:t>Scalmalloy</a:t>
            </a:r>
            <a:r>
              <a:rPr lang="fr-CA" dirty="0"/>
              <a:t>*</a:t>
            </a:r>
          </a:p>
          <a:p>
            <a:endParaRPr lang="fr-CA" dirty="0"/>
          </a:p>
        </p:txBody>
      </p:sp>
      <p:sp>
        <p:nvSpPr>
          <p:cNvPr id="9" name="ZoneTexte 8">
            <a:extLst>
              <a:ext uri="{FF2B5EF4-FFF2-40B4-BE49-F238E27FC236}">
                <a16:creationId xmlns:a16="http://schemas.microsoft.com/office/drawing/2014/main" id="{6E1F7A99-9A3E-4841-8A5A-E27FCDBE589E}"/>
              </a:ext>
            </a:extLst>
          </p:cNvPr>
          <p:cNvSpPr txBox="1"/>
          <p:nvPr/>
        </p:nvSpPr>
        <p:spPr>
          <a:xfrm>
            <a:off x="773817" y="5676218"/>
            <a:ext cx="4850606" cy="430887"/>
          </a:xfrm>
          <a:prstGeom prst="rect">
            <a:avLst/>
          </a:prstGeom>
          <a:noFill/>
        </p:spPr>
        <p:txBody>
          <a:bodyPr wrap="square" rtlCol="0">
            <a:spAutoFit/>
          </a:bodyPr>
          <a:lstStyle/>
          <a:p>
            <a:pPr defTabSz="609585"/>
            <a:r>
              <a:rPr lang="fr-CA" sz="1100" i="1" dirty="0">
                <a:solidFill>
                  <a:schemeClr val="accent2"/>
                </a:solidFill>
                <a:latin typeface="Univers Condensed Light" panose="020B0306020202040204" pitchFamily="34" charset="0"/>
              </a:rPr>
              <a:t>Nesma T. </a:t>
            </a:r>
            <a:r>
              <a:rPr lang="fr-CA" sz="1100" i="1" dirty="0" err="1">
                <a:solidFill>
                  <a:schemeClr val="accent2"/>
                </a:solidFill>
                <a:latin typeface="Univers Condensed Light" panose="020B0306020202040204" pitchFamily="34" charset="0"/>
              </a:rPr>
              <a:t>Aboulkhair</a:t>
            </a:r>
            <a:r>
              <a:rPr lang="fr-CA" sz="1100" i="1" dirty="0">
                <a:solidFill>
                  <a:schemeClr val="accent2"/>
                </a:solidFill>
                <a:latin typeface="Univers Condensed Light" panose="020B0306020202040204" pitchFamily="34" charset="0"/>
              </a:rPr>
              <a:t>, et al., 3D printing of Aluminium </a:t>
            </a:r>
            <a:r>
              <a:rPr lang="fr-CA" sz="1100" i="1" dirty="0" err="1">
                <a:solidFill>
                  <a:schemeClr val="accent2"/>
                </a:solidFill>
                <a:latin typeface="Univers Condensed Light" panose="020B0306020202040204" pitchFamily="34" charset="0"/>
              </a:rPr>
              <a:t>alloys</a:t>
            </a:r>
            <a:r>
              <a:rPr lang="fr-CA" sz="1100" i="1" dirty="0">
                <a:solidFill>
                  <a:schemeClr val="accent2"/>
                </a:solidFill>
                <a:latin typeface="Univers Condensed Light" panose="020B0306020202040204" pitchFamily="34" charset="0"/>
              </a:rPr>
              <a:t>: Additive </a:t>
            </a:r>
            <a:r>
              <a:rPr lang="fr-CA" sz="1100" i="1" dirty="0" err="1">
                <a:solidFill>
                  <a:schemeClr val="accent2"/>
                </a:solidFill>
                <a:latin typeface="Univers Condensed Light" panose="020B0306020202040204" pitchFamily="34" charset="0"/>
              </a:rPr>
              <a:t>Manufacturing</a:t>
            </a:r>
            <a:r>
              <a:rPr lang="fr-CA" sz="1100" i="1" dirty="0">
                <a:solidFill>
                  <a:schemeClr val="accent2"/>
                </a:solidFill>
                <a:latin typeface="Univers Condensed Light" panose="020B0306020202040204" pitchFamily="34" charset="0"/>
              </a:rPr>
              <a:t> of Aluminium </a:t>
            </a:r>
            <a:r>
              <a:rPr lang="fr-CA" sz="1100" i="1" dirty="0" err="1">
                <a:solidFill>
                  <a:schemeClr val="accent2"/>
                </a:solidFill>
                <a:latin typeface="Univers Condensed Light" panose="020B0306020202040204" pitchFamily="34" charset="0"/>
              </a:rPr>
              <a:t>alloys</a:t>
            </a:r>
            <a:r>
              <a:rPr lang="fr-CA" sz="1100" i="1" dirty="0">
                <a:solidFill>
                  <a:schemeClr val="accent2"/>
                </a:solidFill>
                <a:latin typeface="Univers Condensed Light" panose="020B0306020202040204" pitchFamily="34" charset="0"/>
              </a:rPr>
              <a:t> </a:t>
            </a:r>
            <a:r>
              <a:rPr lang="fr-CA" sz="1100" i="1" dirty="0" err="1">
                <a:solidFill>
                  <a:schemeClr val="accent2"/>
                </a:solidFill>
                <a:latin typeface="Univers Condensed Light" panose="020B0306020202040204" pitchFamily="34" charset="0"/>
              </a:rPr>
              <a:t>using</a:t>
            </a:r>
            <a:r>
              <a:rPr lang="fr-CA" sz="1100" i="1" dirty="0">
                <a:solidFill>
                  <a:schemeClr val="accent2"/>
                </a:solidFill>
                <a:latin typeface="Univers Condensed Light" panose="020B0306020202040204" pitchFamily="34" charset="0"/>
              </a:rPr>
              <a:t> </a:t>
            </a:r>
            <a:r>
              <a:rPr lang="fr-CA" sz="1100" i="1" dirty="0" err="1">
                <a:solidFill>
                  <a:schemeClr val="accent2"/>
                </a:solidFill>
                <a:latin typeface="Univers Condensed Light" panose="020B0306020202040204" pitchFamily="34" charset="0"/>
              </a:rPr>
              <a:t>selective</a:t>
            </a:r>
            <a:r>
              <a:rPr lang="fr-CA" sz="1100" i="1" dirty="0">
                <a:solidFill>
                  <a:schemeClr val="accent2"/>
                </a:solidFill>
                <a:latin typeface="Univers Condensed Light" panose="020B0306020202040204" pitchFamily="34" charset="0"/>
              </a:rPr>
              <a:t> laser </a:t>
            </a:r>
            <a:r>
              <a:rPr lang="fr-CA" sz="1100" i="1" dirty="0" err="1">
                <a:solidFill>
                  <a:schemeClr val="accent2"/>
                </a:solidFill>
                <a:latin typeface="Univers Condensed Light" panose="020B0306020202040204" pitchFamily="34" charset="0"/>
              </a:rPr>
              <a:t>melting</a:t>
            </a:r>
            <a:r>
              <a:rPr lang="fr-CA" sz="1100" i="1" dirty="0">
                <a:solidFill>
                  <a:schemeClr val="accent2"/>
                </a:solidFill>
                <a:latin typeface="Univers Condensed Light" panose="020B0306020202040204" pitchFamily="34" charset="0"/>
              </a:rPr>
              <a:t>, Progress in Materials Science, 2019</a:t>
            </a:r>
          </a:p>
        </p:txBody>
      </p:sp>
    </p:spTree>
    <p:extLst>
      <p:ext uri="{BB962C8B-B14F-4D97-AF65-F5344CB8AC3E}">
        <p14:creationId xmlns:p14="http://schemas.microsoft.com/office/powerpoint/2010/main" val="26262048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139D570-79AE-4BB1-905D-122528AF9901}"/>
              </a:ext>
            </a:extLst>
          </p:cNvPr>
          <p:cNvSpPr>
            <a:spLocks noGrp="1"/>
          </p:cNvSpPr>
          <p:nvPr>
            <p:ph type="ftr" sz="quarter" idx="11"/>
          </p:nvPr>
        </p:nvSpPr>
        <p:spPr/>
        <p:txBody>
          <a:bodyPr/>
          <a:lstStyle/>
          <a:p>
            <a:r>
              <a:rPr lang="fr-FR"/>
              <a:t>ALU-COMPÉTENCES</a:t>
            </a:r>
          </a:p>
        </p:txBody>
      </p:sp>
      <p:sp>
        <p:nvSpPr>
          <p:cNvPr id="3" name="Espace réservé du numéro de diapositive 2">
            <a:extLst>
              <a:ext uri="{FF2B5EF4-FFF2-40B4-BE49-F238E27FC236}">
                <a16:creationId xmlns:a16="http://schemas.microsoft.com/office/drawing/2014/main" id="{157187ED-0845-4303-A88B-058D1B08BC29}"/>
              </a:ext>
            </a:extLst>
          </p:cNvPr>
          <p:cNvSpPr>
            <a:spLocks noGrp="1"/>
          </p:cNvSpPr>
          <p:nvPr>
            <p:ph type="sldNum" sz="quarter" idx="12"/>
          </p:nvPr>
        </p:nvSpPr>
        <p:spPr/>
        <p:txBody>
          <a:bodyPr/>
          <a:lstStyle/>
          <a:p>
            <a:fld id="{82B63C5F-247B-BE4F-ACBC-7BDD67617F3E}" type="slidenum">
              <a:rPr lang="fr-FR" smtClean="0"/>
              <a:t>37</a:t>
            </a:fld>
            <a:endParaRPr lang="fr-FR" dirty="0"/>
          </a:p>
        </p:txBody>
      </p:sp>
      <p:sp>
        <p:nvSpPr>
          <p:cNvPr id="5" name="Titre 4">
            <a:extLst>
              <a:ext uri="{FF2B5EF4-FFF2-40B4-BE49-F238E27FC236}">
                <a16:creationId xmlns:a16="http://schemas.microsoft.com/office/drawing/2014/main" id="{FB01C380-E206-43AD-BE68-754289326F14}"/>
              </a:ext>
            </a:extLst>
          </p:cNvPr>
          <p:cNvSpPr>
            <a:spLocks noGrp="1"/>
          </p:cNvSpPr>
          <p:nvPr>
            <p:ph type="title"/>
          </p:nvPr>
        </p:nvSpPr>
        <p:spPr/>
        <p:txBody>
          <a:bodyPr/>
          <a:lstStyle/>
          <a:p>
            <a:r>
              <a:rPr lang="fr-CA" dirty="0"/>
              <a:t>Caractéristiques de l’aluminium par DED et WAAM</a:t>
            </a:r>
          </a:p>
        </p:txBody>
      </p:sp>
      <p:graphicFrame>
        <p:nvGraphicFramePr>
          <p:cNvPr id="6" name="Tableau 7">
            <a:extLst>
              <a:ext uri="{FF2B5EF4-FFF2-40B4-BE49-F238E27FC236}">
                <a16:creationId xmlns:a16="http://schemas.microsoft.com/office/drawing/2014/main" id="{94F4D251-85F7-45E2-8F9D-682A49E2C097}"/>
              </a:ext>
            </a:extLst>
          </p:cNvPr>
          <p:cNvGraphicFramePr>
            <a:graphicFrameLocks noGrp="1"/>
          </p:cNvGraphicFramePr>
          <p:nvPr>
            <p:extLst>
              <p:ext uri="{D42A27DB-BD31-4B8C-83A1-F6EECF244321}">
                <p14:modId xmlns:p14="http://schemas.microsoft.com/office/powerpoint/2010/main" val="3974797760"/>
              </p:ext>
            </p:extLst>
          </p:nvPr>
        </p:nvGraphicFramePr>
        <p:xfrm>
          <a:off x="1643580" y="1796088"/>
          <a:ext cx="8679813" cy="2484427"/>
        </p:xfrm>
        <a:graphic>
          <a:graphicData uri="http://schemas.openxmlformats.org/drawingml/2006/table">
            <a:tbl>
              <a:tblPr firstRow="1" bandRow="1">
                <a:tableStyleId>{5C22544A-7EE6-4342-B048-85BDC9FD1C3A}</a:tableStyleId>
              </a:tblPr>
              <a:tblGrid>
                <a:gridCol w="2893271">
                  <a:extLst>
                    <a:ext uri="{9D8B030D-6E8A-4147-A177-3AD203B41FA5}">
                      <a16:colId xmlns:a16="http://schemas.microsoft.com/office/drawing/2014/main" val="3684718507"/>
                    </a:ext>
                  </a:extLst>
                </a:gridCol>
                <a:gridCol w="2893271">
                  <a:extLst>
                    <a:ext uri="{9D8B030D-6E8A-4147-A177-3AD203B41FA5}">
                      <a16:colId xmlns:a16="http://schemas.microsoft.com/office/drawing/2014/main" val="128785038"/>
                    </a:ext>
                  </a:extLst>
                </a:gridCol>
                <a:gridCol w="2893271">
                  <a:extLst>
                    <a:ext uri="{9D8B030D-6E8A-4147-A177-3AD203B41FA5}">
                      <a16:colId xmlns:a16="http://schemas.microsoft.com/office/drawing/2014/main" val="3437701462"/>
                    </a:ext>
                  </a:extLst>
                </a:gridCol>
              </a:tblGrid>
              <a:tr h="533472">
                <a:tc>
                  <a:txBody>
                    <a:bodyPr/>
                    <a:lstStyle/>
                    <a:p>
                      <a:pPr algn="ctr"/>
                      <a:r>
                        <a:rPr lang="fr-CA" sz="2000" dirty="0">
                          <a:latin typeface="Univers Condensed Light" panose="020B0306020202040204" pitchFamily="34" charset="0"/>
                        </a:rPr>
                        <a:t>Procédé</a:t>
                      </a:r>
                    </a:p>
                  </a:txBody>
                  <a:tcPr marL="121920" marR="121920" marT="60960" marB="60960" anchor="ctr"/>
                </a:tc>
                <a:tc>
                  <a:txBody>
                    <a:bodyPr/>
                    <a:lstStyle/>
                    <a:p>
                      <a:pPr algn="ctr"/>
                      <a:r>
                        <a:rPr lang="fr-CA" sz="2000">
                          <a:latin typeface="Univers Condensed Light" panose="020B0306020202040204" pitchFamily="34" charset="0"/>
                        </a:rPr>
                        <a:t>Alliage</a:t>
                      </a:r>
                    </a:p>
                  </a:txBody>
                  <a:tcPr marL="121920" marR="121920" marT="60960" marB="60960" anchor="ctr"/>
                </a:tc>
                <a:tc>
                  <a:txBody>
                    <a:bodyPr/>
                    <a:lstStyle/>
                    <a:p>
                      <a:pPr algn="ctr"/>
                      <a:r>
                        <a:rPr lang="fr-CA" sz="2000">
                          <a:latin typeface="Univers Condensed Light" panose="020B0306020202040204" pitchFamily="34" charset="0"/>
                        </a:rPr>
                        <a:t>Dépôt</a:t>
                      </a:r>
                    </a:p>
                    <a:p>
                      <a:pPr algn="ctr"/>
                      <a:r>
                        <a:rPr lang="fr-CA" sz="2000">
                          <a:latin typeface="Univers Condensed Light" panose="020B0306020202040204" pitchFamily="34" charset="0"/>
                        </a:rPr>
                        <a:t>(g/h)</a:t>
                      </a:r>
                    </a:p>
                  </a:txBody>
                  <a:tcPr marL="121920" marR="121920" marT="60960" marB="60960" anchor="ctr"/>
                </a:tc>
                <a:extLst>
                  <a:ext uri="{0D108BD9-81ED-4DB2-BD59-A6C34878D82A}">
                    <a16:rowId xmlns:a16="http://schemas.microsoft.com/office/drawing/2014/main" val="71350598"/>
                  </a:ext>
                </a:extLst>
              </a:tr>
              <a:tr h="594667">
                <a:tc>
                  <a:txBody>
                    <a:bodyPr/>
                    <a:lstStyle/>
                    <a:p>
                      <a:pPr algn="ctr"/>
                      <a:r>
                        <a:rPr lang="fr-CA" sz="2000" dirty="0">
                          <a:solidFill>
                            <a:schemeClr val="tx1"/>
                          </a:solidFill>
                          <a:latin typeface="Univers Condensed Light" panose="020B0306020202040204" pitchFamily="34" charset="0"/>
                        </a:rPr>
                        <a:t>DED – LENS (1 kW)</a:t>
                      </a:r>
                    </a:p>
                  </a:txBody>
                  <a:tcPr marL="121920" marR="121920" marT="60960" marB="60960" anchor="ctr"/>
                </a:tc>
                <a:tc>
                  <a:txBody>
                    <a:bodyPr/>
                    <a:lstStyle/>
                    <a:p>
                      <a:pPr algn="ctr"/>
                      <a:r>
                        <a:rPr lang="fr-CA" sz="2000" dirty="0">
                          <a:solidFill>
                            <a:schemeClr val="tx1"/>
                          </a:solidFill>
                          <a:latin typeface="Univers Condensed Light" panose="020B0306020202040204" pitchFamily="34" charset="0"/>
                        </a:rPr>
                        <a:t>AlSi7Mg</a:t>
                      </a:r>
                    </a:p>
                  </a:txBody>
                  <a:tcPr marL="121920" marR="121920" marT="60960" marB="60960" anchor="ctr"/>
                </a:tc>
                <a:tc>
                  <a:txBody>
                    <a:bodyPr/>
                    <a:lstStyle/>
                    <a:p>
                      <a:pPr algn="ctr"/>
                      <a:r>
                        <a:rPr lang="fr-CA" sz="2000">
                          <a:solidFill>
                            <a:schemeClr val="tx1"/>
                          </a:solidFill>
                          <a:latin typeface="Univers Condensed Light" panose="020B0306020202040204" pitchFamily="34" charset="0"/>
                        </a:rPr>
                        <a:t>21</a:t>
                      </a:r>
                    </a:p>
                  </a:txBody>
                  <a:tcPr marL="121920" marR="121920" marT="60960" marB="60960" anchor="ctr"/>
                </a:tc>
                <a:extLst>
                  <a:ext uri="{0D108BD9-81ED-4DB2-BD59-A6C34878D82A}">
                    <a16:rowId xmlns:a16="http://schemas.microsoft.com/office/drawing/2014/main" val="147540198"/>
                  </a:ext>
                </a:extLst>
              </a:tr>
              <a:tr h="363666">
                <a:tc>
                  <a:txBody>
                    <a:bodyPr/>
                    <a:lstStyle/>
                    <a:p>
                      <a:pPr algn="ctr"/>
                      <a:r>
                        <a:rPr lang="fr-CA" sz="2000">
                          <a:solidFill>
                            <a:schemeClr val="tx1"/>
                          </a:solidFill>
                          <a:latin typeface="Univers Condensed Light" panose="020B0306020202040204" pitchFamily="34" charset="0"/>
                        </a:rPr>
                        <a:t>CMT</a:t>
                      </a:r>
                    </a:p>
                  </a:txBody>
                  <a:tcPr marL="121920" marR="121920" marT="60960" marB="60960" anchor="ctr"/>
                </a:tc>
                <a:tc>
                  <a:txBody>
                    <a:bodyPr/>
                    <a:lstStyle/>
                    <a:p>
                      <a:pPr algn="ctr"/>
                      <a:r>
                        <a:rPr lang="fr-CA" sz="2000" dirty="0">
                          <a:solidFill>
                            <a:schemeClr val="tx1"/>
                          </a:solidFill>
                          <a:latin typeface="Univers Condensed Light" panose="020B0306020202040204" pitchFamily="34" charset="0"/>
                        </a:rPr>
                        <a:t>AlSi7Mg</a:t>
                      </a:r>
                    </a:p>
                  </a:txBody>
                  <a:tcPr marL="121920" marR="121920" marT="60960" marB="60960" anchor="ctr"/>
                </a:tc>
                <a:tc>
                  <a:txBody>
                    <a:bodyPr/>
                    <a:lstStyle/>
                    <a:p>
                      <a:pPr algn="ctr"/>
                      <a:r>
                        <a:rPr lang="fr-CA" sz="2000" dirty="0">
                          <a:solidFill>
                            <a:schemeClr val="tx1"/>
                          </a:solidFill>
                          <a:latin typeface="Univers Condensed Light" panose="020B0306020202040204" pitchFamily="34" charset="0"/>
                        </a:rPr>
                        <a:t>420-1080</a:t>
                      </a:r>
                    </a:p>
                  </a:txBody>
                  <a:tcPr marL="121920" marR="121920" marT="60960" marB="60960" anchor="ctr"/>
                </a:tc>
                <a:extLst>
                  <a:ext uri="{0D108BD9-81ED-4DB2-BD59-A6C34878D82A}">
                    <a16:rowId xmlns:a16="http://schemas.microsoft.com/office/drawing/2014/main" val="2784436635"/>
                  </a:ext>
                </a:extLst>
              </a:tr>
              <a:tr h="594667">
                <a:tc>
                  <a:txBody>
                    <a:bodyPr/>
                    <a:lstStyle/>
                    <a:p>
                      <a:pPr algn="ctr"/>
                      <a:r>
                        <a:rPr lang="fr-CA" sz="2000" dirty="0">
                          <a:solidFill>
                            <a:schemeClr val="tx1"/>
                          </a:solidFill>
                          <a:latin typeface="Univers Condensed Light" panose="020B0306020202040204" pitchFamily="34" charset="0"/>
                        </a:rPr>
                        <a:t>DED – AMBIT </a:t>
                      </a:r>
                    </a:p>
                    <a:p>
                      <a:pPr algn="ctr"/>
                      <a:r>
                        <a:rPr lang="fr-CA" sz="2000" dirty="0">
                          <a:solidFill>
                            <a:schemeClr val="tx1"/>
                          </a:solidFill>
                          <a:latin typeface="Univers Condensed Light" panose="020B0306020202040204" pitchFamily="34" charset="0"/>
                        </a:rPr>
                        <a:t>(2 kW)</a:t>
                      </a:r>
                    </a:p>
                  </a:txBody>
                  <a:tcPr marL="121920" marR="121920" marT="60960" marB="60960" anchor="ctr"/>
                </a:tc>
                <a:tc>
                  <a:txBody>
                    <a:bodyPr/>
                    <a:lstStyle/>
                    <a:p>
                      <a:pPr algn="ctr"/>
                      <a:r>
                        <a:rPr lang="fr-CA" sz="2000">
                          <a:solidFill>
                            <a:schemeClr val="tx1"/>
                          </a:solidFill>
                          <a:latin typeface="Univers Condensed Light" panose="020B0306020202040204" pitchFamily="34" charset="0"/>
                        </a:rPr>
                        <a:t>AlSi7Mg</a:t>
                      </a:r>
                    </a:p>
                  </a:txBody>
                  <a:tcPr marL="121920" marR="121920" marT="60960" marB="60960" anchor="ctr"/>
                </a:tc>
                <a:tc>
                  <a:txBody>
                    <a:bodyPr/>
                    <a:lstStyle/>
                    <a:p>
                      <a:pPr algn="ctr"/>
                      <a:r>
                        <a:rPr lang="fr-CA" sz="2000" dirty="0">
                          <a:solidFill>
                            <a:schemeClr val="tx1"/>
                          </a:solidFill>
                          <a:latin typeface="Univers Condensed Light" panose="020B0306020202040204" pitchFamily="34" charset="0"/>
                        </a:rPr>
                        <a:t>105-150</a:t>
                      </a:r>
                    </a:p>
                  </a:txBody>
                  <a:tcPr marL="121920" marR="121920" marT="60960" marB="60960" anchor="ctr"/>
                </a:tc>
                <a:extLst>
                  <a:ext uri="{0D108BD9-81ED-4DB2-BD59-A6C34878D82A}">
                    <a16:rowId xmlns:a16="http://schemas.microsoft.com/office/drawing/2014/main" val="3451879397"/>
                  </a:ext>
                </a:extLst>
              </a:tr>
            </a:tbl>
          </a:graphicData>
        </a:graphic>
      </p:graphicFrame>
      <p:sp>
        <p:nvSpPr>
          <p:cNvPr id="7" name="ZoneTexte 6">
            <a:extLst>
              <a:ext uri="{FF2B5EF4-FFF2-40B4-BE49-F238E27FC236}">
                <a16:creationId xmlns:a16="http://schemas.microsoft.com/office/drawing/2014/main" id="{04EEBFE7-4A7B-4580-9433-56B5FA0A8F15}"/>
              </a:ext>
            </a:extLst>
          </p:cNvPr>
          <p:cNvSpPr txBox="1"/>
          <p:nvPr/>
        </p:nvSpPr>
        <p:spPr>
          <a:xfrm>
            <a:off x="1643580" y="4564878"/>
            <a:ext cx="4213905" cy="1118319"/>
          </a:xfrm>
          <a:prstGeom prst="rect">
            <a:avLst/>
          </a:prstGeom>
          <a:noFill/>
        </p:spPr>
        <p:txBody>
          <a:bodyPr wrap="square" rtlCol="0">
            <a:spAutoFit/>
          </a:bodyPr>
          <a:lstStyle/>
          <a:p>
            <a:pPr defTabSz="609585"/>
            <a:r>
              <a:rPr lang="fr-CA" sz="2000" b="1" dirty="0">
                <a:solidFill>
                  <a:schemeClr val="accent1"/>
                </a:solidFill>
                <a:latin typeface="Univers Condensed Light" panose="020B0306020202040204" pitchFamily="34" charset="0"/>
              </a:rPr>
              <a:t>DED :</a:t>
            </a:r>
          </a:p>
          <a:p>
            <a:pPr defTabSz="609585"/>
            <a:endParaRPr lang="fr-CA" sz="1067" b="1" dirty="0">
              <a:solidFill>
                <a:srgbClr val="083F6A"/>
              </a:solidFill>
              <a:latin typeface="Univers Condensed Light" panose="020B0306020202040204" pitchFamily="34" charset="0"/>
            </a:endParaRPr>
          </a:p>
          <a:p>
            <a:pPr algn="just" defTabSz="609585"/>
            <a:r>
              <a:rPr lang="fr-CA" dirty="0">
                <a:latin typeface="Univers Condensed Light" panose="020B0306020202040204" pitchFamily="34" charset="0"/>
              </a:rPr>
              <a:t>Très faible énergie absorbée par l’aluminium. Environ 90% de l’énergie incidente est réfléchie.</a:t>
            </a:r>
          </a:p>
        </p:txBody>
      </p:sp>
      <p:sp>
        <p:nvSpPr>
          <p:cNvPr id="8" name="ZoneTexte 7">
            <a:extLst>
              <a:ext uri="{FF2B5EF4-FFF2-40B4-BE49-F238E27FC236}">
                <a16:creationId xmlns:a16="http://schemas.microsoft.com/office/drawing/2014/main" id="{BD66A5A8-8040-40D4-8073-40812FDF12DF}"/>
              </a:ext>
            </a:extLst>
          </p:cNvPr>
          <p:cNvSpPr txBox="1"/>
          <p:nvPr/>
        </p:nvSpPr>
        <p:spPr>
          <a:xfrm>
            <a:off x="6415860" y="4564878"/>
            <a:ext cx="4213905" cy="841321"/>
          </a:xfrm>
          <a:prstGeom prst="rect">
            <a:avLst/>
          </a:prstGeom>
          <a:noFill/>
        </p:spPr>
        <p:txBody>
          <a:bodyPr wrap="square" rtlCol="0">
            <a:spAutoFit/>
          </a:bodyPr>
          <a:lstStyle/>
          <a:p>
            <a:pPr defTabSz="609585"/>
            <a:r>
              <a:rPr lang="fr-CA" sz="2000" b="1" dirty="0">
                <a:solidFill>
                  <a:schemeClr val="accent1"/>
                </a:solidFill>
                <a:latin typeface="Univers Condensed Light" panose="020B0306020202040204" pitchFamily="34" charset="0"/>
              </a:rPr>
              <a:t>WAAM :</a:t>
            </a:r>
          </a:p>
          <a:p>
            <a:pPr defTabSz="609585"/>
            <a:endParaRPr lang="fr-CA" sz="1067" b="1" dirty="0">
              <a:solidFill>
                <a:srgbClr val="083F6A"/>
              </a:solidFill>
              <a:latin typeface="Univers Condensed Light" panose="020B0306020202040204" pitchFamily="34" charset="0"/>
            </a:endParaRPr>
          </a:p>
          <a:p>
            <a:pPr defTabSz="609585"/>
            <a:r>
              <a:rPr lang="fr-CA" dirty="0">
                <a:latin typeface="Univers Condensed Light" panose="020B0306020202040204" pitchFamily="34" charset="0"/>
              </a:rPr>
              <a:t>Taux de dépôt beaucoup plus élevé que le DED.</a:t>
            </a:r>
          </a:p>
        </p:txBody>
      </p:sp>
    </p:spTree>
    <p:extLst>
      <p:ext uri="{BB962C8B-B14F-4D97-AF65-F5344CB8AC3E}">
        <p14:creationId xmlns:p14="http://schemas.microsoft.com/office/powerpoint/2010/main" val="26076442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1B71B7F-23B9-4FE7-9EE3-461051346FF7}"/>
              </a:ext>
            </a:extLst>
          </p:cNvPr>
          <p:cNvSpPr>
            <a:spLocks noGrp="1"/>
          </p:cNvSpPr>
          <p:nvPr>
            <p:ph type="ftr" sz="quarter" idx="11"/>
          </p:nvPr>
        </p:nvSpPr>
        <p:spPr/>
        <p:txBody>
          <a:bodyPr/>
          <a:lstStyle/>
          <a:p>
            <a:r>
              <a:rPr lang="fr-FR"/>
              <a:t>ALU-COMPÉTENCES</a:t>
            </a:r>
            <a:endParaRPr lang="fr-FR" dirty="0"/>
          </a:p>
        </p:txBody>
      </p:sp>
      <p:sp>
        <p:nvSpPr>
          <p:cNvPr id="3" name="Espace réservé du numéro de diapositive 2">
            <a:extLst>
              <a:ext uri="{FF2B5EF4-FFF2-40B4-BE49-F238E27FC236}">
                <a16:creationId xmlns:a16="http://schemas.microsoft.com/office/drawing/2014/main" id="{197A9EFC-D81F-45E2-910F-253F9FBCDEAE}"/>
              </a:ext>
            </a:extLst>
          </p:cNvPr>
          <p:cNvSpPr>
            <a:spLocks noGrp="1"/>
          </p:cNvSpPr>
          <p:nvPr>
            <p:ph type="sldNum" sz="quarter" idx="12"/>
          </p:nvPr>
        </p:nvSpPr>
        <p:spPr/>
        <p:txBody>
          <a:bodyPr/>
          <a:lstStyle/>
          <a:p>
            <a:fld id="{82B63C5F-247B-BE4F-ACBC-7BDD67617F3E}" type="slidenum">
              <a:rPr lang="fr-FR" smtClean="0"/>
              <a:pPr/>
              <a:t>38</a:t>
            </a:fld>
            <a:endParaRPr lang="fr-FR" dirty="0"/>
          </a:p>
        </p:txBody>
      </p:sp>
      <p:sp>
        <p:nvSpPr>
          <p:cNvPr id="5" name="Titre 4">
            <a:extLst>
              <a:ext uri="{FF2B5EF4-FFF2-40B4-BE49-F238E27FC236}">
                <a16:creationId xmlns:a16="http://schemas.microsoft.com/office/drawing/2014/main" id="{9C1943D3-E9D4-40C3-8ABD-EEFEA15FAC0B}"/>
              </a:ext>
            </a:extLst>
          </p:cNvPr>
          <p:cNvSpPr>
            <a:spLocks noGrp="1"/>
          </p:cNvSpPr>
          <p:nvPr>
            <p:ph type="title"/>
          </p:nvPr>
        </p:nvSpPr>
        <p:spPr/>
        <p:txBody>
          <a:bodyPr/>
          <a:lstStyle/>
          <a:p>
            <a:r>
              <a:rPr lang="fr-CA" dirty="0"/>
              <a:t>Caractéristiques de l’aluminium par DED et WAAM</a:t>
            </a:r>
          </a:p>
        </p:txBody>
      </p:sp>
      <p:pic>
        <p:nvPicPr>
          <p:cNvPr id="6" name="Picture 2">
            <a:extLst>
              <a:ext uri="{FF2B5EF4-FFF2-40B4-BE49-F238E27FC236}">
                <a16:creationId xmlns:a16="http://schemas.microsoft.com/office/drawing/2014/main" id="{6255E906-B9F3-4D2B-B0D9-0EACCC2C33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871" y="1843433"/>
            <a:ext cx="4585715" cy="384000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2D0BF52E-77AE-42D5-81C8-E1871B5D1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383" y="1836840"/>
            <a:ext cx="4585715" cy="384000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48BBD5A-C9AB-4543-8D25-3A8AADBB538F}"/>
              </a:ext>
            </a:extLst>
          </p:cNvPr>
          <p:cNvSpPr/>
          <p:nvPr/>
        </p:nvSpPr>
        <p:spPr>
          <a:xfrm>
            <a:off x="4169884" y="1255628"/>
            <a:ext cx="3805850" cy="461665"/>
          </a:xfrm>
          <a:prstGeom prst="rect">
            <a:avLst/>
          </a:prstGeom>
        </p:spPr>
        <p:txBody>
          <a:bodyPr wrap="none">
            <a:spAutoFit/>
          </a:bodyPr>
          <a:lstStyle/>
          <a:p>
            <a:pPr defTabSz="609585"/>
            <a:r>
              <a:rPr lang="fr-CA" sz="2400" b="1" dirty="0">
                <a:solidFill>
                  <a:schemeClr val="bg1"/>
                </a:solidFill>
                <a:latin typeface="Univers Condensed Light" panose="020B0306020202040204" pitchFamily="34" charset="0"/>
              </a:rPr>
              <a:t>Métallographies AlSi7Mg - CMT</a:t>
            </a:r>
          </a:p>
        </p:txBody>
      </p:sp>
      <p:sp>
        <p:nvSpPr>
          <p:cNvPr id="9" name="ZoneTexte 8">
            <a:extLst>
              <a:ext uri="{FF2B5EF4-FFF2-40B4-BE49-F238E27FC236}">
                <a16:creationId xmlns:a16="http://schemas.microsoft.com/office/drawing/2014/main" id="{8929F87E-12A3-4032-B1BB-C3D364E99003}"/>
              </a:ext>
            </a:extLst>
          </p:cNvPr>
          <p:cNvSpPr txBox="1"/>
          <p:nvPr/>
        </p:nvSpPr>
        <p:spPr>
          <a:xfrm>
            <a:off x="2897769" y="5718555"/>
            <a:ext cx="1205917" cy="625877"/>
          </a:xfrm>
          <a:prstGeom prst="rect">
            <a:avLst/>
          </a:prstGeom>
          <a:noFill/>
        </p:spPr>
        <p:txBody>
          <a:bodyPr wrap="square">
            <a:spAutoFit/>
          </a:bodyPr>
          <a:lstStyle/>
          <a:p>
            <a:pPr algn="ctr" defTabSz="609585"/>
            <a:r>
              <a:rPr lang="fr-CA" sz="2400" b="1" dirty="0">
                <a:solidFill>
                  <a:schemeClr val="bg1"/>
                </a:solidFill>
                <a:latin typeface="Univers Condensed Light" panose="020B0306020202040204" pitchFamily="34" charset="0"/>
              </a:rPr>
              <a:t>T6</a:t>
            </a:r>
          </a:p>
          <a:p>
            <a:pPr defTabSz="609585"/>
            <a:endParaRPr lang="fr-CA" sz="1067" b="1" dirty="0">
              <a:solidFill>
                <a:schemeClr val="bg1"/>
              </a:solidFill>
              <a:latin typeface="Univers Condensed Light" panose="020B0306020202040204" pitchFamily="34" charset="0"/>
            </a:endParaRPr>
          </a:p>
        </p:txBody>
      </p:sp>
      <p:sp>
        <p:nvSpPr>
          <p:cNvPr id="10" name="ZoneTexte 9">
            <a:extLst>
              <a:ext uri="{FF2B5EF4-FFF2-40B4-BE49-F238E27FC236}">
                <a16:creationId xmlns:a16="http://schemas.microsoft.com/office/drawing/2014/main" id="{3186071F-CACE-4F2D-88EF-B836EA744C78}"/>
              </a:ext>
            </a:extLst>
          </p:cNvPr>
          <p:cNvSpPr txBox="1"/>
          <p:nvPr/>
        </p:nvSpPr>
        <p:spPr>
          <a:xfrm>
            <a:off x="7782492" y="5730473"/>
            <a:ext cx="1577495" cy="625877"/>
          </a:xfrm>
          <a:prstGeom prst="rect">
            <a:avLst/>
          </a:prstGeom>
          <a:noFill/>
        </p:spPr>
        <p:txBody>
          <a:bodyPr wrap="square">
            <a:spAutoFit/>
          </a:bodyPr>
          <a:lstStyle/>
          <a:p>
            <a:pPr algn="ctr" defTabSz="609585"/>
            <a:r>
              <a:rPr lang="fr-CA" sz="2400" b="1" dirty="0">
                <a:solidFill>
                  <a:schemeClr val="bg1"/>
                </a:solidFill>
                <a:latin typeface="Univers Condensed Light" panose="020B0306020202040204" pitchFamily="34" charset="0"/>
              </a:rPr>
              <a:t>HIP + T6</a:t>
            </a:r>
          </a:p>
          <a:p>
            <a:pPr defTabSz="609585"/>
            <a:endParaRPr lang="fr-CA" sz="1067" b="1" dirty="0">
              <a:solidFill>
                <a:schemeClr val="bg1"/>
              </a:solidFill>
              <a:latin typeface="Univers Condensed Light" panose="020B0306020202040204" pitchFamily="34" charset="0"/>
            </a:endParaRPr>
          </a:p>
        </p:txBody>
      </p:sp>
      <p:sp>
        <p:nvSpPr>
          <p:cNvPr id="11" name="ZoneTexte 10">
            <a:extLst>
              <a:ext uri="{FF2B5EF4-FFF2-40B4-BE49-F238E27FC236}">
                <a16:creationId xmlns:a16="http://schemas.microsoft.com/office/drawing/2014/main" id="{F342620E-7F51-4CAC-951C-3315FB788C15}"/>
              </a:ext>
            </a:extLst>
          </p:cNvPr>
          <p:cNvSpPr txBox="1"/>
          <p:nvPr/>
        </p:nvSpPr>
        <p:spPr>
          <a:xfrm>
            <a:off x="9254323" y="1605991"/>
            <a:ext cx="2560000" cy="261610"/>
          </a:xfrm>
          <a:prstGeom prst="rect">
            <a:avLst/>
          </a:prstGeom>
          <a:noFill/>
        </p:spPr>
        <p:txBody>
          <a:bodyPr wrap="square" rtlCol="0">
            <a:spAutoFit/>
          </a:bodyPr>
          <a:lstStyle/>
          <a:p>
            <a:r>
              <a:rPr lang="fr-CA" sz="1050" b="1" i="1" dirty="0">
                <a:solidFill>
                  <a:schemeClr val="bg1"/>
                </a:solidFill>
                <a:latin typeface="Univers Condensed Light" panose="020B0306020202040204" pitchFamily="34" charset="0"/>
              </a:rPr>
              <a:t>Images : Gracieuseté du CMQ</a:t>
            </a:r>
          </a:p>
        </p:txBody>
      </p:sp>
    </p:spTree>
    <p:extLst>
      <p:ext uri="{BB962C8B-B14F-4D97-AF65-F5344CB8AC3E}">
        <p14:creationId xmlns:p14="http://schemas.microsoft.com/office/powerpoint/2010/main" val="1498849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45948E-DF7B-430E-8B71-75F24F227D14}"/>
              </a:ext>
            </a:extLst>
          </p:cNvPr>
          <p:cNvSpPr>
            <a:spLocks noGrp="1"/>
          </p:cNvSpPr>
          <p:nvPr>
            <p:ph type="title"/>
          </p:nvPr>
        </p:nvSpPr>
        <p:spPr>
          <a:xfrm>
            <a:off x="990695" y="768350"/>
            <a:ext cx="10515600" cy="2852737"/>
          </a:xfrm>
        </p:spPr>
        <p:txBody>
          <a:bodyPr/>
          <a:lstStyle/>
          <a:p>
            <a:r>
              <a:rPr lang="fr-CA" dirty="0"/>
              <a:t>Soudage par ult</a:t>
            </a:r>
            <a:r>
              <a:rPr lang="fr-CA" dirty="0">
                <a:solidFill>
                  <a:schemeClr val="bg1"/>
                </a:solidFill>
              </a:rPr>
              <a:t>rasons (UAM)</a:t>
            </a:r>
          </a:p>
        </p:txBody>
      </p:sp>
      <p:sp>
        <p:nvSpPr>
          <p:cNvPr id="3" name="Espace réservé du texte 2">
            <a:extLst>
              <a:ext uri="{FF2B5EF4-FFF2-40B4-BE49-F238E27FC236}">
                <a16:creationId xmlns:a16="http://schemas.microsoft.com/office/drawing/2014/main" id="{3F459DA8-CD55-47E8-BA7E-7907FADEBB86}"/>
              </a:ext>
            </a:extLst>
          </p:cNvPr>
          <p:cNvSpPr>
            <a:spLocks noGrp="1"/>
          </p:cNvSpPr>
          <p:nvPr>
            <p:ph type="body" idx="1"/>
          </p:nvPr>
        </p:nvSpPr>
        <p:spPr/>
        <p:txBody>
          <a:bodyPr/>
          <a:lstStyle/>
          <a:p>
            <a:r>
              <a:rPr lang="fr-CA" dirty="0"/>
              <a:t>Module E.</a:t>
            </a:r>
          </a:p>
        </p:txBody>
      </p:sp>
      <p:sp>
        <p:nvSpPr>
          <p:cNvPr id="4" name="Espace réservé du pied de page 3">
            <a:extLst>
              <a:ext uri="{FF2B5EF4-FFF2-40B4-BE49-F238E27FC236}">
                <a16:creationId xmlns:a16="http://schemas.microsoft.com/office/drawing/2014/main" id="{43CD7A0D-D877-42C7-AA56-25B6626DBEDF}"/>
              </a:ext>
            </a:extLst>
          </p:cNvPr>
          <p:cNvSpPr>
            <a:spLocks noGrp="1"/>
          </p:cNvSpPr>
          <p:nvPr>
            <p:ph type="ftr" sz="quarter" idx="11"/>
          </p:nvPr>
        </p:nvSpPr>
        <p:spPr/>
        <p:txBody>
          <a:bodyPr/>
          <a:lstStyle/>
          <a:p>
            <a:r>
              <a:rPr lang="fr-FR"/>
              <a:t>ALU-COMPÉTENCES</a:t>
            </a:r>
          </a:p>
        </p:txBody>
      </p:sp>
      <p:sp>
        <p:nvSpPr>
          <p:cNvPr id="5" name="Espace réservé du numéro de diapositive 4">
            <a:extLst>
              <a:ext uri="{FF2B5EF4-FFF2-40B4-BE49-F238E27FC236}">
                <a16:creationId xmlns:a16="http://schemas.microsoft.com/office/drawing/2014/main" id="{00F4A355-C7B3-40F3-B6F6-0C02C7E5F058}"/>
              </a:ext>
            </a:extLst>
          </p:cNvPr>
          <p:cNvSpPr>
            <a:spLocks noGrp="1"/>
          </p:cNvSpPr>
          <p:nvPr>
            <p:ph type="sldNum" sz="quarter" idx="12"/>
          </p:nvPr>
        </p:nvSpPr>
        <p:spPr/>
        <p:txBody>
          <a:bodyPr/>
          <a:lstStyle/>
          <a:p>
            <a:fld id="{82B63C5F-247B-BE4F-ACBC-7BDD67617F3E}" type="slidenum">
              <a:rPr lang="fr-FR" smtClean="0"/>
              <a:t>39</a:t>
            </a:fld>
            <a:endParaRPr lang="fr-FR"/>
          </a:p>
        </p:txBody>
      </p:sp>
    </p:spTree>
    <p:extLst>
      <p:ext uri="{BB962C8B-B14F-4D97-AF65-F5344CB8AC3E}">
        <p14:creationId xmlns:p14="http://schemas.microsoft.com/office/powerpoint/2010/main" val="3377760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45948E-DF7B-430E-8B71-75F24F227D14}"/>
              </a:ext>
            </a:extLst>
          </p:cNvPr>
          <p:cNvSpPr>
            <a:spLocks noGrp="1"/>
          </p:cNvSpPr>
          <p:nvPr>
            <p:ph type="title"/>
          </p:nvPr>
        </p:nvSpPr>
        <p:spPr>
          <a:xfrm>
            <a:off x="1049964" y="768350"/>
            <a:ext cx="10515600" cy="2852737"/>
          </a:xfrm>
        </p:spPr>
        <p:txBody>
          <a:bodyPr/>
          <a:lstStyle/>
          <a:p>
            <a:r>
              <a:rPr lang="fr-CA" dirty="0"/>
              <a:t>Caractéristiqu</a:t>
            </a:r>
            <a:r>
              <a:rPr lang="fr-CA" dirty="0">
                <a:solidFill>
                  <a:schemeClr val="bg1"/>
                </a:solidFill>
              </a:rPr>
              <a:t>es de l’aluminium </a:t>
            </a:r>
            <a:r>
              <a:rPr lang="fr-CA" dirty="0"/>
              <a:t>importantes en </a:t>
            </a:r>
            <a:r>
              <a:rPr lang="fr-CA" dirty="0">
                <a:solidFill>
                  <a:schemeClr val="bg1"/>
                </a:solidFill>
              </a:rPr>
              <a:t>FA</a:t>
            </a:r>
          </a:p>
        </p:txBody>
      </p:sp>
      <p:sp>
        <p:nvSpPr>
          <p:cNvPr id="3" name="Espace réservé du texte 2">
            <a:extLst>
              <a:ext uri="{FF2B5EF4-FFF2-40B4-BE49-F238E27FC236}">
                <a16:creationId xmlns:a16="http://schemas.microsoft.com/office/drawing/2014/main" id="{3F459DA8-CD55-47E8-BA7E-7907FADEBB86}"/>
              </a:ext>
            </a:extLst>
          </p:cNvPr>
          <p:cNvSpPr>
            <a:spLocks noGrp="1"/>
          </p:cNvSpPr>
          <p:nvPr>
            <p:ph type="body" idx="1"/>
          </p:nvPr>
        </p:nvSpPr>
        <p:spPr/>
        <p:txBody>
          <a:bodyPr/>
          <a:lstStyle/>
          <a:p>
            <a:r>
              <a:rPr lang="fr-CA" dirty="0"/>
              <a:t>Module A.</a:t>
            </a:r>
          </a:p>
        </p:txBody>
      </p:sp>
      <p:sp>
        <p:nvSpPr>
          <p:cNvPr id="4" name="Espace réservé du pied de page 3">
            <a:extLst>
              <a:ext uri="{FF2B5EF4-FFF2-40B4-BE49-F238E27FC236}">
                <a16:creationId xmlns:a16="http://schemas.microsoft.com/office/drawing/2014/main" id="{43CD7A0D-D877-42C7-AA56-25B6626DBEDF}"/>
              </a:ext>
            </a:extLst>
          </p:cNvPr>
          <p:cNvSpPr>
            <a:spLocks noGrp="1"/>
          </p:cNvSpPr>
          <p:nvPr>
            <p:ph type="ftr" sz="quarter" idx="11"/>
          </p:nvPr>
        </p:nvSpPr>
        <p:spPr/>
        <p:txBody>
          <a:bodyPr/>
          <a:lstStyle/>
          <a:p>
            <a:r>
              <a:rPr lang="fr-FR"/>
              <a:t>ALU-COMPÉTENCES</a:t>
            </a:r>
          </a:p>
        </p:txBody>
      </p:sp>
      <p:sp>
        <p:nvSpPr>
          <p:cNvPr id="5" name="Espace réservé du numéro de diapositive 4">
            <a:extLst>
              <a:ext uri="{FF2B5EF4-FFF2-40B4-BE49-F238E27FC236}">
                <a16:creationId xmlns:a16="http://schemas.microsoft.com/office/drawing/2014/main" id="{00F4A355-C7B3-40F3-B6F6-0C02C7E5F058}"/>
              </a:ext>
            </a:extLst>
          </p:cNvPr>
          <p:cNvSpPr>
            <a:spLocks noGrp="1"/>
          </p:cNvSpPr>
          <p:nvPr>
            <p:ph type="sldNum" sz="quarter" idx="12"/>
          </p:nvPr>
        </p:nvSpPr>
        <p:spPr/>
        <p:txBody>
          <a:bodyPr/>
          <a:lstStyle/>
          <a:p>
            <a:fld id="{82B63C5F-247B-BE4F-ACBC-7BDD67617F3E}" type="slidenum">
              <a:rPr lang="fr-FR" smtClean="0"/>
              <a:t>4</a:t>
            </a:fld>
            <a:endParaRPr lang="fr-FR"/>
          </a:p>
        </p:txBody>
      </p:sp>
    </p:spTree>
    <p:extLst>
      <p:ext uri="{BB962C8B-B14F-4D97-AF65-F5344CB8AC3E}">
        <p14:creationId xmlns:p14="http://schemas.microsoft.com/office/powerpoint/2010/main" val="9075840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F51FAB2-CC96-4419-B0C6-B96C90EF6032}"/>
              </a:ext>
            </a:extLst>
          </p:cNvPr>
          <p:cNvSpPr>
            <a:spLocks noGrp="1"/>
          </p:cNvSpPr>
          <p:nvPr>
            <p:ph type="ftr" sz="quarter" idx="11"/>
          </p:nvPr>
        </p:nvSpPr>
        <p:spPr/>
        <p:txBody>
          <a:bodyPr/>
          <a:lstStyle/>
          <a:p>
            <a:r>
              <a:rPr lang="fr-FR"/>
              <a:t>ALU-COMPÉTENCES</a:t>
            </a:r>
          </a:p>
        </p:txBody>
      </p:sp>
      <p:sp>
        <p:nvSpPr>
          <p:cNvPr id="3" name="Espace réservé du numéro de diapositive 2">
            <a:extLst>
              <a:ext uri="{FF2B5EF4-FFF2-40B4-BE49-F238E27FC236}">
                <a16:creationId xmlns:a16="http://schemas.microsoft.com/office/drawing/2014/main" id="{3AFEF80F-7942-4C62-8A2F-F47B00912407}"/>
              </a:ext>
            </a:extLst>
          </p:cNvPr>
          <p:cNvSpPr>
            <a:spLocks noGrp="1"/>
          </p:cNvSpPr>
          <p:nvPr>
            <p:ph type="sldNum" sz="quarter" idx="12"/>
          </p:nvPr>
        </p:nvSpPr>
        <p:spPr/>
        <p:txBody>
          <a:bodyPr/>
          <a:lstStyle/>
          <a:p>
            <a:fld id="{82B63C5F-247B-BE4F-ACBC-7BDD67617F3E}" type="slidenum">
              <a:rPr lang="fr-FR" smtClean="0"/>
              <a:t>40</a:t>
            </a:fld>
            <a:endParaRPr lang="fr-FR" dirty="0"/>
          </a:p>
        </p:txBody>
      </p:sp>
      <p:sp>
        <p:nvSpPr>
          <p:cNvPr id="5" name="Titre 4">
            <a:extLst>
              <a:ext uri="{FF2B5EF4-FFF2-40B4-BE49-F238E27FC236}">
                <a16:creationId xmlns:a16="http://schemas.microsoft.com/office/drawing/2014/main" id="{F0C05CF0-ECE7-432A-BA60-1672DFDB8D52}"/>
              </a:ext>
            </a:extLst>
          </p:cNvPr>
          <p:cNvSpPr>
            <a:spLocks noGrp="1"/>
          </p:cNvSpPr>
          <p:nvPr>
            <p:ph type="title"/>
          </p:nvPr>
        </p:nvSpPr>
        <p:spPr/>
        <p:txBody>
          <a:bodyPr/>
          <a:lstStyle/>
          <a:p>
            <a:r>
              <a:rPr lang="fr-CA" dirty="0"/>
              <a:t>Soudage par ultrasons (UAM)</a:t>
            </a:r>
          </a:p>
        </p:txBody>
      </p:sp>
      <p:pic>
        <p:nvPicPr>
          <p:cNvPr id="6" name="Image 5">
            <a:extLst>
              <a:ext uri="{FF2B5EF4-FFF2-40B4-BE49-F238E27FC236}">
                <a16:creationId xmlns:a16="http://schemas.microsoft.com/office/drawing/2014/main" id="{034316BC-FE96-4BFA-85A0-272DE2111710}"/>
              </a:ext>
            </a:extLst>
          </p:cNvPr>
          <p:cNvPicPr>
            <a:picLocks noChangeAspect="1"/>
          </p:cNvPicPr>
          <p:nvPr/>
        </p:nvPicPr>
        <p:blipFill>
          <a:blip r:embed="rId2"/>
          <a:stretch>
            <a:fillRect/>
          </a:stretch>
        </p:blipFill>
        <p:spPr>
          <a:xfrm>
            <a:off x="188260" y="2877672"/>
            <a:ext cx="6257365" cy="3783104"/>
          </a:xfrm>
          <a:prstGeom prst="rect">
            <a:avLst/>
          </a:prstGeom>
        </p:spPr>
      </p:pic>
      <p:pic>
        <p:nvPicPr>
          <p:cNvPr id="7" name="Image 6">
            <a:extLst>
              <a:ext uri="{FF2B5EF4-FFF2-40B4-BE49-F238E27FC236}">
                <a16:creationId xmlns:a16="http://schemas.microsoft.com/office/drawing/2014/main" id="{FE08B99E-CE3D-4915-BCD2-D8F590D3A4C1}"/>
              </a:ext>
            </a:extLst>
          </p:cNvPr>
          <p:cNvPicPr>
            <a:picLocks noChangeAspect="1"/>
          </p:cNvPicPr>
          <p:nvPr/>
        </p:nvPicPr>
        <p:blipFill>
          <a:blip r:embed="rId3"/>
          <a:stretch>
            <a:fillRect/>
          </a:stretch>
        </p:blipFill>
        <p:spPr>
          <a:xfrm>
            <a:off x="6463928" y="1504631"/>
            <a:ext cx="5118472" cy="3783104"/>
          </a:xfrm>
          <a:prstGeom prst="rect">
            <a:avLst/>
          </a:prstGeom>
          <a:ln w="28575">
            <a:solidFill>
              <a:srgbClr val="404040"/>
            </a:solidFill>
          </a:ln>
        </p:spPr>
      </p:pic>
      <p:sp>
        <p:nvSpPr>
          <p:cNvPr id="8" name="ZoneTexte 7">
            <a:extLst>
              <a:ext uri="{FF2B5EF4-FFF2-40B4-BE49-F238E27FC236}">
                <a16:creationId xmlns:a16="http://schemas.microsoft.com/office/drawing/2014/main" id="{640B5F24-89A2-4E41-AAFB-937829D71E4A}"/>
              </a:ext>
            </a:extLst>
          </p:cNvPr>
          <p:cNvSpPr txBox="1"/>
          <p:nvPr/>
        </p:nvSpPr>
        <p:spPr>
          <a:xfrm>
            <a:off x="735294" y="1476641"/>
            <a:ext cx="4323267" cy="707886"/>
          </a:xfrm>
          <a:prstGeom prst="rect">
            <a:avLst/>
          </a:prstGeom>
          <a:noFill/>
        </p:spPr>
        <p:txBody>
          <a:bodyPr wrap="square" rtlCol="0">
            <a:spAutoFit/>
          </a:bodyPr>
          <a:lstStyle/>
          <a:p>
            <a:pPr algn="just" defTabSz="609585"/>
            <a:r>
              <a:rPr lang="fr-CA" sz="2000" dirty="0">
                <a:latin typeface="Univers Condensed Light" panose="020B0306020202040204" pitchFamily="34" charset="0"/>
              </a:rPr>
              <a:t>Procédé de fabrication par soudage à l’état solide à partir d’ultrasons.</a:t>
            </a:r>
          </a:p>
        </p:txBody>
      </p:sp>
      <p:sp>
        <p:nvSpPr>
          <p:cNvPr id="9" name="ZoneTexte 8">
            <a:extLst>
              <a:ext uri="{FF2B5EF4-FFF2-40B4-BE49-F238E27FC236}">
                <a16:creationId xmlns:a16="http://schemas.microsoft.com/office/drawing/2014/main" id="{315BAD6B-02CD-4D9C-B45E-693225D59464}"/>
              </a:ext>
            </a:extLst>
          </p:cNvPr>
          <p:cNvSpPr txBox="1"/>
          <p:nvPr/>
        </p:nvSpPr>
        <p:spPr>
          <a:xfrm>
            <a:off x="180651" y="6268676"/>
            <a:ext cx="4042336" cy="430887"/>
          </a:xfrm>
          <a:prstGeom prst="rect">
            <a:avLst/>
          </a:prstGeom>
          <a:noFill/>
        </p:spPr>
        <p:txBody>
          <a:bodyPr wrap="square">
            <a:spAutoFit/>
          </a:bodyPr>
          <a:lstStyle/>
          <a:p>
            <a:r>
              <a:rPr lang="fr-CA" sz="1100" i="1" dirty="0">
                <a:solidFill>
                  <a:schemeClr val="accent2"/>
                </a:solidFill>
                <a:latin typeface="Univers Condensed Light" panose="020B0306020202040204" pitchFamily="34" charset="0"/>
              </a:rPr>
              <a:t>https://www.laserchirp.com/2016/08/ultrasonic-additive-manufacturing-a-solid-choice-for-3d-metal-printing/</a:t>
            </a:r>
          </a:p>
        </p:txBody>
      </p:sp>
      <p:sp>
        <p:nvSpPr>
          <p:cNvPr id="10" name="ZoneTexte 9">
            <a:extLst>
              <a:ext uri="{FF2B5EF4-FFF2-40B4-BE49-F238E27FC236}">
                <a16:creationId xmlns:a16="http://schemas.microsoft.com/office/drawing/2014/main" id="{0256EAD7-342D-4301-9179-3A6A4B05FB91}"/>
              </a:ext>
            </a:extLst>
          </p:cNvPr>
          <p:cNvSpPr txBox="1"/>
          <p:nvPr/>
        </p:nvSpPr>
        <p:spPr>
          <a:xfrm>
            <a:off x="6358855" y="5274350"/>
            <a:ext cx="1609987" cy="261610"/>
          </a:xfrm>
          <a:prstGeom prst="rect">
            <a:avLst/>
          </a:prstGeom>
          <a:noFill/>
        </p:spPr>
        <p:txBody>
          <a:bodyPr wrap="square" rtlCol="0">
            <a:spAutoFit/>
          </a:bodyPr>
          <a:lstStyle/>
          <a:p>
            <a:r>
              <a:rPr lang="fr-CA" sz="1100" i="1" dirty="0">
                <a:solidFill>
                  <a:schemeClr val="accent2"/>
                </a:solidFill>
                <a:latin typeface="Univers Condensed Light" panose="020B0306020202040204" pitchFamily="34" charset="0"/>
              </a:rPr>
              <a:t>Gracieuseté du CMQ</a:t>
            </a:r>
          </a:p>
        </p:txBody>
      </p:sp>
    </p:spTree>
    <p:extLst>
      <p:ext uri="{BB962C8B-B14F-4D97-AF65-F5344CB8AC3E}">
        <p14:creationId xmlns:p14="http://schemas.microsoft.com/office/powerpoint/2010/main" val="27937587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9025707-7D0E-419B-8739-E809C920D251}"/>
              </a:ext>
            </a:extLst>
          </p:cNvPr>
          <p:cNvSpPr>
            <a:spLocks noGrp="1"/>
          </p:cNvSpPr>
          <p:nvPr>
            <p:ph type="ftr" sz="quarter" idx="11"/>
          </p:nvPr>
        </p:nvSpPr>
        <p:spPr/>
        <p:txBody>
          <a:bodyPr/>
          <a:lstStyle/>
          <a:p>
            <a:r>
              <a:rPr lang="fr-FR"/>
              <a:t>ALU-COMPÉTENCES</a:t>
            </a:r>
          </a:p>
        </p:txBody>
      </p:sp>
      <p:sp>
        <p:nvSpPr>
          <p:cNvPr id="3" name="Espace réservé du numéro de diapositive 2">
            <a:extLst>
              <a:ext uri="{FF2B5EF4-FFF2-40B4-BE49-F238E27FC236}">
                <a16:creationId xmlns:a16="http://schemas.microsoft.com/office/drawing/2014/main" id="{3E3BD237-C365-4BA4-9E78-AE826FE4A0F7}"/>
              </a:ext>
            </a:extLst>
          </p:cNvPr>
          <p:cNvSpPr>
            <a:spLocks noGrp="1"/>
          </p:cNvSpPr>
          <p:nvPr>
            <p:ph type="sldNum" sz="quarter" idx="12"/>
          </p:nvPr>
        </p:nvSpPr>
        <p:spPr/>
        <p:txBody>
          <a:bodyPr/>
          <a:lstStyle/>
          <a:p>
            <a:fld id="{82B63C5F-247B-BE4F-ACBC-7BDD67617F3E}" type="slidenum">
              <a:rPr lang="fr-FR" smtClean="0"/>
              <a:t>41</a:t>
            </a:fld>
            <a:endParaRPr lang="fr-FR" dirty="0"/>
          </a:p>
        </p:txBody>
      </p:sp>
      <p:sp>
        <p:nvSpPr>
          <p:cNvPr id="5" name="Titre 4">
            <a:extLst>
              <a:ext uri="{FF2B5EF4-FFF2-40B4-BE49-F238E27FC236}">
                <a16:creationId xmlns:a16="http://schemas.microsoft.com/office/drawing/2014/main" id="{FED94AEA-5D1D-42E5-B2A1-8203F11813CF}"/>
              </a:ext>
            </a:extLst>
          </p:cNvPr>
          <p:cNvSpPr>
            <a:spLocks noGrp="1"/>
          </p:cNvSpPr>
          <p:nvPr>
            <p:ph type="title"/>
          </p:nvPr>
        </p:nvSpPr>
        <p:spPr/>
        <p:txBody>
          <a:bodyPr/>
          <a:lstStyle/>
          <a:p>
            <a:r>
              <a:rPr lang="fr-CA" dirty="0"/>
              <a:t>Soudage par ultrasons (UAM)</a:t>
            </a:r>
          </a:p>
        </p:txBody>
      </p:sp>
      <p:grpSp>
        <p:nvGrpSpPr>
          <p:cNvPr id="14" name="Groupe 13">
            <a:extLst>
              <a:ext uri="{FF2B5EF4-FFF2-40B4-BE49-F238E27FC236}">
                <a16:creationId xmlns:a16="http://schemas.microsoft.com/office/drawing/2014/main" id="{4E27358A-4919-490C-AD2F-75CAD84C87BA}"/>
              </a:ext>
            </a:extLst>
          </p:cNvPr>
          <p:cNvGrpSpPr/>
          <p:nvPr/>
        </p:nvGrpSpPr>
        <p:grpSpPr>
          <a:xfrm>
            <a:off x="260196" y="1430168"/>
            <a:ext cx="10274681" cy="4923289"/>
            <a:chOff x="260196" y="1430168"/>
            <a:chExt cx="10274681" cy="4923289"/>
          </a:xfrm>
        </p:grpSpPr>
        <p:sp>
          <p:nvSpPr>
            <p:cNvPr id="13" name="Rectangle 12">
              <a:extLst>
                <a:ext uri="{FF2B5EF4-FFF2-40B4-BE49-F238E27FC236}">
                  <a16:creationId xmlns:a16="http://schemas.microsoft.com/office/drawing/2014/main" id="{AF306516-854B-44F2-AF4C-C5C68C4D7F70}"/>
                </a:ext>
              </a:extLst>
            </p:cNvPr>
            <p:cNvSpPr/>
            <p:nvPr/>
          </p:nvSpPr>
          <p:spPr>
            <a:xfrm>
              <a:off x="260196" y="1430169"/>
              <a:ext cx="5755122" cy="2777480"/>
            </a:xfrm>
            <a:prstGeom prst="rect">
              <a:avLst/>
            </a:prstGeom>
            <a:solidFill>
              <a:srgbClr val="D9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6" name="Image 5">
              <a:extLst>
                <a:ext uri="{FF2B5EF4-FFF2-40B4-BE49-F238E27FC236}">
                  <a16:creationId xmlns:a16="http://schemas.microsoft.com/office/drawing/2014/main" id="{16A187B3-6684-4288-A93C-DEA5B08CB1AC}"/>
                </a:ext>
              </a:extLst>
            </p:cNvPr>
            <p:cNvPicPr>
              <a:picLocks noChangeAspect="1"/>
            </p:cNvPicPr>
            <p:nvPr/>
          </p:nvPicPr>
          <p:blipFill rotWithShape="1">
            <a:blip r:embed="rId2"/>
            <a:srcRect b="16068"/>
            <a:stretch/>
          </p:blipFill>
          <p:spPr>
            <a:xfrm>
              <a:off x="8315739" y="1430168"/>
              <a:ext cx="2219136" cy="1582835"/>
            </a:xfrm>
            <a:prstGeom prst="rect">
              <a:avLst/>
            </a:prstGeom>
          </p:spPr>
        </p:pic>
        <p:pic>
          <p:nvPicPr>
            <p:cNvPr id="7" name="Image 6">
              <a:extLst>
                <a:ext uri="{FF2B5EF4-FFF2-40B4-BE49-F238E27FC236}">
                  <a16:creationId xmlns:a16="http://schemas.microsoft.com/office/drawing/2014/main" id="{F3CB3D80-D94F-468E-84D3-22D6A14F7F44}"/>
                </a:ext>
              </a:extLst>
            </p:cNvPr>
            <p:cNvPicPr>
              <a:picLocks noChangeAspect="1"/>
            </p:cNvPicPr>
            <p:nvPr/>
          </p:nvPicPr>
          <p:blipFill>
            <a:blip r:embed="rId3"/>
            <a:stretch>
              <a:fillRect/>
            </a:stretch>
          </p:blipFill>
          <p:spPr>
            <a:xfrm>
              <a:off x="260196" y="4191221"/>
              <a:ext cx="2877561" cy="2162236"/>
            </a:xfrm>
            <a:prstGeom prst="rect">
              <a:avLst/>
            </a:prstGeom>
          </p:spPr>
        </p:pic>
        <p:pic>
          <p:nvPicPr>
            <p:cNvPr id="8" name="Image 7">
              <a:extLst>
                <a:ext uri="{FF2B5EF4-FFF2-40B4-BE49-F238E27FC236}">
                  <a16:creationId xmlns:a16="http://schemas.microsoft.com/office/drawing/2014/main" id="{FB2DB9BC-F352-4C9F-966B-19C0EE6B0512}"/>
                </a:ext>
              </a:extLst>
            </p:cNvPr>
            <p:cNvPicPr>
              <a:picLocks noChangeAspect="1"/>
            </p:cNvPicPr>
            <p:nvPr/>
          </p:nvPicPr>
          <p:blipFill>
            <a:blip r:embed="rId4"/>
            <a:stretch>
              <a:fillRect/>
            </a:stretch>
          </p:blipFill>
          <p:spPr>
            <a:xfrm>
              <a:off x="3137757" y="4191221"/>
              <a:ext cx="2877561" cy="2162236"/>
            </a:xfrm>
            <a:prstGeom prst="rect">
              <a:avLst/>
            </a:prstGeom>
          </p:spPr>
        </p:pic>
        <p:pic>
          <p:nvPicPr>
            <p:cNvPr id="9" name="Image 8">
              <a:extLst>
                <a:ext uri="{FF2B5EF4-FFF2-40B4-BE49-F238E27FC236}">
                  <a16:creationId xmlns:a16="http://schemas.microsoft.com/office/drawing/2014/main" id="{3A5A1745-771A-4FD4-AD61-E5A61EF8D888}"/>
                </a:ext>
              </a:extLst>
            </p:cNvPr>
            <p:cNvPicPr>
              <a:picLocks noChangeAspect="1"/>
            </p:cNvPicPr>
            <p:nvPr/>
          </p:nvPicPr>
          <p:blipFill>
            <a:blip r:embed="rId5"/>
            <a:stretch>
              <a:fillRect/>
            </a:stretch>
          </p:blipFill>
          <p:spPr>
            <a:xfrm>
              <a:off x="6015318" y="4199349"/>
              <a:ext cx="2284165" cy="2154107"/>
            </a:xfrm>
            <a:prstGeom prst="rect">
              <a:avLst/>
            </a:prstGeom>
          </p:spPr>
        </p:pic>
        <p:pic>
          <p:nvPicPr>
            <p:cNvPr id="10" name="Image 9">
              <a:extLst>
                <a:ext uri="{FF2B5EF4-FFF2-40B4-BE49-F238E27FC236}">
                  <a16:creationId xmlns:a16="http://schemas.microsoft.com/office/drawing/2014/main" id="{16EEBAC6-6348-488B-A3C9-675C2EF69BE9}"/>
                </a:ext>
              </a:extLst>
            </p:cNvPr>
            <p:cNvPicPr>
              <a:picLocks noChangeAspect="1"/>
            </p:cNvPicPr>
            <p:nvPr/>
          </p:nvPicPr>
          <p:blipFill>
            <a:blip r:embed="rId6"/>
            <a:stretch>
              <a:fillRect/>
            </a:stretch>
          </p:blipFill>
          <p:spPr>
            <a:xfrm>
              <a:off x="8299484" y="4191221"/>
              <a:ext cx="2235393" cy="2162236"/>
            </a:xfrm>
            <a:prstGeom prst="rect">
              <a:avLst/>
            </a:prstGeom>
          </p:spPr>
        </p:pic>
        <p:pic>
          <p:nvPicPr>
            <p:cNvPr id="11" name="Image 10">
              <a:extLst>
                <a:ext uri="{FF2B5EF4-FFF2-40B4-BE49-F238E27FC236}">
                  <a16:creationId xmlns:a16="http://schemas.microsoft.com/office/drawing/2014/main" id="{F8011777-3BB1-4D5C-B452-8BF6D8CE3286}"/>
                </a:ext>
              </a:extLst>
            </p:cNvPr>
            <p:cNvPicPr>
              <a:picLocks noChangeAspect="1"/>
            </p:cNvPicPr>
            <p:nvPr/>
          </p:nvPicPr>
          <p:blipFill>
            <a:blip r:embed="rId7"/>
            <a:stretch>
              <a:fillRect/>
            </a:stretch>
          </p:blipFill>
          <p:spPr>
            <a:xfrm>
              <a:off x="6015317" y="2963785"/>
              <a:ext cx="4519559" cy="1227435"/>
            </a:xfrm>
            <a:prstGeom prst="rect">
              <a:avLst/>
            </a:prstGeom>
          </p:spPr>
        </p:pic>
        <p:pic>
          <p:nvPicPr>
            <p:cNvPr id="12" name="Image 11">
              <a:extLst>
                <a:ext uri="{FF2B5EF4-FFF2-40B4-BE49-F238E27FC236}">
                  <a16:creationId xmlns:a16="http://schemas.microsoft.com/office/drawing/2014/main" id="{8A4239C6-FC15-48C1-B91C-E28019AE8E37}"/>
                </a:ext>
              </a:extLst>
            </p:cNvPr>
            <p:cNvPicPr>
              <a:picLocks noChangeAspect="1"/>
            </p:cNvPicPr>
            <p:nvPr/>
          </p:nvPicPr>
          <p:blipFill rotWithShape="1">
            <a:blip r:embed="rId8"/>
            <a:srcRect l="5647" r="6657"/>
            <a:stretch/>
          </p:blipFill>
          <p:spPr>
            <a:xfrm>
              <a:off x="6015315" y="1430168"/>
              <a:ext cx="2300423" cy="1540717"/>
            </a:xfrm>
            <a:prstGeom prst="rect">
              <a:avLst/>
            </a:prstGeom>
          </p:spPr>
        </p:pic>
      </p:grpSp>
      <p:sp>
        <p:nvSpPr>
          <p:cNvPr id="15" name="Rectangle 14">
            <a:extLst>
              <a:ext uri="{FF2B5EF4-FFF2-40B4-BE49-F238E27FC236}">
                <a16:creationId xmlns:a16="http://schemas.microsoft.com/office/drawing/2014/main" id="{4F52D173-7BEB-46F7-8167-1814C2750715}"/>
              </a:ext>
            </a:extLst>
          </p:cNvPr>
          <p:cNvSpPr/>
          <p:nvPr/>
        </p:nvSpPr>
        <p:spPr>
          <a:xfrm>
            <a:off x="260195" y="1424157"/>
            <a:ext cx="10274680" cy="4929299"/>
          </a:xfrm>
          <a:prstGeom prst="rect">
            <a:avLst/>
          </a:prstGeom>
          <a:noFill/>
          <a:ln w="28575">
            <a:solidFill>
              <a:srgbClr val="40404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fr-CA" sz="2400">
              <a:solidFill>
                <a:srgbClr val="FFFFFF"/>
              </a:solidFill>
              <a:latin typeface="Arial"/>
            </a:endParaRPr>
          </a:p>
        </p:txBody>
      </p:sp>
      <p:sp>
        <p:nvSpPr>
          <p:cNvPr id="16" name="ZoneTexte 15">
            <a:extLst>
              <a:ext uri="{FF2B5EF4-FFF2-40B4-BE49-F238E27FC236}">
                <a16:creationId xmlns:a16="http://schemas.microsoft.com/office/drawing/2014/main" id="{AC73419A-F958-489B-883C-796C6E3FE1F7}"/>
              </a:ext>
            </a:extLst>
          </p:cNvPr>
          <p:cNvSpPr txBox="1"/>
          <p:nvPr/>
        </p:nvSpPr>
        <p:spPr>
          <a:xfrm>
            <a:off x="569426" y="1794646"/>
            <a:ext cx="5011865" cy="2031325"/>
          </a:xfrm>
          <a:prstGeom prst="rect">
            <a:avLst/>
          </a:prstGeom>
          <a:noFill/>
        </p:spPr>
        <p:txBody>
          <a:bodyPr wrap="square" rtlCol="0">
            <a:spAutoFit/>
          </a:bodyPr>
          <a:lstStyle/>
          <a:p>
            <a:pPr marL="380990" indent="-380990" defTabSz="609585">
              <a:buFont typeface="Courier New" panose="02070309020205020404" pitchFamily="49" charset="0"/>
              <a:buChar char="o"/>
            </a:pPr>
            <a:r>
              <a:rPr lang="fr-CA" dirty="0">
                <a:latin typeface="Univers Condensed Light" panose="020B0306020202040204" pitchFamily="34" charset="0"/>
              </a:rPr>
              <a:t>Permet de produire des pièces avec zones évidées.</a:t>
            </a:r>
          </a:p>
          <a:p>
            <a:pPr marL="285750" indent="-285750" defTabSz="609585">
              <a:buFont typeface="Courier New" panose="02070309020205020404" pitchFamily="49" charset="0"/>
              <a:buChar char="o"/>
            </a:pPr>
            <a:endParaRPr lang="fr-CA" dirty="0">
              <a:latin typeface="Univers Condensed Light" panose="020B0306020202040204" pitchFamily="34" charset="0"/>
            </a:endParaRPr>
          </a:p>
          <a:p>
            <a:pPr marL="380990" indent="-380990" defTabSz="609585">
              <a:buFont typeface="Courier New" panose="02070309020205020404" pitchFamily="49" charset="0"/>
              <a:buChar char="o"/>
            </a:pPr>
            <a:r>
              <a:rPr lang="fr-CA" dirty="0">
                <a:latin typeface="Univers Condensed Light" panose="020B0306020202040204" pitchFamily="34" charset="0"/>
              </a:rPr>
              <a:t>Permet le soudage de matériaux dissimilaires.</a:t>
            </a:r>
          </a:p>
          <a:p>
            <a:pPr marL="285750" indent="-285750" defTabSz="609585">
              <a:buFont typeface="Courier New" panose="02070309020205020404" pitchFamily="49" charset="0"/>
              <a:buChar char="o"/>
            </a:pPr>
            <a:endParaRPr lang="fr-CA" dirty="0">
              <a:latin typeface="Univers Condensed Light" panose="020B0306020202040204" pitchFamily="34" charset="0"/>
            </a:endParaRPr>
          </a:p>
          <a:p>
            <a:pPr marL="380990" indent="-380990" algn="just" defTabSz="609585">
              <a:buFont typeface="Courier New" panose="02070309020205020404" pitchFamily="49" charset="0"/>
              <a:buChar char="o"/>
            </a:pPr>
            <a:r>
              <a:rPr lang="fr-CA" dirty="0">
                <a:latin typeface="Univers Condensed Light" panose="020B0306020202040204" pitchFamily="34" charset="0"/>
              </a:rPr>
              <a:t>Possibilité de bâtir en incluant des sections vides non </a:t>
            </a:r>
            <a:r>
              <a:rPr lang="fr-CA" dirty="0" err="1">
                <a:latin typeface="Univers Condensed Light" panose="020B0306020202040204" pitchFamily="34" charset="0"/>
              </a:rPr>
              <a:t>débouchantes</a:t>
            </a:r>
            <a:r>
              <a:rPr lang="fr-CA" dirty="0">
                <a:latin typeface="Univers Condensed Light" panose="020B0306020202040204" pitchFamily="34" charset="0"/>
              </a:rPr>
              <a:t>, et donc d’intégrer des composantes électroniques.</a:t>
            </a:r>
          </a:p>
        </p:txBody>
      </p:sp>
      <p:sp>
        <p:nvSpPr>
          <p:cNvPr id="17" name="ZoneTexte 16">
            <a:extLst>
              <a:ext uri="{FF2B5EF4-FFF2-40B4-BE49-F238E27FC236}">
                <a16:creationId xmlns:a16="http://schemas.microsoft.com/office/drawing/2014/main" id="{E554A3CF-E41A-44D3-B206-3B84D3FF2657}"/>
              </a:ext>
            </a:extLst>
          </p:cNvPr>
          <p:cNvSpPr txBox="1"/>
          <p:nvPr/>
        </p:nvSpPr>
        <p:spPr>
          <a:xfrm>
            <a:off x="160341" y="6357758"/>
            <a:ext cx="5119025" cy="415498"/>
          </a:xfrm>
          <a:prstGeom prst="rect">
            <a:avLst/>
          </a:prstGeom>
          <a:noFill/>
        </p:spPr>
        <p:txBody>
          <a:bodyPr wrap="square" rtlCol="0">
            <a:spAutoFit/>
          </a:bodyPr>
          <a:lstStyle/>
          <a:p>
            <a:pPr defTabSz="609585"/>
            <a:r>
              <a:rPr lang="fr-CA" sz="1050" i="1" dirty="0">
                <a:solidFill>
                  <a:schemeClr val="accent2"/>
                </a:solidFill>
                <a:latin typeface="Univers Condensed Light" panose="020B0306020202040204" pitchFamily="34" charset="0"/>
              </a:rPr>
              <a:t>https://www-3dprintingmedia-network.cdn.ampproject.org/c/s/www.3dprintingmedia.network/fabrisonic-nasa-heat-exchanger-uam/amp/</a:t>
            </a:r>
          </a:p>
        </p:txBody>
      </p:sp>
      <p:sp>
        <p:nvSpPr>
          <p:cNvPr id="18" name="ZoneTexte 17">
            <a:extLst>
              <a:ext uri="{FF2B5EF4-FFF2-40B4-BE49-F238E27FC236}">
                <a16:creationId xmlns:a16="http://schemas.microsoft.com/office/drawing/2014/main" id="{BC83C997-4599-48CF-9077-3468C5B5B69A}"/>
              </a:ext>
            </a:extLst>
          </p:cNvPr>
          <p:cNvSpPr txBox="1"/>
          <p:nvPr/>
        </p:nvSpPr>
        <p:spPr>
          <a:xfrm>
            <a:off x="9475467" y="1173528"/>
            <a:ext cx="1263805" cy="261610"/>
          </a:xfrm>
          <a:prstGeom prst="rect">
            <a:avLst/>
          </a:prstGeom>
          <a:noFill/>
        </p:spPr>
        <p:txBody>
          <a:bodyPr wrap="square" rtlCol="0">
            <a:spAutoFit/>
          </a:bodyPr>
          <a:lstStyle/>
          <a:p>
            <a:pPr defTabSz="609585"/>
            <a:r>
              <a:rPr lang="fr-CA" sz="1100" i="1" dirty="0">
                <a:solidFill>
                  <a:schemeClr val="accent2"/>
                </a:solidFill>
                <a:latin typeface="Univers Condensed Light" panose="020B0306020202040204" pitchFamily="34" charset="0"/>
              </a:rPr>
              <a:t>Source : </a:t>
            </a:r>
            <a:r>
              <a:rPr lang="fr-CA" sz="1100" i="1" dirty="0" err="1">
                <a:solidFill>
                  <a:schemeClr val="accent2"/>
                </a:solidFill>
                <a:latin typeface="Univers Condensed Light" panose="020B0306020202040204" pitchFamily="34" charset="0"/>
              </a:rPr>
              <a:t>Fabrisonic</a:t>
            </a:r>
            <a:endParaRPr lang="fr-CA" sz="1100" i="1" dirty="0">
              <a:solidFill>
                <a:schemeClr val="accent2"/>
              </a:solidFill>
              <a:latin typeface="Univers Condensed Light" panose="020B0306020202040204" pitchFamily="34" charset="0"/>
            </a:endParaRPr>
          </a:p>
        </p:txBody>
      </p:sp>
    </p:spTree>
    <p:extLst>
      <p:ext uri="{BB962C8B-B14F-4D97-AF65-F5344CB8AC3E}">
        <p14:creationId xmlns:p14="http://schemas.microsoft.com/office/powerpoint/2010/main" val="17345167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6EB48BF-2F92-48D5-A007-8820CC702AE9}"/>
              </a:ext>
            </a:extLst>
          </p:cNvPr>
          <p:cNvSpPr>
            <a:spLocks noGrp="1"/>
          </p:cNvSpPr>
          <p:nvPr>
            <p:ph type="ftr" sz="quarter" idx="11"/>
          </p:nvPr>
        </p:nvSpPr>
        <p:spPr/>
        <p:txBody>
          <a:bodyPr/>
          <a:lstStyle/>
          <a:p>
            <a:r>
              <a:rPr lang="fr-FR"/>
              <a:t>ALU-COMPÉTENCES</a:t>
            </a:r>
            <a:endParaRPr lang="fr-FR" dirty="0"/>
          </a:p>
        </p:txBody>
      </p:sp>
      <p:sp>
        <p:nvSpPr>
          <p:cNvPr id="3" name="Espace réservé du numéro de diapositive 2">
            <a:extLst>
              <a:ext uri="{FF2B5EF4-FFF2-40B4-BE49-F238E27FC236}">
                <a16:creationId xmlns:a16="http://schemas.microsoft.com/office/drawing/2014/main" id="{FA14B6BA-2CC7-3647-5C4D-BA351D4E87DA}"/>
              </a:ext>
            </a:extLst>
          </p:cNvPr>
          <p:cNvSpPr>
            <a:spLocks noGrp="1"/>
          </p:cNvSpPr>
          <p:nvPr>
            <p:ph type="sldNum" sz="quarter" idx="12"/>
          </p:nvPr>
        </p:nvSpPr>
        <p:spPr/>
        <p:txBody>
          <a:bodyPr/>
          <a:lstStyle/>
          <a:p>
            <a:fld id="{82B63C5F-247B-BE4F-ACBC-7BDD67617F3E}" type="slidenum">
              <a:rPr lang="fr-FR" smtClean="0"/>
              <a:pPr/>
              <a:t>42</a:t>
            </a:fld>
            <a:endParaRPr lang="fr-FR" dirty="0"/>
          </a:p>
        </p:txBody>
      </p:sp>
      <p:sp>
        <p:nvSpPr>
          <p:cNvPr id="4" name="Espace réservé du texte 3">
            <a:extLst>
              <a:ext uri="{FF2B5EF4-FFF2-40B4-BE49-F238E27FC236}">
                <a16:creationId xmlns:a16="http://schemas.microsoft.com/office/drawing/2014/main" id="{DEEA1707-A8C8-1B2A-12C6-1D7A4E75F2EA}"/>
              </a:ext>
            </a:extLst>
          </p:cNvPr>
          <p:cNvSpPr>
            <a:spLocks noGrp="1"/>
          </p:cNvSpPr>
          <p:nvPr>
            <p:ph type="body" idx="1"/>
          </p:nvPr>
        </p:nvSpPr>
        <p:spPr>
          <a:xfrm>
            <a:off x="839787" y="1948581"/>
            <a:ext cx="10529827" cy="4041258"/>
          </a:xfrm>
        </p:spPr>
        <p:txBody>
          <a:bodyPr/>
          <a:lstStyle/>
          <a:p>
            <a:r>
              <a:rPr lang="fr-CA" dirty="0"/>
              <a:t>Le design de la pièce est en grande partie plat, uniquement à cause de la forme des </a:t>
            </a:r>
            <a:r>
              <a:rPr lang="fr-CA" dirty="0" err="1"/>
              <a:t>sonotrodes</a:t>
            </a:r>
            <a:r>
              <a:rPr lang="fr-CA" dirty="0"/>
              <a:t>.</a:t>
            </a:r>
          </a:p>
          <a:p>
            <a:endParaRPr lang="fr-CA" dirty="0"/>
          </a:p>
          <a:p>
            <a:r>
              <a:rPr lang="fr-CA" dirty="0"/>
              <a:t>Pour une géométrie complexe, il faut effectuer un usinage significatif.</a:t>
            </a:r>
          </a:p>
          <a:p>
            <a:endParaRPr lang="fr-CA" dirty="0"/>
          </a:p>
          <a:p>
            <a:r>
              <a:rPr lang="fr-CA" dirty="0"/>
              <a:t>Bien qu’il est possible d’imprimer des pièces de hauteur significative, la hauteur est habituellement limitée à 25 mm d’épaisseur.</a:t>
            </a:r>
          </a:p>
          <a:p>
            <a:endParaRPr lang="fr-CA" dirty="0"/>
          </a:p>
          <a:p>
            <a:r>
              <a:rPr lang="fr-CA" dirty="0"/>
              <a:t>Certains matériaux sont plus difficiles à souder, dû à leur tendance à se souder aussi facilement sur la tête de soudage que sur le substrat.</a:t>
            </a:r>
          </a:p>
          <a:p>
            <a:endParaRPr lang="fr-CA" dirty="0"/>
          </a:p>
        </p:txBody>
      </p:sp>
      <p:sp>
        <p:nvSpPr>
          <p:cNvPr id="5" name="Titre 4">
            <a:extLst>
              <a:ext uri="{FF2B5EF4-FFF2-40B4-BE49-F238E27FC236}">
                <a16:creationId xmlns:a16="http://schemas.microsoft.com/office/drawing/2014/main" id="{AAADE7CB-6000-8F78-F51E-9BAAA799C806}"/>
              </a:ext>
            </a:extLst>
          </p:cNvPr>
          <p:cNvSpPr>
            <a:spLocks noGrp="1"/>
          </p:cNvSpPr>
          <p:nvPr>
            <p:ph type="title"/>
          </p:nvPr>
        </p:nvSpPr>
        <p:spPr/>
        <p:txBody>
          <a:bodyPr/>
          <a:lstStyle/>
          <a:p>
            <a:r>
              <a:rPr lang="fr-CA" dirty="0"/>
              <a:t>Caractéristique de l’UAM</a:t>
            </a:r>
          </a:p>
        </p:txBody>
      </p:sp>
    </p:spTree>
    <p:extLst>
      <p:ext uri="{BB962C8B-B14F-4D97-AF65-F5344CB8AC3E}">
        <p14:creationId xmlns:p14="http://schemas.microsoft.com/office/powerpoint/2010/main" val="2886304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EDE019C-46E6-0008-F7AE-7532D3DEAB68}"/>
              </a:ext>
            </a:extLst>
          </p:cNvPr>
          <p:cNvSpPr>
            <a:spLocks noGrp="1"/>
          </p:cNvSpPr>
          <p:nvPr>
            <p:ph type="ftr" sz="quarter" idx="11"/>
          </p:nvPr>
        </p:nvSpPr>
        <p:spPr/>
        <p:txBody>
          <a:bodyPr/>
          <a:lstStyle/>
          <a:p>
            <a:r>
              <a:rPr lang="fr-FR"/>
              <a:t>ALU-COMPÉTENCES</a:t>
            </a:r>
          </a:p>
        </p:txBody>
      </p:sp>
      <p:sp>
        <p:nvSpPr>
          <p:cNvPr id="3" name="Espace réservé du numéro de diapositive 2">
            <a:extLst>
              <a:ext uri="{FF2B5EF4-FFF2-40B4-BE49-F238E27FC236}">
                <a16:creationId xmlns:a16="http://schemas.microsoft.com/office/drawing/2014/main" id="{CB40E5CC-C95B-91DA-FCB3-C6E49E40EFEF}"/>
              </a:ext>
            </a:extLst>
          </p:cNvPr>
          <p:cNvSpPr>
            <a:spLocks noGrp="1"/>
          </p:cNvSpPr>
          <p:nvPr>
            <p:ph type="sldNum" sz="quarter" idx="12"/>
          </p:nvPr>
        </p:nvSpPr>
        <p:spPr/>
        <p:txBody>
          <a:bodyPr/>
          <a:lstStyle/>
          <a:p>
            <a:fld id="{82B63C5F-247B-BE4F-ACBC-7BDD67617F3E}" type="slidenum">
              <a:rPr lang="fr-FR" smtClean="0"/>
              <a:t>43</a:t>
            </a:fld>
            <a:endParaRPr lang="fr-FR" dirty="0"/>
          </a:p>
        </p:txBody>
      </p:sp>
      <p:sp>
        <p:nvSpPr>
          <p:cNvPr id="4" name="Espace réservé du texte 3">
            <a:extLst>
              <a:ext uri="{FF2B5EF4-FFF2-40B4-BE49-F238E27FC236}">
                <a16:creationId xmlns:a16="http://schemas.microsoft.com/office/drawing/2014/main" id="{A7EC314C-3B2F-1280-A989-E3C60575CF7C}"/>
              </a:ext>
            </a:extLst>
          </p:cNvPr>
          <p:cNvSpPr>
            <a:spLocks noGrp="1"/>
          </p:cNvSpPr>
          <p:nvPr>
            <p:ph type="body" idx="1"/>
          </p:nvPr>
        </p:nvSpPr>
        <p:spPr>
          <a:xfrm>
            <a:off x="3246538" y="1681163"/>
            <a:ext cx="3775364" cy="4041258"/>
          </a:xfrm>
        </p:spPr>
        <p:txBody>
          <a:bodyPr>
            <a:normAutofit/>
          </a:bodyPr>
          <a:lstStyle/>
          <a:p>
            <a:r>
              <a:rPr lang="fr-CA" dirty="0"/>
              <a:t>L’augmentation de la concentration en magnésium dans les alliages de la série 5000 vient diminuer la hauteur de dépôt possible.</a:t>
            </a:r>
          </a:p>
          <a:p>
            <a:endParaRPr lang="fr-CA" dirty="0"/>
          </a:p>
          <a:p>
            <a:r>
              <a:rPr lang="fr-CA" dirty="0"/>
              <a:t>Formation d’une couche d’oxyde de magnésium en surface, diminuant la friction et la déformation (</a:t>
            </a:r>
            <a:r>
              <a:rPr lang="fr-CA" dirty="0" err="1"/>
              <a:t>spinel</a:t>
            </a:r>
            <a:r>
              <a:rPr lang="fr-CA" dirty="0"/>
              <a:t>).</a:t>
            </a:r>
          </a:p>
          <a:p>
            <a:endParaRPr lang="fr-CA" dirty="0"/>
          </a:p>
          <a:p>
            <a:r>
              <a:rPr lang="fr-CA" dirty="0"/>
              <a:t>La concentration présente au sein de l’alliage 5056 le rend impossible à souder par FASU, problématique également rencontré par l’utilisation de soudage ultrasons par point (</a:t>
            </a:r>
            <a:r>
              <a:rPr lang="fr-CA" dirty="0" err="1"/>
              <a:t>ultrasonic</a:t>
            </a:r>
            <a:r>
              <a:rPr lang="fr-CA" dirty="0"/>
              <a:t> spot </a:t>
            </a:r>
            <a:r>
              <a:rPr lang="fr-CA" dirty="0" err="1"/>
              <a:t>welding</a:t>
            </a:r>
            <a:r>
              <a:rPr lang="fr-CA" dirty="0"/>
              <a:t>).</a:t>
            </a:r>
          </a:p>
          <a:p>
            <a:endParaRPr lang="fr-CA" dirty="0"/>
          </a:p>
        </p:txBody>
      </p:sp>
      <p:sp>
        <p:nvSpPr>
          <p:cNvPr id="5" name="Titre 4">
            <a:extLst>
              <a:ext uri="{FF2B5EF4-FFF2-40B4-BE49-F238E27FC236}">
                <a16:creationId xmlns:a16="http://schemas.microsoft.com/office/drawing/2014/main" id="{21F0F0EC-65F1-BECA-494F-19CD322881DE}"/>
              </a:ext>
            </a:extLst>
          </p:cNvPr>
          <p:cNvSpPr>
            <a:spLocks noGrp="1"/>
          </p:cNvSpPr>
          <p:nvPr>
            <p:ph type="title"/>
          </p:nvPr>
        </p:nvSpPr>
        <p:spPr/>
        <p:txBody>
          <a:bodyPr/>
          <a:lstStyle/>
          <a:p>
            <a:r>
              <a:rPr lang="fr-CA" dirty="0"/>
              <a:t>Alliages de l’UAM</a:t>
            </a:r>
          </a:p>
        </p:txBody>
      </p:sp>
      <p:pic>
        <p:nvPicPr>
          <p:cNvPr id="6" name="Image 5">
            <a:extLst>
              <a:ext uri="{FF2B5EF4-FFF2-40B4-BE49-F238E27FC236}">
                <a16:creationId xmlns:a16="http://schemas.microsoft.com/office/drawing/2014/main" id="{A8326474-6DC4-A496-3B13-35BC3E08C82F}"/>
              </a:ext>
            </a:extLst>
          </p:cNvPr>
          <p:cNvPicPr>
            <a:picLocks noChangeAspect="1"/>
          </p:cNvPicPr>
          <p:nvPr/>
        </p:nvPicPr>
        <p:blipFill>
          <a:blip r:embed="rId2">
            <a:duotone>
              <a:prstClr val="black"/>
              <a:schemeClr val="tx2">
                <a:tint val="45000"/>
                <a:satMod val="400000"/>
              </a:schemeClr>
            </a:duotone>
          </a:blip>
          <a:stretch>
            <a:fillRect/>
          </a:stretch>
        </p:blipFill>
        <p:spPr>
          <a:xfrm rot="5400000">
            <a:off x="7680319" y="4094953"/>
            <a:ext cx="842764" cy="519143"/>
          </a:xfrm>
          <a:prstGeom prst="rect">
            <a:avLst/>
          </a:prstGeom>
        </p:spPr>
      </p:pic>
      <p:pic>
        <p:nvPicPr>
          <p:cNvPr id="7" name="Image 6">
            <a:extLst>
              <a:ext uri="{FF2B5EF4-FFF2-40B4-BE49-F238E27FC236}">
                <a16:creationId xmlns:a16="http://schemas.microsoft.com/office/drawing/2014/main" id="{AEDDB4A2-105A-D207-5705-48E4C662B705}"/>
              </a:ext>
            </a:extLst>
          </p:cNvPr>
          <p:cNvPicPr>
            <a:picLocks noChangeAspect="1"/>
          </p:cNvPicPr>
          <p:nvPr/>
        </p:nvPicPr>
        <p:blipFill>
          <a:blip r:embed="rId3"/>
          <a:stretch>
            <a:fillRect/>
          </a:stretch>
        </p:blipFill>
        <p:spPr>
          <a:xfrm>
            <a:off x="7607734" y="1440494"/>
            <a:ext cx="4276671" cy="2611620"/>
          </a:xfrm>
          <a:prstGeom prst="rect">
            <a:avLst/>
          </a:prstGeom>
        </p:spPr>
      </p:pic>
      <p:sp>
        <p:nvSpPr>
          <p:cNvPr id="8" name="ZoneTexte 7">
            <a:extLst>
              <a:ext uri="{FF2B5EF4-FFF2-40B4-BE49-F238E27FC236}">
                <a16:creationId xmlns:a16="http://schemas.microsoft.com/office/drawing/2014/main" id="{DA4F672E-0E90-F44E-FA5E-0020A4D7DCC8}"/>
              </a:ext>
            </a:extLst>
          </p:cNvPr>
          <p:cNvSpPr txBox="1"/>
          <p:nvPr/>
        </p:nvSpPr>
        <p:spPr>
          <a:xfrm>
            <a:off x="7607733" y="4854611"/>
            <a:ext cx="3191435" cy="646331"/>
          </a:xfrm>
          <a:prstGeom prst="rect">
            <a:avLst/>
          </a:prstGeom>
          <a:noFill/>
        </p:spPr>
        <p:txBody>
          <a:bodyPr wrap="square" rtlCol="0">
            <a:spAutoFit/>
          </a:bodyPr>
          <a:lstStyle/>
          <a:p>
            <a:pPr defTabSz="609585"/>
            <a:r>
              <a:rPr lang="fr-CA" b="1" dirty="0">
                <a:solidFill>
                  <a:schemeClr val="accent1"/>
                </a:solidFill>
                <a:latin typeface="Univers Condensed Light" panose="020B0306020202040204" pitchFamily="34" charset="0"/>
              </a:rPr>
              <a:t>Alliage 5056 présentant plusieurs défauts importants aux joints</a:t>
            </a:r>
          </a:p>
        </p:txBody>
      </p:sp>
      <p:grpSp>
        <p:nvGrpSpPr>
          <p:cNvPr id="9" name="Groupe 8">
            <a:extLst>
              <a:ext uri="{FF2B5EF4-FFF2-40B4-BE49-F238E27FC236}">
                <a16:creationId xmlns:a16="http://schemas.microsoft.com/office/drawing/2014/main" id="{B5A6F2B3-16BE-BD1E-7646-1F39F711703A}"/>
              </a:ext>
            </a:extLst>
          </p:cNvPr>
          <p:cNvGrpSpPr/>
          <p:nvPr/>
        </p:nvGrpSpPr>
        <p:grpSpPr>
          <a:xfrm>
            <a:off x="0" y="1070976"/>
            <a:ext cx="2664044" cy="4893596"/>
            <a:chOff x="0" y="1070976"/>
            <a:chExt cx="2664044" cy="4893596"/>
          </a:xfrm>
        </p:grpSpPr>
        <p:sp>
          <p:nvSpPr>
            <p:cNvPr id="10" name="Rectangle 9">
              <a:extLst>
                <a:ext uri="{FF2B5EF4-FFF2-40B4-BE49-F238E27FC236}">
                  <a16:creationId xmlns:a16="http://schemas.microsoft.com/office/drawing/2014/main" id="{D1443FA4-ABE2-1F2B-124E-2B92E599EAA9}"/>
                </a:ext>
              </a:extLst>
            </p:cNvPr>
            <p:cNvSpPr/>
            <p:nvPr/>
          </p:nvSpPr>
          <p:spPr>
            <a:xfrm>
              <a:off x="0" y="1440494"/>
              <a:ext cx="2664044" cy="4524078"/>
            </a:xfrm>
            <a:prstGeom prst="rect">
              <a:avLst/>
            </a:prstGeom>
            <a:solidFill>
              <a:srgbClr val="D9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Triangle 18">
              <a:extLst>
                <a:ext uri="{FF2B5EF4-FFF2-40B4-BE49-F238E27FC236}">
                  <a16:creationId xmlns:a16="http://schemas.microsoft.com/office/drawing/2014/main" id="{07FCF09D-7F01-3F49-D63C-30471CAA5C24}"/>
                </a:ext>
              </a:extLst>
            </p:cNvPr>
            <p:cNvSpPr/>
            <p:nvPr/>
          </p:nvSpPr>
          <p:spPr>
            <a:xfrm rot="10800000">
              <a:off x="1806762" y="1070976"/>
              <a:ext cx="857281" cy="739035"/>
            </a:xfrm>
            <a:prstGeom prst="triangl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3" name="ZoneTexte 12">
            <a:extLst>
              <a:ext uri="{FF2B5EF4-FFF2-40B4-BE49-F238E27FC236}">
                <a16:creationId xmlns:a16="http://schemas.microsoft.com/office/drawing/2014/main" id="{C005625E-3DE3-E588-7051-B2BC06380A9D}"/>
              </a:ext>
            </a:extLst>
          </p:cNvPr>
          <p:cNvSpPr txBox="1"/>
          <p:nvPr/>
        </p:nvSpPr>
        <p:spPr>
          <a:xfrm>
            <a:off x="425502" y="1578874"/>
            <a:ext cx="2057639" cy="4247317"/>
          </a:xfrm>
          <a:prstGeom prst="rect">
            <a:avLst/>
          </a:prstGeom>
          <a:noFill/>
        </p:spPr>
        <p:txBody>
          <a:bodyPr wrap="square">
            <a:spAutoFit/>
          </a:bodyPr>
          <a:lstStyle/>
          <a:p>
            <a:pPr defTabSz="609585"/>
            <a:r>
              <a:rPr lang="fr-CA" sz="2000" b="1" dirty="0">
                <a:solidFill>
                  <a:schemeClr val="accent1"/>
                </a:solidFill>
                <a:latin typeface="Univers Condensed Light" panose="020B0306020202040204" pitchFamily="34" charset="0"/>
              </a:rPr>
              <a:t>Alliages :</a:t>
            </a:r>
          </a:p>
          <a:p>
            <a:pPr defTabSz="609585"/>
            <a:endParaRPr lang="fr-CA" b="1" dirty="0">
              <a:solidFill>
                <a:srgbClr val="083F6A"/>
              </a:solidFill>
              <a:latin typeface="Univers Condensed Light" panose="020B0306020202040204" pitchFamily="34" charset="0"/>
            </a:endParaRPr>
          </a:p>
          <a:p>
            <a:pPr marL="380990" indent="-380990" defTabSz="609585">
              <a:buFont typeface="Courier New" panose="02070309020205020404" pitchFamily="49" charset="0"/>
              <a:buChar char="o"/>
            </a:pPr>
            <a:r>
              <a:rPr lang="fr-CA" dirty="0">
                <a:latin typeface="Univers Condensed Light" panose="020B0306020202040204" pitchFamily="34" charset="0"/>
              </a:rPr>
              <a:t>1XXX</a:t>
            </a:r>
          </a:p>
          <a:p>
            <a:pPr marL="285750" indent="-285750" defTabSz="609585">
              <a:buFont typeface="Courier New" panose="02070309020205020404" pitchFamily="49" charset="0"/>
              <a:buChar char="o"/>
            </a:pPr>
            <a:endParaRPr lang="fr-CA" dirty="0">
              <a:latin typeface="Univers Condensed Light" panose="020B0306020202040204" pitchFamily="34" charset="0"/>
            </a:endParaRPr>
          </a:p>
          <a:p>
            <a:pPr marL="380990" indent="-380990" defTabSz="609585">
              <a:buFont typeface="Courier New" panose="02070309020205020404" pitchFamily="49" charset="0"/>
              <a:buChar char="o"/>
            </a:pPr>
            <a:r>
              <a:rPr lang="fr-CA" dirty="0">
                <a:latin typeface="Univers Condensed Light" panose="020B0306020202040204" pitchFamily="34" charset="0"/>
              </a:rPr>
              <a:t>2024</a:t>
            </a:r>
          </a:p>
          <a:p>
            <a:pPr marL="285750" indent="-285750" defTabSz="609585">
              <a:buFont typeface="Courier New" panose="02070309020205020404" pitchFamily="49" charset="0"/>
              <a:buChar char="o"/>
            </a:pPr>
            <a:endParaRPr lang="fr-CA" dirty="0">
              <a:latin typeface="Univers Condensed Light" panose="020B0306020202040204" pitchFamily="34" charset="0"/>
            </a:endParaRPr>
          </a:p>
          <a:p>
            <a:pPr marL="380990" indent="-380990" defTabSz="609585">
              <a:buFont typeface="Courier New" panose="02070309020205020404" pitchFamily="49" charset="0"/>
              <a:buChar char="o"/>
            </a:pPr>
            <a:r>
              <a:rPr lang="fr-CA" dirty="0">
                <a:latin typeface="Univers Condensed Light" panose="020B0306020202040204" pitchFamily="34" charset="0"/>
              </a:rPr>
              <a:t>3003</a:t>
            </a:r>
          </a:p>
          <a:p>
            <a:pPr marL="285750" indent="-285750" defTabSz="609585">
              <a:buFont typeface="Courier New" panose="02070309020205020404" pitchFamily="49" charset="0"/>
              <a:buChar char="o"/>
            </a:pPr>
            <a:endParaRPr lang="fr-CA" dirty="0">
              <a:latin typeface="Univers Condensed Light" panose="020B0306020202040204" pitchFamily="34" charset="0"/>
            </a:endParaRPr>
          </a:p>
          <a:p>
            <a:pPr marL="380990" indent="-380990" defTabSz="609585">
              <a:buFont typeface="Courier New" panose="02070309020205020404" pitchFamily="49" charset="0"/>
              <a:buChar char="o"/>
            </a:pPr>
            <a:r>
              <a:rPr lang="fr-CA" dirty="0">
                <a:latin typeface="Univers Condensed Light" panose="020B0306020202040204" pitchFamily="34" charset="0"/>
              </a:rPr>
              <a:t>5005</a:t>
            </a:r>
          </a:p>
          <a:p>
            <a:pPr marL="285750" indent="-285750" defTabSz="609585">
              <a:buFont typeface="Courier New" panose="02070309020205020404" pitchFamily="49" charset="0"/>
              <a:buChar char="o"/>
            </a:pPr>
            <a:endParaRPr lang="fr-CA" dirty="0">
              <a:latin typeface="Univers Condensed Light" panose="020B0306020202040204" pitchFamily="34" charset="0"/>
            </a:endParaRPr>
          </a:p>
          <a:p>
            <a:pPr marL="380990" indent="-380990" defTabSz="609585">
              <a:buFont typeface="Courier New" panose="02070309020205020404" pitchFamily="49" charset="0"/>
              <a:buChar char="o"/>
            </a:pPr>
            <a:r>
              <a:rPr lang="fr-CA" dirty="0">
                <a:latin typeface="Univers Condensed Light" panose="020B0306020202040204" pitchFamily="34" charset="0"/>
              </a:rPr>
              <a:t>5052</a:t>
            </a:r>
          </a:p>
          <a:p>
            <a:pPr marL="285750" indent="-285750" defTabSz="609585">
              <a:buFont typeface="Courier New" panose="02070309020205020404" pitchFamily="49" charset="0"/>
              <a:buChar char="o"/>
            </a:pPr>
            <a:endParaRPr lang="fr-CA" dirty="0">
              <a:latin typeface="Univers Condensed Light" panose="020B0306020202040204" pitchFamily="34" charset="0"/>
            </a:endParaRPr>
          </a:p>
          <a:p>
            <a:pPr marL="380990" indent="-380990" defTabSz="609585">
              <a:buFont typeface="Courier New" panose="02070309020205020404" pitchFamily="49" charset="0"/>
              <a:buChar char="o"/>
            </a:pPr>
            <a:r>
              <a:rPr lang="fr-CA" dirty="0">
                <a:latin typeface="Univers Condensed Light" panose="020B0306020202040204" pitchFamily="34" charset="0"/>
              </a:rPr>
              <a:t>5056</a:t>
            </a:r>
          </a:p>
          <a:p>
            <a:pPr marL="285750" indent="-285750" defTabSz="609585">
              <a:buFont typeface="Courier New" panose="02070309020205020404" pitchFamily="49" charset="0"/>
              <a:buChar char="o"/>
            </a:pPr>
            <a:endParaRPr lang="fr-CA" dirty="0">
              <a:latin typeface="Univers Condensed Light" panose="020B0306020202040204" pitchFamily="34" charset="0"/>
            </a:endParaRPr>
          </a:p>
          <a:p>
            <a:pPr marL="380990" indent="-380990" defTabSz="609585">
              <a:buFont typeface="Courier New" panose="02070309020205020404" pitchFamily="49" charset="0"/>
              <a:buChar char="o"/>
            </a:pPr>
            <a:r>
              <a:rPr lang="fr-CA" dirty="0">
                <a:latin typeface="Univers Condensed Light" panose="020B0306020202040204" pitchFamily="34" charset="0"/>
              </a:rPr>
              <a:t>6061</a:t>
            </a:r>
          </a:p>
        </p:txBody>
      </p:sp>
      <p:sp>
        <p:nvSpPr>
          <p:cNvPr id="14" name="ZoneTexte 13">
            <a:extLst>
              <a:ext uri="{FF2B5EF4-FFF2-40B4-BE49-F238E27FC236}">
                <a16:creationId xmlns:a16="http://schemas.microsoft.com/office/drawing/2014/main" id="{BD511837-715E-4344-AF14-4C09235F2D89}"/>
              </a:ext>
            </a:extLst>
          </p:cNvPr>
          <p:cNvSpPr txBox="1"/>
          <p:nvPr/>
        </p:nvSpPr>
        <p:spPr>
          <a:xfrm>
            <a:off x="-1226" y="6580225"/>
            <a:ext cx="6094602" cy="261610"/>
          </a:xfrm>
          <a:prstGeom prst="rect">
            <a:avLst/>
          </a:prstGeom>
          <a:noFill/>
        </p:spPr>
        <p:txBody>
          <a:bodyPr wrap="square">
            <a:spAutoFit/>
          </a:bodyPr>
          <a:lstStyle/>
          <a:p>
            <a:r>
              <a:rPr lang="fr-CA" sz="1100" i="1" dirty="0">
                <a:solidFill>
                  <a:schemeClr val="accent2"/>
                </a:solidFill>
                <a:latin typeface="Univers Condensed Light" panose="020B0306020202040204" pitchFamily="34" charset="0"/>
              </a:rPr>
              <a:t>https://corpus.ulaval.ca/jspui/bitstream/20.500.11794/32637/1/34689.pdf</a:t>
            </a:r>
          </a:p>
        </p:txBody>
      </p:sp>
    </p:spTree>
    <p:extLst>
      <p:ext uri="{BB962C8B-B14F-4D97-AF65-F5344CB8AC3E}">
        <p14:creationId xmlns:p14="http://schemas.microsoft.com/office/powerpoint/2010/main" val="10920194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B46A0EF9-B825-8F52-CD58-BF4AFE051DA6}"/>
              </a:ext>
            </a:extLst>
          </p:cNvPr>
          <p:cNvGrpSpPr/>
          <p:nvPr/>
        </p:nvGrpSpPr>
        <p:grpSpPr>
          <a:xfrm>
            <a:off x="6096000" y="1093237"/>
            <a:ext cx="6096000" cy="4871335"/>
            <a:chOff x="6096000" y="1093237"/>
            <a:chExt cx="6096000" cy="4871335"/>
          </a:xfrm>
        </p:grpSpPr>
        <p:sp>
          <p:nvSpPr>
            <p:cNvPr id="8" name="Rectangle 7">
              <a:extLst>
                <a:ext uri="{FF2B5EF4-FFF2-40B4-BE49-F238E27FC236}">
                  <a16:creationId xmlns:a16="http://schemas.microsoft.com/office/drawing/2014/main" id="{129F65F2-8A1F-CCBA-E982-A7DFEA9C1753}"/>
                </a:ext>
              </a:extLst>
            </p:cNvPr>
            <p:cNvSpPr/>
            <p:nvPr/>
          </p:nvSpPr>
          <p:spPr>
            <a:xfrm>
              <a:off x="6096000" y="1440494"/>
              <a:ext cx="6096000" cy="4524078"/>
            </a:xfrm>
            <a:prstGeom prst="rect">
              <a:avLst/>
            </a:prstGeom>
            <a:solidFill>
              <a:srgbClr val="D9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Triangle 18">
              <a:extLst>
                <a:ext uri="{FF2B5EF4-FFF2-40B4-BE49-F238E27FC236}">
                  <a16:creationId xmlns:a16="http://schemas.microsoft.com/office/drawing/2014/main" id="{4C562722-65B6-4BA0-C64A-F828F1D74878}"/>
                </a:ext>
              </a:extLst>
            </p:cNvPr>
            <p:cNvSpPr/>
            <p:nvPr/>
          </p:nvSpPr>
          <p:spPr>
            <a:xfrm rot="10800000">
              <a:off x="6529764" y="1093237"/>
              <a:ext cx="857281" cy="739035"/>
            </a:xfrm>
            <a:prstGeom prst="triangl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Espace réservé du pied de page 1">
            <a:extLst>
              <a:ext uri="{FF2B5EF4-FFF2-40B4-BE49-F238E27FC236}">
                <a16:creationId xmlns:a16="http://schemas.microsoft.com/office/drawing/2014/main" id="{58150CA6-D346-F3F6-0F76-FC6FD1A29389}"/>
              </a:ext>
            </a:extLst>
          </p:cNvPr>
          <p:cNvSpPr>
            <a:spLocks noGrp="1"/>
          </p:cNvSpPr>
          <p:nvPr>
            <p:ph type="ftr" sz="quarter" idx="11"/>
          </p:nvPr>
        </p:nvSpPr>
        <p:spPr/>
        <p:txBody>
          <a:bodyPr/>
          <a:lstStyle/>
          <a:p>
            <a:r>
              <a:rPr lang="fr-FR"/>
              <a:t>ALU-COMPÉTENCES</a:t>
            </a:r>
          </a:p>
        </p:txBody>
      </p:sp>
      <p:sp>
        <p:nvSpPr>
          <p:cNvPr id="3" name="Espace réservé du numéro de diapositive 2">
            <a:extLst>
              <a:ext uri="{FF2B5EF4-FFF2-40B4-BE49-F238E27FC236}">
                <a16:creationId xmlns:a16="http://schemas.microsoft.com/office/drawing/2014/main" id="{6A544580-4F24-65D1-1B1B-F6000E5D72B2}"/>
              </a:ext>
            </a:extLst>
          </p:cNvPr>
          <p:cNvSpPr>
            <a:spLocks noGrp="1"/>
          </p:cNvSpPr>
          <p:nvPr>
            <p:ph type="sldNum" sz="quarter" idx="12"/>
          </p:nvPr>
        </p:nvSpPr>
        <p:spPr/>
        <p:txBody>
          <a:bodyPr/>
          <a:lstStyle/>
          <a:p>
            <a:fld id="{82B63C5F-247B-BE4F-ACBC-7BDD67617F3E}" type="slidenum">
              <a:rPr lang="fr-FR" smtClean="0"/>
              <a:t>44</a:t>
            </a:fld>
            <a:endParaRPr lang="fr-FR" dirty="0"/>
          </a:p>
        </p:txBody>
      </p:sp>
      <p:sp>
        <p:nvSpPr>
          <p:cNvPr id="5" name="Titre 4">
            <a:extLst>
              <a:ext uri="{FF2B5EF4-FFF2-40B4-BE49-F238E27FC236}">
                <a16:creationId xmlns:a16="http://schemas.microsoft.com/office/drawing/2014/main" id="{652BFFD4-2F9A-D6CD-00C3-E2DC85931C49}"/>
              </a:ext>
            </a:extLst>
          </p:cNvPr>
          <p:cNvSpPr>
            <a:spLocks noGrp="1"/>
          </p:cNvSpPr>
          <p:nvPr>
            <p:ph type="title"/>
          </p:nvPr>
        </p:nvSpPr>
        <p:spPr/>
        <p:txBody>
          <a:bodyPr/>
          <a:lstStyle/>
          <a:p>
            <a:r>
              <a:rPr lang="fr-CA" dirty="0"/>
              <a:t>Alliages de l’UAM</a:t>
            </a:r>
          </a:p>
        </p:txBody>
      </p:sp>
      <p:pic>
        <p:nvPicPr>
          <p:cNvPr id="6" name="Image 5">
            <a:extLst>
              <a:ext uri="{FF2B5EF4-FFF2-40B4-BE49-F238E27FC236}">
                <a16:creationId xmlns:a16="http://schemas.microsoft.com/office/drawing/2014/main" id="{D282FB1A-EC3C-A89B-049E-F8E643C596CD}"/>
              </a:ext>
            </a:extLst>
          </p:cNvPr>
          <p:cNvPicPr>
            <a:picLocks noChangeAspect="1"/>
          </p:cNvPicPr>
          <p:nvPr/>
        </p:nvPicPr>
        <p:blipFill>
          <a:blip r:embed="rId2"/>
          <a:stretch>
            <a:fillRect/>
          </a:stretch>
        </p:blipFill>
        <p:spPr>
          <a:xfrm>
            <a:off x="223498" y="2046526"/>
            <a:ext cx="5621492" cy="3703792"/>
          </a:xfrm>
          <a:prstGeom prst="rect">
            <a:avLst/>
          </a:prstGeom>
        </p:spPr>
      </p:pic>
      <p:pic>
        <p:nvPicPr>
          <p:cNvPr id="7" name="Image 6">
            <a:extLst>
              <a:ext uri="{FF2B5EF4-FFF2-40B4-BE49-F238E27FC236}">
                <a16:creationId xmlns:a16="http://schemas.microsoft.com/office/drawing/2014/main" id="{6184B2DF-8E3F-CC93-F212-1864148EEF3D}"/>
              </a:ext>
            </a:extLst>
          </p:cNvPr>
          <p:cNvPicPr>
            <a:picLocks noChangeAspect="1"/>
          </p:cNvPicPr>
          <p:nvPr/>
        </p:nvPicPr>
        <p:blipFill>
          <a:blip r:embed="rId3"/>
          <a:stretch>
            <a:fillRect/>
          </a:stretch>
        </p:blipFill>
        <p:spPr>
          <a:xfrm>
            <a:off x="6347013" y="1739152"/>
            <a:ext cx="5663688" cy="3874120"/>
          </a:xfrm>
          <a:prstGeom prst="rect">
            <a:avLst/>
          </a:prstGeom>
        </p:spPr>
      </p:pic>
      <p:sp>
        <p:nvSpPr>
          <p:cNvPr id="11" name="ZoneTexte 10">
            <a:extLst>
              <a:ext uri="{FF2B5EF4-FFF2-40B4-BE49-F238E27FC236}">
                <a16:creationId xmlns:a16="http://schemas.microsoft.com/office/drawing/2014/main" id="{09B93E7B-B81C-4869-ACDD-1B42C63101DE}"/>
              </a:ext>
            </a:extLst>
          </p:cNvPr>
          <p:cNvSpPr txBox="1"/>
          <p:nvPr/>
        </p:nvSpPr>
        <p:spPr>
          <a:xfrm>
            <a:off x="6028638" y="5924599"/>
            <a:ext cx="6094602" cy="261610"/>
          </a:xfrm>
          <a:prstGeom prst="rect">
            <a:avLst/>
          </a:prstGeom>
          <a:noFill/>
        </p:spPr>
        <p:txBody>
          <a:bodyPr wrap="square">
            <a:spAutoFit/>
          </a:bodyPr>
          <a:lstStyle/>
          <a:p>
            <a:r>
              <a:rPr lang="fr-CA" sz="1100" i="1" dirty="0">
                <a:solidFill>
                  <a:schemeClr val="accent2"/>
                </a:solidFill>
                <a:latin typeface="Univers Condensed Light" panose="020B0306020202040204" pitchFamily="34" charset="0"/>
              </a:rPr>
              <a:t>https://corpus.ulaval.ca/jspui/bitstream/20.500.11794/32637/1/34689.pdf</a:t>
            </a:r>
          </a:p>
        </p:txBody>
      </p:sp>
    </p:spTree>
    <p:extLst>
      <p:ext uri="{BB962C8B-B14F-4D97-AF65-F5344CB8AC3E}">
        <p14:creationId xmlns:p14="http://schemas.microsoft.com/office/powerpoint/2010/main" val="8263361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Projection de liant</a:t>
            </a:r>
          </a:p>
        </p:txBody>
      </p:sp>
      <p:sp>
        <p:nvSpPr>
          <p:cNvPr id="3" name="Espace réservé du texte 2"/>
          <p:cNvSpPr>
            <a:spLocks noGrp="1"/>
          </p:cNvSpPr>
          <p:nvPr>
            <p:ph type="body" idx="1"/>
          </p:nvPr>
        </p:nvSpPr>
        <p:spPr/>
        <p:txBody>
          <a:bodyPr/>
          <a:lstStyle/>
          <a:p>
            <a:r>
              <a:rPr lang="fr-CA" dirty="0"/>
              <a:t>Module F.</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45</a:t>
            </a:fld>
            <a:endParaRPr lang="fr-FR"/>
          </a:p>
        </p:txBody>
      </p:sp>
    </p:spTree>
    <p:extLst>
      <p:ext uri="{BB962C8B-B14F-4D97-AF65-F5344CB8AC3E}">
        <p14:creationId xmlns:p14="http://schemas.microsoft.com/office/powerpoint/2010/main" val="13781165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044BF5D1-9AD5-C4C8-8C6B-0EFFDFD405AB}"/>
              </a:ext>
            </a:extLst>
          </p:cNvPr>
          <p:cNvGrpSpPr/>
          <p:nvPr/>
        </p:nvGrpSpPr>
        <p:grpSpPr>
          <a:xfrm>
            <a:off x="0" y="949794"/>
            <a:ext cx="6096000" cy="5065112"/>
            <a:chOff x="6096000" y="1093237"/>
            <a:chExt cx="6096000" cy="4871335"/>
          </a:xfrm>
        </p:grpSpPr>
        <p:sp>
          <p:nvSpPr>
            <p:cNvPr id="11" name="Rectangle 10">
              <a:extLst>
                <a:ext uri="{FF2B5EF4-FFF2-40B4-BE49-F238E27FC236}">
                  <a16:creationId xmlns:a16="http://schemas.microsoft.com/office/drawing/2014/main" id="{D80E91CB-F7DA-3AE9-6E77-2F02D8A4F2CB}"/>
                </a:ext>
              </a:extLst>
            </p:cNvPr>
            <p:cNvSpPr/>
            <p:nvPr/>
          </p:nvSpPr>
          <p:spPr>
            <a:xfrm>
              <a:off x="6096000" y="1440494"/>
              <a:ext cx="6096000" cy="4524078"/>
            </a:xfrm>
            <a:prstGeom prst="rect">
              <a:avLst/>
            </a:prstGeom>
            <a:solidFill>
              <a:srgbClr val="D9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Triangle 18">
              <a:extLst>
                <a:ext uri="{FF2B5EF4-FFF2-40B4-BE49-F238E27FC236}">
                  <a16:creationId xmlns:a16="http://schemas.microsoft.com/office/drawing/2014/main" id="{FEF5A7A9-2760-E5E4-4BCC-3DB15A5F137E}"/>
                </a:ext>
              </a:extLst>
            </p:cNvPr>
            <p:cNvSpPr/>
            <p:nvPr/>
          </p:nvSpPr>
          <p:spPr>
            <a:xfrm rot="10800000">
              <a:off x="11254504" y="1093237"/>
              <a:ext cx="857281" cy="7390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1"/>
                </a:solidFill>
              </a:endParaRPr>
            </a:p>
          </p:txBody>
        </p:sp>
      </p:grpSp>
      <p:sp>
        <p:nvSpPr>
          <p:cNvPr id="2" name="Espace réservé du pied de page 1">
            <a:extLst>
              <a:ext uri="{FF2B5EF4-FFF2-40B4-BE49-F238E27FC236}">
                <a16:creationId xmlns:a16="http://schemas.microsoft.com/office/drawing/2014/main" id="{D39FC1E7-BFB3-3D44-EA17-39EDC50812C9}"/>
              </a:ext>
            </a:extLst>
          </p:cNvPr>
          <p:cNvSpPr>
            <a:spLocks noGrp="1"/>
          </p:cNvSpPr>
          <p:nvPr>
            <p:ph type="ftr" sz="quarter" idx="11"/>
          </p:nvPr>
        </p:nvSpPr>
        <p:spPr/>
        <p:txBody>
          <a:bodyPr/>
          <a:lstStyle/>
          <a:p>
            <a:r>
              <a:rPr lang="fr-FR"/>
              <a:t>ALU-COMPÉTENCES</a:t>
            </a:r>
          </a:p>
        </p:txBody>
      </p:sp>
      <p:sp>
        <p:nvSpPr>
          <p:cNvPr id="3" name="Espace réservé du numéro de diapositive 2">
            <a:extLst>
              <a:ext uri="{FF2B5EF4-FFF2-40B4-BE49-F238E27FC236}">
                <a16:creationId xmlns:a16="http://schemas.microsoft.com/office/drawing/2014/main" id="{A7BF9A2D-83FE-9C54-FA77-DD361E23D069}"/>
              </a:ext>
            </a:extLst>
          </p:cNvPr>
          <p:cNvSpPr>
            <a:spLocks noGrp="1"/>
          </p:cNvSpPr>
          <p:nvPr>
            <p:ph type="sldNum" sz="quarter" idx="12"/>
          </p:nvPr>
        </p:nvSpPr>
        <p:spPr/>
        <p:txBody>
          <a:bodyPr/>
          <a:lstStyle/>
          <a:p>
            <a:fld id="{82B63C5F-247B-BE4F-ACBC-7BDD67617F3E}" type="slidenum">
              <a:rPr lang="fr-FR" smtClean="0"/>
              <a:t>46</a:t>
            </a:fld>
            <a:endParaRPr lang="fr-FR" dirty="0"/>
          </a:p>
        </p:txBody>
      </p:sp>
      <p:sp>
        <p:nvSpPr>
          <p:cNvPr id="5" name="Titre 4">
            <a:extLst>
              <a:ext uri="{FF2B5EF4-FFF2-40B4-BE49-F238E27FC236}">
                <a16:creationId xmlns:a16="http://schemas.microsoft.com/office/drawing/2014/main" id="{E9EF040B-DA22-3142-6BD7-84733BB97C4C}"/>
              </a:ext>
            </a:extLst>
          </p:cNvPr>
          <p:cNvSpPr>
            <a:spLocks noGrp="1"/>
          </p:cNvSpPr>
          <p:nvPr>
            <p:ph type="title"/>
          </p:nvPr>
        </p:nvSpPr>
        <p:spPr/>
        <p:txBody>
          <a:bodyPr/>
          <a:lstStyle/>
          <a:p>
            <a:r>
              <a:rPr lang="fr-CA" dirty="0"/>
              <a:t>Projection de liant</a:t>
            </a:r>
          </a:p>
        </p:txBody>
      </p:sp>
      <p:pic>
        <p:nvPicPr>
          <p:cNvPr id="6" name="Image 5">
            <a:extLst>
              <a:ext uri="{FF2B5EF4-FFF2-40B4-BE49-F238E27FC236}">
                <a16:creationId xmlns:a16="http://schemas.microsoft.com/office/drawing/2014/main" id="{49E8E42C-3E89-FACE-F011-87718BB7CB7A}"/>
              </a:ext>
            </a:extLst>
          </p:cNvPr>
          <p:cNvPicPr>
            <a:picLocks noChangeAspect="1"/>
          </p:cNvPicPr>
          <p:nvPr/>
        </p:nvPicPr>
        <p:blipFill>
          <a:blip r:embed="rId2"/>
          <a:stretch>
            <a:fillRect/>
          </a:stretch>
        </p:blipFill>
        <p:spPr>
          <a:xfrm>
            <a:off x="7144832" y="1501447"/>
            <a:ext cx="3991193" cy="4194412"/>
          </a:xfrm>
          <a:prstGeom prst="rect">
            <a:avLst/>
          </a:prstGeom>
        </p:spPr>
      </p:pic>
      <p:sp>
        <p:nvSpPr>
          <p:cNvPr id="7" name="ZoneTexte 6">
            <a:extLst>
              <a:ext uri="{FF2B5EF4-FFF2-40B4-BE49-F238E27FC236}">
                <a16:creationId xmlns:a16="http://schemas.microsoft.com/office/drawing/2014/main" id="{8EBD009C-46ED-2C3C-8BAC-92C3325B60B5}"/>
              </a:ext>
            </a:extLst>
          </p:cNvPr>
          <p:cNvSpPr txBox="1"/>
          <p:nvPr/>
        </p:nvSpPr>
        <p:spPr>
          <a:xfrm>
            <a:off x="-40781" y="6000084"/>
            <a:ext cx="4817995" cy="261610"/>
          </a:xfrm>
          <a:prstGeom prst="rect">
            <a:avLst/>
          </a:prstGeom>
          <a:noFill/>
        </p:spPr>
        <p:txBody>
          <a:bodyPr wrap="square" rtlCol="0">
            <a:spAutoFit/>
          </a:bodyPr>
          <a:lstStyle/>
          <a:p>
            <a:r>
              <a:rPr lang="fr-CA" sz="1100" i="1" dirty="0">
                <a:solidFill>
                  <a:schemeClr val="accent2"/>
                </a:solidFill>
                <a:latin typeface="Univers Condensed Light" panose="020B0306020202040204" pitchFamily="34" charset="0"/>
              </a:rPr>
              <a:t>https://www.manufacturingguide.com/en/binder-jetting</a:t>
            </a:r>
          </a:p>
        </p:txBody>
      </p:sp>
      <p:sp>
        <p:nvSpPr>
          <p:cNvPr id="8" name="ZoneTexte 7">
            <a:extLst>
              <a:ext uri="{FF2B5EF4-FFF2-40B4-BE49-F238E27FC236}">
                <a16:creationId xmlns:a16="http://schemas.microsoft.com/office/drawing/2014/main" id="{B522AF05-D5A3-6385-F116-79D77010F0CD}"/>
              </a:ext>
            </a:extLst>
          </p:cNvPr>
          <p:cNvSpPr txBox="1"/>
          <p:nvPr/>
        </p:nvSpPr>
        <p:spPr>
          <a:xfrm>
            <a:off x="641673" y="1867678"/>
            <a:ext cx="4930589" cy="1200329"/>
          </a:xfrm>
          <a:prstGeom prst="rect">
            <a:avLst/>
          </a:prstGeom>
          <a:noFill/>
        </p:spPr>
        <p:txBody>
          <a:bodyPr wrap="square" rtlCol="0">
            <a:spAutoFit/>
          </a:bodyPr>
          <a:lstStyle/>
          <a:p>
            <a:pPr algn="just"/>
            <a:r>
              <a:rPr lang="fr-CA" dirty="0">
                <a:latin typeface="Univers Condensed Light" panose="020B0306020202040204" pitchFamily="34" charset="0"/>
              </a:rPr>
              <a:t>Procédé de fabrication additive qui permet de produire des pièces par la procédé de métallurgie des poudres ainsi que des pièces en sable pour la production de noyaux.</a:t>
            </a:r>
          </a:p>
        </p:txBody>
      </p:sp>
      <p:sp>
        <p:nvSpPr>
          <p:cNvPr id="9" name="ZoneTexte 8">
            <a:extLst>
              <a:ext uri="{FF2B5EF4-FFF2-40B4-BE49-F238E27FC236}">
                <a16:creationId xmlns:a16="http://schemas.microsoft.com/office/drawing/2014/main" id="{79A6CD06-5F27-E9CE-23CB-9FFC297CDDF2}"/>
              </a:ext>
            </a:extLst>
          </p:cNvPr>
          <p:cNvSpPr txBox="1"/>
          <p:nvPr/>
        </p:nvSpPr>
        <p:spPr>
          <a:xfrm>
            <a:off x="582705" y="3364143"/>
            <a:ext cx="4930589" cy="2031325"/>
          </a:xfrm>
          <a:prstGeom prst="rect">
            <a:avLst/>
          </a:prstGeom>
          <a:noFill/>
        </p:spPr>
        <p:txBody>
          <a:bodyPr wrap="square" rtlCol="0">
            <a:spAutoFit/>
          </a:bodyPr>
          <a:lstStyle/>
          <a:p>
            <a:pPr marL="380990" indent="-380990" algn="just">
              <a:buFont typeface="Courier New" panose="02070309020205020404" pitchFamily="49" charset="0"/>
              <a:buChar char="o"/>
            </a:pPr>
            <a:r>
              <a:rPr lang="fr-CA" dirty="0">
                <a:latin typeface="Univers Condensed Light" panose="020B0306020202040204" pitchFamily="34" charset="0"/>
              </a:rPr>
              <a:t>Habituellement à partir d’un lit de poudre, la pièce est produite en projetant un liant sur chacune des couches successives;</a:t>
            </a:r>
          </a:p>
          <a:p>
            <a:pPr marL="380990" indent="-380990" algn="just">
              <a:buFont typeface="Courier New" panose="02070309020205020404" pitchFamily="49" charset="0"/>
              <a:buChar char="o"/>
            </a:pPr>
            <a:endParaRPr lang="fr-CA" dirty="0">
              <a:latin typeface="Univers Condensed Light" panose="020B0306020202040204" pitchFamily="34" charset="0"/>
            </a:endParaRPr>
          </a:p>
          <a:p>
            <a:pPr marL="380990" indent="-380990" algn="just">
              <a:buFont typeface="Courier New" panose="02070309020205020404" pitchFamily="49" charset="0"/>
              <a:buChar char="o"/>
            </a:pPr>
            <a:r>
              <a:rPr lang="fr-CA" dirty="0">
                <a:latin typeface="Univers Condensed Light" panose="020B0306020202040204" pitchFamily="34" charset="0"/>
              </a:rPr>
              <a:t>Pour le métal, les pièces sont par la suite </a:t>
            </a:r>
            <a:r>
              <a:rPr lang="fr-CA" dirty="0" err="1">
                <a:latin typeface="Univers Condensed Light" panose="020B0306020202040204" pitchFamily="34" charset="0"/>
              </a:rPr>
              <a:t>déliantées</a:t>
            </a:r>
            <a:r>
              <a:rPr lang="fr-CA" dirty="0">
                <a:latin typeface="Univers Condensed Light" panose="020B0306020202040204" pitchFamily="34" charset="0"/>
              </a:rPr>
              <a:t>, frittées et potentiellement infiltrées ou traitées par pressage isostatique à chaud.</a:t>
            </a:r>
          </a:p>
        </p:txBody>
      </p:sp>
    </p:spTree>
    <p:extLst>
      <p:ext uri="{BB962C8B-B14F-4D97-AF65-F5344CB8AC3E}">
        <p14:creationId xmlns:p14="http://schemas.microsoft.com/office/powerpoint/2010/main" val="17093060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314825-9A8F-4A64-3AFC-002B6C9E6D85}"/>
              </a:ext>
            </a:extLst>
          </p:cNvPr>
          <p:cNvSpPr>
            <a:spLocks noGrp="1"/>
          </p:cNvSpPr>
          <p:nvPr>
            <p:ph type="title"/>
          </p:nvPr>
        </p:nvSpPr>
        <p:spPr/>
        <p:txBody>
          <a:bodyPr/>
          <a:lstStyle/>
          <a:p>
            <a:r>
              <a:rPr lang="fr-CA" dirty="0"/>
              <a:t>Projection de liant</a:t>
            </a:r>
          </a:p>
        </p:txBody>
      </p:sp>
      <p:sp>
        <p:nvSpPr>
          <p:cNvPr id="3" name="Espace réservé du pied de page 2">
            <a:extLst>
              <a:ext uri="{FF2B5EF4-FFF2-40B4-BE49-F238E27FC236}">
                <a16:creationId xmlns:a16="http://schemas.microsoft.com/office/drawing/2014/main" id="{5BA61132-4BB5-406B-5492-8D1F74B24A84}"/>
              </a:ext>
            </a:extLst>
          </p:cNvPr>
          <p:cNvSpPr>
            <a:spLocks noGrp="1"/>
          </p:cNvSpPr>
          <p:nvPr>
            <p:ph type="ftr" sz="quarter" idx="11"/>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53B8BE85-2959-0B72-B379-61E86ADD8BB1}"/>
              </a:ext>
            </a:extLst>
          </p:cNvPr>
          <p:cNvSpPr>
            <a:spLocks noGrp="1"/>
          </p:cNvSpPr>
          <p:nvPr>
            <p:ph type="sldNum" sz="quarter" idx="12"/>
          </p:nvPr>
        </p:nvSpPr>
        <p:spPr/>
        <p:txBody>
          <a:bodyPr/>
          <a:lstStyle/>
          <a:p>
            <a:fld id="{82B63C5F-247B-BE4F-ACBC-7BDD67617F3E}" type="slidenum">
              <a:rPr lang="fr-FR" smtClean="0"/>
              <a:t>47</a:t>
            </a:fld>
            <a:endParaRPr lang="fr-FR" dirty="0"/>
          </a:p>
        </p:txBody>
      </p:sp>
      <p:sp>
        <p:nvSpPr>
          <p:cNvPr id="6" name="Espace réservé du texte 5">
            <a:extLst>
              <a:ext uri="{FF2B5EF4-FFF2-40B4-BE49-F238E27FC236}">
                <a16:creationId xmlns:a16="http://schemas.microsoft.com/office/drawing/2014/main" id="{504587AD-58EF-3E30-D9A5-C0AAE5677547}"/>
              </a:ext>
            </a:extLst>
          </p:cNvPr>
          <p:cNvSpPr>
            <a:spLocks noGrp="1"/>
          </p:cNvSpPr>
          <p:nvPr>
            <p:ph type="body" idx="15"/>
          </p:nvPr>
        </p:nvSpPr>
        <p:spPr>
          <a:xfrm>
            <a:off x="7190523" y="2598662"/>
            <a:ext cx="3469126" cy="2263624"/>
          </a:xfrm>
        </p:spPr>
        <p:txBody>
          <a:bodyPr/>
          <a:lstStyle/>
          <a:p>
            <a:r>
              <a:rPr lang="fr-CA" dirty="0"/>
              <a:t>Habituellement à partir d’un lit de poudre, la pièce est produite en projetant un liant sur chacune des couches successives.</a:t>
            </a:r>
          </a:p>
          <a:p>
            <a:endParaRPr lang="fr-CA" dirty="0"/>
          </a:p>
          <a:p>
            <a:r>
              <a:rPr lang="fr-CA" dirty="0"/>
              <a:t>Pour le métal, les pièces sont par la suite </a:t>
            </a:r>
            <a:r>
              <a:rPr lang="fr-CA" dirty="0" err="1"/>
              <a:t>déliantées</a:t>
            </a:r>
            <a:r>
              <a:rPr lang="fr-CA" dirty="0"/>
              <a:t>, frittées et potentiellement infiltrées ou traitées par pressage isostatique à chaud.</a:t>
            </a:r>
          </a:p>
          <a:p>
            <a:endParaRPr lang="fr-CA" dirty="0"/>
          </a:p>
        </p:txBody>
      </p:sp>
      <p:sp>
        <p:nvSpPr>
          <p:cNvPr id="7" name="Espace réservé du texte 6">
            <a:extLst>
              <a:ext uri="{FF2B5EF4-FFF2-40B4-BE49-F238E27FC236}">
                <a16:creationId xmlns:a16="http://schemas.microsoft.com/office/drawing/2014/main" id="{57096E56-EA30-DAC9-BE04-D58119EE851C}"/>
              </a:ext>
            </a:extLst>
          </p:cNvPr>
          <p:cNvSpPr>
            <a:spLocks noGrp="1"/>
          </p:cNvSpPr>
          <p:nvPr>
            <p:ph type="body" idx="16"/>
          </p:nvPr>
        </p:nvSpPr>
        <p:spPr>
          <a:xfrm>
            <a:off x="1644241" y="2521733"/>
            <a:ext cx="3469126" cy="3004982"/>
          </a:xfrm>
        </p:spPr>
        <p:txBody>
          <a:bodyPr>
            <a:normAutofit/>
          </a:bodyPr>
          <a:lstStyle/>
          <a:p>
            <a:r>
              <a:rPr lang="fr-CA" sz="2400" dirty="0"/>
              <a:t>Procédé de fabrication additive qui permet de produire des pièces par la procédé de métallurgie des poudres ainsi que des pièces en sable pour la production de noyaux</a:t>
            </a:r>
          </a:p>
          <a:p>
            <a:endParaRPr lang="fr-CA" sz="2400" dirty="0"/>
          </a:p>
        </p:txBody>
      </p:sp>
    </p:spTree>
    <p:extLst>
      <p:ext uri="{BB962C8B-B14F-4D97-AF65-F5344CB8AC3E}">
        <p14:creationId xmlns:p14="http://schemas.microsoft.com/office/powerpoint/2010/main" val="2721469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180968F-4B8C-29BB-53E1-C94BFC88068A}"/>
              </a:ext>
            </a:extLst>
          </p:cNvPr>
          <p:cNvSpPr/>
          <p:nvPr/>
        </p:nvSpPr>
        <p:spPr>
          <a:xfrm>
            <a:off x="5469860" y="4317349"/>
            <a:ext cx="3349640" cy="688451"/>
          </a:xfrm>
          <a:prstGeom prst="rect">
            <a:avLst/>
          </a:prstGeom>
          <a:solidFill>
            <a:srgbClr val="D9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Espace réservé du pied de page 1">
            <a:extLst>
              <a:ext uri="{FF2B5EF4-FFF2-40B4-BE49-F238E27FC236}">
                <a16:creationId xmlns:a16="http://schemas.microsoft.com/office/drawing/2014/main" id="{949AA91B-A57A-8104-13AC-773C9E5C2B1B}"/>
              </a:ext>
            </a:extLst>
          </p:cNvPr>
          <p:cNvSpPr>
            <a:spLocks noGrp="1"/>
          </p:cNvSpPr>
          <p:nvPr>
            <p:ph type="ftr" sz="quarter" idx="11"/>
          </p:nvPr>
        </p:nvSpPr>
        <p:spPr/>
        <p:txBody>
          <a:bodyPr/>
          <a:lstStyle/>
          <a:p>
            <a:r>
              <a:rPr lang="fr-FR" dirty="0"/>
              <a:t>ALU-COMPÉTENCES</a:t>
            </a:r>
          </a:p>
        </p:txBody>
      </p:sp>
      <p:sp>
        <p:nvSpPr>
          <p:cNvPr id="3" name="Espace réservé du numéro de diapositive 2">
            <a:extLst>
              <a:ext uri="{FF2B5EF4-FFF2-40B4-BE49-F238E27FC236}">
                <a16:creationId xmlns:a16="http://schemas.microsoft.com/office/drawing/2014/main" id="{EF26D1C8-D58B-9673-D121-453D7734464C}"/>
              </a:ext>
            </a:extLst>
          </p:cNvPr>
          <p:cNvSpPr>
            <a:spLocks noGrp="1"/>
          </p:cNvSpPr>
          <p:nvPr>
            <p:ph type="sldNum" sz="quarter" idx="12"/>
          </p:nvPr>
        </p:nvSpPr>
        <p:spPr/>
        <p:txBody>
          <a:bodyPr/>
          <a:lstStyle/>
          <a:p>
            <a:fld id="{82B63C5F-247B-BE4F-ACBC-7BDD67617F3E}" type="slidenum">
              <a:rPr lang="fr-FR" smtClean="0"/>
              <a:t>48</a:t>
            </a:fld>
            <a:endParaRPr lang="fr-FR" dirty="0"/>
          </a:p>
        </p:txBody>
      </p:sp>
      <p:sp>
        <p:nvSpPr>
          <p:cNvPr id="5" name="Titre 4">
            <a:extLst>
              <a:ext uri="{FF2B5EF4-FFF2-40B4-BE49-F238E27FC236}">
                <a16:creationId xmlns:a16="http://schemas.microsoft.com/office/drawing/2014/main" id="{AA8CBAA6-AD5F-8AD5-4AA4-0A9656C6F265}"/>
              </a:ext>
            </a:extLst>
          </p:cNvPr>
          <p:cNvSpPr>
            <a:spLocks noGrp="1"/>
          </p:cNvSpPr>
          <p:nvPr>
            <p:ph type="title"/>
          </p:nvPr>
        </p:nvSpPr>
        <p:spPr/>
        <p:txBody>
          <a:bodyPr/>
          <a:lstStyle/>
          <a:p>
            <a:r>
              <a:rPr lang="fr-CA" dirty="0"/>
              <a:t>Projection de liant</a:t>
            </a:r>
          </a:p>
        </p:txBody>
      </p:sp>
      <p:grpSp>
        <p:nvGrpSpPr>
          <p:cNvPr id="19" name="Groupe 18">
            <a:extLst>
              <a:ext uri="{FF2B5EF4-FFF2-40B4-BE49-F238E27FC236}">
                <a16:creationId xmlns:a16="http://schemas.microsoft.com/office/drawing/2014/main" id="{F8803DE2-23B7-EE6B-2DF8-9D93CA7BD3C1}"/>
              </a:ext>
            </a:extLst>
          </p:cNvPr>
          <p:cNvGrpSpPr/>
          <p:nvPr/>
        </p:nvGrpSpPr>
        <p:grpSpPr>
          <a:xfrm>
            <a:off x="522355" y="1180730"/>
            <a:ext cx="6384008" cy="4992167"/>
            <a:chOff x="522355" y="1077213"/>
            <a:chExt cx="6384008" cy="4992167"/>
          </a:xfrm>
        </p:grpSpPr>
        <p:sp>
          <p:nvSpPr>
            <p:cNvPr id="16" name="Rectangle 15">
              <a:extLst>
                <a:ext uri="{FF2B5EF4-FFF2-40B4-BE49-F238E27FC236}">
                  <a16:creationId xmlns:a16="http://schemas.microsoft.com/office/drawing/2014/main" id="{F836E137-A244-C43E-0233-F96331A3059A}"/>
                </a:ext>
              </a:extLst>
            </p:cNvPr>
            <p:cNvSpPr/>
            <p:nvPr/>
          </p:nvSpPr>
          <p:spPr>
            <a:xfrm>
              <a:off x="2712349" y="2997694"/>
              <a:ext cx="3349640" cy="688451"/>
            </a:xfrm>
            <a:prstGeom prst="rect">
              <a:avLst/>
            </a:prstGeom>
            <a:solidFill>
              <a:srgbClr val="D9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Rectangle 14">
              <a:extLst>
                <a:ext uri="{FF2B5EF4-FFF2-40B4-BE49-F238E27FC236}">
                  <a16:creationId xmlns:a16="http://schemas.microsoft.com/office/drawing/2014/main" id="{48D895B2-5C03-9373-9AA3-0ABD5F11986F}"/>
                </a:ext>
              </a:extLst>
            </p:cNvPr>
            <p:cNvSpPr/>
            <p:nvPr/>
          </p:nvSpPr>
          <p:spPr>
            <a:xfrm>
              <a:off x="2746360" y="5326455"/>
              <a:ext cx="3349640" cy="688451"/>
            </a:xfrm>
            <a:prstGeom prst="rect">
              <a:avLst/>
            </a:prstGeom>
            <a:solidFill>
              <a:srgbClr val="D9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6">
              <a:extLst>
                <a:ext uri="{FF2B5EF4-FFF2-40B4-BE49-F238E27FC236}">
                  <a16:creationId xmlns:a16="http://schemas.microsoft.com/office/drawing/2014/main" id="{6C82DE65-EAAA-ED90-D776-2A7688A30DB1}"/>
                </a:ext>
              </a:extLst>
            </p:cNvPr>
            <p:cNvPicPr>
              <a:picLocks noChangeAspect="1"/>
            </p:cNvPicPr>
            <p:nvPr/>
          </p:nvPicPr>
          <p:blipFill>
            <a:blip r:embed="rId2"/>
            <a:stretch>
              <a:fillRect/>
            </a:stretch>
          </p:blipFill>
          <p:spPr>
            <a:xfrm>
              <a:off x="522355" y="1077213"/>
              <a:ext cx="3003935" cy="2969640"/>
            </a:xfrm>
            <a:prstGeom prst="rect">
              <a:avLst/>
            </a:prstGeom>
            <a:ln w="28575">
              <a:solidFill>
                <a:schemeClr val="accent1"/>
              </a:solidFill>
              <a:prstDash val="solid"/>
            </a:ln>
          </p:spPr>
        </p:pic>
        <p:pic>
          <p:nvPicPr>
            <p:cNvPr id="8" name="Image 7">
              <a:extLst>
                <a:ext uri="{FF2B5EF4-FFF2-40B4-BE49-F238E27FC236}">
                  <a16:creationId xmlns:a16="http://schemas.microsoft.com/office/drawing/2014/main" id="{64EAAD3D-A73D-9452-91C7-6612D5BC3847}"/>
                </a:ext>
              </a:extLst>
            </p:cNvPr>
            <p:cNvPicPr>
              <a:picLocks noChangeAspect="1"/>
            </p:cNvPicPr>
            <p:nvPr/>
          </p:nvPicPr>
          <p:blipFill rotWithShape="1">
            <a:blip r:embed="rId3"/>
            <a:srcRect t="15495" r="19737"/>
            <a:stretch/>
          </p:blipFill>
          <p:spPr>
            <a:xfrm>
              <a:off x="522355" y="3944719"/>
              <a:ext cx="3003935" cy="2054397"/>
            </a:xfrm>
            <a:prstGeom prst="rect">
              <a:avLst/>
            </a:prstGeom>
            <a:ln w="28575">
              <a:solidFill>
                <a:schemeClr val="accent1"/>
              </a:solidFill>
              <a:prstDash val="solid"/>
            </a:ln>
          </p:spPr>
        </p:pic>
        <p:sp>
          <p:nvSpPr>
            <p:cNvPr id="11" name="ZoneTexte 10">
              <a:extLst>
                <a:ext uri="{FF2B5EF4-FFF2-40B4-BE49-F238E27FC236}">
                  <a16:creationId xmlns:a16="http://schemas.microsoft.com/office/drawing/2014/main" id="{3F5182CD-391F-EED1-B108-A148BFA937EB}"/>
                </a:ext>
              </a:extLst>
            </p:cNvPr>
            <p:cNvSpPr txBox="1"/>
            <p:nvPr/>
          </p:nvSpPr>
          <p:spPr>
            <a:xfrm>
              <a:off x="3579463" y="3032657"/>
              <a:ext cx="3099243" cy="666977"/>
            </a:xfrm>
            <a:prstGeom prst="rect">
              <a:avLst/>
            </a:prstGeom>
            <a:noFill/>
          </p:spPr>
          <p:txBody>
            <a:bodyPr wrap="square" rtlCol="0">
              <a:spAutoFit/>
            </a:bodyPr>
            <a:lstStyle/>
            <a:p>
              <a:pPr defTabSz="609585"/>
              <a:r>
                <a:rPr lang="fr-CA" b="1" dirty="0">
                  <a:solidFill>
                    <a:schemeClr val="accent1"/>
                  </a:solidFill>
                  <a:latin typeface="Univers Condensed Light" panose="020B0306020202040204" pitchFamily="34" charset="0"/>
                </a:rPr>
                <a:t>Innovent+ d’</a:t>
              </a:r>
              <a:r>
                <a:rPr lang="fr-CA" b="1" dirty="0" err="1">
                  <a:solidFill>
                    <a:schemeClr val="accent1"/>
                  </a:solidFill>
                  <a:latin typeface="Univers Condensed Light" panose="020B0306020202040204" pitchFamily="34" charset="0"/>
                </a:rPr>
                <a:t>ExOne</a:t>
              </a:r>
              <a:endParaRPr lang="fr-CA" b="1" dirty="0">
                <a:solidFill>
                  <a:schemeClr val="accent1"/>
                </a:solidFill>
                <a:latin typeface="Univers Condensed Light" panose="020B0306020202040204" pitchFamily="34" charset="0"/>
              </a:endParaRPr>
            </a:p>
            <a:p>
              <a:pPr defTabSz="609585"/>
              <a:r>
                <a:rPr lang="fr-CA" dirty="0">
                  <a:latin typeface="Univers Condensed Light" panose="020B0306020202040204" pitchFamily="34" charset="0"/>
                </a:rPr>
                <a:t>160 mm x 65 mm x 65 mm</a:t>
              </a:r>
            </a:p>
          </p:txBody>
        </p:sp>
        <p:sp>
          <p:nvSpPr>
            <p:cNvPr id="12" name="ZoneTexte 11">
              <a:extLst>
                <a:ext uri="{FF2B5EF4-FFF2-40B4-BE49-F238E27FC236}">
                  <a16:creationId xmlns:a16="http://schemas.microsoft.com/office/drawing/2014/main" id="{AC827BB1-876E-4254-BE78-DFA2B5295C56}"/>
                </a:ext>
              </a:extLst>
            </p:cNvPr>
            <p:cNvSpPr txBox="1"/>
            <p:nvPr/>
          </p:nvSpPr>
          <p:spPr>
            <a:xfrm>
              <a:off x="3556723" y="5402403"/>
              <a:ext cx="3349640" cy="666977"/>
            </a:xfrm>
            <a:prstGeom prst="rect">
              <a:avLst/>
            </a:prstGeom>
            <a:noFill/>
          </p:spPr>
          <p:txBody>
            <a:bodyPr wrap="square" rtlCol="0">
              <a:spAutoFit/>
            </a:bodyPr>
            <a:lstStyle/>
            <a:p>
              <a:pPr defTabSz="609585"/>
              <a:r>
                <a:rPr lang="fr-CA" b="1" dirty="0">
                  <a:solidFill>
                    <a:schemeClr val="accent1"/>
                  </a:solidFill>
                  <a:latin typeface="Univers Condensed Light" panose="020B0306020202040204" pitchFamily="34" charset="0"/>
                </a:rPr>
                <a:t>M-Flex d’</a:t>
              </a:r>
              <a:r>
                <a:rPr lang="fr-CA" b="1" dirty="0" err="1">
                  <a:solidFill>
                    <a:schemeClr val="accent1"/>
                  </a:solidFill>
                  <a:latin typeface="Univers Condensed Light" panose="020B0306020202040204" pitchFamily="34" charset="0"/>
                </a:rPr>
                <a:t>ExOne</a:t>
              </a:r>
              <a:endParaRPr lang="fr-CA" b="1" dirty="0">
                <a:solidFill>
                  <a:schemeClr val="accent1"/>
                </a:solidFill>
                <a:latin typeface="Univers Condensed Light" panose="020B0306020202040204" pitchFamily="34" charset="0"/>
              </a:endParaRPr>
            </a:p>
            <a:p>
              <a:pPr defTabSz="609585"/>
              <a:r>
                <a:rPr lang="fr-CA" dirty="0">
                  <a:latin typeface="Univers Condensed Light" panose="020B0306020202040204" pitchFamily="34" charset="0"/>
                </a:rPr>
                <a:t>400 mm x 250 mm x 250 mm</a:t>
              </a:r>
            </a:p>
          </p:txBody>
        </p:sp>
      </p:grpSp>
      <p:grpSp>
        <p:nvGrpSpPr>
          <p:cNvPr id="20" name="Groupe 19">
            <a:extLst>
              <a:ext uri="{FF2B5EF4-FFF2-40B4-BE49-F238E27FC236}">
                <a16:creationId xmlns:a16="http://schemas.microsoft.com/office/drawing/2014/main" id="{35A1907A-3B07-742E-707F-FAF7025C15FA}"/>
              </a:ext>
            </a:extLst>
          </p:cNvPr>
          <p:cNvGrpSpPr/>
          <p:nvPr/>
        </p:nvGrpSpPr>
        <p:grpSpPr>
          <a:xfrm>
            <a:off x="4514570" y="1565253"/>
            <a:ext cx="7076457" cy="4423919"/>
            <a:chOff x="4505943" y="1409978"/>
            <a:chExt cx="7076457" cy="4423919"/>
          </a:xfrm>
        </p:grpSpPr>
        <p:sp>
          <p:nvSpPr>
            <p:cNvPr id="18" name="Rectangle 17">
              <a:extLst>
                <a:ext uri="{FF2B5EF4-FFF2-40B4-BE49-F238E27FC236}">
                  <a16:creationId xmlns:a16="http://schemas.microsoft.com/office/drawing/2014/main" id="{39934B17-B80B-B18E-33D0-9F33652FEA55}"/>
                </a:ext>
              </a:extLst>
            </p:cNvPr>
            <p:cNvSpPr/>
            <p:nvPr/>
          </p:nvSpPr>
          <p:spPr>
            <a:xfrm>
              <a:off x="4652730" y="1552671"/>
              <a:ext cx="3500670" cy="688451"/>
            </a:xfrm>
            <a:prstGeom prst="rect">
              <a:avLst/>
            </a:prstGeom>
            <a:solidFill>
              <a:srgbClr val="D9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ZoneTexte 5">
              <a:extLst>
                <a:ext uri="{FF2B5EF4-FFF2-40B4-BE49-F238E27FC236}">
                  <a16:creationId xmlns:a16="http://schemas.microsoft.com/office/drawing/2014/main" id="{F4FEA28F-E997-42D3-8583-2437D7BBED99}"/>
                </a:ext>
              </a:extLst>
            </p:cNvPr>
            <p:cNvSpPr txBox="1"/>
            <p:nvPr/>
          </p:nvSpPr>
          <p:spPr>
            <a:xfrm>
              <a:off x="5461233" y="4179556"/>
              <a:ext cx="2624740" cy="666977"/>
            </a:xfrm>
            <a:prstGeom prst="rect">
              <a:avLst/>
            </a:prstGeom>
            <a:noFill/>
          </p:spPr>
          <p:txBody>
            <a:bodyPr wrap="square" rtlCol="0">
              <a:spAutoFit/>
            </a:bodyPr>
            <a:lstStyle/>
            <a:p>
              <a:pPr algn="r" defTabSz="609585"/>
              <a:r>
                <a:rPr lang="it-IT" b="1" dirty="0">
                  <a:solidFill>
                    <a:schemeClr val="accent1"/>
                  </a:solidFill>
                  <a:latin typeface="Univers Condensed Light" panose="020B0306020202040204" pitchFamily="34" charset="0"/>
                </a:rPr>
                <a:t>X1 160Pro d’ExOne</a:t>
              </a:r>
            </a:p>
            <a:p>
              <a:pPr algn="r" defTabSz="609585"/>
              <a:r>
                <a:rPr lang="it-IT" dirty="0">
                  <a:latin typeface="Univers Condensed Light" panose="020B0306020202040204" pitchFamily="34" charset="0"/>
                </a:rPr>
                <a:t>800 mm x 500 mm x 400 mm</a:t>
              </a:r>
            </a:p>
          </p:txBody>
        </p:sp>
        <p:pic>
          <p:nvPicPr>
            <p:cNvPr id="9" name="Image 8">
              <a:extLst>
                <a:ext uri="{FF2B5EF4-FFF2-40B4-BE49-F238E27FC236}">
                  <a16:creationId xmlns:a16="http://schemas.microsoft.com/office/drawing/2014/main" id="{A95E21E6-DCB9-E98D-F6CF-A0FEBAA55A4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8085973" y="3137648"/>
              <a:ext cx="3496427" cy="2696249"/>
            </a:xfrm>
            <a:prstGeom prst="rect">
              <a:avLst/>
            </a:prstGeom>
            <a:ln w="28575">
              <a:solidFill>
                <a:schemeClr val="accent1"/>
              </a:solidFill>
            </a:ln>
          </p:spPr>
        </p:pic>
        <p:pic>
          <p:nvPicPr>
            <p:cNvPr id="10" name="Image 9">
              <a:extLst>
                <a:ext uri="{FF2B5EF4-FFF2-40B4-BE49-F238E27FC236}">
                  <a16:creationId xmlns:a16="http://schemas.microsoft.com/office/drawing/2014/main" id="{48417752-8633-F21C-16E8-2BF2E6FB6FD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8085973" y="1409978"/>
              <a:ext cx="3496427" cy="1962383"/>
            </a:xfrm>
            <a:prstGeom prst="rect">
              <a:avLst/>
            </a:prstGeom>
            <a:ln w="28575">
              <a:solidFill>
                <a:schemeClr val="accent1"/>
              </a:solidFill>
            </a:ln>
          </p:spPr>
        </p:pic>
        <p:sp>
          <p:nvSpPr>
            <p:cNvPr id="13" name="ZoneTexte 12">
              <a:extLst>
                <a:ext uri="{FF2B5EF4-FFF2-40B4-BE49-F238E27FC236}">
                  <a16:creationId xmlns:a16="http://schemas.microsoft.com/office/drawing/2014/main" id="{A589B18C-CC13-663E-AF82-B1E6EAB0EC5A}"/>
                </a:ext>
              </a:extLst>
            </p:cNvPr>
            <p:cNvSpPr txBox="1"/>
            <p:nvPr/>
          </p:nvSpPr>
          <p:spPr>
            <a:xfrm>
              <a:off x="4505943" y="1581316"/>
              <a:ext cx="3496427" cy="666977"/>
            </a:xfrm>
            <a:prstGeom prst="rect">
              <a:avLst/>
            </a:prstGeom>
            <a:noFill/>
          </p:spPr>
          <p:txBody>
            <a:bodyPr wrap="square" rtlCol="0">
              <a:spAutoFit/>
            </a:bodyPr>
            <a:lstStyle/>
            <a:p>
              <a:pPr algn="r" defTabSz="609585"/>
              <a:r>
                <a:rPr lang="fr-CA" b="1" dirty="0">
                  <a:solidFill>
                    <a:schemeClr val="accent1"/>
                  </a:solidFill>
                  <a:latin typeface="Univers Condensed Light" panose="020B0306020202040204" pitchFamily="34" charset="0"/>
                </a:rPr>
                <a:t>Production System de Desktop </a:t>
              </a:r>
              <a:r>
                <a:rPr lang="fr-CA" b="1" dirty="0" err="1">
                  <a:solidFill>
                    <a:schemeClr val="accent1"/>
                  </a:solidFill>
                  <a:latin typeface="Univers Condensed Light" panose="020B0306020202040204" pitchFamily="34" charset="0"/>
                </a:rPr>
                <a:t>Metal</a:t>
              </a:r>
              <a:endParaRPr lang="fr-CA" b="1" dirty="0">
                <a:solidFill>
                  <a:schemeClr val="accent1"/>
                </a:solidFill>
                <a:latin typeface="Univers Condensed Light" panose="020B0306020202040204" pitchFamily="34" charset="0"/>
              </a:endParaRPr>
            </a:p>
            <a:p>
              <a:pPr algn="r" defTabSz="609585"/>
              <a:r>
                <a:rPr lang="fr-CA" dirty="0">
                  <a:latin typeface="Univers Condensed Light" panose="020B0306020202040204" pitchFamily="34" charset="0"/>
                </a:rPr>
                <a:t>337 mm x 337 mm x 330 mm</a:t>
              </a:r>
            </a:p>
          </p:txBody>
        </p:sp>
      </p:grpSp>
      <p:sp>
        <p:nvSpPr>
          <p:cNvPr id="14" name="ZoneTexte 13">
            <a:extLst>
              <a:ext uri="{FF2B5EF4-FFF2-40B4-BE49-F238E27FC236}">
                <a16:creationId xmlns:a16="http://schemas.microsoft.com/office/drawing/2014/main" id="{0028E673-83B7-D2B8-16FA-F0DCF05F1094}"/>
              </a:ext>
            </a:extLst>
          </p:cNvPr>
          <p:cNvSpPr txBox="1"/>
          <p:nvPr/>
        </p:nvSpPr>
        <p:spPr>
          <a:xfrm>
            <a:off x="411920" y="6102415"/>
            <a:ext cx="5871883" cy="600164"/>
          </a:xfrm>
          <a:prstGeom prst="rect">
            <a:avLst/>
          </a:prstGeom>
          <a:noFill/>
        </p:spPr>
        <p:txBody>
          <a:bodyPr wrap="square" rtlCol="0">
            <a:spAutoFit/>
          </a:bodyPr>
          <a:lstStyle/>
          <a:p>
            <a:pPr defTabSz="609585"/>
            <a:r>
              <a:rPr lang="fr-CA" sz="1100" i="1" dirty="0">
                <a:solidFill>
                  <a:schemeClr val="accent2"/>
                </a:solidFill>
                <a:latin typeface="Univers Condensed Light" panose="020B0306020202040204" pitchFamily="34" charset="0"/>
                <a:hlinkClick r:id="rId8">
                  <a:extLst>
                    <a:ext uri="{A12FA001-AC4F-418D-AE19-62706E023703}">
                      <ahyp:hlinkClr xmlns:ahyp="http://schemas.microsoft.com/office/drawing/2018/hyperlinkcolor" val="tx"/>
                    </a:ext>
                  </a:extLst>
                </a:hlinkClick>
              </a:rPr>
              <a:t>https://www.cati.com/3d-printing/desktop-metal-3d-printers/production/</a:t>
            </a:r>
            <a:r>
              <a:rPr lang="fr-CA" sz="1100" i="1" dirty="0">
                <a:solidFill>
                  <a:schemeClr val="accent2"/>
                </a:solidFill>
                <a:latin typeface="Univers Condensed Light" panose="020B0306020202040204" pitchFamily="34" charset="0"/>
              </a:rPr>
              <a:t> </a:t>
            </a:r>
          </a:p>
          <a:p>
            <a:pPr defTabSz="609585"/>
            <a:r>
              <a:rPr lang="fr-CA" sz="1100" i="1" dirty="0">
                <a:solidFill>
                  <a:schemeClr val="accent2"/>
                </a:solidFill>
                <a:latin typeface="Univers Condensed Light" panose="020B0306020202040204" pitchFamily="34" charset="0"/>
              </a:rPr>
              <a:t>https://www.exone.com/en-US/3D-printing-systems/metal-3d-printers</a:t>
            </a:r>
          </a:p>
          <a:p>
            <a:pPr defTabSz="609585"/>
            <a:endParaRPr lang="fr-CA" sz="1100" i="1" dirty="0">
              <a:solidFill>
                <a:schemeClr val="accent2"/>
              </a:solidFill>
              <a:latin typeface="Univers Condensed Light" panose="020B0306020202040204" pitchFamily="34" charset="0"/>
            </a:endParaRPr>
          </a:p>
        </p:txBody>
      </p:sp>
    </p:spTree>
    <p:extLst>
      <p:ext uri="{BB962C8B-B14F-4D97-AF65-F5344CB8AC3E}">
        <p14:creationId xmlns:p14="http://schemas.microsoft.com/office/powerpoint/2010/main" val="8023744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C87BF4F-CD1E-BA42-7D9B-8C958C4540F3}"/>
              </a:ext>
            </a:extLst>
          </p:cNvPr>
          <p:cNvSpPr>
            <a:spLocks noGrp="1"/>
          </p:cNvSpPr>
          <p:nvPr>
            <p:ph type="ftr" sz="quarter" idx="11"/>
          </p:nvPr>
        </p:nvSpPr>
        <p:spPr/>
        <p:txBody>
          <a:bodyPr/>
          <a:lstStyle/>
          <a:p>
            <a:r>
              <a:rPr lang="fr-FR"/>
              <a:t>ALU-COMPÉTENCES</a:t>
            </a:r>
          </a:p>
        </p:txBody>
      </p:sp>
      <p:sp>
        <p:nvSpPr>
          <p:cNvPr id="3" name="Espace réservé du numéro de diapositive 2">
            <a:extLst>
              <a:ext uri="{FF2B5EF4-FFF2-40B4-BE49-F238E27FC236}">
                <a16:creationId xmlns:a16="http://schemas.microsoft.com/office/drawing/2014/main" id="{5FAD84E4-CA3D-5485-73D2-5EF12AF93951}"/>
              </a:ext>
            </a:extLst>
          </p:cNvPr>
          <p:cNvSpPr>
            <a:spLocks noGrp="1"/>
          </p:cNvSpPr>
          <p:nvPr>
            <p:ph type="sldNum" sz="quarter" idx="12"/>
          </p:nvPr>
        </p:nvSpPr>
        <p:spPr/>
        <p:txBody>
          <a:bodyPr/>
          <a:lstStyle/>
          <a:p>
            <a:fld id="{82B63C5F-247B-BE4F-ACBC-7BDD67617F3E}" type="slidenum">
              <a:rPr lang="fr-FR" smtClean="0"/>
              <a:t>49</a:t>
            </a:fld>
            <a:endParaRPr lang="fr-FR" dirty="0"/>
          </a:p>
        </p:txBody>
      </p:sp>
      <p:sp>
        <p:nvSpPr>
          <p:cNvPr id="5" name="Titre 4">
            <a:extLst>
              <a:ext uri="{FF2B5EF4-FFF2-40B4-BE49-F238E27FC236}">
                <a16:creationId xmlns:a16="http://schemas.microsoft.com/office/drawing/2014/main" id="{CCA4C59F-384E-2DA3-53EA-EF7E8F4CC75B}"/>
              </a:ext>
            </a:extLst>
          </p:cNvPr>
          <p:cNvSpPr>
            <a:spLocks noGrp="1"/>
          </p:cNvSpPr>
          <p:nvPr>
            <p:ph type="title"/>
          </p:nvPr>
        </p:nvSpPr>
        <p:spPr/>
        <p:txBody>
          <a:bodyPr/>
          <a:lstStyle/>
          <a:p>
            <a:r>
              <a:rPr lang="fr-CA" dirty="0"/>
              <a:t>Projection de liant</a:t>
            </a:r>
          </a:p>
        </p:txBody>
      </p:sp>
      <p:sp>
        <p:nvSpPr>
          <p:cNvPr id="12" name="ZoneTexte 11">
            <a:extLst>
              <a:ext uri="{FF2B5EF4-FFF2-40B4-BE49-F238E27FC236}">
                <a16:creationId xmlns:a16="http://schemas.microsoft.com/office/drawing/2014/main" id="{1661EF1C-92EB-7E04-5280-2FA0495604AE}"/>
              </a:ext>
            </a:extLst>
          </p:cNvPr>
          <p:cNvSpPr txBox="1"/>
          <p:nvPr/>
        </p:nvSpPr>
        <p:spPr>
          <a:xfrm>
            <a:off x="760383" y="1451916"/>
            <a:ext cx="3532368" cy="461665"/>
          </a:xfrm>
          <a:prstGeom prst="rect">
            <a:avLst/>
          </a:prstGeom>
          <a:noFill/>
        </p:spPr>
        <p:txBody>
          <a:bodyPr wrap="square" rtlCol="0">
            <a:spAutoFit/>
          </a:bodyPr>
          <a:lstStyle/>
          <a:p>
            <a:pPr defTabSz="609585"/>
            <a:r>
              <a:rPr lang="fr-CA" sz="2400" dirty="0">
                <a:latin typeface="Univers Condensed Light" panose="020B0306020202040204" pitchFamily="34" charset="0"/>
              </a:rPr>
              <a:t>Systèmes à sable</a:t>
            </a:r>
          </a:p>
        </p:txBody>
      </p:sp>
      <p:grpSp>
        <p:nvGrpSpPr>
          <p:cNvPr id="18" name="Groupe 17">
            <a:extLst>
              <a:ext uri="{FF2B5EF4-FFF2-40B4-BE49-F238E27FC236}">
                <a16:creationId xmlns:a16="http://schemas.microsoft.com/office/drawing/2014/main" id="{334C9CF0-92DE-9E86-6524-9CD3E425C834}"/>
              </a:ext>
            </a:extLst>
          </p:cNvPr>
          <p:cNvGrpSpPr/>
          <p:nvPr/>
        </p:nvGrpSpPr>
        <p:grpSpPr>
          <a:xfrm>
            <a:off x="244314" y="1197533"/>
            <a:ext cx="11457293" cy="5000722"/>
            <a:chOff x="164105" y="1287938"/>
            <a:chExt cx="11457293" cy="5000722"/>
          </a:xfrm>
        </p:grpSpPr>
        <p:sp>
          <p:nvSpPr>
            <p:cNvPr id="15" name="Rectangle 14">
              <a:extLst>
                <a:ext uri="{FF2B5EF4-FFF2-40B4-BE49-F238E27FC236}">
                  <a16:creationId xmlns:a16="http://schemas.microsoft.com/office/drawing/2014/main" id="{1D86C041-C834-1C1F-37DB-AE979A145D2A}"/>
                </a:ext>
              </a:extLst>
            </p:cNvPr>
            <p:cNvSpPr/>
            <p:nvPr/>
          </p:nvSpPr>
          <p:spPr>
            <a:xfrm>
              <a:off x="5972961" y="1519164"/>
              <a:ext cx="3349640" cy="688451"/>
            </a:xfrm>
            <a:prstGeom prst="rect">
              <a:avLst/>
            </a:prstGeom>
            <a:solidFill>
              <a:srgbClr val="D9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Rectangle 15">
              <a:extLst>
                <a:ext uri="{FF2B5EF4-FFF2-40B4-BE49-F238E27FC236}">
                  <a16:creationId xmlns:a16="http://schemas.microsoft.com/office/drawing/2014/main" id="{F11C7C70-0F8E-8A73-32B5-35DF1AC58CE5}"/>
                </a:ext>
              </a:extLst>
            </p:cNvPr>
            <p:cNvSpPr/>
            <p:nvPr/>
          </p:nvSpPr>
          <p:spPr>
            <a:xfrm>
              <a:off x="4477102" y="2727203"/>
              <a:ext cx="3349640" cy="688451"/>
            </a:xfrm>
            <a:prstGeom prst="rect">
              <a:avLst/>
            </a:prstGeom>
            <a:solidFill>
              <a:srgbClr val="D9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Rectangle 16">
              <a:extLst>
                <a:ext uri="{FF2B5EF4-FFF2-40B4-BE49-F238E27FC236}">
                  <a16:creationId xmlns:a16="http://schemas.microsoft.com/office/drawing/2014/main" id="{6B79D33E-0A6B-4E7D-7ED6-5A404CC029A8}"/>
                </a:ext>
              </a:extLst>
            </p:cNvPr>
            <p:cNvSpPr/>
            <p:nvPr/>
          </p:nvSpPr>
          <p:spPr>
            <a:xfrm>
              <a:off x="425405" y="2735066"/>
              <a:ext cx="3349640" cy="688451"/>
            </a:xfrm>
            <a:prstGeom prst="rect">
              <a:avLst/>
            </a:prstGeom>
            <a:solidFill>
              <a:srgbClr val="D9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6" name="Image 5">
              <a:extLst>
                <a:ext uri="{FF2B5EF4-FFF2-40B4-BE49-F238E27FC236}">
                  <a16:creationId xmlns:a16="http://schemas.microsoft.com/office/drawing/2014/main" id="{CDEF41E3-3AD5-B81E-FF1F-70D07447784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5444" t="17442" b="3893"/>
            <a:stretch/>
          </p:blipFill>
          <p:spPr>
            <a:xfrm>
              <a:off x="4726266" y="3640478"/>
              <a:ext cx="3981433" cy="2263645"/>
            </a:xfrm>
            <a:prstGeom prst="rect">
              <a:avLst/>
            </a:prstGeom>
          </p:spPr>
        </p:pic>
        <p:pic>
          <p:nvPicPr>
            <p:cNvPr id="7" name="Image 6">
              <a:extLst>
                <a:ext uri="{FF2B5EF4-FFF2-40B4-BE49-F238E27FC236}">
                  <a16:creationId xmlns:a16="http://schemas.microsoft.com/office/drawing/2014/main" id="{34111D42-5172-C165-43B3-1620042AA121}"/>
                </a:ext>
              </a:extLst>
            </p:cNvPr>
            <p:cNvPicPr>
              <a:picLocks noChangeAspect="1"/>
            </p:cNvPicPr>
            <p:nvPr/>
          </p:nvPicPr>
          <p:blipFill rotWithShape="1">
            <a:blip r:embed="rId4"/>
            <a:srcRect l="1433"/>
            <a:stretch/>
          </p:blipFill>
          <p:spPr>
            <a:xfrm>
              <a:off x="8836341" y="1349271"/>
              <a:ext cx="2785057" cy="2571335"/>
            </a:xfrm>
            <a:prstGeom prst="rect">
              <a:avLst/>
            </a:prstGeom>
          </p:spPr>
        </p:pic>
        <p:pic>
          <p:nvPicPr>
            <p:cNvPr id="8" name="Image 7">
              <a:extLst>
                <a:ext uri="{FF2B5EF4-FFF2-40B4-BE49-F238E27FC236}">
                  <a16:creationId xmlns:a16="http://schemas.microsoft.com/office/drawing/2014/main" id="{6ED6EACD-A9CF-21DC-DEB5-B08D07B21996}"/>
                </a:ext>
              </a:extLst>
            </p:cNvPr>
            <p:cNvPicPr>
              <a:picLocks noChangeAspect="1"/>
            </p:cNvPicPr>
            <p:nvPr/>
          </p:nvPicPr>
          <p:blipFill rotWithShape="1">
            <a:blip r:embed="rId5"/>
            <a:srcRect t="7674"/>
            <a:stretch/>
          </p:blipFill>
          <p:spPr>
            <a:xfrm>
              <a:off x="164106" y="3440441"/>
              <a:ext cx="4644833" cy="2848219"/>
            </a:xfrm>
            <a:prstGeom prst="rect">
              <a:avLst/>
            </a:prstGeom>
          </p:spPr>
        </p:pic>
        <p:sp>
          <p:nvSpPr>
            <p:cNvPr id="9" name="ZoneTexte 8">
              <a:extLst>
                <a:ext uri="{FF2B5EF4-FFF2-40B4-BE49-F238E27FC236}">
                  <a16:creationId xmlns:a16="http://schemas.microsoft.com/office/drawing/2014/main" id="{C3143182-4045-2F0F-CA18-6F917C842729}"/>
                </a:ext>
              </a:extLst>
            </p:cNvPr>
            <p:cNvSpPr txBox="1"/>
            <p:nvPr/>
          </p:nvSpPr>
          <p:spPr>
            <a:xfrm>
              <a:off x="5972961" y="1519164"/>
              <a:ext cx="2675041" cy="666977"/>
            </a:xfrm>
            <a:prstGeom prst="rect">
              <a:avLst/>
            </a:prstGeom>
            <a:noFill/>
          </p:spPr>
          <p:txBody>
            <a:bodyPr wrap="square" rtlCol="0">
              <a:spAutoFit/>
            </a:bodyPr>
            <a:lstStyle/>
            <a:p>
              <a:pPr algn="r" defTabSz="609585"/>
              <a:r>
                <a:rPr lang="fr-CA" b="1" dirty="0" err="1">
                  <a:solidFill>
                    <a:schemeClr val="accent1"/>
                  </a:solidFill>
                  <a:latin typeface="Univers Condensed Light" panose="020B0306020202040204" pitchFamily="34" charset="0"/>
                </a:rPr>
                <a:t>S-Print</a:t>
              </a:r>
              <a:r>
                <a:rPr lang="fr-CA" b="1" dirty="0">
                  <a:solidFill>
                    <a:schemeClr val="accent1"/>
                  </a:solidFill>
                  <a:latin typeface="Univers Condensed Light" panose="020B0306020202040204" pitchFamily="34" charset="0"/>
                </a:rPr>
                <a:t> d’</a:t>
              </a:r>
              <a:r>
                <a:rPr lang="fr-CA" b="1" dirty="0" err="1">
                  <a:solidFill>
                    <a:schemeClr val="accent1"/>
                  </a:solidFill>
                  <a:latin typeface="Univers Condensed Light" panose="020B0306020202040204" pitchFamily="34" charset="0"/>
                </a:rPr>
                <a:t>ExOne</a:t>
              </a:r>
              <a:endParaRPr lang="fr-CA" b="1" dirty="0">
                <a:solidFill>
                  <a:schemeClr val="accent1"/>
                </a:solidFill>
                <a:latin typeface="Univers Condensed Light" panose="020B0306020202040204" pitchFamily="34" charset="0"/>
              </a:endParaRPr>
            </a:p>
            <a:p>
              <a:pPr algn="r" defTabSz="609585"/>
              <a:r>
                <a:rPr lang="fr-CA" dirty="0">
                  <a:latin typeface="Univers Condensed Light" panose="020B0306020202040204" pitchFamily="34" charset="0"/>
                </a:rPr>
                <a:t>800 mm x 500 mm x 400 mm</a:t>
              </a:r>
            </a:p>
          </p:txBody>
        </p:sp>
        <p:sp>
          <p:nvSpPr>
            <p:cNvPr id="10" name="ZoneTexte 9">
              <a:extLst>
                <a:ext uri="{FF2B5EF4-FFF2-40B4-BE49-F238E27FC236}">
                  <a16:creationId xmlns:a16="http://schemas.microsoft.com/office/drawing/2014/main" id="{BD146DA3-DC7A-4741-ECC5-0BB8EA4AFDD5}"/>
                </a:ext>
              </a:extLst>
            </p:cNvPr>
            <p:cNvSpPr txBox="1"/>
            <p:nvPr/>
          </p:nvSpPr>
          <p:spPr>
            <a:xfrm>
              <a:off x="4634836" y="2719932"/>
              <a:ext cx="4213411" cy="666977"/>
            </a:xfrm>
            <a:prstGeom prst="rect">
              <a:avLst/>
            </a:prstGeom>
            <a:noFill/>
          </p:spPr>
          <p:txBody>
            <a:bodyPr wrap="square" rtlCol="0">
              <a:spAutoFit/>
            </a:bodyPr>
            <a:lstStyle/>
            <a:p>
              <a:pPr defTabSz="609585"/>
              <a:r>
                <a:rPr lang="fr-CA" b="1" dirty="0">
                  <a:solidFill>
                    <a:schemeClr val="accent1"/>
                  </a:solidFill>
                  <a:latin typeface="Univers Condensed Light" panose="020B0306020202040204" pitchFamily="34" charset="0"/>
                </a:rPr>
                <a:t>S-Max d’</a:t>
              </a:r>
              <a:r>
                <a:rPr lang="fr-CA" b="1" dirty="0" err="1">
                  <a:solidFill>
                    <a:schemeClr val="accent1"/>
                  </a:solidFill>
                  <a:latin typeface="Univers Condensed Light" panose="020B0306020202040204" pitchFamily="34" charset="0"/>
                </a:rPr>
                <a:t>ExOne</a:t>
              </a:r>
              <a:endParaRPr lang="fr-CA" b="1" dirty="0">
                <a:solidFill>
                  <a:schemeClr val="accent1"/>
                </a:solidFill>
                <a:latin typeface="Univers Condensed Light" panose="020B0306020202040204" pitchFamily="34" charset="0"/>
              </a:endParaRPr>
            </a:p>
            <a:p>
              <a:pPr defTabSz="609585"/>
              <a:r>
                <a:rPr lang="fr-CA" dirty="0">
                  <a:latin typeface="Univers Condensed Light" panose="020B0306020202040204" pitchFamily="34" charset="0"/>
                </a:rPr>
                <a:t>1800 mm x 1000 mm x 700 mm</a:t>
              </a:r>
            </a:p>
          </p:txBody>
        </p:sp>
        <p:sp>
          <p:nvSpPr>
            <p:cNvPr id="11" name="ZoneTexte 10">
              <a:extLst>
                <a:ext uri="{FF2B5EF4-FFF2-40B4-BE49-F238E27FC236}">
                  <a16:creationId xmlns:a16="http://schemas.microsoft.com/office/drawing/2014/main" id="{C9359D3F-E5E9-B147-E072-1EB57C0E8D65}"/>
                </a:ext>
              </a:extLst>
            </p:cNvPr>
            <p:cNvSpPr txBox="1"/>
            <p:nvPr/>
          </p:nvSpPr>
          <p:spPr>
            <a:xfrm>
              <a:off x="607435" y="2731373"/>
              <a:ext cx="3728517" cy="666977"/>
            </a:xfrm>
            <a:prstGeom prst="rect">
              <a:avLst/>
            </a:prstGeom>
            <a:noFill/>
          </p:spPr>
          <p:txBody>
            <a:bodyPr wrap="square" rtlCol="0">
              <a:spAutoFit/>
            </a:bodyPr>
            <a:lstStyle/>
            <a:p>
              <a:pPr defTabSz="609585"/>
              <a:r>
                <a:rPr lang="fr-CA" b="1" dirty="0">
                  <a:solidFill>
                    <a:schemeClr val="accent1"/>
                  </a:solidFill>
                  <a:latin typeface="Univers Condensed Light" panose="020B0306020202040204" pitchFamily="34" charset="0"/>
                </a:rPr>
                <a:t>VX400 de </a:t>
              </a:r>
              <a:r>
                <a:rPr lang="fr-CA" b="1" dirty="0" err="1">
                  <a:solidFill>
                    <a:schemeClr val="accent1"/>
                  </a:solidFill>
                  <a:latin typeface="Univers Condensed Light" panose="020B0306020202040204" pitchFamily="34" charset="0"/>
                </a:rPr>
                <a:t>VoxelJet</a:t>
              </a:r>
              <a:endParaRPr lang="fr-CA" b="1" dirty="0">
                <a:solidFill>
                  <a:schemeClr val="accent1"/>
                </a:solidFill>
                <a:latin typeface="Univers Condensed Light" panose="020B0306020202040204" pitchFamily="34" charset="0"/>
              </a:endParaRPr>
            </a:p>
            <a:p>
              <a:pPr defTabSz="609585"/>
              <a:r>
                <a:rPr lang="fr-CA" dirty="0">
                  <a:latin typeface="Univers Condensed Light" panose="020B0306020202040204" pitchFamily="34" charset="0"/>
                </a:rPr>
                <a:t>4000 mm x 2000 mm x 1000 mm</a:t>
              </a:r>
            </a:p>
          </p:txBody>
        </p:sp>
        <p:sp>
          <p:nvSpPr>
            <p:cNvPr id="13" name="Rectangle 12">
              <a:extLst>
                <a:ext uri="{FF2B5EF4-FFF2-40B4-BE49-F238E27FC236}">
                  <a16:creationId xmlns:a16="http://schemas.microsoft.com/office/drawing/2014/main" id="{A277E653-CE67-CF0A-FA97-18CA7E8440F2}"/>
                </a:ext>
              </a:extLst>
            </p:cNvPr>
            <p:cNvSpPr/>
            <p:nvPr/>
          </p:nvSpPr>
          <p:spPr>
            <a:xfrm>
              <a:off x="164105" y="3429001"/>
              <a:ext cx="8672235" cy="2749503"/>
            </a:xfrm>
            <a:prstGeom prst="rect">
              <a:avLst/>
            </a:prstGeom>
            <a:noFill/>
            <a:ln w="28575" cap="flat" cmpd="sng" algn="ctr">
              <a:solidFill>
                <a:schemeClr val="accent1"/>
              </a:solidFill>
              <a:prstDash val="solid"/>
            </a:ln>
            <a:effectLst/>
          </p:spPr>
          <p:txBody>
            <a:bodyPr rtlCol="0" anchor="ct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fr-CA" sz="2400" b="0" i="0" u="none" strike="noStrike" kern="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126F2CAE-8A9F-6411-2EE4-09A3D1DE2B62}"/>
                </a:ext>
              </a:extLst>
            </p:cNvPr>
            <p:cNvSpPr/>
            <p:nvPr/>
          </p:nvSpPr>
          <p:spPr>
            <a:xfrm>
              <a:off x="8836341" y="1287938"/>
              <a:ext cx="2707937" cy="2694004"/>
            </a:xfrm>
            <a:prstGeom prst="rect">
              <a:avLst/>
            </a:prstGeom>
            <a:noFill/>
            <a:ln w="28575" cap="flat" cmpd="sng" algn="ctr">
              <a:solidFill>
                <a:schemeClr val="accent1"/>
              </a:solidFill>
              <a:prstDash val="solid"/>
            </a:ln>
            <a:effectLst/>
          </p:spPr>
          <p:txBody>
            <a:bodyPr rtlCol="0" anchor="ct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fr-CA" sz="2400" b="0" i="0" u="none" strike="noStrike" kern="0" cap="none" spc="0" normalizeH="0" baseline="0" noProof="0">
                <a:ln>
                  <a:noFill/>
                </a:ln>
                <a:solidFill>
                  <a:srgbClr val="FFFFFF"/>
                </a:solidFill>
                <a:effectLst/>
                <a:uLnTx/>
                <a:uFillTx/>
                <a:latin typeface="Arial"/>
                <a:ea typeface="+mn-ea"/>
                <a:cs typeface="+mn-cs"/>
              </a:endParaRPr>
            </a:p>
          </p:txBody>
        </p:sp>
      </p:grpSp>
      <p:sp>
        <p:nvSpPr>
          <p:cNvPr id="19" name="ZoneTexte 18">
            <a:extLst>
              <a:ext uri="{FF2B5EF4-FFF2-40B4-BE49-F238E27FC236}">
                <a16:creationId xmlns:a16="http://schemas.microsoft.com/office/drawing/2014/main" id="{05945409-9CAB-1311-8EBE-3730C8EF69C3}"/>
              </a:ext>
            </a:extLst>
          </p:cNvPr>
          <p:cNvSpPr txBox="1"/>
          <p:nvPr/>
        </p:nvSpPr>
        <p:spPr>
          <a:xfrm>
            <a:off x="164104" y="6064374"/>
            <a:ext cx="5719483" cy="430887"/>
          </a:xfrm>
          <a:prstGeom prst="rect">
            <a:avLst/>
          </a:prstGeom>
          <a:noFill/>
        </p:spPr>
        <p:txBody>
          <a:bodyPr wrap="square" rtlCol="0">
            <a:spAutoFit/>
          </a:bodyPr>
          <a:lstStyle/>
          <a:p>
            <a:pPr defTabSz="609585"/>
            <a:r>
              <a:rPr lang="fr-CA" sz="1100" i="1" dirty="0">
                <a:solidFill>
                  <a:schemeClr val="accent2"/>
                </a:solidFill>
                <a:latin typeface="Univers Condensed Light" panose="020B0306020202040204" pitchFamily="34" charset="0"/>
              </a:rPr>
              <a:t>https://www.voxeljet.com/3d-printing-systems/vx4000/</a:t>
            </a:r>
          </a:p>
          <a:p>
            <a:pPr defTabSz="609585"/>
            <a:r>
              <a:rPr lang="fr-CA" sz="1100" i="1" dirty="0">
                <a:solidFill>
                  <a:schemeClr val="accent2"/>
                </a:solidFill>
                <a:latin typeface="Univers Condensed Light" panose="020B0306020202040204" pitchFamily="34" charset="0"/>
              </a:rPr>
              <a:t>https://www.exone.com/en-US/3D-printing-systems/sand-3d-printers</a:t>
            </a:r>
          </a:p>
        </p:txBody>
      </p:sp>
    </p:spTree>
    <p:extLst>
      <p:ext uri="{BB962C8B-B14F-4D97-AF65-F5344CB8AC3E}">
        <p14:creationId xmlns:p14="http://schemas.microsoft.com/office/powerpoint/2010/main" val="1610801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8D30EE-3302-4290-97A4-FE8D46A447A4}"/>
              </a:ext>
            </a:extLst>
          </p:cNvPr>
          <p:cNvSpPr>
            <a:spLocks noGrp="1"/>
          </p:cNvSpPr>
          <p:nvPr>
            <p:ph type="title"/>
          </p:nvPr>
        </p:nvSpPr>
        <p:spPr/>
        <p:txBody>
          <a:bodyPr/>
          <a:lstStyle/>
          <a:p>
            <a:r>
              <a:rPr lang="fr-CA" dirty="0"/>
              <a:t>Caractéristiques de l’aluminium importantes en FA</a:t>
            </a:r>
          </a:p>
        </p:txBody>
      </p:sp>
      <p:sp>
        <p:nvSpPr>
          <p:cNvPr id="3" name="Espace réservé du pied de page 2">
            <a:extLst>
              <a:ext uri="{FF2B5EF4-FFF2-40B4-BE49-F238E27FC236}">
                <a16:creationId xmlns:a16="http://schemas.microsoft.com/office/drawing/2014/main" id="{846826B0-D76C-47A4-8BAA-E4DD3FD8CA36}"/>
              </a:ext>
            </a:extLst>
          </p:cNvPr>
          <p:cNvSpPr>
            <a:spLocks noGrp="1"/>
          </p:cNvSpPr>
          <p:nvPr>
            <p:ph type="ftr" sz="quarter" idx="11"/>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15AAF59B-E908-42FE-9677-9139C60CD07F}"/>
              </a:ext>
            </a:extLst>
          </p:cNvPr>
          <p:cNvSpPr>
            <a:spLocks noGrp="1"/>
          </p:cNvSpPr>
          <p:nvPr>
            <p:ph type="sldNum" sz="quarter" idx="12"/>
          </p:nvPr>
        </p:nvSpPr>
        <p:spPr/>
        <p:txBody>
          <a:bodyPr/>
          <a:lstStyle/>
          <a:p>
            <a:fld id="{82B63C5F-247B-BE4F-ACBC-7BDD67617F3E}" type="slidenum">
              <a:rPr lang="fr-FR" smtClean="0"/>
              <a:t>5</a:t>
            </a:fld>
            <a:endParaRPr lang="fr-FR" dirty="0"/>
          </a:p>
        </p:txBody>
      </p:sp>
      <p:sp>
        <p:nvSpPr>
          <p:cNvPr id="5" name="Espace réservé du texte 4">
            <a:extLst>
              <a:ext uri="{FF2B5EF4-FFF2-40B4-BE49-F238E27FC236}">
                <a16:creationId xmlns:a16="http://schemas.microsoft.com/office/drawing/2014/main" id="{86572738-42DF-4E0F-9BD8-92D75D315A95}"/>
              </a:ext>
            </a:extLst>
          </p:cNvPr>
          <p:cNvSpPr>
            <a:spLocks noGrp="1"/>
          </p:cNvSpPr>
          <p:nvPr>
            <p:ph type="body" idx="13"/>
          </p:nvPr>
        </p:nvSpPr>
        <p:spPr>
          <a:xfrm>
            <a:off x="7384097" y="2905086"/>
            <a:ext cx="3031292" cy="1138922"/>
          </a:xfrm>
        </p:spPr>
        <p:txBody>
          <a:bodyPr>
            <a:normAutofit/>
          </a:bodyPr>
          <a:lstStyle/>
          <a:p>
            <a:r>
              <a:rPr lang="fr-CA" sz="2400" dirty="0"/>
              <a:t>Très faible fraction de l’énergie du laser absorbée par l’aluminium </a:t>
            </a:r>
          </a:p>
        </p:txBody>
      </p:sp>
      <p:sp>
        <p:nvSpPr>
          <p:cNvPr id="6" name="Espace réservé du texte 5">
            <a:extLst>
              <a:ext uri="{FF2B5EF4-FFF2-40B4-BE49-F238E27FC236}">
                <a16:creationId xmlns:a16="http://schemas.microsoft.com/office/drawing/2014/main" id="{71676BB8-1B4C-4DC6-8A47-2CC2D69DBD26}"/>
              </a:ext>
            </a:extLst>
          </p:cNvPr>
          <p:cNvSpPr>
            <a:spLocks noGrp="1"/>
          </p:cNvSpPr>
          <p:nvPr>
            <p:ph type="body" idx="15"/>
          </p:nvPr>
        </p:nvSpPr>
        <p:spPr>
          <a:xfrm>
            <a:off x="6663848" y="4291386"/>
            <a:ext cx="4471791" cy="1817586"/>
          </a:xfrm>
        </p:spPr>
        <p:txBody>
          <a:bodyPr>
            <a:normAutofit/>
          </a:bodyPr>
          <a:lstStyle/>
          <a:p>
            <a:r>
              <a:rPr lang="fr-CA" sz="1800" dirty="0"/>
              <a:t>Pour les longueurs d’onde de laser fibre généralement utilisées -1070 nm</a:t>
            </a:r>
          </a:p>
          <a:p>
            <a:r>
              <a:rPr lang="fr-CA" sz="1800" dirty="0"/>
              <a:t>Influence sur le LPBF et le DED</a:t>
            </a:r>
          </a:p>
        </p:txBody>
      </p:sp>
      <p:sp>
        <p:nvSpPr>
          <p:cNvPr id="7" name="Espace réservé du texte 6">
            <a:extLst>
              <a:ext uri="{FF2B5EF4-FFF2-40B4-BE49-F238E27FC236}">
                <a16:creationId xmlns:a16="http://schemas.microsoft.com/office/drawing/2014/main" id="{9D2689B5-7C0C-4FD2-AEEE-15D8C496622D}"/>
              </a:ext>
            </a:extLst>
          </p:cNvPr>
          <p:cNvSpPr>
            <a:spLocks noGrp="1"/>
          </p:cNvSpPr>
          <p:nvPr>
            <p:ph type="body" idx="16"/>
          </p:nvPr>
        </p:nvSpPr>
        <p:spPr>
          <a:xfrm>
            <a:off x="1755129" y="2889623"/>
            <a:ext cx="3140013" cy="1285302"/>
          </a:xfrm>
        </p:spPr>
        <p:txBody>
          <a:bodyPr>
            <a:normAutofit/>
          </a:bodyPr>
          <a:lstStyle/>
          <a:p>
            <a:r>
              <a:rPr lang="fr-CA" sz="2400" dirty="0"/>
              <a:t>Tendance au déchirement à chaud/ faible soudabilité de plusieurs familles d’alliages </a:t>
            </a:r>
          </a:p>
        </p:txBody>
      </p:sp>
      <p:sp>
        <p:nvSpPr>
          <p:cNvPr id="8" name="Espace réservé du texte 7">
            <a:extLst>
              <a:ext uri="{FF2B5EF4-FFF2-40B4-BE49-F238E27FC236}">
                <a16:creationId xmlns:a16="http://schemas.microsoft.com/office/drawing/2014/main" id="{541C1AE1-4D46-44C6-B1CB-EE5927BC27FE}"/>
              </a:ext>
            </a:extLst>
          </p:cNvPr>
          <p:cNvSpPr>
            <a:spLocks noGrp="1"/>
          </p:cNvSpPr>
          <p:nvPr>
            <p:ph type="body" idx="17"/>
          </p:nvPr>
        </p:nvSpPr>
        <p:spPr>
          <a:xfrm>
            <a:off x="1066276" y="4295163"/>
            <a:ext cx="4517721" cy="1285302"/>
          </a:xfrm>
        </p:spPr>
        <p:txBody>
          <a:bodyPr>
            <a:normAutofit/>
          </a:bodyPr>
          <a:lstStyle/>
          <a:p>
            <a:r>
              <a:rPr lang="fr-CA" sz="1800" dirty="0"/>
              <a:t>Influence sur le LPBF, le DED et sur le WAAM</a:t>
            </a:r>
          </a:p>
        </p:txBody>
      </p:sp>
      <p:sp>
        <p:nvSpPr>
          <p:cNvPr id="9" name="Espace réservé du texte 7">
            <a:extLst>
              <a:ext uri="{FF2B5EF4-FFF2-40B4-BE49-F238E27FC236}">
                <a16:creationId xmlns:a16="http://schemas.microsoft.com/office/drawing/2014/main" id="{7C03CF49-16A7-4454-84A9-E61ED96EEB7B}"/>
              </a:ext>
            </a:extLst>
          </p:cNvPr>
          <p:cNvSpPr txBox="1">
            <a:spLocks/>
          </p:cNvSpPr>
          <p:nvPr/>
        </p:nvSpPr>
        <p:spPr>
          <a:xfrm>
            <a:off x="838199" y="1245864"/>
            <a:ext cx="8599415" cy="926926"/>
          </a:xfrm>
          <a:prstGeom prst="rect">
            <a:avLst/>
          </a:prstGeom>
        </p:spPr>
        <p:txBody>
          <a:bodyPr vert="horz" lIns="0" tIns="0" rIns="0" bIns="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l"/>
            <a:r>
              <a:rPr lang="fr-CA" sz="2000" dirty="0"/>
              <a:t>Deux caractéristiques principales des alliages d’aluminium influencent sur leur potentiel d’utilisation en fabrication additive:</a:t>
            </a:r>
          </a:p>
        </p:txBody>
      </p:sp>
    </p:spTree>
    <p:extLst>
      <p:ext uri="{BB962C8B-B14F-4D97-AF65-F5344CB8AC3E}">
        <p14:creationId xmlns:p14="http://schemas.microsoft.com/office/powerpoint/2010/main" val="34824254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6120C0F-EA16-ECDD-1F96-8E310F5688D7}"/>
              </a:ext>
            </a:extLst>
          </p:cNvPr>
          <p:cNvSpPr>
            <a:spLocks noGrp="1"/>
          </p:cNvSpPr>
          <p:nvPr>
            <p:ph type="ftr" sz="quarter" idx="11"/>
          </p:nvPr>
        </p:nvSpPr>
        <p:spPr>
          <a:xfrm>
            <a:off x="3982927" y="6428916"/>
            <a:ext cx="4114800" cy="365125"/>
          </a:xfrm>
        </p:spPr>
        <p:txBody>
          <a:bodyPr/>
          <a:lstStyle/>
          <a:p>
            <a:r>
              <a:rPr lang="fr-FR" dirty="0"/>
              <a:t>ALU-COMPÉTENCES</a:t>
            </a:r>
          </a:p>
        </p:txBody>
      </p:sp>
      <p:sp>
        <p:nvSpPr>
          <p:cNvPr id="3" name="Espace réservé du numéro de diapositive 2">
            <a:extLst>
              <a:ext uri="{FF2B5EF4-FFF2-40B4-BE49-F238E27FC236}">
                <a16:creationId xmlns:a16="http://schemas.microsoft.com/office/drawing/2014/main" id="{109AEA2C-BE41-967E-BA24-8F6E3273FE08}"/>
              </a:ext>
            </a:extLst>
          </p:cNvPr>
          <p:cNvSpPr>
            <a:spLocks noGrp="1"/>
          </p:cNvSpPr>
          <p:nvPr>
            <p:ph type="sldNum" sz="quarter" idx="12"/>
          </p:nvPr>
        </p:nvSpPr>
        <p:spPr>
          <a:xfrm>
            <a:off x="10533822" y="6347723"/>
            <a:ext cx="1209805" cy="365125"/>
          </a:xfrm>
        </p:spPr>
        <p:txBody>
          <a:bodyPr/>
          <a:lstStyle/>
          <a:p>
            <a:fld id="{82B63C5F-247B-BE4F-ACBC-7BDD67617F3E}" type="slidenum">
              <a:rPr lang="fr-FR" smtClean="0"/>
              <a:t>50</a:t>
            </a:fld>
            <a:endParaRPr lang="fr-FR" dirty="0"/>
          </a:p>
        </p:txBody>
      </p:sp>
      <p:sp>
        <p:nvSpPr>
          <p:cNvPr id="5" name="Titre 4">
            <a:extLst>
              <a:ext uri="{FF2B5EF4-FFF2-40B4-BE49-F238E27FC236}">
                <a16:creationId xmlns:a16="http://schemas.microsoft.com/office/drawing/2014/main" id="{AD8C7BC8-16E1-AFDA-95DE-4157EFF4A072}"/>
              </a:ext>
            </a:extLst>
          </p:cNvPr>
          <p:cNvSpPr>
            <a:spLocks noGrp="1"/>
          </p:cNvSpPr>
          <p:nvPr>
            <p:ph type="title"/>
          </p:nvPr>
        </p:nvSpPr>
        <p:spPr/>
        <p:txBody>
          <a:bodyPr/>
          <a:lstStyle/>
          <a:p>
            <a:r>
              <a:rPr lang="fr-CA" dirty="0"/>
              <a:t>Projection de liant</a:t>
            </a:r>
          </a:p>
        </p:txBody>
      </p:sp>
      <p:pic>
        <p:nvPicPr>
          <p:cNvPr id="6" name="Image 5">
            <a:extLst>
              <a:ext uri="{FF2B5EF4-FFF2-40B4-BE49-F238E27FC236}">
                <a16:creationId xmlns:a16="http://schemas.microsoft.com/office/drawing/2014/main" id="{CE752254-71D7-F4C0-E333-5813D7F0F1FC}"/>
              </a:ext>
            </a:extLst>
          </p:cNvPr>
          <p:cNvPicPr>
            <a:picLocks noChangeAspect="1"/>
          </p:cNvPicPr>
          <p:nvPr/>
        </p:nvPicPr>
        <p:blipFill>
          <a:blip r:embed="rId2"/>
          <a:stretch>
            <a:fillRect/>
          </a:stretch>
        </p:blipFill>
        <p:spPr>
          <a:xfrm>
            <a:off x="845396" y="1301890"/>
            <a:ext cx="3584759" cy="2162236"/>
          </a:xfrm>
          <a:prstGeom prst="rect">
            <a:avLst/>
          </a:prstGeom>
        </p:spPr>
      </p:pic>
      <p:pic>
        <p:nvPicPr>
          <p:cNvPr id="7" name="Image 6">
            <a:extLst>
              <a:ext uri="{FF2B5EF4-FFF2-40B4-BE49-F238E27FC236}">
                <a16:creationId xmlns:a16="http://schemas.microsoft.com/office/drawing/2014/main" id="{0D35030D-E0E1-E4EE-6BAA-71EF1D2830B8}"/>
              </a:ext>
            </a:extLst>
          </p:cNvPr>
          <p:cNvPicPr>
            <a:picLocks noChangeAspect="1"/>
          </p:cNvPicPr>
          <p:nvPr/>
        </p:nvPicPr>
        <p:blipFill>
          <a:blip r:embed="rId3"/>
          <a:stretch>
            <a:fillRect/>
          </a:stretch>
        </p:blipFill>
        <p:spPr>
          <a:xfrm>
            <a:off x="5112941" y="1301890"/>
            <a:ext cx="2812532" cy="2162236"/>
          </a:xfrm>
          <a:prstGeom prst="rect">
            <a:avLst/>
          </a:prstGeom>
        </p:spPr>
      </p:pic>
      <p:pic>
        <p:nvPicPr>
          <p:cNvPr id="8" name="Image 7">
            <a:extLst>
              <a:ext uri="{FF2B5EF4-FFF2-40B4-BE49-F238E27FC236}">
                <a16:creationId xmlns:a16="http://schemas.microsoft.com/office/drawing/2014/main" id="{3945061D-2B32-4CAA-642C-0C196BDD939A}"/>
              </a:ext>
            </a:extLst>
          </p:cNvPr>
          <p:cNvPicPr>
            <a:picLocks noChangeAspect="1"/>
          </p:cNvPicPr>
          <p:nvPr/>
        </p:nvPicPr>
        <p:blipFill>
          <a:blip r:embed="rId4"/>
          <a:stretch>
            <a:fillRect/>
          </a:stretch>
        </p:blipFill>
        <p:spPr>
          <a:xfrm>
            <a:off x="8608259" y="1301890"/>
            <a:ext cx="2438612" cy="2162236"/>
          </a:xfrm>
          <a:prstGeom prst="rect">
            <a:avLst/>
          </a:prstGeom>
        </p:spPr>
      </p:pic>
      <p:pic>
        <p:nvPicPr>
          <p:cNvPr id="9" name="Image 8">
            <a:extLst>
              <a:ext uri="{FF2B5EF4-FFF2-40B4-BE49-F238E27FC236}">
                <a16:creationId xmlns:a16="http://schemas.microsoft.com/office/drawing/2014/main" id="{D4E06573-9690-9F43-6B5F-4DBD31725467}"/>
              </a:ext>
            </a:extLst>
          </p:cNvPr>
          <p:cNvPicPr>
            <a:picLocks noChangeAspect="1"/>
          </p:cNvPicPr>
          <p:nvPr/>
        </p:nvPicPr>
        <p:blipFill>
          <a:blip r:embed="rId5"/>
          <a:stretch>
            <a:fillRect/>
          </a:stretch>
        </p:blipFill>
        <p:spPr>
          <a:xfrm>
            <a:off x="828143" y="3648944"/>
            <a:ext cx="3584759" cy="2666215"/>
          </a:xfrm>
          <a:prstGeom prst="rect">
            <a:avLst/>
          </a:prstGeom>
        </p:spPr>
      </p:pic>
      <p:pic>
        <p:nvPicPr>
          <p:cNvPr id="11" name="Image 10">
            <a:extLst>
              <a:ext uri="{FF2B5EF4-FFF2-40B4-BE49-F238E27FC236}">
                <a16:creationId xmlns:a16="http://schemas.microsoft.com/office/drawing/2014/main" id="{DB53BA39-D3DB-0AB3-238C-F7A3CAF087EE}"/>
              </a:ext>
            </a:extLst>
          </p:cNvPr>
          <p:cNvPicPr>
            <a:picLocks noChangeAspect="1"/>
          </p:cNvPicPr>
          <p:nvPr/>
        </p:nvPicPr>
        <p:blipFill rotWithShape="1">
          <a:blip r:embed="rId6"/>
          <a:srcRect r="5602"/>
          <a:stretch/>
        </p:blipFill>
        <p:spPr>
          <a:xfrm>
            <a:off x="4430155" y="4208864"/>
            <a:ext cx="4028512" cy="1796444"/>
          </a:xfrm>
          <a:prstGeom prst="rect">
            <a:avLst/>
          </a:prstGeom>
        </p:spPr>
      </p:pic>
      <p:sp>
        <p:nvSpPr>
          <p:cNvPr id="12" name="ZoneTexte 11">
            <a:extLst>
              <a:ext uri="{FF2B5EF4-FFF2-40B4-BE49-F238E27FC236}">
                <a16:creationId xmlns:a16="http://schemas.microsoft.com/office/drawing/2014/main" id="{DB632B56-F027-B741-95AF-E5AE5298209F}"/>
              </a:ext>
            </a:extLst>
          </p:cNvPr>
          <p:cNvSpPr txBox="1"/>
          <p:nvPr/>
        </p:nvSpPr>
        <p:spPr>
          <a:xfrm>
            <a:off x="753939" y="6282890"/>
            <a:ext cx="3584759" cy="261610"/>
          </a:xfrm>
          <a:prstGeom prst="rect">
            <a:avLst/>
          </a:prstGeom>
          <a:noFill/>
        </p:spPr>
        <p:txBody>
          <a:bodyPr wrap="square" rtlCol="0">
            <a:spAutoFit/>
          </a:bodyPr>
          <a:lstStyle/>
          <a:p>
            <a:pPr defTabSz="609585"/>
            <a:r>
              <a:rPr lang="fr-CA" sz="1100" i="1" dirty="0">
                <a:solidFill>
                  <a:schemeClr val="accent2"/>
                </a:solidFill>
                <a:latin typeface="Univers Condensed Light" panose="020B0306020202040204" pitchFamily="34" charset="0"/>
              </a:rPr>
              <a:t>Sources : </a:t>
            </a:r>
            <a:r>
              <a:rPr lang="fr-CA" sz="1100" i="1" dirty="0" err="1">
                <a:solidFill>
                  <a:schemeClr val="accent2"/>
                </a:solidFill>
                <a:latin typeface="Univers Condensed Light" panose="020B0306020202040204" pitchFamily="34" charset="0"/>
              </a:rPr>
              <a:t>Voxeljet</a:t>
            </a:r>
            <a:r>
              <a:rPr lang="fr-CA" sz="1100" i="1" dirty="0">
                <a:solidFill>
                  <a:schemeClr val="accent2"/>
                </a:solidFill>
                <a:latin typeface="Univers Condensed Light" panose="020B0306020202040204" pitchFamily="34" charset="0"/>
              </a:rPr>
              <a:t>, </a:t>
            </a:r>
            <a:r>
              <a:rPr lang="fr-CA" sz="1100" i="1" dirty="0" err="1">
                <a:solidFill>
                  <a:schemeClr val="accent2"/>
                </a:solidFill>
                <a:latin typeface="Univers Condensed Light" panose="020B0306020202040204" pitchFamily="34" charset="0"/>
              </a:rPr>
              <a:t>ExOne</a:t>
            </a:r>
            <a:r>
              <a:rPr lang="fr-CA" sz="1100" i="1" dirty="0">
                <a:solidFill>
                  <a:schemeClr val="accent2"/>
                </a:solidFill>
                <a:latin typeface="Univers Condensed Light" panose="020B0306020202040204" pitchFamily="34" charset="0"/>
              </a:rPr>
              <a:t>, Engineering.com </a:t>
            </a:r>
          </a:p>
        </p:txBody>
      </p:sp>
      <p:pic>
        <p:nvPicPr>
          <p:cNvPr id="10" name="Image 9">
            <a:extLst>
              <a:ext uri="{FF2B5EF4-FFF2-40B4-BE49-F238E27FC236}">
                <a16:creationId xmlns:a16="http://schemas.microsoft.com/office/drawing/2014/main" id="{7E9352F7-BC1C-E258-F47A-6DCA425460B7}"/>
              </a:ext>
            </a:extLst>
          </p:cNvPr>
          <p:cNvPicPr>
            <a:picLocks noChangeAspect="1"/>
          </p:cNvPicPr>
          <p:nvPr/>
        </p:nvPicPr>
        <p:blipFill>
          <a:blip r:embed="rId7"/>
          <a:stretch>
            <a:fillRect/>
          </a:stretch>
        </p:blipFill>
        <p:spPr>
          <a:xfrm>
            <a:off x="8351281" y="4018369"/>
            <a:ext cx="3475661" cy="1614680"/>
          </a:xfrm>
          <a:prstGeom prst="rect">
            <a:avLst/>
          </a:prstGeom>
        </p:spPr>
      </p:pic>
    </p:spTree>
    <p:extLst>
      <p:ext uri="{BB962C8B-B14F-4D97-AF65-F5344CB8AC3E}">
        <p14:creationId xmlns:p14="http://schemas.microsoft.com/office/powerpoint/2010/main" val="30745395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45948E-DF7B-430E-8B71-75F24F227D14}"/>
              </a:ext>
            </a:extLst>
          </p:cNvPr>
          <p:cNvSpPr>
            <a:spLocks noGrp="1"/>
          </p:cNvSpPr>
          <p:nvPr>
            <p:ph type="title"/>
          </p:nvPr>
        </p:nvSpPr>
        <p:spPr>
          <a:xfrm>
            <a:off x="1225586" y="815247"/>
            <a:ext cx="10515600" cy="2852737"/>
          </a:xfrm>
        </p:spPr>
        <p:txBody>
          <a:bodyPr/>
          <a:lstStyle/>
          <a:p>
            <a:r>
              <a:rPr lang="fr-CA" dirty="0"/>
              <a:t>Contrôle non </a:t>
            </a:r>
            <a:r>
              <a:rPr lang="fr-CA" dirty="0">
                <a:solidFill>
                  <a:schemeClr val="bg1"/>
                </a:solidFill>
              </a:rPr>
              <a:t>destructif de l’aluminium</a:t>
            </a:r>
            <a:r>
              <a:rPr lang="fr-CA" dirty="0"/>
              <a:t> en FA</a:t>
            </a:r>
          </a:p>
        </p:txBody>
      </p:sp>
      <p:sp>
        <p:nvSpPr>
          <p:cNvPr id="3" name="Espace réservé du texte 2">
            <a:extLst>
              <a:ext uri="{FF2B5EF4-FFF2-40B4-BE49-F238E27FC236}">
                <a16:creationId xmlns:a16="http://schemas.microsoft.com/office/drawing/2014/main" id="{3F459DA8-CD55-47E8-BA7E-7907FADEBB86}"/>
              </a:ext>
            </a:extLst>
          </p:cNvPr>
          <p:cNvSpPr>
            <a:spLocks noGrp="1"/>
          </p:cNvSpPr>
          <p:nvPr>
            <p:ph type="body" idx="1"/>
          </p:nvPr>
        </p:nvSpPr>
        <p:spPr/>
        <p:txBody>
          <a:bodyPr/>
          <a:lstStyle/>
          <a:p>
            <a:r>
              <a:rPr lang="fr-CA" dirty="0"/>
              <a:t>Module E.</a:t>
            </a:r>
          </a:p>
        </p:txBody>
      </p:sp>
      <p:sp>
        <p:nvSpPr>
          <p:cNvPr id="4" name="Espace réservé du pied de page 3">
            <a:extLst>
              <a:ext uri="{FF2B5EF4-FFF2-40B4-BE49-F238E27FC236}">
                <a16:creationId xmlns:a16="http://schemas.microsoft.com/office/drawing/2014/main" id="{43CD7A0D-D877-42C7-AA56-25B6626DBEDF}"/>
              </a:ext>
            </a:extLst>
          </p:cNvPr>
          <p:cNvSpPr>
            <a:spLocks noGrp="1"/>
          </p:cNvSpPr>
          <p:nvPr>
            <p:ph type="ftr" sz="quarter" idx="11"/>
          </p:nvPr>
        </p:nvSpPr>
        <p:spPr/>
        <p:txBody>
          <a:bodyPr/>
          <a:lstStyle/>
          <a:p>
            <a:r>
              <a:rPr lang="fr-FR"/>
              <a:t>ALU-COMPÉTENCES</a:t>
            </a:r>
          </a:p>
        </p:txBody>
      </p:sp>
      <p:sp>
        <p:nvSpPr>
          <p:cNvPr id="5" name="Espace réservé du numéro de diapositive 4">
            <a:extLst>
              <a:ext uri="{FF2B5EF4-FFF2-40B4-BE49-F238E27FC236}">
                <a16:creationId xmlns:a16="http://schemas.microsoft.com/office/drawing/2014/main" id="{00F4A355-C7B3-40F3-B6F6-0C02C7E5F058}"/>
              </a:ext>
            </a:extLst>
          </p:cNvPr>
          <p:cNvSpPr>
            <a:spLocks noGrp="1"/>
          </p:cNvSpPr>
          <p:nvPr>
            <p:ph type="sldNum" sz="quarter" idx="12"/>
          </p:nvPr>
        </p:nvSpPr>
        <p:spPr/>
        <p:txBody>
          <a:bodyPr/>
          <a:lstStyle/>
          <a:p>
            <a:fld id="{82B63C5F-247B-BE4F-ACBC-7BDD67617F3E}" type="slidenum">
              <a:rPr lang="fr-FR" smtClean="0"/>
              <a:t>51</a:t>
            </a:fld>
            <a:endParaRPr lang="fr-FR"/>
          </a:p>
        </p:txBody>
      </p:sp>
    </p:spTree>
    <p:extLst>
      <p:ext uri="{BB962C8B-B14F-4D97-AF65-F5344CB8AC3E}">
        <p14:creationId xmlns:p14="http://schemas.microsoft.com/office/powerpoint/2010/main" val="2368025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9B36B27-4331-6D6C-EAF2-B9BE2270A41E}"/>
              </a:ext>
            </a:extLst>
          </p:cNvPr>
          <p:cNvSpPr>
            <a:spLocks noGrp="1"/>
          </p:cNvSpPr>
          <p:nvPr>
            <p:ph type="ftr" sz="quarter" idx="11"/>
          </p:nvPr>
        </p:nvSpPr>
        <p:spPr/>
        <p:txBody>
          <a:bodyPr/>
          <a:lstStyle/>
          <a:p>
            <a:r>
              <a:rPr lang="fr-FR"/>
              <a:t>ALU-COMPÉTENCES</a:t>
            </a:r>
          </a:p>
        </p:txBody>
      </p:sp>
      <p:sp>
        <p:nvSpPr>
          <p:cNvPr id="3" name="Espace réservé du numéro de diapositive 2">
            <a:extLst>
              <a:ext uri="{FF2B5EF4-FFF2-40B4-BE49-F238E27FC236}">
                <a16:creationId xmlns:a16="http://schemas.microsoft.com/office/drawing/2014/main" id="{086550EE-7F76-95AC-D505-71CCD041508F}"/>
              </a:ext>
            </a:extLst>
          </p:cNvPr>
          <p:cNvSpPr>
            <a:spLocks noGrp="1"/>
          </p:cNvSpPr>
          <p:nvPr>
            <p:ph type="sldNum" sz="quarter" idx="12"/>
          </p:nvPr>
        </p:nvSpPr>
        <p:spPr/>
        <p:txBody>
          <a:bodyPr/>
          <a:lstStyle/>
          <a:p>
            <a:fld id="{82B63C5F-247B-BE4F-ACBC-7BDD67617F3E}" type="slidenum">
              <a:rPr lang="fr-FR" smtClean="0"/>
              <a:t>52</a:t>
            </a:fld>
            <a:endParaRPr lang="fr-FR" dirty="0"/>
          </a:p>
        </p:txBody>
      </p:sp>
      <p:sp>
        <p:nvSpPr>
          <p:cNvPr id="4" name="Espace réservé du texte 3">
            <a:extLst>
              <a:ext uri="{FF2B5EF4-FFF2-40B4-BE49-F238E27FC236}">
                <a16:creationId xmlns:a16="http://schemas.microsoft.com/office/drawing/2014/main" id="{DB112D85-80EB-A598-0D82-7A901A7B6C9A}"/>
              </a:ext>
            </a:extLst>
          </p:cNvPr>
          <p:cNvSpPr>
            <a:spLocks noGrp="1"/>
          </p:cNvSpPr>
          <p:nvPr>
            <p:ph type="body" idx="1"/>
          </p:nvPr>
        </p:nvSpPr>
        <p:spPr>
          <a:xfrm>
            <a:off x="839788" y="1681162"/>
            <a:ext cx="6618025" cy="4417633"/>
          </a:xfrm>
        </p:spPr>
        <p:txBody>
          <a:bodyPr/>
          <a:lstStyle/>
          <a:p>
            <a:r>
              <a:rPr lang="en-US" sz="2000" b="1" dirty="0">
                <a:solidFill>
                  <a:schemeClr val="accent1"/>
                </a:solidFill>
              </a:rPr>
              <a:t>Radiographie 2D (RT) </a:t>
            </a:r>
          </a:p>
          <a:p>
            <a:pPr lvl="1"/>
            <a:r>
              <a:rPr lang="en-US" sz="1800" b="0" dirty="0" err="1">
                <a:solidFill>
                  <a:schemeClr val="tx1"/>
                </a:solidFill>
              </a:rPr>
              <a:t>Détection</a:t>
            </a:r>
            <a:r>
              <a:rPr lang="en-US" sz="1800" b="0" dirty="0">
                <a:solidFill>
                  <a:schemeClr val="tx1"/>
                </a:solidFill>
              </a:rPr>
              <a:t> </a:t>
            </a:r>
            <a:r>
              <a:rPr lang="en-US" sz="1800" b="0" dirty="0" err="1">
                <a:solidFill>
                  <a:schemeClr val="tx1"/>
                </a:solidFill>
              </a:rPr>
              <a:t>minimale</a:t>
            </a:r>
            <a:r>
              <a:rPr lang="en-US" sz="1800" b="0" dirty="0">
                <a:solidFill>
                  <a:schemeClr val="tx1"/>
                </a:solidFill>
              </a:rPr>
              <a:t> à 2% de </a:t>
            </a:r>
            <a:r>
              <a:rPr lang="en-US" sz="1800" b="0" dirty="0" err="1">
                <a:solidFill>
                  <a:schemeClr val="tx1"/>
                </a:solidFill>
              </a:rPr>
              <a:t>l’épaisseur</a:t>
            </a:r>
            <a:endParaRPr lang="en-US" sz="1800" b="0" dirty="0">
              <a:solidFill>
                <a:schemeClr val="tx1"/>
              </a:solidFill>
            </a:endParaRPr>
          </a:p>
          <a:p>
            <a:pPr lvl="1"/>
            <a:r>
              <a:rPr lang="en-US" sz="1800" b="0" dirty="0" err="1">
                <a:solidFill>
                  <a:schemeClr val="tx1"/>
                </a:solidFill>
              </a:rPr>
              <a:t>Détection</a:t>
            </a:r>
            <a:r>
              <a:rPr lang="en-US" sz="1800" b="0" dirty="0">
                <a:solidFill>
                  <a:schemeClr val="tx1"/>
                </a:solidFill>
              </a:rPr>
              <a:t> </a:t>
            </a:r>
            <a:r>
              <a:rPr lang="en-US" sz="1800" b="0" dirty="0" err="1">
                <a:solidFill>
                  <a:schemeClr val="tx1"/>
                </a:solidFill>
              </a:rPr>
              <a:t>souvent</a:t>
            </a:r>
            <a:r>
              <a:rPr lang="en-US" sz="1800" b="0" dirty="0">
                <a:solidFill>
                  <a:schemeClr val="tx1"/>
                </a:solidFill>
              </a:rPr>
              <a:t> </a:t>
            </a:r>
            <a:r>
              <a:rPr lang="en-US" sz="1800" b="0" dirty="0" err="1">
                <a:solidFill>
                  <a:schemeClr val="tx1"/>
                </a:solidFill>
              </a:rPr>
              <a:t>limitée</a:t>
            </a:r>
            <a:r>
              <a:rPr lang="en-US" sz="1800" b="0" dirty="0">
                <a:solidFill>
                  <a:schemeClr val="tx1"/>
                </a:solidFill>
              </a:rPr>
              <a:t> à 120-150 µm à cause du canon et du film</a:t>
            </a:r>
          </a:p>
          <a:p>
            <a:r>
              <a:rPr lang="en-US" sz="2000" b="1" dirty="0" err="1">
                <a:solidFill>
                  <a:schemeClr val="accent1"/>
                </a:solidFill>
              </a:rPr>
              <a:t>Ultrasons</a:t>
            </a:r>
            <a:r>
              <a:rPr lang="en-US" sz="2000" b="1" dirty="0">
                <a:solidFill>
                  <a:schemeClr val="accent1"/>
                </a:solidFill>
              </a:rPr>
              <a:t> (UT)</a:t>
            </a:r>
          </a:p>
          <a:p>
            <a:pPr lvl="1"/>
            <a:r>
              <a:rPr lang="en-US" sz="1800" b="0" dirty="0" err="1">
                <a:solidFill>
                  <a:schemeClr val="tx1"/>
                </a:solidFill>
              </a:rPr>
              <a:t>Détection</a:t>
            </a:r>
            <a:r>
              <a:rPr lang="en-US" sz="1800" b="0" dirty="0">
                <a:solidFill>
                  <a:schemeClr val="tx1"/>
                </a:solidFill>
              </a:rPr>
              <a:t> </a:t>
            </a:r>
            <a:r>
              <a:rPr lang="en-US" sz="1800" b="0" dirty="0" err="1">
                <a:solidFill>
                  <a:schemeClr val="tx1"/>
                </a:solidFill>
              </a:rPr>
              <a:t>minimale</a:t>
            </a:r>
            <a:r>
              <a:rPr lang="en-US" sz="1800" b="0" dirty="0">
                <a:solidFill>
                  <a:schemeClr val="tx1"/>
                </a:solidFill>
              </a:rPr>
              <a:t> à </a:t>
            </a:r>
            <a:r>
              <a:rPr lang="fr-CA" sz="1800" b="0" dirty="0">
                <a:solidFill>
                  <a:schemeClr val="tx1"/>
                </a:solidFill>
              </a:rPr>
              <a:t>≈  1,26 mm à 5 MHz et 0,63 mm à 10 MHz</a:t>
            </a:r>
          </a:p>
          <a:p>
            <a:r>
              <a:rPr lang="fr-CA" sz="2000" b="1" dirty="0">
                <a:solidFill>
                  <a:schemeClr val="accent1"/>
                </a:solidFill>
              </a:rPr>
              <a:t>Liquide pénétrant (PT)</a:t>
            </a:r>
          </a:p>
          <a:p>
            <a:r>
              <a:rPr lang="fr-CA" sz="2000" b="1" dirty="0">
                <a:solidFill>
                  <a:schemeClr val="accent1"/>
                </a:solidFill>
              </a:rPr>
              <a:t>Tomodensitométrie (µCT)</a:t>
            </a:r>
          </a:p>
          <a:p>
            <a:pPr lvl="1"/>
            <a:r>
              <a:rPr lang="fr-CA" sz="1800" b="0" dirty="0">
                <a:solidFill>
                  <a:schemeClr val="tx1"/>
                </a:solidFill>
              </a:rPr>
              <a:t>Détection qui peut aller à 3 µm pour des modèles micrométriques et en dessous d’un micron pour les modèles nanométriques;</a:t>
            </a:r>
          </a:p>
          <a:p>
            <a:pPr lvl="1"/>
            <a:r>
              <a:rPr lang="fr-CA" sz="1800" b="0" dirty="0">
                <a:solidFill>
                  <a:schemeClr val="tx1"/>
                </a:solidFill>
              </a:rPr>
              <a:t>Détection minimale à 1% de l’épaisseur</a:t>
            </a:r>
          </a:p>
          <a:p>
            <a:pPr lvl="1"/>
            <a:r>
              <a:rPr lang="fr-CA" sz="1800" b="0" dirty="0">
                <a:solidFill>
                  <a:schemeClr val="tx1"/>
                </a:solidFill>
              </a:rPr>
              <a:t>Défauts de 5 à 350 µm présents en FA</a:t>
            </a:r>
          </a:p>
          <a:p>
            <a:pPr lvl="1"/>
            <a:endParaRPr lang="fr-CA" b="0" dirty="0">
              <a:solidFill>
                <a:schemeClr val="tx1"/>
              </a:solidFill>
            </a:endParaRPr>
          </a:p>
          <a:p>
            <a:endParaRPr lang="fr-CA" dirty="0"/>
          </a:p>
        </p:txBody>
      </p:sp>
      <p:sp>
        <p:nvSpPr>
          <p:cNvPr id="5" name="Titre 4">
            <a:extLst>
              <a:ext uri="{FF2B5EF4-FFF2-40B4-BE49-F238E27FC236}">
                <a16:creationId xmlns:a16="http://schemas.microsoft.com/office/drawing/2014/main" id="{0A84DFAF-2A6E-CC20-EEDC-BB0AFE7C6B63}"/>
              </a:ext>
            </a:extLst>
          </p:cNvPr>
          <p:cNvSpPr>
            <a:spLocks noGrp="1"/>
          </p:cNvSpPr>
          <p:nvPr>
            <p:ph type="title"/>
          </p:nvPr>
        </p:nvSpPr>
        <p:spPr/>
        <p:txBody>
          <a:bodyPr/>
          <a:lstStyle/>
          <a:p>
            <a:r>
              <a:rPr lang="fr-CA" dirty="0"/>
              <a:t>Contrôle non destructif de l’aluminium en FA</a:t>
            </a:r>
          </a:p>
        </p:txBody>
      </p:sp>
      <p:pic>
        <p:nvPicPr>
          <p:cNvPr id="6" name="Picture 2">
            <a:extLst>
              <a:ext uri="{FF2B5EF4-FFF2-40B4-BE49-F238E27FC236}">
                <a16:creationId xmlns:a16="http://schemas.microsoft.com/office/drawing/2014/main" id="{8F9CD561-7108-84B9-7B63-3E03C5FBFA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2674"/>
          <a:stretch/>
        </p:blipFill>
        <p:spPr bwMode="auto">
          <a:xfrm>
            <a:off x="8301997" y="4229273"/>
            <a:ext cx="2763998" cy="18608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5123937F-325F-8583-7861-E1D81A209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1997" y="1465275"/>
            <a:ext cx="2763998" cy="2763998"/>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6DF588F2-1D16-473C-A1B3-296A7024E3A0}"/>
              </a:ext>
            </a:extLst>
          </p:cNvPr>
          <p:cNvSpPr txBox="1"/>
          <p:nvPr/>
        </p:nvSpPr>
        <p:spPr>
          <a:xfrm>
            <a:off x="8198258" y="6060015"/>
            <a:ext cx="2206305" cy="261610"/>
          </a:xfrm>
          <a:prstGeom prst="rect">
            <a:avLst/>
          </a:prstGeom>
          <a:noFill/>
        </p:spPr>
        <p:txBody>
          <a:bodyPr wrap="square" rtlCol="0">
            <a:spAutoFit/>
          </a:bodyPr>
          <a:lstStyle/>
          <a:p>
            <a:r>
              <a:rPr lang="fr-CA" sz="1100" i="1" dirty="0">
                <a:solidFill>
                  <a:schemeClr val="accent2"/>
                </a:solidFill>
                <a:latin typeface="Univers Condensed Light" panose="020B0306020202040204" pitchFamily="34" charset="0"/>
              </a:rPr>
              <a:t>Images : Gracieuseté du CMQ</a:t>
            </a:r>
          </a:p>
        </p:txBody>
      </p:sp>
    </p:spTree>
    <p:extLst>
      <p:ext uri="{BB962C8B-B14F-4D97-AF65-F5344CB8AC3E}">
        <p14:creationId xmlns:p14="http://schemas.microsoft.com/office/powerpoint/2010/main" val="31360897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D485D82-F5EB-9243-AACD-09E4AA355EE7}"/>
              </a:ext>
            </a:extLst>
          </p:cNvPr>
          <p:cNvSpPr>
            <a:spLocks noGrp="1"/>
          </p:cNvSpPr>
          <p:nvPr>
            <p:ph type="title"/>
          </p:nvPr>
        </p:nvSpPr>
        <p:spPr/>
        <p:txBody>
          <a:bodyPr/>
          <a:lstStyle/>
          <a:p>
            <a:r>
              <a:rPr lang="fr-FR" dirty="0"/>
              <a:t>PARTENAIRES</a:t>
            </a:r>
          </a:p>
        </p:txBody>
      </p:sp>
      <p:pic>
        <p:nvPicPr>
          <p:cNvPr id="29" name="Image 28">
            <a:extLst>
              <a:ext uri="{FF2B5EF4-FFF2-40B4-BE49-F238E27FC236}">
                <a16:creationId xmlns:a16="http://schemas.microsoft.com/office/drawing/2014/main" id="{CC8BB46F-97D0-6946-A523-884DE0E13EF1}"/>
              </a:ext>
            </a:extLst>
          </p:cNvPr>
          <p:cNvPicPr>
            <a:picLocks noChangeAspect="1"/>
          </p:cNvPicPr>
          <p:nvPr/>
        </p:nvPicPr>
        <p:blipFill>
          <a:blip r:embed="rId2"/>
          <a:stretch>
            <a:fillRect/>
          </a:stretch>
        </p:blipFill>
        <p:spPr>
          <a:xfrm>
            <a:off x="6514231" y="4516771"/>
            <a:ext cx="1403783" cy="686059"/>
          </a:xfrm>
          <a:prstGeom prst="rect">
            <a:avLst/>
          </a:prstGeom>
        </p:spPr>
      </p:pic>
      <p:pic>
        <p:nvPicPr>
          <p:cNvPr id="31" name="Image 30">
            <a:extLst>
              <a:ext uri="{FF2B5EF4-FFF2-40B4-BE49-F238E27FC236}">
                <a16:creationId xmlns:a16="http://schemas.microsoft.com/office/drawing/2014/main" id="{C8E166F7-2569-2148-81D4-8D05C20D39F6}"/>
              </a:ext>
            </a:extLst>
          </p:cNvPr>
          <p:cNvPicPr>
            <a:picLocks noChangeAspect="1"/>
          </p:cNvPicPr>
          <p:nvPr/>
        </p:nvPicPr>
        <p:blipFill>
          <a:blip r:embed="rId3"/>
          <a:stretch>
            <a:fillRect/>
          </a:stretch>
        </p:blipFill>
        <p:spPr>
          <a:xfrm>
            <a:off x="4864818" y="2341426"/>
            <a:ext cx="2351305" cy="722673"/>
          </a:xfrm>
          <a:prstGeom prst="rect">
            <a:avLst/>
          </a:prstGeom>
        </p:spPr>
      </p:pic>
      <p:pic>
        <p:nvPicPr>
          <p:cNvPr id="35" name="Image 34">
            <a:extLst>
              <a:ext uri="{FF2B5EF4-FFF2-40B4-BE49-F238E27FC236}">
                <a16:creationId xmlns:a16="http://schemas.microsoft.com/office/drawing/2014/main" id="{8C268C13-B624-5447-93E9-4E09A9152832}"/>
              </a:ext>
            </a:extLst>
          </p:cNvPr>
          <p:cNvPicPr>
            <a:picLocks noChangeAspect="1"/>
          </p:cNvPicPr>
          <p:nvPr/>
        </p:nvPicPr>
        <p:blipFill>
          <a:blip r:embed="rId4"/>
          <a:stretch>
            <a:fillRect/>
          </a:stretch>
        </p:blipFill>
        <p:spPr>
          <a:xfrm>
            <a:off x="932514" y="2439964"/>
            <a:ext cx="2768767" cy="538215"/>
          </a:xfrm>
          <a:prstGeom prst="rect">
            <a:avLst/>
          </a:prstGeom>
        </p:spPr>
      </p:pic>
      <p:pic>
        <p:nvPicPr>
          <p:cNvPr id="37" name="Graphique 36">
            <a:extLst>
              <a:ext uri="{FF2B5EF4-FFF2-40B4-BE49-F238E27FC236}">
                <a16:creationId xmlns:a16="http://schemas.microsoft.com/office/drawing/2014/main" id="{595DA0AB-17DF-DE40-AFD4-10998F7D17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44044" y="2405809"/>
            <a:ext cx="2586715" cy="559290"/>
          </a:xfrm>
          <a:prstGeom prst="rect">
            <a:avLst/>
          </a:prstGeom>
        </p:spPr>
      </p:pic>
      <p:pic>
        <p:nvPicPr>
          <p:cNvPr id="43" name="Image 42">
            <a:extLst>
              <a:ext uri="{FF2B5EF4-FFF2-40B4-BE49-F238E27FC236}">
                <a16:creationId xmlns:a16="http://schemas.microsoft.com/office/drawing/2014/main" id="{6AD8C13E-7269-FF47-B324-F140639916EB}"/>
              </a:ext>
            </a:extLst>
          </p:cNvPr>
          <p:cNvPicPr>
            <a:picLocks noChangeAspect="1"/>
          </p:cNvPicPr>
          <p:nvPr/>
        </p:nvPicPr>
        <p:blipFill>
          <a:blip r:embed="rId7"/>
          <a:stretch>
            <a:fillRect/>
          </a:stretch>
        </p:blipFill>
        <p:spPr>
          <a:xfrm>
            <a:off x="4366402" y="4751494"/>
            <a:ext cx="1458903" cy="447255"/>
          </a:xfrm>
          <a:prstGeom prst="rect">
            <a:avLst/>
          </a:prstGeom>
        </p:spPr>
      </p:pic>
      <p:cxnSp>
        <p:nvCxnSpPr>
          <p:cNvPr id="11" name="Connecteur droit 10">
            <a:extLst>
              <a:ext uri="{FF2B5EF4-FFF2-40B4-BE49-F238E27FC236}">
                <a16:creationId xmlns:a16="http://schemas.microsoft.com/office/drawing/2014/main" id="{8BF77C14-C801-C94F-AADA-B6874BA2871B}"/>
              </a:ext>
            </a:extLst>
          </p:cNvPr>
          <p:cNvCxnSpPr>
            <a:cxnSpLocks/>
          </p:cNvCxnSpPr>
          <p:nvPr/>
        </p:nvCxnSpPr>
        <p:spPr>
          <a:xfrm>
            <a:off x="4083019" y="4019610"/>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5F0B9348-28CA-6F45-9589-A3D7D3AE2B7F}"/>
              </a:ext>
            </a:extLst>
          </p:cNvPr>
          <p:cNvCxnSpPr>
            <a:cxnSpLocks/>
          </p:cNvCxnSpPr>
          <p:nvPr/>
        </p:nvCxnSpPr>
        <p:spPr>
          <a:xfrm>
            <a:off x="6153360" y="4038675"/>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E1D36E10-06D2-5240-9F20-C58B979E6B78}"/>
              </a:ext>
            </a:extLst>
          </p:cNvPr>
          <p:cNvCxnSpPr>
            <a:cxnSpLocks/>
          </p:cNvCxnSpPr>
          <p:nvPr/>
        </p:nvCxnSpPr>
        <p:spPr>
          <a:xfrm>
            <a:off x="6198166"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4149DE5E-AD39-E346-9E85-53C16A8EA9D8}"/>
              </a:ext>
            </a:extLst>
          </p:cNvPr>
          <p:cNvCxnSpPr>
            <a:cxnSpLocks/>
          </p:cNvCxnSpPr>
          <p:nvPr/>
        </p:nvCxnSpPr>
        <p:spPr>
          <a:xfrm>
            <a:off x="4140533"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EABC491A-34CB-6B4B-A915-110E6B759F98}"/>
              </a:ext>
            </a:extLst>
          </p:cNvPr>
          <p:cNvCxnSpPr>
            <a:cxnSpLocks/>
          </p:cNvCxnSpPr>
          <p:nvPr/>
        </p:nvCxnSpPr>
        <p:spPr>
          <a:xfrm>
            <a:off x="2091405" y="4008799"/>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05399FDD-6013-C24A-A6F6-3BE37430B62E}"/>
              </a:ext>
            </a:extLst>
          </p:cNvPr>
          <p:cNvCxnSpPr>
            <a:cxnSpLocks/>
          </p:cNvCxnSpPr>
          <p:nvPr/>
        </p:nvCxnSpPr>
        <p:spPr>
          <a:xfrm>
            <a:off x="8139307" y="1949067"/>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F02D5362-EE43-9247-8445-D202A4F24E15}"/>
              </a:ext>
            </a:extLst>
          </p:cNvPr>
          <p:cNvCxnSpPr>
            <a:cxnSpLocks/>
          </p:cNvCxnSpPr>
          <p:nvPr/>
        </p:nvCxnSpPr>
        <p:spPr>
          <a:xfrm>
            <a:off x="4019483" y="1949067"/>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Espace réservé du pied de page 1">
            <a:extLst>
              <a:ext uri="{FF2B5EF4-FFF2-40B4-BE49-F238E27FC236}">
                <a16:creationId xmlns:a16="http://schemas.microsoft.com/office/drawing/2014/main" id="{E01C0322-C4B6-CF43-9998-DAD7FA6DE591}"/>
              </a:ext>
            </a:extLst>
          </p:cNvPr>
          <p:cNvSpPr>
            <a:spLocks noGrp="1"/>
          </p:cNvSpPr>
          <p:nvPr>
            <p:ph type="ftr" sz="quarter" idx="11"/>
          </p:nvPr>
        </p:nvSpPr>
        <p:spPr/>
        <p:txBody>
          <a:bodyPr/>
          <a:lstStyle/>
          <a:p>
            <a:r>
              <a:rPr lang="fr-FR"/>
              <a:t>ALU-COMPÉTENCES</a:t>
            </a:r>
            <a:endParaRPr lang="fr-FR" dirty="0"/>
          </a:p>
        </p:txBody>
      </p:sp>
      <p:sp>
        <p:nvSpPr>
          <p:cNvPr id="4" name="Espace réservé du numéro de diapositive 3">
            <a:extLst>
              <a:ext uri="{FF2B5EF4-FFF2-40B4-BE49-F238E27FC236}">
                <a16:creationId xmlns:a16="http://schemas.microsoft.com/office/drawing/2014/main" id="{602D9E4A-F008-D64D-AFB2-6F056C26B8E3}"/>
              </a:ext>
            </a:extLst>
          </p:cNvPr>
          <p:cNvSpPr>
            <a:spLocks noGrp="1"/>
          </p:cNvSpPr>
          <p:nvPr>
            <p:ph type="sldNum" sz="quarter" idx="12"/>
          </p:nvPr>
        </p:nvSpPr>
        <p:spPr/>
        <p:txBody>
          <a:bodyPr/>
          <a:lstStyle/>
          <a:p>
            <a:fld id="{82B63C5F-247B-BE4F-ACBC-7BDD67617F3E}" type="slidenum">
              <a:rPr lang="fr-FR" smtClean="0"/>
              <a:t>53</a:t>
            </a:fld>
            <a:endParaRPr lang="fr-FR"/>
          </a:p>
        </p:txBody>
      </p:sp>
      <p:pic>
        <p:nvPicPr>
          <p:cNvPr id="5" name="Imag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9987" y="4605858"/>
            <a:ext cx="1627012" cy="751173"/>
          </a:xfrm>
          <a:prstGeom prst="rect">
            <a:avLst/>
          </a:prstGeom>
        </p:spPr>
      </p:pic>
      <p:pic>
        <p:nvPicPr>
          <p:cNvPr id="6" name="Imag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09645" y="4577281"/>
            <a:ext cx="1239750" cy="621468"/>
          </a:xfrm>
          <a:prstGeom prst="rect">
            <a:avLst/>
          </a:prstGeom>
        </p:spPr>
      </p:pic>
      <p:cxnSp>
        <p:nvCxnSpPr>
          <p:cNvPr id="20" name="Connecteur droit 19">
            <a:extLst>
              <a:ext uri="{FF2B5EF4-FFF2-40B4-BE49-F238E27FC236}">
                <a16:creationId xmlns:a16="http://schemas.microsoft.com/office/drawing/2014/main" id="{E1D36E10-06D2-5240-9F20-C58B979E6B78}"/>
              </a:ext>
            </a:extLst>
          </p:cNvPr>
          <p:cNvCxnSpPr>
            <a:cxnSpLocks/>
          </p:cNvCxnSpPr>
          <p:nvPr/>
        </p:nvCxnSpPr>
        <p:spPr>
          <a:xfrm>
            <a:off x="8267160"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5F0B9348-28CA-6F45-9589-A3D7D3AE2B7F}"/>
              </a:ext>
            </a:extLst>
          </p:cNvPr>
          <p:cNvCxnSpPr>
            <a:cxnSpLocks/>
          </p:cNvCxnSpPr>
          <p:nvPr/>
        </p:nvCxnSpPr>
        <p:spPr>
          <a:xfrm>
            <a:off x="8202688" y="4019610"/>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4CE2B47D-4821-1C9D-9349-107C17200974}"/>
              </a:ext>
            </a:extLst>
          </p:cNvPr>
          <p:cNvPicPr>
            <a:picLocks noChangeAspect="1"/>
          </p:cNvPicPr>
          <p:nvPr/>
        </p:nvPicPr>
        <p:blipFill>
          <a:blip r:embed="rId10"/>
          <a:stretch>
            <a:fillRect/>
          </a:stretch>
        </p:blipFill>
        <p:spPr>
          <a:xfrm>
            <a:off x="784411" y="2342954"/>
            <a:ext cx="1540766" cy="739075"/>
          </a:xfrm>
          <a:prstGeom prst="rect">
            <a:avLst/>
          </a:prstGeom>
        </p:spPr>
      </p:pic>
    </p:spTree>
    <p:extLst>
      <p:ext uri="{BB962C8B-B14F-4D97-AF65-F5344CB8AC3E}">
        <p14:creationId xmlns:p14="http://schemas.microsoft.com/office/powerpoint/2010/main" val="3743939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6</a:t>
            </a:fld>
            <a:endParaRPr lang="fr-FR" dirty="0"/>
          </a:p>
        </p:txBody>
      </p:sp>
      <p:sp>
        <p:nvSpPr>
          <p:cNvPr id="5" name="Titre 4"/>
          <p:cNvSpPr>
            <a:spLocks noGrp="1"/>
          </p:cNvSpPr>
          <p:nvPr>
            <p:ph type="title"/>
          </p:nvPr>
        </p:nvSpPr>
        <p:spPr/>
        <p:txBody>
          <a:bodyPr/>
          <a:lstStyle/>
          <a:p>
            <a:r>
              <a:rPr lang="fr-CA" dirty="0"/>
              <a:t>Caractéristiques de l’aluminium importantes en FA</a:t>
            </a:r>
          </a:p>
        </p:txBody>
      </p:sp>
      <p:grpSp>
        <p:nvGrpSpPr>
          <p:cNvPr id="8" name="Groupe 7">
            <a:extLst>
              <a:ext uri="{FF2B5EF4-FFF2-40B4-BE49-F238E27FC236}">
                <a16:creationId xmlns:a16="http://schemas.microsoft.com/office/drawing/2014/main" id="{5C6C3496-DAFA-41CE-AF11-EA5823CB26B0}"/>
              </a:ext>
            </a:extLst>
          </p:cNvPr>
          <p:cNvGrpSpPr/>
          <p:nvPr/>
        </p:nvGrpSpPr>
        <p:grpSpPr>
          <a:xfrm>
            <a:off x="-1" y="1121756"/>
            <a:ext cx="11903979" cy="4842816"/>
            <a:chOff x="-1" y="1121756"/>
            <a:chExt cx="11903979" cy="4842816"/>
          </a:xfrm>
        </p:grpSpPr>
        <p:sp>
          <p:nvSpPr>
            <p:cNvPr id="6" name="Rectangle 5">
              <a:extLst>
                <a:ext uri="{FF2B5EF4-FFF2-40B4-BE49-F238E27FC236}">
                  <a16:creationId xmlns:a16="http://schemas.microsoft.com/office/drawing/2014/main" id="{C5BE3FBD-7D2C-43BA-9B06-5A42E9235AF3}"/>
                </a:ext>
              </a:extLst>
            </p:cNvPr>
            <p:cNvSpPr/>
            <p:nvPr/>
          </p:nvSpPr>
          <p:spPr>
            <a:xfrm>
              <a:off x="-1" y="1440494"/>
              <a:ext cx="11903979" cy="4524078"/>
            </a:xfrm>
            <a:prstGeom prst="rect">
              <a:avLst/>
            </a:prstGeom>
            <a:solidFill>
              <a:srgbClr val="D9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Triangle 18">
              <a:extLst>
                <a:ext uri="{FF2B5EF4-FFF2-40B4-BE49-F238E27FC236}">
                  <a16:creationId xmlns:a16="http://schemas.microsoft.com/office/drawing/2014/main" id="{C06E4AEF-DE95-427D-846E-6DC17DE398D0}"/>
                </a:ext>
              </a:extLst>
            </p:cNvPr>
            <p:cNvSpPr/>
            <p:nvPr/>
          </p:nvSpPr>
          <p:spPr>
            <a:xfrm rot="10800000">
              <a:off x="10797401" y="1121756"/>
              <a:ext cx="857281" cy="739035"/>
            </a:xfrm>
            <a:prstGeom prst="triangl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Espace réservé du texte 3"/>
          <p:cNvSpPr>
            <a:spLocks noGrp="1"/>
          </p:cNvSpPr>
          <p:nvPr>
            <p:ph type="body" idx="1"/>
          </p:nvPr>
        </p:nvSpPr>
        <p:spPr>
          <a:xfrm>
            <a:off x="7901558" y="5647790"/>
            <a:ext cx="4064249" cy="739037"/>
          </a:xfrm>
        </p:spPr>
        <p:txBody>
          <a:bodyPr>
            <a:normAutofit/>
          </a:bodyPr>
          <a:lstStyle/>
          <a:p>
            <a:pPr>
              <a:lnSpc>
                <a:spcPct val="150000"/>
              </a:lnSpc>
            </a:pPr>
            <a:r>
              <a:rPr lang="en-US" sz="1200" i="1" dirty="0">
                <a:solidFill>
                  <a:schemeClr val="accent2"/>
                </a:solidFill>
              </a:rPr>
              <a:t>Référence : Welding Metallurgy and Weldability, John C. </a:t>
            </a:r>
            <a:r>
              <a:rPr lang="en-US" sz="1200" i="1" dirty="0" err="1">
                <a:solidFill>
                  <a:schemeClr val="accent2"/>
                </a:solidFill>
              </a:rPr>
              <a:t>Lippold</a:t>
            </a:r>
            <a:r>
              <a:rPr lang="en-US" sz="1200" i="1" dirty="0">
                <a:solidFill>
                  <a:schemeClr val="accent2"/>
                </a:solidFill>
              </a:rPr>
              <a:t>, 2015</a:t>
            </a:r>
          </a:p>
        </p:txBody>
      </p:sp>
      <p:pic>
        <p:nvPicPr>
          <p:cNvPr id="9" name="Picture 4">
            <a:extLst>
              <a:ext uri="{FF2B5EF4-FFF2-40B4-BE49-F238E27FC236}">
                <a16:creationId xmlns:a16="http://schemas.microsoft.com/office/drawing/2014/main" id="{3D2233E8-F282-42D5-B11E-36BDCEAAC25B}"/>
              </a:ext>
            </a:extLst>
          </p:cNvPr>
          <p:cNvPicPr>
            <a:picLocks noChangeAspect="1"/>
          </p:cNvPicPr>
          <p:nvPr/>
        </p:nvPicPr>
        <p:blipFill>
          <a:blip r:embed="rId2"/>
          <a:stretch>
            <a:fillRect/>
          </a:stretch>
        </p:blipFill>
        <p:spPr>
          <a:xfrm>
            <a:off x="132192" y="1641295"/>
            <a:ext cx="3657600" cy="4122475"/>
          </a:xfrm>
          <a:prstGeom prst="rect">
            <a:avLst/>
          </a:prstGeom>
        </p:spPr>
      </p:pic>
      <p:pic>
        <p:nvPicPr>
          <p:cNvPr id="10" name="Picture 5">
            <a:extLst>
              <a:ext uri="{FF2B5EF4-FFF2-40B4-BE49-F238E27FC236}">
                <a16:creationId xmlns:a16="http://schemas.microsoft.com/office/drawing/2014/main" id="{58E2BCAF-E0B2-41BE-86AA-1B4E7ACBE275}"/>
              </a:ext>
            </a:extLst>
          </p:cNvPr>
          <p:cNvPicPr>
            <a:picLocks noChangeAspect="1"/>
          </p:cNvPicPr>
          <p:nvPr/>
        </p:nvPicPr>
        <p:blipFill>
          <a:blip r:embed="rId3"/>
          <a:stretch>
            <a:fillRect/>
          </a:stretch>
        </p:blipFill>
        <p:spPr>
          <a:xfrm>
            <a:off x="3921985" y="1639165"/>
            <a:ext cx="3657600" cy="2643188"/>
          </a:xfrm>
          <a:prstGeom prst="rect">
            <a:avLst/>
          </a:prstGeom>
        </p:spPr>
      </p:pic>
      <p:pic>
        <p:nvPicPr>
          <p:cNvPr id="11" name="Picture 8">
            <a:extLst>
              <a:ext uri="{FF2B5EF4-FFF2-40B4-BE49-F238E27FC236}">
                <a16:creationId xmlns:a16="http://schemas.microsoft.com/office/drawing/2014/main" id="{FE01E2E3-D5FA-442A-AFE8-C55FC661EF52}"/>
              </a:ext>
            </a:extLst>
          </p:cNvPr>
          <p:cNvPicPr>
            <a:picLocks noChangeAspect="1"/>
          </p:cNvPicPr>
          <p:nvPr/>
        </p:nvPicPr>
        <p:blipFill>
          <a:blip r:embed="rId4"/>
          <a:stretch>
            <a:fillRect/>
          </a:stretch>
        </p:blipFill>
        <p:spPr>
          <a:xfrm>
            <a:off x="7711778" y="1638552"/>
            <a:ext cx="3237659" cy="2642052"/>
          </a:xfrm>
          <a:prstGeom prst="rect">
            <a:avLst/>
          </a:prstGeom>
        </p:spPr>
      </p:pic>
    </p:spTree>
    <p:extLst>
      <p:ext uri="{BB962C8B-B14F-4D97-AF65-F5344CB8AC3E}">
        <p14:creationId xmlns:p14="http://schemas.microsoft.com/office/powerpoint/2010/main" val="3948630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endParaRPr lang="fr-FR" dirty="0"/>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pPr/>
              <a:t>7</a:t>
            </a:fld>
            <a:endParaRPr lang="fr-FR" dirty="0"/>
          </a:p>
        </p:txBody>
      </p:sp>
      <p:sp>
        <p:nvSpPr>
          <p:cNvPr id="4" name="Espace réservé du texte 3"/>
          <p:cNvSpPr>
            <a:spLocks noGrp="1"/>
          </p:cNvSpPr>
          <p:nvPr>
            <p:ph type="body" idx="1"/>
          </p:nvPr>
        </p:nvSpPr>
        <p:spPr>
          <a:xfrm>
            <a:off x="839788" y="1681163"/>
            <a:ext cx="6559302" cy="4041258"/>
          </a:xfrm>
        </p:spPr>
        <p:txBody>
          <a:bodyPr>
            <a:normAutofit/>
          </a:bodyPr>
          <a:lstStyle/>
          <a:p>
            <a:r>
              <a:rPr lang="fr-CA" sz="1800" b="1" dirty="0"/>
              <a:t>La densité d'énergie (Es) : </a:t>
            </a:r>
            <a:r>
              <a:rPr lang="fr-CA" sz="1800" dirty="0"/>
              <a:t>Une des équations permettant d’approximer l’énergie surfacique (ex. J/mm²) est la suivante :</a:t>
            </a:r>
          </a:p>
          <a:p>
            <a:r>
              <a:rPr lang="fr-CA" sz="1800" b="1" dirty="0"/>
              <a:t>La densité d'énergie </a:t>
            </a:r>
            <a:r>
              <a:rPr lang="fr-CA" sz="1800" dirty="0"/>
              <a:t>est l'énergie actuellement responsable de la fusion de la poudre et du substrat</a:t>
            </a:r>
          </a:p>
          <a:p>
            <a:endParaRPr lang="fr-CA" sz="1800" b="1" dirty="0"/>
          </a:p>
          <a:p>
            <a:endParaRPr lang="fr-CA" sz="1800" b="1" dirty="0"/>
          </a:p>
          <a:p>
            <a:r>
              <a:rPr lang="fr-CA" sz="1800" dirty="0"/>
              <a:t>Où  </a:t>
            </a:r>
          </a:p>
          <a:p>
            <a:r>
              <a:rPr lang="fr-CA" sz="1800" b="1" dirty="0"/>
              <a:t>A</a:t>
            </a:r>
            <a:r>
              <a:rPr lang="fr-CA" sz="1800" dirty="0"/>
              <a:t> est la fraction d’énergie incidente absorbée par le matériau</a:t>
            </a:r>
          </a:p>
          <a:p>
            <a:r>
              <a:rPr lang="fr-CA" sz="1800" b="1" dirty="0"/>
              <a:t>P</a:t>
            </a:r>
            <a:r>
              <a:rPr lang="fr-CA" sz="1800" dirty="0"/>
              <a:t> est la puissance de la source d’énergie</a:t>
            </a:r>
          </a:p>
          <a:p>
            <a:r>
              <a:rPr lang="fr-CA" sz="1800" b="1" dirty="0"/>
              <a:t>D</a:t>
            </a:r>
            <a:r>
              <a:rPr lang="fr-CA" sz="1800" dirty="0"/>
              <a:t> est la taille de la zone effective de la source d’énergie en surface du matériau</a:t>
            </a:r>
          </a:p>
          <a:p>
            <a:r>
              <a:rPr lang="fr-CA" sz="1800" b="1" dirty="0"/>
              <a:t>ν</a:t>
            </a:r>
            <a:r>
              <a:rPr lang="fr-CA" sz="1800" dirty="0"/>
              <a:t> est la vitesse de déplacement</a:t>
            </a:r>
          </a:p>
          <a:p>
            <a:endParaRPr lang="fr-CA" sz="1800" dirty="0"/>
          </a:p>
        </p:txBody>
      </p:sp>
      <p:sp>
        <p:nvSpPr>
          <p:cNvPr id="5" name="Titre 4"/>
          <p:cNvSpPr>
            <a:spLocks noGrp="1"/>
          </p:cNvSpPr>
          <p:nvPr>
            <p:ph type="title"/>
          </p:nvPr>
        </p:nvSpPr>
        <p:spPr/>
        <p:txBody>
          <a:bodyPr/>
          <a:lstStyle/>
          <a:p>
            <a:r>
              <a:rPr lang="fr-CA" dirty="0"/>
              <a:t>Caractéristiques de l’aluminium importantes en FA</a:t>
            </a:r>
          </a:p>
        </p:txBody>
      </p:sp>
      <p:pic>
        <p:nvPicPr>
          <p:cNvPr id="6" name="Image 4">
            <a:extLst>
              <a:ext uri="{FF2B5EF4-FFF2-40B4-BE49-F238E27FC236}">
                <a16:creationId xmlns:a16="http://schemas.microsoft.com/office/drawing/2014/main" id="{15DE772D-192A-4191-B2C0-3C9C16EC144C}"/>
              </a:ext>
            </a:extLst>
          </p:cNvPr>
          <p:cNvPicPr>
            <a:picLocks noChangeAspect="1"/>
          </p:cNvPicPr>
          <p:nvPr/>
        </p:nvPicPr>
        <p:blipFill>
          <a:blip r:embed="rId2"/>
          <a:stretch>
            <a:fillRect/>
          </a:stretch>
        </p:blipFill>
        <p:spPr>
          <a:xfrm>
            <a:off x="7583717" y="1681163"/>
            <a:ext cx="4208587" cy="3217676"/>
          </a:xfrm>
          <a:prstGeom prst="rect">
            <a:avLst/>
          </a:prstGeom>
        </p:spPr>
      </p:pic>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B5866A4B-AF05-4F76-8EDB-37CD8E620866}"/>
                  </a:ext>
                </a:extLst>
              </p:cNvPr>
              <p:cNvSpPr txBox="1"/>
              <p:nvPr/>
            </p:nvSpPr>
            <p:spPr>
              <a:xfrm>
                <a:off x="839788" y="2804367"/>
                <a:ext cx="6094602" cy="89742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fr-CA" sz="2800" b="1" i="1" u="none" strike="noStrike" kern="1200" cap="none" spc="0" normalizeH="0" baseline="0" noProof="0" smtClean="0">
                              <a:ln>
                                <a:noFill/>
                              </a:ln>
                              <a:solidFill>
                                <a:srgbClr val="FFFFFF"/>
                              </a:solidFill>
                              <a:effectLst/>
                              <a:uLnTx/>
                              <a:uFillTx/>
                              <a:latin typeface="Cambria Math" panose="02040503050406030204" pitchFamily="18" charset="0"/>
                              <a:ea typeface="+mn-ea"/>
                              <a:cs typeface="+mn-cs"/>
                            </a:rPr>
                          </m:ctrlPr>
                        </m:sSubPr>
                        <m:e>
                          <m:r>
                            <a:rPr kumimoji="0" lang="fr-CA" sz="2800" b="1" i="1" u="none" strike="noStrike" kern="1200" cap="none" spc="0" normalizeH="0" baseline="0" noProof="0">
                              <a:ln>
                                <a:noFill/>
                              </a:ln>
                              <a:solidFill>
                                <a:srgbClr val="FFFFFF"/>
                              </a:solidFill>
                              <a:effectLst/>
                              <a:uLnTx/>
                              <a:uFillTx/>
                              <a:latin typeface="Cambria Math" panose="02040503050406030204" pitchFamily="18" charset="0"/>
                              <a:ea typeface="+mn-ea"/>
                              <a:cs typeface="+mn-cs"/>
                            </a:rPr>
                            <m:t>𝑬</m:t>
                          </m:r>
                        </m:e>
                        <m:sub>
                          <m:r>
                            <a:rPr kumimoji="0" lang="fr-CA" sz="2800" b="1" i="1" u="none" strike="noStrike" kern="1200" cap="none" spc="0" normalizeH="0" baseline="0" noProof="0">
                              <a:ln>
                                <a:noFill/>
                              </a:ln>
                              <a:solidFill>
                                <a:srgbClr val="FFFFFF"/>
                              </a:solidFill>
                              <a:effectLst/>
                              <a:uLnTx/>
                              <a:uFillTx/>
                              <a:latin typeface="Cambria Math" panose="02040503050406030204" pitchFamily="18" charset="0"/>
                              <a:ea typeface="+mn-ea"/>
                              <a:cs typeface="+mn-cs"/>
                            </a:rPr>
                            <m:t>𝒔</m:t>
                          </m:r>
                        </m:sub>
                      </m:sSub>
                      <m:r>
                        <a:rPr kumimoji="0" lang="fr-CA" sz="2800" b="1" i="1" u="none" strike="noStrike" kern="1200" cap="none" spc="0" normalizeH="0" baseline="0" noProof="0">
                          <a:ln>
                            <a:noFill/>
                          </a:ln>
                          <a:solidFill>
                            <a:srgbClr val="FFFFFF"/>
                          </a:solidFill>
                          <a:effectLst/>
                          <a:uLnTx/>
                          <a:uFillTx/>
                          <a:latin typeface="Cambria Math" panose="02040503050406030204" pitchFamily="18" charset="0"/>
                          <a:ea typeface="+mn-ea"/>
                          <a:cs typeface="+mn-cs"/>
                        </a:rPr>
                        <m:t>=</m:t>
                      </m:r>
                      <m:f>
                        <m:fPr>
                          <m:ctrlPr>
                            <a:rPr kumimoji="0" lang="fr-CA" sz="2800" b="1" i="1" u="none" strike="noStrike" kern="1200" cap="none" spc="0" normalizeH="0" baseline="0" noProof="0">
                              <a:ln>
                                <a:noFill/>
                              </a:ln>
                              <a:solidFill>
                                <a:srgbClr val="FFFFFF"/>
                              </a:solidFill>
                              <a:effectLst/>
                              <a:uLnTx/>
                              <a:uFillTx/>
                              <a:latin typeface="Cambria Math" panose="02040503050406030204" pitchFamily="18" charset="0"/>
                              <a:ea typeface="+mn-ea"/>
                              <a:cs typeface="+mn-cs"/>
                            </a:rPr>
                          </m:ctrlPr>
                        </m:fPr>
                        <m:num>
                          <m:r>
                            <a:rPr kumimoji="0" lang="fr-CA" sz="2800" b="1" i="1" u="none" strike="noStrike" kern="1200" cap="none" spc="0" normalizeH="0" baseline="0" noProof="0">
                              <a:ln>
                                <a:noFill/>
                              </a:ln>
                              <a:solidFill>
                                <a:srgbClr val="FFFFFF"/>
                              </a:solidFill>
                              <a:effectLst/>
                              <a:uLnTx/>
                              <a:uFillTx/>
                              <a:latin typeface="Cambria Math" panose="02040503050406030204" pitchFamily="18" charset="0"/>
                              <a:ea typeface="+mn-ea"/>
                              <a:cs typeface="+mn-cs"/>
                            </a:rPr>
                            <m:t>𝑨𝑷</m:t>
                          </m:r>
                        </m:num>
                        <m:den>
                          <m:r>
                            <m:rPr>
                              <m:nor/>
                            </m:rPr>
                            <a:rPr kumimoji="0" lang="el-GR" sz="2800" b="1" i="1" u="none" strike="noStrike" kern="1200" cap="none" spc="0" normalizeH="0" baseline="0" noProof="0" dirty="0">
                              <a:ln>
                                <a:noFill/>
                              </a:ln>
                              <a:solidFill>
                                <a:srgbClr val="FFFFFF"/>
                              </a:solidFill>
                              <a:effectLst/>
                              <a:uLnTx/>
                              <a:uFillTx/>
                              <a:latin typeface="Arial"/>
                              <a:ea typeface="+mn-ea"/>
                              <a:cs typeface="+mn-cs"/>
                            </a:rPr>
                            <m:t>ν</m:t>
                          </m:r>
                          <m:r>
                            <a:rPr kumimoji="0" lang="fr-CA" sz="2800" b="1" i="1" u="none" strike="noStrike" kern="1200" cap="none" spc="0" normalizeH="0" baseline="0" noProof="0">
                              <a:ln>
                                <a:noFill/>
                              </a:ln>
                              <a:solidFill>
                                <a:srgbClr val="FFFFFF"/>
                              </a:solidFill>
                              <a:effectLst/>
                              <a:uLnTx/>
                              <a:uFillTx/>
                              <a:latin typeface="Cambria Math" panose="02040503050406030204" pitchFamily="18" charset="0"/>
                              <a:ea typeface="+mn-ea"/>
                              <a:cs typeface="+mn-cs"/>
                            </a:rPr>
                            <m:t>𝑫</m:t>
                          </m:r>
                        </m:den>
                      </m:f>
                    </m:oMath>
                  </m:oMathPara>
                </a14:m>
                <a:endParaRPr lang="fr-CA" dirty="0"/>
              </a:p>
            </p:txBody>
          </p:sp>
        </mc:Choice>
        <mc:Fallback xmlns="">
          <p:sp>
            <p:nvSpPr>
              <p:cNvPr id="8" name="ZoneTexte 7">
                <a:extLst>
                  <a:ext uri="{FF2B5EF4-FFF2-40B4-BE49-F238E27FC236}">
                    <a16:creationId xmlns:a16="http://schemas.microsoft.com/office/drawing/2014/main" id="{B5866A4B-AF05-4F76-8EDB-37CD8E620866}"/>
                  </a:ext>
                </a:extLst>
              </p:cNvPr>
              <p:cNvSpPr txBox="1">
                <a:spLocks noRot="1" noChangeAspect="1" noMove="1" noResize="1" noEditPoints="1" noAdjustHandles="1" noChangeArrowheads="1" noChangeShapeType="1" noTextEdit="1"/>
              </p:cNvSpPr>
              <p:nvPr/>
            </p:nvSpPr>
            <p:spPr>
              <a:xfrm>
                <a:off x="839788" y="2804367"/>
                <a:ext cx="6094602" cy="897425"/>
              </a:xfrm>
              <a:prstGeom prst="rect">
                <a:avLst/>
              </a:prstGeom>
              <a:blipFill>
                <a:blip r:embed="rId3"/>
                <a:stretch>
                  <a:fillRect/>
                </a:stretch>
              </a:blipFill>
            </p:spPr>
            <p:txBody>
              <a:bodyPr/>
              <a:lstStyle/>
              <a:p>
                <a:r>
                  <a:rPr lang="fr-CA">
                    <a:noFill/>
                  </a:rPr>
                  <a:t> </a:t>
                </a:r>
              </a:p>
            </p:txBody>
          </p:sp>
        </mc:Fallback>
      </mc:AlternateContent>
      <p:sp>
        <p:nvSpPr>
          <p:cNvPr id="10" name="ZoneTexte 9">
            <a:extLst>
              <a:ext uri="{FF2B5EF4-FFF2-40B4-BE49-F238E27FC236}">
                <a16:creationId xmlns:a16="http://schemas.microsoft.com/office/drawing/2014/main" id="{22FD2C48-3A17-4190-8817-66BD845F2688}"/>
              </a:ext>
            </a:extLst>
          </p:cNvPr>
          <p:cNvSpPr txBox="1"/>
          <p:nvPr/>
        </p:nvSpPr>
        <p:spPr>
          <a:xfrm>
            <a:off x="5435107" y="5356804"/>
            <a:ext cx="6246823" cy="1015663"/>
          </a:xfrm>
          <a:prstGeom prst="rect">
            <a:avLst/>
          </a:prstGeom>
          <a:noFill/>
        </p:spPr>
        <p:txBody>
          <a:bodyPr wrap="square">
            <a:spAutoFit/>
          </a:bodyPr>
          <a:lstStyle/>
          <a:p>
            <a:pPr defTabSz="609585"/>
            <a:r>
              <a:rPr lang="en-US" sz="1200" dirty="0">
                <a:solidFill>
                  <a:srgbClr val="D9F3F5"/>
                </a:solidFill>
                <a:latin typeface="Univers Condensed Light" panose="020B0306020202040204" pitchFamily="34" charset="0"/>
              </a:rPr>
              <a:t>	</a:t>
            </a:r>
          </a:p>
          <a:p>
            <a:pPr defTabSz="609585"/>
            <a:r>
              <a:rPr lang="en-US" sz="1200" dirty="0">
                <a:solidFill>
                  <a:srgbClr val="D9F3F5"/>
                </a:solidFill>
                <a:latin typeface="Univers Condensed Light" panose="020B0306020202040204" pitchFamily="34" charset="0"/>
              </a:rPr>
              <a:t>S. Wolff, S. Lin, E. </a:t>
            </a:r>
            <a:r>
              <a:rPr lang="en-US" sz="1200" dirty="0" err="1">
                <a:solidFill>
                  <a:srgbClr val="D9F3F5"/>
                </a:solidFill>
                <a:latin typeface="Univers Condensed Light" panose="020B0306020202040204" pitchFamily="34" charset="0"/>
              </a:rPr>
              <a:t>Faierson</a:t>
            </a:r>
            <a:r>
              <a:rPr lang="en-US" sz="1200" dirty="0">
                <a:solidFill>
                  <a:srgbClr val="D9F3F5"/>
                </a:solidFill>
                <a:latin typeface="Univers Condensed Light" panose="020B0306020202040204" pitchFamily="34" charset="0"/>
              </a:rPr>
              <a:t>, W. Liu et G. C. J. Wagner, «A framework to link localized cooling and properties of directed energy deposition (DED)-processed Ti-6Al-4V,» </a:t>
            </a:r>
            <a:r>
              <a:rPr lang="en-US" sz="1200" i="1" dirty="0">
                <a:solidFill>
                  <a:srgbClr val="D9F3F5"/>
                </a:solidFill>
                <a:latin typeface="Univers Condensed Light" panose="020B0306020202040204" pitchFamily="34" charset="0"/>
              </a:rPr>
              <a:t>Acta </a:t>
            </a:r>
            <a:r>
              <a:rPr lang="en-US" sz="1200" i="1" dirty="0" err="1">
                <a:solidFill>
                  <a:srgbClr val="D9F3F5"/>
                </a:solidFill>
                <a:latin typeface="Univers Condensed Light" panose="020B0306020202040204" pitchFamily="34" charset="0"/>
              </a:rPr>
              <a:t>Materialia</a:t>
            </a:r>
            <a:r>
              <a:rPr lang="en-US" sz="1200" i="1" dirty="0">
                <a:solidFill>
                  <a:srgbClr val="D9F3F5"/>
                </a:solidFill>
                <a:latin typeface="Univers Condensed Light" panose="020B0306020202040204" pitchFamily="34" charset="0"/>
              </a:rPr>
              <a:t>, </a:t>
            </a:r>
            <a:r>
              <a:rPr lang="en-US" sz="1200" dirty="0">
                <a:solidFill>
                  <a:srgbClr val="D9F3F5"/>
                </a:solidFill>
                <a:latin typeface="Univers Condensed Light" panose="020B0306020202040204" pitchFamily="34" charset="0"/>
              </a:rPr>
              <a:t>vol. 132, pp. 106-117, 2017</a:t>
            </a:r>
            <a:br>
              <a:rPr lang="en-US" sz="1200" dirty="0">
                <a:solidFill>
                  <a:srgbClr val="D9F3F5"/>
                </a:solidFill>
                <a:latin typeface="Univers Condensed Light" panose="020B0306020202040204" pitchFamily="34" charset="0"/>
              </a:rPr>
            </a:br>
            <a:r>
              <a:rPr lang="fr-CA" sz="1200" dirty="0" err="1">
                <a:solidFill>
                  <a:srgbClr val="D9F3F5"/>
                </a:solidFill>
                <a:latin typeface="Univers Condensed Light" panose="020B0306020202040204" pitchFamily="34" charset="0"/>
              </a:rPr>
              <a:t>Indhu</a:t>
            </a:r>
            <a:r>
              <a:rPr lang="fr-CA" sz="1200" dirty="0">
                <a:solidFill>
                  <a:srgbClr val="D9F3F5"/>
                </a:solidFill>
                <a:latin typeface="Univers Condensed Light" panose="020B0306020202040204" pitchFamily="34" charset="0"/>
              </a:rPr>
              <a:t>, R., </a:t>
            </a:r>
            <a:r>
              <a:rPr lang="fr-CA" sz="1200" dirty="0" err="1">
                <a:solidFill>
                  <a:srgbClr val="D9F3F5"/>
                </a:solidFill>
                <a:latin typeface="Univers Condensed Light" panose="020B0306020202040204" pitchFamily="34" charset="0"/>
              </a:rPr>
              <a:t>Vivek</a:t>
            </a:r>
            <a:r>
              <a:rPr lang="fr-CA" sz="1200" dirty="0">
                <a:solidFill>
                  <a:srgbClr val="D9F3F5"/>
                </a:solidFill>
                <a:latin typeface="Univers Condensed Light" panose="020B0306020202040204" pitchFamily="34" charset="0"/>
              </a:rPr>
              <a:t>, V., </a:t>
            </a:r>
            <a:r>
              <a:rPr lang="fr-CA" sz="1200" dirty="0" err="1">
                <a:solidFill>
                  <a:srgbClr val="D9F3F5"/>
                </a:solidFill>
                <a:latin typeface="Univers Condensed Light" panose="020B0306020202040204" pitchFamily="34" charset="0"/>
              </a:rPr>
              <a:t>Sarathkumar</a:t>
            </a:r>
            <a:r>
              <a:rPr lang="fr-CA" sz="1200" dirty="0">
                <a:solidFill>
                  <a:srgbClr val="D9F3F5"/>
                </a:solidFill>
                <a:latin typeface="Univers Condensed Light" panose="020B0306020202040204" pitchFamily="34" charset="0"/>
              </a:rPr>
              <a:t>, L. </a:t>
            </a:r>
            <a:r>
              <a:rPr lang="fr-CA" sz="1200" i="1" dirty="0">
                <a:solidFill>
                  <a:srgbClr val="D9F3F5"/>
                </a:solidFill>
                <a:latin typeface="Univers Condensed Light" panose="020B0306020202040204" pitchFamily="34" charset="0"/>
              </a:rPr>
              <a:t>et al.</a:t>
            </a:r>
            <a:r>
              <a:rPr lang="fr-CA" sz="1200" dirty="0">
                <a:solidFill>
                  <a:srgbClr val="D9F3F5"/>
                </a:solidFill>
                <a:latin typeface="Univers Condensed Light" panose="020B0306020202040204" pitchFamily="34" charset="0"/>
              </a:rPr>
              <a:t> </a:t>
            </a:r>
            <a:r>
              <a:rPr lang="fr-CA" sz="1200" dirty="0" err="1">
                <a:solidFill>
                  <a:srgbClr val="D9F3F5"/>
                </a:solidFill>
                <a:latin typeface="Univers Condensed Light" panose="020B0306020202040204" pitchFamily="34" charset="0"/>
              </a:rPr>
              <a:t>Overview</a:t>
            </a:r>
            <a:r>
              <a:rPr lang="fr-CA" sz="1200" dirty="0">
                <a:solidFill>
                  <a:srgbClr val="D9F3F5"/>
                </a:solidFill>
                <a:latin typeface="Univers Condensed Light" panose="020B0306020202040204" pitchFamily="34" charset="0"/>
              </a:rPr>
              <a:t> of Laser </a:t>
            </a:r>
            <a:r>
              <a:rPr lang="fr-CA" sz="1200" dirty="0" err="1">
                <a:solidFill>
                  <a:srgbClr val="D9F3F5"/>
                </a:solidFill>
                <a:latin typeface="Univers Condensed Light" panose="020B0306020202040204" pitchFamily="34" charset="0"/>
              </a:rPr>
              <a:t>Absorptivity</a:t>
            </a:r>
            <a:r>
              <a:rPr lang="fr-CA" sz="1200" dirty="0">
                <a:solidFill>
                  <a:srgbClr val="D9F3F5"/>
                </a:solidFill>
                <a:latin typeface="Univers Condensed Light" panose="020B0306020202040204" pitchFamily="34" charset="0"/>
              </a:rPr>
              <a:t> </a:t>
            </a:r>
            <a:r>
              <a:rPr lang="fr-CA" sz="1200" dirty="0" err="1">
                <a:solidFill>
                  <a:srgbClr val="D9F3F5"/>
                </a:solidFill>
                <a:latin typeface="Univers Condensed Light" panose="020B0306020202040204" pitchFamily="34" charset="0"/>
              </a:rPr>
              <a:t>Measurement</a:t>
            </a:r>
            <a:r>
              <a:rPr lang="fr-CA" sz="1200" dirty="0">
                <a:solidFill>
                  <a:srgbClr val="D9F3F5"/>
                </a:solidFill>
                <a:latin typeface="Univers Condensed Light" panose="020B0306020202040204" pitchFamily="34" charset="0"/>
              </a:rPr>
              <a:t> Techniques for </a:t>
            </a:r>
            <a:r>
              <a:rPr lang="fr-CA" sz="1200" dirty="0" err="1">
                <a:solidFill>
                  <a:srgbClr val="D9F3F5"/>
                </a:solidFill>
                <a:latin typeface="Univers Condensed Light" panose="020B0306020202040204" pitchFamily="34" charset="0"/>
              </a:rPr>
              <a:t>Material</a:t>
            </a:r>
            <a:r>
              <a:rPr lang="fr-CA" sz="1200" dirty="0">
                <a:solidFill>
                  <a:srgbClr val="D9F3F5"/>
                </a:solidFill>
                <a:latin typeface="Univers Condensed Light" panose="020B0306020202040204" pitchFamily="34" charset="0"/>
              </a:rPr>
              <a:t> </a:t>
            </a:r>
            <a:r>
              <a:rPr lang="fr-CA" sz="1200" dirty="0" err="1">
                <a:solidFill>
                  <a:srgbClr val="D9F3F5"/>
                </a:solidFill>
                <a:latin typeface="Univers Condensed Light" panose="020B0306020202040204" pitchFamily="34" charset="0"/>
              </a:rPr>
              <a:t>Processing</a:t>
            </a:r>
            <a:r>
              <a:rPr lang="fr-CA" sz="1200" dirty="0">
                <a:solidFill>
                  <a:srgbClr val="D9F3F5"/>
                </a:solidFill>
                <a:latin typeface="Univers Condensed Light" panose="020B0306020202040204" pitchFamily="34" charset="0"/>
              </a:rPr>
              <a:t>. </a:t>
            </a:r>
            <a:r>
              <a:rPr lang="fr-CA" sz="1200" i="1" dirty="0">
                <a:solidFill>
                  <a:srgbClr val="D9F3F5"/>
                </a:solidFill>
                <a:latin typeface="Univers Condensed Light" panose="020B0306020202040204" pitchFamily="34" charset="0"/>
              </a:rPr>
              <a:t>Lasers </a:t>
            </a:r>
            <a:r>
              <a:rPr lang="fr-CA" sz="1200" i="1" dirty="0" err="1">
                <a:solidFill>
                  <a:srgbClr val="D9F3F5"/>
                </a:solidFill>
                <a:latin typeface="Univers Condensed Light" panose="020B0306020202040204" pitchFamily="34" charset="0"/>
              </a:rPr>
              <a:t>Manuf</a:t>
            </a:r>
            <a:r>
              <a:rPr lang="fr-CA" sz="1200" i="1" dirty="0">
                <a:solidFill>
                  <a:srgbClr val="D9F3F5"/>
                </a:solidFill>
                <a:latin typeface="Univers Condensed Light" panose="020B0306020202040204" pitchFamily="34" charset="0"/>
              </a:rPr>
              <a:t>. Mater. Process.</a:t>
            </a:r>
            <a:r>
              <a:rPr lang="fr-CA" sz="1200" dirty="0">
                <a:solidFill>
                  <a:srgbClr val="D9F3F5"/>
                </a:solidFill>
                <a:latin typeface="Univers Condensed Light" panose="020B0306020202040204" pitchFamily="34" charset="0"/>
              </a:rPr>
              <a:t> </a:t>
            </a:r>
            <a:r>
              <a:rPr lang="fr-CA" sz="1200" b="1" dirty="0">
                <a:solidFill>
                  <a:srgbClr val="D9F3F5"/>
                </a:solidFill>
                <a:latin typeface="Univers Condensed Light" panose="020B0306020202040204" pitchFamily="34" charset="0"/>
              </a:rPr>
              <a:t>5, </a:t>
            </a:r>
            <a:r>
              <a:rPr lang="fr-CA" sz="1200" dirty="0">
                <a:solidFill>
                  <a:srgbClr val="D9F3F5"/>
                </a:solidFill>
                <a:latin typeface="Univers Condensed Light" panose="020B0306020202040204" pitchFamily="34" charset="0"/>
              </a:rPr>
              <a:t>458–481 (2018).</a:t>
            </a:r>
          </a:p>
        </p:txBody>
      </p:sp>
      <p:sp>
        <p:nvSpPr>
          <p:cNvPr id="11" name="ZoneTexte 10">
            <a:extLst>
              <a:ext uri="{FF2B5EF4-FFF2-40B4-BE49-F238E27FC236}">
                <a16:creationId xmlns:a16="http://schemas.microsoft.com/office/drawing/2014/main" id="{EA22B562-9B3A-48EC-BB3F-E162BA64D236}"/>
              </a:ext>
            </a:extLst>
          </p:cNvPr>
          <p:cNvSpPr txBox="1"/>
          <p:nvPr/>
        </p:nvSpPr>
        <p:spPr>
          <a:xfrm>
            <a:off x="362743" y="5924462"/>
            <a:ext cx="5072364" cy="830997"/>
          </a:xfrm>
          <a:prstGeom prst="rect">
            <a:avLst/>
          </a:prstGeom>
          <a:noFill/>
        </p:spPr>
        <p:txBody>
          <a:bodyPr wrap="square">
            <a:spAutoFit/>
          </a:bodyPr>
          <a:lstStyle/>
          <a:p>
            <a:pPr defTabSz="609585"/>
            <a:r>
              <a:rPr lang="fr-CA" sz="1200" dirty="0">
                <a:solidFill>
                  <a:srgbClr val="D9F3F5"/>
                </a:solidFill>
                <a:latin typeface="Univers Condensed Light" panose="020B0306020202040204" pitchFamily="34" charset="0"/>
              </a:rPr>
              <a:t>Références : </a:t>
            </a:r>
            <a:br>
              <a:rPr lang="fr-CA" sz="1200" dirty="0">
                <a:solidFill>
                  <a:srgbClr val="D9F3F5"/>
                </a:solidFill>
                <a:latin typeface="Univers Condensed Light" panose="020B0306020202040204" pitchFamily="34" charset="0"/>
              </a:rPr>
            </a:br>
            <a:r>
              <a:rPr lang="en-US" sz="1200" dirty="0">
                <a:solidFill>
                  <a:srgbClr val="D9F3F5"/>
                </a:solidFill>
                <a:latin typeface="Univers Condensed Light" panose="020B0306020202040204" pitchFamily="34" charset="0"/>
              </a:rPr>
              <a:t>T. Amine, J. Newkirk et F. </a:t>
            </a:r>
            <a:r>
              <a:rPr lang="en-US" sz="1200" dirty="0" err="1">
                <a:solidFill>
                  <a:srgbClr val="D9F3F5"/>
                </a:solidFill>
                <a:latin typeface="Univers Condensed Light" panose="020B0306020202040204" pitchFamily="34" charset="0"/>
              </a:rPr>
              <a:t>Liou</a:t>
            </a:r>
            <a:r>
              <a:rPr lang="en-US" sz="1200" dirty="0">
                <a:solidFill>
                  <a:srgbClr val="D9F3F5"/>
                </a:solidFill>
                <a:latin typeface="Univers Condensed Light" panose="020B0306020202040204" pitchFamily="34" charset="0"/>
              </a:rPr>
              <a:t>, «An investigation of the effect of laser deposition parameters on characteristics of multilayered 316L deposits,» </a:t>
            </a:r>
            <a:r>
              <a:rPr lang="en-US" sz="1200" i="1" dirty="0">
                <a:solidFill>
                  <a:srgbClr val="D9F3F5"/>
                </a:solidFill>
                <a:latin typeface="Univers Condensed Light" panose="020B0306020202040204" pitchFamily="34" charset="0"/>
              </a:rPr>
              <a:t>The International Journal of Advanced Manufacturing Technology, </a:t>
            </a:r>
            <a:r>
              <a:rPr lang="en-US" sz="1200" dirty="0">
                <a:solidFill>
                  <a:srgbClr val="D9F3F5"/>
                </a:solidFill>
                <a:latin typeface="Univers Condensed Light" panose="020B0306020202040204" pitchFamily="34" charset="0"/>
              </a:rPr>
              <a:t>vol. 73, no. 9-12, pp. 1739-1749, 2014. 	</a:t>
            </a:r>
          </a:p>
        </p:txBody>
      </p:sp>
    </p:spTree>
    <p:extLst>
      <p:ext uri="{BB962C8B-B14F-4D97-AF65-F5344CB8AC3E}">
        <p14:creationId xmlns:p14="http://schemas.microsoft.com/office/powerpoint/2010/main" val="360778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Concepts de base de la fabrication additive</a:t>
            </a:r>
          </a:p>
        </p:txBody>
      </p:sp>
      <p:sp>
        <p:nvSpPr>
          <p:cNvPr id="3" name="Espace réservé du texte 2"/>
          <p:cNvSpPr>
            <a:spLocks noGrp="1"/>
          </p:cNvSpPr>
          <p:nvPr>
            <p:ph type="body" idx="1"/>
          </p:nvPr>
        </p:nvSpPr>
        <p:spPr/>
        <p:txBody>
          <a:bodyPr/>
          <a:lstStyle/>
          <a:p>
            <a:r>
              <a:rPr lang="fr-CA" dirty="0"/>
              <a:t>Module B.</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8</a:t>
            </a:fld>
            <a:endParaRPr lang="fr-FR"/>
          </a:p>
        </p:txBody>
      </p:sp>
    </p:spTree>
    <p:extLst>
      <p:ext uri="{BB962C8B-B14F-4D97-AF65-F5344CB8AC3E}">
        <p14:creationId xmlns:p14="http://schemas.microsoft.com/office/powerpoint/2010/main" val="3557929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C1D542-2721-442A-86A4-C051C9300835}"/>
              </a:ext>
            </a:extLst>
          </p:cNvPr>
          <p:cNvSpPr>
            <a:spLocks noGrp="1"/>
          </p:cNvSpPr>
          <p:nvPr>
            <p:ph type="title"/>
          </p:nvPr>
        </p:nvSpPr>
        <p:spPr/>
        <p:txBody>
          <a:bodyPr/>
          <a:lstStyle/>
          <a:p>
            <a:r>
              <a:rPr lang="fr-CA" dirty="0"/>
              <a:t>Concepts de base de la fabrication additive</a:t>
            </a:r>
          </a:p>
        </p:txBody>
      </p:sp>
      <p:sp>
        <p:nvSpPr>
          <p:cNvPr id="3" name="Espace réservé du pied de page 2">
            <a:extLst>
              <a:ext uri="{FF2B5EF4-FFF2-40B4-BE49-F238E27FC236}">
                <a16:creationId xmlns:a16="http://schemas.microsoft.com/office/drawing/2014/main" id="{0CC666CC-ED53-48BE-8819-F1A2E8EA6CF3}"/>
              </a:ext>
            </a:extLst>
          </p:cNvPr>
          <p:cNvSpPr>
            <a:spLocks noGrp="1"/>
          </p:cNvSpPr>
          <p:nvPr>
            <p:ph type="ftr" sz="quarter" idx="11"/>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1506B288-2FB8-44FB-A8EB-74A6817D5B04}"/>
              </a:ext>
            </a:extLst>
          </p:cNvPr>
          <p:cNvSpPr>
            <a:spLocks noGrp="1"/>
          </p:cNvSpPr>
          <p:nvPr>
            <p:ph type="sldNum" sz="quarter" idx="12"/>
          </p:nvPr>
        </p:nvSpPr>
        <p:spPr/>
        <p:txBody>
          <a:bodyPr/>
          <a:lstStyle/>
          <a:p>
            <a:fld id="{82B63C5F-247B-BE4F-ACBC-7BDD67617F3E}" type="slidenum">
              <a:rPr lang="fr-FR" smtClean="0"/>
              <a:t>9</a:t>
            </a:fld>
            <a:endParaRPr lang="fr-FR" dirty="0"/>
          </a:p>
        </p:txBody>
      </p:sp>
      <p:sp>
        <p:nvSpPr>
          <p:cNvPr id="5" name="Espace réservé du texte 4">
            <a:extLst>
              <a:ext uri="{FF2B5EF4-FFF2-40B4-BE49-F238E27FC236}">
                <a16:creationId xmlns:a16="http://schemas.microsoft.com/office/drawing/2014/main" id="{702A984C-ED51-4A7B-8647-C46EFE657B24}"/>
              </a:ext>
            </a:extLst>
          </p:cNvPr>
          <p:cNvSpPr>
            <a:spLocks noGrp="1"/>
          </p:cNvSpPr>
          <p:nvPr>
            <p:ph type="body" idx="13"/>
          </p:nvPr>
        </p:nvSpPr>
        <p:spPr>
          <a:xfrm>
            <a:off x="6818467" y="2856698"/>
            <a:ext cx="4162552" cy="2131145"/>
          </a:xfrm>
        </p:spPr>
        <p:txBody>
          <a:bodyPr>
            <a:normAutofit/>
          </a:bodyPr>
          <a:lstStyle/>
          <a:p>
            <a:r>
              <a:rPr lang="fr-CA" dirty="0"/>
              <a:t>Toutefois, la seule terminologie adéquate est fabrication additive. En anglais, on retrouve le terme «additive </a:t>
            </a:r>
            <a:r>
              <a:rPr lang="fr-CA" dirty="0" err="1"/>
              <a:t>manufacturing</a:t>
            </a:r>
            <a:r>
              <a:rPr lang="fr-CA" dirty="0"/>
              <a:t>», et sa contraction «AM».</a:t>
            </a:r>
          </a:p>
          <a:p>
            <a:endParaRPr lang="fr-CA" dirty="0"/>
          </a:p>
        </p:txBody>
      </p:sp>
      <p:sp>
        <p:nvSpPr>
          <p:cNvPr id="6" name="Espace réservé du texte 5">
            <a:extLst>
              <a:ext uri="{FF2B5EF4-FFF2-40B4-BE49-F238E27FC236}">
                <a16:creationId xmlns:a16="http://schemas.microsoft.com/office/drawing/2014/main" id="{A94A0284-F172-4FA2-AB5A-8ED4800F2574}"/>
              </a:ext>
            </a:extLst>
          </p:cNvPr>
          <p:cNvSpPr>
            <a:spLocks noGrp="1"/>
          </p:cNvSpPr>
          <p:nvPr>
            <p:ph type="body" idx="15"/>
          </p:nvPr>
        </p:nvSpPr>
        <p:spPr>
          <a:xfrm>
            <a:off x="6663848" y="4304861"/>
            <a:ext cx="4471791" cy="1129781"/>
          </a:xfrm>
        </p:spPr>
        <p:txBody>
          <a:bodyPr>
            <a:normAutofit/>
          </a:bodyPr>
          <a:lstStyle/>
          <a:p>
            <a:r>
              <a:rPr lang="fr-CA" sz="1800" dirty="0"/>
              <a:t>Les procédés sont fragmentés selon différentes familles, et chacune d’elles possède ses propres avantages et inconvénients, bien qu’elles reposent toutes sur les même principes fondamentaux.</a:t>
            </a:r>
          </a:p>
          <a:p>
            <a:endParaRPr lang="fr-CA" sz="1800" dirty="0"/>
          </a:p>
        </p:txBody>
      </p:sp>
      <p:sp>
        <p:nvSpPr>
          <p:cNvPr id="7" name="Espace réservé du texte 6">
            <a:extLst>
              <a:ext uri="{FF2B5EF4-FFF2-40B4-BE49-F238E27FC236}">
                <a16:creationId xmlns:a16="http://schemas.microsoft.com/office/drawing/2014/main" id="{CC335EE2-C339-42F5-B8D6-D2553C2A58CD}"/>
              </a:ext>
            </a:extLst>
          </p:cNvPr>
          <p:cNvSpPr>
            <a:spLocks noGrp="1"/>
          </p:cNvSpPr>
          <p:nvPr>
            <p:ph type="body" idx="16"/>
          </p:nvPr>
        </p:nvSpPr>
        <p:spPr>
          <a:xfrm>
            <a:off x="1465806" y="2905086"/>
            <a:ext cx="3718661" cy="1465578"/>
          </a:xfrm>
        </p:spPr>
        <p:txBody>
          <a:bodyPr>
            <a:normAutofit/>
          </a:bodyPr>
          <a:lstStyle/>
          <a:p>
            <a:r>
              <a:rPr lang="fr-CA" sz="2400" dirty="0"/>
              <a:t>Termes plus communs pour décrire ces familles de procédés :</a:t>
            </a:r>
          </a:p>
          <a:p>
            <a:endParaRPr lang="fr-CA" sz="2400" dirty="0"/>
          </a:p>
        </p:txBody>
      </p:sp>
      <p:sp>
        <p:nvSpPr>
          <p:cNvPr id="8" name="Espace réservé du texte 7">
            <a:extLst>
              <a:ext uri="{FF2B5EF4-FFF2-40B4-BE49-F238E27FC236}">
                <a16:creationId xmlns:a16="http://schemas.microsoft.com/office/drawing/2014/main" id="{4C9F4283-2BE4-4AE7-A810-BF5E0ED3B678}"/>
              </a:ext>
            </a:extLst>
          </p:cNvPr>
          <p:cNvSpPr>
            <a:spLocks noGrp="1"/>
          </p:cNvSpPr>
          <p:nvPr>
            <p:ph type="body" idx="17"/>
          </p:nvPr>
        </p:nvSpPr>
        <p:spPr>
          <a:xfrm>
            <a:off x="1066275" y="3772874"/>
            <a:ext cx="4517721" cy="1817585"/>
          </a:xfrm>
        </p:spPr>
        <p:txBody>
          <a:bodyPr>
            <a:normAutofit/>
          </a:bodyPr>
          <a:lstStyle/>
          <a:p>
            <a:endParaRPr lang="fr-CA" sz="1800" dirty="0"/>
          </a:p>
          <a:p>
            <a:r>
              <a:rPr lang="fr-CA" sz="1800" dirty="0"/>
              <a:t>Impression 3D</a:t>
            </a:r>
          </a:p>
          <a:p>
            <a:r>
              <a:rPr lang="fr-CA" sz="1800" dirty="0"/>
              <a:t>Prototypage rapide</a:t>
            </a:r>
          </a:p>
          <a:p>
            <a:r>
              <a:rPr lang="fr-CA" sz="1800" dirty="0"/>
              <a:t>Noms ou acronymes de certaines compagnies et/ou technologies</a:t>
            </a:r>
          </a:p>
          <a:p>
            <a:endParaRPr lang="fr-CA" sz="1800" dirty="0"/>
          </a:p>
        </p:txBody>
      </p:sp>
      <p:sp>
        <p:nvSpPr>
          <p:cNvPr id="10" name="ZoneTexte 9">
            <a:extLst>
              <a:ext uri="{FF2B5EF4-FFF2-40B4-BE49-F238E27FC236}">
                <a16:creationId xmlns:a16="http://schemas.microsoft.com/office/drawing/2014/main" id="{87397CD8-4D0A-42D3-BF3D-7839FF97A292}"/>
              </a:ext>
            </a:extLst>
          </p:cNvPr>
          <p:cNvSpPr txBox="1"/>
          <p:nvPr/>
        </p:nvSpPr>
        <p:spPr>
          <a:xfrm>
            <a:off x="731939" y="1203293"/>
            <a:ext cx="9927710" cy="646331"/>
          </a:xfrm>
          <a:prstGeom prst="rect">
            <a:avLst/>
          </a:prstGeom>
          <a:noFill/>
        </p:spPr>
        <p:txBody>
          <a:bodyPr wrap="square">
            <a:spAutoFit/>
          </a:bodyPr>
          <a:lstStyle/>
          <a:p>
            <a:r>
              <a:rPr lang="fr-CA" dirty="0">
                <a:latin typeface="Univers Condensed Light" panose="020B0306020202040204" pitchFamily="34" charset="0"/>
              </a:rPr>
              <a:t>La fabrication additive (FA) est un terme général qui englobe tous les procédés permettant d’ajouter successivement du matériel sous forme de couches afin de créer une pièce qui était initialement sous forme de dessin numérique.</a:t>
            </a:r>
          </a:p>
        </p:txBody>
      </p:sp>
    </p:spTree>
    <p:extLst>
      <p:ext uri="{BB962C8B-B14F-4D97-AF65-F5344CB8AC3E}">
        <p14:creationId xmlns:p14="http://schemas.microsoft.com/office/powerpoint/2010/main" val="19069255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Thème Office">
  <a:themeElements>
    <a:clrScheme name="Alu-Compétences 1">
      <a:dk1>
        <a:srgbClr val="000000"/>
      </a:dk1>
      <a:lt1>
        <a:srgbClr val="FFFFFF"/>
      </a:lt1>
      <a:dk2>
        <a:srgbClr val="44546A"/>
      </a:dk2>
      <a:lt2>
        <a:srgbClr val="E7E6E6"/>
      </a:lt2>
      <a:accent1>
        <a:srgbClr val="00ADBA"/>
      </a:accent1>
      <a:accent2>
        <a:srgbClr val="ED7D31"/>
      </a:accent2>
      <a:accent3>
        <a:srgbClr val="00ACB9"/>
      </a:accent3>
      <a:accent4>
        <a:srgbClr val="EC7C30"/>
      </a:accent4>
      <a:accent5>
        <a:srgbClr val="00ACB9"/>
      </a:accent5>
      <a:accent6>
        <a:srgbClr val="EC7C30"/>
      </a:accent6>
      <a:hlink>
        <a:srgbClr val="445369"/>
      </a:hlink>
      <a:folHlink>
        <a:srgbClr val="445369"/>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u-compétence" id="{127CFA1E-9E73-4041-8D17-93AEEC1179A6}" vid="{8C161699-2FC3-8646-A63F-1FDAC9E20D1E}"/>
    </a:ext>
  </a:extLst>
</a:theme>
</file>

<file path=ppt/theme/theme2.xml><?xml version="1.0" encoding="utf-8"?>
<a:theme xmlns:a="http://schemas.openxmlformats.org/drawingml/2006/main" name="1_Thème Office">
  <a:themeElements>
    <a:clrScheme name="CeAL">
      <a:dk1>
        <a:srgbClr val="000000"/>
      </a:dk1>
      <a:lt1>
        <a:srgbClr val="FFFFFF"/>
      </a:lt1>
      <a:dk2>
        <a:srgbClr val="2C363D"/>
      </a:dk2>
      <a:lt2>
        <a:srgbClr val="757D84"/>
      </a:lt2>
      <a:accent1>
        <a:srgbClr val="DE3D1D"/>
      </a:accent1>
      <a:accent2>
        <a:srgbClr val="972B16"/>
      </a:accent2>
      <a:accent3>
        <a:srgbClr val="0D6DB8"/>
      </a:accent3>
      <a:accent4>
        <a:srgbClr val="083F6A"/>
      </a:accent4>
      <a:accent5>
        <a:srgbClr val="81918E"/>
      </a:accent5>
      <a:accent6>
        <a:srgbClr val="4C5D57"/>
      </a:accent6>
      <a:hlink>
        <a:srgbClr val="0D6DB8"/>
      </a:hlink>
      <a:folHlink>
        <a:srgbClr val="B6BBB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Mod val="20000"/>
            <a:lumOff val="80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ésentation1" id="{E2285D97-3DF9-1144-8198-2CFA565AB8B7}" vid="{153252E2-C495-9942-B47E-68D331B6DB52}"/>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alu-compétence</Template>
  <TotalTime>2281</TotalTime>
  <Words>3708</Words>
  <Application>Microsoft Office PowerPoint</Application>
  <PresentationFormat>Grand écran</PresentationFormat>
  <Paragraphs>567</Paragraphs>
  <Slides>53</Slides>
  <Notes>0</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53</vt:i4>
      </vt:variant>
    </vt:vector>
  </HeadingPairs>
  <TitlesOfParts>
    <vt:vector size="62" baseType="lpstr">
      <vt:lpstr>Arial</vt:lpstr>
      <vt:lpstr>Calibri</vt:lpstr>
      <vt:lpstr>Cambria Math</vt:lpstr>
      <vt:lpstr>Courier New</vt:lpstr>
      <vt:lpstr>Lucida Grande</vt:lpstr>
      <vt:lpstr>Univers Condensed</vt:lpstr>
      <vt:lpstr>Univers Condensed Light</vt:lpstr>
      <vt:lpstr>Thème Office</vt:lpstr>
      <vt:lpstr>1_Thème Office</vt:lpstr>
      <vt:lpstr>Fabrication additive de l’aluminium</vt:lpstr>
      <vt:lpstr>Note</vt:lpstr>
      <vt:lpstr>Plan</vt:lpstr>
      <vt:lpstr>Caractéristiques de l’aluminium importantes en FA</vt:lpstr>
      <vt:lpstr>Caractéristiques de l’aluminium importantes en FA</vt:lpstr>
      <vt:lpstr>Caractéristiques de l’aluminium importantes en FA</vt:lpstr>
      <vt:lpstr>Caractéristiques de l’aluminium importantes en FA</vt:lpstr>
      <vt:lpstr>Concepts de base de la fabrication additive</vt:lpstr>
      <vt:lpstr>Concepts de base de la fabrication additive</vt:lpstr>
      <vt:lpstr>Concepts de base de la fabrication additive</vt:lpstr>
      <vt:lpstr>Concepts de base de la fabrication additive</vt:lpstr>
      <vt:lpstr>Concepts de base de la fabrication additive</vt:lpstr>
      <vt:lpstr>Concepts de base de la fabrication additive</vt:lpstr>
      <vt:lpstr>Fusion sur lit de poudre (LPBF)</vt:lpstr>
      <vt:lpstr>Fusion sur lit de poudre (LPBF)</vt:lpstr>
      <vt:lpstr>Fusion sur lit de poudre (LPBF)</vt:lpstr>
      <vt:lpstr>Fusion au laser sur lit de poudre (LPBF)</vt:lpstr>
      <vt:lpstr>Avantages du LPBF </vt:lpstr>
      <vt:lpstr>Désavantages du LPBF</vt:lpstr>
      <vt:lpstr>Considérations du LPBF </vt:lpstr>
      <vt:lpstr>Alliages LPBF</vt:lpstr>
      <vt:lpstr>Considérations LBPF de l’aluminium</vt:lpstr>
      <vt:lpstr>Considérations LBPF de l’aluminium</vt:lpstr>
      <vt:lpstr>Considérations LBPF de l’aluminium</vt:lpstr>
      <vt:lpstr>Dépôt sous énergie dirigée (DED)</vt:lpstr>
      <vt:lpstr>Dépôt sous énergie dirigée (DED)</vt:lpstr>
      <vt:lpstr>Dépôt sous énergie dirigée (DED)</vt:lpstr>
      <vt:lpstr>Dépôt sous énergie dirigée (DED)</vt:lpstr>
      <vt:lpstr>Dépôt sous énergie dirigée (DED)</vt:lpstr>
      <vt:lpstr>Dépôt sous énergie dirigée (DED)</vt:lpstr>
      <vt:lpstr>Dépôt sous énergie dirigée (DED)</vt:lpstr>
      <vt:lpstr>Dépôt sous énergie dirigée (DED)</vt:lpstr>
      <vt:lpstr>Caractéristiques du (DED)</vt:lpstr>
      <vt:lpstr>Caractéristiques de l’aluminium par DED et WAAM</vt:lpstr>
      <vt:lpstr>Caractéristiques de l’aluminium par DED et WAAM</vt:lpstr>
      <vt:lpstr>Alliages d’aluminium en DED</vt:lpstr>
      <vt:lpstr>Caractéristiques de l’aluminium par DED et WAAM</vt:lpstr>
      <vt:lpstr>Caractéristiques de l’aluminium par DED et WAAM</vt:lpstr>
      <vt:lpstr>Soudage par ultrasons (UAM)</vt:lpstr>
      <vt:lpstr>Soudage par ultrasons (UAM)</vt:lpstr>
      <vt:lpstr>Soudage par ultrasons (UAM)</vt:lpstr>
      <vt:lpstr>Caractéristique de l’UAM</vt:lpstr>
      <vt:lpstr>Alliages de l’UAM</vt:lpstr>
      <vt:lpstr>Alliages de l’UAM</vt:lpstr>
      <vt:lpstr>Projection de liant</vt:lpstr>
      <vt:lpstr>Projection de liant</vt:lpstr>
      <vt:lpstr>Projection de liant</vt:lpstr>
      <vt:lpstr>Projection de liant</vt:lpstr>
      <vt:lpstr>Projection de liant</vt:lpstr>
      <vt:lpstr>Projection de liant</vt:lpstr>
      <vt:lpstr>Contrôle non destructif de l’aluminium en FA</vt:lpstr>
      <vt:lpstr>Contrôle non destructif de l’aluminium en FA</vt:lpstr>
      <vt:lpstr>PARTENAIRES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Martel</dc:creator>
  <cp:lastModifiedBy>Véronique Auclair</cp:lastModifiedBy>
  <cp:revision>117</cp:revision>
  <dcterms:created xsi:type="dcterms:W3CDTF">2021-07-15T17:10:38Z</dcterms:created>
  <dcterms:modified xsi:type="dcterms:W3CDTF">2024-08-07T20:41:32Z</dcterms:modified>
</cp:coreProperties>
</file>