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7"/>
  </p:notesMasterIdLst>
  <p:sldIdLst>
    <p:sldId id="262" r:id="rId2"/>
    <p:sldId id="1297" r:id="rId3"/>
    <p:sldId id="1298" r:id="rId4"/>
    <p:sldId id="1181" r:id="rId5"/>
    <p:sldId id="258" r:id="rId6"/>
    <p:sldId id="927" r:id="rId7"/>
    <p:sldId id="1182" r:id="rId8"/>
    <p:sldId id="1183" r:id="rId9"/>
    <p:sldId id="1184" r:id="rId10"/>
    <p:sldId id="1185" r:id="rId11"/>
    <p:sldId id="1220" r:id="rId12"/>
    <p:sldId id="1282" r:id="rId13"/>
    <p:sldId id="1186" r:id="rId14"/>
    <p:sldId id="1187" r:id="rId15"/>
    <p:sldId id="1188" r:id="rId16"/>
    <p:sldId id="1189" r:id="rId17"/>
    <p:sldId id="1190" r:id="rId18"/>
    <p:sldId id="1191" r:id="rId19"/>
    <p:sldId id="1192" r:id="rId20"/>
    <p:sldId id="1193" r:id="rId21"/>
    <p:sldId id="1194" r:id="rId22"/>
    <p:sldId id="1195" r:id="rId23"/>
    <p:sldId id="1196" r:id="rId24"/>
    <p:sldId id="1197" r:id="rId25"/>
    <p:sldId id="1198" r:id="rId26"/>
    <p:sldId id="1199" r:id="rId27"/>
    <p:sldId id="1200" r:id="rId28"/>
    <p:sldId id="1180" r:id="rId29"/>
    <p:sldId id="1201" r:id="rId30"/>
    <p:sldId id="1202" r:id="rId31"/>
    <p:sldId id="1203" r:id="rId32"/>
    <p:sldId id="1204" r:id="rId33"/>
    <p:sldId id="1205" r:id="rId34"/>
    <p:sldId id="1206" r:id="rId35"/>
    <p:sldId id="1207" r:id="rId36"/>
    <p:sldId id="1208" r:id="rId37"/>
    <p:sldId id="1209" r:id="rId38"/>
    <p:sldId id="1211" r:id="rId39"/>
    <p:sldId id="1210" r:id="rId40"/>
    <p:sldId id="1212" r:id="rId41"/>
    <p:sldId id="1213" r:id="rId42"/>
    <p:sldId id="1214" r:id="rId43"/>
    <p:sldId id="1215" r:id="rId44"/>
    <p:sldId id="1216" r:id="rId45"/>
    <p:sldId id="1217" r:id="rId46"/>
    <p:sldId id="1219" r:id="rId47"/>
    <p:sldId id="1218" r:id="rId48"/>
    <p:sldId id="1221" r:id="rId49"/>
    <p:sldId id="1283" r:id="rId50"/>
    <p:sldId id="1222" r:id="rId51"/>
    <p:sldId id="1223" r:id="rId52"/>
    <p:sldId id="1224" r:id="rId53"/>
    <p:sldId id="1225" r:id="rId54"/>
    <p:sldId id="1226" r:id="rId55"/>
    <p:sldId id="1227" r:id="rId56"/>
    <p:sldId id="1228" r:id="rId57"/>
    <p:sldId id="1229" r:id="rId58"/>
    <p:sldId id="1230" r:id="rId59"/>
    <p:sldId id="1231" r:id="rId60"/>
    <p:sldId id="1232" r:id="rId61"/>
    <p:sldId id="1233" r:id="rId62"/>
    <p:sldId id="1234" r:id="rId63"/>
    <p:sldId id="1235" r:id="rId64"/>
    <p:sldId id="1236" r:id="rId65"/>
    <p:sldId id="1237" r:id="rId66"/>
    <p:sldId id="1238" r:id="rId67"/>
    <p:sldId id="1239" r:id="rId68"/>
    <p:sldId id="1240" r:id="rId69"/>
    <p:sldId id="1241" r:id="rId70"/>
    <p:sldId id="1242" r:id="rId71"/>
    <p:sldId id="1243" r:id="rId72"/>
    <p:sldId id="1244" r:id="rId73"/>
    <p:sldId id="1245" r:id="rId74"/>
    <p:sldId id="1246" r:id="rId75"/>
    <p:sldId id="1247" r:id="rId76"/>
    <p:sldId id="1248" r:id="rId77"/>
    <p:sldId id="1249" r:id="rId78"/>
    <p:sldId id="1250" r:id="rId79"/>
    <p:sldId id="1251" r:id="rId80"/>
    <p:sldId id="1252" r:id="rId81"/>
    <p:sldId id="1279" r:id="rId82"/>
    <p:sldId id="1253" r:id="rId83"/>
    <p:sldId id="1254" r:id="rId84"/>
    <p:sldId id="1255" r:id="rId85"/>
    <p:sldId id="1256" r:id="rId86"/>
    <p:sldId id="1280" r:id="rId87"/>
    <p:sldId id="1257" r:id="rId88"/>
    <p:sldId id="1258" r:id="rId89"/>
    <p:sldId id="1259" r:id="rId90"/>
    <p:sldId id="1260" r:id="rId91"/>
    <p:sldId id="1261" r:id="rId92"/>
    <p:sldId id="1262" r:id="rId93"/>
    <p:sldId id="1263" r:id="rId94"/>
    <p:sldId id="1264" r:id="rId95"/>
    <p:sldId id="1265" r:id="rId96"/>
    <p:sldId id="1266" r:id="rId97"/>
    <p:sldId id="1267" r:id="rId98"/>
    <p:sldId id="1268" r:id="rId99"/>
    <p:sldId id="1269" r:id="rId100"/>
    <p:sldId id="1270" r:id="rId101"/>
    <p:sldId id="1271" r:id="rId102"/>
    <p:sldId id="1272" r:id="rId103"/>
    <p:sldId id="1273" r:id="rId104"/>
    <p:sldId id="1274" r:id="rId105"/>
    <p:sldId id="1275" r:id="rId106"/>
    <p:sldId id="1276" r:id="rId107"/>
    <p:sldId id="1277" r:id="rId108"/>
    <p:sldId id="1281" r:id="rId109"/>
    <p:sldId id="1278" r:id="rId110"/>
    <p:sldId id="1284" r:id="rId111"/>
    <p:sldId id="1285" r:id="rId112"/>
    <p:sldId id="1286" r:id="rId113"/>
    <p:sldId id="1287" r:id="rId114"/>
    <p:sldId id="1288" r:id="rId115"/>
    <p:sldId id="1289" r:id="rId116"/>
    <p:sldId id="1290" r:id="rId117"/>
    <p:sldId id="1291" r:id="rId118"/>
    <p:sldId id="1292" r:id="rId119"/>
    <p:sldId id="1171" r:id="rId120"/>
    <p:sldId id="1172" r:id="rId121"/>
    <p:sldId id="1294" r:id="rId122"/>
    <p:sldId id="1293" r:id="rId123"/>
    <p:sldId id="1295" r:id="rId124"/>
    <p:sldId id="1296" r:id="rId125"/>
    <p:sldId id="256" r:id="rId1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60" autoAdjust="0"/>
    <p:restoredTop sz="96405" autoAdjust="0"/>
  </p:normalViewPr>
  <p:slideViewPr>
    <p:cSldViewPr snapToGrid="0" snapToObjects="1">
      <p:cViewPr varScale="1">
        <p:scale>
          <a:sx n="71" d="100"/>
          <a:sy n="71" d="100"/>
        </p:scale>
        <p:origin x="256"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a:t>
            </a:fld>
            <a:endParaRPr lang="fr-FR"/>
          </a:p>
        </p:txBody>
      </p:sp>
    </p:spTree>
    <p:extLst>
      <p:ext uri="{BB962C8B-B14F-4D97-AF65-F5344CB8AC3E}">
        <p14:creationId xmlns:p14="http://schemas.microsoft.com/office/powerpoint/2010/main" val="1008050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a:t>
            </a:fld>
            <a:endParaRPr lang="fr-CA" altLang="fr-FR" sz="1200"/>
          </a:p>
        </p:txBody>
      </p:sp>
    </p:spTree>
    <p:extLst>
      <p:ext uri="{BB962C8B-B14F-4D97-AF65-F5344CB8AC3E}">
        <p14:creationId xmlns:p14="http://schemas.microsoft.com/office/powerpoint/2010/main" val="879782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115</a:t>
            </a:fld>
            <a:endParaRPr lang="fr-CA" altLang="fr-FR" sz="1200"/>
          </a:p>
        </p:txBody>
      </p:sp>
    </p:spTree>
    <p:extLst>
      <p:ext uri="{BB962C8B-B14F-4D97-AF65-F5344CB8AC3E}">
        <p14:creationId xmlns:p14="http://schemas.microsoft.com/office/powerpoint/2010/main" val="24365764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116</a:t>
            </a:fld>
            <a:endParaRPr lang="fr-CA" altLang="fr-FR" sz="1200"/>
          </a:p>
        </p:txBody>
      </p:sp>
    </p:spTree>
    <p:extLst>
      <p:ext uri="{BB962C8B-B14F-4D97-AF65-F5344CB8AC3E}">
        <p14:creationId xmlns:p14="http://schemas.microsoft.com/office/powerpoint/2010/main" val="4684381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117</a:t>
            </a:fld>
            <a:endParaRPr lang="fr-CA" altLang="fr-FR" sz="1200"/>
          </a:p>
        </p:txBody>
      </p:sp>
    </p:spTree>
    <p:extLst>
      <p:ext uri="{BB962C8B-B14F-4D97-AF65-F5344CB8AC3E}">
        <p14:creationId xmlns:p14="http://schemas.microsoft.com/office/powerpoint/2010/main" val="42089045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buFontTx/>
              <a:buChar char="-"/>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120</a:t>
            </a:fld>
            <a:endParaRPr lang="fr-CA" altLang="fr-FR" sz="1200"/>
          </a:p>
        </p:txBody>
      </p:sp>
    </p:spTree>
    <p:extLst>
      <p:ext uri="{BB962C8B-B14F-4D97-AF65-F5344CB8AC3E}">
        <p14:creationId xmlns:p14="http://schemas.microsoft.com/office/powerpoint/2010/main" val="14467021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buFontTx/>
              <a:buChar char="-"/>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122</a:t>
            </a:fld>
            <a:endParaRPr lang="fr-CA" altLang="fr-FR" sz="1200"/>
          </a:p>
        </p:txBody>
      </p:sp>
    </p:spTree>
    <p:extLst>
      <p:ext uri="{BB962C8B-B14F-4D97-AF65-F5344CB8AC3E}">
        <p14:creationId xmlns:p14="http://schemas.microsoft.com/office/powerpoint/2010/main" val="10825966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buFontTx/>
              <a:buChar char="-"/>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123</a:t>
            </a:fld>
            <a:endParaRPr lang="fr-CA" altLang="fr-FR" sz="1200"/>
          </a:p>
        </p:txBody>
      </p:sp>
    </p:spTree>
    <p:extLst>
      <p:ext uri="{BB962C8B-B14F-4D97-AF65-F5344CB8AC3E}">
        <p14:creationId xmlns:p14="http://schemas.microsoft.com/office/powerpoint/2010/main" val="37986344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buFontTx/>
              <a:buChar char="-"/>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124</a:t>
            </a:fld>
            <a:endParaRPr lang="fr-CA" altLang="fr-FR" sz="1200"/>
          </a:p>
        </p:txBody>
      </p:sp>
    </p:spTree>
    <p:extLst>
      <p:ext uri="{BB962C8B-B14F-4D97-AF65-F5344CB8AC3E}">
        <p14:creationId xmlns:p14="http://schemas.microsoft.com/office/powerpoint/2010/main" val="1953433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a:t>
            </a:fld>
            <a:endParaRPr lang="fr-CA" altLang="fr-FR" sz="1200"/>
          </a:p>
        </p:txBody>
      </p:sp>
    </p:spTree>
    <p:extLst>
      <p:ext uri="{BB962C8B-B14F-4D97-AF65-F5344CB8AC3E}">
        <p14:creationId xmlns:p14="http://schemas.microsoft.com/office/powerpoint/2010/main" val="388817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a:t>
            </a:fld>
            <a:endParaRPr lang="fr-CA" altLang="fr-FR" sz="1200"/>
          </a:p>
        </p:txBody>
      </p:sp>
    </p:spTree>
    <p:extLst>
      <p:ext uri="{BB962C8B-B14F-4D97-AF65-F5344CB8AC3E}">
        <p14:creationId xmlns:p14="http://schemas.microsoft.com/office/powerpoint/2010/main" val="4108473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19</a:t>
            </a:fld>
            <a:endParaRPr lang="fr-CA" altLang="fr-FR" sz="1200"/>
          </a:p>
        </p:txBody>
      </p:sp>
    </p:spTree>
    <p:extLst>
      <p:ext uri="{BB962C8B-B14F-4D97-AF65-F5344CB8AC3E}">
        <p14:creationId xmlns:p14="http://schemas.microsoft.com/office/powerpoint/2010/main" val="2949671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20</a:t>
            </a:fld>
            <a:endParaRPr lang="fr-CA" altLang="fr-FR" sz="1200"/>
          </a:p>
        </p:txBody>
      </p:sp>
    </p:spTree>
    <p:extLst>
      <p:ext uri="{BB962C8B-B14F-4D97-AF65-F5344CB8AC3E}">
        <p14:creationId xmlns:p14="http://schemas.microsoft.com/office/powerpoint/2010/main" val="3479480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21</a:t>
            </a:fld>
            <a:endParaRPr lang="fr-CA" altLang="fr-FR" sz="1200"/>
          </a:p>
        </p:txBody>
      </p:sp>
    </p:spTree>
    <p:extLst>
      <p:ext uri="{BB962C8B-B14F-4D97-AF65-F5344CB8AC3E}">
        <p14:creationId xmlns:p14="http://schemas.microsoft.com/office/powerpoint/2010/main" val="3676451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22</a:t>
            </a:fld>
            <a:endParaRPr lang="fr-CA" altLang="fr-FR" sz="1200"/>
          </a:p>
        </p:txBody>
      </p:sp>
    </p:spTree>
    <p:extLst>
      <p:ext uri="{BB962C8B-B14F-4D97-AF65-F5344CB8AC3E}">
        <p14:creationId xmlns:p14="http://schemas.microsoft.com/office/powerpoint/2010/main" val="4126914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23</a:t>
            </a:fld>
            <a:endParaRPr lang="fr-CA" altLang="fr-FR" sz="1200"/>
          </a:p>
        </p:txBody>
      </p:sp>
    </p:spTree>
    <p:extLst>
      <p:ext uri="{BB962C8B-B14F-4D97-AF65-F5344CB8AC3E}">
        <p14:creationId xmlns:p14="http://schemas.microsoft.com/office/powerpoint/2010/main" val="1065502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24</a:t>
            </a:fld>
            <a:endParaRPr lang="fr-CA" altLang="fr-FR" sz="1200"/>
          </a:p>
        </p:txBody>
      </p:sp>
    </p:spTree>
    <p:extLst>
      <p:ext uri="{BB962C8B-B14F-4D97-AF65-F5344CB8AC3E}">
        <p14:creationId xmlns:p14="http://schemas.microsoft.com/office/powerpoint/2010/main" val="288232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25</a:t>
            </a:fld>
            <a:endParaRPr lang="fr-CA" altLang="fr-FR" sz="1200"/>
          </a:p>
        </p:txBody>
      </p:sp>
    </p:spTree>
    <p:extLst>
      <p:ext uri="{BB962C8B-B14F-4D97-AF65-F5344CB8AC3E}">
        <p14:creationId xmlns:p14="http://schemas.microsoft.com/office/powerpoint/2010/main" val="242536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a:t>
            </a:fld>
            <a:endParaRPr lang="fr-CA" altLang="fr-FR" sz="1200"/>
          </a:p>
        </p:txBody>
      </p:sp>
    </p:spTree>
    <p:extLst>
      <p:ext uri="{BB962C8B-B14F-4D97-AF65-F5344CB8AC3E}">
        <p14:creationId xmlns:p14="http://schemas.microsoft.com/office/powerpoint/2010/main" val="227919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26</a:t>
            </a:fld>
            <a:endParaRPr lang="fr-CA" altLang="fr-FR" sz="1200"/>
          </a:p>
        </p:txBody>
      </p:sp>
    </p:spTree>
    <p:extLst>
      <p:ext uri="{BB962C8B-B14F-4D97-AF65-F5344CB8AC3E}">
        <p14:creationId xmlns:p14="http://schemas.microsoft.com/office/powerpoint/2010/main" val="1630070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27</a:t>
            </a:fld>
            <a:endParaRPr lang="fr-CA" altLang="fr-FR" sz="1200"/>
          </a:p>
        </p:txBody>
      </p:sp>
    </p:spTree>
    <p:extLst>
      <p:ext uri="{BB962C8B-B14F-4D97-AF65-F5344CB8AC3E}">
        <p14:creationId xmlns:p14="http://schemas.microsoft.com/office/powerpoint/2010/main" val="873096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29</a:t>
            </a:fld>
            <a:endParaRPr lang="fr-CA" altLang="fr-FR" sz="1200"/>
          </a:p>
        </p:txBody>
      </p:sp>
    </p:spTree>
    <p:extLst>
      <p:ext uri="{BB962C8B-B14F-4D97-AF65-F5344CB8AC3E}">
        <p14:creationId xmlns:p14="http://schemas.microsoft.com/office/powerpoint/2010/main" val="2068382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30</a:t>
            </a:fld>
            <a:endParaRPr lang="fr-CA" altLang="fr-FR" sz="1200"/>
          </a:p>
        </p:txBody>
      </p:sp>
    </p:spTree>
    <p:extLst>
      <p:ext uri="{BB962C8B-B14F-4D97-AF65-F5344CB8AC3E}">
        <p14:creationId xmlns:p14="http://schemas.microsoft.com/office/powerpoint/2010/main" val="353350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31</a:t>
            </a:fld>
            <a:endParaRPr lang="fr-CA" altLang="fr-FR" sz="1200"/>
          </a:p>
        </p:txBody>
      </p:sp>
    </p:spTree>
    <p:extLst>
      <p:ext uri="{BB962C8B-B14F-4D97-AF65-F5344CB8AC3E}">
        <p14:creationId xmlns:p14="http://schemas.microsoft.com/office/powerpoint/2010/main" val="36216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32</a:t>
            </a:fld>
            <a:endParaRPr lang="fr-CA" altLang="fr-FR" sz="1200"/>
          </a:p>
        </p:txBody>
      </p:sp>
    </p:spTree>
    <p:extLst>
      <p:ext uri="{BB962C8B-B14F-4D97-AF65-F5344CB8AC3E}">
        <p14:creationId xmlns:p14="http://schemas.microsoft.com/office/powerpoint/2010/main" val="1825589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33</a:t>
            </a:fld>
            <a:endParaRPr lang="fr-CA" altLang="fr-FR" sz="1200"/>
          </a:p>
        </p:txBody>
      </p:sp>
    </p:spTree>
    <p:extLst>
      <p:ext uri="{BB962C8B-B14F-4D97-AF65-F5344CB8AC3E}">
        <p14:creationId xmlns:p14="http://schemas.microsoft.com/office/powerpoint/2010/main" val="395375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34</a:t>
            </a:fld>
            <a:endParaRPr lang="fr-CA" altLang="fr-FR" sz="1200"/>
          </a:p>
        </p:txBody>
      </p:sp>
    </p:spTree>
    <p:extLst>
      <p:ext uri="{BB962C8B-B14F-4D97-AF65-F5344CB8AC3E}">
        <p14:creationId xmlns:p14="http://schemas.microsoft.com/office/powerpoint/2010/main" val="1266989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35</a:t>
            </a:fld>
            <a:endParaRPr lang="fr-CA" altLang="fr-FR" sz="1200"/>
          </a:p>
        </p:txBody>
      </p:sp>
    </p:spTree>
    <p:extLst>
      <p:ext uri="{BB962C8B-B14F-4D97-AF65-F5344CB8AC3E}">
        <p14:creationId xmlns:p14="http://schemas.microsoft.com/office/powerpoint/2010/main" val="325610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36</a:t>
            </a:fld>
            <a:endParaRPr lang="fr-CA" altLang="fr-FR" sz="1200"/>
          </a:p>
        </p:txBody>
      </p:sp>
    </p:spTree>
    <p:extLst>
      <p:ext uri="{BB962C8B-B14F-4D97-AF65-F5344CB8AC3E}">
        <p14:creationId xmlns:p14="http://schemas.microsoft.com/office/powerpoint/2010/main" val="423404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a:t>
            </a:fld>
            <a:endParaRPr lang="fr-CA" altLang="fr-FR" sz="1200"/>
          </a:p>
        </p:txBody>
      </p:sp>
    </p:spTree>
    <p:extLst>
      <p:ext uri="{BB962C8B-B14F-4D97-AF65-F5344CB8AC3E}">
        <p14:creationId xmlns:p14="http://schemas.microsoft.com/office/powerpoint/2010/main" val="1270475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37</a:t>
            </a:fld>
            <a:endParaRPr lang="fr-CA" altLang="fr-FR" sz="1200"/>
          </a:p>
        </p:txBody>
      </p:sp>
    </p:spTree>
    <p:extLst>
      <p:ext uri="{BB962C8B-B14F-4D97-AF65-F5344CB8AC3E}">
        <p14:creationId xmlns:p14="http://schemas.microsoft.com/office/powerpoint/2010/main" val="833820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39</a:t>
            </a:fld>
            <a:endParaRPr lang="fr-CA" altLang="fr-FR" sz="1200"/>
          </a:p>
        </p:txBody>
      </p:sp>
    </p:spTree>
    <p:extLst>
      <p:ext uri="{BB962C8B-B14F-4D97-AF65-F5344CB8AC3E}">
        <p14:creationId xmlns:p14="http://schemas.microsoft.com/office/powerpoint/2010/main" val="2598507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40</a:t>
            </a:fld>
            <a:endParaRPr lang="fr-CA" altLang="fr-FR" sz="1200"/>
          </a:p>
        </p:txBody>
      </p:sp>
    </p:spTree>
    <p:extLst>
      <p:ext uri="{BB962C8B-B14F-4D97-AF65-F5344CB8AC3E}">
        <p14:creationId xmlns:p14="http://schemas.microsoft.com/office/powerpoint/2010/main" val="308614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41</a:t>
            </a:fld>
            <a:endParaRPr lang="fr-CA" altLang="fr-FR" sz="1200"/>
          </a:p>
        </p:txBody>
      </p:sp>
    </p:spTree>
    <p:extLst>
      <p:ext uri="{BB962C8B-B14F-4D97-AF65-F5344CB8AC3E}">
        <p14:creationId xmlns:p14="http://schemas.microsoft.com/office/powerpoint/2010/main" val="3077698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42</a:t>
            </a:fld>
            <a:endParaRPr lang="fr-CA" altLang="fr-FR" sz="1200"/>
          </a:p>
        </p:txBody>
      </p:sp>
    </p:spTree>
    <p:extLst>
      <p:ext uri="{BB962C8B-B14F-4D97-AF65-F5344CB8AC3E}">
        <p14:creationId xmlns:p14="http://schemas.microsoft.com/office/powerpoint/2010/main" val="994886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43</a:t>
            </a:fld>
            <a:endParaRPr lang="fr-CA" altLang="fr-FR" sz="1200"/>
          </a:p>
        </p:txBody>
      </p:sp>
    </p:spTree>
    <p:extLst>
      <p:ext uri="{BB962C8B-B14F-4D97-AF65-F5344CB8AC3E}">
        <p14:creationId xmlns:p14="http://schemas.microsoft.com/office/powerpoint/2010/main" val="668042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44</a:t>
            </a:fld>
            <a:endParaRPr lang="fr-CA" altLang="fr-FR" sz="1200"/>
          </a:p>
        </p:txBody>
      </p:sp>
    </p:spTree>
    <p:extLst>
      <p:ext uri="{BB962C8B-B14F-4D97-AF65-F5344CB8AC3E}">
        <p14:creationId xmlns:p14="http://schemas.microsoft.com/office/powerpoint/2010/main" val="3453644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45</a:t>
            </a:fld>
            <a:endParaRPr lang="fr-CA" altLang="fr-FR" sz="1200"/>
          </a:p>
        </p:txBody>
      </p:sp>
    </p:spTree>
    <p:extLst>
      <p:ext uri="{BB962C8B-B14F-4D97-AF65-F5344CB8AC3E}">
        <p14:creationId xmlns:p14="http://schemas.microsoft.com/office/powerpoint/2010/main" val="3511872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47</a:t>
            </a:fld>
            <a:endParaRPr lang="fr-CA" altLang="fr-FR" sz="1200"/>
          </a:p>
        </p:txBody>
      </p:sp>
    </p:spTree>
    <p:extLst>
      <p:ext uri="{BB962C8B-B14F-4D97-AF65-F5344CB8AC3E}">
        <p14:creationId xmlns:p14="http://schemas.microsoft.com/office/powerpoint/2010/main" val="1694616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50</a:t>
            </a:fld>
            <a:endParaRPr lang="fr-CA" altLang="fr-FR" sz="1200"/>
          </a:p>
        </p:txBody>
      </p:sp>
    </p:spTree>
    <p:extLst>
      <p:ext uri="{BB962C8B-B14F-4D97-AF65-F5344CB8AC3E}">
        <p14:creationId xmlns:p14="http://schemas.microsoft.com/office/powerpoint/2010/main" val="532337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a:t>
            </a:fld>
            <a:endParaRPr lang="fr-CA" altLang="fr-FR" sz="1200"/>
          </a:p>
        </p:txBody>
      </p:sp>
    </p:spTree>
    <p:extLst>
      <p:ext uri="{BB962C8B-B14F-4D97-AF65-F5344CB8AC3E}">
        <p14:creationId xmlns:p14="http://schemas.microsoft.com/office/powerpoint/2010/main" val="3538603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51</a:t>
            </a:fld>
            <a:endParaRPr lang="fr-CA" altLang="fr-FR" sz="1200"/>
          </a:p>
        </p:txBody>
      </p:sp>
    </p:spTree>
    <p:extLst>
      <p:ext uri="{BB962C8B-B14F-4D97-AF65-F5344CB8AC3E}">
        <p14:creationId xmlns:p14="http://schemas.microsoft.com/office/powerpoint/2010/main" val="3421849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52</a:t>
            </a:fld>
            <a:endParaRPr lang="fr-CA" altLang="fr-FR" sz="1200"/>
          </a:p>
        </p:txBody>
      </p:sp>
    </p:spTree>
    <p:extLst>
      <p:ext uri="{BB962C8B-B14F-4D97-AF65-F5344CB8AC3E}">
        <p14:creationId xmlns:p14="http://schemas.microsoft.com/office/powerpoint/2010/main" val="3740946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53</a:t>
            </a:fld>
            <a:endParaRPr lang="fr-CA" altLang="fr-FR" sz="1200"/>
          </a:p>
        </p:txBody>
      </p:sp>
    </p:spTree>
    <p:extLst>
      <p:ext uri="{BB962C8B-B14F-4D97-AF65-F5344CB8AC3E}">
        <p14:creationId xmlns:p14="http://schemas.microsoft.com/office/powerpoint/2010/main" val="3374920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54</a:t>
            </a:fld>
            <a:endParaRPr lang="fr-CA" altLang="fr-FR" sz="1200"/>
          </a:p>
        </p:txBody>
      </p:sp>
    </p:spTree>
    <p:extLst>
      <p:ext uri="{BB962C8B-B14F-4D97-AF65-F5344CB8AC3E}">
        <p14:creationId xmlns:p14="http://schemas.microsoft.com/office/powerpoint/2010/main" val="1066762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55</a:t>
            </a:fld>
            <a:endParaRPr lang="fr-CA" altLang="fr-FR" sz="1200"/>
          </a:p>
        </p:txBody>
      </p:sp>
    </p:spTree>
    <p:extLst>
      <p:ext uri="{BB962C8B-B14F-4D97-AF65-F5344CB8AC3E}">
        <p14:creationId xmlns:p14="http://schemas.microsoft.com/office/powerpoint/2010/main" val="1172649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56</a:t>
            </a:fld>
            <a:endParaRPr lang="fr-CA" altLang="fr-FR" sz="1200"/>
          </a:p>
        </p:txBody>
      </p:sp>
    </p:spTree>
    <p:extLst>
      <p:ext uri="{BB962C8B-B14F-4D97-AF65-F5344CB8AC3E}">
        <p14:creationId xmlns:p14="http://schemas.microsoft.com/office/powerpoint/2010/main" val="1063060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57</a:t>
            </a:fld>
            <a:endParaRPr lang="fr-CA" altLang="fr-FR" sz="1200"/>
          </a:p>
        </p:txBody>
      </p:sp>
    </p:spTree>
    <p:extLst>
      <p:ext uri="{BB962C8B-B14F-4D97-AF65-F5344CB8AC3E}">
        <p14:creationId xmlns:p14="http://schemas.microsoft.com/office/powerpoint/2010/main" val="1195536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58</a:t>
            </a:fld>
            <a:endParaRPr lang="fr-CA" altLang="fr-FR" sz="1200"/>
          </a:p>
        </p:txBody>
      </p:sp>
    </p:spTree>
    <p:extLst>
      <p:ext uri="{BB962C8B-B14F-4D97-AF65-F5344CB8AC3E}">
        <p14:creationId xmlns:p14="http://schemas.microsoft.com/office/powerpoint/2010/main" val="4221226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59</a:t>
            </a:fld>
            <a:endParaRPr lang="fr-CA" altLang="fr-FR" sz="1200"/>
          </a:p>
        </p:txBody>
      </p:sp>
    </p:spTree>
    <p:extLst>
      <p:ext uri="{BB962C8B-B14F-4D97-AF65-F5344CB8AC3E}">
        <p14:creationId xmlns:p14="http://schemas.microsoft.com/office/powerpoint/2010/main" val="21175317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60</a:t>
            </a:fld>
            <a:endParaRPr lang="fr-CA" altLang="fr-FR" sz="1200"/>
          </a:p>
        </p:txBody>
      </p:sp>
    </p:spTree>
    <p:extLst>
      <p:ext uri="{BB962C8B-B14F-4D97-AF65-F5344CB8AC3E}">
        <p14:creationId xmlns:p14="http://schemas.microsoft.com/office/powerpoint/2010/main" val="144222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a:t>
            </a:fld>
            <a:endParaRPr lang="fr-CA" altLang="fr-FR" sz="1200"/>
          </a:p>
        </p:txBody>
      </p:sp>
    </p:spTree>
    <p:extLst>
      <p:ext uri="{BB962C8B-B14F-4D97-AF65-F5344CB8AC3E}">
        <p14:creationId xmlns:p14="http://schemas.microsoft.com/office/powerpoint/2010/main" val="1175299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61</a:t>
            </a:fld>
            <a:endParaRPr lang="fr-CA" altLang="fr-FR" sz="1200"/>
          </a:p>
        </p:txBody>
      </p:sp>
    </p:spTree>
    <p:extLst>
      <p:ext uri="{BB962C8B-B14F-4D97-AF65-F5344CB8AC3E}">
        <p14:creationId xmlns:p14="http://schemas.microsoft.com/office/powerpoint/2010/main" val="693313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62</a:t>
            </a:fld>
            <a:endParaRPr lang="fr-CA" altLang="fr-FR" sz="1200"/>
          </a:p>
        </p:txBody>
      </p:sp>
    </p:spTree>
    <p:extLst>
      <p:ext uri="{BB962C8B-B14F-4D97-AF65-F5344CB8AC3E}">
        <p14:creationId xmlns:p14="http://schemas.microsoft.com/office/powerpoint/2010/main" val="28283117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63</a:t>
            </a:fld>
            <a:endParaRPr lang="fr-CA" altLang="fr-FR" sz="1200"/>
          </a:p>
        </p:txBody>
      </p:sp>
    </p:spTree>
    <p:extLst>
      <p:ext uri="{BB962C8B-B14F-4D97-AF65-F5344CB8AC3E}">
        <p14:creationId xmlns:p14="http://schemas.microsoft.com/office/powerpoint/2010/main" val="3434019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64</a:t>
            </a:fld>
            <a:endParaRPr lang="fr-CA" altLang="fr-FR" sz="1200"/>
          </a:p>
        </p:txBody>
      </p:sp>
    </p:spTree>
    <p:extLst>
      <p:ext uri="{BB962C8B-B14F-4D97-AF65-F5344CB8AC3E}">
        <p14:creationId xmlns:p14="http://schemas.microsoft.com/office/powerpoint/2010/main" val="3034079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65</a:t>
            </a:fld>
            <a:endParaRPr lang="fr-CA" altLang="fr-FR" sz="1200"/>
          </a:p>
        </p:txBody>
      </p:sp>
    </p:spTree>
    <p:extLst>
      <p:ext uri="{BB962C8B-B14F-4D97-AF65-F5344CB8AC3E}">
        <p14:creationId xmlns:p14="http://schemas.microsoft.com/office/powerpoint/2010/main" val="2782766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66</a:t>
            </a:fld>
            <a:endParaRPr lang="fr-CA" altLang="fr-FR" sz="1200"/>
          </a:p>
        </p:txBody>
      </p:sp>
    </p:spTree>
    <p:extLst>
      <p:ext uri="{BB962C8B-B14F-4D97-AF65-F5344CB8AC3E}">
        <p14:creationId xmlns:p14="http://schemas.microsoft.com/office/powerpoint/2010/main" val="2030350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67</a:t>
            </a:fld>
            <a:endParaRPr lang="fr-CA" altLang="fr-FR" sz="1200"/>
          </a:p>
        </p:txBody>
      </p:sp>
    </p:spTree>
    <p:extLst>
      <p:ext uri="{BB962C8B-B14F-4D97-AF65-F5344CB8AC3E}">
        <p14:creationId xmlns:p14="http://schemas.microsoft.com/office/powerpoint/2010/main" val="415904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68</a:t>
            </a:fld>
            <a:endParaRPr lang="fr-CA" altLang="fr-FR" sz="1200"/>
          </a:p>
        </p:txBody>
      </p:sp>
    </p:spTree>
    <p:extLst>
      <p:ext uri="{BB962C8B-B14F-4D97-AF65-F5344CB8AC3E}">
        <p14:creationId xmlns:p14="http://schemas.microsoft.com/office/powerpoint/2010/main" val="130953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69</a:t>
            </a:fld>
            <a:endParaRPr lang="fr-CA" altLang="fr-FR" sz="1200"/>
          </a:p>
        </p:txBody>
      </p:sp>
    </p:spTree>
    <p:extLst>
      <p:ext uri="{BB962C8B-B14F-4D97-AF65-F5344CB8AC3E}">
        <p14:creationId xmlns:p14="http://schemas.microsoft.com/office/powerpoint/2010/main" val="763063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70</a:t>
            </a:fld>
            <a:endParaRPr lang="fr-CA" altLang="fr-FR" sz="1200"/>
          </a:p>
        </p:txBody>
      </p:sp>
    </p:spTree>
    <p:extLst>
      <p:ext uri="{BB962C8B-B14F-4D97-AF65-F5344CB8AC3E}">
        <p14:creationId xmlns:p14="http://schemas.microsoft.com/office/powerpoint/2010/main" val="139427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a:t>
            </a:fld>
            <a:endParaRPr lang="fr-CA" altLang="fr-FR" sz="1200"/>
          </a:p>
        </p:txBody>
      </p:sp>
    </p:spTree>
    <p:extLst>
      <p:ext uri="{BB962C8B-B14F-4D97-AF65-F5344CB8AC3E}">
        <p14:creationId xmlns:p14="http://schemas.microsoft.com/office/powerpoint/2010/main" val="527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71</a:t>
            </a:fld>
            <a:endParaRPr lang="fr-CA" altLang="fr-FR" sz="1200"/>
          </a:p>
        </p:txBody>
      </p:sp>
    </p:spTree>
    <p:extLst>
      <p:ext uri="{BB962C8B-B14F-4D97-AF65-F5344CB8AC3E}">
        <p14:creationId xmlns:p14="http://schemas.microsoft.com/office/powerpoint/2010/main" val="8827426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72</a:t>
            </a:fld>
            <a:endParaRPr lang="fr-CA" altLang="fr-FR" sz="1200"/>
          </a:p>
        </p:txBody>
      </p:sp>
    </p:spTree>
    <p:extLst>
      <p:ext uri="{BB962C8B-B14F-4D97-AF65-F5344CB8AC3E}">
        <p14:creationId xmlns:p14="http://schemas.microsoft.com/office/powerpoint/2010/main" val="1734596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73</a:t>
            </a:fld>
            <a:endParaRPr lang="fr-CA" altLang="fr-FR" sz="1200"/>
          </a:p>
        </p:txBody>
      </p:sp>
    </p:spTree>
    <p:extLst>
      <p:ext uri="{BB962C8B-B14F-4D97-AF65-F5344CB8AC3E}">
        <p14:creationId xmlns:p14="http://schemas.microsoft.com/office/powerpoint/2010/main" val="281406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74</a:t>
            </a:fld>
            <a:endParaRPr lang="fr-CA" altLang="fr-FR" sz="1200"/>
          </a:p>
        </p:txBody>
      </p:sp>
    </p:spTree>
    <p:extLst>
      <p:ext uri="{BB962C8B-B14F-4D97-AF65-F5344CB8AC3E}">
        <p14:creationId xmlns:p14="http://schemas.microsoft.com/office/powerpoint/2010/main" val="27449704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75</a:t>
            </a:fld>
            <a:endParaRPr lang="fr-CA" altLang="fr-FR" sz="1200"/>
          </a:p>
        </p:txBody>
      </p:sp>
    </p:spTree>
    <p:extLst>
      <p:ext uri="{BB962C8B-B14F-4D97-AF65-F5344CB8AC3E}">
        <p14:creationId xmlns:p14="http://schemas.microsoft.com/office/powerpoint/2010/main" val="534249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76</a:t>
            </a:fld>
            <a:endParaRPr lang="fr-CA" altLang="fr-FR" sz="1200"/>
          </a:p>
        </p:txBody>
      </p:sp>
    </p:spTree>
    <p:extLst>
      <p:ext uri="{BB962C8B-B14F-4D97-AF65-F5344CB8AC3E}">
        <p14:creationId xmlns:p14="http://schemas.microsoft.com/office/powerpoint/2010/main" val="3202833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77</a:t>
            </a:fld>
            <a:endParaRPr lang="fr-CA" altLang="fr-FR" sz="1200"/>
          </a:p>
        </p:txBody>
      </p:sp>
    </p:spTree>
    <p:extLst>
      <p:ext uri="{BB962C8B-B14F-4D97-AF65-F5344CB8AC3E}">
        <p14:creationId xmlns:p14="http://schemas.microsoft.com/office/powerpoint/2010/main" val="25576900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78</a:t>
            </a:fld>
            <a:endParaRPr lang="fr-CA" altLang="fr-FR" sz="1200"/>
          </a:p>
        </p:txBody>
      </p:sp>
    </p:spTree>
    <p:extLst>
      <p:ext uri="{BB962C8B-B14F-4D97-AF65-F5344CB8AC3E}">
        <p14:creationId xmlns:p14="http://schemas.microsoft.com/office/powerpoint/2010/main" val="12477066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79</a:t>
            </a:fld>
            <a:endParaRPr lang="fr-CA" altLang="fr-FR" sz="1200"/>
          </a:p>
        </p:txBody>
      </p:sp>
    </p:spTree>
    <p:extLst>
      <p:ext uri="{BB962C8B-B14F-4D97-AF65-F5344CB8AC3E}">
        <p14:creationId xmlns:p14="http://schemas.microsoft.com/office/powerpoint/2010/main" val="496453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82</a:t>
            </a:fld>
            <a:endParaRPr lang="fr-CA" altLang="fr-FR" sz="1200"/>
          </a:p>
        </p:txBody>
      </p:sp>
    </p:spTree>
    <p:extLst>
      <p:ext uri="{BB962C8B-B14F-4D97-AF65-F5344CB8AC3E}">
        <p14:creationId xmlns:p14="http://schemas.microsoft.com/office/powerpoint/2010/main" val="1820878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a:t>
            </a:fld>
            <a:endParaRPr lang="fr-CA" altLang="fr-FR" sz="1200"/>
          </a:p>
        </p:txBody>
      </p:sp>
    </p:spTree>
    <p:extLst>
      <p:ext uri="{BB962C8B-B14F-4D97-AF65-F5344CB8AC3E}">
        <p14:creationId xmlns:p14="http://schemas.microsoft.com/office/powerpoint/2010/main" val="498053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83</a:t>
            </a:fld>
            <a:endParaRPr lang="fr-CA" altLang="fr-FR" sz="1200"/>
          </a:p>
        </p:txBody>
      </p:sp>
    </p:spTree>
    <p:extLst>
      <p:ext uri="{BB962C8B-B14F-4D97-AF65-F5344CB8AC3E}">
        <p14:creationId xmlns:p14="http://schemas.microsoft.com/office/powerpoint/2010/main" val="2912997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84</a:t>
            </a:fld>
            <a:endParaRPr lang="fr-CA" altLang="fr-FR" sz="1200"/>
          </a:p>
        </p:txBody>
      </p:sp>
    </p:spTree>
    <p:extLst>
      <p:ext uri="{BB962C8B-B14F-4D97-AF65-F5344CB8AC3E}">
        <p14:creationId xmlns:p14="http://schemas.microsoft.com/office/powerpoint/2010/main" val="29833076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85</a:t>
            </a:fld>
            <a:endParaRPr lang="fr-CA" altLang="fr-FR" sz="1200"/>
          </a:p>
        </p:txBody>
      </p:sp>
    </p:spTree>
    <p:extLst>
      <p:ext uri="{BB962C8B-B14F-4D97-AF65-F5344CB8AC3E}">
        <p14:creationId xmlns:p14="http://schemas.microsoft.com/office/powerpoint/2010/main" val="1633519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87</a:t>
            </a:fld>
            <a:endParaRPr lang="fr-CA" altLang="fr-FR" sz="1200"/>
          </a:p>
        </p:txBody>
      </p:sp>
    </p:spTree>
    <p:extLst>
      <p:ext uri="{BB962C8B-B14F-4D97-AF65-F5344CB8AC3E}">
        <p14:creationId xmlns:p14="http://schemas.microsoft.com/office/powerpoint/2010/main" val="42450197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88</a:t>
            </a:fld>
            <a:endParaRPr lang="fr-CA" altLang="fr-FR" sz="1200"/>
          </a:p>
        </p:txBody>
      </p:sp>
    </p:spTree>
    <p:extLst>
      <p:ext uri="{BB962C8B-B14F-4D97-AF65-F5344CB8AC3E}">
        <p14:creationId xmlns:p14="http://schemas.microsoft.com/office/powerpoint/2010/main" val="433937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89</a:t>
            </a:fld>
            <a:endParaRPr lang="fr-CA" altLang="fr-FR" sz="1200"/>
          </a:p>
        </p:txBody>
      </p:sp>
    </p:spTree>
    <p:extLst>
      <p:ext uri="{BB962C8B-B14F-4D97-AF65-F5344CB8AC3E}">
        <p14:creationId xmlns:p14="http://schemas.microsoft.com/office/powerpoint/2010/main" val="37560613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90</a:t>
            </a:fld>
            <a:endParaRPr lang="fr-CA" altLang="fr-FR" sz="1200"/>
          </a:p>
        </p:txBody>
      </p:sp>
    </p:spTree>
    <p:extLst>
      <p:ext uri="{BB962C8B-B14F-4D97-AF65-F5344CB8AC3E}">
        <p14:creationId xmlns:p14="http://schemas.microsoft.com/office/powerpoint/2010/main" val="9491439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91</a:t>
            </a:fld>
            <a:endParaRPr lang="fr-CA" altLang="fr-FR" sz="1200"/>
          </a:p>
        </p:txBody>
      </p:sp>
    </p:spTree>
    <p:extLst>
      <p:ext uri="{BB962C8B-B14F-4D97-AF65-F5344CB8AC3E}">
        <p14:creationId xmlns:p14="http://schemas.microsoft.com/office/powerpoint/2010/main" val="26405032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92</a:t>
            </a:fld>
            <a:endParaRPr lang="fr-CA" altLang="fr-FR" sz="1200"/>
          </a:p>
        </p:txBody>
      </p:sp>
    </p:spTree>
    <p:extLst>
      <p:ext uri="{BB962C8B-B14F-4D97-AF65-F5344CB8AC3E}">
        <p14:creationId xmlns:p14="http://schemas.microsoft.com/office/powerpoint/2010/main" val="42219703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93</a:t>
            </a:fld>
            <a:endParaRPr lang="fr-CA" altLang="fr-FR" sz="1200"/>
          </a:p>
        </p:txBody>
      </p:sp>
    </p:spTree>
    <p:extLst>
      <p:ext uri="{BB962C8B-B14F-4D97-AF65-F5344CB8AC3E}">
        <p14:creationId xmlns:p14="http://schemas.microsoft.com/office/powerpoint/2010/main" val="169660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a:t>
            </a:fld>
            <a:endParaRPr lang="fr-CA" altLang="fr-FR" sz="1200"/>
          </a:p>
        </p:txBody>
      </p:sp>
    </p:spTree>
    <p:extLst>
      <p:ext uri="{BB962C8B-B14F-4D97-AF65-F5344CB8AC3E}">
        <p14:creationId xmlns:p14="http://schemas.microsoft.com/office/powerpoint/2010/main" val="25474313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94</a:t>
            </a:fld>
            <a:endParaRPr lang="fr-CA" altLang="fr-FR" sz="1200"/>
          </a:p>
        </p:txBody>
      </p:sp>
    </p:spTree>
    <p:extLst>
      <p:ext uri="{BB962C8B-B14F-4D97-AF65-F5344CB8AC3E}">
        <p14:creationId xmlns:p14="http://schemas.microsoft.com/office/powerpoint/2010/main" val="4061692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95</a:t>
            </a:fld>
            <a:endParaRPr lang="fr-CA" altLang="fr-FR" sz="1200"/>
          </a:p>
        </p:txBody>
      </p:sp>
    </p:spTree>
    <p:extLst>
      <p:ext uri="{BB962C8B-B14F-4D97-AF65-F5344CB8AC3E}">
        <p14:creationId xmlns:p14="http://schemas.microsoft.com/office/powerpoint/2010/main" val="5103544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96</a:t>
            </a:fld>
            <a:endParaRPr lang="fr-CA" altLang="fr-FR" sz="1200"/>
          </a:p>
        </p:txBody>
      </p:sp>
    </p:spTree>
    <p:extLst>
      <p:ext uri="{BB962C8B-B14F-4D97-AF65-F5344CB8AC3E}">
        <p14:creationId xmlns:p14="http://schemas.microsoft.com/office/powerpoint/2010/main" val="1712115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97</a:t>
            </a:fld>
            <a:endParaRPr lang="fr-CA" altLang="fr-FR" sz="1200"/>
          </a:p>
        </p:txBody>
      </p:sp>
    </p:spTree>
    <p:extLst>
      <p:ext uri="{BB962C8B-B14F-4D97-AF65-F5344CB8AC3E}">
        <p14:creationId xmlns:p14="http://schemas.microsoft.com/office/powerpoint/2010/main" val="13516303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98</a:t>
            </a:fld>
            <a:endParaRPr lang="fr-CA" altLang="fr-FR" sz="1200"/>
          </a:p>
        </p:txBody>
      </p:sp>
    </p:spTree>
    <p:extLst>
      <p:ext uri="{BB962C8B-B14F-4D97-AF65-F5344CB8AC3E}">
        <p14:creationId xmlns:p14="http://schemas.microsoft.com/office/powerpoint/2010/main" val="13728683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99</a:t>
            </a:fld>
            <a:endParaRPr lang="fr-CA" altLang="fr-FR" sz="1200"/>
          </a:p>
        </p:txBody>
      </p:sp>
    </p:spTree>
    <p:extLst>
      <p:ext uri="{BB962C8B-B14F-4D97-AF65-F5344CB8AC3E}">
        <p14:creationId xmlns:p14="http://schemas.microsoft.com/office/powerpoint/2010/main" val="25644804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100</a:t>
            </a:fld>
            <a:endParaRPr lang="fr-CA" altLang="fr-FR" sz="1200"/>
          </a:p>
        </p:txBody>
      </p:sp>
    </p:spTree>
    <p:extLst>
      <p:ext uri="{BB962C8B-B14F-4D97-AF65-F5344CB8AC3E}">
        <p14:creationId xmlns:p14="http://schemas.microsoft.com/office/powerpoint/2010/main" val="40570235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101</a:t>
            </a:fld>
            <a:endParaRPr lang="fr-CA" altLang="fr-FR" sz="1200"/>
          </a:p>
        </p:txBody>
      </p:sp>
    </p:spTree>
    <p:extLst>
      <p:ext uri="{BB962C8B-B14F-4D97-AF65-F5344CB8AC3E}">
        <p14:creationId xmlns:p14="http://schemas.microsoft.com/office/powerpoint/2010/main" val="20695827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102</a:t>
            </a:fld>
            <a:endParaRPr lang="fr-CA" altLang="fr-FR" sz="1200"/>
          </a:p>
        </p:txBody>
      </p:sp>
    </p:spTree>
    <p:extLst>
      <p:ext uri="{BB962C8B-B14F-4D97-AF65-F5344CB8AC3E}">
        <p14:creationId xmlns:p14="http://schemas.microsoft.com/office/powerpoint/2010/main" val="32625271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103</a:t>
            </a:fld>
            <a:endParaRPr lang="fr-CA" altLang="fr-FR" sz="1200"/>
          </a:p>
        </p:txBody>
      </p:sp>
    </p:spTree>
    <p:extLst>
      <p:ext uri="{BB962C8B-B14F-4D97-AF65-F5344CB8AC3E}">
        <p14:creationId xmlns:p14="http://schemas.microsoft.com/office/powerpoint/2010/main" val="1487354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a:t>
            </a:fld>
            <a:endParaRPr lang="fr-CA" altLang="fr-FR" sz="1200"/>
          </a:p>
        </p:txBody>
      </p:sp>
    </p:spTree>
    <p:extLst>
      <p:ext uri="{BB962C8B-B14F-4D97-AF65-F5344CB8AC3E}">
        <p14:creationId xmlns:p14="http://schemas.microsoft.com/office/powerpoint/2010/main" val="35827344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104</a:t>
            </a:fld>
            <a:endParaRPr lang="fr-CA" altLang="fr-FR" sz="1200"/>
          </a:p>
        </p:txBody>
      </p:sp>
    </p:spTree>
    <p:extLst>
      <p:ext uri="{BB962C8B-B14F-4D97-AF65-F5344CB8AC3E}">
        <p14:creationId xmlns:p14="http://schemas.microsoft.com/office/powerpoint/2010/main" val="33661997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105</a:t>
            </a:fld>
            <a:endParaRPr lang="fr-CA" altLang="fr-FR" sz="1200"/>
          </a:p>
        </p:txBody>
      </p:sp>
    </p:spTree>
    <p:extLst>
      <p:ext uri="{BB962C8B-B14F-4D97-AF65-F5344CB8AC3E}">
        <p14:creationId xmlns:p14="http://schemas.microsoft.com/office/powerpoint/2010/main" val="30113396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106</a:t>
            </a:fld>
            <a:endParaRPr lang="fr-CA" altLang="fr-FR" sz="1200"/>
          </a:p>
        </p:txBody>
      </p:sp>
    </p:spTree>
    <p:extLst>
      <p:ext uri="{BB962C8B-B14F-4D97-AF65-F5344CB8AC3E}">
        <p14:creationId xmlns:p14="http://schemas.microsoft.com/office/powerpoint/2010/main" val="28847406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107</a:t>
            </a:fld>
            <a:endParaRPr lang="fr-CA" altLang="fr-FR" sz="1200"/>
          </a:p>
        </p:txBody>
      </p:sp>
    </p:spTree>
    <p:extLst>
      <p:ext uri="{BB962C8B-B14F-4D97-AF65-F5344CB8AC3E}">
        <p14:creationId xmlns:p14="http://schemas.microsoft.com/office/powerpoint/2010/main" val="3716529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109</a:t>
            </a:fld>
            <a:endParaRPr lang="fr-CA" altLang="fr-FR" sz="1200"/>
          </a:p>
        </p:txBody>
      </p:sp>
    </p:spTree>
    <p:extLst>
      <p:ext uri="{BB962C8B-B14F-4D97-AF65-F5344CB8AC3E}">
        <p14:creationId xmlns:p14="http://schemas.microsoft.com/office/powerpoint/2010/main" val="7197650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110</a:t>
            </a:fld>
            <a:endParaRPr lang="fr-CA" altLang="fr-FR" sz="1200"/>
          </a:p>
        </p:txBody>
      </p:sp>
    </p:spTree>
    <p:extLst>
      <p:ext uri="{BB962C8B-B14F-4D97-AF65-F5344CB8AC3E}">
        <p14:creationId xmlns:p14="http://schemas.microsoft.com/office/powerpoint/2010/main" val="20238820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111</a:t>
            </a:fld>
            <a:endParaRPr lang="fr-CA" altLang="fr-FR" sz="1200"/>
          </a:p>
        </p:txBody>
      </p:sp>
    </p:spTree>
    <p:extLst>
      <p:ext uri="{BB962C8B-B14F-4D97-AF65-F5344CB8AC3E}">
        <p14:creationId xmlns:p14="http://schemas.microsoft.com/office/powerpoint/2010/main" val="22570826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112</a:t>
            </a:fld>
            <a:endParaRPr lang="fr-CA" altLang="fr-FR" sz="1200"/>
          </a:p>
        </p:txBody>
      </p:sp>
    </p:spTree>
    <p:extLst>
      <p:ext uri="{BB962C8B-B14F-4D97-AF65-F5344CB8AC3E}">
        <p14:creationId xmlns:p14="http://schemas.microsoft.com/office/powerpoint/2010/main" val="31415284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113</a:t>
            </a:fld>
            <a:endParaRPr lang="fr-CA" altLang="fr-FR" sz="1200"/>
          </a:p>
        </p:txBody>
      </p:sp>
    </p:spTree>
    <p:extLst>
      <p:ext uri="{BB962C8B-B14F-4D97-AF65-F5344CB8AC3E}">
        <p14:creationId xmlns:p14="http://schemas.microsoft.com/office/powerpoint/2010/main" val="33124817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114</a:t>
            </a:fld>
            <a:endParaRPr lang="fr-CA" altLang="fr-FR" sz="1200"/>
          </a:p>
        </p:txBody>
      </p:sp>
    </p:spTree>
    <p:extLst>
      <p:ext uri="{BB962C8B-B14F-4D97-AF65-F5344CB8AC3E}">
        <p14:creationId xmlns:p14="http://schemas.microsoft.com/office/powerpoint/2010/main" val="1093240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152.png"/></Relationships>
</file>

<file path=ppt/slides/_rels/slide10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7.xml"/><Relationship Id="rId1" Type="http://schemas.openxmlformats.org/officeDocument/2006/relationships/slideLayout" Target="../slideLayouts/slideLayout11.xml"/><Relationship Id="rId4" Type="http://schemas.openxmlformats.org/officeDocument/2006/relationships/image" Target="../media/image167.png"/></Relationships>
</file>

<file path=ppt/slides/_rels/slide1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171.png"/></Relationships>
</file>

<file path=ppt/slides/_rels/slide11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8" Type="http://schemas.openxmlformats.org/officeDocument/2006/relationships/image" Target="../media/image181.jpg"/><Relationship Id="rId3" Type="http://schemas.openxmlformats.org/officeDocument/2006/relationships/image" Target="../media/image176.png"/><Relationship Id="rId7" Type="http://schemas.openxmlformats.org/officeDocument/2006/relationships/image" Target="../media/image180.emf"/><Relationship Id="rId2" Type="http://schemas.openxmlformats.org/officeDocument/2006/relationships/image" Target="../media/image175.jpg"/><Relationship Id="rId1" Type="http://schemas.openxmlformats.org/officeDocument/2006/relationships/slideLayout" Target="../slideLayouts/slideLayout12.xml"/><Relationship Id="rId6" Type="http://schemas.openxmlformats.org/officeDocument/2006/relationships/image" Target="../media/image179.svg"/><Relationship Id="rId5" Type="http://schemas.openxmlformats.org/officeDocument/2006/relationships/image" Target="../media/image178.png"/><Relationship Id="rId10" Type="http://schemas.openxmlformats.org/officeDocument/2006/relationships/image" Target="../media/image183.jpg"/><Relationship Id="rId4" Type="http://schemas.openxmlformats.org/officeDocument/2006/relationships/image" Target="../media/image177.jpg"/><Relationship Id="rId9" Type="http://schemas.openxmlformats.org/officeDocument/2006/relationships/image" Target="../media/image182.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600.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590.png"/><Relationship Id="rId5" Type="http://schemas.openxmlformats.org/officeDocument/2006/relationships/image" Target="../media/image770.png"/><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106.pn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103.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104.png"/><Relationship Id="rId5" Type="http://schemas.openxmlformats.org/officeDocument/2006/relationships/image" Target="../media/image111.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117.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119.png"/><Relationship Id="rId4" Type="http://schemas.openxmlformats.org/officeDocument/2006/relationships/image" Target="../media/image118.jpe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123.png"/><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131.pn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1.xml"/><Relationship Id="rId1" Type="http://schemas.openxmlformats.org/officeDocument/2006/relationships/slideLayout" Target="../slideLayouts/slideLayout11.xml"/><Relationship Id="rId5" Type="http://schemas.openxmlformats.org/officeDocument/2006/relationships/image" Target="../media/image139.png"/><Relationship Id="rId4" Type="http://schemas.openxmlformats.org/officeDocument/2006/relationships/image" Target="../media/image138.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141.jpeg"/></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7.xml"/><Relationship Id="rId1" Type="http://schemas.openxmlformats.org/officeDocument/2006/relationships/slideLayout" Target="../slideLayouts/slideLayout11.xml"/><Relationship Id="rId5" Type="http://schemas.openxmlformats.org/officeDocument/2006/relationships/image" Target="../media/image145.jpg"/><Relationship Id="rId4" Type="http://schemas.openxmlformats.org/officeDocument/2006/relationships/image" Target="../media/image144.jpg"/></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04664" y="3890354"/>
            <a:ext cx="8941181" cy="2017151"/>
          </a:xfrm>
        </p:spPr>
        <p:txBody>
          <a:bodyPr>
            <a:normAutofit fontScale="90000"/>
          </a:bodyPr>
          <a:lstStyle/>
          <a:p>
            <a:r>
              <a:rPr lang="fr-FR" dirty="0"/>
              <a:t>Conception des </a:t>
            </a:r>
            <a:br>
              <a:rPr lang="fr-FR" dirty="0"/>
            </a:br>
            <a:r>
              <a:rPr lang="fr-FR" dirty="0"/>
              <a:t>charpentes d’aluminium</a:t>
            </a:r>
            <a:br>
              <a:rPr lang="fr-FR" dirty="0"/>
            </a:br>
            <a:br>
              <a:rPr lang="fr-FR" sz="900" dirty="0"/>
            </a:br>
            <a:r>
              <a:rPr lang="fr-FR" sz="3100" b="1" dirty="0">
                <a:ln>
                  <a:solidFill>
                    <a:schemeClr val="tx1"/>
                  </a:solidFill>
                </a:ln>
                <a:solidFill>
                  <a:schemeClr val="bg2">
                    <a:lumMod val="50000"/>
                  </a:schemeClr>
                </a:solidFill>
                <a:effectLst/>
              </a:rPr>
              <a:t>Propriétés de l’aluminium</a:t>
            </a:r>
            <a:br>
              <a:rPr lang="fr-FR" dirty="0"/>
            </a:br>
            <a:endParaRPr lang="fr-CA" dirty="0"/>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physiques</a:t>
            </a:r>
          </a:p>
        </p:txBody>
      </p:sp>
      <p:sp>
        <p:nvSpPr>
          <p:cNvPr id="6" name="Rectangle 1027"/>
          <p:cNvSpPr txBox="1">
            <a:spLocks noChangeArrowheads="1"/>
          </p:cNvSpPr>
          <p:nvPr/>
        </p:nvSpPr>
        <p:spPr>
          <a:xfrm>
            <a:off x="838200" y="933491"/>
            <a:ext cx="9049562" cy="50405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defRPr/>
            </a:pPr>
            <a:r>
              <a:rPr lang="fr-CA" sz="2000" dirty="0">
                <a:solidFill>
                  <a:schemeClr val="tx1"/>
                </a:solidFill>
              </a:rPr>
              <a:t>Résumé des propriétés physiques</a:t>
            </a:r>
          </a:p>
        </p:txBody>
      </p:sp>
      <p:pic>
        <p:nvPicPr>
          <p:cNvPr id="7" name="Image 6"/>
          <p:cNvPicPr>
            <a:picLocks noChangeAspect="1"/>
          </p:cNvPicPr>
          <p:nvPr/>
        </p:nvPicPr>
        <p:blipFill>
          <a:blip r:embed="rId3"/>
          <a:stretch>
            <a:fillRect/>
          </a:stretch>
        </p:blipFill>
        <p:spPr>
          <a:xfrm>
            <a:off x="1785938" y="1581563"/>
            <a:ext cx="8620125" cy="4457700"/>
          </a:xfrm>
          <a:prstGeom prst="rect">
            <a:avLst/>
          </a:prstGeom>
        </p:spPr>
      </p:pic>
      <p:sp>
        <p:nvSpPr>
          <p:cNvPr id="8" name="Rectangle 7"/>
          <p:cNvSpPr/>
          <p:nvPr/>
        </p:nvSpPr>
        <p:spPr>
          <a:xfrm>
            <a:off x="3119390" y="6045161"/>
            <a:ext cx="6768371" cy="307777"/>
          </a:xfrm>
          <a:prstGeom prst="rect">
            <a:avLst/>
          </a:prstGeom>
        </p:spPr>
        <p:txBody>
          <a:bodyPr wrap="square">
            <a:spAutoFit/>
          </a:bodyPr>
          <a:lstStyle/>
          <a:p>
            <a:r>
              <a:rPr lang="fr-CA" sz="1400" dirty="0">
                <a:latin typeface="Univers Condensed"/>
              </a:rPr>
              <a:t>Propriétés physiques de l’aluminium, de l’acier structural et de l’acier inoxydable</a:t>
            </a:r>
          </a:p>
        </p:txBody>
      </p:sp>
      <p:sp>
        <p:nvSpPr>
          <p:cNvPr id="10" name="Rectangle 9">
            <a:extLst>
              <a:ext uri="{FF2B5EF4-FFF2-40B4-BE49-F238E27FC236}">
                <a16:creationId xmlns:a16="http://schemas.microsoft.com/office/drawing/2014/main" id="{FBB9DEE1-8476-9A4E-87F7-87078F176337}"/>
              </a:ext>
            </a:extLst>
          </p:cNvPr>
          <p:cNvSpPr/>
          <p:nvPr/>
        </p:nvSpPr>
        <p:spPr>
          <a:xfrm>
            <a:off x="168957" y="65389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92191904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pic>
        <p:nvPicPr>
          <p:cNvPr id="8" name="Image 7">
            <a:extLst>
              <a:ext uri="{FF2B5EF4-FFF2-40B4-BE49-F238E27FC236}">
                <a16:creationId xmlns:a16="http://schemas.microsoft.com/office/drawing/2014/main" id="{813E4520-D450-47BA-A874-4468A5AD17A0}"/>
              </a:ext>
            </a:extLst>
          </p:cNvPr>
          <p:cNvPicPr>
            <a:picLocks noChangeAspect="1"/>
          </p:cNvPicPr>
          <p:nvPr/>
        </p:nvPicPr>
        <p:blipFill>
          <a:blip r:embed="rId3"/>
          <a:stretch>
            <a:fillRect/>
          </a:stretch>
        </p:blipFill>
        <p:spPr>
          <a:xfrm>
            <a:off x="5687072" y="156349"/>
            <a:ext cx="4225352" cy="1631216"/>
          </a:xfrm>
          <a:prstGeom prst="rect">
            <a:avLst/>
          </a:prstGeom>
        </p:spPr>
      </p:pic>
      <p:sp>
        <p:nvSpPr>
          <p:cNvPr id="9" name="Rectangle 8">
            <a:extLst>
              <a:ext uri="{FF2B5EF4-FFF2-40B4-BE49-F238E27FC236}">
                <a16:creationId xmlns:a16="http://schemas.microsoft.com/office/drawing/2014/main" id="{F3174AAD-E58E-41C6-9184-4D6F63C6CA5F}"/>
              </a:ext>
            </a:extLst>
          </p:cNvPr>
          <p:cNvSpPr/>
          <p:nvPr/>
        </p:nvSpPr>
        <p:spPr>
          <a:xfrm>
            <a:off x="5080224" y="1837423"/>
            <a:ext cx="5260097" cy="523220"/>
          </a:xfrm>
          <a:prstGeom prst="rect">
            <a:avLst/>
          </a:prstGeom>
        </p:spPr>
        <p:txBody>
          <a:bodyPr wrap="square">
            <a:spAutoFit/>
          </a:bodyPr>
          <a:lstStyle/>
          <a:p>
            <a:r>
              <a:rPr lang="fr-CA" sz="1400" dirty="0">
                <a:latin typeface="Univers Condensed"/>
              </a:rPr>
              <a:t>Exemple de corrosion galvanique pour un assemblage de tôles aluminium et cuivre par un rivet sans isolation</a:t>
            </a:r>
          </a:p>
        </p:txBody>
      </p:sp>
      <p:sp>
        <p:nvSpPr>
          <p:cNvPr id="14" name="Rectangle 13">
            <a:extLst>
              <a:ext uri="{FF2B5EF4-FFF2-40B4-BE49-F238E27FC236}">
                <a16:creationId xmlns:a16="http://schemas.microsoft.com/office/drawing/2014/main" id="{78C55470-72A5-48ED-8A7D-086F8D4BFA7B}"/>
              </a:ext>
            </a:extLst>
          </p:cNvPr>
          <p:cNvSpPr/>
          <p:nvPr/>
        </p:nvSpPr>
        <p:spPr>
          <a:xfrm>
            <a:off x="838200" y="746670"/>
            <a:ext cx="2644155" cy="2616101"/>
          </a:xfrm>
          <a:prstGeom prst="rect">
            <a:avLst/>
          </a:prstGeom>
          <a:ln w="19050">
            <a:solidFill>
              <a:srgbClr val="FF0000"/>
            </a:solidFill>
          </a:ln>
        </p:spPr>
        <p:txBody>
          <a:bodyPr wrap="square">
            <a:spAutoFit/>
          </a:bodyPr>
          <a:lstStyle/>
          <a:p>
            <a:pPr marL="0" lvl="1">
              <a:spcBef>
                <a:spcPct val="20000"/>
              </a:spcBef>
            </a:pPr>
            <a:r>
              <a:rPr lang="fr-CA" sz="2000" dirty="0">
                <a:latin typeface="Univers Condensed"/>
              </a:rPr>
              <a:t>Le potentiel de dissolution de l'aluminium étant inférieur à celui du cuivre, il y a corrosion de l’aluminium</a:t>
            </a:r>
          </a:p>
          <a:p>
            <a:pPr marL="0" lvl="1">
              <a:spcBef>
                <a:spcPct val="20000"/>
              </a:spcBef>
            </a:pPr>
            <a:r>
              <a:rPr lang="fr-CA" sz="2000" dirty="0">
                <a:latin typeface="Univers Condensed"/>
              </a:rPr>
              <a:t>(perte d’électrons dépends du cuivre)</a:t>
            </a:r>
            <a:endParaRPr lang="fr-FR" sz="2000" dirty="0">
              <a:latin typeface="Univers Condensed"/>
            </a:endParaRPr>
          </a:p>
        </p:txBody>
      </p:sp>
      <p:sp>
        <p:nvSpPr>
          <p:cNvPr id="15" name="Rectangle 14">
            <a:extLst>
              <a:ext uri="{FF2B5EF4-FFF2-40B4-BE49-F238E27FC236}">
                <a16:creationId xmlns:a16="http://schemas.microsoft.com/office/drawing/2014/main" id="{C9A9F69A-AD80-4BCB-A3D2-33A68AB4F796}"/>
              </a:ext>
            </a:extLst>
          </p:cNvPr>
          <p:cNvSpPr/>
          <p:nvPr/>
        </p:nvSpPr>
        <p:spPr>
          <a:xfrm>
            <a:off x="111107" y="6308079"/>
            <a:ext cx="3041522" cy="461665"/>
          </a:xfrm>
          <a:prstGeom prst="rect">
            <a:avLst/>
          </a:prstGeom>
        </p:spPr>
        <p:txBody>
          <a:bodyPr wrap="square">
            <a:spAutoFit/>
          </a:bodyPr>
          <a:lstStyle/>
          <a:p>
            <a:r>
              <a:rPr lang="fr-CA" sz="1200" dirty="0">
                <a:solidFill>
                  <a:schemeClr val="tx1">
                    <a:lumMod val="50000"/>
                    <a:lumOff val="50000"/>
                  </a:schemeClr>
                </a:solidFill>
                <a:latin typeface="+mj-lt"/>
              </a:rPr>
              <a:t>Source: fr.wikipedia.org; Beaulieu, Denis. Calcul des charpentes d'aluminium (2003)</a:t>
            </a:r>
            <a:endParaRPr lang="fr-CA" sz="1200" dirty="0">
              <a:latin typeface="+mj-lt"/>
            </a:endParaRPr>
          </a:p>
        </p:txBody>
      </p:sp>
      <p:pic>
        <p:nvPicPr>
          <p:cNvPr id="16" name="Image 15">
            <a:extLst>
              <a:ext uri="{FF2B5EF4-FFF2-40B4-BE49-F238E27FC236}">
                <a16:creationId xmlns:a16="http://schemas.microsoft.com/office/drawing/2014/main" id="{69A8679B-9A5B-4903-97CB-4FA6EC3D7C5E}"/>
              </a:ext>
            </a:extLst>
          </p:cNvPr>
          <p:cNvPicPr>
            <a:picLocks noChangeAspect="1"/>
          </p:cNvPicPr>
          <p:nvPr/>
        </p:nvPicPr>
        <p:blipFill>
          <a:blip r:embed="rId4"/>
          <a:stretch>
            <a:fillRect/>
          </a:stretch>
        </p:blipFill>
        <p:spPr>
          <a:xfrm>
            <a:off x="3716466" y="2676874"/>
            <a:ext cx="7092077" cy="3682275"/>
          </a:xfrm>
          <a:prstGeom prst="rect">
            <a:avLst/>
          </a:prstGeom>
        </p:spPr>
      </p:pic>
      <p:sp>
        <p:nvSpPr>
          <p:cNvPr id="17" name="Rectangle 16">
            <a:extLst>
              <a:ext uri="{FF2B5EF4-FFF2-40B4-BE49-F238E27FC236}">
                <a16:creationId xmlns:a16="http://schemas.microsoft.com/office/drawing/2014/main" id="{C99E68F8-96E0-4CB3-A3DB-7DF081799B2F}"/>
              </a:ext>
            </a:extLst>
          </p:cNvPr>
          <p:cNvSpPr/>
          <p:nvPr/>
        </p:nvSpPr>
        <p:spPr>
          <a:xfrm>
            <a:off x="3482355" y="6361624"/>
            <a:ext cx="7066753" cy="307777"/>
          </a:xfrm>
          <a:prstGeom prst="rect">
            <a:avLst/>
          </a:prstGeom>
        </p:spPr>
        <p:txBody>
          <a:bodyPr wrap="square">
            <a:spAutoFit/>
          </a:bodyPr>
          <a:lstStyle/>
          <a:p>
            <a:r>
              <a:rPr lang="fr-CA" sz="1400" dirty="0">
                <a:latin typeface="Univers Condensed"/>
              </a:rPr>
              <a:t>Potentiels de dissolution de quelques métaux  et alliages dans l’eau de mer naturelle</a:t>
            </a:r>
          </a:p>
        </p:txBody>
      </p:sp>
    </p:spTree>
    <p:extLst>
      <p:ext uri="{BB962C8B-B14F-4D97-AF65-F5344CB8AC3E}">
        <p14:creationId xmlns:p14="http://schemas.microsoft.com/office/powerpoint/2010/main" val="244390716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12" name="Rectangle 1027"/>
          <p:cNvSpPr txBox="1">
            <a:spLocks noChangeArrowheads="1"/>
          </p:cNvSpPr>
          <p:nvPr/>
        </p:nvSpPr>
        <p:spPr bwMode="auto">
          <a:xfrm>
            <a:off x="838201" y="856848"/>
            <a:ext cx="3203514" cy="142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solidFill>
                  <a:schemeClr val="accent1"/>
                </a:solidFill>
              </a:rPr>
              <a:t>Potentiels de dissolution des alliages d’aluminium</a:t>
            </a:r>
          </a:p>
        </p:txBody>
      </p:sp>
      <p:sp>
        <p:nvSpPr>
          <p:cNvPr id="18" name="Rectangle 17"/>
          <p:cNvSpPr/>
          <p:nvPr/>
        </p:nvSpPr>
        <p:spPr>
          <a:xfrm>
            <a:off x="1388533" y="3858718"/>
            <a:ext cx="2653181" cy="523220"/>
          </a:xfrm>
          <a:prstGeom prst="rect">
            <a:avLst/>
          </a:prstGeom>
        </p:spPr>
        <p:txBody>
          <a:bodyPr wrap="square">
            <a:spAutoFit/>
          </a:bodyPr>
          <a:lstStyle/>
          <a:p>
            <a:r>
              <a:rPr lang="fr-CA" sz="1400" dirty="0">
                <a:latin typeface="Univers Condensed"/>
              </a:rPr>
              <a:t>Potentiels de dissolutions des alliages d’aluminium</a:t>
            </a:r>
          </a:p>
        </p:txBody>
      </p:sp>
      <p:pic>
        <p:nvPicPr>
          <p:cNvPr id="19" name="Image 18"/>
          <p:cNvPicPr>
            <a:picLocks noChangeAspect="1"/>
          </p:cNvPicPr>
          <p:nvPr/>
        </p:nvPicPr>
        <p:blipFill>
          <a:blip r:embed="rId3"/>
          <a:stretch>
            <a:fillRect/>
          </a:stretch>
        </p:blipFill>
        <p:spPr>
          <a:xfrm>
            <a:off x="4343240" y="762375"/>
            <a:ext cx="6076663" cy="5882585"/>
          </a:xfrm>
          <a:prstGeom prst="rect">
            <a:avLst/>
          </a:prstGeom>
        </p:spPr>
      </p:pic>
      <p:sp>
        <p:nvSpPr>
          <p:cNvPr id="20" name="Rectangle 19">
            <a:extLst>
              <a:ext uri="{FF2B5EF4-FFF2-40B4-BE49-F238E27FC236}">
                <a16:creationId xmlns:a16="http://schemas.microsoft.com/office/drawing/2014/main" id="{EF5607A0-12E7-4342-ABA1-462AFB4451D0}"/>
              </a:ext>
            </a:extLst>
          </p:cNvPr>
          <p:cNvSpPr/>
          <p:nvPr/>
        </p:nvSpPr>
        <p:spPr>
          <a:xfrm>
            <a:off x="7511591" y="3858718"/>
            <a:ext cx="2808312" cy="180000"/>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1" name="Rectangle 20">
            <a:extLst>
              <a:ext uri="{FF2B5EF4-FFF2-40B4-BE49-F238E27FC236}">
                <a16:creationId xmlns:a16="http://schemas.microsoft.com/office/drawing/2014/main" id="{7001B99E-EB1A-46E8-B850-95E9A728BE7A}"/>
              </a:ext>
            </a:extLst>
          </p:cNvPr>
          <p:cNvSpPr/>
          <p:nvPr/>
        </p:nvSpPr>
        <p:spPr>
          <a:xfrm>
            <a:off x="4491534" y="2886630"/>
            <a:ext cx="2808312" cy="180000"/>
          </a:xfrm>
          <a:prstGeom prst="rect">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10" name="Rectangle 9">
            <a:extLst>
              <a:ext uri="{FF2B5EF4-FFF2-40B4-BE49-F238E27FC236}">
                <a16:creationId xmlns:a16="http://schemas.microsoft.com/office/drawing/2014/main" id="{5724DCE0-5934-6645-93B4-01BD41833F2E}"/>
              </a:ext>
            </a:extLst>
          </p:cNvPr>
          <p:cNvSpPr/>
          <p:nvPr/>
        </p:nvSpPr>
        <p:spPr>
          <a:xfrm>
            <a:off x="0" y="6526719"/>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5136442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11" name="Rectangle 10"/>
          <p:cNvSpPr/>
          <p:nvPr/>
        </p:nvSpPr>
        <p:spPr>
          <a:xfrm>
            <a:off x="1337733" y="2608573"/>
            <a:ext cx="2894712" cy="523220"/>
          </a:xfrm>
          <a:prstGeom prst="rect">
            <a:avLst/>
          </a:prstGeom>
        </p:spPr>
        <p:txBody>
          <a:bodyPr wrap="square">
            <a:spAutoFit/>
          </a:bodyPr>
          <a:lstStyle/>
          <a:p>
            <a:r>
              <a:rPr lang="fr-CA" sz="1400" dirty="0">
                <a:latin typeface="Univers Condensed"/>
              </a:rPr>
              <a:t>Potentiels de dissolution des intermétalliques</a:t>
            </a:r>
          </a:p>
        </p:txBody>
      </p:sp>
      <p:pic>
        <p:nvPicPr>
          <p:cNvPr id="14" name="Image 13"/>
          <p:cNvPicPr>
            <a:picLocks noChangeAspect="1"/>
          </p:cNvPicPr>
          <p:nvPr/>
        </p:nvPicPr>
        <p:blipFill>
          <a:blip r:embed="rId3"/>
          <a:stretch>
            <a:fillRect/>
          </a:stretch>
        </p:blipFill>
        <p:spPr>
          <a:xfrm>
            <a:off x="3910712" y="646096"/>
            <a:ext cx="6105525" cy="4448175"/>
          </a:xfrm>
          <a:prstGeom prst="rect">
            <a:avLst/>
          </a:prstGeom>
        </p:spPr>
      </p:pic>
      <p:sp>
        <p:nvSpPr>
          <p:cNvPr id="15" name="Rectangle 1027"/>
          <p:cNvSpPr txBox="1">
            <a:spLocks noChangeArrowheads="1"/>
          </p:cNvSpPr>
          <p:nvPr/>
        </p:nvSpPr>
        <p:spPr bwMode="auto">
          <a:xfrm>
            <a:off x="838200" y="5167200"/>
            <a:ext cx="9666546" cy="130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defRPr/>
            </a:pPr>
            <a:r>
              <a:rPr lang="fr-CA" sz="1600" dirty="0">
                <a:latin typeface="Univers Condensed"/>
              </a:rPr>
              <a:t>Les intermétalliques (précipités) n’ont pas d’influence sur le potentiel de dissolution des alliages</a:t>
            </a:r>
          </a:p>
          <a:p>
            <a:pPr marL="742950" lvl="2" indent="-342900" eaLnBrk="1" hangingPunct="1">
              <a:buFont typeface="Calibri" panose="020F0502020204030204" pitchFamily="34" charset="0"/>
              <a:buChar char="‒"/>
              <a:defRPr/>
            </a:pPr>
            <a:endParaRPr lang="fr-CA" sz="1600" dirty="0">
              <a:latin typeface="Univers Condensed"/>
            </a:endParaRPr>
          </a:p>
          <a:p>
            <a:pPr marL="742950" lvl="2" indent="-342900" eaLnBrk="1" hangingPunct="1">
              <a:defRPr/>
            </a:pPr>
            <a:r>
              <a:rPr lang="fr-CA" sz="1600" dirty="0">
                <a:latin typeface="Univers Condensed"/>
              </a:rPr>
              <a:t>Par contre, ils peuvent provoquer une corrosion </a:t>
            </a:r>
            <a:r>
              <a:rPr lang="fr-CA" sz="1600" dirty="0" err="1">
                <a:latin typeface="Univers Condensed"/>
              </a:rPr>
              <a:t>intercristalline</a:t>
            </a:r>
            <a:r>
              <a:rPr lang="fr-CA" sz="1600" dirty="0">
                <a:latin typeface="Univers Condensed"/>
              </a:rPr>
              <a:t>, </a:t>
            </a:r>
            <a:r>
              <a:rPr lang="fr-CA" sz="1600" dirty="0" err="1">
                <a:latin typeface="Univers Condensed"/>
              </a:rPr>
              <a:t>feuilletante</a:t>
            </a:r>
            <a:r>
              <a:rPr lang="fr-CA" sz="1600" dirty="0">
                <a:latin typeface="Univers Condensed"/>
              </a:rPr>
              <a:t> ou sous contrainte s’ils sont regroupés aux joints de grains</a:t>
            </a:r>
          </a:p>
        </p:txBody>
      </p:sp>
      <p:sp>
        <p:nvSpPr>
          <p:cNvPr id="8" name="Rectangle 7">
            <a:extLst>
              <a:ext uri="{FF2B5EF4-FFF2-40B4-BE49-F238E27FC236}">
                <a16:creationId xmlns:a16="http://schemas.microsoft.com/office/drawing/2014/main" id="{12DA5160-4EEE-0746-B7E9-8F95482B648C}"/>
              </a:ext>
            </a:extLst>
          </p:cNvPr>
          <p:cNvSpPr/>
          <p:nvPr/>
        </p:nvSpPr>
        <p:spPr>
          <a:xfrm>
            <a:off x="109964" y="65389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646311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8" name="Rectangle 1027"/>
          <p:cNvSpPr txBox="1">
            <a:spLocks noChangeArrowheads="1"/>
          </p:cNvSpPr>
          <p:nvPr/>
        </p:nvSpPr>
        <p:spPr bwMode="auto">
          <a:xfrm>
            <a:off x="838200" y="659421"/>
            <a:ext cx="902912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solidFill>
                  <a:schemeClr val="accent1"/>
                </a:solidFill>
                <a:latin typeface="Univers Condensed"/>
              </a:rPr>
              <a:t>Principes de la corrosion galvanique</a:t>
            </a:r>
          </a:p>
        </p:txBody>
      </p:sp>
      <p:pic>
        <p:nvPicPr>
          <p:cNvPr id="9" name="Image 8"/>
          <p:cNvPicPr>
            <a:picLocks noChangeAspect="1"/>
          </p:cNvPicPr>
          <p:nvPr/>
        </p:nvPicPr>
        <p:blipFill>
          <a:blip r:embed="rId3"/>
          <a:stretch>
            <a:fillRect/>
          </a:stretch>
        </p:blipFill>
        <p:spPr>
          <a:xfrm>
            <a:off x="3147325" y="1203847"/>
            <a:ext cx="5054087" cy="3583930"/>
          </a:xfrm>
          <a:prstGeom prst="rect">
            <a:avLst/>
          </a:prstGeom>
        </p:spPr>
      </p:pic>
      <p:sp>
        <p:nvSpPr>
          <p:cNvPr id="12" name="Rectangle 1027"/>
          <p:cNvSpPr txBox="1">
            <a:spLocks noChangeArrowheads="1"/>
          </p:cNvSpPr>
          <p:nvPr/>
        </p:nvSpPr>
        <p:spPr bwMode="auto">
          <a:xfrm>
            <a:off x="838200" y="4899411"/>
            <a:ext cx="9379436" cy="158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CA" sz="1600" dirty="0">
                <a:latin typeface="Univers Condensed"/>
              </a:rPr>
              <a:t>Pour qu’une pile fonctionne, il faut réunir trois conditions</a:t>
            </a:r>
          </a:p>
          <a:p>
            <a:pPr marL="742950" lvl="2" indent="-342900" eaLnBrk="1" hangingPunct="1">
              <a:buFont typeface="Calibri" panose="020F0502020204030204" pitchFamily="34" charset="0"/>
              <a:buChar char="‒"/>
              <a:defRPr/>
            </a:pPr>
            <a:endParaRPr lang="fr-CA" sz="1600" dirty="0">
              <a:latin typeface="Univers Condensed"/>
            </a:endParaRPr>
          </a:p>
          <a:p>
            <a:pPr marL="1143000" lvl="3" indent="-285750" eaLnBrk="1" hangingPunct="1">
              <a:buFont typeface="Wingdings" panose="05000000000000000000" pitchFamily="2" charset="2"/>
              <a:buChar char="v"/>
              <a:defRPr/>
            </a:pPr>
            <a:r>
              <a:rPr lang="fr-CA" sz="1600" dirty="0">
                <a:latin typeface="Univers Condensed"/>
              </a:rPr>
              <a:t>présence d’un électrolyte</a:t>
            </a:r>
          </a:p>
          <a:p>
            <a:pPr marL="1143000" lvl="3" indent="-285750" eaLnBrk="1" hangingPunct="1">
              <a:buFont typeface="Wingdings" panose="05000000000000000000" pitchFamily="2" charset="2"/>
              <a:buChar char="v"/>
              <a:defRPr/>
            </a:pPr>
            <a:r>
              <a:rPr lang="fr-CA" sz="1600" dirty="0">
                <a:latin typeface="Univers Condensed"/>
              </a:rPr>
              <a:t>continuité électrique entre les deux métaux</a:t>
            </a:r>
          </a:p>
          <a:p>
            <a:pPr marL="1143000" lvl="3" indent="-285750" eaLnBrk="1" hangingPunct="1">
              <a:buFont typeface="Wingdings" panose="05000000000000000000" pitchFamily="2" charset="2"/>
              <a:buChar char="v"/>
              <a:defRPr/>
            </a:pPr>
            <a:r>
              <a:rPr lang="fr-CA" sz="1600" dirty="0">
                <a:latin typeface="Univers Condensed"/>
              </a:rPr>
              <a:t>métaux de natures différentes</a:t>
            </a:r>
          </a:p>
        </p:txBody>
      </p:sp>
      <p:sp>
        <p:nvSpPr>
          <p:cNvPr id="16" name="Rectangle 15"/>
          <p:cNvSpPr/>
          <p:nvPr/>
        </p:nvSpPr>
        <p:spPr>
          <a:xfrm>
            <a:off x="8201412" y="4175831"/>
            <a:ext cx="2016224" cy="307777"/>
          </a:xfrm>
          <a:prstGeom prst="rect">
            <a:avLst/>
          </a:prstGeom>
        </p:spPr>
        <p:txBody>
          <a:bodyPr wrap="square">
            <a:spAutoFit/>
          </a:bodyPr>
          <a:lstStyle/>
          <a:p>
            <a:r>
              <a:rPr lang="fr-CA" sz="1400" dirty="0">
                <a:latin typeface="Univers Condensed" panose="020B0506020202050204"/>
              </a:rPr>
              <a:t>Principe d’une pile</a:t>
            </a:r>
          </a:p>
        </p:txBody>
      </p:sp>
      <p:sp>
        <p:nvSpPr>
          <p:cNvPr id="10" name="Rectangle 9">
            <a:extLst>
              <a:ext uri="{FF2B5EF4-FFF2-40B4-BE49-F238E27FC236}">
                <a16:creationId xmlns:a16="http://schemas.microsoft.com/office/drawing/2014/main" id="{181CB26E-2D75-E547-AAA6-D6B3E7926C53}"/>
              </a:ext>
            </a:extLst>
          </p:cNvPr>
          <p:cNvSpPr/>
          <p:nvPr/>
        </p:nvSpPr>
        <p:spPr>
          <a:xfrm>
            <a:off x="6370077" y="6499705"/>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42027978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pic>
        <p:nvPicPr>
          <p:cNvPr id="10" name="Image 9"/>
          <p:cNvPicPr>
            <a:picLocks noChangeAspect="1"/>
          </p:cNvPicPr>
          <p:nvPr/>
        </p:nvPicPr>
        <p:blipFill>
          <a:blip r:embed="rId3"/>
          <a:stretch>
            <a:fillRect/>
          </a:stretch>
        </p:blipFill>
        <p:spPr>
          <a:xfrm>
            <a:off x="4983330" y="780364"/>
            <a:ext cx="5882064" cy="3476083"/>
          </a:xfrm>
          <a:prstGeom prst="rect">
            <a:avLst/>
          </a:prstGeom>
        </p:spPr>
      </p:pic>
      <p:sp>
        <p:nvSpPr>
          <p:cNvPr id="11" name="Rectangle 10"/>
          <p:cNvSpPr/>
          <p:nvPr/>
        </p:nvSpPr>
        <p:spPr>
          <a:xfrm>
            <a:off x="2472267" y="3097285"/>
            <a:ext cx="2511063" cy="523220"/>
          </a:xfrm>
          <a:prstGeom prst="rect">
            <a:avLst/>
          </a:prstGeom>
        </p:spPr>
        <p:txBody>
          <a:bodyPr wrap="square">
            <a:spAutoFit/>
          </a:bodyPr>
          <a:lstStyle/>
          <a:p>
            <a:r>
              <a:rPr lang="fr-CA" sz="1400" dirty="0">
                <a:latin typeface="Univers Condensed" panose="020B0506020202050204"/>
              </a:rPr>
              <a:t>Isolement entre l’aluminium et un autre métal</a:t>
            </a:r>
          </a:p>
        </p:txBody>
      </p:sp>
      <p:sp>
        <p:nvSpPr>
          <p:cNvPr id="14" name="Rectangle 1027"/>
          <p:cNvSpPr txBox="1">
            <a:spLocks noChangeArrowheads="1"/>
          </p:cNvSpPr>
          <p:nvPr/>
        </p:nvSpPr>
        <p:spPr bwMode="auto">
          <a:xfrm>
            <a:off x="838201" y="865986"/>
            <a:ext cx="4145130" cy="71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solidFill>
                  <a:schemeClr val="accent1"/>
                </a:solidFill>
                <a:latin typeface="Univers Condensed" panose="020B0506020202050204"/>
              </a:rPr>
              <a:t>Principes de la corrosion galvanique</a:t>
            </a:r>
          </a:p>
        </p:txBody>
      </p:sp>
      <p:sp>
        <p:nvSpPr>
          <p:cNvPr id="15" name="Rectangle 1027"/>
          <p:cNvSpPr txBox="1">
            <a:spLocks noChangeArrowheads="1"/>
          </p:cNvSpPr>
          <p:nvPr/>
        </p:nvSpPr>
        <p:spPr bwMode="auto">
          <a:xfrm>
            <a:off x="838200" y="4256447"/>
            <a:ext cx="9666545" cy="24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CA" sz="1600" dirty="0">
                <a:latin typeface="Univers Condensed"/>
              </a:rPr>
              <a:t>Continuité électrique entre les deux métaux</a:t>
            </a:r>
          </a:p>
          <a:p>
            <a:pPr marL="1143000" lvl="3" indent="-285750" eaLnBrk="1" hangingPunct="1">
              <a:buFont typeface="Wingdings" panose="05000000000000000000" pitchFamily="2" charset="2"/>
              <a:buChar char="v"/>
              <a:defRPr/>
            </a:pPr>
            <a:r>
              <a:rPr lang="fr-CA" sz="1600" dirty="0">
                <a:latin typeface="Univers Condensed"/>
              </a:rPr>
              <a:t>par contact direct</a:t>
            </a:r>
          </a:p>
          <a:p>
            <a:pPr marL="1143000" lvl="3" indent="-285750" eaLnBrk="1" hangingPunct="1">
              <a:buFont typeface="Wingdings" panose="05000000000000000000" pitchFamily="2" charset="2"/>
              <a:buChar char="v"/>
              <a:defRPr/>
            </a:pPr>
            <a:r>
              <a:rPr lang="fr-CA" sz="1600" dirty="0">
                <a:latin typeface="Univers Condensed"/>
              </a:rPr>
              <a:t>par une liaison (vis, boulon…)</a:t>
            </a:r>
          </a:p>
          <a:p>
            <a:pPr marL="1200150" lvl="3" indent="-342900" eaLnBrk="1" hangingPunct="1">
              <a:buFont typeface="Wingdings" panose="05000000000000000000" pitchFamily="2" charset="2"/>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Isolation des métaux en contact</a:t>
            </a:r>
          </a:p>
          <a:p>
            <a:pPr marL="1143000" lvl="3" indent="-285750" eaLnBrk="1" hangingPunct="1">
              <a:buFont typeface="Wingdings" panose="05000000000000000000" pitchFamily="2" charset="2"/>
              <a:buChar char="v"/>
              <a:defRPr/>
            </a:pPr>
            <a:r>
              <a:rPr lang="fr-CA" sz="1600" dirty="0">
                <a:latin typeface="Univers Condensed"/>
              </a:rPr>
              <a:t>couche de peinture</a:t>
            </a:r>
          </a:p>
          <a:p>
            <a:pPr marL="1143000" lvl="3" indent="-285750" eaLnBrk="1" hangingPunct="1">
              <a:buFont typeface="Wingdings" panose="05000000000000000000" pitchFamily="2" charset="2"/>
              <a:buChar char="v"/>
              <a:defRPr/>
            </a:pPr>
            <a:r>
              <a:rPr lang="fr-CA" sz="1600" dirty="0">
                <a:latin typeface="Univers Condensed"/>
              </a:rPr>
              <a:t>néoprène ou autres polymères adéquats</a:t>
            </a:r>
          </a:p>
          <a:p>
            <a:pPr marL="1143000" lvl="3" indent="-285750" eaLnBrk="1" hangingPunct="1">
              <a:buFont typeface="Wingdings" panose="05000000000000000000" pitchFamily="2" charset="2"/>
              <a:buChar char="v"/>
              <a:defRPr/>
            </a:pPr>
            <a:r>
              <a:rPr lang="fr-CA" sz="1600" dirty="0">
                <a:latin typeface="Univers Condensed"/>
              </a:rPr>
              <a:t>feuille d’acier inoxydable</a:t>
            </a:r>
          </a:p>
        </p:txBody>
      </p:sp>
      <p:sp>
        <p:nvSpPr>
          <p:cNvPr id="9" name="Rectangle 8">
            <a:extLst>
              <a:ext uri="{FF2B5EF4-FFF2-40B4-BE49-F238E27FC236}">
                <a16:creationId xmlns:a16="http://schemas.microsoft.com/office/drawing/2014/main" id="{42FB1AD8-0FD2-7E49-AD5F-0AB0F941C0B5}"/>
              </a:ext>
            </a:extLst>
          </p:cNvPr>
          <p:cNvSpPr/>
          <p:nvPr/>
        </p:nvSpPr>
        <p:spPr>
          <a:xfrm>
            <a:off x="6481268" y="6525290"/>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08937654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789690"/>
                <a:ext cx="9932495" cy="50861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1600" dirty="0">
                    <a:solidFill>
                      <a:schemeClr val="accent1"/>
                    </a:solidFill>
                    <a:latin typeface="Univers Condensed"/>
                  </a:rPr>
                  <a:t>Aspects pratiques de la corrosion galvanique</a:t>
                </a:r>
              </a:p>
              <a:p>
                <a:pPr marL="585788" lvl="2" indent="-185738" eaLnBrk="1" hangingPunct="1">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Assemblage hétérogène immergé (ou </a:t>
                </a:r>
                <a:r>
                  <a:rPr lang="fr-CA" sz="1600" u="sng" dirty="0">
                    <a:latin typeface="Univers Condensed"/>
                  </a:rPr>
                  <a:t>enterré</a:t>
                </a:r>
                <a:r>
                  <a:rPr lang="fr-CA" sz="1600" dirty="0">
                    <a:latin typeface="Univers Condensed"/>
                  </a:rPr>
                  <a:t>)</a:t>
                </a:r>
              </a:p>
              <a:p>
                <a:pPr marL="742950" lvl="2" indent="-342900" eaLnBrk="1" hangingPunct="1">
                  <a:defRPr/>
                </a:pPr>
                <a:endParaRPr lang="fr-CA" sz="1600" dirty="0">
                  <a:latin typeface="Univers Condensed"/>
                </a:endParaRPr>
              </a:p>
              <a:p>
                <a:pPr marL="1143000" lvl="3" indent="-285750" eaLnBrk="1" hangingPunct="1">
                  <a:buFont typeface="Wingdings" panose="05000000000000000000" pitchFamily="2" charset="2"/>
                  <a:buChar char="v"/>
                  <a:defRPr/>
                </a:pPr>
                <a:r>
                  <a:rPr lang="fr-CA" sz="1600" dirty="0">
                    <a:latin typeface="Univers Condensed"/>
                  </a:rPr>
                  <a:t>nécessaire d’isoler les deux métaux en présence</a:t>
                </a:r>
              </a:p>
              <a:p>
                <a:pPr marL="1143000" lvl="3" indent="-285750" eaLnBrk="1" hangingPunct="1">
                  <a:buFont typeface="Wingdings" panose="05000000000000000000" pitchFamily="2" charset="2"/>
                  <a:buChar char="v"/>
                  <a:defRPr/>
                </a:pPr>
                <a:r>
                  <a:rPr lang="fr-CA" sz="1600" dirty="0">
                    <a:latin typeface="Univers Condensed"/>
                  </a:rPr>
                  <a:t>interposer un joint isolant en élastomère</a:t>
                </a:r>
              </a:p>
              <a:p>
                <a:pPr marL="1143000" lvl="3" indent="-285750" eaLnBrk="1" hangingPunct="1">
                  <a:buFont typeface="Wingdings" panose="05000000000000000000" pitchFamily="2" charset="2"/>
                  <a:buChar char="v"/>
                  <a:defRPr/>
                </a:pPr>
                <a:r>
                  <a:rPr lang="fr-CA" sz="1600" dirty="0">
                    <a:latin typeface="Univers Condensed"/>
                  </a:rPr>
                  <a:t>peindre la zone des contacts</a:t>
                </a:r>
              </a:p>
              <a:p>
                <a:pPr marL="1143000" lvl="3" indent="-285750" eaLnBrk="1" hangingPunct="1">
                  <a:buFont typeface="Wingdings" panose="05000000000000000000" pitchFamily="2" charset="2"/>
                  <a:buChar char="v"/>
                  <a:defRPr/>
                </a:pPr>
                <a:r>
                  <a:rPr lang="fr-CA" sz="1600" dirty="0">
                    <a:latin typeface="Univers Condensed"/>
                  </a:rPr>
                  <a:t>utiliser des vis ou des boulons en alliages d’aluminium (série </a:t>
                </a:r>
                <a14:m>
                  <m:oMath xmlns:m="http://schemas.openxmlformats.org/officeDocument/2006/math">
                    <m:r>
                      <a:rPr lang="fr-CA" sz="1600" i="1" dirty="0">
                        <a:latin typeface="Cambria Math" panose="02040503050406030204" pitchFamily="18" charset="0"/>
                      </a:rPr>
                      <m:t>6000</m:t>
                    </m:r>
                  </m:oMath>
                </a14:m>
                <a:r>
                  <a:rPr lang="fr-CA" sz="1600" dirty="0">
                    <a:latin typeface="Univers Condensed"/>
                  </a:rPr>
                  <a:t>)</a:t>
                </a:r>
              </a:p>
              <a:p>
                <a:pPr marL="1143000" lvl="3" indent="-285750" eaLnBrk="1" hangingPunct="1">
                  <a:buFont typeface="Wingdings" panose="05000000000000000000" pitchFamily="2" charset="2"/>
                  <a:buChar char="v"/>
                  <a:defRPr/>
                </a:pPr>
                <a:r>
                  <a:rPr lang="fr-CA" sz="1600" dirty="0">
                    <a:latin typeface="Univers Condensed"/>
                  </a:rPr>
                  <a:t>utiliser une anode sacrificielle (zinc, magnésium)</a:t>
                </a:r>
              </a:p>
              <a:p>
                <a:pPr marL="1200150" lvl="3" indent="-342900" eaLnBrk="1" hangingPunct="1">
                  <a:buFont typeface="Calibri" panose="020F050202020403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Assemblage hétérogène non immergé (ou </a:t>
                </a:r>
                <a:r>
                  <a:rPr lang="fr-CA" sz="1600" u="sng" dirty="0">
                    <a:latin typeface="Univers Condensed"/>
                  </a:rPr>
                  <a:t>non enterré</a:t>
                </a:r>
                <a:r>
                  <a:rPr lang="fr-CA" sz="1600" dirty="0">
                    <a:latin typeface="Univers Condensed"/>
                  </a:rPr>
                  <a:t>)</a:t>
                </a:r>
              </a:p>
              <a:p>
                <a:pPr marL="742950" lvl="2" indent="-342900" eaLnBrk="1" hangingPunct="1">
                  <a:defRPr/>
                </a:pPr>
                <a:endParaRPr lang="fr-CA" sz="1600" dirty="0">
                  <a:latin typeface="Univers Condensed"/>
                </a:endParaRPr>
              </a:p>
              <a:p>
                <a:pPr marL="1143000" lvl="3" indent="-285750" eaLnBrk="1" hangingPunct="1">
                  <a:buFont typeface="Wingdings" panose="05000000000000000000" pitchFamily="2" charset="2"/>
                  <a:buChar char="v"/>
                  <a:defRPr/>
                </a:pPr>
                <a:r>
                  <a:rPr lang="fr-CA" sz="1600" dirty="0">
                    <a:latin typeface="Univers Condensed"/>
                  </a:rPr>
                  <a:t>considérer le caractère intermittent du phénomène, lié aux conditions atmosphériques</a:t>
                </a:r>
              </a:p>
              <a:p>
                <a:pPr marL="1143000" lvl="3" indent="-285750" eaLnBrk="1" hangingPunct="1">
                  <a:buFont typeface="Wingdings" panose="05000000000000000000" pitchFamily="2" charset="2"/>
                  <a:buChar char="v"/>
                  <a:defRPr/>
                </a:pPr>
                <a:r>
                  <a:rPr lang="fr-CA" sz="1600" dirty="0">
                    <a:latin typeface="Univers Condensed"/>
                  </a:rPr>
                  <a:t>considérer la localisation de la corrosion</a:t>
                </a:r>
              </a:p>
              <a:p>
                <a:pPr marL="1143000" lvl="3" indent="-285750" eaLnBrk="1" hangingPunct="1">
                  <a:buFont typeface="Wingdings" panose="05000000000000000000" pitchFamily="2" charset="2"/>
                  <a:buChar char="v"/>
                  <a:defRPr/>
                </a:pPr>
                <a:r>
                  <a:rPr lang="fr-CA" sz="1600" dirty="0">
                    <a:latin typeface="Univers Condensed"/>
                  </a:rPr>
                  <a:t>considérer la très faible intensité de la corrosion</a:t>
                </a:r>
              </a:p>
              <a:p>
                <a:pPr marL="1143000" lvl="3" indent="-285750" eaLnBrk="1" hangingPunct="1">
                  <a:buFont typeface="Wingdings" panose="05000000000000000000" pitchFamily="2" charset="2"/>
                  <a:buChar char="v"/>
                  <a:defRPr/>
                </a:pPr>
                <a:r>
                  <a:rPr lang="fr-CA" sz="1600" dirty="0">
                    <a:latin typeface="Univers Condensed"/>
                  </a:rPr>
                  <a:t>considérer l’influence de la nature du métal en contact</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789690"/>
                <a:ext cx="9932495" cy="5086176"/>
              </a:xfrm>
              <a:prstGeom prst="rect">
                <a:avLst/>
              </a:prstGeom>
              <a:blipFill>
                <a:blip r:embed="rId3"/>
                <a:stretch>
                  <a:fillRect l="-246" t="-3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65722677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762000"/>
                <a:ext cx="9821449" cy="6096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CA" sz="1600" dirty="0">
                    <a:latin typeface="Univers Condensed"/>
                  </a:rPr>
                  <a:t>Contact avec l’acier non allié (ordinaire)</a:t>
                </a:r>
              </a:p>
              <a:p>
                <a:pPr marL="1143000" lvl="3" indent="-285750" eaLnBrk="1" hangingPunct="1">
                  <a:buFont typeface="Wingdings" panose="05000000000000000000" pitchFamily="2" charset="2"/>
                  <a:buChar char="v"/>
                  <a:defRPr/>
                </a:pPr>
                <a:r>
                  <a:rPr lang="fr-CA" sz="1600" dirty="0">
                    <a:latin typeface="Univers Condensed"/>
                  </a:rPr>
                  <a:t>corrosion très superficielle des séries </a:t>
                </a:r>
                <a14:m>
                  <m:oMath xmlns:m="http://schemas.openxmlformats.org/officeDocument/2006/math">
                    <m:r>
                      <a:rPr lang="fr-CA" sz="1600" i="1" dirty="0">
                        <a:latin typeface="Cambria Math" panose="02040503050406030204" pitchFamily="18" charset="0"/>
                      </a:rPr>
                      <m:t>3000</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5000 </m:t>
                    </m:r>
                  </m:oMath>
                </a14:m>
                <a:r>
                  <a:rPr lang="fr-CA" sz="1600" dirty="0">
                    <a:latin typeface="Univers Condensed"/>
                  </a:rPr>
                  <a:t>et </a:t>
                </a:r>
                <a14:m>
                  <m:oMath xmlns:m="http://schemas.openxmlformats.org/officeDocument/2006/math">
                    <m:r>
                      <a:rPr lang="fr-CA" sz="1600" i="1" dirty="0">
                        <a:latin typeface="Cambria Math" panose="02040503050406030204" pitchFamily="18" charset="0"/>
                      </a:rPr>
                      <m:t>6000</m:t>
                    </m:r>
                  </m:oMath>
                </a14:m>
                <a:endParaRPr lang="fr-CA" sz="1600" dirty="0">
                  <a:latin typeface="Univers Condensed"/>
                </a:endParaRPr>
              </a:p>
              <a:p>
                <a:pPr marL="857250" lvl="3" indent="0" eaLnBrk="1" hangingPunct="1">
                  <a:buNone/>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Contact avec l’acier zingué ou traité au cadmium</a:t>
                </a:r>
              </a:p>
              <a:p>
                <a:pPr marL="1143000" lvl="3" indent="-285750" eaLnBrk="1" hangingPunct="1">
                  <a:buFont typeface="Wingdings" panose="05000000000000000000" pitchFamily="2" charset="2"/>
                  <a:buChar char="v"/>
                  <a:defRPr/>
                </a:pPr>
                <a:r>
                  <a:rPr lang="fr-CA" sz="1600" dirty="0">
                    <a:latin typeface="Univers Condensed"/>
                  </a:rPr>
                  <a:t>possibilité d’utiliser des connecteurs en acier zingué ou traité au cadmium</a:t>
                </a:r>
              </a:p>
              <a:p>
                <a:pPr marL="1200150" lvl="3" indent="-342900" eaLnBrk="1" hangingPunct="1">
                  <a:buFont typeface="Calibri" panose="020F050202020403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Contact avec </a:t>
                </a:r>
                <a:r>
                  <a:rPr lang="fr-CA" sz="1600" u="sng" dirty="0">
                    <a:latin typeface="Univers Condensed"/>
                  </a:rPr>
                  <a:t>l’acier inoxydable</a:t>
                </a:r>
                <a:r>
                  <a:rPr lang="fr-CA" sz="1600" dirty="0">
                    <a:latin typeface="Univers Condensed"/>
                  </a:rPr>
                  <a:t> (passif)</a:t>
                </a:r>
              </a:p>
              <a:p>
                <a:pPr marL="1143000" lvl="3" indent="-285750" eaLnBrk="1" hangingPunct="1">
                  <a:buFont typeface="Wingdings" panose="05000000000000000000" pitchFamily="2" charset="2"/>
                  <a:buChar char="v"/>
                  <a:defRPr/>
                </a:pPr>
                <a:r>
                  <a:rPr lang="fr-CA" sz="1600" u="sng" dirty="0">
                    <a:latin typeface="Univers Condensed"/>
                  </a:rPr>
                  <a:t>pas de corrosion observée</a:t>
                </a:r>
              </a:p>
              <a:p>
                <a:pPr marL="1200150" lvl="3" indent="-342900" eaLnBrk="1" hangingPunct="1">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Contact avec du cuivre et des alliages cuivreux</a:t>
                </a:r>
              </a:p>
              <a:p>
                <a:pPr marL="1143000" lvl="3" indent="-285750" eaLnBrk="1" hangingPunct="1">
                  <a:buFont typeface="Wingdings" panose="05000000000000000000" pitchFamily="2" charset="2"/>
                  <a:buChar char="v"/>
                  <a:defRPr/>
                </a:pPr>
                <a:r>
                  <a:rPr lang="fr-CA" sz="1600" dirty="0">
                    <a:latin typeface="Univers Condensed"/>
                  </a:rPr>
                  <a:t>il est préférable d’isoler les deux à l’aide d’un isolant</a:t>
                </a:r>
              </a:p>
              <a:p>
                <a:pPr marL="1200150" lvl="3" indent="-342900" eaLnBrk="1" hangingPunct="1">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Contact avec le graphite ou produits graphités</a:t>
                </a:r>
              </a:p>
              <a:p>
                <a:pPr marL="1143000" lvl="3" indent="-285750" eaLnBrk="1" hangingPunct="1">
                  <a:buFont typeface="Wingdings" panose="05000000000000000000" pitchFamily="2" charset="2"/>
                  <a:buChar char="v"/>
                  <a:defRPr/>
                </a:pPr>
                <a:r>
                  <a:rPr lang="fr-CA" sz="1600" dirty="0">
                    <a:latin typeface="Univers Condensed"/>
                  </a:rPr>
                  <a:t>sévère corrosion</a:t>
                </a:r>
              </a:p>
              <a:p>
                <a:pPr marL="1200150" lvl="3" indent="-342900" eaLnBrk="1" hangingPunct="1">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Contact avec le plomb, l’étain et le mercure</a:t>
                </a:r>
              </a:p>
              <a:p>
                <a:pPr marL="1143000" lvl="3" indent="-285750" eaLnBrk="1" hangingPunct="1">
                  <a:buFont typeface="Wingdings" panose="05000000000000000000" pitchFamily="2" charset="2"/>
                  <a:buChar char="v"/>
                  <a:defRPr/>
                </a:pPr>
                <a:r>
                  <a:rPr lang="fr-CA" sz="1600" dirty="0">
                    <a:latin typeface="Univers Condensed"/>
                  </a:rPr>
                  <a:t>à proscrire</a:t>
                </a:r>
              </a:p>
              <a:p>
                <a:pPr marL="1200150" lvl="3" indent="-342900" eaLnBrk="1" hangingPunct="1">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Contact entre alliages d’aluminium</a:t>
                </a:r>
              </a:p>
              <a:p>
                <a:pPr marL="1143000" lvl="3" indent="-285750" eaLnBrk="1" hangingPunct="1">
                  <a:buFont typeface="Wingdings" panose="05000000000000000000" pitchFamily="2" charset="2"/>
                  <a:buChar char="v"/>
                  <a:defRPr/>
                </a:pPr>
                <a:r>
                  <a:rPr lang="fr-CA" sz="1600" dirty="0">
                    <a:latin typeface="Univers Condensed"/>
                  </a:rPr>
                  <a:t>il n’y pas de risque de corrosion sauf entre les alliages des séries </a:t>
                </a:r>
                <a14:m>
                  <m:oMath xmlns:m="http://schemas.openxmlformats.org/officeDocument/2006/math">
                    <m:r>
                      <a:rPr lang="fr-CA" sz="1600" i="1" dirty="0">
                        <a:latin typeface="Cambria Math" panose="02040503050406030204" pitchFamily="18" charset="0"/>
                      </a:rPr>
                      <m:t>1000 </m:t>
                    </m:r>
                  </m:oMath>
                </a14:m>
                <a:r>
                  <a:rPr lang="fr-CA" sz="1600" dirty="0">
                    <a:latin typeface="Univers Condensed"/>
                  </a:rPr>
                  <a:t>et </a:t>
                </a:r>
                <a14:m>
                  <m:oMath xmlns:m="http://schemas.openxmlformats.org/officeDocument/2006/math">
                    <m:r>
                      <a:rPr lang="fr-CA" sz="1600" i="1" dirty="0">
                        <a:latin typeface="Cambria Math" panose="02040503050406030204" pitchFamily="18" charset="0"/>
                      </a:rPr>
                      <m:t>2000 </m:t>
                    </m:r>
                  </m:oMath>
                </a14:m>
                <a:r>
                  <a:rPr lang="fr-CA" sz="1600" dirty="0">
                    <a:latin typeface="Univers Condensed"/>
                  </a:rPr>
                  <a:t>et entre le </a:t>
                </a:r>
                <a14:m>
                  <m:oMath xmlns:m="http://schemas.openxmlformats.org/officeDocument/2006/math">
                    <m:r>
                      <a:rPr lang="fr-CA" sz="1600" i="1" dirty="0">
                        <a:latin typeface="Cambria Math" panose="02040503050406030204" pitchFamily="18" charset="0"/>
                      </a:rPr>
                      <m:t>7072 </m:t>
                    </m:r>
                  </m:oMath>
                </a14:m>
                <a:r>
                  <a:rPr lang="fr-CA" sz="1600" dirty="0">
                    <a:latin typeface="Univers Condensed"/>
                  </a:rPr>
                  <a:t>et la série </a:t>
                </a:r>
                <a14:m>
                  <m:oMath xmlns:m="http://schemas.openxmlformats.org/officeDocument/2006/math">
                    <m:r>
                      <a:rPr lang="fr-CA" sz="1600" i="1" dirty="0">
                        <a:latin typeface="Cambria Math" panose="02040503050406030204" pitchFamily="18" charset="0"/>
                      </a:rPr>
                      <m:t>3000</m:t>
                    </m:r>
                  </m:oMath>
                </a14:m>
                <a:endParaRPr lang="fr-CA" sz="1600" dirty="0">
                  <a:latin typeface="Univers Condensed"/>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762000"/>
                <a:ext cx="9821449" cy="6096000"/>
              </a:xfrm>
              <a:prstGeom prst="rect">
                <a:avLst/>
              </a:prstGeom>
              <a:blipFill>
                <a:blip r:embed="rId3"/>
                <a:stretch>
                  <a:fillRect t="-300" b="-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9765640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7" name="Rectangle 1027"/>
          <p:cNvSpPr txBox="1">
            <a:spLocks noChangeArrowheads="1"/>
          </p:cNvSpPr>
          <p:nvPr/>
        </p:nvSpPr>
        <p:spPr bwMode="auto">
          <a:xfrm>
            <a:off x="838200" y="773100"/>
            <a:ext cx="3176184" cy="107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CA" sz="1600" dirty="0">
                <a:latin typeface="Univers Condensed" panose="020B0506020202050204"/>
              </a:rPr>
              <a:t>Contact par soudure avec les aciers structuraux</a:t>
            </a:r>
          </a:p>
        </p:txBody>
      </p:sp>
      <p:sp>
        <p:nvSpPr>
          <p:cNvPr id="8" name="Rectangle 1027"/>
          <p:cNvSpPr txBox="1">
            <a:spLocks noChangeArrowheads="1"/>
          </p:cNvSpPr>
          <p:nvPr/>
        </p:nvSpPr>
        <p:spPr bwMode="auto">
          <a:xfrm>
            <a:off x="838200" y="4715131"/>
            <a:ext cx="9029125" cy="174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CA" sz="1600" dirty="0">
                <a:latin typeface="Univers Condensed"/>
              </a:rPr>
              <a:t>Contact avec le béton et autres matériaux de construction</a:t>
            </a:r>
          </a:p>
          <a:p>
            <a:pPr marL="742950" lvl="2" indent="-342900" eaLnBrk="1" hangingPunct="1">
              <a:defRPr/>
            </a:pPr>
            <a:endParaRPr lang="fr-CA" sz="1600" dirty="0">
              <a:latin typeface="Univers Condensed"/>
            </a:endParaRPr>
          </a:p>
          <a:p>
            <a:pPr marL="1143000" lvl="3" indent="-285750" eaLnBrk="1" hangingPunct="1">
              <a:buFont typeface="Wingdings" panose="05000000000000000000" pitchFamily="2" charset="2"/>
              <a:buChar char="v"/>
              <a:defRPr/>
            </a:pPr>
            <a:r>
              <a:rPr lang="fr-CA" sz="1600" dirty="0">
                <a:latin typeface="Univers Condensed"/>
              </a:rPr>
              <a:t>les contacts avec le béton, le bois, les polymères ou le plâtre n’offre pas une condition propice à la corrosion galvanique</a:t>
            </a:r>
          </a:p>
          <a:p>
            <a:pPr marL="1143000" lvl="3" indent="-285750" eaLnBrk="1" hangingPunct="1">
              <a:buFont typeface="Wingdings" panose="05000000000000000000" pitchFamily="2" charset="2"/>
              <a:buChar char="v"/>
              <a:defRPr/>
            </a:pPr>
            <a:r>
              <a:rPr lang="fr-CA" sz="1600" dirty="0">
                <a:latin typeface="Univers Condensed"/>
              </a:rPr>
              <a:t>le béton armé présente un cas particulier</a:t>
            </a:r>
          </a:p>
        </p:txBody>
      </p:sp>
      <p:pic>
        <p:nvPicPr>
          <p:cNvPr id="10" name="Image 9"/>
          <p:cNvPicPr>
            <a:picLocks noChangeAspect="1"/>
          </p:cNvPicPr>
          <p:nvPr/>
        </p:nvPicPr>
        <p:blipFill>
          <a:blip r:embed="rId3"/>
          <a:stretch>
            <a:fillRect/>
          </a:stretch>
        </p:blipFill>
        <p:spPr>
          <a:xfrm>
            <a:off x="3580478" y="773100"/>
            <a:ext cx="6286847" cy="3712828"/>
          </a:xfrm>
          <a:prstGeom prst="rect">
            <a:avLst/>
          </a:prstGeom>
        </p:spPr>
      </p:pic>
      <p:sp>
        <p:nvSpPr>
          <p:cNvPr id="11" name="Rectangle 10"/>
          <p:cNvSpPr/>
          <p:nvPr/>
        </p:nvSpPr>
        <p:spPr>
          <a:xfrm>
            <a:off x="6711962" y="3844080"/>
            <a:ext cx="3155363" cy="307777"/>
          </a:xfrm>
          <a:prstGeom prst="rect">
            <a:avLst/>
          </a:prstGeom>
        </p:spPr>
        <p:txBody>
          <a:bodyPr wrap="square">
            <a:spAutoFit/>
          </a:bodyPr>
          <a:lstStyle/>
          <a:p>
            <a:r>
              <a:rPr lang="fr-CA" sz="1400" dirty="0">
                <a:latin typeface="Univers Condensed" panose="020B0506020202050204"/>
              </a:rPr>
              <a:t>Joint de transition acier-aluminium</a:t>
            </a:r>
          </a:p>
        </p:txBody>
      </p:sp>
      <p:sp>
        <p:nvSpPr>
          <p:cNvPr id="12" name="Rectangle 11">
            <a:extLst>
              <a:ext uri="{FF2B5EF4-FFF2-40B4-BE49-F238E27FC236}">
                <a16:creationId xmlns:a16="http://schemas.microsoft.com/office/drawing/2014/main" id="{F56F1960-23B1-3445-BEBB-694460842C98}"/>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55150099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Tenue à la corrosion</a:t>
            </a:r>
          </a:p>
        </p:txBody>
      </p:sp>
      <p:sp>
        <p:nvSpPr>
          <p:cNvPr id="3" name="Espace réservé du texte 2"/>
          <p:cNvSpPr>
            <a:spLocks noGrp="1"/>
          </p:cNvSpPr>
          <p:nvPr>
            <p:ph type="body" idx="1"/>
          </p:nvPr>
        </p:nvSpPr>
        <p:spPr/>
        <p:txBody>
          <a:bodyPr/>
          <a:lstStyle/>
          <a:p>
            <a:r>
              <a:rPr lang="fr-FR" dirty="0"/>
              <a:t>Tenue à la corrosion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108</a:t>
            </a:fld>
            <a:endParaRPr lang="fr-FR"/>
          </a:p>
        </p:txBody>
      </p:sp>
    </p:spTree>
    <p:extLst>
      <p:ext uri="{BB962C8B-B14F-4D97-AF65-F5344CB8AC3E}">
        <p14:creationId xmlns:p14="http://schemas.microsoft.com/office/powerpoint/2010/main" val="19707472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4" name="Rectangle 1027"/>
              <p:cNvSpPr txBox="1">
                <a:spLocks noChangeArrowheads="1"/>
              </p:cNvSpPr>
              <p:nvPr/>
            </p:nvSpPr>
            <p:spPr bwMode="auto">
              <a:xfrm>
                <a:off x="838200" y="806624"/>
                <a:ext cx="9821449" cy="504056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el-GR" sz="1600" dirty="0">
                  <a:solidFill>
                    <a:srgbClr val="000099"/>
                  </a:solidFill>
                  <a:latin typeface="Univers Condensed"/>
                </a:endParaRPr>
              </a:p>
              <a:p>
                <a:pPr marL="0" lvl="1" indent="0" eaLnBrk="1" hangingPunct="1">
                  <a:buNone/>
                  <a:defRPr/>
                </a:pPr>
                <a:r>
                  <a:rPr lang="fr-CA" sz="1600" dirty="0">
                    <a:solidFill>
                      <a:schemeClr val="accent1"/>
                    </a:solidFill>
                    <a:latin typeface="Univers Condensed"/>
                  </a:rPr>
                  <a:t>Contact de l’aluminium avec les matériaux de construction</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Contact avec </a:t>
                </a:r>
                <a:r>
                  <a:rPr lang="fr-CA" sz="1600" u="sng" dirty="0">
                    <a:latin typeface="Univers Condensed"/>
                    <a:ea typeface="Cambria Math" panose="02040503050406030204" pitchFamily="18" charset="0"/>
                  </a:rPr>
                  <a:t>le béton</a:t>
                </a:r>
                <a:r>
                  <a:rPr lang="fr-CA" sz="1600" dirty="0">
                    <a:latin typeface="Univers Condensed"/>
                    <a:ea typeface="Cambria Math" panose="02040503050406030204" pitchFamily="18" charset="0"/>
                  </a:rPr>
                  <a: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pH</m:t>
                    </m:r>
                    <m:r>
                      <a:rPr lang="fr-CA" sz="1600" dirty="0">
                        <a:latin typeface="Cambria Math" panose="02040503050406030204" pitchFamily="18" charset="0"/>
                        <a:ea typeface="Cambria Math" panose="02040503050406030204" pitchFamily="18" charset="0"/>
                      </a:rPr>
                      <m:t> </m:t>
                    </m:r>
                    <m:r>
                      <a:rPr lang="fr-CA" sz="1600" i="1" dirty="0">
                        <a:latin typeface="Cambria Math" panose="02040503050406030204" pitchFamily="18" charset="0"/>
                        <a:ea typeface="Cambria Math"/>
                      </a:rPr>
                      <m:t>≈12</m:t>
                    </m:r>
                  </m:oMath>
                </a14:m>
                <a:r>
                  <a:rPr lang="fr-CA" sz="1600" dirty="0">
                    <a:latin typeface="Univers Condensed"/>
                    <a:ea typeface="Cambria Math" panose="02040503050406030204" pitchFamily="18" charset="0"/>
                  </a:rPr>
                  <a:t>)</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l’aluminium résiste très bien à son contact</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 béton ternit la surface de l’aluminium</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Contact avec </a:t>
                </a:r>
                <a:r>
                  <a:rPr lang="fr-CA" sz="1600" u="sng" dirty="0">
                    <a:latin typeface="Univers Condensed"/>
                    <a:ea typeface="Cambria Math" panose="02040503050406030204" pitchFamily="18" charset="0"/>
                  </a:rPr>
                  <a:t>le béton armé</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possibilité de corrosion galvanique à cause de la présence d’acier d’armature</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corrosion accélérée par la présence d’humidité et de chlorures</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 risque de corrosion galvanique n’est évité ni par anodisation, ni par peinture</a:t>
                </a:r>
              </a:p>
            </p:txBody>
          </p:sp>
        </mc:Choice>
        <mc:Fallback xmlns="">
          <p:sp>
            <p:nvSpPr>
              <p:cNvPr id="4" name="Rectangle 1027"/>
              <p:cNvSpPr txBox="1">
                <a:spLocks noRot="1" noChangeAspect="1" noMove="1" noResize="1" noEditPoints="1" noAdjustHandles="1" noChangeArrowheads="1" noChangeShapeType="1" noTextEdit="1"/>
              </p:cNvSpPr>
              <p:nvPr/>
            </p:nvSpPr>
            <p:spPr bwMode="auto">
              <a:xfrm>
                <a:off x="838200" y="806624"/>
                <a:ext cx="9821449" cy="5040560"/>
              </a:xfrm>
              <a:prstGeom prst="rect">
                <a:avLst/>
              </a:prstGeom>
              <a:blipFill>
                <a:blip r:embed="rId3"/>
                <a:stretch>
                  <a:fillRect l="-3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2357349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11</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2015450"/>
            <a:ext cx="10513982" cy="4041258"/>
          </a:xfrm>
          <a:effectLst/>
        </p:spPr>
        <p:txBody>
          <a:bodyPr>
            <a:normAutofit/>
          </a:bodyPr>
          <a:lstStyle/>
          <a:p>
            <a:r>
              <a:rPr lang="fr-FR" sz="3600" dirty="0">
                <a:effectLst/>
              </a:rPr>
              <a:t>A – Propriétés physiques</a:t>
            </a:r>
          </a:p>
          <a:p>
            <a:r>
              <a:rPr lang="fr-FR" sz="36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B – Propriétés mécaniques</a:t>
            </a:r>
          </a:p>
          <a:p>
            <a:r>
              <a:rPr lang="fr-FR" sz="3600" dirty="0"/>
              <a:t>C – Soudabilité</a:t>
            </a:r>
          </a:p>
          <a:p>
            <a:r>
              <a:rPr lang="fr-FR" sz="3600" dirty="0"/>
              <a:t>D – Tenue à la corrosion</a:t>
            </a:r>
          </a:p>
          <a:p>
            <a:r>
              <a:rPr lang="fr-FR" sz="3600" dirty="0"/>
              <a:t>E – Autres propriétés et caractéristiques</a:t>
            </a:r>
            <a:endParaRPr lang="en-US" sz="36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1349567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7" name="Rectangle 6"/>
          <p:cNvSpPr/>
          <p:nvPr/>
        </p:nvSpPr>
        <p:spPr>
          <a:xfrm>
            <a:off x="1701800" y="3055272"/>
            <a:ext cx="3357149" cy="523220"/>
          </a:xfrm>
          <a:prstGeom prst="rect">
            <a:avLst/>
          </a:prstGeom>
        </p:spPr>
        <p:txBody>
          <a:bodyPr wrap="square">
            <a:spAutoFit/>
          </a:bodyPr>
          <a:lstStyle/>
          <a:p>
            <a:r>
              <a:rPr lang="fr-CA" sz="1400" dirty="0">
                <a:latin typeface="Univers Condensed"/>
              </a:rPr>
              <a:t>Dispositif d’essai pour étude de la corrosion galvanique</a:t>
            </a:r>
          </a:p>
        </p:txBody>
      </p:sp>
      <p:pic>
        <p:nvPicPr>
          <p:cNvPr id="8" name="Image 7"/>
          <p:cNvPicPr>
            <a:picLocks noChangeAspect="1"/>
          </p:cNvPicPr>
          <p:nvPr/>
        </p:nvPicPr>
        <p:blipFill>
          <a:blip r:embed="rId3"/>
          <a:stretch>
            <a:fillRect/>
          </a:stretch>
        </p:blipFill>
        <p:spPr>
          <a:xfrm>
            <a:off x="5058949" y="478452"/>
            <a:ext cx="5600700" cy="5514975"/>
          </a:xfrm>
          <a:prstGeom prst="rect">
            <a:avLst/>
          </a:prstGeom>
        </p:spPr>
      </p:pic>
      <p:sp>
        <p:nvSpPr>
          <p:cNvPr id="9" name="Rectangle 8">
            <a:extLst>
              <a:ext uri="{FF2B5EF4-FFF2-40B4-BE49-F238E27FC236}">
                <a16:creationId xmlns:a16="http://schemas.microsoft.com/office/drawing/2014/main" id="{9781BB53-8A85-AA42-B7C8-16C3F7DBAE4F}"/>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96319267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811589"/>
                <a:ext cx="9821449" cy="5909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solidFill>
                      <a:schemeClr val="accent1"/>
                    </a:solidFill>
                    <a:latin typeface="Univers Condensed"/>
                    <a:ea typeface="Cambria Math" panose="02040503050406030204" pitchFamily="18" charset="0"/>
                  </a:rPr>
                  <a:t>Contact avec le plâtre</a:t>
                </a:r>
              </a:p>
              <a:p>
                <a:pPr marL="342900" lvl="1" indent="-342900" eaLnBrk="1" hangingPunct="1">
                  <a:buFontTx/>
                  <a:buChar char="‒"/>
                  <a:defRPr/>
                </a:pPr>
                <a:endParaRPr lang="fr-CA" sz="2000" dirty="0">
                  <a:latin typeface="Univers Condensed"/>
                  <a:ea typeface="Cambria Math" panose="02040503050406030204" pitchFamily="18" charset="0"/>
                </a:endParaRPr>
              </a:p>
              <a:p>
                <a:pPr marL="685800" lvl="2" indent="-285750" eaLnBrk="1" hangingPunct="1">
                  <a:defRPr/>
                </a:pPr>
                <a:r>
                  <a:rPr lang="fr-CA" sz="2000" dirty="0">
                    <a:latin typeface="Univers Condensed"/>
                    <a:ea typeface="Cambria Math" panose="02040503050406030204" pitchFamily="18" charset="0"/>
                  </a:rPr>
                  <a:t>excellente tenue à la corrosion</a:t>
                </a:r>
              </a:p>
              <a:p>
                <a:pPr marL="742950" lvl="2" indent="-342900" eaLnBrk="1" hangingPunct="1">
                  <a:buFont typeface="Wingdings" panose="05000000000000000000" pitchFamily="2" charset="2"/>
                  <a:buChar char="§"/>
                  <a:defRPr/>
                </a:pPr>
                <a:endParaRPr lang="fr-CA" sz="2000" dirty="0">
                  <a:latin typeface="Univers Condensed"/>
                  <a:ea typeface="Cambria Math" panose="02040503050406030204" pitchFamily="18" charset="0"/>
                </a:endParaRPr>
              </a:p>
              <a:p>
                <a:pPr marL="685800" lvl="2" indent="-285750" eaLnBrk="1" hangingPunct="1">
                  <a:defRPr/>
                </a:pPr>
                <a:r>
                  <a:rPr lang="fr-CA" sz="2000" dirty="0">
                    <a:latin typeface="Univers Condensed"/>
                    <a:ea typeface="Cambria Math" panose="02040503050406030204" pitchFamily="18" charset="0"/>
                  </a:rPr>
                  <a:t>le plâtre altère la surface de l’aluminium</a:t>
                </a:r>
              </a:p>
              <a:p>
                <a:pPr marL="400050" lvl="2" indent="0" eaLnBrk="1" hangingPunct="1">
                  <a:buNone/>
                  <a:defRPr/>
                </a:pPr>
                <a:endParaRPr lang="fr-CA" sz="1600" dirty="0">
                  <a:latin typeface="Univers Condensed"/>
                  <a:ea typeface="Cambria Math" panose="02040503050406030204" pitchFamily="18" charset="0"/>
                </a:endParaRPr>
              </a:p>
              <a:p>
                <a:pPr marL="0" lvl="1" indent="0" eaLnBrk="1" hangingPunct="1">
                  <a:buNone/>
                  <a:defRPr/>
                </a:pPr>
                <a:r>
                  <a:rPr lang="fr-CA" sz="2000" dirty="0">
                    <a:solidFill>
                      <a:schemeClr val="accent1"/>
                    </a:solidFill>
                    <a:latin typeface="Univers Condensed"/>
                    <a:ea typeface="Cambria Math" panose="02040503050406030204" pitchFamily="18" charset="0"/>
                  </a:rPr>
                  <a:t>Contact avec </a:t>
                </a:r>
                <a:r>
                  <a:rPr lang="fr-CA" sz="2000" u="sng" dirty="0">
                    <a:solidFill>
                      <a:schemeClr val="accent1"/>
                    </a:solidFill>
                    <a:latin typeface="Univers Condensed"/>
                    <a:ea typeface="Cambria Math" panose="02040503050406030204" pitchFamily="18" charset="0"/>
                  </a:rPr>
                  <a:t>le bois</a:t>
                </a:r>
                <a:r>
                  <a:rPr lang="fr-CA" sz="2000" dirty="0">
                    <a:solidFill>
                      <a:schemeClr val="accent1"/>
                    </a:solidFill>
                    <a:latin typeface="Univers Condensed"/>
                    <a:ea typeface="Cambria Math" panose="02040503050406030204" pitchFamily="18" charset="0"/>
                  </a:rPr>
                  <a:t> (</a:t>
                </a:r>
                <a14:m>
                  <m:oMath xmlns:m="http://schemas.openxmlformats.org/officeDocument/2006/math">
                    <m:r>
                      <a:rPr lang="fr-CA" sz="2000" dirty="0">
                        <a:solidFill>
                          <a:schemeClr val="accent1"/>
                        </a:solidFill>
                        <a:latin typeface="Cambria Math" panose="02040503050406030204" pitchFamily="18" charset="0"/>
                        <a:ea typeface="Cambria Math"/>
                      </a:rPr>
                      <m:t>3</m:t>
                    </m:r>
                    <m:r>
                      <a:rPr lang="fr-CA" sz="2000" i="1" dirty="0">
                        <a:solidFill>
                          <a:schemeClr val="accent1"/>
                        </a:solidFill>
                        <a:latin typeface="Cambria Math" panose="02040503050406030204" pitchFamily="18" charset="0"/>
                        <a:ea typeface="Cambria Math"/>
                      </a:rPr>
                      <m:t>≤</m:t>
                    </m:r>
                    <m:r>
                      <a:rPr lang="fr-CA" sz="2000" i="1" dirty="0">
                        <a:solidFill>
                          <a:schemeClr val="accent1"/>
                        </a:solidFill>
                        <a:latin typeface="Cambria Math" panose="02040503050406030204" pitchFamily="18" charset="0"/>
                        <a:ea typeface="Cambria Math" panose="02040503050406030204" pitchFamily="18" charset="0"/>
                      </a:rPr>
                      <m:t> </m:t>
                    </m:r>
                    <m:r>
                      <m:rPr>
                        <m:sty m:val="p"/>
                      </m:rPr>
                      <a:rPr lang="fr-CA" sz="2000" dirty="0">
                        <a:solidFill>
                          <a:schemeClr val="accent1"/>
                        </a:solidFill>
                        <a:latin typeface="Cambria Math" panose="02040503050406030204" pitchFamily="18" charset="0"/>
                        <a:ea typeface="Cambria Math" panose="02040503050406030204" pitchFamily="18" charset="0"/>
                      </a:rPr>
                      <m:t>pH</m:t>
                    </m:r>
                    <m:r>
                      <a:rPr lang="fr-CA" sz="2000" dirty="0">
                        <a:solidFill>
                          <a:schemeClr val="accent1"/>
                        </a:solidFill>
                        <a:latin typeface="Cambria Math" panose="02040503050406030204" pitchFamily="18" charset="0"/>
                        <a:ea typeface="Cambria Math" panose="02040503050406030204" pitchFamily="18" charset="0"/>
                      </a:rPr>
                      <m:t> </m:t>
                    </m:r>
                    <m:r>
                      <a:rPr lang="fr-CA" sz="2000" i="1" dirty="0">
                        <a:solidFill>
                          <a:schemeClr val="accent1"/>
                        </a:solidFill>
                        <a:latin typeface="Cambria Math" panose="02040503050406030204" pitchFamily="18" charset="0"/>
                        <a:ea typeface="Cambria Math"/>
                      </a:rPr>
                      <m:t>≤6</m:t>
                    </m:r>
                  </m:oMath>
                </a14:m>
                <a:r>
                  <a:rPr lang="fr-CA" sz="2000" dirty="0">
                    <a:solidFill>
                      <a:schemeClr val="accent1"/>
                    </a:solidFill>
                    <a:latin typeface="Univers Condensed"/>
                    <a:ea typeface="Cambria Math" panose="02040503050406030204" pitchFamily="18" charset="0"/>
                  </a:rPr>
                  <a:t>)</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2000" dirty="0">
                    <a:latin typeface="Univers Condensed"/>
                    <a:ea typeface="Cambria Math" panose="02040503050406030204" pitchFamily="18" charset="0"/>
                  </a:rPr>
                  <a:t>l’aluminium ne subit qu’une corrosion superficielle en présence de l’humidité</a:t>
                </a:r>
              </a:p>
              <a:p>
                <a:pPr marL="742950" lvl="2" indent="-342900" eaLnBrk="1" hangingPunct="1">
                  <a:buFont typeface="Wingdings" panose="05000000000000000000" pitchFamily="2" charset="2"/>
                  <a:buChar char="§"/>
                  <a:defRPr/>
                </a:pPr>
                <a:endParaRPr lang="fr-CA" sz="2000" dirty="0">
                  <a:latin typeface="Univers Condensed"/>
                  <a:ea typeface="Cambria Math" panose="02040503050406030204" pitchFamily="18" charset="0"/>
                </a:endParaRPr>
              </a:p>
              <a:p>
                <a:pPr marL="685800" lvl="2" indent="-285750" eaLnBrk="1" hangingPunct="1">
                  <a:defRPr/>
                </a:pPr>
                <a:r>
                  <a:rPr lang="fr-CA" sz="2000" dirty="0">
                    <a:latin typeface="Univers Condensed"/>
                    <a:ea typeface="Cambria Math" panose="02040503050406030204" pitchFamily="18" charset="0"/>
                  </a:rPr>
                  <a:t>utilisation de vis en aluminium dans le bois sauf avec des vis en séries </a:t>
                </a:r>
                <a14:m>
                  <m:oMath xmlns:m="http://schemas.openxmlformats.org/officeDocument/2006/math">
                    <m:r>
                      <a:rPr lang="fr-CA" sz="2000" i="1" dirty="0">
                        <a:latin typeface="Cambria Math" panose="02040503050406030204" pitchFamily="18" charset="0"/>
                        <a:ea typeface="Cambria Math" panose="02040503050406030204" pitchFamily="18" charset="0"/>
                      </a:rPr>
                      <m:t>2000 </m:t>
                    </m:r>
                  </m:oMath>
                </a14:m>
                <a:r>
                  <a:rPr lang="fr-CA" sz="2000" dirty="0">
                    <a:latin typeface="Univers Condensed"/>
                    <a:ea typeface="Cambria Math" panose="02040503050406030204" pitchFamily="18" charset="0"/>
                  </a:rPr>
                  <a:t>et </a:t>
                </a:r>
                <a14:m>
                  <m:oMath xmlns:m="http://schemas.openxmlformats.org/officeDocument/2006/math">
                    <m:r>
                      <a:rPr lang="fr-CA" sz="2000" i="1" dirty="0">
                        <a:latin typeface="Cambria Math" panose="02040503050406030204" pitchFamily="18" charset="0"/>
                        <a:ea typeface="Cambria Math" panose="02040503050406030204" pitchFamily="18" charset="0"/>
                      </a:rPr>
                      <m:t>7000</m:t>
                    </m:r>
                  </m:oMath>
                </a14:m>
                <a:endParaRPr lang="fr-CA"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0" lvl="1" indent="0" eaLnBrk="1" hangingPunct="1">
                  <a:buNone/>
                  <a:defRPr/>
                </a:pPr>
                <a:r>
                  <a:rPr lang="fr-CA" sz="2000" dirty="0">
                    <a:solidFill>
                      <a:schemeClr val="accent1"/>
                    </a:solidFill>
                    <a:latin typeface="Univers Condensed"/>
                    <a:ea typeface="Cambria Math" panose="02040503050406030204" pitchFamily="18" charset="0"/>
                  </a:rPr>
                  <a:t>Contact avec les polymères</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2000" dirty="0">
                    <a:latin typeface="Univers Condensed"/>
                    <a:ea typeface="Cambria Math" panose="02040503050406030204" pitchFamily="18" charset="0"/>
                  </a:rPr>
                  <a:t>en général, les polymères ne causent pas de corrosion</a:t>
                </a: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811589"/>
                <a:ext cx="9821449" cy="5909886"/>
              </a:xfrm>
              <a:prstGeom prst="rect">
                <a:avLst/>
              </a:prstGeom>
              <a:blipFill>
                <a:blip r:embed="rId3"/>
                <a:stretch>
                  <a:fillRect l="-683" t="-4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00279390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412391"/>
                <a:ext cx="9812320" cy="38237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el-GR" sz="1600" dirty="0">
                  <a:solidFill>
                    <a:srgbClr val="000099"/>
                  </a:solidFill>
                  <a:latin typeface="Univers Condensed"/>
                </a:endParaRPr>
              </a:p>
              <a:p>
                <a:pPr marL="0" indent="-400050" eaLnBrk="1" hangingPunct="1">
                  <a:buNone/>
                  <a:defRPr/>
                </a:pPr>
                <a:r>
                  <a:rPr lang="fr-CA" sz="2000" dirty="0">
                    <a:solidFill>
                      <a:schemeClr val="accent1"/>
                    </a:solidFill>
                    <a:latin typeface="Univers Condensed"/>
                  </a:rPr>
                  <a:t>Influence des traitements thermiques</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Les traitements thermiques des séries </a:t>
                </a:r>
                <a14:m>
                  <m:oMath xmlns:m="http://schemas.openxmlformats.org/officeDocument/2006/math">
                    <m:r>
                      <a:rPr lang="fr-CA" sz="1600" i="1" dirty="0">
                        <a:latin typeface="Cambria Math" panose="02040503050406030204" pitchFamily="18" charset="0"/>
                        <a:ea typeface="Cambria Math" panose="02040503050406030204" pitchFamily="18" charset="0"/>
                      </a:rPr>
                      <m:t>2000 </m:t>
                    </m:r>
                  </m:oMath>
                </a14:m>
                <a:r>
                  <a:rPr lang="fr-CA" sz="1600" dirty="0">
                    <a:latin typeface="Univers Condensed"/>
                    <a:ea typeface="Cambria Math" panose="02040503050406030204" pitchFamily="18" charset="0"/>
                  </a:rPr>
                  <a:t>et </a:t>
                </a:r>
                <a14:m>
                  <m:oMath xmlns:m="http://schemas.openxmlformats.org/officeDocument/2006/math">
                    <m:r>
                      <a:rPr lang="fr-CA" sz="1600" i="1" dirty="0">
                        <a:latin typeface="Cambria Math" panose="02040503050406030204" pitchFamily="18" charset="0"/>
                        <a:ea typeface="Cambria Math" panose="02040503050406030204" pitchFamily="18" charset="0"/>
                      </a:rPr>
                      <m:t>7000 </m:t>
                    </m:r>
                  </m:oMath>
                </a14:m>
                <a:r>
                  <a:rPr lang="fr-CA" sz="1600" u="sng" dirty="0">
                    <a:latin typeface="Univers Condensed"/>
                    <a:ea typeface="Cambria Math" panose="02040503050406030204" pitchFamily="18" charset="0"/>
                  </a:rPr>
                  <a:t>peuvent influencer la résistance à la corrosion inter-cristalline et à la corrosion sous contrainte</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vitesse de trempe aussi rapide que possible</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durée de revenu prolongée</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Sous l’effet des maintiens prolongés en température, la série </a:t>
                </a:r>
                <a14:m>
                  <m:oMath xmlns:m="http://schemas.openxmlformats.org/officeDocument/2006/math">
                    <m:r>
                      <a:rPr lang="fr-CA" sz="1600" i="1" dirty="0">
                        <a:latin typeface="Cambria Math" panose="02040503050406030204" pitchFamily="18" charset="0"/>
                        <a:ea typeface="Cambria Math" panose="02040503050406030204" pitchFamily="18" charset="0"/>
                      </a:rPr>
                      <m:t>5000 </m:t>
                    </m:r>
                  </m:oMath>
                </a14:m>
                <a:r>
                  <a:rPr lang="fr-CA" sz="1600" dirty="0">
                    <a:latin typeface="Univers Condensed"/>
                    <a:ea typeface="Cambria Math" panose="02040503050406030204" pitchFamily="18" charset="0"/>
                  </a:rPr>
                  <a:t>à teneur élevée en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Mg</m:t>
                    </m:r>
                    <m:r>
                      <a:rPr lang="fr-CA" sz="1600" i="1" dirty="0">
                        <a:latin typeface="Cambria Math" panose="02040503050406030204" pitchFamily="18" charset="0"/>
                        <a:ea typeface="Cambria Math" panose="02040503050406030204" pitchFamily="18" charset="0"/>
                      </a:rPr>
                      <m:t> </m:t>
                    </m:r>
                  </m:oMath>
                </a14:m>
                <a:r>
                  <a:rPr lang="fr-CA" sz="1600" dirty="0">
                    <a:latin typeface="Univers Condensed"/>
                    <a:ea typeface="Cambria Math" panose="02040503050406030204" pitchFamily="18" charset="0"/>
                  </a:rPr>
                  <a:t>devient plus sensible à la corrosion inter-cristalline (précipitation aux joints de grains du composé intermétallique Al</a:t>
                </a:r>
                <a:r>
                  <a:rPr lang="fr-CA" sz="1600" baseline="-25000" dirty="0">
                    <a:latin typeface="Univers Condensed"/>
                    <a:ea typeface="Cambria Math" panose="02040503050406030204" pitchFamily="18" charset="0"/>
                  </a:rPr>
                  <a:t>3</a:t>
                </a:r>
                <a:r>
                  <a:rPr lang="fr-CA" sz="1600" dirty="0">
                    <a:latin typeface="Univers Condensed"/>
                    <a:ea typeface="Cambria Math" panose="02040503050406030204" pitchFamily="18" charset="0"/>
                  </a:rPr>
                  <a:t>Mg</a:t>
                </a:r>
                <a:r>
                  <a:rPr lang="fr-CA" sz="1600" baseline="-25000" dirty="0">
                    <a:latin typeface="Univers Condensed"/>
                    <a:ea typeface="Cambria Math" panose="02040503050406030204" pitchFamily="18" charset="0"/>
                  </a:rPr>
                  <a:t>2</a:t>
                </a:r>
                <a:r>
                  <a:rPr lang="fr-CA" sz="1600" dirty="0">
                    <a:latin typeface="Univers Condensed"/>
                    <a:ea typeface="Cambria Math" panose="02040503050406030204" pitchFamily="18" charset="0"/>
                  </a:rPr>
                  <a:t>)</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412391"/>
                <a:ext cx="9812320" cy="3823782"/>
              </a:xfrm>
              <a:prstGeom prst="rect">
                <a:avLst/>
              </a:prstGeom>
              <a:blipFill>
                <a:blip r:embed="rId3"/>
                <a:stretch>
                  <a:fillRect l="-684" b="-7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7" name="Image 6"/>
          <p:cNvPicPr>
            <a:picLocks noChangeAspect="1"/>
          </p:cNvPicPr>
          <p:nvPr/>
        </p:nvPicPr>
        <p:blipFill>
          <a:blip r:embed="rId4"/>
          <a:stretch>
            <a:fillRect/>
          </a:stretch>
        </p:blipFill>
        <p:spPr>
          <a:xfrm>
            <a:off x="2687760" y="4278375"/>
            <a:ext cx="4441173" cy="2407787"/>
          </a:xfrm>
          <a:prstGeom prst="rect">
            <a:avLst/>
          </a:prstGeom>
        </p:spPr>
      </p:pic>
      <p:sp>
        <p:nvSpPr>
          <p:cNvPr id="10" name="Rectangle 9"/>
          <p:cNvSpPr/>
          <p:nvPr/>
        </p:nvSpPr>
        <p:spPr>
          <a:xfrm>
            <a:off x="7128933" y="5183614"/>
            <a:ext cx="3285067" cy="523220"/>
          </a:xfrm>
          <a:prstGeom prst="rect">
            <a:avLst/>
          </a:prstGeom>
        </p:spPr>
        <p:txBody>
          <a:bodyPr wrap="square">
            <a:spAutoFit/>
          </a:bodyPr>
          <a:lstStyle/>
          <a:p>
            <a:r>
              <a:rPr lang="fr-CA" sz="1400" dirty="0">
                <a:latin typeface="Univers Condensed" panose="020B0506020202050204"/>
              </a:rPr>
              <a:t>Influence d'un chauffage prolongé de l'alliage </a:t>
            </a:r>
            <a:r>
              <a:rPr lang="fr-CA" sz="1400" u="sng" dirty="0">
                <a:latin typeface="Univers Condensed" panose="020B0506020202050204"/>
              </a:rPr>
              <a:t>5086</a:t>
            </a:r>
            <a:r>
              <a:rPr lang="fr-CA" sz="1400" dirty="0">
                <a:latin typeface="Univers Condensed" panose="020B0506020202050204"/>
              </a:rPr>
              <a:t> à 65 °C</a:t>
            </a:r>
          </a:p>
        </p:txBody>
      </p:sp>
      <p:sp>
        <p:nvSpPr>
          <p:cNvPr id="9" name="Rectangle 8">
            <a:extLst>
              <a:ext uri="{FF2B5EF4-FFF2-40B4-BE49-F238E27FC236}">
                <a16:creationId xmlns:a16="http://schemas.microsoft.com/office/drawing/2014/main" id="{B3593BAB-0BDB-5B41-B2C2-431C4696E6ED}"/>
              </a:ext>
            </a:extLst>
          </p:cNvPr>
          <p:cNvSpPr/>
          <p:nvPr/>
        </p:nvSpPr>
        <p:spPr>
          <a:xfrm>
            <a:off x="91791" y="6176296"/>
            <a:ext cx="1748333" cy="646331"/>
          </a:xfrm>
          <a:prstGeom prst="rect">
            <a:avLst/>
          </a:prstGeom>
        </p:spPr>
        <p:txBody>
          <a:bodyPr wrap="squar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40483114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1460851"/>
                <a:ext cx="10387842" cy="38005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el-GR" sz="2000" dirty="0">
                  <a:solidFill>
                    <a:srgbClr val="000099"/>
                  </a:solidFill>
                  <a:latin typeface="Univers Condensed" panose="020B0506020202050204"/>
                </a:endParaRPr>
              </a:p>
              <a:p>
                <a:pPr marL="0" lvl="1" indent="0" eaLnBrk="1" hangingPunct="1">
                  <a:buNone/>
                  <a:defRPr/>
                </a:pPr>
                <a:r>
                  <a:rPr lang="fr-CA" sz="2000" dirty="0">
                    <a:solidFill>
                      <a:schemeClr val="accent1"/>
                    </a:solidFill>
                    <a:latin typeface="Univers Condensed" panose="020B0506020202050204"/>
                  </a:rPr>
                  <a:t>Influence des soudures</a:t>
                </a:r>
              </a:p>
              <a:p>
                <a:pPr marL="342900" lvl="1" indent="-342900" eaLnBrk="1" hangingPunct="1">
                  <a:buFont typeface="Arial" panose="020B0604020202020204" pitchFamily="34" charset="0"/>
                  <a:buChar char="•"/>
                  <a:defRPr/>
                </a:pPr>
                <a:endParaRPr lang="fr-CA" sz="2000" dirty="0">
                  <a:solidFill>
                    <a:srgbClr val="000099"/>
                  </a:solidFill>
                  <a:latin typeface="Univers Condensed" panose="020B0506020202050204"/>
                </a:endParaRPr>
              </a:p>
              <a:p>
                <a:pPr marL="742950" lvl="2" indent="-342900" eaLnBrk="1" hangingPunct="1">
                  <a:defRPr/>
                </a:pPr>
                <a:r>
                  <a:rPr lang="fr-CA" sz="2000" dirty="0">
                    <a:latin typeface="Univers Condensed" panose="020B0506020202050204"/>
                    <a:ea typeface="Cambria Math" panose="02040503050406030204" pitchFamily="18" charset="0"/>
                  </a:rPr>
                  <a:t>Si le soudage est fait selon les règles de l’art, avec des fils d’apport appropriés, le cordon de soudure et la </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ZAT</m:t>
                    </m:r>
                    <m:r>
                      <a:rPr lang="fr-CA" sz="2000" dirty="0">
                        <a:latin typeface="Cambria Math" panose="02040503050406030204" pitchFamily="18" charset="0"/>
                        <a:ea typeface="Cambria Math" panose="02040503050406030204" pitchFamily="18" charset="0"/>
                      </a:rPr>
                      <m:t> </m:t>
                    </m:r>
                  </m:oMath>
                </a14:m>
                <a:r>
                  <a:rPr lang="fr-CA" sz="2000" u="sng" dirty="0">
                    <a:latin typeface="Univers Condensed" panose="020B0506020202050204"/>
                    <a:ea typeface="Cambria Math" panose="02040503050406030204" pitchFamily="18" charset="0"/>
                  </a:rPr>
                  <a:t>ne sont pas une zone préférentielle de corrosion</a:t>
                </a:r>
              </a:p>
              <a:p>
                <a:pPr marL="742950" lvl="2" indent="-342900" eaLnBrk="1" hangingPunct="1">
                  <a:buFontTx/>
                  <a:buChar char="‒"/>
                  <a:defRPr/>
                </a:pPr>
                <a:endParaRPr lang="fr-CA" sz="2000" dirty="0">
                  <a:latin typeface="Univers Condensed" panose="020B0506020202050204"/>
                  <a:ea typeface="Cambria Math" panose="02040503050406030204" pitchFamily="18" charset="0"/>
                </a:endParaRPr>
              </a:p>
              <a:p>
                <a:pPr marL="742950" lvl="2" indent="-342900" eaLnBrk="1" hangingPunct="1">
                  <a:defRPr/>
                </a:pPr>
                <a:r>
                  <a:rPr lang="fr-CA" sz="2000" dirty="0">
                    <a:latin typeface="Univers Condensed" panose="020B0506020202050204"/>
                    <a:ea typeface="Cambria Math" panose="02040503050406030204" pitchFamily="18" charset="0"/>
                  </a:rPr>
                  <a:t>Seul l’alliage </a:t>
                </a:r>
                <a14:m>
                  <m:oMath xmlns:m="http://schemas.openxmlformats.org/officeDocument/2006/math">
                    <m:r>
                      <a:rPr lang="fr-CA" sz="2000" dirty="0">
                        <a:latin typeface="Cambria Math" panose="02040503050406030204" pitchFamily="18" charset="0"/>
                        <a:ea typeface="Cambria Math" panose="02040503050406030204" pitchFamily="18" charset="0"/>
                      </a:rPr>
                      <m:t>7020 </m:t>
                    </m:r>
                  </m:oMath>
                </a14:m>
                <a:r>
                  <a:rPr lang="fr-CA" sz="2000" dirty="0">
                    <a:latin typeface="Univers Condensed" panose="020B0506020202050204"/>
                    <a:ea typeface="Cambria Math" panose="02040503050406030204" pitchFamily="18" charset="0"/>
                  </a:rPr>
                  <a:t>présente une très grande sensibilité à la corrosion </a:t>
                </a:r>
                <a:r>
                  <a:rPr lang="fr-CA" sz="2000" dirty="0" err="1">
                    <a:latin typeface="Univers Condensed" panose="020B0506020202050204"/>
                    <a:ea typeface="Cambria Math" panose="02040503050406030204" pitchFamily="18" charset="0"/>
                  </a:rPr>
                  <a:t>feuilletante</a:t>
                </a:r>
                <a:r>
                  <a:rPr lang="fr-CA" sz="2000" dirty="0">
                    <a:latin typeface="Univers Condensed" panose="020B0506020202050204"/>
                    <a:ea typeface="Cambria Math" panose="02040503050406030204" pitchFamily="18" charset="0"/>
                  </a:rPr>
                  <a:t> dans la </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ZAT</m:t>
                    </m:r>
                  </m:oMath>
                </a14:m>
                <a:endParaRPr lang="fr-CA" sz="2000" dirty="0">
                  <a:latin typeface="Univers Condensed" panose="020B0506020202050204"/>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1460851"/>
                <a:ext cx="10387842" cy="3800597"/>
              </a:xfrm>
              <a:prstGeom prst="rect">
                <a:avLst/>
              </a:prstGeom>
              <a:blipFill>
                <a:blip r:embed="rId3"/>
                <a:stretch>
                  <a:fillRect l="-6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42920000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6" name="Rectangle 1027"/>
          <p:cNvSpPr txBox="1">
            <a:spLocks noChangeArrowheads="1"/>
          </p:cNvSpPr>
          <p:nvPr/>
        </p:nvSpPr>
        <p:spPr bwMode="auto">
          <a:xfrm>
            <a:off x="838200" y="539503"/>
            <a:ext cx="9049562"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00050" eaLnBrk="1" hangingPunct="1">
              <a:buNone/>
              <a:defRPr/>
            </a:pPr>
            <a:endParaRPr lang="el-GR" sz="2400" dirty="0">
              <a:solidFill>
                <a:schemeClr val="accent1"/>
              </a:solidFill>
              <a:latin typeface="Univers Condensed"/>
            </a:endParaRPr>
          </a:p>
          <a:p>
            <a:pPr marL="0" indent="-400050" eaLnBrk="1" hangingPunct="1">
              <a:buNone/>
              <a:defRPr/>
            </a:pPr>
            <a:r>
              <a:rPr lang="fr-CA" sz="2400" dirty="0">
                <a:solidFill>
                  <a:schemeClr val="accent1"/>
                </a:solidFill>
                <a:latin typeface="Univers Condensed"/>
              </a:rPr>
              <a:t>Dispositions constructives</a:t>
            </a:r>
          </a:p>
        </p:txBody>
      </p:sp>
      <p:pic>
        <p:nvPicPr>
          <p:cNvPr id="7" name="Image 6"/>
          <p:cNvPicPr>
            <a:picLocks noChangeAspect="1"/>
          </p:cNvPicPr>
          <p:nvPr/>
        </p:nvPicPr>
        <p:blipFill rotWithShape="1">
          <a:blip r:embed="rId3"/>
          <a:srcRect t="52116"/>
          <a:stretch/>
        </p:blipFill>
        <p:spPr>
          <a:xfrm>
            <a:off x="6247957" y="1868489"/>
            <a:ext cx="4267313" cy="3112001"/>
          </a:xfrm>
          <a:prstGeom prst="rect">
            <a:avLst/>
          </a:prstGeom>
        </p:spPr>
      </p:pic>
      <p:pic>
        <p:nvPicPr>
          <p:cNvPr id="8" name="Image 7"/>
          <p:cNvPicPr>
            <a:picLocks noChangeAspect="1"/>
          </p:cNvPicPr>
          <p:nvPr/>
        </p:nvPicPr>
        <p:blipFill rotWithShape="1">
          <a:blip r:embed="rId3"/>
          <a:srcRect b="47666"/>
          <a:stretch/>
        </p:blipFill>
        <p:spPr>
          <a:xfrm>
            <a:off x="1255974" y="1723874"/>
            <a:ext cx="4267313" cy="3401230"/>
          </a:xfrm>
          <a:prstGeom prst="rect">
            <a:avLst/>
          </a:prstGeom>
        </p:spPr>
      </p:pic>
      <p:sp>
        <p:nvSpPr>
          <p:cNvPr id="9" name="Rectangle 8">
            <a:extLst>
              <a:ext uri="{FF2B5EF4-FFF2-40B4-BE49-F238E27FC236}">
                <a16:creationId xmlns:a16="http://schemas.microsoft.com/office/drawing/2014/main" id="{DC3032AE-A502-714A-8A12-8250799A3ECE}"/>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16258166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725890"/>
                <a:ext cx="9049562" cy="385004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00050" eaLnBrk="1" hangingPunct="1">
                  <a:buNone/>
                  <a:defRPr/>
                </a:pPr>
                <a:r>
                  <a:rPr lang="fr-CA" sz="2000" dirty="0">
                    <a:solidFill>
                      <a:schemeClr val="accent1"/>
                    </a:solidFill>
                    <a:latin typeface="Univers Condensed"/>
                  </a:rPr>
                  <a:t>Tenue à la corrosion des alliages</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Alliages de moulage</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alliages des familles </a:t>
                </a:r>
                <a14:m>
                  <m:oMath xmlns:m="http://schemas.openxmlformats.org/officeDocument/2006/math">
                    <m:r>
                      <a:rPr lang="fr-CA" sz="1600" i="1" dirty="0">
                        <a:latin typeface="Cambria Math" panose="02040503050406030204" pitchFamily="18" charset="0"/>
                        <a:ea typeface="Cambria Math" panose="02040503050406030204" pitchFamily="18" charset="0"/>
                      </a:rPr>
                      <m:t>400.0 </m:t>
                    </m:r>
                  </m:oMath>
                </a14:m>
                <a:r>
                  <a:rPr lang="fr-CA" sz="1600" dirty="0">
                    <a:latin typeface="Univers Condensed"/>
                    <a:ea typeface="Cambria Math" panose="02040503050406030204" pitchFamily="18" charset="0"/>
                  </a:rPr>
                  <a:t>avec silicium sans cuivre et </a:t>
                </a:r>
                <a14:m>
                  <m:oMath xmlns:m="http://schemas.openxmlformats.org/officeDocument/2006/math">
                    <m:r>
                      <a:rPr lang="fr-CA" sz="1600" i="1" dirty="0">
                        <a:latin typeface="Cambria Math" panose="02040503050406030204" pitchFamily="18" charset="0"/>
                        <a:ea typeface="Cambria Math" panose="02040503050406030204" pitchFamily="18" charset="0"/>
                      </a:rPr>
                      <m:t>500.0 </m:t>
                    </m:r>
                  </m:oMath>
                </a14:m>
                <a:r>
                  <a:rPr lang="fr-CA" sz="1600" dirty="0">
                    <a:latin typeface="Univers Condensed"/>
                    <a:ea typeface="Cambria Math" panose="02040503050406030204" pitchFamily="18" charset="0"/>
                  </a:rPr>
                  <a:t>avec magnésium, ont une très bonne tenue à la corrosion atmosphérique</a:t>
                </a:r>
              </a:p>
              <a:p>
                <a:pPr marL="1143000" lvl="3" indent="-285750" eaLnBrk="1" hangingPunct="1">
                  <a:buFont typeface="Wingdings" panose="05000000000000000000" pitchFamily="2" charset="2"/>
                  <a:buChar char="Ø"/>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alliages de la famille </a:t>
                </a:r>
                <a14:m>
                  <m:oMath xmlns:m="http://schemas.openxmlformats.org/officeDocument/2006/math">
                    <m:r>
                      <a:rPr lang="fr-CA" sz="1600" i="1" dirty="0">
                        <a:latin typeface="Cambria Math" panose="02040503050406030204" pitchFamily="18" charset="0"/>
                        <a:ea typeface="Cambria Math" panose="02040503050406030204" pitchFamily="18" charset="0"/>
                      </a:rPr>
                      <m:t>400.0 </m:t>
                    </m:r>
                  </m:oMath>
                </a14:m>
                <a:r>
                  <a:rPr lang="fr-CA" sz="1600" dirty="0">
                    <a:latin typeface="Univers Condensed"/>
                    <a:ea typeface="Cambria Math" panose="02040503050406030204" pitchFamily="18" charset="0"/>
                  </a:rPr>
                  <a:t>avec cuivre doivent être protégés, car ils n’ont pas une bonne tenue à la corrosion</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Alliages de corroyage</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725890"/>
                <a:ext cx="9049562" cy="3850042"/>
              </a:xfrm>
              <a:prstGeom prst="rect">
                <a:avLst/>
              </a:prstGeom>
              <a:blipFill>
                <a:blip r:embed="rId3"/>
                <a:stretch>
                  <a:fillRect l="-741" t="-633" r="-8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p:cNvSpPr/>
          <p:nvPr/>
        </p:nvSpPr>
        <p:spPr>
          <a:xfrm>
            <a:off x="5006539" y="6202461"/>
            <a:ext cx="4814292" cy="307777"/>
          </a:xfrm>
          <a:prstGeom prst="rect">
            <a:avLst/>
          </a:prstGeom>
        </p:spPr>
        <p:txBody>
          <a:bodyPr wrap="square">
            <a:spAutoFit/>
          </a:bodyPr>
          <a:lstStyle/>
          <a:p>
            <a:r>
              <a:rPr lang="fr-CA" sz="1400" dirty="0">
                <a:latin typeface="Univers Condensed"/>
              </a:rPr>
              <a:t>Formes de corrosion des familles d’alliages de corroyage</a:t>
            </a:r>
          </a:p>
        </p:txBody>
      </p:sp>
      <p:pic>
        <p:nvPicPr>
          <p:cNvPr id="11" name="Image 10"/>
          <p:cNvPicPr>
            <a:picLocks noChangeAspect="1"/>
          </p:cNvPicPr>
          <p:nvPr/>
        </p:nvPicPr>
        <p:blipFill>
          <a:blip r:embed="rId4"/>
          <a:stretch>
            <a:fillRect/>
          </a:stretch>
        </p:blipFill>
        <p:spPr>
          <a:xfrm>
            <a:off x="4167721" y="3473615"/>
            <a:ext cx="6491928" cy="2659688"/>
          </a:xfrm>
          <a:prstGeom prst="rect">
            <a:avLst/>
          </a:prstGeom>
        </p:spPr>
      </p:pic>
      <p:sp>
        <p:nvSpPr>
          <p:cNvPr id="12" name="Rectangle 11">
            <a:extLst>
              <a:ext uri="{FF2B5EF4-FFF2-40B4-BE49-F238E27FC236}">
                <a16:creationId xmlns:a16="http://schemas.microsoft.com/office/drawing/2014/main" id="{BB4DE953-E23D-2843-9EB4-EC04387290A4}"/>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424846303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846677"/>
                <a:ext cx="9938237" cy="56111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defRPr/>
                </a:pPr>
                <a:r>
                  <a:rPr lang="fr-CA" sz="1600" dirty="0">
                    <a:latin typeface="Univers Condensed"/>
                    <a:ea typeface="Cambria Math" panose="02040503050406030204" pitchFamily="18" charset="0"/>
                  </a:rPr>
                  <a:t>Alliages non traitables thermiquement (séries </a:t>
                </a:r>
                <a14:m>
                  <m:oMath xmlns:m="http://schemas.openxmlformats.org/officeDocument/2006/math">
                    <m:r>
                      <a:rPr lang="fr-CA" sz="1600" dirty="0">
                        <a:latin typeface="Cambria Math" panose="02040503050406030204" pitchFamily="18" charset="0"/>
                        <a:ea typeface="Cambria Math" panose="02040503050406030204" pitchFamily="18" charset="0"/>
                      </a:rPr>
                      <m:t>1000</m:t>
                    </m:r>
                  </m:oMath>
                </a14:m>
                <a:r>
                  <a:rPr lang="fr-CA" sz="1600" dirty="0">
                    <a:latin typeface="Univers Condensed"/>
                    <a:ea typeface="Cambria Math" panose="02040503050406030204" pitchFamily="18" charset="0"/>
                  </a:rPr>
                  <a:t>, </a:t>
                </a:r>
                <a14:m>
                  <m:oMath xmlns:m="http://schemas.openxmlformats.org/officeDocument/2006/math">
                    <m:r>
                      <a:rPr lang="fr-CA" sz="1600" dirty="0">
                        <a:latin typeface="Cambria Math" panose="02040503050406030204" pitchFamily="18" charset="0"/>
                        <a:ea typeface="Cambria Math" panose="02040503050406030204" pitchFamily="18" charset="0"/>
                      </a:rPr>
                      <m:t>3000 </m:t>
                    </m:r>
                  </m:oMath>
                </a14:m>
                <a:r>
                  <a:rPr lang="fr-CA" sz="1600" dirty="0">
                    <a:latin typeface="Univers Condensed"/>
                    <a:ea typeface="Cambria Math" panose="02040503050406030204" pitchFamily="18" charset="0"/>
                  </a:rPr>
                  <a:t>et </a:t>
                </a:r>
                <a14:m>
                  <m:oMath xmlns:m="http://schemas.openxmlformats.org/officeDocument/2006/math">
                    <m:r>
                      <a:rPr lang="fr-CA" sz="1600" dirty="0">
                        <a:latin typeface="Cambria Math" panose="02040503050406030204" pitchFamily="18" charset="0"/>
                        <a:ea typeface="Cambria Math" panose="02040503050406030204" pitchFamily="18" charset="0"/>
                      </a:rPr>
                      <m:t>5000</m:t>
                    </m:r>
                  </m:oMath>
                </a14:m>
                <a:r>
                  <a:rPr lang="fr-CA" sz="1600" dirty="0">
                    <a:latin typeface="Univers Condensed"/>
                    <a:ea typeface="Cambria Math" panose="02040503050406030204" pitchFamily="18" charset="0"/>
                  </a:rPr>
                  <a:t>)</a:t>
                </a:r>
              </a:p>
              <a:p>
                <a:pPr marL="742950" lvl="2" indent="-342900" eaLnBrk="1" hangingPunct="1">
                  <a:buFontTx/>
                  <a:buChar char="‒"/>
                  <a:defRPr/>
                </a:pP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bonne résistance à la corrosion</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les alliages de la série </a:t>
                </a:r>
                <a14:m>
                  <m:oMath xmlns:m="http://schemas.openxmlformats.org/officeDocument/2006/math">
                    <m:r>
                      <a:rPr lang="fr-CA" sz="1600" dirty="0">
                        <a:latin typeface="Cambria Math" panose="02040503050406030204" pitchFamily="18" charset="0"/>
                        <a:ea typeface="Cambria Math" panose="02040503050406030204" pitchFamily="18" charset="0"/>
                      </a:rPr>
                      <m:t>5000 </m:t>
                    </m:r>
                  </m:oMath>
                </a14:m>
                <a:r>
                  <a:rPr lang="fr-CA" sz="1600" dirty="0">
                    <a:latin typeface="Univers Condensed"/>
                    <a:ea typeface="Cambria Math" panose="02040503050406030204" pitchFamily="18" charset="0"/>
                  </a:rPr>
                  <a:t>sont les plus performants pour les caractéristiques mécaniques et la tenue à la corrosion</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les états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H</m:t>
                    </m:r>
                    <m:r>
                      <a:rPr lang="fr-CA" sz="1600" dirty="0">
                        <a:latin typeface="Cambria Math" panose="02040503050406030204" pitchFamily="18" charset="0"/>
                        <a:ea typeface="Cambria Math" panose="02040503050406030204" pitchFamily="18" charset="0"/>
                      </a:rPr>
                      <m:t>116 </m:t>
                    </m:r>
                  </m:oMath>
                </a14:m>
                <a:r>
                  <a:rPr lang="fr-CA" sz="1600" dirty="0">
                    <a:latin typeface="Univers Condensed"/>
                    <a:ea typeface="Cambria Math" panose="02040503050406030204" pitchFamily="18" charset="0"/>
                  </a:rPr>
                  <a:t>et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H</m:t>
                    </m:r>
                    <m:r>
                      <a:rPr lang="fr-CA" sz="1600" dirty="0">
                        <a:latin typeface="Cambria Math" panose="02040503050406030204" pitchFamily="18" charset="0"/>
                        <a:ea typeface="Cambria Math" panose="02040503050406030204" pitchFamily="18" charset="0"/>
                      </a:rPr>
                      <m:t>321 </m:t>
                    </m:r>
                  </m:oMath>
                </a14:m>
                <a:r>
                  <a:rPr lang="fr-CA" sz="1600" dirty="0">
                    <a:latin typeface="Univers Condensed"/>
                    <a:ea typeface="Cambria Math" panose="02040503050406030204" pitchFamily="18" charset="0"/>
                  </a:rPr>
                  <a:t>garantissent que les alliages </a:t>
                </a:r>
                <a14:m>
                  <m:oMath xmlns:m="http://schemas.openxmlformats.org/officeDocument/2006/math">
                    <m:r>
                      <a:rPr lang="fr-CA" sz="1600" dirty="0">
                        <a:latin typeface="Cambria Math" panose="02040503050406030204" pitchFamily="18" charset="0"/>
                        <a:ea typeface="Cambria Math" panose="02040503050406030204" pitchFamily="18" charset="0"/>
                      </a:rPr>
                      <m:t>5083</m:t>
                    </m:r>
                  </m:oMath>
                </a14:m>
                <a:r>
                  <a:rPr lang="fr-CA" sz="1600" dirty="0">
                    <a:latin typeface="Univers Condensed"/>
                    <a:ea typeface="Cambria Math" panose="02040503050406030204" pitchFamily="18" charset="0"/>
                  </a:rPr>
                  <a:t>, </a:t>
                </a:r>
                <a14:m>
                  <m:oMath xmlns:m="http://schemas.openxmlformats.org/officeDocument/2006/math">
                    <m:r>
                      <a:rPr lang="fr-CA" sz="1600" dirty="0">
                        <a:latin typeface="Cambria Math" panose="02040503050406030204" pitchFamily="18" charset="0"/>
                        <a:ea typeface="Cambria Math" panose="02040503050406030204" pitchFamily="18" charset="0"/>
                      </a:rPr>
                      <m:t>5086 </m:t>
                    </m:r>
                  </m:oMath>
                </a14:m>
                <a:r>
                  <a:rPr lang="fr-CA" sz="1600" dirty="0">
                    <a:latin typeface="Univers Condensed"/>
                    <a:ea typeface="Cambria Math" panose="02040503050406030204" pitchFamily="18" charset="0"/>
                  </a:rPr>
                  <a:t>et </a:t>
                </a:r>
                <a14:m>
                  <m:oMath xmlns:m="http://schemas.openxmlformats.org/officeDocument/2006/math">
                    <m:r>
                      <a:rPr lang="fr-CA" sz="1600" dirty="0">
                        <a:latin typeface="Cambria Math" panose="02040503050406030204" pitchFamily="18" charset="0"/>
                        <a:ea typeface="Cambria Math" panose="02040503050406030204" pitchFamily="18" charset="0"/>
                      </a:rPr>
                      <m:t>5456 </m:t>
                    </m:r>
                  </m:oMath>
                </a14:m>
                <a:r>
                  <a:rPr lang="fr-CA" sz="1600" dirty="0">
                    <a:latin typeface="Univers Condensed"/>
                    <a:ea typeface="Cambria Math" panose="02040503050406030204" pitchFamily="18" charset="0"/>
                  </a:rPr>
                  <a:t>ne sont sensibles ni à la corrosion inter-cristalline ni à la corrosion </a:t>
                </a:r>
                <a:r>
                  <a:rPr lang="fr-CA" sz="1600" dirty="0" err="1">
                    <a:latin typeface="Univers Condensed"/>
                    <a:ea typeface="Cambria Math" panose="02040503050406030204" pitchFamily="18" charset="0"/>
                  </a:rPr>
                  <a:t>feuilletante</a:t>
                </a: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742950" lvl="2" indent="-342900" eaLnBrk="1" hangingPunct="1">
                  <a:defRPr/>
                </a:pPr>
                <a:r>
                  <a:rPr lang="fr-CA" sz="1600" dirty="0">
                    <a:latin typeface="Univers Condensed"/>
                    <a:ea typeface="Cambria Math" panose="02040503050406030204" pitchFamily="18" charset="0"/>
                  </a:rPr>
                  <a:t>Alliages de la famille </a:t>
                </a:r>
                <a14:m>
                  <m:oMath xmlns:m="http://schemas.openxmlformats.org/officeDocument/2006/math">
                    <m:r>
                      <a:rPr lang="fr-CA" sz="1600" dirty="0">
                        <a:latin typeface="Cambria Math" panose="02040503050406030204" pitchFamily="18" charset="0"/>
                        <a:ea typeface="Cambria Math" panose="02040503050406030204" pitchFamily="18" charset="0"/>
                      </a:rPr>
                      <m:t>6000</m:t>
                    </m:r>
                  </m:oMath>
                </a14:m>
                <a:endParaRPr lang="fr-CA" sz="1600" dirty="0">
                  <a:latin typeface="Univers Condensed"/>
                  <a:ea typeface="Cambria Math" panose="02040503050406030204" pitchFamily="18" charset="0"/>
                </a:endParaRPr>
              </a:p>
              <a:p>
                <a:pPr marL="742950" lvl="2" indent="-342900" eaLnBrk="1" hangingPunct="1">
                  <a:buFontTx/>
                  <a:buChar char="‒"/>
                  <a:defRPr/>
                </a:pP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bonne tenue à la corrosion atmosphérique</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742950" lvl="2" indent="-342900" eaLnBrk="1" hangingPunct="1">
                  <a:defRPr/>
                </a:pPr>
                <a:r>
                  <a:rPr lang="fr-CA" sz="1600" dirty="0">
                    <a:latin typeface="Univers Condensed"/>
                    <a:ea typeface="Cambria Math" panose="02040503050406030204" pitchFamily="18" charset="0"/>
                  </a:rPr>
                  <a:t>Alliages des familles </a:t>
                </a:r>
                <a14:m>
                  <m:oMath xmlns:m="http://schemas.openxmlformats.org/officeDocument/2006/math">
                    <m:r>
                      <a:rPr lang="fr-CA" sz="1600" dirty="0">
                        <a:latin typeface="Cambria Math" panose="02040503050406030204" pitchFamily="18" charset="0"/>
                        <a:ea typeface="Cambria Math" panose="02040503050406030204" pitchFamily="18" charset="0"/>
                      </a:rPr>
                      <m:t>2000 </m:t>
                    </m:r>
                  </m:oMath>
                </a14:m>
                <a:r>
                  <a:rPr lang="fr-CA" sz="1600" dirty="0">
                    <a:latin typeface="Univers Condensed"/>
                    <a:ea typeface="Cambria Math" panose="02040503050406030204" pitchFamily="18" charset="0"/>
                  </a:rPr>
                  <a:t>et </a:t>
                </a:r>
                <a14:m>
                  <m:oMath xmlns:m="http://schemas.openxmlformats.org/officeDocument/2006/math">
                    <m:r>
                      <a:rPr lang="fr-CA" sz="1600" dirty="0">
                        <a:latin typeface="Cambria Math" panose="02040503050406030204" pitchFamily="18" charset="0"/>
                        <a:ea typeface="Cambria Math" panose="02040503050406030204" pitchFamily="18" charset="0"/>
                      </a:rPr>
                      <m:t>7000</m:t>
                    </m:r>
                  </m:oMath>
                </a14:m>
                <a:endParaRPr lang="fr-CA" sz="1600" dirty="0">
                  <a:latin typeface="Univers Condensed"/>
                  <a:ea typeface="Cambria Math" panose="02040503050406030204" pitchFamily="18" charset="0"/>
                </a:endParaRPr>
              </a:p>
              <a:p>
                <a:pPr marL="742950" lvl="2" indent="-342900" eaLnBrk="1" hangingPunct="1">
                  <a:buFontTx/>
                  <a:buChar char="‒"/>
                  <a:defRPr/>
                </a:pP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nécessitent des attentions particulières que les constructeurs aéronautiques et aérospatiaux contrôlent parfaitement bien</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846677"/>
                <a:ext cx="9938237" cy="5611109"/>
              </a:xfrm>
              <a:prstGeom prst="rect">
                <a:avLst/>
              </a:prstGeom>
              <a:blipFill>
                <a:blip r:embed="rId3"/>
                <a:stretch>
                  <a:fillRect t="-3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61940290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1545517"/>
                <a:ext cx="9049562" cy="37884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solidFill>
                      <a:schemeClr val="accent1"/>
                    </a:solidFill>
                    <a:latin typeface="Univers Condensed"/>
                  </a:rPr>
                  <a:t>Les protections</a:t>
                </a:r>
              </a:p>
              <a:p>
                <a:pPr marL="342900" lvl="1" indent="-342900" eaLnBrk="1" hangingPunct="1">
                  <a:buFont typeface="Arial" panose="020B0604020202020204" pitchFamily="34" charset="0"/>
                  <a:buChar char="•"/>
                  <a:defRPr/>
                </a:pPr>
                <a:endParaRPr lang="fr-CA" sz="2000" dirty="0">
                  <a:solidFill>
                    <a:srgbClr val="000099"/>
                  </a:solidFill>
                  <a:latin typeface="Univers Condensed"/>
                </a:endParaRPr>
              </a:p>
              <a:p>
                <a:pPr marL="742950" lvl="2" indent="-342900" eaLnBrk="1" hangingPunct="1">
                  <a:defRPr/>
                </a:pPr>
                <a:r>
                  <a:rPr lang="fr-CA" sz="2000" dirty="0">
                    <a:latin typeface="Univers Condensed"/>
                    <a:ea typeface="Cambria Math" panose="02040503050406030204" pitchFamily="18" charset="0"/>
                  </a:rPr>
                  <a:t>Se référer à la section </a:t>
                </a:r>
                <a14:m>
                  <m:oMath xmlns:m="http://schemas.openxmlformats.org/officeDocument/2006/math">
                    <m:r>
                      <a:rPr lang="fr-CA" sz="2000" i="1" dirty="0">
                        <a:latin typeface="Cambria Math" panose="02040503050406030204" pitchFamily="18" charset="0"/>
                        <a:ea typeface="Cambria Math" panose="02040503050406030204" pitchFamily="18" charset="0"/>
                      </a:rPr>
                      <m:t>9</m:t>
                    </m:r>
                  </m:oMath>
                </a14:m>
                <a:endParaRPr lang="fr-CA" sz="2000" dirty="0">
                  <a:latin typeface="Univers Condensed"/>
                  <a:ea typeface="Cambria Math" panose="02040503050406030204" pitchFamily="18" charset="0"/>
                </a:endParaRPr>
              </a:p>
              <a:p>
                <a:pPr marL="742950" lvl="2" indent="-342900" eaLnBrk="1" hangingPunct="1">
                  <a:buFontTx/>
                  <a:buChar char="‒"/>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Il ne faut pas compter que sur les revêtements ou les protections contre le contact de produits chimiques ou contre les milieux très agressifs. La protection peut toujours subir une usure ou une altération locale</a:t>
                </a:r>
              </a:p>
              <a:p>
                <a:pPr marL="742950" lvl="2" indent="-342900" eaLnBrk="1" hangingPunct="1">
                  <a:buFontTx/>
                  <a:buChar char="‒"/>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La plupart du temps, les alliages des séries </a:t>
                </a:r>
                <a14:m>
                  <m:oMath xmlns:m="http://schemas.openxmlformats.org/officeDocument/2006/math">
                    <m:r>
                      <a:rPr lang="fr-CA" sz="2000" i="1" dirty="0">
                        <a:latin typeface="Cambria Math" panose="02040503050406030204" pitchFamily="18" charset="0"/>
                        <a:ea typeface="Cambria Math" panose="02040503050406030204" pitchFamily="18" charset="0"/>
                      </a:rPr>
                      <m:t>1000</m:t>
                    </m:r>
                  </m:oMath>
                </a14:m>
                <a:r>
                  <a:rPr lang="fr-CA" sz="2000" dirty="0">
                    <a:latin typeface="Univers Condensed"/>
                    <a:ea typeface="Cambria Math" panose="02040503050406030204" pitchFamily="18" charset="0"/>
                  </a:rPr>
                  <a:t>, </a:t>
                </a:r>
                <a14:m>
                  <m:oMath xmlns:m="http://schemas.openxmlformats.org/officeDocument/2006/math">
                    <m:r>
                      <a:rPr lang="fr-CA" sz="2000" i="1" dirty="0">
                        <a:latin typeface="Cambria Math" panose="02040503050406030204" pitchFamily="18" charset="0"/>
                        <a:ea typeface="Cambria Math" panose="02040503050406030204" pitchFamily="18" charset="0"/>
                      </a:rPr>
                      <m:t>3000 </m:t>
                    </m:r>
                  </m:oMath>
                </a14:m>
                <a:r>
                  <a:rPr lang="fr-CA" sz="2000" dirty="0">
                    <a:latin typeface="Univers Condensed"/>
                    <a:ea typeface="Cambria Math" panose="02040503050406030204" pitchFamily="18" charset="0"/>
                  </a:rPr>
                  <a:t>et </a:t>
                </a:r>
                <a14:m>
                  <m:oMath xmlns:m="http://schemas.openxmlformats.org/officeDocument/2006/math">
                    <m:r>
                      <a:rPr lang="fr-CA" sz="2000" i="1" dirty="0">
                        <a:latin typeface="Cambria Math" panose="02040503050406030204" pitchFamily="18" charset="0"/>
                        <a:ea typeface="Cambria Math" panose="02040503050406030204" pitchFamily="18" charset="0"/>
                      </a:rPr>
                      <m:t>6000 </m:t>
                    </m:r>
                  </m:oMath>
                </a14:m>
                <a:r>
                  <a:rPr lang="fr-CA" sz="2000" dirty="0">
                    <a:latin typeface="Univers Condensed"/>
                    <a:ea typeface="Cambria Math" panose="02040503050406030204" pitchFamily="18" charset="0"/>
                  </a:rPr>
                  <a:t>n’ont pas besoin d’être anodisés ou peints</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1545517"/>
                <a:ext cx="9049562" cy="3788483"/>
              </a:xfrm>
              <a:prstGeom prst="rect">
                <a:avLst/>
              </a:prstGeom>
              <a:blipFill>
                <a:blip r:embed="rId3"/>
                <a:stretch>
                  <a:fillRect l="-741" t="-805" r="-6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27112951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118</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2015450"/>
            <a:ext cx="10513982" cy="4041258"/>
          </a:xfrm>
          <a:effectLst>
            <a:glow rad="63500">
              <a:schemeClr val="accent3">
                <a:satMod val="175000"/>
                <a:alpha val="40000"/>
              </a:schemeClr>
            </a:glow>
          </a:effectLst>
        </p:spPr>
        <p:txBody>
          <a:bodyPr>
            <a:normAutofit/>
          </a:bodyPr>
          <a:lstStyle/>
          <a:p>
            <a:r>
              <a:rPr lang="fr-FR" sz="3600" dirty="0">
                <a:effectLst/>
              </a:rPr>
              <a:t>A – Propriétés physiques</a:t>
            </a:r>
          </a:p>
          <a:p>
            <a:r>
              <a:rPr lang="fr-FR" sz="3600" dirty="0"/>
              <a:t>B – Propriétés mécaniques</a:t>
            </a:r>
          </a:p>
          <a:p>
            <a:r>
              <a:rPr lang="fr-FR" sz="3600" dirty="0"/>
              <a:t>C – Soudabilité</a:t>
            </a:r>
          </a:p>
          <a:p>
            <a:r>
              <a:rPr lang="fr-FR" sz="3600" dirty="0">
                <a:effectLst/>
              </a:rPr>
              <a:t>D – Tenue à la corrosion</a:t>
            </a:r>
          </a:p>
          <a:p>
            <a:r>
              <a:rPr lang="fr-FR" sz="36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E – Autres propriétés et caractéristiques</a:t>
            </a:r>
            <a:endParaRPr lang="en-US" sz="36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6758126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Autres propriétés et caractéristiques</a:t>
            </a:r>
          </a:p>
        </p:txBody>
      </p:sp>
      <p:sp>
        <p:nvSpPr>
          <p:cNvPr id="3" name="Espace réservé du texte 2"/>
          <p:cNvSpPr>
            <a:spLocks noGrp="1"/>
          </p:cNvSpPr>
          <p:nvPr>
            <p:ph type="body" idx="1"/>
          </p:nvPr>
        </p:nvSpPr>
        <p:spPr/>
        <p:txBody>
          <a:bodyPr/>
          <a:lstStyle/>
          <a:p>
            <a:r>
              <a:rPr lang="fr-FR" dirty="0"/>
              <a:t>Les caractéristiques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119</a:t>
            </a:fld>
            <a:endParaRPr lang="fr-FR"/>
          </a:p>
        </p:txBody>
      </p:sp>
    </p:spTree>
    <p:extLst>
      <p:ext uri="{BB962C8B-B14F-4D97-AF65-F5344CB8AC3E}">
        <p14:creationId xmlns:p14="http://schemas.microsoft.com/office/powerpoint/2010/main" val="1328412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Propriétés mécaniques</a:t>
            </a:r>
          </a:p>
        </p:txBody>
      </p:sp>
      <p:sp>
        <p:nvSpPr>
          <p:cNvPr id="3" name="Espace réservé du texte 2"/>
          <p:cNvSpPr>
            <a:spLocks noGrp="1"/>
          </p:cNvSpPr>
          <p:nvPr>
            <p:ph type="body" idx="1"/>
          </p:nvPr>
        </p:nvSpPr>
        <p:spPr/>
        <p:txBody>
          <a:bodyPr/>
          <a:lstStyle/>
          <a:p>
            <a:r>
              <a:rPr lang="fr-FR" dirty="0"/>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a:t>
            </a:fld>
            <a:endParaRPr lang="fr-FR"/>
          </a:p>
        </p:txBody>
      </p:sp>
    </p:spTree>
    <p:extLst>
      <p:ext uri="{BB962C8B-B14F-4D97-AF65-F5344CB8AC3E}">
        <p14:creationId xmlns:p14="http://schemas.microsoft.com/office/powerpoint/2010/main" val="25253736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7"/>
          <p:cNvSpPr txBox="1">
            <a:spLocks noChangeArrowheads="1"/>
          </p:cNvSpPr>
          <p:nvPr/>
        </p:nvSpPr>
        <p:spPr bwMode="auto">
          <a:xfrm>
            <a:off x="838200" y="709592"/>
            <a:ext cx="9821449" cy="587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00050" eaLnBrk="1" hangingPunct="1">
              <a:buNone/>
              <a:defRPr/>
            </a:pPr>
            <a:r>
              <a:rPr lang="fr-CA" sz="2000" dirty="0">
                <a:solidFill>
                  <a:schemeClr val="accent1"/>
                </a:solidFill>
                <a:latin typeface="Univers Condensed"/>
              </a:rPr>
              <a:t>Principaux paramètres</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Les alliages d’aluminium peuvent corroder (ce n’est </a:t>
            </a:r>
            <a:r>
              <a:rPr lang="fr-CA" sz="1600" dirty="0">
                <a:latin typeface="Univers Condensed"/>
              </a:rPr>
              <a:t>pas tous les alliages qui offrent une protection naturelle efficace contre la corrosion)</a:t>
            </a:r>
            <a:endParaRPr lang="fr-CA" sz="1600" dirty="0">
              <a:latin typeface="Univers Condensed"/>
              <a:ea typeface="Cambria Math" panose="02040503050406030204" pitchFamily="18" charset="0"/>
            </a:endParaRP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b="1" dirty="0">
                <a:latin typeface="Univers Condensed"/>
                <a:ea typeface="Cambria Math" panose="02040503050406030204" pitchFamily="18" charset="0"/>
              </a:rPr>
              <a:t>La tenue à la corrosion </a:t>
            </a:r>
            <a:r>
              <a:rPr lang="fr-CA" sz="1600" dirty="0">
                <a:latin typeface="Univers Condensed"/>
                <a:ea typeface="Cambria Math" panose="02040503050406030204" pitchFamily="18" charset="0"/>
              </a:rPr>
              <a:t>dépend de plusieurs paramètres</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composition, l’état métallurgique et l’état de la surface des alliages eux-mêmes</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caractéristiques du milieu dans lequel ils sont exposés (</a:t>
            </a:r>
            <a:r>
              <a:rPr lang="fr-CA" sz="1600" dirty="0">
                <a:latin typeface="Univers Condensed"/>
              </a:rPr>
              <a:t>marin, humide, agricole, minier, etc.) ;</a:t>
            </a: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conditions de service prévues (civil, automobile,</a:t>
            </a:r>
            <a:r>
              <a:rPr lang="fr-CA" sz="1600" dirty="0">
                <a:latin typeface="Univers Condensed"/>
              </a:rPr>
              <a:t> aéronautique, maritime, manufacturier, etc.) ;</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dispositions constructives (</a:t>
            </a:r>
            <a:r>
              <a:rPr lang="fr-CA" sz="1600" dirty="0">
                <a:latin typeface="Univers Condensed"/>
              </a:rPr>
              <a:t>assemblages, contact avec d’autres métaux ou matériaux) </a:t>
            </a: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durée de l’ouvrage</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fréquence et le type d’entretien</a:t>
            </a:r>
          </a:p>
        </p:txBody>
      </p:sp>
      <p:sp>
        <p:nvSpPr>
          <p:cNvPr id="3" name="Titre 4">
            <a:extLst>
              <a:ext uri="{FF2B5EF4-FFF2-40B4-BE49-F238E27FC236}">
                <a16:creationId xmlns:a16="http://schemas.microsoft.com/office/drawing/2014/main" id="{B0B3CED4-B322-B540-312B-2E76691C121E}"/>
              </a:ext>
            </a:extLst>
          </p:cNvPr>
          <p:cNvSpPr txBox="1">
            <a:spLocks/>
          </p:cNvSpPr>
          <p:nvPr/>
        </p:nvSpPr>
        <p:spPr>
          <a:xfrm>
            <a:off x="838200" y="21188"/>
            <a:ext cx="9821449" cy="688404"/>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Autres propriétés et caractéristiques</a:t>
            </a:r>
          </a:p>
          <a:p>
            <a:endParaRPr lang="fr-FR" dirty="0">
              <a:solidFill>
                <a:schemeClr val="accent2"/>
              </a:solidFill>
            </a:endParaRPr>
          </a:p>
        </p:txBody>
      </p:sp>
    </p:spTree>
    <p:extLst>
      <p:ext uri="{BB962C8B-B14F-4D97-AF65-F5344CB8AC3E}">
        <p14:creationId xmlns:p14="http://schemas.microsoft.com/office/powerpoint/2010/main" val="49060777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Autres propriétés et caractéristiques</a:t>
            </a:r>
          </a:p>
        </p:txBody>
      </p:sp>
      <p:sp>
        <p:nvSpPr>
          <p:cNvPr id="3" name="Espace réservé du texte 2"/>
          <p:cNvSpPr>
            <a:spLocks noGrp="1"/>
          </p:cNvSpPr>
          <p:nvPr>
            <p:ph type="body" idx="1"/>
          </p:nvPr>
        </p:nvSpPr>
        <p:spPr/>
        <p:txBody>
          <a:bodyPr/>
          <a:lstStyle/>
          <a:p>
            <a:r>
              <a:rPr lang="fr-FR" dirty="0"/>
              <a:t>Autres propriétés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121</a:t>
            </a:fld>
            <a:endParaRPr lang="fr-FR"/>
          </a:p>
        </p:txBody>
      </p:sp>
    </p:spTree>
    <p:extLst>
      <p:ext uri="{BB962C8B-B14F-4D97-AF65-F5344CB8AC3E}">
        <p14:creationId xmlns:p14="http://schemas.microsoft.com/office/powerpoint/2010/main" val="23022333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4">
            <a:extLst>
              <a:ext uri="{FF2B5EF4-FFF2-40B4-BE49-F238E27FC236}">
                <a16:creationId xmlns:a16="http://schemas.microsoft.com/office/drawing/2014/main" id="{B0B3CED4-B322-B540-312B-2E76691C121E}"/>
              </a:ext>
            </a:extLst>
          </p:cNvPr>
          <p:cNvSpPr txBox="1">
            <a:spLocks/>
          </p:cNvSpPr>
          <p:nvPr/>
        </p:nvSpPr>
        <p:spPr>
          <a:xfrm>
            <a:off x="838200" y="21188"/>
            <a:ext cx="9821449" cy="688404"/>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Autres propriétés et caractéristiques</a:t>
            </a:r>
          </a:p>
          <a:p>
            <a:endParaRPr lang="fr-FR" dirty="0">
              <a:solidFill>
                <a:schemeClr val="accent2"/>
              </a:solidFill>
            </a:endParaRPr>
          </a:p>
        </p:txBody>
      </p:sp>
      <p:sp>
        <p:nvSpPr>
          <p:cNvPr id="4" name="Rectangle 1027"/>
          <p:cNvSpPr txBox="1">
            <a:spLocks noChangeArrowheads="1"/>
          </p:cNvSpPr>
          <p:nvPr/>
        </p:nvSpPr>
        <p:spPr bwMode="auto">
          <a:xfrm>
            <a:off x="838200" y="709592"/>
            <a:ext cx="9616504" cy="565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00050" eaLnBrk="1" hangingPunct="1">
              <a:buNone/>
              <a:defRPr/>
            </a:pPr>
            <a:r>
              <a:rPr lang="fr-CA" sz="2000" dirty="0">
                <a:solidFill>
                  <a:schemeClr val="accent1"/>
                </a:solidFill>
                <a:latin typeface="Univers Condensed"/>
              </a:rPr>
              <a:t>Pouvoir réflecteur</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utile pour certaines applications industrielles (réflecteurs de lampes)</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impose une meilleure protection au soudeur afin d’éviter l’exposition aux rayons ultraviolets</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l’aluminium ne change pas de couleur lors du soudage</a:t>
            </a:r>
          </a:p>
          <a:p>
            <a:pPr marL="742950" lvl="2" indent="-342900" eaLnBrk="1" hangingPunct="1">
              <a:buFontTx/>
              <a:buChar char="‒"/>
              <a:defRPr/>
            </a:pPr>
            <a:endParaRPr lang="fr-CA" sz="1600" dirty="0">
              <a:latin typeface="Univers Condensed"/>
              <a:ea typeface="Cambria Math" panose="02040503050406030204" pitchFamily="18" charset="0"/>
            </a:endParaRPr>
          </a:p>
          <a:p>
            <a:pPr marL="0" indent="-400050" eaLnBrk="1" hangingPunct="1">
              <a:buNone/>
              <a:defRPr/>
            </a:pPr>
            <a:r>
              <a:rPr lang="fr-CA" sz="2000" dirty="0">
                <a:solidFill>
                  <a:schemeClr val="accent1"/>
                </a:solidFill>
                <a:latin typeface="Univers Condensed"/>
              </a:rPr>
              <a:t>Non-susceptibilité magnétique</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limite le soufflage de l’arc au soudage</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rend impossible l’inspection par magnétoscopie</a:t>
            </a:r>
          </a:p>
          <a:p>
            <a:pPr marL="742950" lvl="2" indent="-342900" eaLnBrk="1" hangingPunct="1">
              <a:buFontTx/>
              <a:buChar char="‒"/>
              <a:defRPr/>
            </a:pPr>
            <a:endParaRPr lang="fr-CA" sz="1600" dirty="0">
              <a:latin typeface="Univers Condensed"/>
              <a:ea typeface="Cambria Math" panose="02040503050406030204" pitchFamily="18" charset="0"/>
            </a:endParaRPr>
          </a:p>
          <a:p>
            <a:pPr marL="0" indent="-400050" eaLnBrk="1" hangingPunct="1">
              <a:buNone/>
              <a:defRPr/>
            </a:pPr>
            <a:r>
              <a:rPr lang="fr-CA" sz="2000" dirty="0">
                <a:solidFill>
                  <a:schemeClr val="accent1"/>
                </a:solidFill>
                <a:latin typeface="Univers Condensed"/>
              </a:rPr>
              <a:t>Non-toxicité</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rend l’aluminium attrayant pour l’emballage des produits alimentaires et pour la fabrication d’accessoires de cuisine</a:t>
            </a:r>
          </a:p>
        </p:txBody>
      </p:sp>
    </p:spTree>
    <p:extLst>
      <p:ext uri="{BB962C8B-B14F-4D97-AF65-F5344CB8AC3E}">
        <p14:creationId xmlns:p14="http://schemas.microsoft.com/office/powerpoint/2010/main" val="376481917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4">
            <a:extLst>
              <a:ext uri="{FF2B5EF4-FFF2-40B4-BE49-F238E27FC236}">
                <a16:creationId xmlns:a16="http://schemas.microsoft.com/office/drawing/2014/main" id="{B0B3CED4-B322-B540-312B-2E76691C121E}"/>
              </a:ext>
            </a:extLst>
          </p:cNvPr>
          <p:cNvSpPr txBox="1">
            <a:spLocks/>
          </p:cNvSpPr>
          <p:nvPr/>
        </p:nvSpPr>
        <p:spPr>
          <a:xfrm>
            <a:off x="838200" y="21188"/>
            <a:ext cx="9821449" cy="688404"/>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Autres propriétés et caractéristiques</a:t>
            </a:r>
          </a:p>
          <a:p>
            <a:endParaRPr lang="fr-FR" dirty="0">
              <a:solidFill>
                <a:schemeClr val="accent2"/>
              </a:solidFill>
            </a:endParaRPr>
          </a:p>
        </p:txBody>
      </p:sp>
      <p:sp>
        <p:nvSpPr>
          <p:cNvPr id="5" name="Rectangle 1027"/>
          <p:cNvSpPr txBox="1">
            <a:spLocks noChangeArrowheads="1"/>
          </p:cNvSpPr>
          <p:nvPr/>
        </p:nvSpPr>
        <p:spPr bwMode="auto">
          <a:xfrm>
            <a:off x="838200" y="1145291"/>
            <a:ext cx="9850257" cy="466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solidFill>
                  <a:schemeClr val="accent1"/>
                </a:solidFill>
                <a:latin typeface="Univers Condensed"/>
              </a:rPr>
              <a:t>Utilisation comme carburant et comme explosif</a:t>
            </a:r>
          </a:p>
          <a:p>
            <a:pPr marL="342900" lvl="1" indent="-342900" eaLnBrk="1" hangingPunct="1">
              <a:buFont typeface="Arial" panose="020B0604020202020204" pitchFamily="34" charset="0"/>
              <a:buChar char="•"/>
              <a:defRPr/>
            </a:pPr>
            <a:endParaRPr lang="fr-CA" sz="2000" dirty="0">
              <a:solidFill>
                <a:srgbClr val="000099"/>
              </a:solidFill>
              <a:latin typeface="Univers Condensed"/>
            </a:endParaRPr>
          </a:p>
          <a:p>
            <a:pPr marL="742950" lvl="2" indent="-342900" eaLnBrk="1" hangingPunct="1">
              <a:defRPr/>
            </a:pPr>
            <a:r>
              <a:rPr lang="fr-CA" sz="2000" dirty="0">
                <a:latin typeface="Univers Condensed"/>
                <a:ea typeface="Cambria Math" panose="02040503050406030204" pitchFamily="18" charset="0"/>
              </a:rPr>
              <a:t>en réagissant aux oxydes métalliques, l’aluminium en poudre produit de hautes températures</a:t>
            </a:r>
          </a:p>
          <a:p>
            <a:pPr marL="742950" lvl="2" indent="-342900" eaLnBrk="1" hangingPunct="1">
              <a:buFontTx/>
              <a:buChar char="‒"/>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utilisé comme combustible solide des moteurs d’appoint des lanceurs</a:t>
            </a:r>
          </a:p>
          <a:p>
            <a:pPr marL="742950" lvl="2" indent="-342900" eaLnBrk="1" hangingPunct="1">
              <a:buFontTx/>
              <a:buChar char="‒"/>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applications pyrotechniques</a:t>
            </a:r>
          </a:p>
          <a:p>
            <a:pPr marL="742950" lvl="2" indent="-342900" eaLnBrk="1" hangingPunct="1">
              <a:buFontTx/>
              <a:buChar char="‒"/>
              <a:defRPr/>
            </a:pPr>
            <a:endParaRPr lang="fr-CA" sz="2000" dirty="0">
              <a:latin typeface="Univers Condensed"/>
              <a:ea typeface="Cambria Math" panose="02040503050406030204" pitchFamily="18" charset="0"/>
            </a:endParaRPr>
          </a:p>
          <a:p>
            <a:pPr marL="0" lvl="1" indent="0" eaLnBrk="1" hangingPunct="1">
              <a:buNone/>
              <a:defRPr/>
            </a:pPr>
            <a:r>
              <a:rPr lang="fr-CA" sz="2000" dirty="0">
                <a:solidFill>
                  <a:schemeClr val="accent1"/>
                </a:solidFill>
                <a:latin typeface="Univers Condensed"/>
              </a:rPr>
              <a:t>Coût des matériaux et des produits</a:t>
            </a:r>
          </a:p>
          <a:p>
            <a:pPr marL="342900" lvl="1" indent="-342900" eaLnBrk="1" hangingPunct="1">
              <a:buFont typeface="Arial" panose="020B0604020202020204" pitchFamily="34" charset="0"/>
              <a:buChar char="•"/>
              <a:defRPr/>
            </a:pPr>
            <a:endParaRPr lang="fr-CA" sz="2000" dirty="0">
              <a:solidFill>
                <a:srgbClr val="000099"/>
              </a:solidFill>
              <a:latin typeface="Univers Condensed"/>
            </a:endParaRPr>
          </a:p>
          <a:p>
            <a:pPr marL="742950" lvl="2" indent="-342900" eaLnBrk="1" hangingPunct="1">
              <a:defRPr/>
            </a:pPr>
            <a:r>
              <a:rPr lang="fr-CA" sz="2000" dirty="0">
                <a:latin typeface="Univers Condensed"/>
                <a:ea typeface="Cambria Math" panose="02040503050406030204" pitchFamily="18" charset="0"/>
              </a:rPr>
              <a:t>Le prix de vente d’un produit dépend de son coût de production, donc de la matière première, qui varie considérablement dans le temps</a:t>
            </a:r>
          </a:p>
        </p:txBody>
      </p:sp>
    </p:spTree>
    <p:extLst>
      <p:ext uri="{BB962C8B-B14F-4D97-AF65-F5344CB8AC3E}">
        <p14:creationId xmlns:p14="http://schemas.microsoft.com/office/powerpoint/2010/main" val="144160856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4">
            <a:extLst>
              <a:ext uri="{FF2B5EF4-FFF2-40B4-BE49-F238E27FC236}">
                <a16:creationId xmlns:a16="http://schemas.microsoft.com/office/drawing/2014/main" id="{B0B3CED4-B322-B540-312B-2E76691C121E}"/>
              </a:ext>
            </a:extLst>
          </p:cNvPr>
          <p:cNvSpPr txBox="1">
            <a:spLocks/>
          </p:cNvSpPr>
          <p:nvPr/>
        </p:nvSpPr>
        <p:spPr>
          <a:xfrm>
            <a:off x="838200" y="21188"/>
            <a:ext cx="9821449" cy="688404"/>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Autres propriétés et caractéristiques</a:t>
            </a:r>
          </a:p>
          <a:p>
            <a:endParaRPr lang="fr-FR" dirty="0">
              <a:solidFill>
                <a:schemeClr val="accent2"/>
              </a:solidFill>
            </a:endParaRPr>
          </a:p>
        </p:txBody>
      </p:sp>
      <p:pic>
        <p:nvPicPr>
          <p:cNvPr id="4" name="Image 3"/>
          <p:cNvPicPr>
            <a:picLocks noChangeAspect="1"/>
          </p:cNvPicPr>
          <p:nvPr/>
        </p:nvPicPr>
        <p:blipFill>
          <a:blip r:embed="rId3"/>
          <a:stretch>
            <a:fillRect/>
          </a:stretch>
        </p:blipFill>
        <p:spPr>
          <a:xfrm>
            <a:off x="2207568" y="709592"/>
            <a:ext cx="7200800" cy="5147975"/>
          </a:xfrm>
          <a:prstGeom prst="rect">
            <a:avLst/>
          </a:prstGeom>
        </p:spPr>
      </p:pic>
      <p:sp>
        <p:nvSpPr>
          <p:cNvPr id="7" name="Rectangle 6"/>
          <p:cNvSpPr/>
          <p:nvPr/>
        </p:nvSpPr>
        <p:spPr>
          <a:xfrm>
            <a:off x="4185652" y="5969565"/>
            <a:ext cx="4283881" cy="307777"/>
          </a:xfrm>
          <a:prstGeom prst="rect">
            <a:avLst/>
          </a:prstGeom>
        </p:spPr>
        <p:txBody>
          <a:bodyPr wrap="square">
            <a:spAutoFit/>
          </a:bodyPr>
          <a:lstStyle/>
          <a:p>
            <a:r>
              <a:rPr lang="fr-CA" sz="1400" dirty="0">
                <a:latin typeface="Univers Condensed"/>
              </a:rPr>
              <a:t>Coûts relatifs des produits d’aluminium</a:t>
            </a:r>
          </a:p>
        </p:txBody>
      </p:sp>
      <p:sp>
        <p:nvSpPr>
          <p:cNvPr id="8" name="Rectangle 7">
            <a:extLst>
              <a:ext uri="{FF2B5EF4-FFF2-40B4-BE49-F238E27FC236}">
                <a16:creationId xmlns:a16="http://schemas.microsoft.com/office/drawing/2014/main" id="{EECB2603-13AA-024D-B5F3-344909C8A27C}"/>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12336536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125</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759DE32F-6111-C258-5226-B85C5F57966A}"/>
              </a:ext>
            </a:extLst>
          </p:cNvPr>
          <p:cNvPicPr>
            <a:picLocks noChangeAspect="1"/>
          </p:cNvPicPr>
          <p:nvPr/>
        </p:nvPicPr>
        <p:blipFill>
          <a:blip r:embed="rId10"/>
          <a:stretch>
            <a:fillRect/>
          </a:stretch>
        </p:blipFill>
        <p:spPr>
          <a:xfrm>
            <a:off x="767920" y="2327776"/>
            <a:ext cx="1535029" cy="736323"/>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pic>
        <p:nvPicPr>
          <p:cNvPr id="10" name="Image 9"/>
          <p:cNvPicPr>
            <a:picLocks noChangeAspect="1"/>
          </p:cNvPicPr>
          <p:nvPr/>
        </p:nvPicPr>
        <p:blipFill>
          <a:blip r:embed="rId3"/>
          <a:stretch>
            <a:fillRect/>
          </a:stretch>
        </p:blipFill>
        <p:spPr>
          <a:xfrm>
            <a:off x="5299015" y="2780929"/>
            <a:ext cx="5333489" cy="3665835"/>
          </a:xfrm>
          <a:prstGeom prst="rect">
            <a:avLst/>
          </a:prstGeom>
        </p:spPr>
      </p:pic>
      <p:sp>
        <p:nvSpPr>
          <p:cNvPr id="11" name="Rectangle 10"/>
          <p:cNvSpPr/>
          <p:nvPr/>
        </p:nvSpPr>
        <p:spPr>
          <a:xfrm>
            <a:off x="5582309" y="6402026"/>
            <a:ext cx="5318301" cy="307777"/>
          </a:xfrm>
          <a:prstGeom prst="rect">
            <a:avLst/>
          </a:prstGeom>
        </p:spPr>
        <p:txBody>
          <a:bodyPr wrap="square">
            <a:spAutoFit/>
          </a:bodyPr>
          <a:lstStyle/>
          <a:p>
            <a:r>
              <a:rPr lang="fr-CA" sz="1400" dirty="0">
                <a:latin typeface="Univers Condensed"/>
              </a:rPr>
              <a:t>Courbe contrainte-déformation d'un alliage d'aluminium</a:t>
            </a: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3591" y="641964"/>
                <a:ext cx="9049562" cy="26163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latin typeface="Univers Condensed"/>
                  </a:rPr>
                  <a:t>Les propriétés mécaniques sont </a:t>
                </a:r>
                <a:r>
                  <a:rPr lang="fr-CA" sz="1600" u="sng" dirty="0">
                    <a:latin typeface="Univers Condensed"/>
                  </a:rPr>
                  <a:t>très variables d’un alliage à l’autre</a:t>
                </a:r>
              </a:p>
              <a:p>
                <a:pPr marL="342900" lvl="1" indent="-342900" eaLnBrk="1" hangingPunct="1">
                  <a:buFont typeface="Arial" panose="020B0604020202020204" pitchFamily="34" charset="0"/>
                  <a:buChar char="•"/>
                  <a:defRPr/>
                </a:pPr>
                <a:endParaRPr lang="fr-CA" sz="1600" dirty="0">
                  <a:latin typeface="Univers Condensed"/>
                </a:endParaRPr>
              </a:p>
              <a:p>
                <a:pPr marL="742950" lvl="2" indent="-342900" eaLnBrk="1" hangingPunct="1">
                  <a:defRPr/>
                </a:pPr>
                <a:r>
                  <a:rPr lang="fr-CA" sz="1600" dirty="0">
                    <a:solidFill>
                      <a:schemeClr val="accent1"/>
                    </a:solidFill>
                    <a:latin typeface="Univers Condensed"/>
                  </a:rPr>
                  <a:t>Résistance en traction</a:t>
                </a:r>
              </a:p>
              <a:p>
                <a:pPr marL="742950" lvl="2" indent="-342900" eaLnBrk="1" hangingPunct="1">
                  <a:buFont typeface="Calibri" panose="020F0502020204030204" pitchFamily="34" charset="0"/>
                  <a:buChar char="‒"/>
                  <a:defRPr/>
                </a:pPr>
                <a:endParaRPr lang="fr-CA" sz="1600" dirty="0">
                  <a:solidFill>
                    <a:srgbClr val="000099"/>
                  </a:solidFill>
                  <a:latin typeface="Univers Condensed"/>
                </a:endParaRPr>
              </a:p>
              <a:p>
                <a:pPr marL="1200150" lvl="3" indent="-342900" eaLnBrk="1" hangingPunct="1">
                  <a:buFont typeface="Wingdings" panose="05000000000000000000" pitchFamily="2" charset="2"/>
                  <a:buChar char="Ø"/>
                  <a:defRPr/>
                </a:pPr>
                <a:r>
                  <a:rPr lang="fr-CA" sz="1600" dirty="0">
                    <a:latin typeface="Univers Condensed"/>
                  </a:rPr>
                  <a:t>les valeurs de </a:t>
                </a:r>
                <a:r>
                  <a:rPr lang="fr-CA" sz="1600" u="sng" dirty="0">
                    <a:latin typeface="Univers Condensed"/>
                  </a:rPr>
                  <a:t>résistance recommandées</a:t>
                </a:r>
                <a:r>
                  <a:rPr lang="fr-CA" sz="1600" dirty="0">
                    <a:latin typeface="Univers Condensed"/>
                  </a:rPr>
                  <a:t> (définie par la limite élastique </a:t>
                </a:r>
                <a14:m>
                  <m:oMath xmlns:m="http://schemas.openxmlformats.org/officeDocument/2006/math">
                    <m:sSub>
                      <m:sSubPr>
                        <m:ctrlPr>
                          <a:rPr lang="fr-CA" sz="1600" i="1">
                            <a:latin typeface="Cambria Math" panose="02040503050406030204" pitchFamily="18" charset="0"/>
                          </a:rPr>
                        </m:ctrlPr>
                      </m:sSubPr>
                      <m:e>
                        <m:r>
                          <a:rPr lang="fr-CA" sz="1600" i="1">
                            <a:latin typeface="Cambria Math" panose="02040503050406030204" pitchFamily="18" charset="0"/>
                          </a:rPr>
                          <m:t>𝐹</m:t>
                        </m:r>
                      </m:e>
                      <m:sub>
                        <m:r>
                          <a:rPr lang="fr-CA" sz="1600" i="1">
                            <a:latin typeface="Cambria Math" panose="02040503050406030204" pitchFamily="18" charset="0"/>
                            <a:ea typeface="Cambria Math" panose="02040503050406030204" pitchFamily="18" charset="0"/>
                          </a:rPr>
                          <m:t>𝑦</m:t>
                        </m:r>
                      </m:sub>
                    </m:sSub>
                    <m:r>
                      <a:rPr lang="fr-CA" sz="1600" i="1">
                        <a:latin typeface="Cambria Math" panose="02040503050406030204" pitchFamily="18" charset="0"/>
                      </a:rPr>
                      <m:t> </m:t>
                    </m:r>
                  </m:oMath>
                </a14:m>
                <a:r>
                  <a:rPr lang="fr-CA" sz="1600" dirty="0">
                    <a:latin typeface="Univers Condensed"/>
                  </a:rPr>
                  <a:t>et contrainte ultime </a:t>
                </a:r>
                <a14:m>
                  <m:oMath xmlns:m="http://schemas.openxmlformats.org/officeDocument/2006/math">
                    <m:sSub>
                      <m:sSubPr>
                        <m:ctrlPr>
                          <a:rPr lang="fr-CA" sz="1600" i="1">
                            <a:latin typeface="Cambria Math" panose="02040503050406030204" pitchFamily="18" charset="0"/>
                          </a:rPr>
                        </m:ctrlPr>
                      </m:sSubPr>
                      <m:e>
                        <m:r>
                          <a:rPr lang="fr-CA" sz="1600" i="1">
                            <a:latin typeface="Cambria Math" panose="02040503050406030204" pitchFamily="18" charset="0"/>
                          </a:rPr>
                          <m:t>𝐹</m:t>
                        </m:r>
                      </m:e>
                      <m:sub>
                        <m:r>
                          <a:rPr lang="fr-CA" sz="1600" i="1">
                            <a:latin typeface="Cambria Math" panose="02040503050406030204" pitchFamily="18" charset="0"/>
                          </a:rPr>
                          <m:t>𝑢</m:t>
                        </m:r>
                      </m:sub>
                    </m:sSub>
                  </m:oMath>
                </a14:m>
                <a:r>
                  <a:rPr lang="fr-CA" sz="1600" dirty="0">
                    <a:latin typeface="Univers Condensed"/>
                  </a:rPr>
                  <a:t>) </a:t>
                </a:r>
                <a:r>
                  <a:rPr lang="fr-CA" sz="1600" u="sng" dirty="0">
                    <a:latin typeface="Univers Condensed"/>
                  </a:rPr>
                  <a:t>sont des valeurs nominales ou minimales</a:t>
                </a:r>
              </a:p>
              <a:p>
                <a:pPr marL="1200150" lvl="3" indent="-342900" eaLnBrk="1" hangingPunct="1">
                  <a:buFont typeface="Wingdings" panose="05000000000000000000" pitchFamily="2" charset="2"/>
                  <a:buChar char="Ø"/>
                  <a:defRPr/>
                </a:pPr>
                <a:r>
                  <a:rPr lang="fr-CA" sz="1600" dirty="0">
                    <a:latin typeface="Univers Condensed"/>
                  </a:rPr>
                  <a:t>essais de traction pour tracer la courbe </a:t>
                </a:r>
                <a14:m>
                  <m:oMath xmlns:m="http://schemas.openxmlformats.org/officeDocument/2006/math">
                    <m:r>
                      <a:rPr lang="fr-CA" sz="1600" i="1" dirty="0">
                        <a:latin typeface="Cambria Math" panose="02040503050406030204" pitchFamily="18" charset="0"/>
                      </a:rPr>
                      <m:t>𝜎</m:t>
                    </m:r>
                  </m:oMath>
                </a14:m>
                <a:r>
                  <a:rPr lang="fr-CA" sz="1600" dirty="0">
                    <a:latin typeface="Univers Condensed"/>
                  </a:rPr>
                  <a:t>- </a:t>
                </a:r>
                <a14:m>
                  <m:oMath xmlns:m="http://schemas.openxmlformats.org/officeDocument/2006/math">
                    <m:r>
                      <a:rPr lang="fr-CA" sz="1600" i="1" dirty="0" err="1">
                        <a:latin typeface="Cambria Math" panose="02040503050406030204" pitchFamily="18" charset="0"/>
                      </a:rPr>
                      <m:t>𝜀</m:t>
                    </m:r>
                  </m:oMath>
                </a14:m>
                <a:endParaRPr lang="fr-CA" sz="1600" dirty="0">
                  <a:latin typeface="Univers Condensed"/>
                </a:endParaRPr>
              </a:p>
              <a:p>
                <a:pPr marL="1200150" lvl="3" indent="-342900" eaLnBrk="1" hangingPunct="1">
                  <a:buFont typeface="Wingdings" panose="05000000000000000000" pitchFamily="2" charset="2"/>
                  <a:buChar char="Ø"/>
                  <a:defRPr/>
                </a:pPr>
                <a:endParaRPr lang="fr-CA" sz="1600" dirty="0">
                  <a:latin typeface="Univers Condensed"/>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3591" y="641964"/>
                <a:ext cx="9049562" cy="2616306"/>
              </a:xfrm>
              <a:prstGeom prst="rect">
                <a:avLst/>
              </a:prstGeom>
              <a:blipFill>
                <a:blip r:embed="rId4"/>
                <a:stretch>
                  <a:fillRect l="-404" t="-6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3591" y="3068826"/>
                <a:ext cx="3680576" cy="26890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defRPr/>
                </a:pPr>
                <a:r>
                  <a:rPr lang="fr-CA" sz="1600" dirty="0">
                    <a:solidFill>
                      <a:schemeClr val="accent1"/>
                    </a:solidFill>
                    <a:latin typeface="Univers Condensed"/>
                  </a:rPr>
                  <a:t>Ductilité (</a:t>
                </a:r>
                <a14:m>
                  <m:oMath xmlns:m="http://schemas.openxmlformats.org/officeDocument/2006/math">
                    <m:sSub>
                      <m:sSubPr>
                        <m:ctrlPr>
                          <a:rPr lang="fr-CA" sz="1600" i="1">
                            <a:solidFill>
                              <a:schemeClr val="accent1"/>
                            </a:solidFill>
                            <a:latin typeface="Cambria Math" panose="02040503050406030204" pitchFamily="18" charset="0"/>
                          </a:rPr>
                        </m:ctrlPr>
                      </m:sSubPr>
                      <m:e>
                        <m:r>
                          <a:rPr lang="fr-CA" sz="1600" i="1">
                            <a:solidFill>
                              <a:schemeClr val="accent1"/>
                            </a:solidFill>
                            <a:latin typeface="Cambria Math" panose="02040503050406030204" pitchFamily="18" charset="0"/>
                            <a:ea typeface="Cambria Math" panose="02040503050406030204" pitchFamily="18" charset="0"/>
                          </a:rPr>
                          <m:t>𝜀</m:t>
                        </m:r>
                      </m:e>
                      <m:sub>
                        <m:r>
                          <a:rPr lang="fr-CA" sz="1600" i="1">
                            <a:solidFill>
                              <a:schemeClr val="accent1"/>
                            </a:solidFill>
                            <a:latin typeface="Cambria Math" panose="02040503050406030204" pitchFamily="18" charset="0"/>
                          </a:rPr>
                          <m:t>𝑡</m:t>
                        </m:r>
                      </m:sub>
                    </m:sSub>
                  </m:oMath>
                </a14:m>
                <a:r>
                  <a:rPr lang="fr-CA" sz="1600" dirty="0">
                    <a:solidFill>
                      <a:schemeClr val="accent1"/>
                    </a:solidFill>
                    <a:latin typeface="Univers Condensed"/>
                  </a:rPr>
                  <a:t>)</a:t>
                </a:r>
              </a:p>
              <a:p>
                <a:pPr marL="742950" lvl="2" indent="-342900" eaLnBrk="1" hangingPunct="1">
                  <a:buFont typeface="Calibri" panose="020F0502020204030204" pitchFamily="34" charset="0"/>
                  <a:buChar char="‒"/>
                  <a:defRPr/>
                </a:pPr>
                <a:endParaRPr lang="fr-CA" sz="1600" dirty="0">
                  <a:solidFill>
                    <a:srgbClr val="000099"/>
                  </a:solidFill>
                  <a:latin typeface="Univers Condensed"/>
                </a:endParaRPr>
              </a:p>
              <a:p>
                <a:pPr marL="1200150" lvl="3" indent="-342900" eaLnBrk="1" hangingPunct="1">
                  <a:buFont typeface="Wingdings" panose="05000000000000000000" pitchFamily="2" charset="2"/>
                  <a:buChar char="Ø"/>
                  <a:defRPr/>
                </a:pPr>
                <a:r>
                  <a:rPr lang="fr-CA" sz="1600" dirty="0">
                    <a:latin typeface="Univers Condensed"/>
                  </a:rPr>
                  <a:t>alliages de corroyage</a:t>
                </a:r>
              </a:p>
              <a:p>
                <a:pPr marL="1200150" lvl="3" indent="-342900" eaLnBrk="1" hangingPunct="1">
                  <a:buFont typeface="Wingdings" panose="05000000000000000000" pitchFamily="2" charset="2"/>
                  <a:buChar char="§"/>
                  <a:defRPr/>
                </a:pPr>
                <a:endParaRPr lang="fr-CA" sz="1600" dirty="0">
                  <a:latin typeface="Univers Condensed"/>
                </a:endParaRPr>
              </a:p>
              <a:p>
                <a:pPr marL="1314450" lvl="4" indent="0" eaLnBrk="1" hangingPunct="1">
                  <a:buNone/>
                  <a:defRPr/>
                </a:pPr>
                <a14:m>
                  <m:oMathPara xmlns:m="http://schemas.openxmlformats.org/officeDocument/2006/math">
                    <m:oMathParaPr>
                      <m:jc m:val="centerGroup"/>
                    </m:oMathParaPr>
                    <m:oMath xmlns:m="http://schemas.openxmlformats.org/officeDocument/2006/math">
                      <m:r>
                        <a:rPr lang="fr-CA" sz="1600">
                          <a:latin typeface="Cambria Math" panose="02040503050406030204" pitchFamily="18" charset="0"/>
                          <a:ea typeface="Cambria Math" panose="02040503050406030204" pitchFamily="18" charset="0"/>
                        </a:rPr>
                        <m:t>4</m:t>
                      </m:r>
                      <m:r>
                        <a:rPr lang="fr-CA" sz="1600" i="1">
                          <a:latin typeface="Cambria Math" panose="02040503050406030204" pitchFamily="18" charset="0"/>
                          <a:ea typeface="Cambria Math" panose="02040503050406030204" pitchFamily="18" charset="0"/>
                        </a:rPr>
                        <m:t>≤</m:t>
                      </m:r>
                      <m:sSub>
                        <m:sSubPr>
                          <m:ctrlPr>
                            <a:rPr lang="fr-CA" sz="1600" i="1">
                              <a:latin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𝜀</m:t>
                          </m:r>
                        </m:e>
                        <m:sub>
                          <m:r>
                            <a:rPr lang="fr-CA" sz="1600" i="1">
                              <a:latin typeface="Cambria Math" panose="02040503050406030204" pitchFamily="18" charset="0"/>
                            </a:rPr>
                            <m:t>𝑡</m:t>
                          </m:r>
                        </m:sub>
                      </m:sSub>
                      <m:r>
                        <a:rPr lang="fr-CA" sz="1600" i="1">
                          <a:latin typeface="Cambria Math" panose="02040503050406030204" pitchFamily="18" charset="0"/>
                          <a:ea typeface="Cambria Math" panose="02040503050406030204" pitchFamily="18" charset="0"/>
                        </a:rPr>
                        <m:t>≤45%</m:t>
                      </m:r>
                    </m:oMath>
                  </m:oMathPara>
                </a14:m>
                <a:endParaRPr lang="fr-CA" sz="1600" dirty="0">
                  <a:latin typeface="Univers Condensed"/>
                </a:endParaRPr>
              </a:p>
              <a:p>
                <a:pPr marL="1200150" lvl="3" indent="-342900" eaLnBrk="1" hangingPunct="1">
                  <a:buFont typeface="Wingdings" panose="05000000000000000000" pitchFamily="2" charset="2"/>
                  <a:buChar char="§"/>
                  <a:defRPr/>
                </a:pPr>
                <a:endParaRPr lang="fr-CA" sz="1600" dirty="0">
                  <a:latin typeface="Univers Condensed"/>
                </a:endParaRPr>
              </a:p>
              <a:p>
                <a:pPr marL="1200150" lvl="3" indent="-342900" eaLnBrk="1" hangingPunct="1">
                  <a:buFont typeface="Wingdings" panose="05000000000000000000" pitchFamily="2" charset="2"/>
                  <a:buChar char="Ø"/>
                  <a:defRPr/>
                </a:pPr>
                <a:r>
                  <a:rPr lang="fr-CA" sz="1600" dirty="0">
                    <a:latin typeface="Univers Condensed"/>
                  </a:rPr>
                  <a:t>alliages de fonderie</a:t>
                </a:r>
              </a:p>
              <a:p>
                <a:pPr marL="1200150" lvl="3" indent="-342900" eaLnBrk="1" hangingPunct="1">
                  <a:buFont typeface="Wingdings" panose="05000000000000000000" pitchFamily="2" charset="2"/>
                  <a:buChar char="§"/>
                  <a:defRPr/>
                </a:pPr>
                <a:endParaRPr lang="fr-CA" sz="1600" dirty="0">
                  <a:latin typeface="Univers Condensed"/>
                </a:endParaRPr>
              </a:p>
              <a:p>
                <a:pPr marL="1314450" lvl="4" indent="0" eaLnBrk="1" hangingPunct="1">
                  <a:buNone/>
                  <a:defRPr/>
                </a:pPr>
                <a14:m>
                  <m:oMathPara xmlns:m="http://schemas.openxmlformats.org/officeDocument/2006/math">
                    <m:oMathParaPr>
                      <m:jc m:val="centerGroup"/>
                    </m:oMathParaPr>
                    <m:oMath xmlns:m="http://schemas.openxmlformats.org/officeDocument/2006/math">
                      <m:r>
                        <a:rPr lang="fr-CA" sz="1600">
                          <a:latin typeface="Cambria Math" panose="02040503050406030204" pitchFamily="18" charset="0"/>
                          <a:ea typeface="Cambria Math" panose="02040503050406030204" pitchFamily="18" charset="0"/>
                        </a:rPr>
                        <m:t>1</m:t>
                      </m:r>
                      <m:r>
                        <a:rPr lang="fr-CA" sz="1600" i="1">
                          <a:latin typeface="Cambria Math" panose="02040503050406030204" pitchFamily="18" charset="0"/>
                          <a:ea typeface="Cambria Math" panose="02040503050406030204" pitchFamily="18" charset="0"/>
                        </a:rPr>
                        <m:t>≤</m:t>
                      </m:r>
                      <m:sSub>
                        <m:sSubPr>
                          <m:ctrlPr>
                            <a:rPr lang="fr-CA" sz="1600" i="1">
                              <a:latin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𝜀</m:t>
                          </m:r>
                        </m:e>
                        <m:sub>
                          <m:r>
                            <a:rPr lang="fr-CA" sz="1600" i="1">
                              <a:latin typeface="Cambria Math" panose="02040503050406030204" pitchFamily="18" charset="0"/>
                            </a:rPr>
                            <m:t>𝑡</m:t>
                          </m:r>
                        </m:sub>
                      </m:sSub>
                      <m:r>
                        <a:rPr lang="fr-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8</m:t>
                      </m:r>
                      <m:r>
                        <a:rPr lang="fr-CA" sz="1600" i="1">
                          <a:latin typeface="Cambria Math" panose="02040503050406030204" pitchFamily="18" charset="0"/>
                          <a:ea typeface="Cambria Math" panose="02040503050406030204" pitchFamily="18" charset="0"/>
                        </a:rPr>
                        <m:t>%</m:t>
                      </m:r>
                    </m:oMath>
                  </m:oMathPara>
                </a14:m>
                <a:endParaRPr lang="fr-CA" sz="1600" dirty="0">
                  <a:latin typeface="Univers Condensed"/>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3591" y="3068826"/>
                <a:ext cx="3680576" cy="2689033"/>
              </a:xfrm>
              <a:prstGeom prst="rect">
                <a:avLst/>
              </a:prstGeom>
              <a:blipFill>
                <a:blip r:embed="rId5"/>
                <a:stretch>
                  <a:fillRect t="-6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FB36CF8-9B9A-4735-889F-7E72461B3122}"/>
                  </a:ext>
                </a:extLst>
              </p:cNvPr>
              <p:cNvSpPr/>
              <p:nvPr/>
            </p:nvSpPr>
            <p:spPr>
              <a:xfrm>
                <a:off x="833591" y="5638048"/>
                <a:ext cx="4111712" cy="758349"/>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la limite élastique </a:t>
                </a:r>
                <a14:m>
                  <m:oMath xmlns:m="http://schemas.openxmlformats.org/officeDocument/2006/math">
                    <m:sSub>
                      <m:sSubPr>
                        <m:ctrlPr>
                          <a:rPr lang="fr-CA" sz="1400" i="1">
                            <a:latin typeface="Cambria Math" panose="02040503050406030204" pitchFamily="18" charset="0"/>
                          </a:rPr>
                        </m:ctrlPr>
                      </m:sSubPr>
                      <m:e>
                        <m:r>
                          <a:rPr lang="fr-CA" sz="1400" i="1">
                            <a:latin typeface="Cambria Math" panose="02040503050406030204" pitchFamily="18" charset="0"/>
                          </a:rPr>
                          <m:t>𝐹</m:t>
                        </m:r>
                      </m:e>
                      <m:sub>
                        <m:r>
                          <a:rPr lang="fr-CA" sz="1400" i="1">
                            <a:latin typeface="Cambria Math" panose="02040503050406030204" pitchFamily="18" charset="0"/>
                            <a:ea typeface="Cambria Math" panose="02040503050406030204" pitchFamily="18" charset="0"/>
                          </a:rPr>
                          <m:t>𝑦</m:t>
                        </m:r>
                      </m:sub>
                    </m:sSub>
                  </m:oMath>
                </a14:m>
                <a:r>
                  <a:rPr lang="fr-CA" sz="1400" dirty="0">
                    <a:latin typeface="Univers Condensed"/>
                  </a:rPr>
                  <a:t> est la contrainte correspondant à une déformation résiduelle de </a:t>
                </a:r>
                <a14:m>
                  <m:oMath xmlns:m="http://schemas.openxmlformats.org/officeDocument/2006/math">
                    <m:r>
                      <a:rPr lang="fr-CA" sz="1400" i="1" dirty="0">
                        <a:latin typeface="Cambria Math" panose="02040503050406030204" pitchFamily="18" charset="0"/>
                      </a:rPr>
                      <m:t>0,2 %</m:t>
                    </m:r>
                  </m:oMath>
                </a14:m>
                <a:endParaRPr lang="fr-CA" sz="1400" dirty="0">
                  <a:latin typeface="Univers Condensed"/>
                </a:endParaRPr>
              </a:p>
            </p:txBody>
          </p:sp>
        </mc:Choice>
        <mc:Fallback xmlns="">
          <p:sp>
            <p:nvSpPr>
              <p:cNvPr id="15" name="Rectangle 14">
                <a:extLst>
                  <a:ext uri="{FF2B5EF4-FFF2-40B4-BE49-F238E27FC236}">
                    <a16:creationId xmlns:a16="http://schemas.microsoft.com/office/drawing/2014/main" id="{DFB36CF8-9B9A-4735-889F-7E72461B3122}"/>
                  </a:ext>
                </a:extLst>
              </p:cNvPr>
              <p:cNvSpPr>
                <a:spLocks noRot="1" noChangeAspect="1" noMove="1" noResize="1" noEditPoints="1" noAdjustHandles="1" noChangeArrowheads="1" noChangeShapeType="1" noTextEdit="1"/>
              </p:cNvSpPr>
              <p:nvPr/>
            </p:nvSpPr>
            <p:spPr>
              <a:xfrm>
                <a:off x="833591" y="5638048"/>
                <a:ext cx="4111712" cy="758349"/>
              </a:xfrm>
              <a:prstGeom prst="rect">
                <a:avLst/>
              </a:prstGeom>
              <a:blipFill>
                <a:blip r:embed="rId6"/>
                <a:stretch>
                  <a:fillRect l="-445" t="-1613"/>
                </a:stretch>
              </a:blipFill>
            </p:spPr>
            <p:txBody>
              <a:bodyPr/>
              <a:lstStyle/>
              <a:p>
                <a:r>
                  <a:rPr lang="fr-CA">
                    <a:noFill/>
                  </a:rPr>
                  <a:t> </a:t>
                </a:r>
              </a:p>
            </p:txBody>
          </p:sp>
        </mc:Fallback>
      </mc:AlternateContent>
      <p:sp>
        <p:nvSpPr>
          <p:cNvPr id="17" name="Rectangle 16">
            <a:extLst>
              <a:ext uri="{FF2B5EF4-FFF2-40B4-BE49-F238E27FC236}">
                <a16:creationId xmlns:a16="http://schemas.microsoft.com/office/drawing/2014/main" id="{EB447BEB-5559-E540-9A21-CE7812B6D903}"/>
              </a:ext>
            </a:extLst>
          </p:cNvPr>
          <p:cNvSpPr/>
          <p:nvPr/>
        </p:nvSpPr>
        <p:spPr>
          <a:xfrm>
            <a:off x="64993" y="6459594"/>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8841416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16" name="Rectangle 15"/>
          <p:cNvSpPr/>
          <p:nvPr/>
        </p:nvSpPr>
        <p:spPr>
          <a:xfrm>
            <a:off x="4004808" y="5871990"/>
            <a:ext cx="7969879" cy="307777"/>
          </a:xfrm>
          <a:prstGeom prst="rect">
            <a:avLst/>
          </a:prstGeom>
        </p:spPr>
        <p:txBody>
          <a:bodyPr wrap="square">
            <a:spAutoFit/>
          </a:bodyPr>
          <a:lstStyle/>
          <a:p>
            <a:r>
              <a:rPr lang="fr-CA" sz="1400" dirty="0">
                <a:latin typeface="Univers Condensed"/>
              </a:rPr>
              <a:t>Comparaison des courbes contraintes-déformation d’un acier structural et d’un alliage d’aluminium</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423354A-F1EE-4157-9FAA-9CD98A1C76FB}"/>
                  </a:ext>
                </a:extLst>
              </p:cNvPr>
              <p:cNvSpPr/>
              <p:nvPr/>
            </p:nvSpPr>
            <p:spPr>
              <a:xfrm>
                <a:off x="838200" y="1023640"/>
                <a:ext cx="4251633" cy="4832092"/>
              </a:xfrm>
              <a:prstGeom prst="rect">
                <a:avLst/>
              </a:prstGeom>
            </p:spPr>
            <p:txBody>
              <a:bodyPr wrap="square">
                <a:spAutoFit/>
              </a:bodyPr>
              <a:lstStyle/>
              <a:p>
                <a:pPr marL="177800" lvl="1" indent="-177800">
                  <a:spcBef>
                    <a:spcPct val="20000"/>
                  </a:spcBef>
                  <a:buFont typeface="Arial" panose="020B0604020202020204" pitchFamily="34" charset="0"/>
                  <a:buChar char="•"/>
                  <a:defRPr/>
                </a:pPr>
                <a:r>
                  <a:rPr lang="fr-CA" sz="2000" dirty="0">
                    <a:latin typeface="Univers Condensed"/>
                  </a:rPr>
                  <a:t>À un niveau de contrainte </a:t>
                </a:r>
                <a14:m>
                  <m:oMath xmlns:m="http://schemas.openxmlformats.org/officeDocument/2006/math">
                    <m:r>
                      <a:rPr lang="fr-CA" sz="2000" i="1" dirty="0">
                        <a:latin typeface="Cambria Math" panose="02040503050406030204" pitchFamily="18" charset="0"/>
                      </a:rPr>
                      <m:t>𝐴</m:t>
                    </m:r>
                  </m:oMath>
                </a14:m>
                <a:r>
                  <a:rPr lang="fr-CA" sz="2000" dirty="0">
                    <a:latin typeface="Univers Condensed"/>
                  </a:rPr>
                  <a:t> dans le domaine élastique, un alliage d’aluminium est trois plus déformé que l’acier. Toutefois, à un niveau de déformation 𝐵, un alliage d’aluminium peut encore être dans le domaine élastique alors que l’acier est déjà déformé plastiquement</a:t>
                </a:r>
              </a:p>
              <a:p>
                <a:pPr marL="177800" lvl="1" indent="-177800">
                  <a:spcBef>
                    <a:spcPct val="20000"/>
                  </a:spcBef>
                  <a:buFont typeface="Arial" panose="020B0604020202020204" pitchFamily="34" charset="0"/>
                  <a:buChar char="•"/>
                  <a:defRPr/>
                </a:pPr>
                <a:endParaRPr lang="fr-CA" sz="2000" dirty="0">
                  <a:latin typeface="Univers Condensed"/>
                </a:endParaRPr>
              </a:p>
              <a:p>
                <a:pPr marL="177800" lvl="1" indent="-177800">
                  <a:spcBef>
                    <a:spcPct val="20000"/>
                  </a:spcBef>
                  <a:buFont typeface="Arial" panose="020B0604020202020204" pitchFamily="34" charset="0"/>
                  <a:buChar char="•"/>
                  <a:defRPr/>
                </a:pPr>
                <a:r>
                  <a:rPr lang="fr-CA" sz="2000" dirty="0">
                    <a:latin typeface="Univers Condensed"/>
                  </a:rPr>
                  <a:t>La limite élastique d’un alliage d’aluminium à haute résistance (série </a:t>
                </a:r>
                <a14:m>
                  <m:oMath xmlns:m="http://schemas.openxmlformats.org/officeDocument/2006/math">
                    <m:r>
                      <a:rPr lang="fr-CA" sz="2000" i="1" dirty="0">
                        <a:latin typeface="Cambria Math" panose="02040503050406030204" pitchFamily="18" charset="0"/>
                      </a:rPr>
                      <m:t>7000</m:t>
                    </m:r>
                  </m:oMath>
                </a14:m>
                <a:r>
                  <a:rPr lang="fr-CA" sz="2000" dirty="0">
                    <a:latin typeface="Univers Condensed"/>
                  </a:rPr>
                  <a:t>) peut être supérieure à celle d’un </a:t>
                </a:r>
                <a:r>
                  <a:rPr lang="fr-CA" sz="2000" u="sng" dirty="0">
                    <a:latin typeface="Univers Condensed"/>
                  </a:rPr>
                  <a:t>acier structural d’usage courant</a:t>
                </a:r>
                <a:r>
                  <a:rPr lang="fr-CA" sz="2000" dirty="0">
                    <a:latin typeface="Univers Condensed"/>
                  </a:rPr>
                  <a:t> (</a:t>
                </a:r>
                <a14:m>
                  <m:oMath xmlns:m="http://schemas.openxmlformats.org/officeDocument/2006/math">
                    <m:r>
                      <a:rPr lang="fr-CA" sz="2000" i="1" dirty="0">
                        <a:latin typeface="Cambria Math" panose="02040503050406030204" pitchFamily="18" charset="0"/>
                      </a:rPr>
                      <m:t>300−350 </m:t>
                    </m:r>
                    <m:r>
                      <m:rPr>
                        <m:sty m:val="p"/>
                      </m:rPr>
                      <a:rPr lang="fr-CA" sz="2000" dirty="0">
                        <a:latin typeface="Cambria Math" panose="02040503050406030204" pitchFamily="18" charset="0"/>
                      </a:rPr>
                      <m:t>MPa</m:t>
                    </m:r>
                  </m:oMath>
                </a14:m>
                <a:r>
                  <a:rPr lang="fr-CA" sz="2000" dirty="0">
                    <a:latin typeface="Univers Condensed"/>
                  </a:rPr>
                  <a:t>)</a:t>
                </a:r>
              </a:p>
            </p:txBody>
          </p:sp>
        </mc:Choice>
        <mc:Fallback xmlns="">
          <p:sp>
            <p:nvSpPr>
              <p:cNvPr id="18" name="Rectangle 17">
                <a:extLst>
                  <a:ext uri="{FF2B5EF4-FFF2-40B4-BE49-F238E27FC236}">
                    <a16:creationId xmlns:a16="http://schemas.microsoft.com/office/drawing/2014/main" id="{C423354A-F1EE-4157-9FAA-9CD98A1C76FB}"/>
                  </a:ext>
                </a:extLst>
              </p:cNvPr>
              <p:cNvSpPr>
                <a:spLocks noRot="1" noChangeAspect="1" noMove="1" noResize="1" noEditPoints="1" noAdjustHandles="1" noChangeArrowheads="1" noChangeShapeType="1" noTextEdit="1"/>
              </p:cNvSpPr>
              <p:nvPr/>
            </p:nvSpPr>
            <p:spPr>
              <a:xfrm>
                <a:off x="838200" y="1023640"/>
                <a:ext cx="4251633" cy="4832092"/>
              </a:xfrm>
              <a:prstGeom prst="rect">
                <a:avLst/>
              </a:prstGeom>
              <a:blipFill>
                <a:blip r:embed="rId3"/>
                <a:stretch>
                  <a:fillRect l="-1291" t="-631" r="-2152" b="-1387"/>
                </a:stretch>
              </a:blipFill>
            </p:spPr>
            <p:txBody>
              <a:bodyPr/>
              <a:lstStyle/>
              <a:p>
                <a:r>
                  <a:rPr lang="fr-CA">
                    <a:noFill/>
                  </a:rPr>
                  <a:t> </a:t>
                </a:r>
              </a:p>
            </p:txBody>
          </p:sp>
        </mc:Fallback>
      </mc:AlternateContent>
      <p:grpSp>
        <p:nvGrpSpPr>
          <p:cNvPr id="19" name="Groupe 18">
            <a:extLst>
              <a:ext uri="{FF2B5EF4-FFF2-40B4-BE49-F238E27FC236}">
                <a16:creationId xmlns:a16="http://schemas.microsoft.com/office/drawing/2014/main" id="{402195AF-A974-41BD-AB15-E4EFAE4C2F9F}"/>
              </a:ext>
            </a:extLst>
          </p:cNvPr>
          <p:cNvGrpSpPr/>
          <p:nvPr/>
        </p:nvGrpSpPr>
        <p:grpSpPr>
          <a:xfrm>
            <a:off x="5089833" y="1792395"/>
            <a:ext cx="5799831" cy="3820413"/>
            <a:chOff x="1436464" y="2416899"/>
            <a:chExt cx="5799831" cy="3820413"/>
          </a:xfrm>
        </p:grpSpPr>
        <p:pic>
          <p:nvPicPr>
            <p:cNvPr id="20" name="Image 19"/>
            <p:cNvPicPr>
              <a:picLocks noChangeAspect="1"/>
            </p:cNvPicPr>
            <p:nvPr/>
          </p:nvPicPr>
          <p:blipFill>
            <a:blip r:embed="rId4"/>
            <a:stretch>
              <a:fillRect/>
            </a:stretch>
          </p:blipFill>
          <p:spPr>
            <a:xfrm>
              <a:off x="1436464" y="2416899"/>
              <a:ext cx="5799831" cy="3820413"/>
            </a:xfrm>
            <a:prstGeom prst="rect">
              <a:avLst/>
            </a:prstGeom>
          </p:spPr>
        </p:pic>
        <p:sp>
          <p:nvSpPr>
            <p:cNvPr id="21" name="Ellipse 20">
              <a:extLst>
                <a:ext uri="{FF2B5EF4-FFF2-40B4-BE49-F238E27FC236}">
                  <a16:creationId xmlns:a16="http://schemas.microsoft.com/office/drawing/2014/main" id="{C959FA30-94EF-4801-B736-541F32798AC0}"/>
                </a:ext>
              </a:extLst>
            </p:cNvPr>
            <p:cNvSpPr/>
            <p:nvPr/>
          </p:nvSpPr>
          <p:spPr>
            <a:xfrm>
              <a:off x="2555776" y="4075105"/>
              <a:ext cx="252000" cy="252000"/>
            </a:xfrm>
            <a:prstGeom prst="ellipse">
              <a:avLst/>
            </a:prstGeom>
            <a:solidFill>
              <a:srgbClr val="000099">
                <a:alpha val="20000"/>
              </a:srgbClr>
            </a:solid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47F563AF-8F17-40DE-AC71-B7ED0E970FC4}"/>
                </a:ext>
              </a:extLst>
            </p:cNvPr>
            <p:cNvSpPr/>
            <p:nvPr/>
          </p:nvSpPr>
          <p:spPr>
            <a:xfrm>
              <a:off x="3347864" y="5361148"/>
              <a:ext cx="252000" cy="252000"/>
            </a:xfrm>
            <a:prstGeom prst="ellipse">
              <a:avLst/>
            </a:prstGeom>
            <a:solidFill>
              <a:srgbClr val="00B050">
                <a:alpha val="20000"/>
              </a:srgbClr>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3" name="Connecteur droit 22">
              <a:extLst>
                <a:ext uri="{FF2B5EF4-FFF2-40B4-BE49-F238E27FC236}">
                  <a16:creationId xmlns:a16="http://schemas.microsoft.com/office/drawing/2014/main" id="{9FA282C3-79A3-4AC6-A77F-B440994F7501}"/>
                </a:ext>
              </a:extLst>
            </p:cNvPr>
            <p:cNvCxnSpPr>
              <a:cxnSpLocks/>
            </p:cNvCxnSpPr>
            <p:nvPr/>
          </p:nvCxnSpPr>
          <p:spPr>
            <a:xfrm>
              <a:off x="2123728" y="4365104"/>
              <a:ext cx="796325"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05C30A80-4942-42E5-9031-6F560E964A03}"/>
                </a:ext>
              </a:extLst>
            </p:cNvPr>
            <p:cNvCxnSpPr>
              <a:cxnSpLocks/>
            </p:cNvCxnSpPr>
            <p:nvPr/>
          </p:nvCxnSpPr>
          <p:spPr>
            <a:xfrm flipV="1">
              <a:off x="3325960" y="3753240"/>
              <a:ext cx="0" cy="1836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F1DAC355-C03F-304E-AF19-F067B78EE1FC}"/>
              </a:ext>
            </a:extLst>
          </p:cNvPr>
          <p:cNvSpPr/>
          <p:nvPr/>
        </p:nvSpPr>
        <p:spPr>
          <a:xfrm>
            <a:off x="247616" y="6444476"/>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87401322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14" name="Rectangle 13"/>
          <p:cNvSpPr/>
          <p:nvPr/>
        </p:nvSpPr>
        <p:spPr>
          <a:xfrm>
            <a:off x="6006576" y="5892397"/>
            <a:ext cx="4978255" cy="523220"/>
          </a:xfrm>
          <a:prstGeom prst="rect">
            <a:avLst/>
          </a:prstGeom>
        </p:spPr>
        <p:txBody>
          <a:bodyPr wrap="square">
            <a:spAutoFit/>
          </a:bodyPr>
          <a:lstStyle/>
          <a:p>
            <a:r>
              <a:rPr lang="fr-CA" sz="1400" dirty="0">
                <a:latin typeface="Univers Condensed"/>
              </a:rPr>
              <a:t>Différences de comportement entre deux pièces en acier et en aluminium, de mêmes dimensions, sollicitées en flexion</a:t>
            </a:r>
          </a:p>
        </p:txBody>
      </p:sp>
      <p:pic>
        <p:nvPicPr>
          <p:cNvPr id="15" name="Image 14">
            <a:extLst>
              <a:ext uri="{FF2B5EF4-FFF2-40B4-BE49-F238E27FC236}">
                <a16:creationId xmlns:a16="http://schemas.microsoft.com/office/drawing/2014/main" id="{73F69335-7ACA-4C03-8F2A-CCEB8E4983D3}"/>
              </a:ext>
            </a:extLst>
          </p:cNvPr>
          <p:cNvPicPr>
            <a:picLocks noChangeAspect="1"/>
          </p:cNvPicPr>
          <p:nvPr/>
        </p:nvPicPr>
        <p:blipFill>
          <a:blip r:embed="rId3"/>
          <a:stretch>
            <a:fillRect/>
          </a:stretch>
        </p:blipFill>
        <p:spPr>
          <a:xfrm>
            <a:off x="5386039" y="2447543"/>
            <a:ext cx="5799695" cy="3444854"/>
          </a:xfrm>
          <a:prstGeom prst="rect">
            <a:avLst/>
          </a:prstGeom>
        </p:spPr>
      </p:pic>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8399674B-3B7A-457B-9EBD-C387B7B93B0C}"/>
                  </a:ext>
                </a:extLst>
              </p:cNvPr>
              <p:cNvSpPr/>
              <p:nvPr/>
            </p:nvSpPr>
            <p:spPr>
              <a:xfrm>
                <a:off x="6143564" y="656430"/>
                <a:ext cx="4415570" cy="1323439"/>
              </a:xfrm>
              <a:prstGeom prst="rect">
                <a:avLst/>
              </a:prstGeom>
              <a:ln w="28575">
                <a:solidFill>
                  <a:srgbClr val="0000FF"/>
                </a:solidFill>
              </a:ln>
            </p:spPr>
            <p:txBody>
              <a:bodyPr wrap="square">
                <a:spAutoFit/>
              </a:bodyPr>
              <a:lstStyle/>
              <a:p>
                <a:pPr marL="285750" lvl="1" indent="-285750">
                  <a:spcBef>
                    <a:spcPct val="20000"/>
                  </a:spcBef>
                  <a:buFont typeface="Arial" panose="020B0604020202020204" pitchFamily="34" charset="0"/>
                  <a:buChar char="•"/>
                  <a:defRPr/>
                </a:pPr>
                <a:r>
                  <a:rPr lang="fr-CA" sz="1600" dirty="0">
                    <a:latin typeface="Univers Condensed"/>
                  </a:rPr>
                  <a:t>Si on augmente l’inertie de la section de la pièce d’aluminium, de sorte que la rigidité flexionnelle </a:t>
                </a:r>
                <a14:m>
                  <m:oMath xmlns:m="http://schemas.openxmlformats.org/officeDocument/2006/math">
                    <m:r>
                      <a:rPr lang="fr-CA" sz="1600" i="1" dirty="0">
                        <a:latin typeface="Cambria Math" panose="02040503050406030204" pitchFamily="18" charset="0"/>
                      </a:rPr>
                      <m:t>𝐸𝐼</m:t>
                    </m:r>
                  </m:oMath>
                </a14:m>
                <a:r>
                  <a:rPr lang="fr-CA" sz="1600" dirty="0">
                    <a:latin typeface="Univers Condensed"/>
                  </a:rPr>
                  <a:t> soit égale à celle de la pièce d’acier, on réalise une économie de poids de l’ordre de </a:t>
                </a:r>
                <a14:m>
                  <m:oMath xmlns:m="http://schemas.openxmlformats.org/officeDocument/2006/math">
                    <m:r>
                      <a:rPr lang="fr-CA" sz="1600" i="1" dirty="0">
                        <a:latin typeface="Cambria Math" panose="02040503050406030204" pitchFamily="18" charset="0"/>
                      </a:rPr>
                      <m:t>50 %</m:t>
                    </m:r>
                  </m:oMath>
                </a14:m>
                <a:endParaRPr lang="fr-CA" sz="1600" dirty="0">
                  <a:latin typeface="Univers Condensed"/>
                </a:endParaRPr>
              </a:p>
            </p:txBody>
          </p:sp>
        </mc:Choice>
        <mc:Fallback xmlns="">
          <p:sp>
            <p:nvSpPr>
              <p:cNvPr id="25" name="Rectangle 24">
                <a:extLst>
                  <a:ext uri="{FF2B5EF4-FFF2-40B4-BE49-F238E27FC236}">
                    <a16:creationId xmlns:a16="http://schemas.microsoft.com/office/drawing/2014/main" id="{8399674B-3B7A-457B-9EBD-C387B7B93B0C}"/>
                  </a:ext>
                </a:extLst>
              </p:cNvPr>
              <p:cNvSpPr>
                <a:spLocks noRot="1" noChangeAspect="1" noMove="1" noResize="1" noEditPoints="1" noAdjustHandles="1" noChangeArrowheads="1" noChangeShapeType="1" noTextEdit="1"/>
              </p:cNvSpPr>
              <p:nvPr/>
            </p:nvSpPr>
            <p:spPr>
              <a:xfrm>
                <a:off x="6143564" y="656430"/>
                <a:ext cx="4415570" cy="1323439"/>
              </a:xfrm>
              <a:prstGeom prst="rect">
                <a:avLst/>
              </a:prstGeom>
              <a:blipFill>
                <a:blip r:embed="rId4"/>
                <a:stretch>
                  <a:fillRect l="-274" t="-450" r="-274" b="-3604"/>
                </a:stretch>
              </a:blipFill>
              <a:ln w="28575">
                <a:solidFill>
                  <a:srgbClr val="0000FF"/>
                </a:solidFill>
              </a:ln>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0B154B0-88C6-4CDA-A992-9F54048BF7AE}"/>
                  </a:ext>
                </a:extLst>
              </p:cNvPr>
              <p:cNvSpPr/>
              <p:nvPr/>
            </p:nvSpPr>
            <p:spPr>
              <a:xfrm>
                <a:off x="838200" y="993860"/>
                <a:ext cx="4405008" cy="3736407"/>
              </a:xfrm>
              <a:prstGeom prst="rect">
                <a:avLst/>
              </a:prstGeom>
            </p:spPr>
            <p:txBody>
              <a:bodyPr wrap="square">
                <a:spAutoFit/>
              </a:bodyPr>
              <a:lstStyle/>
              <a:p>
                <a:pPr marL="177800" lvl="1" indent="-177800">
                  <a:spcBef>
                    <a:spcPct val="20000"/>
                  </a:spcBef>
                  <a:buFont typeface="Arial" panose="020B0604020202020204" pitchFamily="34" charset="0"/>
                  <a:buChar char="•"/>
                  <a:defRPr/>
                </a:pPr>
                <a:r>
                  <a:rPr lang="fr-CA" sz="1600" u="sng" dirty="0">
                    <a:latin typeface="Univers Condensed"/>
                  </a:rPr>
                  <a:t>La pièce en aluminium fléchit trois fois plus que la pièce en acier </a:t>
                </a:r>
                <a:r>
                  <a:rPr lang="fr-CA" sz="1600" dirty="0">
                    <a:latin typeface="Univers Condensed"/>
                  </a:rPr>
                  <a:t>en raison de la différence des modules d’élasticité (voir niveau</a:t>
                </a:r>
                <a:r>
                  <a:rPr lang="fr-CA" sz="1600" dirty="0">
                    <a:solidFill>
                      <a:schemeClr val="tx1"/>
                    </a:solidFill>
                    <a:latin typeface="Univers Condensed"/>
                  </a:rPr>
                  <a:t> </a:t>
                </a:r>
                <a14:m>
                  <m:oMath xmlns:m="http://schemas.openxmlformats.org/officeDocument/2006/math">
                    <m:r>
                      <a:rPr lang="fr-CA" sz="1600" i="1" dirty="0">
                        <a:solidFill>
                          <a:schemeClr val="tx1"/>
                        </a:solidFill>
                        <a:latin typeface="Cambria Math" panose="02040503050406030204" pitchFamily="18" charset="0"/>
                      </a:rPr>
                      <m:t>𝐴</m:t>
                    </m:r>
                  </m:oMath>
                </a14:m>
                <a:r>
                  <a:rPr lang="fr-CA" sz="1600" dirty="0">
                    <a:solidFill>
                      <a:schemeClr val="tx1"/>
                    </a:solidFill>
                    <a:latin typeface="Univers Condensed"/>
                  </a:rPr>
                  <a:t> </a:t>
                </a:r>
                <a:r>
                  <a:rPr lang="fr-CA" sz="1600" dirty="0">
                    <a:latin typeface="Univers Condensed"/>
                  </a:rPr>
                  <a:t>sur la figure de l’acétate précédente 10)</a:t>
                </a:r>
              </a:p>
              <a:p>
                <a:pPr marL="285750" lvl="1" indent="-285750">
                  <a:spcBef>
                    <a:spcPct val="20000"/>
                  </a:spcBef>
                  <a:buFont typeface="Arial" panose="020B0604020202020204" pitchFamily="34" charset="0"/>
                  <a:buChar char="•"/>
                  <a:defRPr/>
                </a:pPr>
                <a:endParaRPr lang="fr-CA" sz="1600" dirty="0">
                  <a:latin typeface="Univers Condensed"/>
                </a:endParaRPr>
              </a:p>
              <a:p>
                <a:pPr marL="177800" lvl="1" indent="-177800">
                  <a:spcBef>
                    <a:spcPct val="20000"/>
                  </a:spcBef>
                  <a:buFont typeface="Arial" panose="020B0604020202020204" pitchFamily="34" charset="0"/>
                  <a:buChar char="•"/>
                  <a:defRPr/>
                </a:pPr>
                <a:r>
                  <a:rPr lang="fr-CA" sz="1600" u="sng" dirty="0">
                    <a:latin typeface="Univers Condensed"/>
                  </a:rPr>
                  <a:t>Les contraintes dans les sections sont toutefois les mêmes</a:t>
                </a:r>
                <a:r>
                  <a:rPr lang="fr-CA" sz="1600" dirty="0">
                    <a:latin typeface="Univers Condensed"/>
                  </a:rPr>
                  <a:t> lorsque les pièces se déforment élastiquement</a:t>
                </a:r>
              </a:p>
              <a:p>
                <a:pPr marL="285750" lvl="1" indent="-285750">
                  <a:spcBef>
                    <a:spcPct val="20000"/>
                  </a:spcBef>
                  <a:buFont typeface="Arial" panose="020B0604020202020204" pitchFamily="34" charset="0"/>
                  <a:buChar char="•"/>
                  <a:defRPr/>
                </a:pPr>
                <a:endParaRPr lang="fr-CA" sz="1600" dirty="0">
                  <a:latin typeface="Univers Condensed"/>
                </a:endParaRPr>
              </a:p>
              <a:p>
                <a:pPr marL="742950" lvl="2" indent="-285750">
                  <a:spcBef>
                    <a:spcPct val="20000"/>
                  </a:spcBef>
                  <a:buFont typeface="Wingdings" panose="05000000000000000000" pitchFamily="2" charset="2"/>
                  <a:buChar char="Ø"/>
                  <a:defRPr/>
                </a:pPr>
                <a:r>
                  <a:rPr lang="fr-CA" sz="1600" dirty="0">
                    <a:latin typeface="Univers Condensed"/>
                  </a:rPr>
                  <a:t>Pour compenser pour le faible </a:t>
                </a:r>
                <a14:m>
                  <m:oMath xmlns:m="http://schemas.openxmlformats.org/officeDocument/2006/math">
                    <m:r>
                      <a:rPr lang="fr-CA" sz="1600" i="1" dirty="0">
                        <a:latin typeface="Cambria Math" panose="02040503050406030204" pitchFamily="18" charset="0"/>
                      </a:rPr>
                      <m:t>𝐸</m:t>
                    </m:r>
                  </m:oMath>
                </a14:m>
                <a:r>
                  <a:rPr lang="fr-CA" sz="1600" dirty="0">
                    <a:latin typeface="Univers Condensed"/>
                  </a:rPr>
                  <a:t> de l’aluminium, </a:t>
                </a:r>
                <a:r>
                  <a:rPr lang="fr-CA" sz="1600" u="sng" dirty="0">
                    <a:latin typeface="Univers Condensed"/>
                  </a:rPr>
                  <a:t>il y a lieu d’augmenter l’inertie </a:t>
                </a:r>
                <a14:m>
                  <m:oMath xmlns:m="http://schemas.openxmlformats.org/officeDocument/2006/math">
                    <m:r>
                      <a:rPr lang="fr-CA" sz="1600" i="1" u="sng" dirty="0">
                        <a:latin typeface="Cambria Math" panose="02040503050406030204" pitchFamily="18" charset="0"/>
                      </a:rPr>
                      <m:t>𝐼</m:t>
                    </m:r>
                  </m:oMath>
                </a14:m>
                <a:r>
                  <a:rPr lang="fr-CA" sz="1600" u="sng" dirty="0">
                    <a:latin typeface="Univers Condensed"/>
                  </a:rPr>
                  <a:t> de la section d’aluminium</a:t>
                </a:r>
                <a:r>
                  <a:rPr lang="fr-CA" sz="1600" dirty="0">
                    <a:latin typeface="Univers Condensed"/>
                  </a:rPr>
                  <a:t> de façon rendre la flèche acceptable</a:t>
                </a:r>
              </a:p>
            </p:txBody>
          </p:sp>
        </mc:Choice>
        <mc:Fallback xmlns="">
          <p:sp>
            <p:nvSpPr>
              <p:cNvPr id="26" name="Rectangle 25">
                <a:extLst>
                  <a:ext uri="{FF2B5EF4-FFF2-40B4-BE49-F238E27FC236}">
                    <a16:creationId xmlns:a16="http://schemas.microsoft.com/office/drawing/2014/main" id="{A0B154B0-88C6-4CDA-A992-9F54048BF7AE}"/>
                  </a:ext>
                </a:extLst>
              </p:cNvPr>
              <p:cNvSpPr>
                <a:spLocks noRot="1" noChangeAspect="1" noMove="1" noResize="1" noEditPoints="1" noAdjustHandles="1" noChangeArrowheads="1" noChangeShapeType="1" noTextEdit="1"/>
              </p:cNvSpPr>
              <p:nvPr/>
            </p:nvSpPr>
            <p:spPr>
              <a:xfrm>
                <a:off x="838200" y="993860"/>
                <a:ext cx="4405008" cy="3736407"/>
              </a:xfrm>
              <a:prstGeom prst="rect">
                <a:avLst/>
              </a:prstGeom>
              <a:blipFill>
                <a:blip r:embed="rId5"/>
                <a:stretch>
                  <a:fillRect l="-554" t="-489" r="-277" b="-1142"/>
                </a:stretch>
              </a:blipFill>
            </p:spPr>
            <p:txBody>
              <a:bodyPr/>
              <a:lstStyle/>
              <a:p>
                <a:r>
                  <a:rPr lang="fr-CA">
                    <a:noFill/>
                  </a:rPr>
                  <a:t> </a:t>
                </a:r>
              </a:p>
            </p:txBody>
          </p:sp>
        </mc:Fallback>
      </mc:AlternateContent>
      <p:sp>
        <p:nvSpPr>
          <p:cNvPr id="9" name="Rectangle 8">
            <a:extLst>
              <a:ext uri="{FF2B5EF4-FFF2-40B4-BE49-F238E27FC236}">
                <a16:creationId xmlns:a16="http://schemas.microsoft.com/office/drawing/2014/main" id="{3FD09383-6180-D240-A840-F96F3D328CAC}"/>
              </a:ext>
            </a:extLst>
          </p:cNvPr>
          <p:cNvSpPr/>
          <p:nvPr/>
        </p:nvSpPr>
        <p:spPr>
          <a:xfrm>
            <a:off x="385267" y="64004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2266668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9" name="Rectangle 8"/>
          <p:cNvSpPr/>
          <p:nvPr/>
        </p:nvSpPr>
        <p:spPr>
          <a:xfrm>
            <a:off x="6167974" y="5043647"/>
            <a:ext cx="5058068" cy="523220"/>
          </a:xfrm>
          <a:prstGeom prst="rect">
            <a:avLst/>
          </a:prstGeom>
        </p:spPr>
        <p:txBody>
          <a:bodyPr wrap="square">
            <a:spAutoFit/>
          </a:bodyPr>
          <a:lstStyle/>
          <a:p>
            <a:r>
              <a:rPr lang="fr-CA" sz="1400" dirty="0">
                <a:latin typeface="Univers Condensed"/>
              </a:rPr>
              <a:t>Différences de comportement entre deux pièces en acier et en aluminium, de mêmes dimensions, sollicitées en flexion</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0B154B0-88C6-4CDA-A992-9F54048BF7AE}"/>
                  </a:ext>
                </a:extLst>
              </p:cNvPr>
              <p:cNvSpPr/>
              <p:nvPr/>
            </p:nvSpPr>
            <p:spPr>
              <a:xfrm>
                <a:off x="838200" y="785594"/>
                <a:ext cx="4468771" cy="4672048"/>
              </a:xfrm>
              <a:prstGeom prst="rect">
                <a:avLst/>
              </a:prstGeom>
            </p:spPr>
            <p:txBody>
              <a:bodyPr wrap="square">
                <a:spAutoFit/>
              </a:bodyPr>
              <a:lstStyle/>
              <a:p>
                <a:pPr marL="177800" lvl="1" indent="-177800">
                  <a:spcBef>
                    <a:spcPct val="20000"/>
                  </a:spcBef>
                  <a:buFont typeface="Arial" panose="020B0604020202020204" pitchFamily="34" charset="0"/>
                  <a:buChar char="•"/>
                  <a:defRPr/>
                </a:pPr>
                <a:r>
                  <a:rPr lang="fr-CA" sz="1600" dirty="0">
                    <a:solidFill>
                      <a:schemeClr val="tx1"/>
                    </a:solidFill>
                    <a:latin typeface="Univers Condensed"/>
                  </a:rPr>
                  <a:t>Si les deux poutres étaient chargées de façon à obtenir </a:t>
                </a:r>
                <a:r>
                  <a:rPr lang="fr-CA" sz="1600" u="sng" dirty="0">
                    <a:solidFill>
                      <a:schemeClr val="tx1"/>
                    </a:solidFill>
                    <a:latin typeface="Univers Condensed"/>
                  </a:rPr>
                  <a:t>une flèche égale</a:t>
                </a:r>
                <a:r>
                  <a:rPr lang="fr-CA" sz="1600" dirty="0">
                    <a:solidFill>
                      <a:schemeClr val="tx1"/>
                    </a:solidFill>
                    <a:latin typeface="Univers Condensed"/>
                  </a:rPr>
                  <a:t> à celle correspondant au point </a:t>
                </a:r>
                <a14:m>
                  <m:oMath xmlns:m="http://schemas.openxmlformats.org/officeDocument/2006/math">
                    <m:r>
                      <a:rPr lang="fr-CA" sz="1600" i="1" dirty="0">
                        <a:solidFill>
                          <a:schemeClr val="tx1"/>
                        </a:solidFill>
                        <a:latin typeface="Cambria Math" panose="02040503050406030204" pitchFamily="18" charset="0"/>
                      </a:rPr>
                      <m:t>𝐵</m:t>
                    </m:r>
                  </m:oMath>
                </a14:m>
                <a:r>
                  <a:rPr lang="fr-CA" sz="1600" dirty="0">
                    <a:solidFill>
                      <a:schemeClr val="tx1"/>
                    </a:solidFill>
                    <a:latin typeface="Univers Condensed"/>
                  </a:rPr>
                  <a:t> (voir figure de l’acétate 10) et que les charges étaient ensuite enlevées, la poutre d’aluminium retournerait à sa position de départ alors que la poutre d’acier demeurerait déformée en permanence</a:t>
                </a:r>
              </a:p>
              <a:p>
                <a:pPr marL="285750" lvl="1" indent="-285750">
                  <a:spcBef>
                    <a:spcPct val="20000"/>
                  </a:spcBef>
                  <a:buFont typeface="Arial" panose="020B0604020202020204" pitchFamily="34" charset="0"/>
                  <a:buChar char="•"/>
                  <a:defRPr/>
                </a:pPr>
                <a:endParaRPr lang="fr-CA" sz="1600" dirty="0">
                  <a:solidFill>
                    <a:schemeClr val="tx1"/>
                  </a:solidFill>
                  <a:latin typeface="Univers Condensed"/>
                </a:endParaRPr>
              </a:p>
              <a:p>
                <a:pPr marL="285750" lvl="1" indent="-285750">
                  <a:spcBef>
                    <a:spcPct val="20000"/>
                  </a:spcBef>
                  <a:buFont typeface="Arial" panose="020B0604020202020204" pitchFamily="34" charset="0"/>
                  <a:buChar char="•"/>
                  <a:defRPr/>
                </a:pPr>
                <a:endParaRPr lang="fr-CA" sz="1600" dirty="0">
                  <a:solidFill>
                    <a:schemeClr val="tx1"/>
                  </a:solidFill>
                  <a:latin typeface="Univers Condensed"/>
                </a:endParaRPr>
              </a:p>
              <a:p>
                <a:pPr marL="800100" lvl="2" indent="-342900">
                  <a:spcBef>
                    <a:spcPct val="20000"/>
                  </a:spcBef>
                  <a:buFont typeface="Wingdings" panose="05000000000000000000" pitchFamily="2" charset="2"/>
                  <a:buChar char="Ø"/>
                  <a:defRPr/>
                </a:pPr>
                <a:r>
                  <a:rPr lang="fr-CA" sz="1600" dirty="0">
                    <a:solidFill>
                      <a:schemeClr val="tx1"/>
                    </a:solidFill>
                    <a:latin typeface="Univers Condensed"/>
                  </a:rPr>
                  <a:t>L’aluminium est ainsi supérieur à l’acier, même à sections égales, puisqu'un alliage d’aluminium possédant une limite élastique équivalente à une nuance d’acier donnée </a:t>
                </a:r>
                <a:r>
                  <a:rPr lang="fr-CA" sz="1600" u="sng" dirty="0">
                    <a:solidFill>
                      <a:schemeClr val="tx1"/>
                    </a:solidFill>
                    <a:latin typeface="Univers Condensed"/>
                  </a:rPr>
                  <a:t>est en mesure d’absorber une déformation trois fois plus grande que celle de l’acier avant de se plastifier</a:t>
                </a:r>
              </a:p>
            </p:txBody>
          </p:sp>
        </mc:Choice>
        <mc:Fallback xmlns="">
          <p:sp>
            <p:nvSpPr>
              <p:cNvPr id="11" name="Rectangle 10">
                <a:extLst>
                  <a:ext uri="{FF2B5EF4-FFF2-40B4-BE49-F238E27FC236}">
                    <a16:creationId xmlns:a16="http://schemas.microsoft.com/office/drawing/2014/main" id="{A0B154B0-88C6-4CDA-A992-9F54048BF7AE}"/>
                  </a:ext>
                </a:extLst>
              </p:cNvPr>
              <p:cNvSpPr>
                <a:spLocks noRot="1" noChangeAspect="1" noMove="1" noResize="1" noEditPoints="1" noAdjustHandles="1" noChangeArrowheads="1" noChangeShapeType="1" noTextEdit="1"/>
              </p:cNvSpPr>
              <p:nvPr/>
            </p:nvSpPr>
            <p:spPr>
              <a:xfrm>
                <a:off x="838200" y="785594"/>
                <a:ext cx="4468771" cy="4672048"/>
              </a:xfrm>
              <a:prstGeom prst="rect">
                <a:avLst/>
              </a:prstGeom>
              <a:blipFill>
                <a:blip r:embed="rId3"/>
                <a:stretch>
                  <a:fillRect l="-546" t="-392" r="-819" b="-783"/>
                </a:stretch>
              </a:blipFill>
            </p:spPr>
            <p:txBody>
              <a:bodyPr/>
              <a:lstStyle/>
              <a:p>
                <a:r>
                  <a:rPr lang="fr-CA">
                    <a:noFill/>
                  </a:rPr>
                  <a:t> </a:t>
                </a:r>
              </a:p>
            </p:txBody>
          </p:sp>
        </mc:Fallback>
      </mc:AlternateContent>
      <p:pic>
        <p:nvPicPr>
          <p:cNvPr id="12" name="Image 11">
            <a:extLst>
              <a:ext uri="{FF2B5EF4-FFF2-40B4-BE49-F238E27FC236}">
                <a16:creationId xmlns:a16="http://schemas.microsoft.com/office/drawing/2014/main" id="{522F9834-0D2A-4489-A57D-88CB2B121F6C}"/>
              </a:ext>
            </a:extLst>
          </p:cNvPr>
          <p:cNvPicPr>
            <a:picLocks noChangeAspect="1"/>
          </p:cNvPicPr>
          <p:nvPr/>
        </p:nvPicPr>
        <p:blipFill>
          <a:blip r:embed="rId4"/>
          <a:stretch>
            <a:fillRect/>
          </a:stretch>
        </p:blipFill>
        <p:spPr>
          <a:xfrm>
            <a:off x="5748924" y="2196116"/>
            <a:ext cx="5686903" cy="2749711"/>
          </a:xfrm>
          <a:prstGeom prst="rect">
            <a:avLst/>
          </a:prstGeom>
        </p:spPr>
      </p:pic>
      <p:sp>
        <p:nvSpPr>
          <p:cNvPr id="8" name="Rectangle 7">
            <a:extLst>
              <a:ext uri="{FF2B5EF4-FFF2-40B4-BE49-F238E27FC236}">
                <a16:creationId xmlns:a16="http://schemas.microsoft.com/office/drawing/2014/main" id="{3AAF3ED0-B0E9-9246-8183-A2F3E40ED41C}"/>
              </a:ext>
            </a:extLst>
          </p:cNvPr>
          <p:cNvSpPr/>
          <p:nvPr/>
        </p:nvSpPr>
        <p:spPr>
          <a:xfrm>
            <a:off x="385267" y="64004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8428663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8" name="Espace réservé du texte 6"/>
              <p:cNvSpPr txBox="1">
                <a:spLocks/>
              </p:cNvSpPr>
              <p:nvPr/>
            </p:nvSpPr>
            <p:spPr>
              <a:xfrm>
                <a:off x="839787" y="1219200"/>
                <a:ext cx="5069945" cy="4503221"/>
              </a:xfrm>
              <a:prstGeom prst="rect">
                <a:avLst/>
              </a:prstGeom>
            </p:spPr>
            <p:txBody>
              <a:bodyPr vert="horz" lIns="0" tIns="0" rIns="0" bIns="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defRPr/>
                </a:pPr>
                <a:r>
                  <a:rPr lang="fr-CA" sz="1600" dirty="0">
                    <a:solidFill>
                      <a:srgbClr val="000000"/>
                    </a:solidFill>
                    <a:latin typeface="Univers Condensed"/>
                  </a:rPr>
                  <a:t>Résistances </a:t>
                </a:r>
                <a:r>
                  <a:rPr lang="fr-CA" sz="1600" u="sng" dirty="0">
                    <a:solidFill>
                      <a:srgbClr val="000000"/>
                    </a:solidFill>
                    <a:latin typeface="Univers Condensed"/>
                  </a:rPr>
                  <a:t>nominales</a:t>
                </a:r>
                <a:r>
                  <a:rPr lang="fr-CA" sz="1600" dirty="0">
                    <a:solidFill>
                      <a:srgbClr val="000000"/>
                    </a:solidFill>
                    <a:latin typeface="Univers Condensed"/>
                  </a:rPr>
                  <a:t> </a:t>
                </a:r>
                <a:r>
                  <a:rPr lang="fr-FR" sz="1600" dirty="0">
                    <a:solidFill>
                      <a:srgbClr val="000000"/>
                    </a:solidFill>
                    <a:latin typeface="Univers Condensed"/>
                  </a:rPr>
                  <a:t>recommandées par les normes pour le calcul des charpentes en alliages d’aluminium (CSA S157-17, article 5.2.2)</a:t>
                </a:r>
              </a:p>
              <a:p>
                <a:pPr marL="342900" lvl="1" indent="-342900">
                  <a:lnSpc>
                    <a:spcPct val="100000"/>
                  </a:lnSpc>
                  <a:spcBef>
                    <a:spcPts val="0"/>
                  </a:spcBef>
                  <a:defRPr/>
                </a:pPr>
                <a:endParaRPr lang="fr-FR" sz="1600" dirty="0">
                  <a:solidFill>
                    <a:srgbClr val="000000"/>
                  </a:solidFill>
                  <a:latin typeface="Univers Condensed"/>
                </a:endParaRPr>
              </a:p>
              <a:p>
                <a:pPr marL="342900" lvl="1" indent="-342900">
                  <a:lnSpc>
                    <a:spcPct val="100000"/>
                  </a:lnSpc>
                  <a:spcBef>
                    <a:spcPts val="0"/>
                  </a:spcBef>
                  <a:buFont typeface="+mj-lt"/>
                  <a:buAutoNum type="arabicPeriod"/>
                  <a:defRPr/>
                </a:pPr>
                <a:r>
                  <a:rPr lang="fr-FR" sz="1600" dirty="0">
                    <a:latin typeface="Univers Condensed"/>
                  </a:rPr>
                  <a:t>Produits en aluminium corroyés</a:t>
                </a:r>
              </a:p>
              <a:p>
                <a:pPr marL="342900" lvl="1" indent="-342900">
                  <a:lnSpc>
                    <a:spcPct val="100000"/>
                  </a:lnSpc>
                  <a:spcBef>
                    <a:spcPts val="0"/>
                  </a:spcBef>
                  <a:defRPr/>
                </a:pPr>
                <a:endParaRPr lang="fr-CA" sz="1600" dirty="0">
                  <a:solidFill>
                    <a:srgbClr val="FF0000"/>
                  </a:solidFill>
                  <a:latin typeface="Univers Condensed"/>
                </a:endParaRPr>
              </a:p>
              <a:p>
                <a:pPr marL="685800" lvl="2" indent="-285750">
                  <a:lnSpc>
                    <a:spcPct val="100000"/>
                  </a:lnSpc>
                  <a:spcBef>
                    <a:spcPts val="0"/>
                  </a:spcBef>
                  <a:buFont typeface="Wingdings" panose="05000000000000000000" pitchFamily="2" charset="2"/>
                  <a:buChar char="Ø"/>
                  <a:defRPr/>
                </a:pPr>
                <a:r>
                  <a:rPr lang="fr-FR" sz="1600" dirty="0">
                    <a:solidFill>
                      <a:srgbClr val="000000"/>
                    </a:solidFill>
                    <a:latin typeface="Univers Condensed"/>
                  </a:rPr>
                  <a:t>Les propriétés </a:t>
                </a:r>
                <a:r>
                  <a:rPr lang="fr-CA" sz="1600" dirty="0">
                    <a:solidFill>
                      <a:srgbClr val="000000"/>
                    </a:solidFill>
                    <a:latin typeface="Univers Condensed"/>
                  </a:rPr>
                  <a:t>mécaniques </a:t>
                </a:r>
                <a:r>
                  <a:rPr lang="fr-CA" sz="1600" u="sng" dirty="0">
                    <a:solidFill>
                      <a:srgbClr val="000000"/>
                    </a:solidFill>
                    <a:latin typeface="Univers Condensed"/>
                  </a:rPr>
                  <a:t>minimales</a:t>
                </a:r>
                <a:r>
                  <a:rPr lang="fr-CA" sz="1600" dirty="0">
                    <a:solidFill>
                      <a:srgbClr val="000000"/>
                    </a:solidFill>
                    <a:latin typeface="Univers Condensed"/>
                  </a:rPr>
                  <a:t> ou </a:t>
                </a:r>
                <a:r>
                  <a:rPr lang="fr-CA" sz="1600" u="sng" dirty="0">
                    <a:solidFill>
                      <a:srgbClr val="000000"/>
                    </a:solidFill>
                    <a:latin typeface="Univers Condensed"/>
                  </a:rPr>
                  <a:t>nominales</a:t>
                </a:r>
                <a:r>
                  <a:rPr lang="fr-CA" sz="1600" dirty="0">
                    <a:solidFill>
                      <a:srgbClr val="000000"/>
                    </a:solidFill>
                    <a:latin typeface="Univers Condensed"/>
                  </a:rPr>
                  <a:t> recommandées par les normes sont </a:t>
                </a:r>
                <a:r>
                  <a:rPr lang="fr-CA" sz="1600" u="sng" dirty="0">
                    <a:solidFill>
                      <a:srgbClr val="000000"/>
                    </a:solidFill>
                    <a:latin typeface="Univers Condensed"/>
                  </a:rPr>
                  <a:t>obtenues à partir d’essais de traction standard</a:t>
                </a:r>
              </a:p>
              <a:p>
                <a:pPr marL="742950" lvl="2" indent="-342900">
                  <a:lnSpc>
                    <a:spcPct val="100000"/>
                  </a:lnSpc>
                  <a:spcBef>
                    <a:spcPts val="0"/>
                  </a:spcBef>
                  <a:buFont typeface="Wingdings" panose="05000000000000000000" pitchFamily="2" charset="2"/>
                  <a:buChar char="§"/>
                  <a:defRPr/>
                </a:pPr>
                <a:endParaRPr lang="fr-CA" sz="1600" dirty="0">
                  <a:solidFill>
                    <a:srgbClr val="000000"/>
                  </a:solidFill>
                  <a:latin typeface="Univers Condensed"/>
                </a:endParaRPr>
              </a:p>
              <a:p>
                <a:pPr marL="685800" lvl="2" indent="-285750">
                  <a:lnSpc>
                    <a:spcPct val="100000"/>
                  </a:lnSpc>
                  <a:spcBef>
                    <a:spcPts val="0"/>
                  </a:spcBef>
                  <a:buFont typeface="Wingdings" panose="05000000000000000000" pitchFamily="2" charset="2"/>
                  <a:buChar char="Ø"/>
                  <a:defRPr/>
                </a:pPr>
                <a:r>
                  <a:rPr lang="fr-CA" sz="1600" dirty="0">
                    <a:solidFill>
                      <a:srgbClr val="000000"/>
                    </a:solidFill>
                    <a:latin typeface="Univers Condensed"/>
                  </a:rPr>
                  <a:t>Les valeurs de </a:t>
                </a: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𝑦</m:t>
                        </m:r>
                      </m:sub>
                    </m:sSub>
                  </m:oMath>
                </a14:m>
                <a:r>
                  <a:rPr lang="fr-FR" sz="1600" dirty="0">
                    <a:solidFill>
                      <a:srgbClr val="000000"/>
                    </a:solidFill>
                    <a:latin typeface="Univers Condensed"/>
                  </a:rPr>
                  <a:t> , </a:t>
                </a: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𝑢</m:t>
                        </m:r>
                      </m:sub>
                    </m:sSub>
                  </m:oMath>
                </a14:m>
                <a:r>
                  <a:rPr lang="fr-FR" sz="1600" dirty="0">
                    <a:solidFill>
                      <a:srgbClr val="000000"/>
                    </a:solidFill>
                    <a:latin typeface="Univers Condensed"/>
                  </a:rPr>
                  <a:t> et de </a:t>
                </a: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ea typeface="Cambria Math" panose="02040503050406030204" pitchFamily="18" charset="0"/>
                          </a:rPr>
                          <m:t>𝜀</m:t>
                        </m:r>
                      </m:e>
                      <m:sub>
                        <m:r>
                          <a:rPr lang="fr-CA" sz="1600" i="1" dirty="0">
                            <a:solidFill>
                              <a:srgbClr val="000000"/>
                            </a:solidFill>
                            <a:latin typeface="Cambria Math" panose="02040503050406030204" pitchFamily="18" charset="0"/>
                          </a:rPr>
                          <m:t>𝑡</m:t>
                        </m:r>
                      </m:sub>
                    </m:sSub>
                  </m:oMath>
                </a14:m>
                <a:r>
                  <a:rPr lang="fr-CA" sz="1600" dirty="0">
                    <a:solidFill>
                      <a:srgbClr val="000000"/>
                    </a:solidFill>
                    <a:latin typeface="Univers Condensed"/>
                  </a:rPr>
                  <a:t> sont à la base de toutes les valeurs de résistance utilisées dans les calculs</a:t>
                </a:r>
              </a:p>
              <a:p>
                <a:endParaRPr lang="fr-CA" sz="1600" dirty="0">
                  <a:latin typeface="Univers Condensed"/>
                </a:endParaRPr>
              </a:p>
            </p:txBody>
          </p:sp>
        </mc:Choice>
        <mc:Fallback xmlns="">
          <p:sp>
            <p:nvSpPr>
              <p:cNvPr id="8" name="Espace réservé du texte 6"/>
              <p:cNvSpPr txBox="1">
                <a:spLocks noRot="1" noChangeAspect="1" noMove="1" noResize="1" noEditPoints="1" noAdjustHandles="1" noChangeArrowheads="1" noChangeShapeType="1" noTextEdit="1"/>
              </p:cNvSpPr>
              <p:nvPr/>
            </p:nvSpPr>
            <p:spPr>
              <a:xfrm>
                <a:off x="839787" y="1219200"/>
                <a:ext cx="5069945" cy="4503221"/>
              </a:xfrm>
              <a:prstGeom prst="rect">
                <a:avLst/>
              </a:prstGeom>
              <a:blipFill>
                <a:blip r:embed="rId3"/>
                <a:stretch>
                  <a:fillRect l="-2166" t="-1759" r="-2046"/>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Espace réservé du texte 7"/>
              <p:cNvSpPr txBox="1">
                <a:spLocks/>
              </p:cNvSpPr>
              <p:nvPr/>
            </p:nvSpPr>
            <p:spPr>
              <a:xfrm>
                <a:off x="6096000" y="1219200"/>
                <a:ext cx="4855921" cy="4474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2">
                  <a:lnSpc>
                    <a:spcPct val="100000"/>
                  </a:lnSpc>
                  <a:spcBef>
                    <a:spcPts val="0"/>
                  </a:spcBef>
                  <a:defRPr/>
                </a:pPr>
                <a:endParaRPr lang="fr-CA" sz="1600" dirty="0">
                  <a:solidFill>
                    <a:srgbClr val="000099"/>
                  </a:solidFill>
                  <a:latin typeface="Univers Condensed"/>
                </a:endParaRPr>
              </a:p>
              <a:p>
                <a:pPr marL="685800" lvl="2" indent="-285750">
                  <a:lnSpc>
                    <a:spcPct val="100000"/>
                  </a:lnSpc>
                  <a:spcBef>
                    <a:spcPts val="0"/>
                  </a:spcBef>
                  <a:defRPr/>
                </a:pPr>
                <a:r>
                  <a:rPr lang="fr-CA" sz="1600" dirty="0">
                    <a:solidFill>
                      <a:schemeClr val="accent1"/>
                    </a:solidFill>
                    <a:latin typeface="Univers Condensed"/>
                  </a:rPr>
                  <a:t>Résistance en traction</a:t>
                </a:r>
              </a:p>
              <a:p>
                <a:pPr marL="742950" lvl="2" indent="-342900">
                  <a:lnSpc>
                    <a:spcPct val="100000"/>
                  </a:lnSpc>
                  <a:spcBef>
                    <a:spcPts val="0"/>
                  </a:spcBef>
                  <a:buFont typeface="Calibri" panose="020F0502020204030204" pitchFamily="34" charset="0"/>
                  <a:buChar char="‒"/>
                  <a:defRPr/>
                </a:pPr>
                <a:endParaRPr lang="fr-CA" sz="1600" dirty="0">
                  <a:solidFill>
                    <a:srgbClr val="000099"/>
                  </a:solidFill>
                  <a:latin typeface="Univers Condensed"/>
                </a:endParaRPr>
              </a:p>
              <a:p>
                <a:pPr marL="1143000" lvl="3" indent="-285750">
                  <a:lnSpc>
                    <a:spcPct val="100000"/>
                  </a:lnSpc>
                  <a:spcBef>
                    <a:spcPts val="0"/>
                  </a:spcBef>
                  <a:buFont typeface="Wingdings" panose="05000000000000000000" pitchFamily="2" charset="2"/>
                  <a:buChar char="Ø"/>
                  <a:defRPr/>
                </a:pPr>
                <a:r>
                  <a:rPr lang="fr-CA" sz="1600" dirty="0">
                    <a:solidFill>
                      <a:schemeClr val="accent1"/>
                    </a:solidFill>
                    <a:latin typeface="Univers Condensed"/>
                  </a:rPr>
                  <a:t>Résistance en traction à </a:t>
                </a:r>
                <a:r>
                  <a:rPr lang="fr-CA" sz="1600" u="sng" dirty="0">
                    <a:solidFill>
                      <a:schemeClr val="accent1"/>
                    </a:solidFill>
                    <a:latin typeface="Univers Condensed"/>
                  </a:rPr>
                  <a:t>l’extérieur</a:t>
                </a:r>
                <a:r>
                  <a:rPr lang="fr-CA" sz="1600" dirty="0">
                    <a:solidFill>
                      <a:schemeClr val="accent1"/>
                    </a:solidFill>
                    <a:latin typeface="Univers Condensed"/>
                  </a:rPr>
                  <a:t> des zones affectées par le soudage (</a:t>
                </a:r>
                <a14:m>
                  <m:oMath xmlns:m="http://schemas.openxmlformats.org/officeDocument/2006/math">
                    <m:r>
                      <m:rPr>
                        <m:sty m:val="p"/>
                      </m:rPr>
                      <a:rPr lang="fr-CA" sz="1600" dirty="0">
                        <a:solidFill>
                          <a:schemeClr val="accent1"/>
                        </a:solidFill>
                        <a:latin typeface="Cambria Math" panose="02040503050406030204" pitchFamily="18" charset="0"/>
                      </a:rPr>
                      <m:t>ZAT</m:t>
                    </m:r>
                  </m:oMath>
                </a14:m>
                <a:r>
                  <a:rPr lang="fr-CA" sz="1600" dirty="0">
                    <a:solidFill>
                      <a:schemeClr val="accent1"/>
                    </a:solidFill>
                    <a:latin typeface="Univers Condensed"/>
                  </a:rPr>
                  <a:t>: zones affectées thermiquement)</a:t>
                </a:r>
              </a:p>
              <a:p>
                <a:pPr marL="1200150" lvl="3" indent="-342900">
                  <a:lnSpc>
                    <a:spcPct val="100000"/>
                  </a:lnSpc>
                  <a:spcBef>
                    <a:spcPts val="0"/>
                  </a:spcBef>
                  <a:buFont typeface="Wingdings" panose="05000000000000000000" pitchFamily="2" charset="2"/>
                  <a:buChar char="§"/>
                  <a:defRPr/>
                </a:pPr>
                <a:endParaRPr lang="fr-CA" sz="1600" i="1" dirty="0">
                  <a:solidFill>
                    <a:srgbClr val="000000"/>
                  </a:solidFill>
                  <a:latin typeface="Univers Condensed"/>
                </a:endParaRPr>
              </a:p>
              <a:p>
                <a:pPr marL="1600200" lvl="4" indent="-285750">
                  <a:lnSpc>
                    <a:spcPct val="100000"/>
                  </a:lnSpc>
                  <a:spcBef>
                    <a:spcPts val="0"/>
                  </a:spcBef>
                  <a:buFont typeface="Wingdings" panose="05000000000000000000" pitchFamily="2" charset="2"/>
                  <a:buChar char="v"/>
                  <a:defRPr/>
                </a:pP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𝑦</m:t>
                        </m:r>
                      </m:sub>
                    </m:sSub>
                  </m:oMath>
                </a14:m>
                <a:r>
                  <a:rPr lang="fr-CA" sz="1600" i="1" dirty="0">
                    <a:solidFill>
                      <a:srgbClr val="000000"/>
                    </a:solidFill>
                    <a:latin typeface="Univers Condensed"/>
                  </a:rPr>
                  <a:t> </a:t>
                </a:r>
                <a:r>
                  <a:rPr lang="fr-CA" sz="1600" dirty="0">
                    <a:solidFill>
                      <a:srgbClr val="000000"/>
                    </a:solidFill>
                    <a:latin typeface="Univers Condensed"/>
                  </a:rPr>
                  <a:t>: limite élastique en traction</a:t>
                </a:r>
              </a:p>
              <a:p>
                <a:pPr marL="1600200" lvl="4" indent="-285750">
                  <a:lnSpc>
                    <a:spcPct val="100000"/>
                  </a:lnSpc>
                  <a:spcBef>
                    <a:spcPts val="0"/>
                  </a:spcBef>
                  <a:buFont typeface="Wingdings" panose="05000000000000000000" pitchFamily="2" charset="2"/>
                  <a:buChar char="v"/>
                  <a:defRPr/>
                </a:pP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𝑢</m:t>
                        </m:r>
                      </m:sub>
                    </m:sSub>
                  </m:oMath>
                </a14:m>
                <a:r>
                  <a:rPr lang="fr-CA" sz="1600" i="1" dirty="0">
                    <a:solidFill>
                      <a:srgbClr val="000000"/>
                    </a:solidFill>
                    <a:latin typeface="Univers Condensed"/>
                  </a:rPr>
                  <a:t> </a:t>
                </a:r>
                <a:r>
                  <a:rPr lang="fr-CA" sz="1600" dirty="0">
                    <a:solidFill>
                      <a:srgbClr val="000000"/>
                    </a:solidFill>
                    <a:latin typeface="Univers Condensed"/>
                  </a:rPr>
                  <a:t>: résistance ultime à la traction</a:t>
                </a:r>
              </a:p>
              <a:p>
                <a:pPr marL="1657350" lvl="4" indent="-342900">
                  <a:lnSpc>
                    <a:spcPct val="100000"/>
                  </a:lnSpc>
                  <a:spcBef>
                    <a:spcPts val="0"/>
                  </a:spcBef>
                  <a:buFont typeface="Wingdings" panose="05000000000000000000" pitchFamily="2" charset="2"/>
                  <a:buChar char="§"/>
                  <a:defRPr/>
                </a:pPr>
                <a:endParaRPr lang="fr-CA" sz="1600" dirty="0">
                  <a:solidFill>
                    <a:srgbClr val="000000"/>
                  </a:solidFill>
                  <a:latin typeface="Univers Condensed"/>
                </a:endParaRPr>
              </a:p>
              <a:p>
                <a:pPr marL="1143000" lvl="3" indent="-285750">
                  <a:lnSpc>
                    <a:spcPct val="100000"/>
                  </a:lnSpc>
                  <a:spcBef>
                    <a:spcPts val="0"/>
                  </a:spcBef>
                  <a:buFont typeface="Wingdings" panose="05000000000000000000" pitchFamily="2" charset="2"/>
                  <a:buChar char="Ø"/>
                  <a:defRPr/>
                </a:pPr>
                <a:r>
                  <a:rPr lang="fr-CA" sz="1600" dirty="0">
                    <a:solidFill>
                      <a:schemeClr val="accent1"/>
                    </a:solidFill>
                    <a:latin typeface="Univers Condensed"/>
                  </a:rPr>
                  <a:t>Résistance en traction à </a:t>
                </a:r>
                <a:r>
                  <a:rPr lang="fr-CA" sz="1600" u="sng" dirty="0">
                    <a:solidFill>
                      <a:schemeClr val="accent1"/>
                    </a:solidFill>
                    <a:latin typeface="Univers Condensed"/>
                  </a:rPr>
                  <a:t>l’intérieur</a:t>
                </a:r>
                <a:r>
                  <a:rPr lang="fr-CA" sz="1600" dirty="0">
                    <a:solidFill>
                      <a:schemeClr val="accent1"/>
                    </a:solidFill>
                    <a:latin typeface="Univers Condensed"/>
                  </a:rPr>
                  <a:t> des zones affectées par le soudage</a:t>
                </a:r>
              </a:p>
              <a:p>
                <a:pPr marL="1200150" lvl="3" indent="-342900">
                  <a:lnSpc>
                    <a:spcPct val="100000"/>
                  </a:lnSpc>
                  <a:spcBef>
                    <a:spcPts val="0"/>
                  </a:spcBef>
                  <a:buFont typeface="Wingdings" panose="05000000000000000000" pitchFamily="2" charset="2"/>
                  <a:buChar char="§"/>
                  <a:defRPr/>
                </a:pPr>
                <a:endParaRPr lang="fr-CA" sz="1600" i="1" dirty="0">
                  <a:solidFill>
                    <a:srgbClr val="000000"/>
                  </a:solidFill>
                  <a:latin typeface="Univers Condensed"/>
                </a:endParaRPr>
              </a:p>
              <a:p>
                <a:pPr marL="1657350" lvl="4" indent="-342900">
                  <a:lnSpc>
                    <a:spcPct val="100000"/>
                  </a:lnSpc>
                  <a:spcBef>
                    <a:spcPts val="0"/>
                  </a:spcBef>
                  <a:buFont typeface="Wingdings" panose="05000000000000000000" pitchFamily="2" charset="2"/>
                  <a:buChar char="v"/>
                  <a:defRPr/>
                </a:pP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𝑤𝑦</m:t>
                        </m:r>
                      </m:sub>
                    </m:sSub>
                  </m:oMath>
                </a14:m>
                <a:r>
                  <a:rPr lang="fr-CA" sz="1600" i="1" dirty="0">
                    <a:solidFill>
                      <a:srgbClr val="000000"/>
                    </a:solidFill>
                    <a:latin typeface="Univers Condensed"/>
                  </a:rPr>
                  <a:t> </a:t>
                </a:r>
                <a:r>
                  <a:rPr lang="fr-CA" sz="1600" dirty="0">
                    <a:solidFill>
                      <a:srgbClr val="000000"/>
                    </a:solidFill>
                    <a:latin typeface="Univers Condensed"/>
                  </a:rPr>
                  <a:t>: limite d’élasticité</a:t>
                </a:r>
              </a:p>
              <a:p>
                <a:pPr marL="1600200" lvl="4" indent="-285750">
                  <a:lnSpc>
                    <a:spcPct val="100000"/>
                  </a:lnSpc>
                  <a:spcBef>
                    <a:spcPts val="0"/>
                  </a:spcBef>
                  <a:buFont typeface="Wingdings" panose="05000000000000000000" pitchFamily="2" charset="2"/>
                  <a:buChar char="v"/>
                  <a:defRPr/>
                </a:pP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𝑤𝑢</m:t>
                        </m:r>
                      </m:sub>
                    </m:sSub>
                  </m:oMath>
                </a14:m>
                <a:r>
                  <a:rPr lang="fr-CA" sz="1600" i="1" dirty="0">
                    <a:solidFill>
                      <a:srgbClr val="000000"/>
                    </a:solidFill>
                    <a:latin typeface="Univers Condensed"/>
                  </a:rPr>
                  <a:t> </a:t>
                </a:r>
                <a:r>
                  <a:rPr lang="fr-CA" sz="1600" dirty="0">
                    <a:solidFill>
                      <a:srgbClr val="000000"/>
                    </a:solidFill>
                    <a:latin typeface="Univers Condensed"/>
                  </a:rPr>
                  <a:t>: résistance à la rupture</a:t>
                </a:r>
              </a:p>
              <a:p>
                <a:endParaRPr lang="fr-CA" sz="1600" dirty="0">
                  <a:latin typeface="Univers Condensed"/>
                </a:endParaRPr>
              </a:p>
            </p:txBody>
          </p:sp>
        </mc:Choice>
        <mc:Fallback xmlns="">
          <p:sp>
            <p:nvSpPr>
              <p:cNvPr id="13" name="Espace réservé du texte 7"/>
              <p:cNvSpPr txBox="1">
                <a:spLocks noRot="1" noChangeAspect="1" noMove="1" noResize="1" noEditPoints="1" noAdjustHandles="1" noChangeArrowheads="1" noChangeShapeType="1" noTextEdit="1"/>
              </p:cNvSpPr>
              <p:nvPr/>
            </p:nvSpPr>
            <p:spPr>
              <a:xfrm>
                <a:off x="6096000" y="1219200"/>
                <a:ext cx="4855921" cy="4474117"/>
              </a:xfrm>
              <a:prstGeom prst="rect">
                <a:avLst/>
              </a:prstGeom>
              <a:blipFill>
                <a:blip r:embed="rId4"/>
                <a:stretch>
                  <a:fillRect r="-1255"/>
                </a:stretch>
              </a:blipFill>
            </p:spPr>
            <p:txBody>
              <a:bodyPr/>
              <a:lstStyle/>
              <a:p>
                <a:r>
                  <a:rPr lang="fr-CA">
                    <a:noFill/>
                  </a:rPr>
                  <a:t> </a:t>
                </a:r>
              </a:p>
            </p:txBody>
          </p:sp>
        </mc:Fallback>
      </mc:AlternateContent>
    </p:spTree>
    <p:extLst>
      <p:ext uri="{BB962C8B-B14F-4D97-AF65-F5344CB8AC3E}">
        <p14:creationId xmlns:p14="http://schemas.microsoft.com/office/powerpoint/2010/main" val="138642624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6" name="Espace réservé du texte 4"/>
              <p:cNvSpPr txBox="1">
                <a:spLocks/>
              </p:cNvSpPr>
              <p:nvPr/>
            </p:nvSpPr>
            <p:spPr>
              <a:xfrm>
                <a:off x="838200" y="1139011"/>
                <a:ext cx="4864787" cy="450322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285750">
                  <a:lnSpc>
                    <a:spcPct val="100000"/>
                  </a:lnSpc>
                  <a:spcBef>
                    <a:spcPts val="0"/>
                  </a:spcBef>
                  <a:defRPr/>
                </a:pPr>
                <a:r>
                  <a:rPr lang="fr-CA" sz="1600" dirty="0">
                    <a:solidFill>
                      <a:schemeClr val="accent1"/>
                    </a:solidFill>
                    <a:latin typeface="Univers Condensed"/>
                  </a:rPr>
                  <a:t>Résistance en compression</a:t>
                </a:r>
              </a:p>
              <a:p>
                <a:pPr marL="742950" lvl="2" indent="-342900">
                  <a:lnSpc>
                    <a:spcPct val="100000"/>
                  </a:lnSpc>
                  <a:spcBef>
                    <a:spcPts val="0"/>
                  </a:spcBef>
                  <a:buFont typeface="Calibri" panose="020F0502020204030204" pitchFamily="34" charset="0"/>
                  <a:buChar char="‒"/>
                  <a:defRPr/>
                </a:pPr>
                <a:endParaRPr lang="fr-CA" sz="1600" dirty="0">
                  <a:solidFill>
                    <a:srgbClr val="000099"/>
                  </a:solidFill>
                  <a:latin typeface="Univers Condensed"/>
                </a:endParaRPr>
              </a:p>
              <a:p>
                <a:pPr marL="1143000" lvl="3" indent="-285750">
                  <a:lnSpc>
                    <a:spcPct val="100000"/>
                  </a:lnSpc>
                  <a:spcBef>
                    <a:spcPts val="0"/>
                  </a:spcBef>
                  <a:buFont typeface="Wingdings" panose="05000000000000000000" pitchFamily="2" charset="2"/>
                  <a:buChar char="Ø"/>
                  <a:defRPr/>
                </a:pP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𝑐𝑦</m:t>
                        </m:r>
                      </m:sub>
                    </m:sSub>
                    <m:r>
                      <a:rPr lang="fr-CA" sz="1600" i="1" dirty="0">
                        <a:solidFill>
                          <a:srgbClr val="000000"/>
                        </a:solidFill>
                        <a:latin typeface="Cambria Math" panose="02040503050406030204" pitchFamily="18" charset="0"/>
                      </a:rPr>
                      <m:t>=</m:t>
                    </m:r>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𝑦</m:t>
                        </m:r>
                      </m:sub>
                    </m:sSub>
                  </m:oMath>
                </a14:m>
                <a:r>
                  <a:rPr lang="fr-CA" sz="1600" dirty="0">
                    <a:solidFill>
                      <a:srgbClr val="000000"/>
                    </a:solidFill>
                    <a:latin typeface="Univers Condensed"/>
                  </a:rPr>
                  <a:t> : limite d’élasticité</a:t>
                </a:r>
              </a:p>
              <a:p>
                <a:pPr marL="1200150" lvl="3" indent="-342900">
                  <a:lnSpc>
                    <a:spcPct val="100000"/>
                  </a:lnSpc>
                  <a:spcBef>
                    <a:spcPts val="0"/>
                  </a:spcBef>
                  <a:buFont typeface="Wingdings" panose="05000000000000000000" pitchFamily="2" charset="2"/>
                  <a:buChar char="§"/>
                  <a:defRPr/>
                </a:pPr>
                <a:endParaRPr lang="fr-CA" sz="1600" dirty="0">
                  <a:solidFill>
                    <a:srgbClr val="000000"/>
                  </a:solidFill>
                  <a:latin typeface="Univers Condensed"/>
                </a:endParaRPr>
              </a:p>
              <a:p>
                <a:pPr marL="1200150" lvl="3" indent="-342900">
                  <a:lnSpc>
                    <a:spcPct val="100000"/>
                  </a:lnSpc>
                  <a:spcBef>
                    <a:spcPts val="0"/>
                  </a:spcBef>
                  <a:buFont typeface="Wingdings" panose="05000000000000000000" pitchFamily="2" charset="2"/>
                  <a:buChar char="Ø"/>
                  <a:defRPr/>
                </a:pPr>
                <a:r>
                  <a:rPr lang="fr-CA" sz="1600" dirty="0">
                    <a:solidFill>
                      <a:srgbClr val="000000"/>
                    </a:solidFill>
                    <a:latin typeface="Univers Condensed"/>
                  </a:rPr>
                  <a:t>la résistance </a:t>
                </a:r>
                <a:r>
                  <a:rPr lang="fr-CA" sz="1600" u="sng" dirty="0">
                    <a:solidFill>
                      <a:srgbClr val="000000"/>
                    </a:solidFill>
                    <a:latin typeface="Univers Condensed"/>
                  </a:rPr>
                  <a:t>ultime</a:t>
                </a:r>
                <a:r>
                  <a:rPr lang="fr-CA" sz="1600" dirty="0">
                    <a:solidFill>
                      <a:srgbClr val="000000"/>
                    </a:solidFill>
                    <a:latin typeface="Univers Condensed"/>
                  </a:rPr>
                  <a:t> en compression (</a:t>
                </a: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𝑐𝑢</m:t>
                        </m:r>
                      </m:sub>
                    </m:sSub>
                  </m:oMath>
                </a14:m>
                <a:r>
                  <a:rPr lang="fr-CA" sz="1600" dirty="0">
                    <a:solidFill>
                      <a:srgbClr val="000000"/>
                    </a:solidFill>
                    <a:latin typeface="Univers Condensed"/>
                  </a:rPr>
                  <a:t>) n’a pas de signification précise. Seule la limite élastique en compression est utilisée dans les calculs</a:t>
                </a:r>
              </a:p>
              <a:p>
                <a:pPr marL="742950" lvl="2" indent="-342900">
                  <a:lnSpc>
                    <a:spcPct val="100000"/>
                  </a:lnSpc>
                  <a:spcBef>
                    <a:spcPts val="0"/>
                  </a:spcBef>
                  <a:buFont typeface="Calibri" panose="020F0502020204030204" pitchFamily="34" charset="0"/>
                  <a:buChar char="‒"/>
                  <a:defRPr/>
                </a:pPr>
                <a:endParaRPr lang="fr-CA" sz="1600" dirty="0">
                  <a:solidFill>
                    <a:schemeClr val="accent1"/>
                  </a:solidFill>
                  <a:latin typeface="Univers Condensed"/>
                </a:endParaRPr>
              </a:p>
              <a:p>
                <a:pPr marL="685800" lvl="2" indent="-285750">
                  <a:lnSpc>
                    <a:spcPct val="100000"/>
                  </a:lnSpc>
                  <a:spcBef>
                    <a:spcPts val="0"/>
                  </a:spcBef>
                  <a:defRPr/>
                </a:pPr>
                <a:r>
                  <a:rPr lang="fr-CA" sz="1600" dirty="0">
                    <a:solidFill>
                      <a:schemeClr val="accent1"/>
                    </a:solidFill>
                    <a:latin typeface="Univers Condensed"/>
                  </a:rPr>
                  <a:t>Résistance en cisaillement</a:t>
                </a:r>
              </a:p>
              <a:p>
                <a:pPr marL="742950" lvl="2" indent="-342900">
                  <a:lnSpc>
                    <a:spcPct val="100000"/>
                  </a:lnSpc>
                  <a:spcBef>
                    <a:spcPts val="0"/>
                  </a:spcBef>
                  <a:buFont typeface="Calibri" panose="020F0502020204030204" pitchFamily="34" charset="0"/>
                  <a:buChar char="‒"/>
                  <a:defRPr/>
                </a:pPr>
                <a:endParaRPr lang="fr-CA" sz="1600" dirty="0">
                  <a:solidFill>
                    <a:srgbClr val="000099"/>
                  </a:solidFill>
                  <a:latin typeface="Univers Condensed"/>
                </a:endParaRPr>
              </a:p>
              <a:p>
                <a:pPr marL="1143000" lvl="3" indent="-285750">
                  <a:lnSpc>
                    <a:spcPct val="100000"/>
                  </a:lnSpc>
                  <a:spcBef>
                    <a:spcPts val="0"/>
                  </a:spcBef>
                  <a:buFont typeface="Wingdings" panose="05000000000000000000" pitchFamily="2" charset="2"/>
                  <a:buChar char="Ø"/>
                  <a:defRPr/>
                </a:pP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𝑠𝑦</m:t>
                        </m:r>
                      </m:sub>
                    </m:sSub>
                    <m:r>
                      <a:rPr lang="fr-CA" sz="1600" i="1" dirty="0">
                        <a:solidFill>
                          <a:srgbClr val="000000"/>
                        </a:solidFill>
                        <a:latin typeface="Cambria Math" panose="02040503050406030204" pitchFamily="18" charset="0"/>
                      </a:rPr>
                      <m:t>=0,6 </m:t>
                    </m:r>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𝑦</m:t>
                        </m:r>
                      </m:sub>
                    </m:sSub>
                  </m:oMath>
                </a14:m>
                <a:r>
                  <a:rPr lang="fr-CA" sz="1600" dirty="0">
                    <a:solidFill>
                      <a:srgbClr val="000000"/>
                    </a:solidFill>
                    <a:latin typeface="Univers Condensed"/>
                  </a:rPr>
                  <a:t> : limite d’élasticité</a:t>
                </a:r>
              </a:p>
              <a:p>
                <a:pPr marL="1200150" lvl="3" indent="-342900">
                  <a:lnSpc>
                    <a:spcPct val="100000"/>
                  </a:lnSpc>
                  <a:spcBef>
                    <a:spcPts val="0"/>
                  </a:spcBef>
                  <a:buFont typeface="Wingdings" panose="05000000000000000000" pitchFamily="2" charset="2"/>
                  <a:buChar char="§"/>
                  <a:defRPr/>
                </a:pPr>
                <a:endParaRPr lang="fr-CA" sz="1600" dirty="0">
                  <a:solidFill>
                    <a:srgbClr val="000000"/>
                  </a:solidFill>
                  <a:latin typeface="Univers Condensed"/>
                </a:endParaRPr>
              </a:p>
              <a:p>
                <a:pPr marL="1143000" lvl="3" indent="-285750">
                  <a:lnSpc>
                    <a:spcPct val="100000"/>
                  </a:lnSpc>
                  <a:spcBef>
                    <a:spcPts val="0"/>
                  </a:spcBef>
                  <a:buFont typeface="Wingdings" panose="05000000000000000000" pitchFamily="2" charset="2"/>
                  <a:buChar char="Ø"/>
                  <a:defRPr/>
                </a:pP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𝑠𝑢</m:t>
                        </m:r>
                      </m:sub>
                    </m:sSub>
                    <m:r>
                      <a:rPr lang="fr-CA" sz="1600" i="1" dirty="0">
                        <a:solidFill>
                          <a:srgbClr val="000000"/>
                        </a:solidFill>
                        <a:latin typeface="Cambria Math" panose="02040503050406030204" pitchFamily="18" charset="0"/>
                      </a:rPr>
                      <m:t>=0,6 </m:t>
                    </m:r>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𝑢</m:t>
                        </m:r>
                      </m:sub>
                    </m:sSub>
                  </m:oMath>
                </a14:m>
                <a:r>
                  <a:rPr lang="fr-CA" sz="1600" dirty="0">
                    <a:solidFill>
                      <a:srgbClr val="000000"/>
                    </a:solidFill>
                    <a:latin typeface="Univers Condensed"/>
                  </a:rPr>
                  <a:t> : résistance à la rupture</a:t>
                </a:r>
              </a:p>
              <a:p>
                <a:endParaRPr lang="fr-CA" sz="1600" dirty="0">
                  <a:latin typeface="Univers Condensed"/>
                </a:endParaRPr>
              </a:p>
            </p:txBody>
          </p:sp>
        </mc:Choice>
        <mc:Fallback xmlns="">
          <p:sp>
            <p:nvSpPr>
              <p:cNvPr id="6" name="Espace réservé du texte 4"/>
              <p:cNvSpPr txBox="1">
                <a:spLocks noRot="1" noChangeAspect="1" noMove="1" noResize="1" noEditPoints="1" noAdjustHandles="1" noChangeArrowheads="1" noChangeShapeType="1" noTextEdit="1"/>
              </p:cNvSpPr>
              <p:nvPr/>
            </p:nvSpPr>
            <p:spPr>
              <a:xfrm>
                <a:off x="838200" y="1139011"/>
                <a:ext cx="4864787" cy="4503221"/>
              </a:xfrm>
              <a:prstGeom prst="rect">
                <a:avLst/>
              </a:prstGeom>
              <a:blipFill>
                <a:blip r:embed="rId3"/>
                <a:stretch>
                  <a:fillRect t="-1488" r="-275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 name="Espace réservé du texte 5"/>
              <p:cNvSpPr txBox="1">
                <a:spLocks/>
              </p:cNvSpPr>
              <p:nvPr/>
            </p:nvSpPr>
            <p:spPr>
              <a:xfrm>
                <a:off x="6008409" y="1139011"/>
                <a:ext cx="5011509" cy="4503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3">
                  <a:lnSpc>
                    <a:spcPct val="100000"/>
                  </a:lnSpc>
                  <a:spcBef>
                    <a:spcPts val="0"/>
                  </a:spcBef>
                  <a:defRPr/>
                </a:pPr>
                <a:endParaRPr lang="fr-CA" sz="1600" dirty="0">
                  <a:solidFill>
                    <a:srgbClr val="000000"/>
                  </a:solidFill>
                  <a:latin typeface="Univers Condensed"/>
                </a:endParaRPr>
              </a:p>
              <a:p>
                <a:pPr marL="685800" lvl="2" indent="-285750">
                  <a:lnSpc>
                    <a:spcPct val="100000"/>
                  </a:lnSpc>
                  <a:spcBef>
                    <a:spcPts val="0"/>
                  </a:spcBef>
                  <a:defRPr/>
                </a:pPr>
                <a:r>
                  <a:rPr lang="fr-CA" sz="1600" dirty="0">
                    <a:solidFill>
                      <a:schemeClr val="accent1"/>
                    </a:solidFill>
                    <a:latin typeface="Univers Condensed"/>
                  </a:rPr>
                  <a:t>Résistance à la pression de contact (pression diamétrale pour les assemblages boulonnés)</a:t>
                </a:r>
              </a:p>
              <a:p>
                <a:pPr marL="1200150" lvl="3" indent="-342900">
                  <a:lnSpc>
                    <a:spcPct val="100000"/>
                  </a:lnSpc>
                  <a:spcBef>
                    <a:spcPts val="0"/>
                  </a:spcBef>
                  <a:buFont typeface="Wingdings" panose="05000000000000000000" pitchFamily="2" charset="2"/>
                  <a:buChar char="§"/>
                  <a:defRPr/>
                </a:pPr>
                <a:endParaRPr lang="fr-CA" sz="1600" i="1" dirty="0">
                  <a:solidFill>
                    <a:srgbClr val="000000"/>
                  </a:solidFill>
                  <a:latin typeface="Univers Condensed"/>
                </a:endParaRPr>
              </a:p>
              <a:p>
                <a:pPr marL="1143000" lvl="3" indent="-285750">
                  <a:lnSpc>
                    <a:spcPct val="100000"/>
                  </a:lnSpc>
                  <a:spcBef>
                    <a:spcPts val="0"/>
                  </a:spcBef>
                  <a:buFont typeface="Wingdings" panose="05000000000000000000" pitchFamily="2" charset="2"/>
                  <a:buChar char="Ø"/>
                  <a:defRPr/>
                </a:pP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𝑏𝑢</m:t>
                        </m:r>
                      </m:sub>
                    </m:sSub>
                    <m:r>
                      <a:rPr lang="fr-CA" sz="1600" i="1" dirty="0">
                        <a:solidFill>
                          <a:srgbClr val="000000"/>
                        </a:solidFill>
                        <a:latin typeface="Cambria Math" panose="02040503050406030204" pitchFamily="18" charset="0"/>
                      </a:rPr>
                      <m:t>=2,0 </m:t>
                    </m:r>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en-CA" sz="1600" i="1" dirty="0">
                            <a:solidFill>
                              <a:srgbClr val="000000"/>
                            </a:solidFill>
                            <a:latin typeface="Cambria Math" panose="02040503050406030204" pitchFamily="18" charset="0"/>
                          </a:rPr>
                          <m:t>𝑢</m:t>
                        </m:r>
                      </m:sub>
                    </m:sSub>
                  </m:oMath>
                </a14:m>
                <a:r>
                  <a:rPr lang="fr-CA" sz="1600" dirty="0">
                    <a:solidFill>
                      <a:srgbClr val="000000"/>
                    </a:solidFill>
                    <a:latin typeface="Univers Condensed"/>
                  </a:rPr>
                  <a:t>  : pour une pince longitudinale (</a:t>
                </a:r>
                <a14:m>
                  <m:oMath xmlns:m="http://schemas.openxmlformats.org/officeDocument/2006/math">
                    <m:r>
                      <a:rPr lang="fr-CA" sz="1600" i="1" dirty="0">
                        <a:solidFill>
                          <a:srgbClr val="000000"/>
                        </a:solidFill>
                        <a:latin typeface="Cambria Math" panose="02040503050406030204" pitchFamily="18" charset="0"/>
                      </a:rPr>
                      <m:t>𝑒</m:t>
                    </m:r>
                  </m:oMath>
                </a14:m>
                <a:r>
                  <a:rPr lang="fr-CA" sz="1600" dirty="0">
                    <a:solidFill>
                      <a:srgbClr val="000000"/>
                    </a:solidFill>
                    <a:latin typeface="Univers Condensed"/>
                  </a:rPr>
                  <a:t>) supérieure </a:t>
                </a:r>
                <a14:m>
                  <m:oMath xmlns:m="http://schemas.openxmlformats.org/officeDocument/2006/math">
                    <m:r>
                      <a:rPr lang="fr-CA" sz="1600" i="1" dirty="0">
                        <a:solidFill>
                          <a:srgbClr val="000000"/>
                        </a:solidFill>
                        <a:latin typeface="Cambria Math" panose="02040503050406030204" pitchFamily="18" charset="0"/>
                      </a:rPr>
                      <m:t>2,0</m:t>
                    </m:r>
                  </m:oMath>
                </a14:m>
                <a:r>
                  <a:rPr lang="fr-CA" sz="1600" dirty="0">
                    <a:solidFill>
                      <a:srgbClr val="000000"/>
                    </a:solidFill>
                    <a:latin typeface="Univers Condensed"/>
                  </a:rPr>
                  <a:t> fois le diamètre (</a:t>
                </a:r>
                <a14:m>
                  <m:oMath xmlns:m="http://schemas.openxmlformats.org/officeDocument/2006/math">
                    <m:r>
                      <a:rPr lang="fr-CA" sz="1600" i="1" dirty="0">
                        <a:solidFill>
                          <a:srgbClr val="000000"/>
                        </a:solidFill>
                        <a:latin typeface="Cambria Math" panose="02040503050406030204" pitchFamily="18" charset="0"/>
                      </a:rPr>
                      <m:t>𝑑</m:t>
                    </m:r>
                  </m:oMath>
                </a14:m>
                <a:r>
                  <a:rPr lang="fr-CA" sz="1600" dirty="0">
                    <a:solidFill>
                      <a:srgbClr val="000000"/>
                    </a:solidFill>
                    <a:latin typeface="Univers Condensed"/>
                  </a:rPr>
                  <a:t>) du boulon)</a:t>
                </a:r>
              </a:p>
              <a:p>
                <a:pPr marL="1200150" lvl="3" indent="-342900">
                  <a:lnSpc>
                    <a:spcPct val="100000"/>
                  </a:lnSpc>
                  <a:spcBef>
                    <a:spcPts val="0"/>
                  </a:spcBef>
                  <a:buFont typeface="Wingdings" panose="05000000000000000000" pitchFamily="2" charset="2"/>
                  <a:buChar char="§"/>
                  <a:defRPr/>
                </a:pPr>
                <a:endParaRPr lang="fr-CA" sz="1600" dirty="0">
                  <a:solidFill>
                    <a:srgbClr val="000000"/>
                  </a:solidFill>
                  <a:latin typeface="Univers Condensed"/>
                </a:endParaRPr>
              </a:p>
              <a:p>
                <a:pPr marL="1143000" lvl="3" indent="-285750">
                  <a:lnSpc>
                    <a:spcPct val="100000"/>
                  </a:lnSpc>
                  <a:spcBef>
                    <a:spcPts val="0"/>
                  </a:spcBef>
                  <a:buFont typeface="Wingdings" panose="05000000000000000000" pitchFamily="2" charset="2"/>
                  <a:buChar char="Ø"/>
                  <a:defRPr/>
                </a:pPr>
                <a:r>
                  <a:rPr lang="fr-CA" sz="1600" dirty="0">
                    <a:solidFill>
                      <a:srgbClr val="000000"/>
                    </a:solidFill>
                    <a:latin typeface="Univers Condensed"/>
                  </a:rPr>
                  <a:t>pour une pince longitudinale variant entre </a:t>
                </a:r>
                <a14:m>
                  <m:oMath xmlns:m="http://schemas.openxmlformats.org/officeDocument/2006/math">
                    <m:r>
                      <a:rPr lang="fr-CA" sz="1600" i="1" dirty="0">
                        <a:solidFill>
                          <a:srgbClr val="000000"/>
                        </a:solidFill>
                        <a:latin typeface="Cambria Math" panose="02040503050406030204" pitchFamily="18" charset="0"/>
                      </a:rPr>
                      <m:t>1,5</m:t>
                    </m:r>
                  </m:oMath>
                </a14:m>
                <a:r>
                  <a:rPr lang="fr-CA" sz="1600" dirty="0">
                    <a:solidFill>
                      <a:srgbClr val="000000"/>
                    </a:solidFill>
                    <a:latin typeface="Univers Condensed"/>
                  </a:rPr>
                  <a:t> et </a:t>
                </a:r>
                <a14:m>
                  <m:oMath xmlns:m="http://schemas.openxmlformats.org/officeDocument/2006/math">
                    <m:r>
                      <a:rPr lang="fr-CA" sz="1600" i="1" dirty="0">
                        <a:solidFill>
                          <a:srgbClr val="000000"/>
                        </a:solidFill>
                        <a:latin typeface="Cambria Math" panose="02040503050406030204" pitchFamily="18" charset="0"/>
                      </a:rPr>
                      <m:t>2,0</m:t>
                    </m:r>
                  </m:oMath>
                </a14:m>
                <a:r>
                  <a:rPr lang="fr-CA" sz="1600" dirty="0">
                    <a:solidFill>
                      <a:srgbClr val="000000"/>
                    </a:solidFill>
                    <a:latin typeface="Univers Condensed"/>
                  </a:rPr>
                  <a:t> fois le diamètre </a:t>
                </a:r>
                <a14:m>
                  <m:oMath xmlns:m="http://schemas.openxmlformats.org/officeDocument/2006/math">
                    <m:r>
                      <a:rPr lang="fr-CA" sz="1600" i="1" dirty="0">
                        <a:solidFill>
                          <a:srgbClr val="000000"/>
                        </a:solidFill>
                        <a:latin typeface="Cambria Math" panose="02040503050406030204" pitchFamily="18" charset="0"/>
                      </a:rPr>
                      <m:t>𝑑</m:t>
                    </m:r>
                  </m:oMath>
                </a14:m>
                <a:r>
                  <a:rPr lang="fr-CA" sz="1600" dirty="0">
                    <a:solidFill>
                      <a:srgbClr val="000000"/>
                    </a:solidFill>
                    <a:latin typeface="Univers Condensed"/>
                  </a:rPr>
                  <a:t>, la résistance </a:t>
                </a:r>
                <a14:m>
                  <m:oMath xmlns:m="http://schemas.openxmlformats.org/officeDocument/2006/math">
                    <m:sSub>
                      <m:sSubPr>
                        <m:ctrlPr>
                          <a:rPr lang="fr-CA" sz="1600" i="1" dirty="0">
                            <a:solidFill>
                              <a:srgbClr val="000000"/>
                            </a:solidFill>
                            <a:latin typeface="Cambria Math" panose="02040503050406030204" pitchFamily="18" charset="0"/>
                          </a:rPr>
                        </m:ctrlPr>
                      </m:sSubPr>
                      <m:e>
                        <m:r>
                          <a:rPr lang="fr-CA" sz="1600" i="1" dirty="0">
                            <a:solidFill>
                              <a:srgbClr val="000000"/>
                            </a:solidFill>
                            <a:latin typeface="Cambria Math" panose="02040503050406030204" pitchFamily="18" charset="0"/>
                          </a:rPr>
                          <m:t>𝐹</m:t>
                        </m:r>
                      </m:e>
                      <m:sub>
                        <m:r>
                          <a:rPr lang="fr-CA" sz="1600" i="1" dirty="0">
                            <a:solidFill>
                              <a:srgbClr val="000000"/>
                            </a:solidFill>
                            <a:latin typeface="Cambria Math" panose="02040503050406030204" pitchFamily="18" charset="0"/>
                          </a:rPr>
                          <m:t>𝑏𝑢</m:t>
                        </m:r>
                      </m:sub>
                    </m:sSub>
                  </m:oMath>
                </a14:m>
                <a:r>
                  <a:rPr lang="fr-CA" sz="1600" dirty="0">
                    <a:solidFill>
                      <a:srgbClr val="000000"/>
                    </a:solidFill>
                    <a:latin typeface="Univers Condensed"/>
                  </a:rPr>
                  <a:t> est réduite (prédominance du cisaillement)</a:t>
                </a:r>
              </a:p>
            </p:txBody>
          </p:sp>
        </mc:Choice>
        <mc:Fallback xmlns="">
          <p:sp>
            <p:nvSpPr>
              <p:cNvPr id="7" name="Espace réservé du texte 5"/>
              <p:cNvSpPr txBox="1">
                <a:spLocks noRot="1" noChangeAspect="1" noMove="1" noResize="1" noEditPoints="1" noAdjustHandles="1" noChangeArrowheads="1" noChangeShapeType="1" noTextEdit="1"/>
              </p:cNvSpPr>
              <p:nvPr/>
            </p:nvSpPr>
            <p:spPr>
              <a:xfrm>
                <a:off x="6008409" y="1139011"/>
                <a:ext cx="5011509" cy="4503221"/>
              </a:xfrm>
              <a:prstGeom prst="rect">
                <a:avLst/>
              </a:prstGeom>
              <a:blipFill>
                <a:blip r:embed="rId4"/>
                <a:stretch>
                  <a:fillRect r="-170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208BC1F-0A26-4173-8B22-0A455B14127E}"/>
                  </a:ext>
                </a:extLst>
              </p:cNvPr>
              <p:cNvSpPr/>
              <p:nvPr/>
            </p:nvSpPr>
            <p:spPr>
              <a:xfrm>
                <a:off x="1550653" y="5642232"/>
                <a:ext cx="9008256" cy="523220"/>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La pince longitudinale, </a:t>
                </a:r>
                <a14:m>
                  <m:oMath xmlns:m="http://schemas.openxmlformats.org/officeDocument/2006/math">
                    <m:r>
                      <a:rPr lang="fr-CA" sz="1400" i="1" dirty="0">
                        <a:latin typeface="Cambria Math" panose="02040503050406030204" pitchFamily="18" charset="0"/>
                      </a:rPr>
                      <m:t>𝑒</m:t>
                    </m:r>
                  </m:oMath>
                </a14:m>
                <a:r>
                  <a:rPr lang="fr-CA" sz="1400" dirty="0">
                    <a:latin typeface="Univers Condensed"/>
                  </a:rPr>
                  <a:t>,  est la distance perpendiculaire entre l’axe du trou et la rive d’extrémité dans la direction de la charge. Cette distance ne doit pas être inférieur à </a:t>
                </a:r>
                <a14:m>
                  <m:oMath xmlns:m="http://schemas.openxmlformats.org/officeDocument/2006/math">
                    <m:r>
                      <a:rPr lang="fr-CA" sz="1400" i="1" dirty="0">
                        <a:latin typeface="Cambria Math" panose="02040503050406030204" pitchFamily="18" charset="0"/>
                      </a:rPr>
                      <m:t>1,5</m:t>
                    </m:r>
                  </m:oMath>
                </a14:m>
                <a:r>
                  <a:rPr lang="fr-CA" sz="1400" dirty="0">
                    <a:latin typeface="Univers Condensed"/>
                  </a:rPr>
                  <a:t> fois le diamètre (𝑑) du boulon</a:t>
                </a:r>
              </a:p>
            </p:txBody>
          </p:sp>
        </mc:Choice>
        <mc:Fallback xmlns="">
          <p:sp>
            <p:nvSpPr>
              <p:cNvPr id="9" name="Rectangle 8">
                <a:extLst>
                  <a:ext uri="{FF2B5EF4-FFF2-40B4-BE49-F238E27FC236}">
                    <a16:creationId xmlns:a16="http://schemas.microsoft.com/office/drawing/2014/main" id="{9208BC1F-0A26-4173-8B22-0A455B14127E}"/>
                  </a:ext>
                </a:extLst>
              </p:cNvPr>
              <p:cNvSpPr>
                <a:spLocks noRot="1" noChangeAspect="1" noMove="1" noResize="1" noEditPoints="1" noAdjustHandles="1" noChangeArrowheads="1" noChangeShapeType="1" noTextEdit="1"/>
              </p:cNvSpPr>
              <p:nvPr/>
            </p:nvSpPr>
            <p:spPr>
              <a:xfrm>
                <a:off x="1550653" y="5642232"/>
                <a:ext cx="9008256" cy="523220"/>
              </a:xfrm>
              <a:prstGeom prst="rect">
                <a:avLst/>
              </a:prstGeom>
              <a:blipFill>
                <a:blip r:embed="rId5"/>
                <a:stretch>
                  <a:fillRect l="-203" t="-2353" b="-11765"/>
                </a:stretch>
              </a:blipFill>
            </p:spPr>
            <p:txBody>
              <a:bodyPr/>
              <a:lstStyle/>
              <a:p>
                <a:r>
                  <a:rPr lang="fr-CA">
                    <a:noFill/>
                  </a:rPr>
                  <a:t> </a:t>
                </a:r>
              </a:p>
            </p:txBody>
          </p:sp>
        </mc:Fallback>
      </mc:AlternateContent>
    </p:spTree>
    <p:extLst>
      <p:ext uri="{BB962C8B-B14F-4D97-AF65-F5344CB8AC3E}">
        <p14:creationId xmlns:p14="http://schemas.microsoft.com/office/powerpoint/2010/main" val="106944542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pic>
        <p:nvPicPr>
          <p:cNvPr id="8" name="Image 7"/>
          <p:cNvPicPr>
            <a:picLocks noChangeAspect="1"/>
          </p:cNvPicPr>
          <p:nvPr/>
        </p:nvPicPr>
        <p:blipFill>
          <a:blip r:embed="rId3"/>
          <a:stretch>
            <a:fillRect/>
          </a:stretch>
        </p:blipFill>
        <p:spPr>
          <a:xfrm>
            <a:off x="1781175" y="1196398"/>
            <a:ext cx="8629650" cy="3771900"/>
          </a:xfrm>
          <a:prstGeom prst="rect">
            <a:avLst/>
          </a:prstGeom>
        </p:spPr>
      </p:pic>
      <p:sp>
        <p:nvSpPr>
          <p:cNvPr id="10" name="Rectangle 9"/>
          <p:cNvSpPr/>
          <p:nvPr/>
        </p:nvSpPr>
        <p:spPr>
          <a:xfrm>
            <a:off x="2411071" y="5228282"/>
            <a:ext cx="7369857" cy="307777"/>
          </a:xfrm>
          <a:prstGeom prst="rect">
            <a:avLst/>
          </a:prstGeom>
        </p:spPr>
        <p:txBody>
          <a:bodyPr wrap="square">
            <a:spAutoFit/>
          </a:bodyPr>
          <a:lstStyle/>
          <a:p>
            <a:r>
              <a:rPr lang="fr-CA" sz="1400" dirty="0">
                <a:latin typeface="Univers Condensed"/>
              </a:rPr>
              <a:t>Alliages et produits d’aluminium d’usage courant dans les </a:t>
            </a:r>
            <a:r>
              <a:rPr lang="fr-CA" sz="1400" u="sng" dirty="0">
                <a:latin typeface="Univers Condensed"/>
              </a:rPr>
              <a:t>charpentes </a:t>
            </a:r>
            <a:r>
              <a:rPr lang="fr-CA" sz="1400" dirty="0">
                <a:latin typeface="Univers Condensed"/>
              </a:rPr>
              <a:t>en Amérique du Nord</a:t>
            </a:r>
          </a:p>
        </p:txBody>
      </p:sp>
      <p:sp>
        <p:nvSpPr>
          <p:cNvPr id="7" name="Rectangle 6">
            <a:extLst>
              <a:ext uri="{FF2B5EF4-FFF2-40B4-BE49-F238E27FC236}">
                <a16:creationId xmlns:a16="http://schemas.microsoft.com/office/drawing/2014/main" id="{74A416A2-B742-5D44-9A14-2E63FCDAD48A}"/>
              </a:ext>
            </a:extLst>
          </p:cNvPr>
          <p:cNvSpPr/>
          <p:nvPr/>
        </p:nvSpPr>
        <p:spPr>
          <a:xfrm>
            <a:off x="385267" y="64004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4487414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2475168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pic>
        <p:nvPicPr>
          <p:cNvPr id="6" name="Image 5"/>
          <p:cNvPicPr>
            <a:picLocks noChangeAspect="1"/>
          </p:cNvPicPr>
          <p:nvPr/>
        </p:nvPicPr>
        <p:blipFill>
          <a:blip r:embed="rId3"/>
          <a:stretch>
            <a:fillRect/>
          </a:stretch>
        </p:blipFill>
        <p:spPr>
          <a:xfrm>
            <a:off x="5951985" y="44624"/>
            <a:ext cx="4680519" cy="6781823"/>
          </a:xfrm>
          <a:prstGeom prst="rect">
            <a:avLst/>
          </a:prstGeom>
        </p:spPr>
      </p:pic>
      <p:sp>
        <p:nvSpPr>
          <p:cNvPr id="7" name="Rectangle 6"/>
          <p:cNvSpPr/>
          <p:nvPr/>
        </p:nvSpPr>
        <p:spPr>
          <a:xfrm>
            <a:off x="1892177" y="5845753"/>
            <a:ext cx="3991018" cy="523220"/>
          </a:xfrm>
          <a:prstGeom prst="rect">
            <a:avLst/>
          </a:prstGeom>
        </p:spPr>
        <p:txBody>
          <a:bodyPr wrap="square">
            <a:spAutoFit/>
          </a:bodyPr>
          <a:lstStyle/>
          <a:p>
            <a:r>
              <a:rPr lang="fr-CA" sz="1400" dirty="0">
                <a:latin typeface="Univers Condensed"/>
              </a:rPr>
              <a:t>Résistance en traction d’alliages et produits d’aluminium utilisés dans le bâtiment</a:t>
            </a:r>
          </a:p>
        </p:txBody>
      </p:sp>
      <mc:AlternateContent xmlns:mc="http://schemas.openxmlformats.org/markup-compatibility/2006" xmlns:a14="http://schemas.microsoft.com/office/drawing/2010/main">
        <mc:Choice Requires="a14">
          <p:sp>
            <p:nvSpPr>
              <p:cNvPr id="11" name="Rectangle 10"/>
              <p:cNvSpPr/>
              <p:nvPr/>
            </p:nvSpPr>
            <p:spPr>
              <a:xfrm>
                <a:off x="838200" y="837867"/>
                <a:ext cx="4976204" cy="2653034"/>
              </a:xfrm>
              <a:prstGeom prst="rect">
                <a:avLst/>
              </a:prstGeom>
            </p:spPr>
            <p:txBody>
              <a:bodyPr wrap="square">
                <a:spAutoFit/>
              </a:bodyPr>
              <a:lstStyle/>
              <a:p>
                <a:pPr marL="285750" lvl="1" indent="-285750">
                  <a:spcBef>
                    <a:spcPct val="20000"/>
                  </a:spcBef>
                  <a:buFont typeface="Arial" panose="020B0604020202020204" pitchFamily="34" charset="0"/>
                  <a:buChar char="•"/>
                  <a:defRPr/>
                </a:pPr>
                <a:r>
                  <a:rPr lang="fr-CA" sz="1600" dirty="0">
                    <a:latin typeface="Univers Condensed"/>
                  </a:rPr>
                  <a:t>Pour plus de précision sur les produits en aluminium corroyés et les caractéristiques mécaniques que doivent offrir leurs alliages, </a:t>
                </a:r>
                <a:r>
                  <a:rPr lang="fr-CA" sz="1600" u="sng" dirty="0">
                    <a:latin typeface="Univers Condensed"/>
                  </a:rPr>
                  <a:t>consulter l’article 5.1.2 de la norme CSA S157-17 (tableau 1)</a:t>
                </a:r>
              </a:p>
              <a:p>
                <a:pPr marL="285750" lvl="1" indent="-285750">
                  <a:spcBef>
                    <a:spcPct val="20000"/>
                  </a:spcBef>
                  <a:buFont typeface="Arial" panose="020B0604020202020204" pitchFamily="34" charset="0"/>
                  <a:buChar char="•"/>
                  <a:defRPr/>
                </a:pPr>
                <a:endParaRPr lang="fr-CA" sz="1600" dirty="0">
                  <a:latin typeface="Univers Condensed"/>
                </a:endParaRPr>
              </a:p>
              <a:p>
                <a:pPr marL="342900" lvl="1" indent="-342900">
                  <a:spcBef>
                    <a:spcPct val="20000"/>
                  </a:spcBef>
                  <a:buClr>
                    <a:srgbClr val="FF0000"/>
                  </a:buClr>
                  <a:buFont typeface="Wingdings" panose="05000000000000000000" pitchFamily="2" charset="2"/>
                  <a:buChar char="Ø"/>
                  <a:defRPr/>
                </a:pPr>
                <a:r>
                  <a:rPr lang="fr-CA" sz="1600" dirty="0">
                    <a:latin typeface="Univers Condensed"/>
                  </a:rPr>
                  <a:t>Les valeurs de résistance en traction recommandées par les normes de calcul des structures </a:t>
                </a:r>
                <a:r>
                  <a:rPr lang="fr-CA" sz="1600" u="sng" dirty="0">
                    <a:latin typeface="Univers Condensed"/>
                  </a:rPr>
                  <a:t>peuvent être utilisées pour des températures ne dépassant pas </a:t>
                </a:r>
                <a14:m>
                  <m:oMath xmlns:m="http://schemas.openxmlformats.org/officeDocument/2006/math">
                    <m:r>
                      <a:rPr lang="fr-CA" sz="1600" i="1" u="sng" dirty="0">
                        <a:latin typeface="Cambria Math" panose="02040503050406030204" pitchFamily="18" charset="0"/>
                      </a:rPr>
                      <m:t>100 </m:t>
                    </m:r>
                    <m:r>
                      <a:rPr lang="fr-CA" sz="1600" i="1" u="sng" dirty="0">
                        <a:latin typeface="Cambria Math" panose="02040503050406030204" pitchFamily="18" charset="0"/>
                        <a:ea typeface="Cambria Math" panose="02040503050406030204" pitchFamily="18" charset="0"/>
                      </a:rPr>
                      <m:t>℃</m:t>
                    </m:r>
                  </m:oMath>
                </a14:m>
                <a:endParaRPr lang="fr-CA" sz="1600" u="sng" dirty="0">
                  <a:latin typeface="Univers Condensed"/>
                </a:endParaRPr>
              </a:p>
            </p:txBody>
          </p:sp>
        </mc:Choice>
        <mc:Fallback xmlns="">
          <p:sp>
            <p:nvSpPr>
              <p:cNvPr id="11" name="Rectangle 10"/>
              <p:cNvSpPr>
                <a:spLocks noRot="1" noChangeAspect="1" noMove="1" noResize="1" noEditPoints="1" noAdjustHandles="1" noChangeArrowheads="1" noChangeShapeType="1" noTextEdit="1"/>
              </p:cNvSpPr>
              <p:nvPr/>
            </p:nvSpPr>
            <p:spPr>
              <a:xfrm>
                <a:off x="838200" y="837867"/>
                <a:ext cx="4976204" cy="2653034"/>
              </a:xfrm>
              <a:prstGeom prst="rect">
                <a:avLst/>
              </a:prstGeom>
              <a:blipFill>
                <a:blip r:embed="rId4"/>
                <a:stretch>
                  <a:fillRect l="-490" t="-688" r="-368" b="-183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ECC5D5D-3BC1-473F-A48E-9356C8C10193}"/>
                  </a:ext>
                </a:extLst>
              </p:cNvPr>
              <p:cNvSpPr/>
              <p:nvPr/>
            </p:nvSpPr>
            <p:spPr>
              <a:xfrm>
                <a:off x="838200" y="3920424"/>
                <a:ext cx="4897843" cy="1631216"/>
              </a:xfrm>
              <a:prstGeom prst="rect">
                <a:avLst/>
              </a:prstGeom>
              <a:ln w="28575">
                <a:solidFill>
                  <a:srgbClr val="FF0000"/>
                </a:solidFill>
              </a:ln>
            </p:spPr>
            <p:txBody>
              <a:bodyPr wrap="square">
                <a:spAutoFit/>
              </a:bodyPr>
              <a:lstStyle/>
              <a:p>
                <a:pPr marL="285750" lvl="1" indent="-285750">
                  <a:spcBef>
                    <a:spcPct val="20000"/>
                  </a:spcBef>
                  <a:buFont typeface="Arial" panose="020B0604020202020204" pitchFamily="34" charset="0"/>
                  <a:buChar char="•"/>
                  <a:defRPr/>
                </a:pPr>
                <a:r>
                  <a:rPr lang="fr-FR" sz="2000" u="sng" dirty="0">
                    <a:latin typeface="Univers Condensed"/>
                  </a:rPr>
                  <a:t>Le soudage a pour effet de diminuer, de façon parfois très marquée, la résistance mécanique des alliages d’aluminium</a:t>
                </a:r>
                <a:r>
                  <a:rPr lang="fr-FR" sz="2000" dirty="0">
                    <a:latin typeface="Univers Condensed"/>
                  </a:rPr>
                  <a:t> (à l’exception de certains alliages de la série </a:t>
                </a:r>
                <a14:m>
                  <m:oMath xmlns:m="http://schemas.openxmlformats.org/officeDocument/2006/math">
                    <m:r>
                      <a:rPr lang="fr-FR" sz="2000" b="0" i="1" dirty="0">
                        <a:latin typeface="Cambria Math" panose="02040503050406030204" pitchFamily="18" charset="0"/>
                      </a:rPr>
                      <m:t>5000</m:t>
                    </m:r>
                  </m:oMath>
                </a14:m>
                <a:r>
                  <a:rPr lang="fr-FR" sz="2000" dirty="0">
                    <a:latin typeface="Univers Condensed"/>
                  </a:rPr>
                  <a:t>)</a:t>
                </a:r>
              </a:p>
            </p:txBody>
          </p:sp>
        </mc:Choice>
        <mc:Fallback xmlns="">
          <p:sp>
            <p:nvSpPr>
              <p:cNvPr id="12" name="Rectangle 11">
                <a:extLst>
                  <a:ext uri="{FF2B5EF4-FFF2-40B4-BE49-F238E27FC236}">
                    <a16:creationId xmlns:a16="http://schemas.microsoft.com/office/drawing/2014/main" id="{BECC5D5D-3BC1-473F-A48E-9356C8C10193}"/>
                  </a:ext>
                </a:extLst>
              </p:cNvPr>
              <p:cNvSpPr>
                <a:spLocks noRot="1" noChangeAspect="1" noMove="1" noResize="1" noEditPoints="1" noAdjustHandles="1" noChangeArrowheads="1" noChangeShapeType="1" noTextEdit="1"/>
              </p:cNvSpPr>
              <p:nvPr/>
            </p:nvSpPr>
            <p:spPr>
              <a:xfrm>
                <a:off x="838200" y="3920424"/>
                <a:ext cx="4897843" cy="1631216"/>
              </a:xfrm>
              <a:prstGeom prst="rect">
                <a:avLst/>
              </a:prstGeom>
              <a:blipFill>
                <a:blip r:embed="rId5"/>
                <a:stretch>
                  <a:fillRect l="-866" t="-733" b="-4762"/>
                </a:stretch>
              </a:blipFill>
              <a:ln w="28575">
                <a:solidFill>
                  <a:srgbClr val="FF0000"/>
                </a:solidFill>
              </a:ln>
            </p:spPr>
            <p:txBody>
              <a:bodyPr/>
              <a:lstStyle/>
              <a:p>
                <a:r>
                  <a:rPr lang="fr-CA">
                    <a:noFill/>
                  </a:rPr>
                  <a:t> </a:t>
                </a:r>
              </a:p>
            </p:txBody>
          </p:sp>
        </mc:Fallback>
      </mc:AlternateContent>
      <p:sp>
        <p:nvSpPr>
          <p:cNvPr id="13" name="Rectangle 12"/>
          <p:cNvSpPr/>
          <p:nvPr/>
        </p:nvSpPr>
        <p:spPr>
          <a:xfrm>
            <a:off x="8688288" y="692697"/>
            <a:ext cx="1800200" cy="61096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CB17F12-5003-D14A-8B16-19D8BFCC9F57}"/>
              </a:ext>
            </a:extLst>
          </p:cNvPr>
          <p:cNvSpPr/>
          <p:nvPr/>
        </p:nvSpPr>
        <p:spPr>
          <a:xfrm>
            <a:off x="70635" y="6559813"/>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39352214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10" name="Rectangle 9"/>
              <p:cNvSpPr/>
              <p:nvPr/>
            </p:nvSpPr>
            <p:spPr>
              <a:xfrm>
                <a:off x="2696124" y="5141770"/>
                <a:ext cx="6959527" cy="541803"/>
              </a:xfrm>
              <a:prstGeom prst="rect">
                <a:avLst/>
              </a:prstGeom>
            </p:spPr>
            <p:txBody>
              <a:bodyPr wrap="square">
                <a:spAutoFit/>
              </a:bodyPr>
              <a:lstStyle/>
              <a:p>
                <a:r>
                  <a:rPr lang="fr-CA" sz="1400" dirty="0">
                    <a:solidFill>
                      <a:schemeClr val="tx1"/>
                    </a:solidFill>
                    <a:latin typeface="Univers Condensed"/>
                  </a:rPr>
                  <a:t>Tableau 9 : Résistance </a:t>
                </a:r>
                <a:r>
                  <a:rPr lang="fr-CA" sz="1400" u="sng" dirty="0">
                    <a:solidFill>
                      <a:schemeClr val="tx1"/>
                    </a:solidFill>
                    <a:latin typeface="Univers Condensed"/>
                  </a:rPr>
                  <a:t>ultime</a:t>
                </a:r>
                <a:r>
                  <a:rPr lang="fr-CA" sz="1400" dirty="0">
                    <a:solidFill>
                      <a:schemeClr val="tx1"/>
                    </a:solidFill>
                    <a:latin typeface="Univers Condensed"/>
                  </a:rPr>
                  <a:t> en traction d’alliages couramment utilisés  comme métal de base pour le </a:t>
                </a:r>
                <a:r>
                  <a:rPr lang="fr-CA" sz="1400" u="sng" dirty="0">
                    <a:solidFill>
                      <a:schemeClr val="tx1"/>
                    </a:solidFill>
                    <a:latin typeface="Univers Condensed"/>
                  </a:rPr>
                  <a:t>soudage</a:t>
                </a:r>
                <a:r>
                  <a:rPr lang="fr-CA" sz="1400" dirty="0">
                    <a:solidFill>
                      <a:schemeClr val="tx1"/>
                    </a:solidFill>
                    <a:latin typeface="Univers Condensed"/>
                  </a:rPr>
                  <a:t> en combinaison avec les alliages d’apport </a:t>
                </a:r>
                <a14:m>
                  <m:oMath xmlns:m="http://schemas.openxmlformats.org/officeDocument/2006/math">
                    <m:r>
                      <a:rPr lang="fr-CA" sz="1400" i="1" dirty="0">
                        <a:solidFill>
                          <a:schemeClr val="tx1"/>
                        </a:solidFill>
                        <a:latin typeface="Cambria Math" panose="02040503050406030204" pitchFamily="18" charset="0"/>
                      </a:rPr>
                      <m:t>4043</m:t>
                    </m:r>
                  </m:oMath>
                </a14:m>
                <a:r>
                  <a:rPr lang="fr-CA" sz="1400" dirty="0">
                    <a:solidFill>
                      <a:schemeClr val="tx1"/>
                    </a:solidFill>
                    <a:latin typeface="Univers Condensed"/>
                  </a:rPr>
                  <a:t> et </a:t>
                </a:r>
                <a14:m>
                  <m:oMath xmlns:m="http://schemas.openxmlformats.org/officeDocument/2006/math">
                    <m:r>
                      <a:rPr lang="fr-CA" sz="1400" i="1" dirty="0">
                        <a:solidFill>
                          <a:schemeClr val="tx1"/>
                        </a:solidFill>
                        <a:latin typeface="Cambria Math" panose="02040503050406030204" pitchFamily="18" charset="0"/>
                      </a:rPr>
                      <m:t>5356</m:t>
                    </m:r>
                  </m:oMath>
                </a14:m>
                <a:endParaRPr lang="fr-CA" sz="1400" dirty="0">
                  <a:solidFill>
                    <a:schemeClr val="tx1"/>
                  </a:solidFill>
                  <a:latin typeface="Univers Condensed"/>
                </a:endParaRPr>
              </a:p>
            </p:txBody>
          </p:sp>
        </mc:Choice>
        <mc:Fallback xmlns="">
          <p:sp>
            <p:nvSpPr>
              <p:cNvPr id="10" name="Rectangle 9"/>
              <p:cNvSpPr>
                <a:spLocks noRot="1" noChangeAspect="1" noMove="1" noResize="1" noEditPoints="1" noAdjustHandles="1" noChangeArrowheads="1" noChangeShapeType="1" noTextEdit="1"/>
              </p:cNvSpPr>
              <p:nvPr/>
            </p:nvSpPr>
            <p:spPr>
              <a:xfrm>
                <a:off x="2696124" y="5141770"/>
                <a:ext cx="6959527" cy="541803"/>
              </a:xfrm>
              <a:prstGeom prst="rect">
                <a:avLst/>
              </a:prstGeom>
              <a:blipFill>
                <a:blip r:embed="rId3"/>
                <a:stretch>
                  <a:fillRect l="-263" t="-1124" r="-788" b="-7865"/>
                </a:stretch>
              </a:blipFill>
            </p:spPr>
            <p:txBody>
              <a:bodyPr/>
              <a:lstStyle/>
              <a:p>
                <a:r>
                  <a:rPr lang="fr-CA">
                    <a:noFill/>
                  </a:rPr>
                  <a:t> </a:t>
                </a:r>
              </a:p>
            </p:txBody>
          </p:sp>
        </mc:Fallback>
      </mc:AlternateContent>
      <p:pic>
        <p:nvPicPr>
          <p:cNvPr id="15" name="Image 14"/>
          <p:cNvPicPr>
            <a:picLocks noChangeAspect="1"/>
          </p:cNvPicPr>
          <p:nvPr/>
        </p:nvPicPr>
        <p:blipFill>
          <a:blip r:embed="rId4"/>
          <a:stretch>
            <a:fillRect/>
          </a:stretch>
        </p:blipFill>
        <p:spPr>
          <a:xfrm>
            <a:off x="1846776" y="2612244"/>
            <a:ext cx="8658225" cy="2333625"/>
          </a:xfrm>
          <a:prstGeom prst="rect">
            <a:avLst/>
          </a:prstGeom>
        </p:spPr>
      </p:pic>
      <p:sp>
        <p:nvSpPr>
          <p:cNvPr id="16" name="Rectangle 15"/>
          <p:cNvSpPr/>
          <p:nvPr/>
        </p:nvSpPr>
        <p:spPr>
          <a:xfrm>
            <a:off x="3334254" y="3349948"/>
            <a:ext cx="6982094" cy="6396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7" name="Rectangle 1027">
                <a:extLst>
                  <a:ext uri="{FF2B5EF4-FFF2-40B4-BE49-F238E27FC236}">
                    <a16:creationId xmlns:a16="http://schemas.microsoft.com/office/drawing/2014/main" id="{2EE5C9F1-14EE-409A-A218-CE6E220E4358}"/>
                  </a:ext>
                </a:extLst>
              </p:cNvPr>
              <p:cNvSpPr txBox="1">
                <a:spLocks noChangeArrowheads="1"/>
              </p:cNvSpPr>
              <p:nvPr/>
            </p:nvSpPr>
            <p:spPr bwMode="auto">
              <a:xfrm>
                <a:off x="838200" y="1190264"/>
                <a:ext cx="9049562" cy="11521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lvl="1" indent="-182563" eaLnBrk="1" hangingPunct="1">
                  <a:buFont typeface="Arial" panose="020B0604020202020204" pitchFamily="34" charset="0"/>
                  <a:buChar char="•"/>
                  <a:defRPr/>
                </a:pPr>
                <a:r>
                  <a:rPr lang="fr-CA" sz="2000" u="sng" dirty="0">
                    <a:latin typeface="Univers Condensed"/>
                  </a:rPr>
                  <a:t>La résistance ultime</a:t>
                </a:r>
                <a:r>
                  <a:rPr lang="fr-CA" sz="2000" dirty="0">
                    <a:latin typeface="Univers Condensed"/>
                  </a:rPr>
                  <a:t> </a:t>
                </a:r>
                <a14:m>
                  <m:oMath xmlns:m="http://schemas.openxmlformats.org/officeDocument/2006/math">
                    <m:sSub>
                      <m:sSubPr>
                        <m:ctrlPr>
                          <a:rPr lang="fr-CA" sz="2000" i="1" dirty="0">
                            <a:latin typeface="Cambria Math" panose="02040503050406030204" pitchFamily="18" charset="0"/>
                          </a:rPr>
                        </m:ctrlPr>
                      </m:sSubPr>
                      <m:e>
                        <m:r>
                          <a:rPr lang="fr-CA" sz="2000" i="1" dirty="0">
                            <a:latin typeface="Cambria Math" panose="02040503050406030204" pitchFamily="18" charset="0"/>
                          </a:rPr>
                          <m:t>𝐹</m:t>
                        </m:r>
                      </m:e>
                      <m:sub>
                        <m:r>
                          <a:rPr lang="fr-CA" sz="2000" i="1" dirty="0">
                            <a:latin typeface="Cambria Math" panose="02040503050406030204" pitchFamily="18" charset="0"/>
                          </a:rPr>
                          <m:t>𝑤𝑢</m:t>
                        </m:r>
                      </m:sub>
                    </m:sSub>
                    <m:r>
                      <a:rPr lang="fr-CA" sz="2000" i="1" dirty="0">
                        <a:latin typeface="Cambria Math" panose="02040503050406030204" pitchFamily="18" charset="0"/>
                      </a:rPr>
                      <m:t> </m:t>
                    </m:r>
                  </m:oMath>
                </a14:m>
                <a:r>
                  <a:rPr lang="fr-CA" sz="2000" dirty="0">
                    <a:latin typeface="Univers Condensed"/>
                  </a:rPr>
                  <a:t>de quelques alliages, </a:t>
                </a:r>
                <a:r>
                  <a:rPr lang="fr-CA" sz="2000" u="sng" dirty="0">
                    <a:latin typeface="Univers Condensed"/>
                  </a:rPr>
                  <a:t>utilisés comme </a:t>
                </a:r>
                <a:r>
                  <a:rPr lang="fr-CA" sz="2000" b="1" u="sng" dirty="0">
                    <a:latin typeface="Univers Condensed"/>
                  </a:rPr>
                  <a:t>métal de base</a:t>
                </a:r>
                <a:r>
                  <a:rPr lang="fr-CA" sz="2000" dirty="0">
                    <a:latin typeface="Univers Condensed"/>
                  </a:rPr>
                  <a:t>, en combinaison avec les alliages </a:t>
                </a:r>
                <a14:m>
                  <m:oMath xmlns:m="http://schemas.openxmlformats.org/officeDocument/2006/math">
                    <m:r>
                      <a:rPr lang="fr-CA" sz="2000" i="1" dirty="0">
                        <a:latin typeface="Cambria Math" panose="02040503050406030204" pitchFamily="18" charset="0"/>
                      </a:rPr>
                      <m:t>4043</m:t>
                    </m:r>
                  </m:oMath>
                </a14:m>
                <a:r>
                  <a:rPr lang="fr-CA" sz="2000" dirty="0">
                    <a:latin typeface="Univers Condensed"/>
                  </a:rPr>
                  <a:t> et </a:t>
                </a:r>
                <a14:m>
                  <m:oMath xmlns:m="http://schemas.openxmlformats.org/officeDocument/2006/math">
                    <m:r>
                      <a:rPr lang="fr-CA" sz="2000" i="1" dirty="0">
                        <a:latin typeface="Cambria Math" panose="02040503050406030204" pitchFamily="18" charset="0"/>
                      </a:rPr>
                      <m:t>5356</m:t>
                    </m:r>
                  </m:oMath>
                </a14:m>
                <a:r>
                  <a:rPr lang="fr-CA" sz="2000" dirty="0">
                    <a:latin typeface="Univers Condensed"/>
                  </a:rPr>
                  <a:t>, utilisés comme métal d’apport pour le </a:t>
                </a:r>
                <a:r>
                  <a:rPr lang="fr-CA" sz="2000" u="sng" dirty="0">
                    <a:latin typeface="Univers Condensed"/>
                  </a:rPr>
                  <a:t>soudage</a:t>
                </a:r>
                <a:r>
                  <a:rPr lang="fr-CA" sz="2000" dirty="0">
                    <a:latin typeface="Univers Condensed"/>
                  </a:rPr>
                  <a:t>, est présentée dans le tableau ci-dessous :</a:t>
                </a:r>
              </a:p>
            </p:txBody>
          </p:sp>
        </mc:Choice>
        <mc:Fallback xmlns="">
          <p:sp>
            <p:nvSpPr>
              <p:cNvPr id="17" name="Rectangle 1027">
                <a:extLst>
                  <a:ext uri="{FF2B5EF4-FFF2-40B4-BE49-F238E27FC236}">
                    <a16:creationId xmlns:a16="http://schemas.microsoft.com/office/drawing/2014/main" id="{2EE5C9F1-14EE-409A-A218-CE6E220E4358}"/>
                  </a:ext>
                </a:extLst>
              </p:cNvPr>
              <p:cNvSpPr txBox="1">
                <a:spLocks noRot="1" noChangeAspect="1" noMove="1" noResize="1" noEditPoints="1" noAdjustHandles="1" noChangeArrowheads="1" noChangeShapeType="1" noTextEdit="1"/>
              </p:cNvSpPr>
              <p:nvPr/>
            </p:nvSpPr>
            <p:spPr bwMode="auto">
              <a:xfrm>
                <a:off x="838200" y="1190264"/>
                <a:ext cx="9049562" cy="1152128"/>
              </a:xfrm>
              <a:prstGeom prst="rect">
                <a:avLst/>
              </a:prstGeom>
              <a:blipFill>
                <a:blip r:embed="rId5"/>
                <a:stretch>
                  <a:fillRect l="-606" t="-211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9" name="Rectangle 8">
            <a:extLst>
              <a:ext uri="{FF2B5EF4-FFF2-40B4-BE49-F238E27FC236}">
                <a16:creationId xmlns:a16="http://schemas.microsoft.com/office/drawing/2014/main" id="{1537C84C-BB6C-CB49-A292-9B92FBAF32F1}"/>
              </a:ext>
            </a:extLst>
          </p:cNvPr>
          <p:cNvSpPr/>
          <p:nvPr/>
        </p:nvSpPr>
        <p:spPr>
          <a:xfrm>
            <a:off x="385267" y="64004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4653595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664855"/>
                <a:ext cx="9049562" cy="15128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7188" lvl="1" indent="-357188" eaLnBrk="1" hangingPunct="1">
                  <a:buFont typeface="+mj-lt"/>
                  <a:buAutoNum type="arabicPeriod" startAt="2"/>
                  <a:defRPr/>
                </a:pPr>
                <a:r>
                  <a:rPr lang="fr-FR" sz="2000" dirty="0">
                    <a:solidFill>
                      <a:schemeClr val="accent1"/>
                    </a:solidFill>
                    <a:latin typeface="Univers Condensed"/>
                  </a:rPr>
                  <a:t>Alliages d’apport pour le soudage</a:t>
                </a:r>
                <a:endParaRPr lang="fr-CA" sz="2000" dirty="0">
                  <a:solidFill>
                    <a:srgbClr val="FF0000"/>
                  </a:solidFill>
                  <a:latin typeface="Univers Condensed"/>
                </a:endParaRPr>
              </a:p>
              <a:p>
                <a:pPr marL="182563" lvl="1" indent="-182563" eaLnBrk="1" hangingPunct="1">
                  <a:buFont typeface="Arial" panose="020B0604020202020204" pitchFamily="34" charset="0"/>
                  <a:buChar char="•"/>
                  <a:defRPr/>
                </a:pPr>
                <a:r>
                  <a:rPr lang="fr-CA" sz="2000" dirty="0">
                    <a:latin typeface="Univers Condensed"/>
                  </a:rPr>
                  <a:t>Les valeurs de </a:t>
                </a:r>
                <a14:m>
                  <m:oMath xmlns:m="http://schemas.openxmlformats.org/officeDocument/2006/math">
                    <m:sSub>
                      <m:sSubPr>
                        <m:ctrlPr>
                          <a:rPr lang="fr-CA" sz="2000" i="1" dirty="0">
                            <a:latin typeface="Cambria Math" panose="02040503050406030204" pitchFamily="18" charset="0"/>
                          </a:rPr>
                        </m:ctrlPr>
                      </m:sSubPr>
                      <m:e>
                        <m:r>
                          <a:rPr lang="fr-CA" sz="2000" b="0" i="1" dirty="0">
                            <a:latin typeface="Cambria Math" panose="02040503050406030204" pitchFamily="18" charset="0"/>
                          </a:rPr>
                          <m:t>𝐹</m:t>
                        </m:r>
                      </m:e>
                      <m:sub>
                        <m:r>
                          <a:rPr lang="fr-CA" sz="2000" b="0" i="1" dirty="0">
                            <a:latin typeface="Cambria Math" panose="02040503050406030204" pitchFamily="18" charset="0"/>
                          </a:rPr>
                          <m:t>𝑤𝑦</m:t>
                        </m:r>
                      </m:sub>
                    </m:sSub>
                  </m:oMath>
                </a14:m>
                <a:r>
                  <a:rPr lang="fr-FR" sz="2000" dirty="0">
                    <a:latin typeface="Univers Condensed"/>
                  </a:rPr>
                  <a:t> et </a:t>
                </a:r>
                <a14:m>
                  <m:oMath xmlns:m="http://schemas.openxmlformats.org/officeDocument/2006/math">
                    <m:sSub>
                      <m:sSubPr>
                        <m:ctrlPr>
                          <a:rPr lang="fr-CA" sz="2000" i="1" dirty="0">
                            <a:latin typeface="Cambria Math" panose="02040503050406030204" pitchFamily="18" charset="0"/>
                          </a:rPr>
                        </m:ctrlPr>
                      </m:sSubPr>
                      <m:e>
                        <m:r>
                          <a:rPr lang="fr-CA" sz="2000" b="0" i="1" dirty="0">
                            <a:latin typeface="Cambria Math" panose="02040503050406030204" pitchFamily="18" charset="0"/>
                          </a:rPr>
                          <m:t>𝐹</m:t>
                        </m:r>
                      </m:e>
                      <m:sub>
                        <m:r>
                          <a:rPr lang="fr-CA" sz="2000" b="0" i="1" dirty="0">
                            <a:latin typeface="Cambria Math" panose="02040503050406030204" pitchFamily="18" charset="0"/>
                          </a:rPr>
                          <m:t>𝑤𝑢</m:t>
                        </m:r>
                      </m:sub>
                    </m:sSub>
                  </m:oMath>
                </a14:m>
                <a:r>
                  <a:rPr lang="fr-FR" sz="2000" dirty="0">
                    <a:latin typeface="Univers Condensed"/>
                  </a:rPr>
                  <a:t> </a:t>
                </a:r>
                <a:r>
                  <a:rPr lang="fr-CA" sz="2000" dirty="0">
                    <a:latin typeface="Univers Condensed"/>
                  </a:rPr>
                  <a:t>pour </a:t>
                </a:r>
                <a:r>
                  <a:rPr lang="fr-CA" sz="2000" u="sng" dirty="0">
                    <a:latin typeface="Univers Condensed"/>
                  </a:rPr>
                  <a:t>les alliages d’apport pour le soudage</a:t>
                </a:r>
                <a:r>
                  <a:rPr lang="fr-CA" sz="2000" dirty="0">
                    <a:latin typeface="Univers Condensed"/>
                  </a:rPr>
                  <a:t>,  qui sont utilisées afin de déterminer les résistance nominales, doivent être celles qui sont fournies par la norme CSA-S157 (voir article 5.2.2, tableau 3)</a:t>
                </a: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664855"/>
                <a:ext cx="9049562" cy="1512861"/>
              </a:xfrm>
              <a:prstGeom prst="rect">
                <a:avLst/>
              </a:prstGeom>
              <a:blipFill>
                <a:blip r:embed="rId3"/>
                <a:stretch>
                  <a:fillRect l="-674" t="-201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a:extLst>
              <a:ext uri="{FF2B5EF4-FFF2-40B4-BE49-F238E27FC236}">
                <a16:creationId xmlns:a16="http://schemas.microsoft.com/office/drawing/2014/main" id="{E2788467-33A2-4186-9C68-E2C2BBE6823D}"/>
              </a:ext>
            </a:extLst>
          </p:cNvPr>
          <p:cNvPicPr>
            <a:picLocks noChangeAspect="1"/>
          </p:cNvPicPr>
          <p:nvPr/>
        </p:nvPicPr>
        <p:blipFill>
          <a:blip r:embed="rId4"/>
          <a:stretch>
            <a:fillRect/>
          </a:stretch>
        </p:blipFill>
        <p:spPr>
          <a:xfrm>
            <a:off x="1795270" y="2055258"/>
            <a:ext cx="8415530" cy="3456517"/>
          </a:xfrm>
          <a:prstGeom prst="rect">
            <a:avLst/>
          </a:prstGeom>
        </p:spPr>
      </p:pic>
      <p:sp>
        <p:nvSpPr>
          <p:cNvPr id="12" name="Rectangle 11">
            <a:extLst>
              <a:ext uri="{FF2B5EF4-FFF2-40B4-BE49-F238E27FC236}">
                <a16:creationId xmlns:a16="http://schemas.microsoft.com/office/drawing/2014/main" id="{6AC91284-DDF1-490B-A2ED-EADB734475CA}"/>
              </a:ext>
            </a:extLst>
          </p:cNvPr>
          <p:cNvSpPr/>
          <p:nvPr/>
        </p:nvSpPr>
        <p:spPr>
          <a:xfrm>
            <a:off x="2895158" y="5590409"/>
            <a:ext cx="6215753" cy="523220"/>
          </a:xfrm>
          <a:prstGeom prst="rect">
            <a:avLst/>
          </a:prstGeom>
        </p:spPr>
        <p:txBody>
          <a:bodyPr wrap="square">
            <a:spAutoFit/>
          </a:bodyPr>
          <a:lstStyle/>
          <a:p>
            <a:pPr algn="ctr"/>
            <a:r>
              <a:rPr lang="fr-CA" sz="1400" dirty="0">
                <a:latin typeface="Univers Condensed"/>
              </a:rPr>
              <a:t>Résistance nominale des alliages d’apport à base d’aluminium (voir tableau 3 de l’article 5.2.2 de la CSA157-17)</a:t>
            </a:r>
          </a:p>
        </p:txBody>
      </p:sp>
      <p:sp>
        <p:nvSpPr>
          <p:cNvPr id="3" name="ZoneTexte 2"/>
          <p:cNvSpPr txBox="1"/>
          <p:nvPr/>
        </p:nvSpPr>
        <p:spPr>
          <a:xfrm>
            <a:off x="838200" y="6356350"/>
            <a:ext cx="6128084" cy="461665"/>
          </a:xfrm>
          <a:prstGeom prst="rect">
            <a:avLst/>
          </a:prstGeom>
          <a:noFill/>
        </p:spPr>
        <p:txBody>
          <a:bodyPr wrap="square" rtlCol="0">
            <a:spAutoFit/>
          </a:bodyPr>
          <a:lstStyle/>
          <a:p>
            <a:r>
              <a:rPr lang="fr-FR" sz="1200" dirty="0"/>
              <a:t>Source : CSA157-17 Calcul de la résistance mécanique des éléments en aluminium</a:t>
            </a:r>
          </a:p>
          <a:p>
            <a:r>
              <a:rPr lang="fr-FR" sz="1200" dirty="0"/>
              <a:t>© Canadian Standards Association</a:t>
            </a:r>
            <a:endParaRPr lang="fr-CA" sz="1200" dirty="0"/>
          </a:p>
        </p:txBody>
      </p:sp>
    </p:spTree>
    <p:extLst>
      <p:ext uri="{BB962C8B-B14F-4D97-AF65-F5344CB8AC3E}">
        <p14:creationId xmlns:p14="http://schemas.microsoft.com/office/powerpoint/2010/main" val="23290704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a:xfrm>
                <a:off x="838200" y="980456"/>
                <a:ext cx="5337359" cy="149403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defRPr/>
                </a:pPr>
                <a:r>
                  <a:rPr lang="fr-CA" sz="1600" dirty="0">
                    <a:latin typeface="Univers Condensed"/>
                  </a:rPr>
                  <a:t>Résistance à la fatigue</a:t>
                </a:r>
              </a:p>
              <a:p>
                <a:pPr marL="342900" lvl="1" indent="-342900">
                  <a:buFont typeface="Calibri" panose="020F0502020204030204" pitchFamily="34" charset="0"/>
                  <a:buChar char="‒"/>
                  <a:defRPr/>
                </a:pPr>
                <a:endParaRPr lang="fr-CA" sz="1600" dirty="0">
                  <a:solidFill>
                    <a:srgbClr val="000099"/>
                  </a:solidFill>
                  <a:latin typeface="Univers Condensed"/>
                </a:endParaRPr>
              </a:p>
              <a:p>
                <a:pPr marL="552450" lvl="2" indent="-285750">
                  <a:buFont typeface="Wingdings" panose="05000000000000000000" pitchFamily="2" charset="2"/>
                  <a:buChar char="Ø"/>
                  <a:defRPr/>
                </a:pPr>
                <a:r>
                  <a:rPr lang="fr-CA" sz="1600" dirty="0">
                    <a:latin typeface="Univers Condensed"/>
                  </a:rPr>
                  <a:t>Il s’agit du </a:t>
                </a:r>
                <a:r>
                  <a:rPr lang="fr-CA" sz="1600" u="sng" dirty="0">
                    <a:latin typeface="Univers Condensed"/>
                  </a:rPr>
                  <a:t>nombre de cycles de chargement avant la rupture</a:t>
                </a:r>
                <a:r>
                  <a:rPr lang="fr-CA" sz="1600" dirty="0">
                    <a:latin typeface="Univers Condensed"/>
                  </a:rPr>
                  <a:t> (</a:t>
                </a:r>
                <a14:m>
                  <m:oMath xmlns:m="http://schemas.openxmlformats.org/officeDocument/2006/math">
                    <m:r>
                      <a:rPr lang="fr-CA" sz="1600" i="1" dirty="0">
                        <a:latin typeface="Cambria Math" panose="02040503050406030204" pitchFamily="18" charset="0"/>
                      </a:rPr>
                      <m:t>𝑁</m:t>
                    </m:r>
                  </m:oMath>
                </a14:m>
                <a:r>
                  <a:rPr lang="fr-CA" sz="1600" dirty="0">
                    <a:latin typeface="Univers Condensed"/>
                  </a:rPr>
                  <a:t>) </a:t>
                </a:r>
                <a:r>
                  <a:rPr lang="fr-CA" sz="1600" u="sng" dirty="0">
                    <a:latin typeface="Univers Condensed"/>
                  </a:rPr>
                  <a:t>pour une différence de contraintes appliquée</a:t>
                </a:r>
                <a:r>
                  <a:rPr lang="fr-CA" sz="1600" dirty="0">
                    <a:latin typeface="Univers Condensed"/>
                  </a:rPr>
                  <a:t> (</a:t>
                </a:r>
                <a14:m>
                  <m:oMath xmlns:m="http://schemas.openxmlformats.org/officeDocument/2006/math">
                    <m:r>
                      <m:rPr>
                        <m:sty m:val="p"/>
                      </m:rPr>
                      <a:rPr lang="fr-CA" sz="1600" dirty="0">
                        <a:latin typeface="Cambria Math" panose="02040503050406030204" pitchFamily="18" charset="0"/>
                      </a:rPr>
                      <m:t>Δ</m:t>
                    </m:r>
                    <m:r>
                      <a:rPr lang="fr-CA" sz="1600" i="1" dirty="0">
                        <a:latin typeface="Cambria Math" panose="02040503050406030204" pitchFamily="18" charset="0"/>
                      </a:rPr>
                      <m:t>𝜎</m:t>
                    </m:r>
                    <m:r>
                      <a:rPr lang="fr-CA" sz="1600" i="1" dirty="0">
                        <a:latin typeface="Cambria Math" panose="02040503050406030204" pitchFamily="18" charset="0"/>
                      </a:rPr>
                      <m:t> =</m:t>
                    </m:r>
                    <m:sSub>
                      <m:sSubPr>
                        <m:ctrlPr>
                          <a:rPr lang="fr-CA" sz="1600" i="1" dirty="0">
                            <a:latin typeface="Cambria Math" panose="02040503050406030204" pitchFamily="18" charset="0"/>
                          </a:rPr>
                        </m:ctrlPr>
                      </m:sSubPr>
                      <m:e>
                        <m:r>
                          <a:rPr lang="fr-CA" sz="1600" i="1" dirty="0">
                            <a:latin typeface="Cambria Math" panose="02040503050406030204" pitchFamily="18" charset="0"/>
                          </a:rPr>
                          <m:t>𝜎</m:t>
                        </m:r>
                      </m:e>
                      <m:sub>
                        <m:r>
                          <m:rPr>
                            <m:sty m:val="p"/>
                          </m:rPr>
                          <a:rPr lang="fr-CA" sz="1600" i="1" dirty="0">
                            <a:latin typeface="Cambria Math" panose="02040503050406030204" pitchFamily="18" charset="0"/>
                          </a:rPr>
                          <m:t>max</m:t>
                        </m:r>
                      </m:sub>
                    </m:sSub>
                    <m:r>
                      <a:rPr lang="fr-CA" sz="1600" i="1" dirty="0">
                        <a:latin typeface="Cambria Math" panose="02040503050406030204" pitchFamily="18" charset="0"/>
                      </a:rPr>
                      <m:t>−</m:t>
                    </m:r>
                    <m:sSub>
                      <m:sSubPr>
                        <m:ctrlPr>
                          <a:rPr lang="fr-CA" sz="1600" i="1" dirty="0">
                            <a:latin typeface="Cambria Math" panose="02040503050406030204" pitchFamily="18" charset="0"/>
                          </a:rPr>
                        </m:ctrlPr>
                      </m:sSubPr>
                      <m:e>
                        <m:r>
                          <a:rPr lang="fr-CA" sz="1600" i="1" dirty="0">
                            <a:latin typeface="Cambria Math" panose="02040503050406030204" pitchFamily="18" charset="0"/>
                          </a:rPr>
                          <m:t>𝜎</m:t>
                        </m:r>
                      </m:e>
                      <m:sub>
                        <m:r>
                          <m:rPr>
                            <m:sty m:val="p"/>
                          </m:rPr>
                          <a:rPr lang="fr-CA" sz="1600" i="1" dirty="0">
                            <a:latin typeface="Cambria Math" panose="02040503050406030204" pitchFamily="18" charset="0"/>
                          </a:rPr>
                          <m:t>min</m:t>
                        </m:r>
                      </m:sub>
                    </m:sSub>
                    <m:r>
                      <a:rPr lang="fr-CA" sz="1600" i="1" dirty="0">
                        <a:latin typeface="Cambria Math" panose="02040503050406030204" pitchFamily="18" charset="0"/>
                      </a:rPr>
                      <m:t>⁡</m:t>
                    </m:r>
                  </m:oMath>
                </a14:m>
                <a:r>
                  <a:rPr lang="fr-CA" sz="1600" dirty="0">
                    <a:latin typeface="Univers Condensed"/>
                  </a:rPr>
                  <a:t>) donnée</a:t>
                </a:r>
              </a:p>
            </p:txBody>
          </p:sp>
        </mc:Choice>
        <mc:Fallback xmlns="">
          <p:sp>
            <p:nvSpPr>
              <p:cNvPr id="7" name="Rectangle 1027"/>
              <p:cNvSpPr txBox="1">
                <a:spLocks noRot="1" noChangeAspect="1" noMove="1" noResize="1" noEditPoints="1" noAdjustHandles="1" noChangeArrowheads="1" noChangeShapeType="1" noTextEdit="1"/>
              </p:cNvSpPr>
              <p:nvPr/>
            </p:nvSpPr>
            <p:spPr>
              <a:xfrm>
                <a:off x="838200" y="980456"/>
                <a:ext cx="5337359" cy="1494033"/>
              </a:xfrm>
              <a:prstGeom prst="rect">
                <a:avLst/>
              </a:prstGeom>
              <a:blipFill>
                <a:blip r:embed="rId3"/>
                <a:stretch>
                  <a:fillRect l="-2171" t="-6122" r="-274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703413" y="5517233"/>
                <a:ext cx="4810807" cy="307777"/>
              </a:xfrm>
              <a:prstGeom prst="rect">
                <a:avLst/>
              </a:prstGeom>
            </p:spPr>
            <p:txBody>
              <a:bodyPr wrap="square">
                <a:spAutoFit/>
              </a:bodyPr>
              <a:lstStyle/>
              <a:p>
                <a:r>
                  <a:rPr lang="fr-CA" sz="1400" dirty="0">
                    <a:solidFill>
                      <a:schemeClr val="tx1"/>
                    </a:solidFill>
                    <a:latin typeface="Univers Condensed"/>
                  </a:rPr>
                  <a:t>Exemple de courbe de résistance à la fatigue (courbe </a:t>
                </a:r>
                <a14:m>
                  <m:oMath xmlns:m="http://schemas.openxmlformats.org/officeDocument/2006/math">
                    <m:r>
                      <a:rPr lang="fr-CA" sz="1400" b="0" i="1" dirty="0">
                        <a:solidFill>
                          <a:schemeClr val="tx1"/>
                        </a:solidFill>
                        <a:latin typeface="Cambria Math" panose="02040503050406030204" pitchFamily="18" charset="0"/>
                      </a:rPr>
                      <m:t>𝑆</m:t>
                    </m:r>
                  </m:oMath>
                </a14:m>
                <a:r>
                  <a:rPr lang="fr-CA" sz="1400" dirty="0">
                    <a:solidFill>
                      <a:schemeClr val="tx1"/>
                    </a:solidFill>
                    <a:latin typeface="Univers Condensed"/>
                  </a:rPr>
                  <a:t>-</a:t>
                </a:r>
                <a14:m>
                  <m:oMath xmlns:m="http://schemas.openxmlformats.org/officeDocument/2006/math">
                    <m:r>
                      <a:rPr lang="fr-CA" sz="1400" b="0" i="1" dirty="0">
                        <a:solidFill>
                          <a:schemeClr val="tx1"/>
                        </a:solidFill>
                        <a:latin typeface="Cambria Math" panose="02040503050406030204" pitchFamily="18" charset="0"/>
                      </a:rPr>
                      <m:t>𝑁</m:t>
                    </m:r>
                  </m:oMath>
                </a14:m>
                <a:r>
                  <a:rPr lang="fr-CA" sz="1400" dirty="0">
                    <a:solidFill>
                      <a:schemeClr val="tx1"/>
                    </a:solidFill>
                    <a:latin typeface="Univers Condensed"/>
                  </a:rPr>
                  <a:t>)</a:t>
                </a:r>
              </a:p>
            </p:txBody>
          </p:sp>
        </mc:Choice>
        <mc:Fallback xmlns="">
          <p:sp>
            <p:nvSpPr>
              <p:cNvPr id="8" name="Rectangle 7"/>
              <p:cNvSpPr>
                <a:spLocks noRot="1" noChangeAspect="1" noMove="1" noResize="1" noEditPoints="1" noAdjustHandles="1" noChangeArrowheads="1" noChangeShapeType="1" noTextEdit="1"/>
              </p:cNvSpPr>
              <p:nvPr/>
            </p:nvSpPr>
            <p:spPr>
              <a:xfrm>
                <a:off x="6703413" y="5517233"/>
                <a:ext cx="4810807" cy="307777"/>
              </a:xfrm>
              <a:prstGeom prst="rect">
                <a:avLst/>
              </a:prstGeom>
              <a:blipFill>
                <a:blip r:embed="rId4"/>
                <a:stretch>
                  <a:fillRect l="-380" t="-3922" b="-19608"/>
                </a:stretch>
              </a:blipFill>
            </p:spPr>
            <p:txBody>
              <a:bodyPr/>
              <a:lstStyle/>
              <a:p>
                <a:r>
                  <a:rPr lang="fr-CA">
                    <a:noFill/>
                  </a:rPr>
                  <a:t> </a:t>
                </a:r>
              </a:p>
            </p:txBody>
          </p:sp>
        </mc:Fallback>
      </mc:AlternateContent>
      <p:sp>
        <p:nvSpPr>
          <p:cNvPr id="10" name="Rectangle 9"/>
          <p:cNvSpPr/>
          <p:nvPr/>
        </p:nvSpPr>
        <p:spPr>
          <a:xfrm>
            <a:off x="76198" y="6574866"/>
            <a:ext cx="5098319" cy="276999"/>
          </a:xfrm>
          <a:prstGeom prst="rect">
            <a:avLst/>
          </a:prstGeom>
        </p:spPr>
        <p:txBody>
          <a:bodyPr wrap="none">
            <a:spAutoFit/>
          </a:bodyPr>
          <a:lstStyle/>
          <a:p>
            <a:r>
              <a:rPr lang="fr-CA" sz="1200" dirty="0">
                <a:solidFill>
                  <a:schemeClr val="tx1">
                    <a:lumMod val="50000"/>
                    <a:lumOff val="50000"/>
                  </a:schemeClr>
                </a:solidFill>
                <a:latin typeface="+mj-lt"/>
              </a:rPr>
              <a:t>Source: CSA S157-17; Beaulieu, Denis. Calcul des charpentes d'aluminium (2003)</a:t>
            </a:r>
            <a:endParaRPr lang="fr-CA" sz="1200" dirty="0">
              <a:latin typeface="+mj-lt"/>
            </a:endParaRPr>
          </a:p>
        </p:txBody>
      </p:sp>
      <mc:AlternateContent xmlns:mc="http://schemas.openxmlformats.org/markup-compatibility/2006" xmlns:a14="http://schemas.microsoft.com/office/drawing/2010/main">
        <mc:Choice Requires="a14">
          <p:sp>
            <p:nvSpPr>
              <p:cNvPr id="13" name="Rectangle 1027">
                <a:extLst>
                  <a:ext uri="{FF2B5EF4-FFF2-40B4-BE49-F238E27FC236}">
                    <a16:creationId xmlns:a16="http://schemas.microsoft.com/office/drawing/2014/main" id="{8DC9EA7B-9ED6-43A7-A398-E5CD9426349A}"/>
                  </a:ext>
                </a:extLst>
              </p:cNvPr>
              <p:cNvSpPr txBox="1">
                <a:spLocks noChangeArrowheads="1"/>
              </p:cNvSpPr>
              <p:nvPr/>
            </p:nvSpPr>
            <p:spPr bwMode="auto">
              <a:xfrm>
                <a:off x="737720" y="2506832"/>
                <a:ext cx="4032448" cy="19689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52450" lvl="2" indent="-285750" eaLnBrk="1" hangingPunct="1">
                  <a:buFont typeface="Wingdings" panose="05000000000000000000" pitchFamily="2" charset="2"/>
                  <a:buChar char="Ø"/>
                  <a:defRPr/>
                </a:pPr>
                <a:r>
                  <a:rPr lang="fr-CA" sz="1600" dirty="0">
                    <a:latin typeface="Univers Condensed"/>
                  </a:rPr>
                  <a:t>Pour un élément de structure donné comportant un </a:t>
                </a:r>
                <a:r>
                  <a:rPr lang="fr-CA" sz="1600" u="sng" dirty="0">
                    <a:latin typeface="Univers Condensed"/>
                  </a:rPr>
                  <a:t>détail particulier</a:t>
                </a:r>
                <a:r>
                  <a:rPr lang="fr-CA" sz="1600" dirty="0">
                    <a:latin typeface="Univers Condensed"/>
                  </a:rPr>
                  <a:t>, la résistance à la fatigue, s’exprime sous la forme de courbes, dites </a:t>
                </a:r>
                <a:r>
                  <a:rPr lang="fr-CA" sz="1600" b="1" dirty="0">
                    <a:latin typeface="Univers Condensed"/>
                  </a:rPr>
                  <a:t>courbes </a:t>
                </a:r>
                <a14:m>
                  <m:oMath xmlns:m="http://schemas.openxmlformats.org/officeDocument/2006/math">
                    <m:r>
                      <a:rPr lang="fr-CA" sz="1600" b="1" i="1" dirty="0">
                        <a:latin typeface="Cambria Math" panose="02040503050406030204" pitchFamily="18" charset="0"/>
                      </a:rPr>
                      <m:t>𝑺</m:t>
                    </m:r>
                  </m:oMath>
                </a14:m>
                <a:r>
                  <a:rPr lang="fr-CA" sz="1600" b="1" dirty="0">
                    <a:latin typeface="Univers Condensed"/>
                  </a:rPr>
                  <a:t>-</a:t>
                </a:r>
                <a14:m>
                  <m:oMath xmlns:m="http://schemas.openxmlformats.org/officeDocument/2006/math">
                    <m:r>
                      <a:rPr lang="fr-CA" sz="1600" b="1" i="1" dirty="0">
                        <a:latin typeface="Cambria Math" panose="02040503050406030204" pitchFamily="18" charset="0"/>
                      </a:rPr>
                      <m:t>𝑵</m:t>
                    </m:r>
                  </m:oMath>
                </a14:m>
                <a:r>
                  <a:rPr lang="fr-CA" sz="1600" dirty="0">
                    <a:latin typeface="Univers Condensed"/>
                  </a:rPr>
                  <a:t> (ou </a:t>
                </a:r>
                <a:r>
                  <a:rPr lang="fr-CA" sz="1600" b="1" dirty="0">
                    <a:latin typeface="Univers Condensed"/>
                  </a:rPr>
                  <a:t>courbes de résistance à la fatigue</a:t>
                </a:r>
                <a:r>
                  <a:rPr lang="fr-CA" sz="1600" dirty="0">
                    <a:latin typeface="Univers Condensed"/>
                  </a:rPr>
                  <a:t>), qui relient </a:t>
                </a:r>
                <a14:m>
                  <m:oMath xmlns:m="http://schemas.openxmlformats.org/officeDocument/2006/math">
                    <m:r>
                      <a:rPr lang="fr-CA" sz="1600" i="1" dirty="0">
                        <a:latin typeface="Cambria Math" panose="02040503050406030204" pitchFamily="18" charset="0"/>
                      </a:rPr>
                      <m:t>𝑆</m:t>
                    </m:r>
                    <m:r>
                      <a:rPr lang="fr-CA" sz="1600" dirty="0">
                        <a:latin typeface="Cambria Math" panose="02040503050406030204" pitchFamily="18" charset="0"/>
                      </a:rPr>
                      <m:t>=</m:t>
                    </m:r>
                    <m:r>
                      <m:rPr>
                        <m:sty m:val="p"/>
                      </m:rPr>
                      <a:rPr lang="fr-CA" sz="1600" dirty="0">
                        <a:latin typeface="Cambria Math" panose="02040503050406030204" pitchFamily="18" charset="0"/>
                      </a:rPr>
                      <m:t>Δ</m:t>
                    </m:r>
                    <m:r>
                      <a:rPr lang="fr-CA" sz="1600" i="1" dirty="0">
                        <a:latin typeface="Cambria Math" panose="02040503050406030204" pitchFamily="18" charset="0"/>
                      </a:rPr>
                      <m:t>𝜎</m:t>
                    </m:r>
                  </m:oMath>
                </a14:m>
                <a:r>
                  <a:rPr lang="fr-CA" sz="1600" dirty="0">
                    <a:latin typeface="Univers Condensed"/>
                  </a:rPr>
                  <a:t> à </a:t>
                </a:r>
                <a14:m>
                  <m:oMath xmlns:m="http://schemas.openxmlformats.org/officeDocument/2006/math">
                    <m:r>
                      <a:rPr lang="fr-CA" sz="1600" i="1" dirty="0">
                        <a:latin typeface="Cambria Math" panose="02040503050406030204" pitchFamily="18" charset="0"/>
                      </a:rPr>
                      <m:t>𝑁</m:t>
                    </m:r>
                  </m:oMath>
                </a14:m>
                <a:r>
                  <a:rPr lang="fr-CA" sz="1600" dirty="0">
                    <a:latin typeface="Univers Condensed"/>
                  </a:rPr>
                  <a:t> conduisant à la rupture</a:t>
                </a:r>
              </a:p>
            </p:txBody>
          </p:sp>
        </mc:Choice>
        <mc:Fallback xmlns="">
          <p:sp>
            <p:nvSpPr>
              <p:cNvPr id="13" name="Rectangle 1027">
                <a:extLst>
                  <a:ext uri="{FF2B5EF4-FFF2-40B4-BE49-F238E27FC236}">
                    <a16:creationId xmlns:a16="http://schemas.microsoft.com/office/drawing/2014/main" id="{8DC9EA7B-9ED6-43A7-A398-E5CD9426349A}"/>
                  </a:ext>
                </a:extLst>
              </p:cNvPr>
              <p:cNvSpPr txBox="1">
                <a:spLocks noRot="1" noChangeAspect="1" noMove="1" noResize="1" noEditPoints="1" noAdjustHandles="1" noChangeArrowheads="1" noChangeShapeType="1" noTextEdit="1"/>
              </p:cNvSpPr>
              <p:nvPr/>
            </p:nvSpPr>
            <p:spPr bwMode="auto">
              <a:xfrm>
                <a:off x="737720" y="2506832"/>
                <a:ext cx="4032448" cy="1968916"/>
              </a:xfrm>
              <a:prstGeom prst="rect">
                <a:avLst/>
              </a:prstGeom>
              <a:blipFill>
                <a:blip r:embed="rId5"/>
                <a:stretch>
                  <a:fillRect t="-929" r="-9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CC14EFA-333E-47C8-A093-D1C3FD8D194B}"/>
                  </a:ext>
                </a:extLst>
              </p:cNvPr>
              <p:cNvSpPr/>
              <p:nvPr/>
            </p:nvSpPr>
            <p:spPr>
              <a:xfrm>
                <a:off x="1552240" y="6002124"/>
                <a:ext cx="9008256" cy="523220"/>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Les courbes </a:t>
                </a:r>
                <a14:m>
                  <m:oMath xmlns:m="http://schemas.openxmlformats.org/officeDocument/2006/math">
                    <m:r>
                      <a:rPr lang="fr-CA" sz="1400" i="1" dirty="0">
                        <a:latin typeface="Cambria Math" panose="02040503050406030204" pitchFamily="18" charset="0"/>
                      </a:rPr>
                      <m:t>𝑆</m:t>
                    </m:r>
                  </m:oMath>
                </a14:m>
                <a:r>
                  <a:rPr lang="fr-CA" sz="1400" dirty="0">
                    <a:latin typeface="Univers Condensed"/>
                  </a:rPr>
                  <a:t>-</a:t>
                </a:r>
                <a14:m>
                  <m:oMath xmlns:m="http://schemas.openxmlformats.org/officeDocument/2006/math">
                    <m:r>
                      <a:rPr lang="fr-CA" sz="1400" i="1" dirty="0">
                        <a:latin typeface="Cambria Math" panose="02040503050406030204" pitchFamily="18" charset="0"/>
                      </a:rPr>
                      <m:t>𝑁</m:t>
                    </m:r>
                  </m:oMath>
                </a14:m>
                <a:r>
                  <a:rPr lang="fr-CA" sz="1400" dirty="0">
                    <a:latin typeface="Univers Condensed"/>
                  </a:rPr>
                  <a:t> s’appuient sur de très nombreux résultats d’essais, sous variations de contraintes </a:t>
                </a:r>
                <a:r>
                  <a:rPr lang="fr-CA" sz="1400" u="sng" dirty="0">
                    <a:latin typeface="Univers Condensed"/>
                  </a:rPr>
                  <a:t>d’amplitude constante</a:t>
                </a:r>
                <a:r>
                  <a:rPr lang="fr-CA" sz="1400" dirty="0">
                    <a:latin typeface="Univers Condensed"/>
                  </a:rPr>
                  <a:t>, réalisés sur des éléments de structure en aluminium comportant un </a:t>
                </a:r>
                <a:r>
                  <a:rPr lang="fr-CA" sz="1400" u="sng" dirty="0">
                    <a:latin typeface="Univers Condensed"/>
                  </a:rPr>
                  <a:t>détail particulier</a:t>
                </a:r>
              </a:p>
            </p:txBody>
          </p:sp>
        </mc:Choice>
        <mc:Fallback xmlns="">
          <p:sp>
            <p:nvSpPr>
              <p:cNvPr id="14" name="Rectangle 13">
                <a:extLst>
                  <a:ext uri="{FF2B5EF4-FFF2-40B4-BE49-F238E27FC236}">
                    <a16:creationId xmlns:a16="http://schemas.microsoft.com/office/drawing/2014/main" id="{CCC14EFA-333E-47C8-A093-D1C3FD8D194B}"/>
                  </a:ext>
                </a:extLst>
              </p:cNvPr>
              <p:cNvSpPr>
                <a:spLocks noRot="1" noChangeAspect="1" noMove="1" noResize="1" noEditPoints="1" noAdjustHandles="1" noChangeArrowheads="1" noChangeShapeType="1" noTextEdit="1"/>
              </p:cNvSpPr>
              <p:nvPr/>
            </p:nvSpPr>
            <p:spPr>
              <a:xfrm>
                <a:off x="1552240" y="6002124"/>
                <a:ext cx="9008256" cy="523220"/>
              </a:xfrm>
              <a:prstGeom prst="rect">
                <a:avLst/>
              </a:prstGeom>
              <a:blipFill>
                <a:blip r:embed="rId6"/>
                <a:stretch>
                  <a:fillRect l="-203" t="-2353" b="-11765"/>
                </a:stretch>
              </a:blipFill>
            </p:spPr>
            <p:txBody>
              <a:bodyPr/>
              <a:lstStyle/>
              <a:p>
                <a:r>
                  <a:rPr lang="fr-CA">
                    <a:noFill/>
                  </a:rPr>
                  <a:t> </a:t>
                </a:r>
              </a:p>
            </p:txBody>
          </p:sp>
        </mc:Fallback>
      </mc:AlternateContent>
      <p:pic>
        <p:nvPicPr>
          <p:cNvPr id="15" name="Image 14">
            <a:extLst>
              <a:ext uri="{FF2B5EF4-FFF2-40B4-BE49-F238E27FC236}">
                <a16:creationId xmlns:a16="http://schemas.microsoft.com/office/drawing/2014/main" id="{D29D8262-5A02-45A0-A236-65C78BF4A76C}"/>
              </a:ext>
            </a:extLst>
          </p:cNvPr>
          <p:cNvPicPr>
            <a:picLocks noChangeAspect="1"/>
          </p:cNvPicPr>
          <p:nvPr/>
        </p:nvPicPr>
        <p:blipFill>
          <a:blip r:embed="rId7"/>
          <a:stretch>
            <a:fillRect/>
          </a:stretch>
        </p:blipFill>
        <p:spPr>
          <a:xfrm>
            <a:off x="4192428" y="4573607"/>
            <a:ext cx="1789927" cy="1044764"/>
          </a:xfrm>
          <a:prstGeom prst="rect">
            <a:avLst/>
          </a:prstGeom>
        </p:spPr>
      </p:pic>
      <p:sp>
        <p:nvSpPr>
          <p:cNvPr id="16" name="Rectangle 15">
            <a:extLst>
              <a:ext uri="{FF2B5EF4-FFF2-40B4-BE49-F238E27FC236}">
                <a16:creationId xmlns:a16="http://schemas.microsoft.com/office/drawing/2014/main" id="{C4EDB410-B79A-4188-B105-F5722326F9BC}"/>
              </a:ext>
            </a:extLst>
          </p:cNvPr>
          <p:cNvSpPr/>
          <p:nvPr/>
        </p:nvSpPr>
        <p:spPr>
          <a:xfrm>
            <a:off x="2214378" y="4879707"/>
            <a:ext cx="2585001" cy="738664"/>
          </a:xfrm>
          <a:prstGeom prst="rect">
            <a:avLst/>
          </a:prstGeom>
        </p:spPr>
        <p:txBody>
          <a:bodyPr wrap="square">
            <a:spAutoFit/>
          </a:bodyPr>
          <a:lstStyle/>
          <a:p>
            <a:r>
              <a:rPr lang="fr-CA" sz="1400" dirty="0">
                <a:latin typeface="Univers Condensed"/>
              </a:rPr>
              <a:t>Exemple de détail pour le calcul de la résistance à la fatigue</a:t>
            </a:r>
          </a:p>
        </p:txBody>
      </p:sp>
      <p:pic>
        <p:nvPicPr>
          <p:cNvPr id="17" name="Image 16">
            <a:extLst>
              <a:ext uri="{FF2B5EF4-FFF2-40B4-BE49-F238E27FC236}">
                <a16:creationId xmlns:a16="http://schemas.microsoft.com/office/drawing/2014/main" id="{56158755-5E47-4CB1-AB80-56E362C05EE6}"/>
              </a:ext>
            </a:extLst>
          </p:cNvPr>
          <p:cNvPicPr>
            <a:picLocks noChangeAspect="1"/>
          </p:cNvPicPr>
          <p:nvPr/>
        </p:nvPicPr>
        <p:blipFill>
          <a:blip r:embed="rId8"/>
          <a:stretch>
            <a:fillRect/>
          </a:stretch>
        </p:blipFill>
        <p:spPr>
          <a:xfrm>
            <a:off x="6535394" y="1362202"/>
            <a:ext cx="4690648" cy="4083022"/>
          </a:xfrm>
          <a:prstGeom prst="rect">
            <a:avLst/>
          </a:prstGeom>
        </p:spPr>
      </p:pic>
    </p:spTree>
    <p:extLst>
      <p:ext uri="{BB962C8B-B14F-4D97-AF65-F5344CB8AC3E}">
        <p14:creationId xmlns:p14="http://schemas.microsoft.com/office/powerpoint/2010/main" val="233911316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12" name="Rectangle 11"/>
              <p:cNvSpPr/>
              <p:nvPr/>
            </p:nvSpPr>
            <p:spPr>
              <a:xfrm>
                <a:off x="5969001" y="6048573"/>
                <a:ext cx="5390908" cy="523220"/>
              </a:xfrm>
              <a:prstGeom prst="rect">
                <a:avLst/>
              </a:prstGeom>
            </p:spPr>
            <p:txBody>
              <a:bodyPr wrap="square">
                <a:spAutoFit/>
              </a:bodyPr>
              <a:lstStyle/>
              <a:p>
                <a:r>
                  <a:rPr lang="fr-CA" sz="1400" dirty="0">
                    <a:solidFill>
                      <a:schemeClr val="tx1"/>
                    </a:solidFill>
                    <a:latin typeface="Univers Condensed"/>
                  </a:rPr>
                  <a:t>Figure 33 : Exemple de courbe de résistance à la fatigue (courbe </a:t>
                </a:r>
                <a14:m>
                  <m:oMath xmlns:m="http://schemas.openxmlformats.org/officeDocument/2006/math">
                    <m:r>
                      <a:rPr lang="fr-CA" sz="1400" i="1" dirty="0">
                        <a:solidFill>
                          <a:schemeClr val="tx1"/>
                        </a:solidFill>
                        <a:latin typeface="Cambria Math" panose="02040503050406030204" pitchFamily="18" charset="0"/>
                      </a:rPr>
                      <m:t>𝑆</m:t>
                    </m:r>
                  </m:oMath>
                </a14:m>
                <a:r>
                  <a:rPr lang="fr-CA" sz="1400" dirty="0">
                    <a:solidFill>
                      <a:schemeClr val="tx1"/>
                    </a:solidFill>
                    <a:latin typeface="Univers Condensed"/>
                  </a:rPr>
                  <a:t>-</a:t>
                </a:r>
                <a14:m>
                  <m:oMath xmlns:m="http://schemas.openxmlformats.org/officeDocument/2006/math">
                    <m:r>
                      <a:rPr lang="fr-CA" sz="1400" i="1" dirty="0">
                        <a:solidFill>
                          <a:schemeClr val="tx1"/>
                        </a:solidFill>
                        <a:latin typeface="Cambria Math" panose="02040503050406030204" pitchFamily="18" charset="0"/>
                      </a:rPr>
                      <m:t>𝑁</m:t>
                    </m:r>
                  </m:oMath>
                </a14:m>
                <a:r>
                  <a:rPr lang="fr-CA" sz="1400" dirty="0">
                    <a:solidFill>
                      <a:schemeClr val="tx1"/>
                    </a:solidFill>
                    <a:latin typeface="Univers Condensed"/>
                  </a:rPr>
                  <a:t>)</a:t>
                </a:r>
              </a:p>
            </p:txBody>
          </p:sp>
        </mc:Choice>
        <mc:Fallback xmlns="">
          <p:sp>
            <p:nvSpPr>
              <p:cNvPr id="12" name="Rectangle 11"/>
              <p:cNvSpPr>
                <a:spLocks noRot="1" noChangeAspect="1" noMove="1" noResize="1" noEditPoints="1" noAdjustHandles="1" noChangeArrowheads="1" noChangeShapeType="1" noTextEdit="1"/>
              </p:cNvSpPr>
              <p:nvPr/>
            </p:nvSpPr>
            <p:spPr>
              <a:xfrm>
                <a:off x="5969001" y="6048573"/>
                <a:ext cx="5390908" cy="523220"/>
              </a:xfrm>
              <a:prstGeom prst="rect">
                <a:avLst/>
              </a:prstGeom>
              <a:blipFill>
                <a:blip r:embed="rId3"/>
                <a:stretch>
                  <a:fillRect l="-339" t="-2326" b="-11628"/>
                </a:stretch>
              </a:blipFill>
            </p:spPr>
            <p:txBody>
              <a:bodyPr/>
              <a:lstStyle/>
              <a:p>
                <a:r>
                  <a:rPr lang="fr-CA">
                    <a:noFill/>
                  </a:rPr>
                  <a:t> </a:t>
                </a:r>
              </a:p>
            </p:txBody>
          </p:sp>
        </mc:Fallback>
      </mc:AlternateContent>
      <p:sp>
        <p:nvSpPr>
          <p:cNvPr id="19" name="Rectangle 1027">
            <a:extLst>
              <a:ext uri="{FF2B5EF4-FFF2-40B4-BE49-F238E27FC236}">
                <a16:creationId xmlns:a16="http://schemas.microsoft.com/office/drawing/2014/main" id="{8DC9EA7B-9ED6-43A7-A398-E5CD9426349A}"/>
              </a:ext>
            </a:extLst>
          </p:cNvPr>
          <p:cNvSpPr txBox="1">
            <a:spLocks noChangeArrowheads="1"/>
          </p:cNvSpPr>
          <p:nvPr/>
        </p:nvSpPr>
        <p:spPr bwMode="auto">
          <a:xfrm>
            <a:off x="838199" y="945054"/>
            <a:ext cx="9472863" cy="129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rPr>
              <a:t>Pour chaque </a:t>
            </a:r>
            <a:r>
              <a:rPr lang="fr-CA" sz="2000" u="sng" dirty="0">
                <a:latin typeface="Univers Condensed"/>
              </a:rPr>
              <a:t>détail structural</a:t>
            </a:r>
            <a:r>
              <a:rPr lang="fr-CA" sz="2000" dirty="0">
                <a:latin typeface="Univers Condensed"/>
              </a:rPr>
              <a:t>, on définit alors la </a:t>
            </a:r>
            <a:r>
              <a:rPr lang="fr-CA" sz="2000" b="1" dirty="0">
                <a:latin typeface="Univers Condensed"/>
              </a:rPr>
              <a:t>limite d’endurance en fatigue </a:t>
            </a:r>
            <a:r>
              <a:rPr lang="fr-CA" sz="2000" dirty="0">
                <a:latin typeface="Univers Condensed"/>
              </a:rPr>
              <a:t>(ou </a:t>
            </a:r>
            <a:r>
              <a:rPr lang="fr-CA" sz="2000" b="1" dirty="0">
                <a:latin typeface="Univers Condensed"/>
              </a:rPr>
              <a:t>limite de fatigue</a:t>
            </a:r>
            <a:r>
              <a:rPr lang="fr-CA" sz="2000" dirty="0">
                <a:latin typeface="Univers Condensed"/>
              </a:rPr>
              <a:t>), qui est la valeur maximale de la contrainte qui n'entraîne pas la rupture avant un nombre de cycles donné. Pour l’aluminium, </a:t>
            </a:r>
          </a:p>
        </p:txBody>
      </p:sp>
      <mc:AlternateContent xmlns:mc="http://schemas.openxmlformats.org/markup-compatibility/2006" xmlns:a14="http://schemas.microsoft.com/office/drawing/2010/main">
        <mc:Choice Requires="a14">
          <p:sp>
            <p:nvSpPr>
              <p:cNvPr id="20" name="Rectangle 1027">
                <a:extLst>
                  <a:ext uri="{FF2B5EF4-FFF2-40B4-BE49-F238E27FC236}">
                    <a16:creationId xmlns:a16="http://schemas.microsoft.com/office/drawing/2014/main" id="{488F5B86-2A32-424B-ADE3-668B054FEAA6}"/>
                  </a:ext>
                </a:extLst>
              </p:cNvPr>
              <p:cNvSpPr txBox="1">
                <a:spLocks noChangeArrowheads="1"/>
              </p:cNvSpPr>
              <p:nvPr/>
            </p:nvSpPr>
            <p:spPr bwMode="auto">
              <a:xfrm>
                <a:off x="838198" y="2237347"/>
                <a:ext cx="4401950" cy="344974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CA" sz="1600" dirty="0">
                    <a:latin typeface="Univers Condensed"/>
                  </a:rPr>
                  <a:t>lorsque le </a:t>
                </a:r>
                <a:r>
                  <a:rPr lang="fr-CA" sz="1600" u="sng" dirty="0">
                    <a:latin typeface="Univers Condensed"/>
                  </a:rPr>
                  <a:t>spectre de chargement est constant</a:t>
                </a:r>
                <a:r>
                  <a:rPr lang="fr-CA" sz="1600" dirty="0">
                    <a:latin typeface="Univers Condensed"/>
                  </a:rPr>
                  <a:t>, la limite d’endurance est généralement établie à </a:t>
                </a:r>
                <a14:m>
                  <m:oMath xmlns:m="http://schemas.openxmlformats.org/officeDocument/2006/math">
                    <m:r>
                      <a:rPr lang="fr-CA" sz="1600" i="1" dirty="0">
                        <a:latin typeface="Cambria Math" panose="02040503050406030204" pitchFamily="18" charset="0"/>
                      </a:rPr>
                      <m:t>5 × </m:t>
                    </m:r>
                    <m:sSup>
                      <m:sSupPr>
                        <m:ctrlPr>
                          <a:rPr lang="fr-CA" sz="1600" i="1" dirty="0">
                            <a:latin typeface="Cambria Math" panose="02040503050406030204" pitchFamily="18" charset="0"/>
                          </a:rPr>
                        </m:ctrlPr>
                      </m:sSupPr>
                      <m:e>
                        <m:r>
                          <a:rPr lang="fr-CA" sz="1600" i="1" dirty="0">
                            <a:latin typeface="Cambria Math" panose="02040503050406030204" pitchFamily="18" charset="0"/>
                          </a:rPr>
                          <m:t>10</m:t>
                        </m:r>
                      </m:e>
                      <m:sup>
                        <m:r>
                          <a:rPr lang="fr-CA" sz="1600" i="1" dirty="0">
                            <a:latin typeface="Cambria Math" panose="02040503050406030204" pitchFamily="18" charset="0"/>
                          </a:rPr>
                          <m:t>6</m:t>
                        </m:r>
                      </m:sup>
                    </m:sSup>
                    <m:r>
                      <a:rPr lang="fr-CA" sz="1600" i="1" dirty="0">
                        <a:latin typeface="Cambria Math" panose="02040503050406030204" pitchFamily="18" charset="0"/>
                      </a:rPr>
                      <m:t> </m:t>
                    </m:r>
                  </m:oMath>
                </a14:m>
                <a:r>
                  <a:rPr lang="fr-CA" sz="1600" dirty="0">
                    <a:latin typeface="Univers Condensed"/>
                  </a:rPr>
                  <a:t>cycles</a:t>
                </a:r>
              </a:p>
              <a:p>
                <a:pPr marL="742950" lvl="2" indent="-342900" eaLnBrk="1" hangingPunct="1">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Lorsque le </a:t>
                </a:r>
                <a:r>
                  <a:rPr lang="fr-CA" sz="1600" u="sng" dirty="0">
                    <a:latin typeface="Univers Condensed"/>
                  </a:rPr>
                  <a:t>spectre de chargement n’est pas constant</a:t>
                </a:r>
                <a:r>
                  <a:rPr lang="fr-CA" sz="1600" dirty="0">
                    <a:latin typeface="Univers Condensed"/>
                  </a:rPr>
                  <a:t>, la courbe </a:t>
                </a:r>
                <a14:m>
                  <m:oMath xmlns:m="http://schemas.openxmlformats.org/officeDocument/2006/math">
                    <m:r>
                      <a:rPr lang="fr-CA" sz="1600" i="1" dirty="0">
                        <a:latin typeface="Cambria Math" panose="02040503050406030204" pitchFamily="18" charset="0"/>
                      </a:rPr>
                      <m:t>𝑆</m:t>
                    </m:r>
                  </m:oMath>
                </a14:m>
                <a:r>
                  <a:rPr lang="fr-CA" sz="1600" dirty="0">
                    <a:latin typeface="Univers Condensed"/>
                  </a:rPr>
                  <a:t>-</a:t>
                </a:r>
                <a14:m>
                  <m:oMath xmlns:m="http://schemas.openxmlformats.org/officeDocument/2006/math">
                    <m:r>
                      <a:rPr lang="fr-CA" sz="1600" i="1" dirty="0">
                        <a:latin typeface="Cambria Math" panose="02040503050406030204" pitchFamily="18" charset="0"/>
                      </a:rPr>
                      <m:t>𝑁</m:t>
                    </m:r>
                  </m:oMath>
                </a14:m>
                <a:r>
                  <a:rPr lang="fr-CA" sz="1600" dirty="0">
                    <a:latin typeface="Univers Condensed"/>
                  </a:rPr>
                  <a:t> se prolonge au-delà du point correspondant à </a:t>
                </a:r>
                <a14:m>
                  <m:oMath xmlns:m="http://schemas.openxmlformats.org/officeDocument/2006/math">
                    <m:r>
                      <a:rPr lang="fr-CA" sz="1600" i="1" dirty="0">
                        <a:latin typeface="Cambria Math" panose="02040503050406030204" pitchFamily="18" charset="0"/>
                      </a:rPr>
                      <m:t>5 × </m:t>
                    </m:r>
                    <m:sSup>
                      <m:sSupPr>
                        <m:ctrlPr>
                          <a:rPr lang="fr-CA" sz="1600" i="1" dirty="0">
                            <a:latin typeface="Cambria Math" panose="02040503050406030204" pitchFamily="18" charset="0"/>
                          </a:rPr>
                        </m:ctrlPr>
                      </m:sSupPr>
                      <m:e>
                        <m:r>
                          <a:rPr lang="fr-CA" sz="1600" i="1" dirty="0">
                            <a:latin typeface="Cambria Math" panose="02040503050406030204" pitchFamily="18" charset="0"/>
                          </a:rPr>
                          <m:t>10</m:t>
                        </m:r>
                      </m:e>
                      <m:sup>
                        <m:r>
                          <a:rPr lang="fr-CA" sz="1600" i="1" dirty="0">
                            <a:latin typeface="Cambria Math" panose="02040503050406030204" pitchFamily="18" charset="0"/>
                          </a:rPr>
                          <m:t>8</m:t>
                        </m:r>
                      </m:sup>
                    </m:sSup>
                    <m:r>
                      <a:rPr lang="fr-CA" sz="1600" i="1" dirty="0">
                        <a:latin typeface="Cambria Math" panose="02040503050406030204" pitchFamily="18" charset="0"/>
                      </a:rPr>
                      <m:t> </m:t>
                    </m:r>
                  </m:oMath>
                </a14:m>
                <a:r>
                  <a:rPr lang="fr-CA" sz="1600" dirty="0">
                    <a:latin typeface="Univers Condensed"/>
                  </a:rPr>
                  <a:t>cycles avec une pente égale ou moins prononcée jusqu’à une </a:t>
                </a:r>
                <a:r>
                  <a:rPr lang="fr-CA" sz="1600" u="sng" dirty="0">
                    <a:latin typeface="Univers Condensed"/>
                  </a:rPr>
                  <a:t>nouvelle limite d’endurance </a:t>
                </a:r>
                <a:r>
                  <a:rPr lang="fr-CA" sz="1600" dirty="0">
                    <a:latin typeface="Univers Condensed"/>
                  </a:rPr>
                  <a:t>établie à </a:t>
                </a:r>
                <a14:m>
                  <m:oMath xmlns:m="http://schemas.openxmlformats.org/officeDocument/2006/math">
                    <m:sSup>
                      <m:sSupPr>
                        <m:ctrlPr>
                          <a:rPr lang="fr-CA" sz="1600" i="1" dirty="0">
                            <a:latin typeface="Cambria Math" panose="02040503050406030204" pitchFamily="18" charset="0"/>
                          </a:rPr>
                        </m:ctrlPr>
                      </m:sSupPr>
                      <m:e>
                        <m:r>
                          <a:rPr lang="fr-CA" sz="1600" i="1" dirty="0">
                            <a:latin typeface="Cambria Math" panose="02040503050406030204" pitchFamily="18" charset="0"/>
                          </a:rPr>
                          <m:t>10</m:t>
                        </m:r>
                      </m:e>
                      <m:sup>
                        <m:r>
                          <a:rPr lang="fr-CA" sz="1600" i="1" dirty="0">
                            <a:latin typeface="Cambria Math" panose="02040503050406030204" pitchFamily="18" charset="0"/>
                          </a:rPr>
                          <m:t>8</m:t>
                        </m:r>
                      </m:sup>
                    </m:sSup>
                  </m:oMath>
                </a14:m>
                <a:r>
                  <a:rPr lang="fr-CA" sz="1600" dirty="0">
                    <a:latin typeface="Univers Condensed"/>
                  </a:rPr>
                  <a:t> cycles ou plus, selon les normes</a:t>
                </a:r>
              </a:p>
            </p:txBody>
          </p:sp>
        </mc:Choice>
        <mc:Fallback xmlns="">
          <p:sp>
            <p:nvSpPr>
              <p:cNvPr id="20" name="Rectangle 1027">
                <a:extLst>
                  <a:ext uri="{FF2B5EF4-FFF2-40B4-BE49-F238E27FC236}">
                    <a16:creationId xmlns:a16="http://schemas.microsoft.com/office/drawing/2014/main" id="{488F5B86-2A32-424B-ADE3-668B054FEAA6}"/>
                  </a:ext>
                </a:extLst>
              </p:cNvPr>
              <p:cNvSpPr txBox="1">
                <a:spLocks noRot="1" noChangeAspect="1" noMove="1" noResize="1" noEditPoints="1" noAdjustHandles="1" noChangeArrowheads="1" noChangeShapeType="1" noTextEdit="1"/>
              </p:cNvSpPr>
              <p:nvPr/>
            </p:nvSpPr>
            <p:spPr bwMode="auto">
              <a:xfrm>
                <a:off x="838198" y="2237347"/>
                <a:ext cx="4401950" cy="3449742"/>
              </a:xfrm>
              <a:prstGeom prst="rect">
                <a:avLst/>
              </a:prstGeom>
              <a:blipFill>
                <a:blip r:embed="rId4"/>
                <a:stretch>
                  <a:fillRect t="-5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21" name="Image 20">
            <a:extLst>
              <a:ext uri="{FF2B5EF4-FFF2-40B4-BE49-F238E27FC236}">
                <a16:creationId xmlns:a16="http://schemas.microsoft.com/office/drawing/2014/main" id="{F8ACC911-0586-4C7B-B962-4105A1673023}"/>
              </a:ext>
            </a:extLst>
          </p:cNvPr>
          <p:cNvPicPr>
            <a:picLocks noChangeAspect="1"/>
          </p:cNvPicPr>
          <p:nvPr/>
        </p:nvPicPr>
        <p:blipFill>
          <a:blip r:embed="rId5"/>
          <a:stretch>
            <a:fillRect/>
          </a:stretch>
        </p:blipFill>
        <p:spPr>
          <a:xfrm>
            <a:off x="5969001" y="1876993"/>
            <a:ext cx="4690648" cy="4083022"/>
          </a:xfrm>
          <a:prstGeom prst="rect">
            <a:avLst/>
          </a:prstGeom>
        </p:spPr>
      </p:pic>
      <p:sp>
        <p:nvSpPr>
          <p:cNvPr id="9" name="Rectangle 8">
            <a:extLst>
              <a:ext uri="{FF2B5EF4-FFF2-40B4-BE49-F238E27FC236}">
                <a16:creationId xmlns:a16="http://schemas.microsoft.com/office/drawing/2014/main" id="{814841CF-5F54-224B-9309-D4D8772214D1}"/>
              </a:ext>
            </a:extLst>
          </p:cNvPr>
          <p:cNvSpPr/>
          <p:nvPr/>
        </p:nvSpPr>
        <p:spPr>
          <a:xfrm>
            <a:off x="385267" y="64004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5698199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pic>
        <p:nvPicPr>
          <p:cNvPr id="9" name="Image 8">
            <a:extLst>
              <a:ext uri="{FF2B5EF4-FFF2-40B4-BE49-F238E27FC236}">
                <a16:creationId xmlns:a16="http://schemas.microsoft.com/office/drawing/2014/main" id="{AF4286ED-1E67-466D-88C5-02B16BDE4FE8}"/>
              </a:ext>
            </a:extLst>
          </p:cNvPr>
          <p:cNvPicPr>
            <a:picLocks noChangeAspect="1"/>
          </p:cNvPicPr>
          <p:nvPr/>
        </p:nvPicPr>
        <p:blipFill>
          <a:blip r:embed="rId3"/>
          <a:stretch>
            <a:fillRect/>
          </a:stretch>
        </p:blipFill>
        <p:spPr>
          <a:xfrm>
            <a:off x="1919537" y="1818634"/>
            <a:ext cx="8496137" cy="3741702"/>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922C575-03A8-4155-B529-C464B496539E}"/>
                  </a:ext>
                </a:extLst>
              </p:cNvPr>
              <p:cNvSpPr/>
              <p:nvPr/>
            </p:nvSpPr>
            <p:spPr>
              <a:xfrm>
                <a:off x="2099152" y="1217465"/>
                <a:ext cx="8136904" cy="523220"/>
              </a:xfrm>
              <a:prstGeom prst="rect">
                <a:avLst/>
              </a:prstGeom>
            </p:spPr>
            <p:txBody>
              <a:bodyPr wrap="square">
                <a:spAutoFit/>
              </a:bodyPr>
              <a:lstStyle/>
              <a:p>
                <a:r>
                  <a:rPr lang="fr-FR" sz="1400" dirty="0">
                    <a:solidFill>
                      <a:schemeClr val="tx1"/>
                    </a:solidFill>
                    <a:latin typeface="Univers Condensed"/>
                  </a:rPr>
                  <a:t>Tableau 10: Limite d’endurance en fatigue pour quelques alliages courants (basée sur </a:t>
                </a:r>
                <a14:m>
                  <m:oMath xmlns:m="http://schemas.openxmlformats.org/officeDocument/2006/math">
                    <m:r>
                      <a:rPr lang="fr-FR" sz="1400" i="1" dirty="0">
                        <a:solidFill>
                          <a:schemeClr val="tx1"/>
                        </a:solidFill>
                        <a:latin typeface="Cambria Math" panose="02040503050406030204" pitchFamily="18" charset="0"/>
                      </a:rPr>
                      <m:t>5 ×</m:t>
                    </m:r>
                    <m:sSup>
                      <m:sSupPr>
                        <m:ctrlPr>
                          <a:rPr lang="fr-FR" sz="1400" i="1" dirty="0">
                            <a:solidFill>
                              <a:schemeClr val="tx1"/>
                            </a:solidFill>
                            <a:latin typeface="Cambria Math" panose="02040503050406030204" pitchFamily="18" charset="0"/>
                          </a:rPr>
                        </m:ctrlPr>
                      </m:sSupPr>
                      <m:e>
                        <m:r>
                          <a:rPr lang="fr-FR" sz="1400" i="1" dirty="0">
                            <a:solidFill>
                              <a:schemeClr val="tx1"/>
                            </a:solidFill>
                            <a:latin typeface="Cambria Math" panose="02040503050406030204" pitchFamily="18" charset="0"/>
                          </a:rPr>
                          <m:t>10</m:t>
                        </m:r>
                      </m:e>
                      <m:sup>
                        <m:r>
                          <a:rPr lang="fr-FR" sz="1400" i="1" dirty="0">
                            <a:solidFill>
                              <a:schemeClr val="tx1"/>
                            </a:solidFill>
                            <a:latin typeface="Cambria Math" panose="02040503050406030204" pitchFamily="18" charset="0"/>
                          </a:rPr>
                          <m:t>8</m:t>
                        </m:r>
                      </m:sup>
                    </m:sSup>
                    <m:r>
                      <a:rPr lang="fr-FR" sz="1400" i="1" dirty="0">
                        <a:solidFill>
                          <a:schemeClr val="tx1"/>
                        </a:solidFill>
                        <a:latin typeface="Cambria Math" panose="02040503050406030204" pitchFamily="18" charset="0"/>
                      </a:rPr>
                      <m:t> </m:t>
                    </m:r>
                  </m:oMath>
                </a14:m>
                <a:r>
                  <a:rPr lang="fr-FR" sz="1400" dirty="0">
                    <a:solidFill>
                      <a:schemeClr val="tx1"/>
                    </a:solidFill>
                    <a:latin typeface="Univers Condensed"/>
                  </a:rPr>
                  <a:t>cycles et </a:t>
                </a:r>
                <a14:m>
                  <m:oMath xmlns:m="http://schemas.openxmlformats.org/officeDocument/2006/math">
                    <m:f>
                      <m:fPr>
                        <m:type m:val="lin"/>
                        <m:ctrlPr>
                          <a:rPr lang="fr-FR" sz="1400" i="1">
                            <a:solidFill>
                              <a:schemeClr val="tx1"/>
                            </a:solidFill>
                            <a:latin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ea typeface="Cambria Math" panose="02040503050406030204" pitchFamily="18" charset="0"/>
                              </a:rPr>
                              <m:t>𝜎</m:t>
                            </m:r>
                          </m:e>
                          <m:sub>
                            <m:r>
                              <m:rPr>
                                <m:sty m:val="p"/>
                              </m:rPr>
                              <a:rPr lang="fr-CA" sz="1400">
                                <a:solidFill>
                                  <a:schemeClr val="tx1"/>
                                </a:solidFill>
                                <a:latin typeface="Cambria Math" panose="02040503050406030204" pitchFamily="18" charset="0"/>
                              </a:rPr>
                              <m:t>max</m:t>
                            </m:r>
                          </m:sub>
                        </m:sSub>
                      </m:num>
                      <m:den>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ea typeface="Cambria Math" panose="02040503050406030204" pitchFamily="18" charset="0"/>
                              </a:rPr>
                              <m:t>𝜎</m:t>
                            </m:r>
                          </m:e>
                          <m:sub>
                            <m:r>
                              <m:rPr>
                                <m:sty m:val="p"/>
                              </m:rPr>
                              <a:rPr lang="fr-CA" sz="1400">
                                <a:solidFill>
                                  <a:schemeClr val="tx1"/>
                                </a:solidFill>
                                <a:latin typeface="Cambria Math" panose="02040503050406030204" pitchFamily="18" charset="0"/>
                                <a:ea typeface="Cambria Math" panose="02040503050406030204" pitchFamily="18" charset="0"/>
                              </a:rPr>
                              <m:t>min</m:t>
                            </m:r>
                          </m:sub>
                        </m:sSub>
                      </m:den>
                    </m:f>
                    <m:r>
                      <a:rPr lang="fr-CA" sz="1400" i="1">
                        <a:solidFill>
                          <a:schemeClr val="tx1"/>
                        </a:solidFill>
                        <a:latin typeface="Cambria Math" panose="02040503050406030204" pitchFamily="18" charset="0"/>
                      </a:rPr>
                      <m:t>=−1</m:t>
                    </m:r>
                  </m:oMath>
                </a14:m>
                <a:r>
                  <a:rPr lang="fr-FR" sz="1400" dirty="0">
                    <a:solidFill>
                      <a:schemeClr val="tx1"/>
                    </a:solidFill>
                    <a:latin typeface="Univers Condensed"/>
                  </a:rPr>
                  <a:t>)</a:t>
                </a:r>
                <a:endParaRPr lang="fr-CA" sz="1400" dirty="0">
                  <a:solidFill>
                    <a:schemeClr val="tx1"/>
                  </a:solidFill>
                  <a:latin typeface="Univers Condensed"/>
                </a:endParaRPr>
              </a:p>
            </p:txBody>
          </p:sp>
        </mc:Choice>
        <mc:Fallback xmlns="">
          <p:sp>
            <p:nvSpPr>
              <p:cNvPr id="10" name="Rectangle 9">
                <a:extLst>
                  <a:ext uri="{FF2B5EF4-FFF2-40B4-BE49-F238E27FC236}">
                    <a16:creationId xmlns:a16="http://schemas.microsoft.com/office/drawing/2014/main" id="{2922C575-03A8-4155-B529-C464B496539E}"/>
                  </a:ext>
                </a:extLst>
              </p:cNvPr>
              <p:cNvSpPr>
                <a:spLocks noRot="1" noChangeAspect="1" noMove="1" noResize="1" noEditPoints="1" noAdjustHandles="1" noChangeArrowheads="1" noChangeShapeType="1" noTextEdit="1"/>
              </p:cNvSpPr>
              <p:nvPr/>
            </p:nvSpPr>
            <p:spPr>
              <a:xfrm>
                <a:off x="2099152" y="1217465"/>
                <a:ext cx="8136904" cy="523220"/>
              </a:xfrm>
              <a:prstGeom prst="rect">
                <a:avLst/>
              </a:prstGeom>
              <a:blipFill>
                <a:blip r:embed="rId4"/>
                <a:stretch>
                  <a:fillRect l="-225" t="-12791" r="-449" b="-91860"/>
                </a:stretch>
              </a:blipFill>
            </p:spPr>
            <p:txBody>
              <a:bodyPr/>
              <a:lstStyle/>
              <a:p>
                <a:r>
                  <a:rPr lang="fr-CA">
                    <a:noFill/>
                  </a:rPr>
                  <a:t> </a:t>
                </a:r>
              </a:p>
            </p:txBody>
          </p:sp>
        </mc:Fallback>
      </mc:AlternateContent>
      <p:sp>
        <p:nvSpPr>
          <p:cNvPr id="11" name="Rectangle 1027">
            <a:extLst>
              <a:ext uri="{FF2B5EF4-FFF2-40B4-BE49-F238E27FC236}">
                <a16:creationId xmlns:a16="http://schemas.microsoft.com/office/drawing/2014/main" id="{C178515A-E099-45C5-BD45-366A5D4DBA57}"/>
              </a:ext>
            </a:extLst>
          </p:cNvPr>
          <p:cNvSpPr txBox="1">
            <a:spLocks noChangeArrowheads="1"/>
          </p:cNvSpPr>
          <p:nvPr/>
        </p:nvSpPr>
        <p:spPr bwMode="auto">
          <a:xfrm>
            <a:off x="1552240" y="5638286"/>
            <a:ext cx="9008256" cy="47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Wingdings" panose="05000000000000000000" pitchFamily="2" charset="2"/>
              <a:buChar char="§"/>
              <a:defRPr/>
            </a:pPr>
            <a:r>
              <a:rPr lang="fr-FR" sz="2000" dirty="0">
                <a:latin typeface="Univers Condensed"/>
              </a:rPr>
              <a:t>Ces valeurs sont indicatives et ne sont pas recommandées pour les calculs</a:t>
            </a:r>
          </a:p>
        </p:txBody>
      </p:sp>
      <p:sp>
        <p:nvSpPr>
          <p:cNvPr id="8" name="Rectangle 7">
            <a:extLst>
              <a:ext uri="{FF2B5EF4-FFF2-40B4-BE49-F238E27FC236}">
                <a16:creationId xmlns:a16="http://schemas.microsoft.com/office/drawing/2014/main" id="{9250E5CC-1D99-D44D-971B-B6A22A93F54A}"/>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7331681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a:xfrm>
                <a:off x="838200" y="1004037"/>
                <a:ext cx="9049562" cy="251329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defRPr/>
                </a:pPr>
                <a:r>
                  <a:rPr lang="fr-CA" sz="1600" dirty="0">
                    <a:latin typeface="Univers Condensed"/>
                  </a:rPr>
                  <a:t>Dureté</a:t>
                </a:r>
              </a:p>
              <a:p>
                <a:pPr marL="342900" lvl="1" indent="-342900">
                  <a:buFont typeface="Calibri" panose="020F0502020204030204" pitchFamily="34" charset="0"/>
                  <a:buChar char="‒"/>
                  <a:defRPr/>
                </a:pPr>
                <a:endParaRPr lang="fr-CA" sz="1600" dirty="0">
                  <a:solidFill>
                    <a:srgbClr val="000099"/>
                  </a:solidFill>
                  <a:latin typeface="Univers Condensed"/>
                </a:endParaRPr>
              </a:p>
              <a:p>
                <a:pPr marL="742950" lvl="2" indent="-342900">
                  <a:buFont typeface="Wingdings" panose="05000000000000000000" pitchFamily="2" charset="2"/>
                  <a:buChar char="Ø"/>
                  <a:defRPr/>
                </a:pPr>
                <a:r>
                  <a:rPr lang="fr-CA" sz="1600" dirty="0">
                    <a:latin typeface="Univers Condensed"/>
                  </a:rPr>
                  <a:t>elle est généralement en relation directe avec la contrainte ultime en traction </a:t>
                </a:r>
                <a14:m>
                  <m:oMath xmlns:m="http://schemas.openxmlformats.org/officeDocument/2006/math">
                    <m:sSub>
                      <m:sSubPr>
                        <m:ctrlPr>
                          <a:rPr lang="fr-CA" sz="1600" i="1" dirty="0">
                            <a:latin typeface="Cambria Math" panose="02040503050406030204" pitchFamily="18" charset="0"/>
                          </a:rPr>
                        </m:ctrlPr>
                      </m:sSubPr>
                      <m:e>
                        <m:r>
                          <a:rPr lang="fr-CA" sz="1600" i="1" dirty="0">
                            <a:latin typeface="Cambria Math" panose="02040503050406030204" pitchFamily="18" charset="0"/>
                          </a:rPr>
                          <m:t>𝐹</m:t>
                        </m:r>
                      </m:e>
                      <m:sub>
                        <m:r>
                          <a:rPr lang="fr-CA" sz="1600" i="1" dirty="0">
                            <a:latin typeface="Cambria Math" panose="02040503050406030204" pitchFamily="18" charset="0"/>
                          </a:rPr>
                          <m:t>𝑢</m:t>
                        </m:r>
                      </m:sub>
                    </m:sSub>
                  </m:oMath>
                </a14:m>
                <a:r>
                  <a:rPr lang="fr-CA" sz="1600" dirty="0">
                    <a:latin typeface="Univers Condensed"/>
                  </a:rPr>
                  <a:t> (la </a:t>
                </a:r>
                <a:r>
                  <a:rPr lang="fr-FR" sz="1600" dirty="0">
                    <a:latin typeface="Univers Condensed"/>
                  </a:rPr>
                  <a:t>corrélation n’est pas assez fiable </a:t>
                </a:r>
                <a:r>
                  <a:rPr lang="fr-CA" sz="1600" dirty="0">
                    <a:latin typeface="Univers Condensed"/>
                  </a:rPr>
                  <a:t>pour l’aluminium </a:t>
                </a:r>
                <a:r>
                  <a:rPr lang="fr-FR" sz="1600" dirty="0">
                    <a:latin typeface="Univers Condensed"/>
                  </a:rPr>
                  <a:t>comme c’est le cas pour l’acier)</a:t>
                </a:r>
              </a:p>
              <a:p>
                <a:pPr marL="742950" lvl="2" indent="-342900">
                  <a:buFont typeface="Wingdings" panose="05000000000000000000" pitchFamily="2" charset="2"/>
                  <a:buChar char="§"/>
                  <a:defRPr/>
                </a:pPr>
                <a:endParaRPr lang="fr-CA" sz="1600" dirty="0">
                  <a:latin typeface="Univers Condensed"/>
                </a:endParaRPr>
              </a:p>
              <a:p>
                <a:pPr marL="742950" lvl="2" indent="-342900">
                  <a:buFont typeface="Wingdings" panose="05000000000000000000" pitchFamily="2" charset="2"/>
                  <a:buChar char="Ø"/>
                  <a:defRPr/>
                </a:pPr>
                <a:r>
                  <a:rPr lang="fr-CA" sz="1600" dirty="0">
                    <a:latin typeface="Univers Condensed"/>
                  </a:rPr>
                  <a:t>mesurée à l’aide de l’essai </a:t>
                </a:r>
                <a:r>
                  <a:rPr lang="fr-CA" sz="1600" b="1" dirty="0">
                    <a:latin typeface="Univers Condensed"/>
                  </a:rPr>
                  <a:t>Brinell</a:t>
                </a:r>
                <a:r>
                  <a:rPr lang="fr-CA" sz="1600" dirty="0">
                    <a:latin typeface="Univers Condensed"/>
                  </a:rPr>
                  <a:t>, </a:t>
                </a:r>
                <a:r>
                  <a:rPr lang="fr-CA" sz="1600" b="1" dirty="0">
                    <a:latin typeface="Univers Condensed"/>
                  </a:rPr>
                  <a:t>Rockwell</a:t>
                </a:r>
                <a:r>
                  <a:rPr lang="fr-CA" sz="1600" dirty="0">
                    <a:latin typeface="Univers Condensed"/>
                  </a:rPr>
                  <a:t> ou </a:t>
                </a:r>
                <a:r>
                  <a:rPr lang="fr-CA" sz="1600" b="1" dirty="0">
                    <a:latin typeface="Univers Condensed"/>
                  </a:rPr>
                  <a:t>Vickers</a:t>
                </a:r>
              </a:p>
              <a:p>
                <a:pPr marL="742950" lvl="2" indent="-342900">
                  <a:buFont typeface="Wingdings" panose="05000000000000000000" pitchFamily="2" charset="2"/>
                  <a:buChar char="§"/>
                  <a:defRPr/>
                </a:pPr>
                <a:endParaRPr lang="fr-CA" sz="1600" dirty="0">
                  <a:latin typeface="Univers Condensed"/>
                </a:endParaRPr>
              </a:p>
              <a:p>
                <a:pPr marL="742950" lvl="2" indent="-342900">
                  <a:buFont typeface="Wingdings" panose="05000000000000000000" pitchFamily="2" charset="2"/>
                  <a:buChar char="Ø"/>
                  <a:defRPr/>
                </a:pPr>
                <a:r>
                  <a:rPr lang="fr-CA" sz="1600" dirty="0">
                    <a:latin typeface="Univers Condensed"/>
                  </a:rPr>
                  <a:t>estimé rapide et approximatif de </a:t>
                </a:r>
                <a14:m>
                  <m:oMath xmlns:m="http://schemas.openxmlformats.org/officeDocument/2006/math">
                    <m:sSub>
                      <m:sSubPr>
                        <m:ctrlPr>
                          <a:rPr lang="fr-CA" sz="1600" i="1" dirty="0">
                            <a:latin typeface="Cambria Math" panose="02040503050406030204" pitchFamily="18" charset="0"/>
                          </a:rPr>
                        </m:ctrlPr>
                      </m:sSubPr>
                      <m:e>
                        <m:r>
                          <a:rPr lang="fr-CA" sz="1600" i="1" dirty="0">
                            <a:latin typeface="Cambria Math" panose="02040503050406030204" pitchFamily="18" charset="0"/>
                          </a:rPr>
                          <m:t>𝐹</m:t>
                        </m:r>
                      </m:e>
                      <m:sub>
                        <m:r>
                          <a:rPr lang="fr-CA" sz="1600" i="1" dirty="0">
                            <a:latin typeface="Cambria Math" panose="02040503050406030204" pitchFamily="18" charset="0"/>
                          </a:rPr>
                          <m:t>𝑢</m:t>
                        </m:r>
                      </m:sub>
                    </m:sSub>
                  </m:oMath>
                </a14:m>
                <a:endParaRPr lang="fr-CA" sz="1600" i="1" dirty="0">
                  <a:latin typeface="Univers Condensed"/>
                </a:endParaRPr>
              </a:p>
            </p:txBody>
          </p:sp>
        </mc:Choice>
        <mc:Fallback xmlns="">
          <p:sp>
            <p:nvSpPr>
              <p:cNvPr id="7" name="Rectangle 1027"/>
              <p:cNvSpPr txBox="1">
                <a:spLocks noRot="1" noChangeAspect="1" noMove="1" noResize="1" noEditPoints="1" noAdjustHandles="1" noChangeArrowheads="1" noChangeShapeType="1" noTextEdit="1"/>
              </p:cNvSpPr>
              <p:nvPr/>
            </p:nvSpPr>
            <p:spPr>
              <a:xfrm>
                <a:off x="838200" y="1004037"/>
                <a:ext cx="9049562" cy="2513295"/>
              </a:xfrm>
              <a:prstGeom prst="rect">
                <a:avLst/>
              </a:prstGeom>
              <a:blipFill>
                <a:blip r:embed="rId3"/>
                <a:stretch>
                  <a:fillRect l="-1280" t="-3641"/>
                </a:stretch>
              </a:blipFill>
            </p:spPr>
            <p:txBody>
              <a:bodyPr/>
              <a:lstStyle/>
              <a:p>
                <a:r>
                  <a:rPr lang="fr-CA">
                    <a:noFill/>
                  </a:rPr>
                  <a:t> </a:t>
                </a:r>
              </a:p>
            </p:txBody>
          </p:sp>
        </mc:Fallback>
      </mc:AlternateContent>
      <p:grpSp>
        <p:nvGrpSpPr>
          <p:cNvPr id="8" name="Groupe 7">
            <a:extLst>
              <a:ext uri="{FF2B5EF4-FFF2-40B4-BE49-F238E27FC236}">
                <a16:creationId xmlns:a16="http://schemas.microsoft.com/office/drawing/2014/main" id="{4FEBF91F-6AB7-4C8F-8449-F5007783E6E8}"/>
              </a:ext>
            </a:extLst>
          </p:cNvPr>
          <p:cNvGrpSpPr/>
          <p:nvPr/>
        </p:nvGrpSpPr>
        <p:grpSpPr>
          <a:xfrm>
            <a:off x="2123837" y="3387446"/>
            <a:ext cx="8139100" cy="3060504"/>
            <a:chOff x="494679" y="2107506"/>
            <a:chExt cx="8139100" cy="3060504"/>
          </a:xfrm>
        </p:grpSpPr>
        <p:sp>
          <p:nvSpPr>
            <p:cNvPr id="12" name="Rectangle 11">
              <a:extLst>
                <a:ext uri="{FF2B5EF4-FFF2-40B4-BE49-F238E27FC236}">
                  <a16:creationId xmlns:a16="http://schemas.microsoft.com/office/drawing/2014/main" id="{AE4C520D-D006-4062-A3DE-682D3360510F}"/>
                </a:ext>
              </a:extLst>
            </p:cNvPr>
            <p:cNvSpPr/>
            <p:nvPr/>
          </p:nvSpPr>
          <p:spPr>
            <a:xfrm>
              <a:off x="494679" y="4552456"/>
              <a:ext cx="2198870" cy="307777"/>
            </a:xfrm>
            <a:prstGeom prst="rect">
              <a:avLst/>
            </a:prstGeom>
          </p:spPr>
          <p:txBody>
            <a:bodyPr wrap="square">
              <a:spAutoFit/>
            </a:bodyPr>
            <a:lstStyle/>
            <a:p>
              <a:r>
                <a:rPr lang="fr-CA" sz="1400" dirty="0">
                  <a:latin typeface="Univers Condensed"/>
                </a:rPr>
                <a:t>Essai de dureté </a:t>
              </a:r>
              <a:r>
                <a:rPr lang="fr-CA" sz="1400" b="1" dirty="0">
                  <a:latin typeface="Univers Condensed"/>
                </a:rPr>
                <a:t>Brinell</a:t>
              </a:r>
              <a:r>
                <a:rPr lang="fr-CA" sz="1400" dirty="0">
                  <a:latin typeface="Univers Condensed"/>
                </a:rPr>
                <a:t> </a:t>
              </a:r>
            </a:p>
          </p:txBody>
        </p:sp>
        <p:pic>
          <p:nvPicPr>
            <p:cNvPr id="13" name="Image 12">
              <a:extLst>
                <a:ext uri="{FF2B5EF4-FFF2-40B4-BE49-F238E27FC236}">
                  <a16:creationId xmlns:a16="http://schemas.microsoft.com/office/drawing/2014/main" id="{8104D1EB-1371-49C8-B7F4-2B46CFB5ED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95846" y="2107506"/>
              <a:ext cx="1796536" cy="2165845"/>
            </a:xfrm>
            <a:prstGeom prst="rect">
              <a:avLst/>
            </a:prstGeom>
          </p:spPr>
        </p:pic>
        <p:pic>
          <p:nvPicPr>
            <p:cNvPr id="14" name="Image 13">
              <a:extLst>
                <a:ext uri="{FF2B5EF4-FFF2-40B4-BE49-F238E27FC236}">
                  <a16:creationId xmlns:a16="http://schemas.microsoft.com/office/drawing/2014/main" id="{CC68E1BD-F1EA-4130-B4DF-8F042DB9B84A}"/>
                </a:ext>
              </a:extLst>
            </p:cNvPr>
            <p:cNvPicPr>
              <a:picLocks noChangeAspect="1"/>
            </p:cNvPicPr>
            <p:nvPr/>
          </p:nvPicPr>
          <p:blipFill>
            <a:blip r:embed="rId5"/>
            <a:stretch>
              <a:fillRect/>
            </a:stretch>
          </p:blipFill>
          <p:spPr>
            <a:xfrm>
              <a:off x="6673139" y="2225119"/>
              <a:ext cx="1775015" cy="2520280"/>
            </a:xfrm>
            <a:prstGeom prst="rect">
              <a:avLst/>
            </a:prstGeom>
          </p:spPr>
        </p:pic>
        <p:sp>
          <p:nvSpPr>
            <p:cNvPr id="15" name="Rectangle 14">
              <a:extLst>
                <a:ext uri="{FF2B5EF4-FFF2-40B4-BE49-F238E27FC236}">
                  <a16:creationId xmlns:a16="http://schemas.microsoft.com/office/drawing/2014/main" id="{8296021E-2562-4071-AE0F-7BA1CF192D2E}"/>
                </a:ext>
              </a:extLst>
            </p:cNvPr>
            <p:cNvSpPr/>
            <p:nvPr/>
          </p:nvSpPr>
          <p:spPr>
            <a:xfrm>
              <a:off x="6490595" y="4860233"/>
              <a:ext cx="2143184" cy="307777"/>
            </a:xfrm>
            <a:prstGeom prst="rect">
              <a:avLst/>
            </a:prstGeom>
          </p:spPr>
          <p:txBody>
            <a:bodyPr wrap="square">
              <a:spAutoFit/>
            </a:bodyPr>
            <a:lstStyle/>
            <a:p>
              <a:r>
                <a:rPr lang="fr-CA" sz="1400" dirty="0">
                  <a:latin typeface="Univers Condensed"/>
                </a:rPr>
                <a:t>Essai de dureté </a:t>
              </a:r>
              <a:r>
                <a:rPr lang="fr-CA" sz="1400" b="1" dirty="0">
                  <a:latin typeface="Univers Condensed"/>
                </a:rPr>
                <a:t>Vickers</a:t>
              </a:r>
              <a:r>
                <a:rPr lang="fr-CA" sz="1400" dirty="0">
                  <a:latin typeface="Univers Condensed"/>
                </a:rPr>
                <a:t> </a:t>
              </a:r>
            </a:p>
          </p:txBody>
        </p:sp>
        <p:sp>
          <p:nvSpPr>
            <p:cNvPr id="16" name="Rectangle 15">
              <a:extLst>
                <a:ext uri="{FF2B5EF4-FFF2-40B4-BE49-F238E27FC236}">
                  <a16:creationId xmlns:a16="http://schemas.microsoft.com/office/drawing/2014/main" id="{E78AF789-9F69-4177-8731-BF2515AB683F}"/>
                </a:ext>
              </a:extLst>
            </p:cNvPr>
            <p:cNvSpPr/>
            <p:nvPr/>
          </p:nvSpPr>
          <p:spPr>
            <a:xfrm>
              <a:off x="3592547" y="3540471"/>
              <a:ext cx="2526935" cy="307777"/>
            </a:xfrm>
            <a:prstGeom prst="rect">
              <a:avLst/>
            </a:prstGeom>
          </p:spPr>
          <p:txBody>
            <a:bodyPr wrap="square">
              <a:spAutoFit/>
            </a:bodyPr>
            <a:lstStyle/>
            <a:p>
              <a:r>
                <a:rPr lang="fr-CA" sz="1400" dirty="0">
                  <a:latin typeface="Univers Condensed"/>
                </a:rPr>
                <a:t>Essai de dureté </a:t>
              </a:r>
              <a:r>
                <a:rPr lang="fr-CA" sz="1400" b="1" dirty="0">
                  <a:latin typeface="Univers Condensed"/>
                </a:rPr>
                <a:t>Rockwell</a:t>
              </a:r>
            </a:p>
          </p:txBody>
        </p:sp>
        <p:pic>
          <p:nvPicPr>
            <p:cNvPr id="17" name="Image 16">
              <a:extLst>
                <a:ext uri="{FF2B5EF4-FFF2-40B4-BE49-F238E27FC236}">
                  <a16:creationId xmlns:a16="http://schemas.microsoft.com/office/drawing/2014/main" id="{5E64626D-9351-4224-A2F5-F7A849B60B47}"/>
                </a:ext>
              </a:extLst>
            </p:cNvPr>
            <p:cNvPicPr>
              <a:picLocks noChangeAspect="1"/>
            </p:cNvPicPr>
            <p:nvPr/>
          </p:nvPicPr>
          <p:blipFill>
            <a:blip r:embed="rId6"/>
            <a:stretch>
              <a:fillRect/>
            </a:stretch>
          </p:blipFill>
          <p:spPr>
            <a:xfrm>
              <a:off x="2780414" y="2368608"/>
              <a:ext cx="3591786" cy="1040647"/>
            </a:xfrm>
            <a:prstGeom prst="rect">
              <a:avLst/>
            </a:prstGeom>
          </p:spPr>
        </p:pic>
      </p:grpSp>
      <p:sp>
        <p:nvSpPr>
          <p:cNvPr id="18" name="Rectangle 17">
            <a:extLst>
              <a:ext uri="{FF2B5EF4-FFF2-40B4-BE49-F238E27FC236}">
                <a16:creationId xmlns:a16="http://schemas.microsoft.com/office/drawing/2014/main" id="{28451EC3-B680-4ED4-9ED1-731954045C2F}"/>
              </a:ext>
            </a:extLst>
          </p:cNvPr>
          <p:cNvSpPr/>
          <p:nvPr/>
        </p:nvSpPr>
        <p:spPr>
          <a:xfrm>
            <a:off x="1531371" y="6525345"/>
            <a:ext cx="1465594" cy="276999"/>
          </a:xfrm>
          <a:prstGeom prst="rect">
            <a:avLst/>
          </a:prstGeom>
        </p:spPr>
        <p:txBody>
          <a:bodyPr wrap="none">
            <a:spAutoFit/>
          </a:bodyPr>
          <a:lstStyle/>
          <a:p>
            <a:r>
              <a:rPr lang="fr-CA" sz="1200" dirty="0">
                <a:latin typeface="+mj-lt"/>
              </a:rPr>
              <a:t>Source: struers.com</a:t>
            </a:r>
          </a:p>
        </p:txBody>
      </p:sp>
    </p:spTree>
    <p:extLst>
      <p:ext uri="{BB962C8B-B14F-4D97-AF65-F5344CB8AC3E}">
        <p14:creationId xmlns:p14="http://schemas.microsoft.com/office/powerpoint/2010/main" val="236520988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19" name="Rectangle 1027"/>
          <p:cNvSpPr txBox="1">
            <a:spLocks noChangeArrowheads="1"/>
          </p:cNvSpPr>
          <p:nvPr/>
        </p:nvSpPr>
        <p:spPr>
          <a:xfrm>
            <a:off x="838200" y="1053815"/>
            <a:ext cx="5563535" cy="464915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defRPr/>
            </a:pPr>
            <a:r>
              <a:rPr lang="fr-CA" sz="2000" dirty="0">
                <a:latin typeface="Univers Condensed"/>
              </a:rPr>
              <a:t>Résilience</a:t>
            </a:r>
          </a:p>
          <a:p>
            <a:pPr marL="342900" lvl="1" indent="-342900">
              <a:buFont typeface="Calibri" panose="020F0502020204030204" pitchFamily="34" charset="0"/>
              <a:buChar char="‒"/>
              <a:defRPr/>
            </a:pPr>
            <a:endParaRPr lang="fr-CA" sz="2000" dirty="0">
              <a:solidFill>
                <a:srgbClr val="000099"/>
              </a:solidFill>
              <a:latin typeface="Univers Condensed"/>
            </a:endParaRPr>
          </a:p>
          <a:p>
            <a:pPr marL="742950" lvl="2" indent="-342900">
              <a:buFont typeface="Wingdings" panose="05000000000000000000" pitchFamily="2" charset="2"/>
              <a:buChar char="Ø"/>
              <a:defRPr/>
            </a:pPr>
            <a:r>
              <a:rPr lang="fr-CA" dirty="0">
                <a:latin typeface="Univers Condensed"/>
              </a:rPr>
              <a:t>mesure de la ductilité ou de la </a:t>
            </a:r>
            <a:r>
              <a:rPr lang="fr-CA" u="sng" dirty="0">
                <a:latin typeface="Univers Condensed"/>
              </a:rPr>
              <a:t>capacité d’un matériau de résister aux chocs</a:t>
            </a:r>
            <a:r>
              <a:rPr lang="fr-CA" dirty="0">
                <a:latin typeface="Univers Condensed"/>
              </a:rPr>
              <a:t> en se déformant plastiquement sans se fissurer et de se fracturer</a:t>
            </a:r>
          </a:p>
          <a:p>
            <a:pPr marL="742950" lvl="2" indent="-342900">
              <a:buFont typeface="Wingdings" panose="05000000000000000000" pitchFamily="2" charset="2"/>
              <a:buChar char="Ø"/>
              <a:defRPr/>
            </a:pPr>
            <a:r>
              <a:rPr lang="fr-CA" dirty="0">
                <a:latin typeface="Univers Condensed"/>
              </a:rPr>
              <a:t>aussi une mesure de la fragilité du matériau à basse température</a:t>
            </a:r>
          </a:p>
          <a:p>
            <a:pPr marL="742950" lvl="2" indent="-342900">
              <a:buFont typeface="Wingdings" panose="05000000000000000000" pitchFamily="2" charset="2"/>
              <a:buChar char="Ø"/>
              <a:defRPr/>
            </a:pPr>
            <a:r>
              <a:rPr lang="fr-CA" dirty="0">
                <a:latin typeface="Univers Condensed"/>
              </a:rPr>
              <a:t>mesurée à l’aide de </a:t>
            </a:r>
            <a:r>
              <a:rPr lang="fr-CA" u="sng" dirty="0">
                <a:latin typeface="Univers Condensed"/>
              </a:rPr>
              <a:t>l’essai Charpy</a:t>
            </a:r>
          </a:p>
          <a:p>
            <a:pPr marL="742950" lvl="2" indent="-342900">
              <a:buFont typeface="Wingdings" panose="05000000000000000000" pitchFamily="2" charset="2"/>
              <a:buChar char="Ø"/>
              <a:defRPr/>
            </a:pPr>
            <a:r>
              <a:rPr lang="fr-CA" dirty="0">
                <a:latin typeface="Univers Condensed"/>
              </a:rPr>
              <a:t>l’aluminium est très résilient : applications cryogéniques</a:t>
            </a:r>
          </a:p>
          <a:p>
            <a:pPr marL="742950" lvl="2" indent="-342900">
              <a:buFont typeface="Wingdings" panose="05000000000000000000" pitchFamily="2" charset="2"/>
              <a:buChar char="Ø"/>
              <a:defRPr/>
            </a:pPr>
            <a:r>
              <a:rPr lang="fr-CA" dirty="0">
                <a:latin typeface="Univers Condensed"/>
              </a:rPr>
              <a:t>la mesure de la résilience des alliages d’aluminium n’est généralement pas requise dans les normes de calcul</a:t>
            </a:r>
          </a:p>
        </p:txBody>
      </p:sp>
      <p:pic>
        <p:nvPicPr>
          <p:cNvPr id="20" name="Image 19">
            <a:extLst>
              <a:ext uri="{FF2B5EF4-FFF2-40B4-BE49-F238E27FC236}">
                <a16:creationId xmlns:a16="http://schemas.microsoft.com/office/drawing/2014/main" id="{CC4C0476-280D-4856-ACF7-73A5BE8CFB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76165" y="2919570"/>
            <a:ext cx="2793499" cy="3500156"/>
          </a:xfrm>
          <a:prstGeom prst="rect">
            <a:avLst/>
          </a:prstGeom>
        </p:spPr>
      </p:pic>
      <p:sp>
        <p:nvSpPr>
          <p:cNvPr id="21" name="Rectangle 20">
            <a:extLst>
              <a:ext uri="{FF2B5EF4-FFF2-40B4-BE49-F238E27FC236}">
                <a16:creationId xmlns:a16="http://schemas.microsoft.com/office/drawing/2014/main" id="{0D0EB080-3483-4A23-B614-84D7108F7C66}"/>
              </a:ext>
            </a:extLst>
          </p:cNvPr>
          <p:cNvSpPr/>
          <p:nvPr/>
        </p:nvSpPr>
        <p:spPr>
          <a:xfrm>
            <a:off x="1531371" y="6525345"/>
            <a:ext cx="1725216" cy="276999"/>
          </a:xfrm>
          <a:prstGeom prst="rect">
            <a:avLst/>
          </a:prstGeom>
        </p:spPr>
        <p:txBody>
          <a:bodyPr wrap="none">
            <a:spAutoFit/>
          </a:bodyPr>
          <a:lstStyle/>
          <a:p>
            <a:r>
              <a:rPr lang="fr-CA" sz="1200" dirty="0">
                <a:latin typeface="+mj-lt"/>
              </a:rPr>
              <a:t>Sources: instron.fr; tc.fr </a:t>
            </a:r>
          </a:p>
        </p:txBody>
      </p:sp>
      <p:pic>
        <p:nvPicPr>
          <p:cNvPr id="22" name="Image 21">
            <a:extLst>
              <a:ext uri="{FF2B5EF4-FFF2-40B4-BE49-F238E27FC236}">
                <a16:creationId xmlns:a16="http://schemas.microsoft.com/office/drawing/2014/main" id="{0D9A3D0D-82AD-4515-AF42-406BF263092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50167" y="2881172"/>
            <a:ext cx="1969620" cy="3359398"/>
          </a:xfrm>
          <a:prstGeom prst="rect">
            <a:avLst/>
          </a:prstGeom>
        </p:spPr>
      </p:pic>
      <p:sp>
        <p:nvSpPr>
          <p:cNvPr id="23" name="Rectangle 22">
            <a:extLst>
              <a:ext uri="{FF2B5EF4-FFF2-40B4-BE49-F238E27FC236}">
                <a16:creationId xmlns:a16="http://schemas.microsoft.com/office/drawing/2014/main" id="{9E02A612-347A-414E-8E9B-AFAE1CB09523}"/>
              </a:ext>
            </a:extLst>
          </p:cNvPr>
          <p:cNvSpPr/>
          <p:nvPr/>
        </p:nvSpPr>
        <p:spPr>
          <a:xfrm>
            <a:off x="7362029" y="6356350"/>
            <a:ext cx="2269229" cy="307777"/>
          </a:xfrm>
          <a:prstGeom prst="rect">
            <a:avLst/>
          </a:prstGeom>
        </p:spPr>
        <p:txBody>
          <a:bodyPr wrap="square">
            <a:spAutoFit/>
          </a:bodyPr>
          <a:lstStyle/>
          <a:p>
            <a:r>
              <a:rPr lang="fr-CA" sz="1400" dirty="0">
                <a:latin typeface="Univers Condensed"/>
              </a:rPr>
              <a:t>Essai de Charpy</a:t>
            </a:r>
          </a:p>
        </p:txBody>
      </p:sp>
    </p:spTree>
    <p:extLst>
      <p:ext uri="{BB962C8B-B14F-4D97-AF65-F5344CB8AC3E}">
        <p14:creationId xmlns:p14="http://schemas.microsoft.com/office/powerpoint/2010/main" val="6286230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Propriétés mécaniques</a:t>
            </a:r>
          </a:p>
        </p:txBody>
      </p:sp>
      <p:sp>
        <p:nvSpPr>
          <p:cNvPr id="3" name="Espace réservé du texte 2"/>
          <p:cNvSpPr>
            <a:spLocks noGrp="1"/>
          </p:cNvSpPr>
          <p:nvPr>
            <p:ph type="body" idx="1"/>
          </p:nvPr>
        </p:nvSpPr>
        <p:spPr/>
        <p:txBody>
          <a:bodyPr/>
          <a:lstStyle/>
          <a:p>
            <a:r>
              <a:rPr lang="fr-FR" dirty="0"/>
              <a:t>Influence de la température sur les propriétés mécaniques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28</a:t>
            </a:fld>
            <a:endParaRPr lang="fr-FR"/>
          </a:p>
        </p:txBody>
      </p:sp>
    </p:spTree>
    <p:extLst>
      <p:ext uri="{BB962C8B-B14F-4D97-AF65-F5344CB8AC3E}">
        <p14:creationId xmlns:p14="http://schemas.microsoft.com/office/powerpoint/2010/main" val="3481274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grpSp>
        <p:nvGrpSpPr>
          <p:cNvPr id="9" name="Groupe 8">
            <a:extLst>
              <a:ext uri="{FF2B5EF4-FFF2-40B4-BE49-F238E27FC236}">
                <a16:creationId xmlns:a16="http://schemas.microsoft.com/office/drawing/2014/main" id="{598F1354-A350-4E19-B432-A6E81AC7596B}"/>
              </a:ext>
            </a:extLst>
          </p:cNvPr>
          <p:cNvGrpSpPr/>
          <p:nvPr/>
        </p:nvGrpSpPr>
        <p:grpSpPr>
          <a:xfrm>
            <a:off x="6480893" y="476672"/>
            <a:ext cx="4745149" cy="6153430"/>
            <a:chOff x="3851920" y="476672"/>
            <a:chExt cx="5338002" cy="6610780"/>
          </a:xfrm>
        </p:grpSpPr>
        <p:pic>
          <p:nvPicPr>
            <p:cNvPr id="10" name="Image 9"/>
            <p:cNvPicPr>
              <a:picLocks noChangeAspect="1"/>
            </p:cNvPicPr>
            <p:nvPr/>
          </p:nvPicPr>
          <p:blipFill>
            <a:blip r:embed="rId3"/>
            <a:stretch>
              <a:fillRect/>
            </a:stretch>
          </p:blipFill>
          <p:spPr>
            <a:xfrm>
              <a:off x="3902837" y="476672"/>
              <a:ext cx="5105239" cy="5976664"/>
            </a:xfrm>
            <a:prstGeom prst="rect">
              <a:avLst/>
            </a:prstGeom>
          </p:spPr>
        </p:pic>
        <p:sp>
          <p:nvSpPr>
            <p:cNvPr id="11" name="Rectangle 10"/>
            <p:cNvSpPr/>
            <p:nvPr/>
          </p:nvSpPr>
          <p:spPr>
            <a:xfrm>
              <a:off x="3851920" y="6525344"/>
              <a:ext cx="5338002" cy="562108"/>
            </a:xfrm>
            <a:prstGeom prst="rect">
              <a:avLst/>
            </a:prstGeom>
          </p:spPr>
          <p:txBody>
            <a:bodyPr wrap="square">
              <a:spAutoFit/>
            </a:bodyPr>
            <a:lstStyle/>
            <a:p>
              <a:r>
                <a:rPr lang="fr-CA" sz="1400" dirty="0">
                  <a:latin typeface="Univers Condensed"/>
                </a:rPr>
                <a:t>Figure 34 : Influence de la température sur les propriétés d'alliages d'aluminium</a:t>
              </a:r>
            </a:p>
          </p:txBody>
        </p:sp>
        <p:sp>
          <p:nvSpPr>
            <p:cNvPr id="12" name="Rectangle 11">
              <a:extLst>
                <a:ext uri="{FF2B5EF4-FFF2-40B4-BE49-F238E27FC236}">
                  <a16:creationId xmlns:a16="http://schemas.microsoft.com/office/drawing/2014/main" id="{0C5A04C6-3284-4969-9014-59CFC35192F6}"/>
                </a:ext>
              </a:extLst>
            </p:cNvPr>
            <p:cNvSpPr/>
            <p:nvPr/>
          </p:nvSpPr>
          <p:spPr>
            <a:xfrm>
              <a:off x="7704983" y="5733256"/>
              <a:ext cx="323401" cy="21602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6A5E2332-DB9D-4CEF-A653-C2C108404853}"/>
                </a:ext>
              </a:extLst>
            </p:cNvPr>
            <p:cNvSpPr/>
            <p:nvPr/>
          </p:nvSpPr>
          <p:spPr>
            <a:xfrm>
              <a:off x="7626612" y="2348880"/>
              <a:ext cx="323401" cy="21602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DFCA365F-CE4A-4411-85E0-6F4DAECB978B}"/>
                </a:ext>
              </a:extLst>
            </p:cNvPr>
            <p:cNvSpPr/>
            <p:nvPr/>
          </p:nvSpPr>
          <p:spPr>
            <a:xfrm>
              <a:off x="5076056" y="2348880"/>
              <a:ext cx="323401" cy="21602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B3529C5E-6DD1-47BC-A220-8E114F2329F6}"/>
                </a:ext>
              </a:extLst>
            </p:cNvPr>
            <p:cNvSpPr/>
            <p:nvPr/>
          </p:nvSpPr>
          <p:spPr>
            <a:xfrm>
              <a:off x="5076055" y="5723208"/>
              <a:ext cx="323401" cy="21602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mc:AlternateContent xmlns:mc="http://schemas.openxmlformats.org/markup-compatibility/2006" xmlns:a14="http://schemas.microsoft.com/office/drawing/2010/main">
        <mc:Choice Requires="a14">
          <p:sp>
            <p:nvSpPr>
              <p:cNvPr id="17" name="Rectangle 1027"/>
              <p:cNvSpPr txBox="1">
                <a:spLocks noChangeArrowheads="1"/>
              </p:cNvSpPr>
              <p:nvPr/>
            </p:nvSpPr>
            <p:spPr bwMode="auto">
              <a:xfrm>
                <a:off x="838200" y="1079828"/>
                <a:ext cx="4626504" cy="40907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a:rPr>
                  <a:t>Les propriétés structurales de l'aluminium </a:t>
                </a:r>
                <a:r>
                  <a:rPr lang="fr-CA" sz="1600" u="sng" dirty="0">
                    <a:latin typeface="Univers Condensed"/>
                  </a:rPr>
                  <a:t>sont grandement affectées par la température</a:t>
                </a:r>
                <a:r>
                  <a:rPr lang="fr-CA" sz="1600" dirty="0">
                    <a:latin typeface="Univers Condensed"/>
                  </a:rPr>
                  <a:t> :</a:t>
                </a:r>
              </a:p>
              <a:p>
                <a:pPr marL="185738" lvl="1" indent="-185738" eaLnBrk="1" hangingPunct="1">
                  <a:buFont typeface="Arial" panose="020B060402020202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elles </a:t>
                </a:r>
                <a:r>
                  <a:rPr lang="fr-CA" sz="1600" u="sng" dirty="0">
                    <a:latin typeface="Univers Condensed"/>
                  </a:rPr>
                  <a:t>s’améliorent</a:t>
                </a:r>
                <a:r>
                  <a:rPr lang="fr-CA" sz="1600" dirty="0">
                    <a:latin typeface="Univers Condensed"/>
                  </a:rPr>
                  <a:t> progressivement lorsque la température baisse et se </a:t>
                </a:r>
                <a:r>
                  <a:rPr lang="fr-CA" sz="1600" u="sng" dirty="0">
                    <a:latin typeface="Univers Condensed"/>
                  </a:rPr>
                  <a:t>détériorent</a:t>
                </a:r>
                <a:r>
                  <a:rPr lang="fr-CA" sz="1600" dirty="0">
                    <a:latin typeface="Univers Condensed"/>
                  </a:rPr>
                  <a:t> progressivement lorsque la température augmente</a:t>
                </a:r>
              </a:p>
              <a:p>
                <a:pPr marL="185738" lvl="1" indent="-185738" eaLnBrk="1" hangingPunct="1">
                  <a:buFont typeface="Arial" panose="020B0604020202020204" pitchFamily="34" charset="0"/>
                  <a:buChar char="•"/>
                  <a:defRPr/>
                </a:pPr>
                <a:endParaRPr lang="fr-CA" sz="1600" dirty="0">
                  <a:latin typeface="Univers Condensed"/>
                </a:endParaRPr>
              </a:p>
              <a:p>
                <a:pPr marL="285750" lvl="1" eaLnBrk="1" hangingPunct="1">
                  <a:buFont typeface="Arial" panose="020B0604020202020204" pitchFamily="34" charset="0"/>
                  <a:buChar char="•"/>
                  <a:defRPr/>
                </a:pPr>
                <a:r>
                  <a:rPr lang="fr-CA" sz="1600" dirty="0">
                    <a:latin typeface="Univers Condensed"/>
                  </a:rPr>
                  <a:t>Les alliages contenant plus de </a:t>
                </a:r>
                <a14:m>
                  <m:oMath xmlns:m="http://schemas.openxmlformats.org/officeDocument/2006/math">
                    <m:r>
                      <a:rPr lang="fr-CA" sz="1600" i="1" dirty="0">
                        <a:latin typeface="Cambria Math" panose="02040503050406030204" pitchFamily="18" charset="0"/>
                      </a:rPr>
                      <m:t>2,5 %</m:t>
                    </m:r>
                  </m:oMath>
                </a14:m>
                <a:r>
                  <a:rPr lang="fr-CA" sz="1600" dirty="0">
                    <a:latin typeface="Univers Condensed"/>
                  </a:rPr>
                  <a:t> de magnésium (</a:t>
                </a:r>
                <a14:m>
                  <m:oMath xmlns:m="http://schemas.openxmlformats.org/officeDocument/2006/math">
                    <m:r>
                      <a:rPr lang="fr-CA" sz="1600" i="1" dirty="0">
                        <a:latin typeface="Cambria Math" panose="02040503050406030204" pitchFamily="18" charset="0"/>
                      </a:rPr>
                      <m:t>5083</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5086</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5154</m:t>
                    </m:r>
                  </m:oMath>
                </a14:m>
                <a:r>
                  <a:rPr lang="fr-CA" sz="1600" dirty="0">
                    <a:latin typeface="Univers Condensed"/>
                  </a:rPr>
                  <a:t> et </a:t>
                </a:r>
                <a14:m>
                  <m:oMath xmlns:m="http://schemas.openxmlformats.org/officeDocument/2006/math">
                    <m:r>
                      <a:rPr lang="fr-CA" sz="1600" i="1" dirty="0">
                        <a:latin typeface="Cambria Math" panose="02040503050406030204" pitchFamily="18" charset="0"/>
                      </a:rPr>
                      <m:t>5456</m:t>
                    </m:r>
                  </m:oMath>
                </a14:m>
                <a:r>
                  <a:rPr lang="fr-CA" sz="1600" dirty="0">
                    <a:latin typeface="Univers Condensed"/>
                  </a:rPr>
                  <a:t>, par exemple) ne doivent pas être utilisés à des températures supérieures à </a:t>
                </a:r>
                <a14:m>
                  <m:oMath xmlns:m="http://schemas.openxmlformats.org/officeDocument/2006/math">
                    <m:r>
                      <a:rPr lang="fr-CA" sz="1600" i="1" dirty="0">
                        <a:latin typeface="Cambria Math" panose="02040503050406030204" pitchFamily="18" charset="0"/>
                      </a:rPr>
                      <m:t>60 </m:t>
                    </m:r>
                    <m:r>
                      <a:rPr lang="fr-CA" sz="1600" i="1" dirty="0">
                        <a:latin typeface="Cambria Math" panose="02040503050406030204" pitchFamily="18" charset="0"/>
                        <a:ea typeface="Cambria Math" panose="02040503050406030204" pitchFamily="18" charset="0"/>
                      </a:rPr>
                      <m:t>℃</m:t>
                    </m:r>
                  </m:oMath>
                </a14:m>
                <a:r>
                  <a:rPr lang="fr-CA" sz="1600" dirty="0">
                    <a:latin typeface="Univers Condensed"/>
                  </a:rPr>
                  <a:t> sans risque de </a:t>
                </a:r>
                <a:r>
                  <a:rPr lang="fr-CA" sz="1600" u="sng" dirty="0">
                    <a:latin typeface="Univers Condensed"/>
                  </a:rPr>
                  <a:t>corrosion sous contrainte</a:t>
                </a:r>
              </a:p>
            </p:txBody>
          </p:sp>
        </mc:Choice>
        <mc:Fallback xmlns="">
          <p:sp>
            <p:nvSpPr>
              <p:cNvPr id="17" name="Rectangle 1027"/>
              <p:cNvSpPr txBox="1">
                <a:spLocks noRot="1" noChangeAspect="1" noMove="1" noResize="1" noEditPoints="1" noAdjustHandles="1" noChangeArrowheads="1" noChangeShapeType="1" noTextEdit="1"/>
              </p:cNvSpPr>
              <p:nvPr/>
            </p:nvSpPr>
            <p:spPr bwMode="auto">
              <a:xfrm>
                <a:off x="838200" y="1079828"/>
                <a:ext cx="4626504" cy="4090735"/>
              </a:xfrm>
              <a:prstGeom prst="rect">
                <a:avLst/>
              </a:prstGeom>
              <a:blipFill>
                <a:blip r:embed="rId4"/>
                <a:stretch>
                  <a:fillRect l="-528" t="-447" r="-5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F78DA6F-DCA0-4FA2-BF53-4F32C4DA3FEA}"/>
                  </a:ext>
                </a:extLst>
              </p:cNvPr>
              <p:cNvSpPr/>
              <p:nvPr/>
            </p:nvSpPr>
            <p:spPr>
              <a:xfrm>
                <a:off x="838200" y="5360240"/>
                <a:ext cx="4327736" cy="954107"/>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La corrosion sous contrainte se caractérise par l'apparition de fissures sous l’effet couplé d’une  sollicitation mécanique et d’un environnement agressif</a:t>
                </a:r>
                <a:endParaRPr lang="fr-CA" sz="1400" u="sng" dirty="0">
                  <a:latin typeface="Univers Condensed"/>
                </a:endParaRPr>
              </a:p>
            </p:txBody>
          </p:sp>
        </mc:Choice>
        <mc:Fallback xmlns="">
          <p:sp>
            <p:nvSpPr>
              <p:cNvPr id="18" name="Rectangle 17">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5360240"/>
                <a:ext cx="4327736" cy="954107"/>
              </a:xfrm>
              <a:prstGeom prst="rect">
                <a:avLst/>
              </a:prstGeom>
              <a:blipFill>
                <a:blip r:embed="rId5"/>
                <a:stretch>
                  <a:fillRect l="-423" t="-637" b="-5732"/>
                </a:stretch>
              </a:blipFill>
            </p:spPr>
            <p:txBody>
              <a:bodyPr/>
              <a:lstStyle/>
              <a:p>
                <a:r>
                  <a:rPr lang="fr-CA">
                    <a:noFill/>
                  </a:rPr>
                  <a:t> </a:t>
                </a:r>
              </a:p>
            </p:txBody>
          </p:sp>
        </mc:Fallback>
      </mc:AlternateContent>
      <p:sp>
        <p:nvSpPr>
          <p:cNvPr id="20" name="Rectangle 19">
            <a:extLst>
              <a:ext uri="{FF2B5EF4-FFF2-40B4-BE49-F238E27FC236}">
                <a16:creationId xmlns:a16="http://schemas.microsoft.com/office/drawing/2014/main" id="{F482FDE0-E205-C048-AF40-3358F4130804}"/>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8226346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4038600" y="6356350"/>
            <a:ext cx="4114800" cy="365125"/>
          </a:xfrm>
        </p:spPr>
        <p:txBody>
          <a:bodyPr/>
          <a:lstStyle/>
          <a:p>
            <a:r>
              <a:rPr lang="fr-FR"/>
              <a:t>ALU-COMPÉTENCES</a:t>
            </a:r>
            <a:endParaRPr lang="fr-FR" dirty="0"/>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3</a:t>
            </a:fld>
            <a:endParaRPr lang="fr-FR" dirty="0"/>
          </a:p>
        </p:txBody>
      </p:sp>
      <p:sp>
        <p:nvSpPr>
          <p:cNvPr id="4" name="Espace réservé du texte 3"/>
          <p:cNvSpPr>
            <a:spLocks noGrp="1"/>
          </p:cNvSpPr>
          <p:nvPr>
            <p:ph type="body" idx="1"/>
          </p:nvPr>
        </p:nvSpPr>
        <p:spPr>
          <a:xfrm>
            <a:off x="787034" y="1892178"/>
            <a:ext cx="7313612" cy="4041258"/>
          </a:xfrm>
        </p:spPr>
        <p:txBody>
          <a:bodyPr>
            <a:normAutofit/>
          </a:bodyPr>
          <a:lstStyle/>
          <a:p>
            <a:r>
              <a:rPr lang="fr-CA" sz="2000" dirty="0"/>
              <a:t>Avec la permission de l'Association canadienne de normalisation (exploitée sous le nom de «Groupe CSA»), 178, boul. </a:t>
            </a:r>
            <a:r>
              <a:rPr lang="fr-CA" sz="2000" dirty="0" err="1"/>
              <a:t>Rexdale</a:t>
            </a:r>
            <a:r>
              <a:rPr lang="fr-CA" sz="2000" dirty="0"/>
              <a:t>, Toronto, ON, M9W 1R3, une certaine partie du matériel est reproduite de la norme CSA S157-17 / S157.1-17 du groupe CSA. / Commentaire sur CSA S157-17, Calcul de la résistance mécanique des éléments en aluminium. Ce document ne représente pas la position officielle complète du Groupe CSA sur le sujet référencé, qui est représenté uniquement par la norme dans son intégralité. Bien que l'utilisation du matériel ait été autorisée, le Groupe CSA n'est pas responsable de la manière dont les données sont présentées, ni de toute représentation ou interprétation. Aucune autre reproduction n'est autorisée. Pour plus d'informations ou pour acheter des normes auprès du Groupe CSA, veuillez visiter store.csagroup.org ou appeler le 1-800-463-6727.</a:t>
            </a:r>
          </a:p>
          <a:p>
            <a:endParaRPr lang="fr-CA" sz="2000" dirty="0"/>
          </a:p>
        </p:txBody>
      </p:sp>
      <p:sp>
        <p:nvSpPr>
          <p:cNvPr id="5" name="Titre 4"/>
          <p:cNvSpPr>
            <a:spLocks noGrp="1"/>
          </p:cNvSpPr>
          <p:nvPr>
            <p:ph type="title"/>
          </p:nvPr>
        </p:nvSpPr>
        <p:spPr/>
        <p:txBody>
          <a:bodyPr/>
          <a:lstStyle/>
          <a:p>
            <a:r>
              <a:rPr lang="fr-CA" dirty="0"/>
              <a:t>Avis</a:t>
            </a:r>
          </a:p>
        </p:txBody>
      </p:sp>
      <p:pic>
        <p:nvPicPr>
          <p:cNvPr id="6" name="Image 5">
            <a:extLst>
              <a:ext uri="{FF2B5EF4-FFF2-40B4-BE49-F238E27FC236}">
                <a16:creationId xmlns:a16="http://schemas.microsoft.com/office/drawing/2014/main" id="{A25F7124-457F-C946-9C87-A16D03BDC838}"/>
              </a:ext>
            </a:extLst>
          </p:cNvPr>
          <p:cNvPicPr>
            <a:picLocks noChangeAspect="1"/>
          </p:cNvPicPr>
          <p:nvPr/>
        </p:nvPicPr>
        <p:blipFill rotWithShape="1">
          <a:blip r:embed="rId2"/>
          <a:srcRect r="321" b="13091"/>
          <a:stretch/>
        </p:blipFill>
        <p:spPr>
          <a:xfrm>
            <a:off x="8497555" y="1828798"/>
            <a:ext cx="3094140" cy="3376248"/>
          </a:xfrm>
          <a:prstGeom prst="rect">
            <a:avLst/>
          </a:prstGeom>
        </p:spPr>
      </p:pic>
    </p:spTree>
    <p:extLst>
      <p:ext uri="{BB962C8B-B14F-4D97-AF65-F5344CB8AC3E}">
        <p14:creationId xmlns:p14="http://schemas.microsoft.com/office/powerpoint/2010/main" val="536506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20" name="Rectangle 19"/>
          <p:cNvSpPr/>
          <p:nvPr/>
        </p:nvSpPr>
        <p:spPr>
          <a:xfrm>
            <a:off x="4751023" y="5641356"/>
            <a:ext cx="6929317" cy="523220"/>
          </a:xfrm>
          <a:prstGeom prst="rect">
            <a:avLst/>
          </a:prstGeom>
        </p:spPr>
        <p:txBody>
          <a:bodyPr wrap="square">
            <a:spAutoFit/>
          </a:bodyPr>
          <a:lstStyle/>
          <a:p>
            <a:r>
              <a:rPr lang="fr-CA" sz="1400" dirty="0">
                <a:latin typeface="Univers Condensed"/>
              </a:rPr>
              <a:t>Tableau 11 : Exemple montrant l’influence de la température sur la résistance en traction de l’alliage 6061-T6</a:t>
            </a:r>
          </a:p>
        </p:txBody>
      </p:sp>
      <mc:AlternateContent xmlns:mc="http://schemas.openxmlformats.org/markup-compatibility/2006" xmlns:a14="http://schemas.microsoft.com/office/drawing/2010/main">
        <mc:Choice Requires="a14">
          <p:sp>
            <p:nvSpPr>
              <p:cNvPr id="21" name="Rectangle 1027"/>
              <p:cNvSpPr txBox="1">
                <a:spLocks noChangeArrowheads="1"/>
              </p:cNvSpPr>
              <p:nvPr/>
            </p:nvSpPr>
            <p:spPr bwMode="auto">
              <a:xfrm>
                <a:off x="838200" y="3241452"/>
                <a:ext cx="3808371" cy="31148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latin typeface="Univers Condensed"/>
                  </a:rPr>
                  <a:t>Il existe plusieurs tableaux de ce type, qui </a:t>
                </a:r>
                <a:r>
                  <a:rPr lang="fr-FR" sz="1600" dirty="0">
                    <a:latin typeface="Univers Condensed"/>
                  </a:rPr>
                  <a:t>donnent les variations de </a:t>
                </a:r>
                <a14:m>
                  <m:oMath xmlns:m="http://schemas.openxmlformats.org/officeDocument/2006/math">
                    <m:sSub>
                      <m:sSubPr>
                        <m:ctrlPr>
                          <a:rPr lang="fr-CA" sz="1600" i="1" dirty="0">
                            <a:latin typeface="Cambria Math" panose="02040503050406030204" pitchFamily="18" charset="0"/>
                          </a:rPr>
                        </m:ctrlPr>
                      </m:sSubPr>
                      <m:e>
                        <m:r>
                          <a:rPr lang="fr-CA" sz="1600" i="1" dirty="0">
                            <a:latin typeface="Cambria Math" panose="02040503050406030204" pitchFamily="18" charset="0"/>
                          </a:rPr>
                          <m:t>𝐹</m:t>
                        </m:r>
                      </m:e>
                      <m:sub>
                        <m:r>
                          <a:rPr lang="fr-CA" sz="1600" i="1" dirty="0">
                            <a:latin typeface="Cambria Math" panose="02040503050406030204" pitchFamily="18" charset="0"/>
                          </a:rPr>
                          <m:t>𝑦</m:t>
                        </m:r>
                      </m:sub>
                    </m:sSub>
                  </m:oMath>
                </a14:m>
                <a:r>
                  <a:rPr lang="fr-FR" sz="1600" dirty="0">
                    <a:latin typeface="Univers Condensed"/>
                  </a:rPr>
                  <a:t>, </a:t>
                </a:r>
                <a14:m>
                  <m:oMath xmlns:m="http://schemas.openxmlformats.org/officeDocument/2006/math">
                    <m:sSub>
                      <m:sSubPr>
                        <m:ctrlPr>
                          <a:rPr lang="fr-CA" sz="1600" i="1" dirty="0">
                            <a:latin typeface="Cambria Math" panose="02040503050406030204" pitchFamily="18" charset="0"/>
                          </a:rPr>
                        </m:ctrlPr>
                      </m:sSubPr>
                      <m:e>
                        <m:r>
                          <a:rPr lang="fr-CA" sz="1600" i="1" dirty="0">
                            <a:latin typeface="Cambria Math" panose="02040503050406030204" pitchFamily="18" charset="0"/>
                          </a:rPr>
                          <m:t>𝐹</m:t>
                        </m:r>
                      </m:e>
                      <m:sub>
                        <m:r>
                          <a:rPr lang="fr-CA" sz="1600" i="1" dirty="0">
                            <a:latin typeface="Cambria Math" panose="02040503050406030204" pitchFamily="18" charset="0"/>
                          </a:rPr>
                          <m:t>𝑢</m:t>
                        </m:r>
                      </m:sub>
                    </m:sSub>
                  </m:oMath>
                </a14:m>
                <a:r>
                  <a:rPr lang="fr-FR" sz="1600" dirty="0">
                    <a:latin typeface="Univers Condensed"/>
                  </a:rPr>
                  <a:t> et de </a:t>
                </a:r>
                <a14:m>
                  <m:oMath xmlns:m="http://schemas.openxmlformats.org/officeDocument/2006/math">
                    <m:sSub>
                      <m:sSubPr>
                        <m:ctrlPr>
                          <a:rPr lang="fr-CA" sz="1600" i="1" dirty="0">
                            <a:latin typeface="Cambria Math" panose="02040503050406030204" pitchFamily="18" charset="0"/>
                          </a:rPr>
                        </m:ctrlPr>
                      </m:sSubPr>
                      <m:e>
                        <m:r>
                          <a:rPr lang="fr-CA" sz="1600" i="1" dirty="0">
                            <a:latin typeface="Cambria Math" panose="02040503050406030204" pitchFamily="18" charset="0"/>
                            <a:ea typeface="Cambria Math" panose="02040503050406030204" pitchFamily="18" charset="0"/>
                          </a:rPr>
                          <m:t>𝜀</m:t>
                        </m:r>
                      </m:e>
                      <m:sub>
                        <m:r>
                          <a:rPr lang="fr-CA" sz="1600" i="1" dirty="0">
                            <a:latin typeface="Cambria Math" panose="02040503050406030204" pitchFamily="18" charset="0"/>
                          </a:rPr>
                          <m:t>𝑡</m:t>
                        </m:r>
                      </m:sub>
                    </m:sSub>
                  </m:oMath>
                </a14:m>
                <a:r>
                  <a:rPr lang="fr-CA" sz="1600" dirty="0">
                    <a:latin typeface="Univers Condensed"/>
                  </a:rPr>
                  <a:t> </a:t>
                </a:r>
                <a:r>
                  <a:rPr lang="fr-FR" sz="1600" dirty="0">
                    <a:latin typeface="Univers Condensed"/>
                  </a:rPr>
                  <a:t>de plusieurs alliages en fonction de la température</a:t>
                </a:r>
                <a:r>
                  <a:rPr lang="fr-CA" sz="1600" dirty="0">
                    <a:latin typeface="Univers Condensed"/>
                  </a:rPr>
                  <a:t>. </a:t>
                </a:r>
                <a:r>
                  <a:rPr lang="fr-CA" sz="1600" u="sng" dirty="0">
                    <a:latin typeface="Univers Condensed"/>
                  </a:rPr>
                  <a:t>Les valeurs ne sont toutefois qu’indicatives et ne peuvent être utilisées dans les calculs des charpentes en aluminium</a:t>
                </a:r>
              </a:p>
            </p:txBody>
          </p:sp>
        </mc:Choice>
        <mc:Fallback xmlns="">
          <p:sp>
            <p:nvSpPr>
              <p:cNvPr id="21" name="Rectangle 1027"/>
              <p:cNvSpPr txBox="1">
                <a:spLocks noRot="1" noChangeAspect="1" noMove="1" noResize="1" noEditPoints="1" noAdjustHandles="1" noChangeArrowheads="1" noChangeShapeType="1" noTextEdit="1"/>
              </p:cNvSpPr>
              <p:nvPr/>
            </p:nvSpPr>
            <p:spPr bwMode="auto">
              <a:xfrm>
                <a:off x="838200" y="3241452"/>
                <a:ext cx="3808371" cy="3114897"/>
              </a:xfrm>
              <a:prstGeom prst="rect">
                <a:avLst/>
              </a:prstGeom>
              <a:blipFill>
                <a:blip r:embed="rId3"/>
                <a:stretch>
                  <a:fillRect l="-641" t="-5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22" name="Image 21"/>
          <p:cNvPicPr>
            <a:picLocks noChangeAspect="1"/>
          </p:cNvPicPr>
          <p:nvPr/>
        </p:nvPicPr>
        <p:blipFill>
          <a:blip r:embed="rId4"/>
          <a:stretch>
            <a:fillRect/>
          </a:stretch>
        </p:blipFill>
        <p:spPr>
          <a:xfrm>
            <a:off x="4425535" y="1910564"/>
            <a:ext cx="7027656" cy="3641675"/>
          </a:xfrm>
          <a:prstGeom prst="rect">
            <a:avLst/>
          </a:prstGeom>
        </p:spPr>
      </p:pic>
      <mc:AlternateContent xmlns:mc="http://schemas.openxmlformats.org/markup-compatibility/2006" xmlns:a14="http://schemas.microsoft.com/office/drawing/2010/main">
        <mc:Choice Requires="a14">
          <p:sp>
            <p:nvSpPr>
              <p:cNvPr id="23" name="Rectangle 1027">
                <a:extLst>
                  <a:ext uri="{FF2B5EF4-FFF2-40B4-BE49-F238E27FC236}">
                    <a16:creationId xmlns:a16="http://schemas.microsoft.com/office/drawing/2014/main" id="{B6B9EE3F-9C47-4B95-AE84-158664B33A84}"/>
                  </a:ext>
                </a:extLst>
              </p:cNvPr>
              <p:cNvSpPr txBox="1">
                <a:spLocks noChangeArrowheads="1"/>
              </p:cNvSpPr>
              <p:nvPr/>
            </p:nvSpPr>
            <p:spPr bwMode="auto">
              <a:xfrm>
                <a:off x="838200" y="1161807"/>
                <a:ext cx="3790115" cy="20391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a:rPr>
                  <a:t>Les applications de l’aluminium à des températures </a:t>
                </a:r>
                <a14:m>
                  <m:oMath xmlns:m="http://schemas.openxmlformats.org/officeDocument/2006/math">
                    <m:r>
                      <a:rPr lang="fr-CA" sz="1600" i="1" dirty="0">
                        <a:latin typeface="Cambria Math" panose="02040503050406030204" pitchFamily="18" charset="0"/>
                      </a:rPr>
                      <m:t>150</m:t>
                    </m:r>
                    <m:r>
                      <a:rPr lang="fr-CA" sz="1600" i="1" dirty="0">
                        <a:latin typeface="Cambria Math" panose="02040503050406030204" pitchFamily="18" charset="0"/>
                        <a:ea typeface="Cambria Math"/>
                      </a:rPr>
                      <m:t>≤</m:t>
                    </m:r>
                    <m:r>
                      <m:rPr>
                        <m:sty m:val="p"/>
                      </m:rPr>
                      <a:rPr lang="fr-CA" sz="1600" dirty="0">
                        <a:latin typeface="Cambria Math" panose="02040503050406030204" pitchFamily="18" charset="0"/>
                      </a:rPr>
                      <m:t>T</m:t>
                    </m:r>
                    <m:r>
                      <a:rPr lang="fr-CA" sz="1600" i="1" dirty="0">
                        <a:latin typeface="Cambria Math" panose="02040503050406030204" pitchFamily="18" charset="0"/>
                        <a:ea typeface="Cambria Math"/>
                      </a:rPr>
                      <m:t>≤300 ℃</m:t>
                    </m:r>
                  </m:oMath>
                </a14:m>
                <a:r>
                  <a:rPr lang="fr-CA" sz="1600" dirty="0">
                    <a:latin typeface="Univers Condensed"/>
                  </a:rPr>
                  <a:t> existent dans </a:t>
                </a:r>
                <a:r>
                  <a:rPr lang="fr-CA" sz="1600" u="sng" dirty="0">
                    <a:latin typeface="Univers Condensed"/>
                  </a:rPr>
                  <a:t>l’aérospatiale</a:t>
                </a:r>
                <a:r>
                  <a:rPr lang="fr-CA" sz="1600" dirty="0">
                    <a:latin typeface="Univers Condensed"/>
                  </a:rPr>
                  <a:t> et surtout dans le moulage de pièces pour </a:t>
                </a:r>
                <a:r>
                  <a:rPr lang="fr-CA" sz="1600" u="sng" dirty="0">
                    <a:latin typeface="Univers Condensed"/>
                  </a:rPr>
                  <a:t>l’industrie automobile</a:t>
                </a:r>
              </a:p>
            </p:txBody>
          </p:sp>
        </mc:Choice>
        <mc:Fallback xmlns="">
          <p:sp>
            <p:nvSpPr>
              <p:cNvPr id="23" name="Rectangle 1027">
                <a:extLst>
                  <a:ext uri="{FF2B5EF4-FFF2-40B4-BE49-F238E27FC236}">
                    <a16:creationId xmlns:a16="http://schemas.microsoft.com/office/drawing/2014/main" id="{B6B9EE3F-9C47-4B95-AE84-158664B33A84}"/>
                  </a:ext>
                </a:extLst>
              </p:cNvPr>
              <p:cNvSpPr txBox="1">
                <a:spLocks noRot="1" noChangeAspect="1" noMove="1" noResize="1" noEditPoints="1" noAdjustHandles="1" noChangeArrowheads="1" noChangeShapeType="1" noTextEdit="1"/>
              </p:cNvSpPr>
              <p:nvPr/>
            </p:nvSpPr>
            <p:spPr bwMode="auto">
              <a:xfrm>
                <a:off x="838200" y="1161807"/>
                <a:ext cx="3790115" cy="2039185"/>
              </a:xfrm>
              <a:prstGeom prst="rect">
                <a:avLst/>
              </a:prstGeom>
              <a:blipFill>
                <a:blip r:embed="rId5"/>
                <a:stretch>
                  <a:fillRect l="-644" t="-898" r="-9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4" name="Rectangle 23">
            <a:extLst>
              <a:ext uri="{FF2B5EF4-FFF2-40B4-BE49-F238E27FC236}">
                <a16:creationId xmlns:a16="http://schemas.microsoft.com/office/drawing/2014/main" id="{777EDD23-D56F-4675-97AA-D49EBA1F9662}"/>
              </a:ext>
            </a:extLst>
          </p:cNvPr>
          <p:cNvSpPr/>
          <p:nvPr/>
        </p:nvSpPr>
        <p:spPr>
          <a:xfrm>
            <a:off x="6100994" y="3833038"/>
            <a:ext cx="4785804" cy="44716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E5C61BC5-6370-4D43-9E6A-932E5D53C142}"/>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51987802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10" name="Rectangle 9"/>
          <p:cNvSpPr/>
          <p:nvPr/>
        </p:nvSpPr>
        <p:spPr>
          <a:xfrm>
            <a:off x="7111837" y="5588514"/>
            <a:ext cx="3740793" cy="523220"/>
          </a:xfrm>
          <a:prstGeom prst="rect">
            <a:avLst/>
          </a:prstGeom>
        </p:spPr>
        <p:txBody>
          <a:bodyPr wrap="square">
            <a:spAutoFit/>
          </a:bodyPr>
          <a:lstStyle/>
          <a:p>
            <a:r>
              <a:rPr lang="fr-CA" sz="1400" dirty="0">
                <a:latin typeface="Univers Condensed"/>
              </a:rPr>
              <a:t>Figure 35 : Résistance ultime en traction d'alliages d'aluminium à haute température</a:t>
            </a:r>
          </a:p>
        </p:txBody>
      </p:sp>
      <p:pic>
        <p:nvPicPr>
          <p:cNvPr id="12" name="Image 11"/>
          <p:cNvPicPr>
            <a:picLocks noChangeAspect="1"/>
          </p:cNvPicPr>
          <p:nvPr/>
        </p:nvPicPr>
        <p:blipFill>
          <a:blip r:embed="rId3"/>
          <a:stretch>
            <a:fillRect/>
          </a:stretch>
        </p:blipFill>
        <p:spPr>
          <a:xfrm>
            <a:off x="6857999" y="78980"/>
            <a:ext cx="4248471" cy="5510261"/>
          </a:xfrm>
          <a:prstGeom prst="rect">
            <a:avLst/>
          </a:prstGeom>
        </p:spPr>
      </p:pic>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796725"/>
                <a:ext cx="6167437" cy="4818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1600" dirty="0">
                    <a:solidFill>
                      <a:schemeClr val="tx1"/>
                    </a:solidFill>
                    <a:latin typeface="Univers Condensed"/>
                  </a:rPr>
                  <a:t>Les </a:t>
                </a:r>
                <a:r>
                  <a:rPr lang="fr-CA" sz="1600" u="sng" dirty="0">
                    <a:solidFill>
                      <a:schemeClr val="tx1"/>
                    </a:solidFill>
                    <a:latin typeface="Univers Condensed"/>
                  </a:rPr>
                  <a:t>propriétés structurales de l'aluminium </a:t>
                </a:r>
                <a:r>
                  <a:rPr lang="fr-FR" sz="1600" u="sng" dirty="0">
                    <a:solidFill>
                      <a:schemeClr val="tx1"/>
                    </a:solidFill>
                    <a:latin typeface="Univers Condensed"/>
                  </a:rPr>
                  <a:t>à haute température ne dépendent pas seulement de la température, mais aussi de la durée</a:t>
                </a:r>
                <a:r>
                  <a:rPr lang="fr-FR" sz="1600" dirty="0">
                    <a:solidFill>
                      <a:schemeClr val="tx1"/>
                    </a:solidFill>
                    <a:latin typeface="Univers Condensed"/>
                  </a:rPr>
                  <a:t> pendant laquelle l’alliage a été maintenu à cette température</a:t>
                </a:r>
              </a:p>
              <a:p>
                <a:pPr marL="185738" lvl="1" indent="-185738" eaLnBrk="1" hangingPunct="1">
                  <a:buFont typeface="Arial" panose="020B0604020202020204" pitchFamily="34" charset="0"/>
                  <a:buChar char="•"/>
                  <a:defRPr/>
                </a:pPr>
                <a:endParaRPr lang="fr-FR" sz="1600" dirty="0">
                  <a:solidFill>
                    <a:schemeClr val="tx1"/>
                  </a:solidFill>
                  <a:latin typeface="Univers Condensed"/>
                </a:endParaRPr>
              </a:p>
              <a:p>
                <a:pPr marL="285750" lvl="1" eaLnBrk="1" hangingPunct="1">
                  <a:buFont typeface="Arial" panose="020B0604020202020204" pitchFamily="34" charset="0"/>
                  <a:buChar char="•"/>
                  <a:defRPr/>
                </a:pPr>
                <a:r>
                  <a:rPr lang="fr-CA" sz="1600" dirty="0">
                    <a:solidFill>
                      <a:schemeClr val="tx1"/>
                    </a:solidFill>
                    <a:latin typeface="Univers Condensed"/>
                  </a:rPr>
                  <a:t>La perte de résistance en traction est </a:t>
                </a:r>
                <a:r>
                  <a:rPr lang="fr-CA" sz="1600" u="sng" dirty="0">
                    <a:solidFill>
                      <a:schemeClr val="tx1"/>
                    </a:solidFill>
                    <a:latin typeface="Univers Condensed"/>
                  </a:rPr>
                  <a:t>plus significative pour les alliages traités thermiquement</a:t>
                </a:r>
                <a:r>
                  <a:rPr lang="fr-CA" sz="1600" dirty="0">
                    <a:solidFill>
                      <a:schemeClr val="tx1"/>
                    </a:solidFill>
                    <a:latin typeface="Univers Condensed"/>
                  </a:rPr>
                  <a:t> (</a:t>
                </a:r>
                <a14:m>
                  <m:oMath xmlns:m="http://schemas.openxmlformats.org/officeDocument/2006/math">
                    <m:r>
                      <a:rPr lang="fr-CA" sz="1600" i="1" dirty="0">
                        <a:solidFill>
                          <a:schemeClr val="tx1"/>
                        </a:solidFill>
                        <a:latin typeface="Cambria Math" panose="02040503050406030204" pitchFamily="18" charset="0"/>
                      </a:rPr>
                      <m:t>2017</m:t>
                    </m:r>
                  </m:oMath>
                </a14:m>
                <a:r>
                  <a:rPr lang="fr-CA" sz="1600" dirty="0">
                    <a:solidFill>
                      <a:schemeClr val="tx1"/>
                    </a:solidFill>
                    <a:latin typeface="Univers Condensed"/>
                  </a:rPr>
                  <a:t>-</a:t>
                </a:r>
                <a14:m>
                  <m:oMath xmlns:m="http://schemas.openxmlformats.org/officeDocument/2006/math">
                    <m:r>
                      <m:rPr>
                        <m:sty m:val="p"/>
                      </m:rPr>
                      <a:rPr lang="fr-CA" sz="1600" dirty="0">
                        <a:solidFill>
                          <a:schemeClr val="tx1"/>
                        </a:solidFill>
                        <a:latin typeface="Cambria Math" panose="02040503050406030204" pitchFamily="18" charset="0"/>
                      </a:rPr>
                      <m:t>T</m:t>
                    </m:r>
                    <m:r>
                      <a:rPr lang="fr-CA" sz="1600" dirty="0">
                        <a:solidFill>
                          <a:schemeClr val="tx1"/>
                        </a:solidFill>
                        <a:latin typeface="Cambria Math" panose="02040503050406030204" pitchFamily="18" charset="0"/>
                      </a:rPr>
                      <m:t>4</m:t>
                    </m:r>
                  </m:oMath>
                </a14:m>
                <a:r>
                  <a:rPr lang="fr-CA" sz="1600" dirty="0">
                    <a:solidFill>
                      <a:schemeClr val="tx1"/>
                    </a:solidFill>
                    <a:latin typeface="Univers Condensed"/>
                  </a:rPr>
                  <a:t> et </a:t>
                </a:r>
                <a14:m>
                  <m:oMath xmlns:m="http://schemas.openxmlformats.org/officeDocument/2006/math">
                    <m:r>
                      <a:rPr lang="fr-CA" sz="1600" i="1" dirty="0">
                        <a:solidFill>
                          <a:schemeClr val="tx1"/>
                        </a:solidFill>
                        <a:latin typeface="Cambria Math" panose="02040503050406030204" pitchFamily="18" charset="0"/>
                      </a:rPr>
                      <m:t>6082</m:t>
                    </m:r>
                  </m:oMath>
                </a14:m>
                <a:r>
                  <a:rPr lang="fr-CA" sz="1600" dirty="0">
                    <a:solidFill>
                      <a:schemeClr val="tx1"/>
                    </a:solidFill>
                    <a:latin typeface="Univers Condensed"/>
                  </a:rPr>
                  <a:t>-</a:t>
                </a:r>
                <a14:m>
                  <m:oMath xmlns:m="http://schemas.openxmlformats.org/officeDocument/2006/math">
                    <m:r>
                      <m:rPr>
                        <m:sty m:val="p"/>
                      </m:rPr>
                      <a:rPr lang="fr-CA" sz="1600" dirty="0">
                        <a:solidFill>
                          <a:schemeClr val="tx1"/>
                        </a:solidFill>
                        <a:latin typeface="Cambria Math" panose="02040503050406030204" pitchFamily="18" charset="0"/>
                      </a:rPr>
                      <m:t>T</m:t>
                    </m:r>
                    <m:r>
                      <a:rPr lang="fr-CA" sz="1600" dirty="0">
                        <a:solidFill>
                          <a:schemeClr val="tx1"/>
                        </a:solidFill>
                        <a:latin typeface="Cambria Math" panose="02040503050406030204" pitchFamily="18" charset="0"/>
                      </a:rPr>
                      <m:t>6</m:t>
                    </m:r>
                  </m:oMath>
                </a14:m>
                <a:r>
                  <a:rPr lang="fr-CA" sz="1600" dirty="0">
                    <a:solidFill>
                      <a:schemeClr val="tx1"/>
                    </a:solidFill>
                    <a:latin typeface="Univers Condensed"/>
                  </a:rPr>
                  <a:t>) que pour ceux non traitables thermiquement (</a:t>
                </a:r>
                <a14:m>
                  <m:oMath xmlns:m="http://schemas.openxmlformats.org/officeDocument/2006/math">
                    <m:r>
                      <a:rPr lang="fr-CA" sz="1600" i="1" dirty="0">
                        <a:solidFill>
                          <a:schemeClr val="tx1"/>
                        </a:solidFill>
                        <a:latin typeface="Cambria Math" panose="02040503050406030204" pitchFamily="18" charset="0"/>
                      </a:rPr>
                      <m:t>1100</m:t>
                    </m:r>
                  </m:oMath>
                </a14:m>
                <a:r>
                  <a:rPr lang="fr-CA" sz="1600" dirty="0">
                    <a:solidFill>
                      <a:schemeClr val="tx1"/>
                    </a:solidFill>
                    <a:latin typeface="Univers Condensed"/>
                  </a:rPr>
                  <a:t>-</a:t>
                </a:r>
                <a14:m>
                  <m:oMath xmlns:m="http://schemas.openxmlformats.org/officeDocument/2006/math">
                    <m:r>
                      <m:rPr>
                        <m:sty m:val="p"/>
                      </m:rPr>
                      <a:rPr lang="fr-CA" sz="1600" dirty="0">
                        <a:solidFill>
                          <a:schemeClr val="tx1"/>
                        </a:solidFill>
                        <a:latin typeface="Cambria Math" panose="02040503050406030204" pitchFamily="18" charset="0"/>
                      </a:rPr>
                      <m:t>H</m:t>
                    </m:r>
                    <m:r>
                      <a:rPr lang="fr-CA" sz="1600" dirty="0">
                        <a:solidFill>
                          <a:schemeClr val="tx1"/>
                        </a:solidFill>
                        <a:latin typeface="Cambria Math" panose="02040503050406030204" pitchFamily="18" charset="0"/>
                      </a:rPr>
                      <m:t>14</m:t>
                    </m:r>
                  </m:oMath>
                </a14:m>
                <a:r>
                  <a:rPr lang="fr-CA" sz="1600" dirty="0">
                    <a:solidFill>
                      <a:schemeClr val="tx1"/>
                    </a:solidFill>
                    <a:latin typeface="Univers Condensed"/>
                  </a:rPr>
                  <a:t> et </a:t>
                </a:r>
                <a14:m>
                  <m:oMath xmlns:m="http://schemas.openxmlformats.org/officeDocument/2006/math">
                    <m:r>
                      <a:rPr lang="fr-CA" sz="1600" i="1" dirty="0">
                        <a:solidFill>
                          <a:schemeClr val="tx1"/>
                        </a:solidFill>
                        <a:latin typeface="Cambria Math" panose="02040503050406030204" pitchFamily="18" charset="0"/>
                      </a:rPr>
                      <m:t>3004</m:t>
                    </m:r>
                  </m:oMath>
                </a14:m>
                <a:r>
                  <a:rPr lang="fr-CA" sz="1600" dirty="0">
                    <a:solidFill>
                      <a:schemeClr val="tx1"/>
                    </a:solidFill>
                    <a:latin typeface="Univers Condensed"/>
                  </a:rPr>
                  <a:t>-</a:t>
                </a:r>
                <a14:m>
                  <m:oMath xmlns:m="http://schemas.openxmlformats.org/officeDocument/2006/math">
                    <m:r>
                      <m:rPr>
                        <m:sty m:val="p"/>
                      </m:rPr>
                      <a:rPr lang="fr-CA" sz="1600" dirty="0">
                        <a:solidFill>
                          <a:schemeClr val="tx1"/>
                        </a:solidFill>
                        <a:latin typeface="Cambria Math" panose="02040503050406030204" pitchFamily="18" charset="0"/>
                      </a:rPr>
                      <m:t>H</m:t>
                    </m:r>
                    <m:r>
                      <a:rPr lang="fr-CA" sz="1600" dirty="0">
                        <a:solidFill>
                          <a:schemeClr val="tx1"/>
                        </a:solidFill>
                        <a:latin typeface="Cambria Math" panose="02040503050406030204" pitchFamily="18" charset="0"/>
                      </a:rPr>
                      <m:t>112</m:t>
                    </m:r>
                  </m:oMath>
                </a14:m>
                <a:r>
                  <a:rPr lang="fr-CA" sz="1600" dirty="0">
                    <a:solidFill>
                      <a:schemeClr val="tx1"/>
                    </a:solidFill>
                    <a:latin typeface="Univers Condensed"/>
                  </a:rPr>
                  <a:t>)</a:t>
                </a:r>
              </a:p>
              <a:p>
                <a:pPr marL="185738" lvl="1" indent="-185738" eaLnBrk="1" hangingPunct="1">
                  <a:buFont typeface="Arial" panose="020B0604020202020204" pitchFamily="34" charset="0"/>
                  <a:buChar char="•"/>
                  <a:defRPr/>
                </a:pPr>
                <a:endParaRPr lang="fr-CA" sz="1600" dirty="0">
                  <a:solidFill>
                    <a:schemeClr val="tx1"/>
                  </a:solidFill>
                  <a:latin typeface="Univers Condensed"/>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a:rPr>
                  <a:t>La perte de résistance des alliages </a:t>
                </a:r>
                <a:r>
                  <a:rPr lang="fr-CA" sz="1600" u="sng" dirty="0">
                    <a:solidFill>
                      <a:schemeClr val="tx1"/>
                    </a:solidFill>
                    <a:latin typeface="Univers Condensed"/>
                  </a:rPr>
                  <a:t>traitables thermiquement</a:t>
                </a:r>
                <a:r>
                  <a:rPr lang="fr-CA" sz="1600" dirty="0">
                    <a:solidFill>
                      <a:schemeClr val="tx1"/>
                    </a:solidFill>
                    <a:latin typeface="Univers Condensed"/>
                  </a:rPr>
                  <a:t> est attribuable au </a:t>
                </a:r>
                <a:r>
                  <a:rPr lang="fr-CA" sz="1600" b="1" dirty="0" err="1">
                    <a:solidFill>
                      <a:schemeClr val="tx1"/>
                    </a:solidFill>
                    <a:latin typeface="Univers Condensed"/>
                  </a:rPr>
                  <a:t>survieillissement</a:t>
                </a:r>
                <a:endParaRPr lang="fr-CA" sz="1600" b="1" dirty="0">
                  <a:solidFill>
                    <a:schemeClr val="tx1"/>
                  </a:solidFill>
                  <a:latin typeface="Univers Condensed"/>
                </a:endParaRPr>
              </a:p>
              <a:p>
                <a:pPr marL="742950" lvl="2" indent="-342900" eaLnBrk="1" hangingPunct="1">
                  <a:buFont typeface="Calibri" panose="020F0502020204030204" pitchFamily="34" charset="0"/>
                  <a:buChar char="−"/>
                  <a:defRPr/>
                </a:pPr>
                <a:endParaRPr lang="fr-CA" sz="1600" dirty="0">
                  <a:solidFill>
                    <a:schemeClr val="tx1"/>
                  </a:solidFill>
                  <a:latin typeface="Univers Condensed"/>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a:rPr>
                  <a:t>La perte de résistance des alliages </a:t>
                </a:r>
                <a:r>
                  <a:rPr lang="fr-CA" sz="1600" u="sng" dirty="0">
                    <a:solidFill>
                      <a:schemeClr val="tx1"/>
                    </a:solidFill>
                    <a:latin typeface="Univers Condensed"/>
                  </a:rPr>
                  <a:t>non traitables thermiquement</a:t>
                </a:r>
                <a:r>
                  <a:rPr lang="fr-CA" sz="1600" dirty="0">
                    <a:solidFill>
                      <a:schemeClr val="tx1"/>
                    </a:solidFill>
                    <a:latin typeface="Univers Condensed"/>
                  </a:rPr>
                  <a:t> est attribuable à une </a:t>
                </a:r>
                <a:r>
                  <a:rPr lang="fr-CA" sz="1600" b="1" dirty="0">
                    <a:solidFill>
                      <a:schemeClr val="tx1"/>
                    </a:solidFill>
                    <a:latin typeface="Univers Condensed"/>
                  </a:rPr>
                  <a:t>recristallisation</a:t>
                </a: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796725"/>
                <a:ext cx="6167437" cy="4818938"/>
              </a:xfrm>
              <a:prstGeom prst="rect">
                <a:avLst/>
              </a:prstGeom>
              <a:blipFill>
                <a:blip r:embed="rId4"/>
                <a:stretch>
                  <a:fillRect l="-396" t="-380" r="-8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F78DA6F-DCA0-4FA2-BF53-4F32C4DA3FEA}"/>
                  </a:ext>
                </a:extLst>
              </p:cNvPr>
              <p:cNvSpPr/>
              <p:nvPr/>
            </p:nvSpPr>
            <p:spPr>
              <a:xfrm>
                <a:off x="838200" y="5066021"/>
                <a:ext cx="5442284" cy="523220"/>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FF0000"/>
                        </a:solidFill>
                        <a:latin typeface="Cambria Math" panose="02040503050406030204" pitchFamily="18" charset="0"/>
                        <a:ea typeface="Cambria Math"/>
                      </a:rPr>
                      <m:t>⨀</m:t>
                    </m:r>
                  </m:oMath>
                </a14:m>
                <a:r>
                  <a:rPr lang="fr-CA" sz="1400" dirty="0">
                    <a:latin typeface="Univers Condensed"/>
                  </a:rPr>
                  <a:t> L</a:t>
                </a:r>
                <a:r>
                  <a:rPr lang="fr-FR" sz="1400" dirty="0">
                    <a:latin typeface="Univers Condensed"/>
                  </a:rPr>
                  <a:t>’état final de l’alliage, après perte de sa résistance en traction, équivaut à un recuit (un état O)</a:t>
                </a:r>
              </a:p>
            </p:txBody>
          </p:sp>
        </mc:Choice>
        <mc:Fallback xmlns="">
          <p:sp>
            <p:nvSpPr>
              <p:cNvPr id="14" name="Rectangle 13">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5066021"/>
                <a:ext cx="5442284" cy="523220"/>
              </a:xfrm>
              <a:prstGeom prst="rect">
                <a:avLst/>
              </a:prstGeom>
              <a:blipFill>
                <a:blip r:embed="rId5"/>
                <a:stretch>
                  <a:fillRect l="-336" t="-2326" b="-11628"/>
                </a:stretch>
              </a:blipFill>
            </p:spPr>
            <p:txBody>
              <a:bodyPr/>
              <a:lstStyle/>
              <a:p>
                <a:r>
                  <a:rPr lang="fr-CA">
                    <a:noFill/>
                  </a:rPr>
                  <a:t> </a:t>
                </a:r>
              </a:p>
            </p:txBody>
          </p:sp>
        </mc:Fallback>
      </mc:AlternateContent>
      <p:sp>
        <p:nvSpPr>
          <p:cNvPr id="9" name="Rectangle 8">
            <a:extLst>
              <a:ext uri="{FF2B5EF4-FFF2-40B4-BE49-F238E27FC236}">
                <a16:creationId xmlns:a16="http://schemas.microsoft.com/office/drawing/2014/main" id="{B72CC168-E110-AC42-B493-06453BBB669C}"/>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409412901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pic>
        <p:nvPicPr>
          <p:cNvPr id="9" name="Image 8">
            <a:extLst>
              <a:ext uri="{FF2B5EF4-FFF2-40B4-BE49-F238E27FC236}">
                <a16:creationId xmlns:a16="http://schemas.microsoft.com/office/drawing/2014/main" id="{4B807F81-C92C-4759-BB86-82A6DA35487D}"/>
              </a:ext>
            </a:extLst>
          </p:cNvPr>
          <p:cNvPicPr>
            <a:picLocks noChangeAspect="1"/>
          </p:cNvPicPr>
          <p:nvPr/>
        </p:nvPicPr>
        <p:blipFill>
          <a:blip r:embed="rId3"/>
          <a:stretch>
            <a:fillRect/>
          </a:stretch>
        </p:blipFill>
        <p:spPr>
          <a:xfrm>
            <a:off x="3367613" y="2549817"/>
            <a:ext cx="5092343" cy="3760616"/>
          </a:xfrm>
          <a:prstGeom prst="rect">
            <a:avLst/>
          </a:prstGeom>
        </p:spPr>
      </p:pic>
      <p:sp>
        <p:nvSpPr>
          <p:cNvPr id="15" name="Rectangle 1027">
            <a:extLst>
              <a:ext uri="{FF2B5EF4-FFF2-40B4-BE49-F238E27FC236}">
                <a16:creationId xmlns:a16="http://schemas.microsoft.com/office/drawing/2014/main" id="{281BB4C2-B02B-44D0-9D96-0B6C01E3D7BB}"/>
              </a:ext>
            </a:extLst>
          </p:cNvPr>
          <p:cNvSpPr txBox="1">
            <a:spLocks noChangeArrowheads="1"/>
          </p:cNvSpPr>
          <p:nvPr/>
        </p:nvSpPr>
        <p:spPr bwMode="auto">
          <a:xfrm>
            <a:off x="838200" y="917299"/>
            <a:ext cx="9821449" cy="155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u="sng" dirty="0">
                <a:latin typeface="Univers Condensed"/>
              </a:rPr>
              <a:t>Les alliages traités thermiquement (séries 2000, 6000 et 7000) sont plus résistants et plus ductiles que les alliages non traitables thermiquement (séries 1000, 3000 et 5000)</a:t>
            </a:r>
            <a:r>
              <a:rPr lang="fr-CA" sz="2000" dirty="0">
                <a:latin typeface="Univers Condensed"/>
              </a:rPr>
              <a:t>. Le </a:t>
            </a:r>
            <a:r>
              <a:rPr lang="fr-CA" sz="2000" u="sng" dirty="0">
                <a:latin typeface="Univers Condensed"/>
              </a:rPr>
              <a:t>soudage détériore</a:t>
            </a:r>
            <a:r>
              <a:rPr lang="fr-CA" sz="2000" dirty="0">
                <a:latin typeface="Univers Condensed"/>
              </a:rPr>
              <a:t> toutefois de façon plus significative la résistance mécanique de ces derniers que celle des alliages traités thermiquement</a:t>
            </a:r>
          </a:p>
        </p:txBody>
      </p:sp>
      <p:sp>
        <p:nvSpPr>
          <p:cNvPr id="16" name="Rectangle 15">
            <a:extLst>
              <a:ext uri="{FF2B5EF4-FFF2-40B4-BE49-F238E27FC236}">
                <a16:creationId xmlns:a16="http://schemas.microsoft.com/office/drawing/2014/main" id="{70D0AA23-CB31-430F-BD27-FA4F2AE46453}"/>
              </a:ext>
            </a:extLst>
          </p:cNvPr>
          <p:cNvSpPr/>
          <p:nvPr/>
        </p:nvSpPr>
        <p:spPr>
          <a:xfrm>
            <a:off x="4114137" y="6261933"/>
            <a:ext cx="3599293" cy="307777"/>
          </a:xfrm>
          <a:prstGeom prst="rect">
            <a:avLst/>
          </a:prstGeom>
        </p:spPr>
        <p:txBody>
          <a:bodyPr wrap="square">
            <a:spAutoFit/>
          </a:bodyPr>
          <a:lstStyle/>
          <a:p>
            <a:r>
              <a:rPr lang="fr-CA" sz="1400" dirty="0">
                <a:latin typeface="Univers Condensed"/>
              </a:rPr>
              <a:t>Niveau relatifs de résistance mécanique</a:t>
            </a:r>
          </a:p>
        </p:txBody>
      </p:sp>
      <p:sp>
        <p:nvSpPr>
          <p:cNvPr id="8" name="Rectangle 7">
            <a:extLst>
              <a:ext uri="{FF2B5EF4-FFF2-40B4-BE49-F238E27FC236}">
                <a16:creationId xmlns:a16="http://schemas.microsoft.com/office/drawing/2014/main" id="{DB800753-3ED8-634E-8490-BC8B89F65DB8}"/>
              </a:ext>
            </a:extLst>
          </p:cNvPr>
          <p:cNvSpPr/>
          <p:nvPr/>
        </p:nvSpPr>
        <p:spPr>
          <a:xfrm>
            <a:off x="31955" y="6516886"/>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4969367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8" name="Rectangle 7"/>
              <p:cNvSpPr/>
              <p:nvPr/>
            </p:nvSpPr>
            <p:spPr>
              <a:xfrm>
                <a:off x="8112223" y="3861048"/>
                <a:ext cx="2547425" cy="523220"/>
              </a:xfrm>
              <a:prstGeom prst="rect">
                <a:avLst/>
              </a:prstGeom>
            </p:spPr>
            <p:txBody>
              <a:bodyPr wrap="square">
                <a:spAutoFit/>
              </a:bodyPr>
              <a:lstStyle/>
              <a:p>
                <a:r>
                  <a:rPr lang="fr-CA" sz="1400" dirty="0">
                    <a:solidFill>
                      <a:schemeClr val="tx1"/>
                    </a:solidFill>
                    <a:latin typeface="Univers Condensed"/>
                  </a:rPr>
                  <a:t>Formation des précipités suite au revenu (état stable, </a:t>
                </a:r>
                <a14:m>
                  <m:oMath xmlns:m="http://schemas.openxmlformats.org/officeDocument/2006/math">
                    <m:r>
                      <m:rPr>
                        <m:sty m:val="p"/>
                      </m:rPr>
                      <a:rPr lang="fr-CA" sz="1400" dirty="0">
                        <a:solidFill>
                          <a:schemeClr val="tx1"/>
                        </a:solidFill>
                        <a:latin typeface="Cambria Math" panose="02040503050406030204" pitchFamily="18" charset="0"/>
                      </a:rPr>
                      <m:t>T</m:t>
                    </m:r>
                    <m:r>
                      <a:rPr lang="fr-CA" sz="1400" dirty="0">
                        <a:solidFill>
                          <a:schemeClr val="tx1"/>
                        </a:solidFill>
                        <a:latin typeface="Cambria Math" panose="02040503050406030204" pitchFamily="18" charset="0"/>
                      </a:rPr>
                      <m:t>6</m:t>
                    </m:r>
                  </m:oMath>
                </a14:m>
                <a:r>
                  <a:rPr lang="fr-CA" sz="1400" dirty="0">
                    <a:solidFill>
                      <a:schemeClr val="tx1"/>
                    </a:solidFill>
                    <a:latin typeface="Univers Condensed"/>
                  </a:rPr>
                  <a:t>)</a:t>
                </a:r>
                <a:endParaRPr lang="fr-CA" sz="1400" u="sng" dirty="0">
                  <a:solidFill>
                    <a:schemeClr val="tx1"/>
                  </a:solidFill>
                  <a:latin typeface="Univers Condensed"/>
                </a:endParaRPr>
              </a:p>
            </p:txBody>
          </p:sp>
        </mc:Choice>
        <mc:Fallback xmlns="">
          <p:sp>
            <p:nvSpPr>
              <p:cNvPr id="8" name="Rectangle 7"/>
              <p:cNvSpPr>
                <a:spLocks noRot="1" noChangeAspect="1" noMove="1" noResize="1" noEditPoints="1" noAdjustHandles="1" noChangeArrowheads="1" noChangeShapeType="1" noTextEdit="1"/>
              </p:cNvSpPr>
              <p:nvPr/>
            </p:nvSpPr>
            <p:spPr>
              <a:xfrm>
                <a:off x="8112223" y="3861048"/>
                <a:ext cx="2547425" cy="523220"/>
              </a:xfrm>
              <a:prstGeom prst="rect">
                <a:avLst/>
              </a:prstGeom>
              <a:blipFill>
                <a:blip r:embed="rId3"/>
                <a:stretch>
                  <a:fillRect l="-718" t="-1163" r="-2632" b="-11628"/>
                </a:stretch>
              </a:blipFill>
            </p:spPr>
            <p:txBody>
              <a:bodyPr/>
              <a:lstStyle/>
              <a:p>
                <a:r>
                  <a:rPr lang="fr-CA">
                    <a:noFill/>
                  </a:rPr>
                  <a:t> </a:t>
                </a:r>
              </a:p>
            </p:txBody>
          </p:sp>
        </mc:Fallback>
      </mc:AlternateContent>
      <p:sp>
        <p:nvSpPr>
          <p:cNvPr id="10" name="Rectangle 1027"/>
          <p:cNvSpPr txBox="1">
            <a:spLocks noChangeArrowheads="1"/>
          </p:cNvSpPr>
          <p:nvPr/>
        </p:nvSpPr>
        <p:spPr bwMode="auto">
          <a:xfrm>
            <a:off x="838200" y="660790"/>
            <a:ext cx="9388642" cy="120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ea typeface="Cambria Math" panose="02040503050406030204" pitchFamily="18" charset="0"/>
              </a:rPr>
              <a:t>Survieillissement des alliages traitables thermiquement</a:t>
            </a:r>
          </a:p>
          <a:p>
            <a:pPr marL="0" lvl="1" indent="0" eaLnBrk="1" hangingPunct="1">
              <a:buNone/>
              <a:defRPr/>
            </a:pPr>
            <a:endParaRPr lang="fr-CA" sz="1600" b="1" dirty="0">
              <a:solidFill>
                <a:srgbClr val="0000FF"/>
              </a:solidFill>
              <a:latin typeface="Univers Condensed"/>
              <a:ea typeface="Cambria Math" panose="02040503050406030204" pitchFamily="18" charset="0"/>
            </a:endParaRPr>
          </a:p>
          <a:p>
            <a:pPr marL="185738" lvl="1" indent="-185738" eaLnBrk="1" hangingPunct="1">
              <a:buFont typeface="Arial" panose="020B0604020202020204" pitchFamily="34" charset="0"/>
              <a:buChar char="•"/>
              <a:defRPr/>
            </a:pPr>
            <a:r>
              <a:rPr lang="fr-FR" sz="1600" dirty="0">
                <a:latin typeface="Univers Condensed"/>
              </a:rPr>
              <a:t>Le </a:t>
            </a:r>
            <a:r>
              <a:rPr lang="fr-FR" sz="1600" b="1" dirty="0">
                <a:latin typeface="Univers Condensed"/>
              </a:rPr>
              <a:t>vieillissement artificiel (revenu) </a:t>
            </a:r>
            <a:r>
              <a:rPr lang="fr-FR" sz="1600" dirty="0">
                <a:latin typeface="Univers Condensed"/>
              </a:rPr>
              <a:t>consiste à chauffer la pièce à une température donnée pendant un certain temps puis à la refroidir en la ramenant à la température de la pièce</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224" y="1556792"/>
            <a:ext cx="2232248" cy="224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793906" y="4649342"/>
                <a:ext cx="9550566" cy="14540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FR" sz="1600" dirty="0">
                    <a:latin typeface="Univers Condensed"/>
                  </a:rPr>
                  <a:t>Pour l’alliage </a:t>
                </a:r>
                <a14:m>
                  <m:oMath xmlns:m="http://schemas.openxmlformats.org/officeDocument/2006/math">
                    <m:r>
                      <a:rPr lang="fr-FR" sz="1600" i="1" dirty="0">
                        <a:latin typeface="Cambria Math" panose="02040503050406030204" pitchFamily="18" charset="0"/>
                      </a:rPr>
                      <m:t>6061</m:t>
                    </m:r>
                  </m:oMath>
                </a14:m>
                <a:r>
                  <a:rPr lang="fr-FR" sz="1600" dirty="0">
                    <a:latin typeface="Univers Condensed"/>
                  </a:rPr>
                  <a:t>, la durée du traitement de vieillissement est de </a:t>
                </a:r>
                <a14:m>
                  <m:oMath xmlns:m="http://schemas.openxmlformats.org/officeDocument/2006/math">
                    <m:r>
                      <a:rPr lang="fr-CA" sz="1600" dirty="0">
                        <a:latin typeface="Cambria Math" panose="02040503050406030204" pitchFamily="18" charset="0"/>
                      </a:rPr>
                      <m:t>18 </m:t>
                    </m:r>
                  </m:oMath>
                </a14:m>
                <a:r>
                  <a:rPr lang="fr-CA" sz="1600" dirty="0">
                    <a:latin typeface="Univers Condensed"/>
                  </a:rPr>
                  <a:t>heures </a:t>
                </a:r>
                <a:r>
                  <a:rPr lang="fr-FR" sz="1600" dirty="0">
                    <a:latin typeface="Univers Condensed"/>
                  </a:rPr>
                  <a:t>à une température de </a:t>
                </a:r>
                <a14:m>
                  <m:oMath xmlns:m="http://schemas.openxmlformats.org/officeDocument/2006/math">
                    <m:r>
                      <a:rPr lang="fr-CA" sz="1600" dirty="0">
                        <a:latin typeface="Cambria Math" panose="02040503050406030204" pitchFamily="18" charset="0"/>
                      </a:rPr>
                      <m:t>155</m:t>
                    </m:r>
                  </m:oMath>
                </a14:m>
                <a:r>
                  <a:rPr lang="fr-CA" sz="1600" dirty="0">
                    <a:latin typeface="Univers Condensed"/>
                  </a:rPr>
                  <a:t> -</a:t>
                </a:r>
                <a14:m>
                  <m:oMath xmlns:m="http://schemas.openxmlformats.org/officeDocument/2006/math">
                    <m:r>
                      <a:rPr lang="fr-CA" sz="1600" dirty="0">
                        <a:latin typeface="Cambria Math" panose="02040503050406030204" pitchFamily="18" charset="0"/>
                      </a:rPr>
                      <m:t>165℃</m:t>
                    </m:r>
                  </m:oMath>
                </a14:m>
                <a:r>
                  <a:rPr lang="fr-CA" sz="1600" dirty="0">
                    <a:latin typeface="Univers Condensed"/>
                  </a:rPr>
                  <a:t> </a:t>
                </a:r>
                <a:r>
                  <a:rPr lang="fr-FR" sz="1600" dirty="0">
                    <a:latin typeface="Univers Condensed"/>
                  </a:rPr>
                  <a:t>ou de </a:t>
                </a:r>
                <a14:m>
                  <m:oMath xmlns:m="http://schemas.openxmlformats.org/officeDocument/2006/math">
                    <m:r>
                      <a:rPr lang="fr-CA" sz="1600" dirty="0">
                        <a:latin typeface="Cambria Math" panose="02040503050406030204" pitchFamily="18" charset="0"/>
                      </a:rPr>
                      <m:t>8 </m:t>
                    </m:r>
                  </m:oMath>
                </a14:m>
                <a:r>
                  <a:rPr lang="fr-CA" sz="1600" dirty="0">
                    <a:latin typeface="Univers Condensed"/>
                  </a:rPr>
                  <a:t>heures à </a:t>
                </a:r>
                <a:r>
                  <a:rPr lang="fr-FR" sz="1600" dirty="0">
                    <a:latin typeface="Univers Condensed"/>
                  </a:rPr>
                  <a:t>une température de </a:t>
                </a:r>
                <a14:m>
                  <m:oMath xmlns:m="http://schemas.openxmlformats.org/officeDocument/2006/math">
                    <m:r>
                      <a:rPr lang="fr-CA" sz="1600" dirty="0">
                        <a:latin typeface="Cambria Math" panose="02040503050406030204" pitchFamily="18" charset="0"/>
                      </a:rPr>
                      <m:t>170</m:t>
                    </m:r>
                  </m:oMath>
                </a14:m>
                <a:r>
                  <a:rPr lang="fr-CA" sz="1600" dirty="0">
                    <a:latin typeface="Univers Condensed"/>
                  </a:rPr>
                  <a:t> -</a:t>
                </a:r>
                <a14:m>
                  <m:oMath xmlns:m="http://schemas.openxmlformats.org/officeDocument/2006/math">
                    <m:r>
                      <a:rPr lang="fr-CA" sz="1600" dirty="0">
                        <a:latin typeface="Cambria Math" panose="02040503050406030204" pitchFamily="18" charset="0"/>
                      </a:rPr>
                      <m:t>180℃</m:t>
                    </m:r>
                  </m:oMath>
                </a14:m>
                <a:r>
                  <a:rPr lang="fr-FR" sz="1600" dirty="0">
                    <a:latin typeface="Univers Condensed"/>
                  </a:rPr>
                  <a:t> (selon les produits que l’on désire obtenir)</a:t>
                </a:r>
              </a:p>
              <a:p>
                <a:pPr marL="0" lvl="1" indent="0" eaLnBrk="1" hangingPunct="1">
                  <a:buClr>
                    <a:srgbClr val="FF0000"/>
                  </a:buClr>
                  <a:buNone/>
                  <a:defRPr/>
                </a:pPr>
                <a:endParaRPr lang="fr-CA" sz="1600" dirty="0">
                  <a:latin typeface="Univers Condensed"/>
                </a:endParaRPr>
              </a:p>
              <a:p>
                <a:pPr marL="285750" lvl="1" eaLnBrk="1" hangingPunct="1">
                  <a:buFont typeface="Arial" panose="020B0604020202020204" pitchFamily="34" charset="0"/>
                  <a:buChar char="•"/>
                  <a:defRPr/>
                </a:pPr>
                <a:r>
                  <a:rPr lang="fr-CA" sz="1600" dirty="0">
                    <a:latin typeface="Univers Condensed"/>
                  </a:rPr>
                  <a:t>Plus la température de vieillissement est </a:t>
                </a:r>
                <a:r>
                  <a:rPr lang="fr-CA" altLang="ja-JP" sz="1600" dirty="0">
                    <a:latin typeface="Univers Condensed"/>
                  </a:rPr>
                  <a:t>él</a:t>
                </a:r>
                <a:r>
                  <a:rPr lang="fr-CA" sz="1600" dirty="0">
                    <a:latin typeface="Univers Condensed"/>
                  </a:rPr>
                  <a:t>ev</a:t>
                </a:r>
                <a:r>
                  <a:rPr lang="fr-CA" altLang="ja-JP" sz="1600" dirty="0">
                    <a:latin typeface="Univers Condensed"/>
                  </a:rPr>
                  <a:t>ée</a:t>
                </a:r>
                <a:r>
                  <a:rPr lang="fr-FR" altLang="ja-JP" sz="1600" dirty="0">
                    <a:latin typeface="Univers Condensed"/>
                  </a:rPr>
                  <a:t>, </a:t>
                </a:r>
                <a:r>
                  <a:rPr lang="fr-CA" sz="1600" dirty="0">
                    <a:latin typeface="Univers Condensed"/>
                  </a:rPr>
                  <a:t>moins les propri</a:t>
                </a:r>
                <a:r>
                  <a:rPr lang="fr-CA" altLang="ja-JP" sz="1600" dirty="0">
                    <a:latin typeface="Univers Condensed"/>
                  </a:rPr>
                  <a:t>étés</a:t>
                </a:r>
                <a:r>
                  <a:rPr lang="ja-JP" altLang="fr-FR" sz="1600" dirty="0">
                    <a:latin typeface="Univers Condensed"/>
                  </a:rPr>
                  <a:t> </a:t>
                </a:r>
                <a:r>
                  <a:rPr lang="fr-CA" sz="1600" dirty="0">
                    <a:latin typeface="Univers Condensed"/>
                  </a:rPr>
                  <a:t>obtenues sont élevés</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793906" y="4649342"/>
                <a:ext cx="9550566" cy="1454018"/>
              </a:xfrm>
              <a:prstGeom prst="rect">
                <a:avLst/>
              </a:prstGeom>
              <a:blipFill>
                <a:blip r:embed="rId5"/>
                <a:stretch>
                  <a:fillRect l="-255" t="-1261" b="-25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1916654"/>
                <a:ext cx="7603233" cy="27155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Ø"/>
                  <a:defRPr/>
                </a:pPr>
                <a:r>
                  <a:rPr lang="fr-CA" sz="1600" dirty="0">
                    <a:latin typeface="Univers Condensed"/>
                  </a:rPr>
                  <a:t>Des précipités se forment dans toute la structure et les </a:t>
                </a:r>
                <a:r>
                  <a:rPr lang="fr-CA" sz="1600" u="sng" dirty="0">
                    <a:latin typeface="Univers Condensed"/>
                  </a:rPr>
                  <a:t>propriétés maximales sont obtenues</a:t>
                </a:r>
              </a:p>
              <a:p>
                <a:pPr marL="742950" lvl="2" indent="-342900" eaLnBrk="1" hangingPunct="1">
                  <a:buFont typeface="Calibri" panose="020F050202020403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FR" sz="1600" dirty="0">
                    <a:latin typeface="Univers Condensed"/>
                  </a:rPr>
                  <a:t>Il existe </a:t>
                </a:r>
                <a:r>
                  <a:rPr lang="fr-FR" sz="1600" u="sng" dirty="0">
                    <a:latin typeface="Univers Condensed"/>
                  </a:rPr>
                  <a:t>des tableaux de temps et de températures pour différents traitements thermiques</a:t>
                </a:r>
                <a:r>
                  <a:rPr lang="fr-FR" sz="1600" dirty="0">
                    <a:latin typeface="Univers Condensed"/>
                  </a:rPr>
                  <a:t>. Par exemple,</a:t>
                </a:r>
              </a:p>
              <a:p>
                <a:pPr marL="185738" lvl="1" indent="-185738" eaLnBrk="1" hangingPunct="1">
                  <a:buFont typeface="Arial" panose="020B060402020202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Le vieillissement artificiel de l’alliage </a:t>
                </a:r>
                <a14:m>
                  <m:oMath xmlns:m="http://schemas.openxmlformats.org/officeDocument/2006/math">
                    <m:r>
                      <a:rPr lang="fr-CA" sz="1600" dirty="0">
                        <a:latin typeface="Cambria Math" panose="02040503050406030204" pitchFamily="18" charset="0"/>
                      </a:rPr>
                      <m:t>2024 </m:t>
                    </m:r>
                  </m:oMath>
                </a14:m>
                <a:r>
                  <a:rPr lang="fr-CA" sz="1600" dirty="0">
                    <a:latin typeface="Univers Condensed"/>
                  </a:rPr>
                  <a:t>consiste </a:t>
                </a:r>
                <a:r>
                  <a:rPr lang="fr-FR" sz="1600" dirty="0">
                    <a:latin typeface="Univers Condensed"/>
                  </a:rPr>
                  <a:t>à amener la pièce de l’état </a:t>
                </a:r>
                <a14:m>
                  <m:oMath xmlns:m="http://schemas.openxmlformats.org/officeDocument/2006/math">
                    <m:r>
                      <m:rPr>
                        <m:sty m:val="p"/>
                      </m:rPr>
                      <a:rPr lang="fr-FR" sz="1600" dirty="0">
                        <a:latin typeface="Cambria Math" panose="02040503050406030204" pitchFamily="18" charset="0"/>
                      </a:rPr>
                      <m:t>T</m:t>
                    </m:r>
                    <m:r>
                      <a:rPr lang="fr-FR" sz="1600" dirty="0">
                        <a:latin typeface="Cambria Math" panose="02040503050406030204" pitchFamily="18" charset="0"/>
                      </a:rPr>
                      <m:t>6</m:t>
                    </m:r>
                  </m:oMath>
                </a14:m>
                <a:r>
                  <a:rPr lang="fr-FR" sz="1600" dirty="0">
                    <a:latin typeface="Univers Condensed"/>
                  </a:rPr>
                  <a:t> (</a:t>
                </a:r>
                <a14:m>
                  <m:oMath xmlns:m="http://schemas.openxmlformats.org/officeDocument/2006/math">
                    <m:r>
                      <a:rPr lang="fr-CA" sz="1600" dirty="0">
                        <a:latin typeface="Cambria Math" panose="02040503050406030204" pitchFamily="18" charset="0"/>
                      </a:rPr>
                      <m:t>2024</m:t>
                    </m:r>
                  </m:oMath>
                </a14:m>
                <a:r>
                  <a:rPr lang="fr-FR" sz="1600" dirty="0">
                    <a:latin typeface="Univers Condensed"/>
                  </a:rPr>
                  <a:t>-</a:t>
                </a:r>
                <a14:m>
                  <m:oMath xmlns:m="http://schemas.openxmlformats.org/officeDocument/2006/math">
                    <m:r>
                      <m:rPr>
                        <m:sty m:val="p"/>
                      </m:rPr>
                      <a:rPr lang="fr-FR" sz="1600" dirty="0">
                        <a:latin typeface="Cambria Math" panose="02040503050406030204" pitchFamily="18" charset="0"/>
                      </a:rPr>
                      <m:t>T</m:t>
                    </m:r>
                    <m:r>
                      <a:rPr lang="fr-FR" sz="1600" dirty="0">
                        <a:latin typeface="Cambria Math" panose="02040503050406030204" pitchFamily="18" charset="0"/>
                      </a:rPr>
                      <m:t>6)</m:t>
                    </m:r>
                  </m:oMath>
                </a14:m>
                <a:r>
                  <a:rPr lang="fr-FR" sz="1600" dirty="0">
                    <a:latin typeface="Univers Condensed"/>
                  </a:rPr>
                  <a:t> en la chauffant pendant </a:t>
                </a:r>
                <a14:m>
                  <m:oMath xmlns:m="http://schemas.openxmlformats.org/officeDocument/2006/math">
                    <m:r>
                      <a:rPr lang="fr-FR" sz="1600" dirty="0">
                        <a:latin typeface="Cambria Math" panose="02040503050406030204" pitchFamily="18" charset="0"/>
                      </a:rPr>
                      <m:t>12 </m:t>
                    </m:r>
                  </m:oMath>
                </a14:m>
                <a:r>
                  <a:rPr lang="fr-FR" sz="1600" dirty="0">
                    <a:latin typeface="Univers Condensed"/>
                  </a:rPr>
                  <a:t>heures à </a:t>
                </a:r>
                <a14:m>
                  <m:oMath xmlns:m="http://schemas.openxmlformats.org/officeDocument/2006/math">
                    <m:r>
                      <a:rPr lang="fr-FR" sz="1600" dirty="0">
                        <a:latin typeface="Cambria Math" panose="02040503050406030204" pitchFamily="18" charset="0"/>
                      </a:rPr>
                      <m:t>190 ℃ </m:t>
                    </m:r>
                  </m:oMath>
                </a14:m>
                <a:r>
                  <a:rPr lang="fr-FR" sz="1600" dirty="0">
                    <a:latin typeface="Univers Condensed"/>
                  </a:rPr>
                  <a:t>, puis la refroidir en la ramenant à la température de </a:t>
                </a:r>
                <a14:m>
                  <m:oMath xmlns:m="http://schemas.openxmlformats.org/officeDocument/2006/math">
                    <m:r>
                      <a:rPr lang="fr-CA" sz="1600" dirty="0">
                        <a:latin typeface="Cambria Math" panose="02040503050406030204" pitchFamily="18" charset="0"/>
                      </a:rPr>
                      <m:t>20 </m:t>
                    </m:r>
                    <m:r>
                      <a:rPr lang="fr-FR" sz="1600" dirty="0">
                        <a:latin typeface="Cambria Math" panose="02040503050406030204" pitchFamily="18" charset="0"/>
                      </a:rPr>
                      <m:t>℃</m:t>
                    </m:r>
                  </m:oMath>
                </a14:m>
                <a:endParaRPr lang="fr-FR" sz="1600" dirty="0">
                  <a:latin typeface="Univers Condensed"/>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1916654"/>
                <a:ext cx="7603233" cy="2715574"/>
              </a:xfrm>
              <a:prstGeom prst="rect">
                <a:avLst/>
              </a:prstGeom>
              <a:blipFill>
                <a:blip r:embed="rId6"/>
                <a:stretch>
                  <a:fillRect l="-321" t="-6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F78DA6F-DCA0-4FA2-BF53-4F32C4DA3FEA}"/>
                  </a:ext>
                </a:extLst>
              </p:cNvPr>
              <p:cNvSpPr/>
              <p:nvPr/>
            </p:nvSpPr>
            <p:spPr>
              <a:xfrm>
                <a:off x="793906" y="6112598"/>
                <a:ext cx="9360404" cy="307777"/>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Il </a:t>
                </a:r>
                <a:r>
                  <a:rPr lang="fr-FR" sz="1400" dirty="0">
                    <a:latin typeface="Univers Condensed"/>
                  </a:rPr>
                  <a:t>faut </a:t>
                </a:r>
                <a14:m>
                  <m:oMath xmlns:m="http://schemas.openxmlformats.org/officeDocument/2006/math">
                    <m:r>
                      <a:rPr lang="fr-FR" sz="1400" i="1" dirty="0">
                        <a:latin typeface="Cambria Math" panose="02040503050406030204" pitchFamily="18" charset="0"/>
                        <a:ea typeface="Cambria Math"/>
                      </a:rPr>
                      <m:t>~</m:t>
                    </m:r>
                  </m:oMath>
                </a14:m>
                <a:r>
                  <a:rPr lang="fr-FR" sz="1400" dirty="0">
                    <a:latin typeface="Univers Condensed"/>
                  </a:rPr>
                  <a:t> </a:t>
                </a:r>
                <a14:m>
                  <m:oMath xmlns:m="http://schemas.openxmlformats.org/officeDocument/2006/math">
                    <m:r>
                      <a:rPr lang="fr-FR" sz="1400" i="1" dirty="0">
                        <a:latin typeface="Cambria Math" panose="02040503050406030204" pitchFamily="18" charset="0"/>
                      </a:rPr>
                      <m:t>11,5</m:t>
                    </m:r>
                  </m:oMath>
                </a14:m>
                <a:r>
                  <a:rPr lang="fr-FR" sz="1400" dirty="0">
                    <a:latin typeface="Univers Condensed"/>
                  </a:rPr>
                  <a:t> ans de vieillissement naturel (maturation) pour augmenter les propriétés du </a:t>
                </a:r>
                <a14:m>
                  <m:oMath xmlns:m="http://schemas.openxmlformats.org/officeDocument/2006/math">
                    <m:r>
                      <a:rPr lang="fr-FR" sz="1400" i="1" dirty="0">
                        <a:latin typeface="Cambria Math" panose="02040503050406030204" pitchFamily="18" charset="0"/>
                      </a:rPr>
                      <m:t>6061 </m:t>
                    </m:r>
                  </m:oMath>
                </a14:m>
                <a:r>
                  <a:rPr lang="fr-FR" sz="1400" dirty="0">
                    <a:latin typeface="Univers Condensed"/>
                  </a:rPr>
                  <a:t>de </a:t>
                </a:r>
                <a14:m>
                  <m:oMath xmlns:m="http://schemas.openxmlformats.org/officeDocument/2006/math">
                    <m:r>
                      <a:rPr lang="fr-FR" sz="1400" i="1" dirty="0">
                        <a:latin typeface="Cambria Math" panose="02040503050406030204" pitchFamily="18" charset="0"/>
                      </a:rPr>
                      <m:t>170 </m:t>
                    </m:r>
                  </m:oMath>
                </a14:m>
                <a:r>
                  <a:rPr lang="fr-FR" sz="1400" dirty="0">
                    <a:latin typeface="Univers Condensed"/>
                  </a:rPr>
                  <a:t>à </a:t>
                </a:r>
                <a14:m>
                  <m:oMath xmlns:m="http://schemas.openxmlformats.org/officeDocument/2006/math">
                    <m:r>
                      <a:rPr lang="fr-FR" sz="1400" i="1" dirty="0">
                        <a:latin typeface="Cambria Math" panose="02040503050406030204" pitchFamily="18" charset="0"/>
                      </a:rPr>
                      <m:t>280 </m:t>
                    </m:r>
                    <m:r>
                      <m:rPr>
                        <m:sty m:val="p"/>
                      </m:rPr>
                      <a:rPr lang="fr-FR" sz="1400" dirty="0">
                        <a:latin typeface="Cambria Math" panose="02040503050406030204" pitchFamily="18" charset="0"/>
                      </a:rPr>
                      <m:t>Mpa</m:t>
                    </m:r>
                    <m:r>
                      <a:rPr lang="fr-FR" sz="1400" dirty="0">
                        <a:latin typeface="Cambria Math" panose="02040503050406030204" pitchFamily="18" charset="0"/>
                      </a:rPr>
                      <m:t> </m:t>
                    </m:r>
                  </m:oMath>
                </a14:m>
                <a:endParaRPr lang="fr-CA" sz="1400" dirty="0">
                  <a:latin typeface="Univers Condensed"/>
                </a:endParaRPr>
              </a:p>
            </p:txBody>
          </p:sp>
        </mc:Choice>
        <mc:Fallback xmlns="">
          <p:sp>
            <p:nvSpPr>
              <p:cNvPr id="18" name="Rectangle 17">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793906" y="6112598"/>
                <a:ext cx="9360404" cy="307777"/>
              </a:xfrm>
              <a:prstGeom prst="rect">
                <a:avLst/>
              </a:prstGeom>
              <a:blipFill>
                <a:blip r:embed="rId7"/>
                <a:stretch>
                  <a:fillRect t="-4000" b="-20000"/>
                </a:stretch>
              </a:blipFill>
            </p:spPr>
            <p:txBody>
              <a:bodyPr/>
              <a:lstStyle/>
              <a:p>
                <a:r>
                  <a:rPr lang="fr-CA">
                    <a:noFill/>
                  </a:rPr>
                  <a:t> </a:t>
                </a:r>
              </a:p>
            </p:txBody>
          </p:sp>
        </mc:Fallback>
      </mc:AlternateContent>
      <p:sp>
        <p:nvSpPr>
          <p:cNvPr id="15" name="Rectangle 14">
            <a:extLst>
              <a:ext uri="{FF2B5EF4-FFF2-40B4-BE49-F238E27FC236}">
                <a16:creationId xmlns:a16="http://schemas.microsoft.com/office/drawing/2014/main" id="{EA6C597A-1094-5848-B7DF-6BD2194E6301}"/>
              </a:ext>
            </a:extLst>
          </p:cNvPr>
          <p:cNvSpPr/>
          <p:nvPr/>
        </p:nvSpPr>
        <p:spPr>
          <a:xfrm>
            <a:off x="139461" y="65389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2948702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pic>
        <p:nvPicPr>
          <p:cNvPr id="15" name="Image 14"/>
          <p:cNvPicPr>
            <a:picLocks noChangeAspect="1"/>
          </p:cNvPicPr>
          <p:nvPr/>
        </p:nvPicPr>
        <p:blipFill>
          <a:blip r:embed="rId3"/>
          <a:stretch>
            <a:fillRect/>
          </a:stretch>
        </p:blipFill>
        <p:spPr>
          <a:xfrm>
            <a:off x="1121979" y="2162489"/>
            <a:ext cx="4536504" cy="4522880"/>
          </a:xfrm>
          <a:prstGeom prst="rect">
            <a:avLst/>
          </a:prstGeom>
        </p:spPr>
      </p:pic>
      <p:sp>
        <p:nvSpPr>
          <p:cNvPr id="16" name="Rectangle 15"/>
          <p:cNvSpPr/>
          <p:nvPr/>
        </p:nvSpPr>
        <p:spPr>
          <a:xfrm>
            <a:off x="5679715" y="5233835"/>
            <a:ext cx="3731619" cy="954107"/>
          </a:xfrm>
          <a:prstGeom prst="rect">
            <a:avLst/>
          </a:prstGeom>
        </p:spPr>
        <p:txBody>
          <a:bodyPr wrap="square">
            <a:spAutoFit/>
          </a:bodyPr>
          <a:lstStyle/>
          <a:p>
            <a:r>
              <a:rPr lang="fr-CA" sz="1400" dirty="0">
                <a:latin typeface="Univers Condensed"/>
              </a:rPr>
              <a:t>Figure 19 : Variation des propriétés résultat d’un traitement thermiques (séries 2000, 6000 et 7000) de </a:t>
            </a:r>
            <a:r>
              <a:rPr lang="fr-CA" sz="1400" u="sng" dirty="0">
                <a:latin typeface="Univers Condensed"/>
              </a:rPr>
              <a:t>vieillissement artificiel et survieillissement</a:t>
            </a:r>
          </a:p>
        </p:txBody>
      </p:sp>
      <p:sp>
        <p:nvSpPr>
          <p:cNvPr id="19" name="Rectangle 1027"/>
          <p:cNvSpPr txBox="1">
            <a:spLocks noChangeArrowheads="1"/>
          </p:cNvSpPr>
          <p:nvPr/>
        </p:nvSpPr>
        <p:spPr bwMode="auto">
          <a:xfrm>
            <a:off x="838200" y="640599"/>
            <a:ext cx="9396372" cy="151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rPr>
              <a:t>Si on prolonge indûment le traitement à la </a:t>
            </a:r>
            <a:r>
              <a:rPr lang="fr-CA" sz="2000" dirty="0">
                <a:latin typeface="Univers Condensed"/>
              </a:rPr>
              <a:t>température de vieillissement</a:t>
            </a:r>
            <a:r>
              <a:rPr lang="fr-FR" sz="2000" dirty="0">
                <a:latin typeface="Univers Condensed"/>
              </a:rPr>
              <a:t>, les précipités deviennent trop gros, il n’y en a plus assez et ils ont tendance à </a:t>
            </a:r>
            <a:r>
              <a:rPr lang="fr-FR" sz="2000" u="sng" dirty="0">
                <a:latin typeface="Univers Condensed"/>
              </a:rPr>
              <a:t>migrer aux joints de grains</a:t>
            </a:r>
            <a:r>
              <a:rPr lang="fr-FR" sz="2000" dirty="0">
                <a:latin typeface="Univers Condensed"/>
              </a:rPr>
              <a:t>. Les </a:t>
            </a:r>
            <a:r>
              <a:rPr lang="fr-FR" sz="2000" u="sng" dirty="0">
                <a:latin typeface="Univers Condensed"/>
              </a:rPr>
              <a:t>propriétés diminuent</a:t>
            </a:r>
            <a:r>
              <a:rPr lang="fr-FR" sz="2000" dirty="0">
                <a:latin typeface="Univers Condensed"/>
              </a:rPr>
              <a:t> et deviennent équivalentes à celles de l’état recuit. On dit qu’il y a </a:t>
            </a:r>
            <a:r>
              <a:rPr lang="fr-FR" sz="2000" b="1" dirty="0" err="1">
                <a:latin typeface="Univers Condensed"/>
              </a:rPr>
              <a:t>survieillissement</a:t>
            </a:r>
            <a:endParaRPr lang="fr-FR" sz="2000" b="1" dirty="0">
              <a:latin typeface="Univers Condensed"/>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504" y="3112480"/>
            <a:ext cx="1777752" cy="176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1" name="Rectangle 20"/>
              <p:cNvSpPr/>
              <p:nvPr/>
            </p:nvSpPr>
            <p:spPr>
              <a:xfrm>
                <a:off x="6507486" y="3710215"/>
                <a:ext cx="2448272" cy="954107"/>
              </a:xfrm>
              <a:prstGeom prst="rect">
                <a:avLst/>
              </a:prstGeom>
            </p:spPr>
            <p:txBody>
              <a:bodyPr wrap="square">
                <a:spAutoFit/>
              </a:bodyPr>
              <a:lstStyle/>
              <a:p>
                <a:r>
                  <a:rPr lang="fr-CA" sz="1400" dirty="0">
                    <a:solidFill>
                      <a:schemeClr val="tx1"/>
                    </a:solidFill>
                    <a:latin typeface="Univers Condensed"/>
                  </a:rPr>
                  <a:t>Figure 18: Migration des gros précipités au joints de grains (état équivalent à un état recuit, </a:t>
                </a:r>
                <a14:m>
                  <m:oMath xmlns:m="http://schemas.openxmlformats.org/officeDocument/2006/math">
                    <m:r>
                      <m:rPr>
                        <m:sty m:val="p"/>
                      </m:rPr>
                      <a:rPr lang="fr-CA" sz="1400" dirty="0">
                        <a:solidFill>
                          <a:schemeClr val="tx1"/>
                        </a:solidFill>
                        <a:latin typeface="Cambria Math" panose="02040503050406030204" pitchFamily="18" charset="0"/>
                      </a:rPr>
                      <m:t>O</m:t>
                    </m:r>
                  </m:oMath>
                </a14:m>
                <a:r>
                  <a:rPr lang="fr-CA" sz="1400" dirty="0">
                    <a:solidFill>
                      <a:schemeClr val="tx1"/>
                    </a:solidFill>
                    <a:latin typeface="Univers Condensed"/>
                  </a:rPr>
                  <a:t>)</a:t>
                </a:r>
                <a:endParaRPr lang="fr-CA" sz="1400" u="sng" dirty="0">
                  <a:solidFill>
                    <a:schemeClr val="tx1"/>
                  </a:solidFill>
                  <a:latin typeface="Univers Condensed"/>
                </a:endParaRPr>
              </a:p>
            </p:txBody>
          </p:sp>
        </mc:Choice>
        <mc:Fallback xmlns="">
          <p:sp>
            <p:nvSpPr>
              <p:cNvPr id="21" name="Rectangle 20"/>
              <p:cNvSpPr>
                <a:spLocks noRot="1" noChangeAspect="1" noMove="1" noResize="1" noEditPoints="1" noAdjustHandles="1" noChangeArrowheads="1" noChangeShapeType="1" noTextEdit="1"/>
              </p:cNvSpPr>
              <p:nvPr/>
            </p:nvSpPr>
            <p:spPr>
              <a:xfrm>
                <a:off x="6507486" y="3710215"/>
                <a:ext cx="2448272" cy="954107"/>
              </a:xfrm>
              <a:prstGeom prst="rect">
                <a:avLst/>
              </a:prstGeom>
              <a:blipFill>
                <a:blip r:embed="rId5"/>
                <a:stretch>
                  <a:fillRect l="-748" t="-1282" b="-5769"/>
                </a:stretch>
              </a:blipFill>
            </p:spPr>
            <p:txBody>
              <a:bodyPr/>
              <a:lstStyle/>
              <a:p>
                <a:r>
                  <a:rPr lang="fr-CA">
                    <a:noFill/>
                  </a:rPr>
                  <a:t> </a:t>
                </a:r>
              </a:p>
            </p:txBody>
          </p:sp>
        </mc:Fallback>
      </mc:AlternateContent>
      <p:sp>
        <p:nvSpPr>
          <p:cNvPr id="10" name="Rectangle 9">
            <a:extLst>
              <a:ext uri="{FF2B5EF4-FFF2-40B4-BE49-F238E27FC236}">
                <a16:creationId xmlns:a16="http://schemas.microsoft.com/office/drawing/2014/main" id="{0EBEF458-299A-9B4D-8CB2-7F7940127A21}"/>
              </a:ext>
            </a:extLst>
          </p:cNvPr>
          <p:cNvSpPr/>
          <p:nvPr/>
        </p:nvSpPr>
        <p:spPr>
          <a:xfrm>
            <a:off x="6305684" y="6559813"/>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8924089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10" name="Rectangle 1027"/>
          <p:cNvSpPr txBox="1">
            <a:spLocks noChangeArrowheads="1"/>
          </p:cNvSpPr>
          <p:nvPr/>
        </p:nvSpPr>
        <p:spPr bwMode="auto">
          <a:xfrm>
            <a:off x="838200" y="874356"/>
            <a:ext cx="3926904" cy="208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Recristallisation </a:t>
            </a:r>
            <a:r>
              <a:rPr lang="fr-CA" sz="1600" dirty="0">
                <a:solidFill>
                  <a:schemeClr val="accent1"/>
                </a:solidFill>
                <a:latin typeface="Univers Condensed"/>
                <a:ea typeface="Cambria Math" panose="02040503050406030204" pitchFamily="18" charset="0"/>
              </a:rPr>
              <a:t>des alliages </a:t>
            </a:r>
            <a:r>
              <a:rPr lang="fr-CA" sz="1600" u="sng" dirty="0">
                <a:solidFill>
                  <a:schemeClr val="accent1"/>
                </a:solidFill>
                <a:latin typeface="Univers Condensed"/>
                <a:ea typeface="Cambria Math" panose="02040503050406030204" pitchFamily="18" charset="0"/>
              </a:rPr>
              <a:t>non</a:t>
            </a:r>
            <a:r>
              <a:rPr lang="fr-CA" sz="1600" dirty="0">
                <a:solidFill>
                  <a:schemeClr val="accent1"/>
                </a:solidFill>
                <a:latin typeface="Univers Condensed"/>
                <a:ea typeface="Cambria Math" panose="02040503050406030204" pitchFamily="18" charset="0"/>
              </a:rPr>
              <a:t> traitables thermiquement</a:t>
            </a:r>
          </a:p>
          <a:p>
            <a:pPr marL="0" lvl="1" indent="0" eaLnBrk="1" hangingPunct="1">
              <a:buNone/>
              <a:defRPr/>
            </a:pPr>
            <a:endParaRPr lang="fr-CA" sz="1600" dirty="0">
              <a:solidFill>
                <a:srgbClr val="0000FF"/>
              </a:solidFill>
              <a:latin typeface="Univers Condensed"/>
              <a:ea typeface="Cambria Math" panose="02040503050406030204" pitchFamily="18" charset="0"/>
            </a:endParaRPr>
          </a:p>
          <a:p>
            <a:pPr marL="185738" lvl="1" indent="-185738" eaLnBrk="1" hangingPunct="1">
              <a:buFont typeface="Arial" panose="020B0604020202020204" pitchFamily="34" charset="0"/>
              <a:buChar char="•"/>
              <a:defRPr/>
            </a:pPr>
            <a:r>
              <a:rPr lang="fr-CA" sz="1600" dirty="0">
                <a:latin typeface="Univers Condensed"/>
              </a:rPr>
              <a:t>C’est la formation d’une nouvelle structure cristalline </a:t>
            </a:r>
            <a:r>
              <a:rPr lang="fr-CA" sz="1600" u="sng" dirty="0">
                <a:latin typeface="Univers Condensed"/>
              </a:rPr>
              <a:t>obtenue par chauffage, à la suite d’un écrouissage</a:t>
            </a:r>
          </a:p>
        </p:txBody>
      </p:sp>
      <p:pic>
        <p:nvPicPr>
          <p:cNvPr id="12" name="Image 11"/>
          <p:cNvPicPr>
            <a:picLocks noChangeAspect="1"/>
          </p:cNvPicPr>
          <p:nvPr/>
        </p:nvPicPr>
        <p:blipFill>
          <a:blip r:embed="rId3"/>
          <a:stretch>
            <a:fillRect/>
          </a:stretch>
        </p:blipFill>
        <p:spPr>
          <a:xfrm>
            <a:off x="5338938" y="1196752"/>
            <a:ext cx="5221559" cy="4384956"/>
          </a:xfrm>
          <a:prstGeom prst="rect">
            <a:avLst/>
          </a:prstGeom>
        </p:spPr>
      </p:pic>
      <p:sp>
        <p:nvSpPr>
          <p:cNvPr id="13" name="Rectangle 12"/>
          <p:cNvSpPr/>
          <p:nvPr/>
        </p:nvSpPr>
        <p:spPr>
          <a:xfrm>
            <a:off x="6600056" y="5795516"/>
            <a:ext cx="3638817" cy="307777"/>
          </a:xfrm>
          <a:prstGeom prst="rect">
            <a:avLst/>
          </a:prstGeom>
        </p:spPr>
        <p:txBody>
          <a:bodyPr wrap="square">
            <a:spAutoFit/>
          </a:bodyPr>
          <a:lstStyle/>
          <a:p>
            <a:r>
              <a:rPr lang="fr-CA" sz="1400" dirty="0">
                <a:latin typeface="Univers Condensed"/>
              </a:rPr>
              <a:t>Figure 20 : Procédé de </a:t>
            </a:r>
            <a:r>
              <a:rPr lang="fr-CA" sz="1400" u="sng" dirty="0">
                <a:latin typeface="Univers Condensed"/>
              </a:rPr>
              <a:t>recristallisation</a:t>
            </a:r>
          </a:p>
        </p:txBody>
      </p:sp>
      <p:sp>
        <p:nvSpPr>
          <p:cNvPr id="14" name="Rectangle 1027"/>
          <p:cNvSpPr txBox="1">
            <a:spLocks noChangeArrowheads="1"/>
          </p:cNvSpPr>
          <p:nvPr/>
        </p:nvSpPr>
        <p:spPr bwMode="auto">
          <a:xfrm>
            <a:off x="838200" y="2959767"/>
            <a:ext cx="3742929"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FR" sz="1600" dirty="0">
                <a:latin typeface="Univers Condensed"/>
              </a:rPr>
              <a:t>Il s’ensuit à la suite du chauffage </a:t>
            </a:r>
            <a:r>
              <a:rPr lang="fr-FR" sz="1600" u="sng" dirty="0">
                <a:latin typeface="Univers Condensed"/>
              </a:rPr>
              <a:t>une disparition des contraintes résiduelles existantes et un</a:t>
            </a:r>
            <a:r>
              <a:rPr lang="fr-CA" sz="1600" u="sng" dirty="0">
                <a:latin typeface="Univers Condensed"/>
              </a:rPr>
              <a:t> adoucissement des propriétés</a:t>
            </a:r>
            <a:r>
              <a:rPr lang="fr-CA" sz="1600" dirty="0">
                <a:latin typeface="Univers Condensed"/>
              </a:rPr>
              <a:t> de </a:t>
            </a:r>
            <a:r>
              <a:rPr lang="fr-FR" sz="1600" dirty="0">
                <a:latin typeface="Univers Condensed"/>
              </a:rPr>
              <a:t>la structure écrouie originale</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Ce traitement est utilisé suite à l’écrouissage dans le but de </a:t>
            </a:r>
            <a:r>
              <a:rPr lang="fr-CA" sz="1600" u="sng" dirty="0">
                <a:latin typeface="Univers Condensed"/>
              </a:rPr>
              <a:t>contrôler la grosseur des grains</a:t>
            </a:r>
          </a:p>
        </p:txBody>
      </p:sp>
      <p:sp>
        <p:nvSpPr>
          <p:cNvPr id="15" name="Rectangle 14">
            <a:extLst>
              <a:ext uri="{FF2B5EF4-FFF2-40B4-BE49-F238E27FC236}">
                <a16:creationId xmlns:a16="http://schemas.microsoft.com/office/drawing/2014/main" id="{EDE607FF-0F9D-4947-B386-7ECF626678EA}"/>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2128397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grpSp>
        <p:nvGrpSpPr>
          <p:cNvPr id="15" name="Groupe 14"/>
          <p:cNvGrpSpPr/>
          <p:nvPr/>
        </p:nvGrpSpPr>
        <p:grpSpPr>
          <a:xfrm>
            <a:off x="6011871" y="2302276"/>
            <a:ext cx="4996680" cy="4328949"/>
            <a:chOff x="4141437" y="2019861"/>
            <a:chExt cx="4996680" cy="4328949"/>
          </a:xfrm>
        </p:grpSpPr>
        <p:pic>
          <p:nvPicPr>
            <p:cNvPr id="16" name="Image 15"/>
            <p:cNvPicPr>
              <a:picLocks noChangeAspect="1"/>
            </p:cNvPicPr>
            <p:nvPr/>
          </p:nvPicPr>
          <p:blipFill>
            <a:blip r:embed="rId3"/>
            <a:stretch>
              <a:fillRect/>
            </a:stretch>
          </p:blipFill>
          <p:spPr>
            <a:xfrm>
              <a:off x="4141437" y="2019861"/>
              <a:ext cx="4996680" cy="4061927"/>
            </a:xfrm>
            <a:prstGeom prst="rect">
              <a:avLst/>
            </a:prstGeom>
          </p:spPr>
        </p:pic>
        <p:sp>
          <p:nvSpPr>
            <p:cNvPr id="18" name="Rectangle 17"/>
            <p:cNvSpPr/>
            <p:nvPr/>
          </p:nvSpPr>
          <p:spPr>
            <a:xfrm>
              <a:off x="4828070" y="6041033"/>
              <a:ext cx="3620348" cy="307777"/>
            </a:xfrm>
            <a:prstGeom prst="rect">
              <a:avLst/>
            </a:prstGeom>
          </p:spPr>
          <p:txBody>
            <a:bodyPr wrap="square">
              <a:spAutoFit/>
            </a:bodyPr>
            <a:lstStyle/>
            <a:p>
              <a:r>
                <a:rPr lang="fr-CA" sz="1400" dirty="0">
                  <a:latin typeface="Univers Condensed"/>
                </a:rPr>
                <a:t>Figure 36 :Fluage de l'alliage 6061-T6</a:t>
              </a:r>
            </a:p>
          </p:txBody>
        </p:sp>
      </p:grpSp>
      <p:sp>
        <p:nvSpPr>
          <p:cNvPr id="19" name="Rectangle 1027"/>
          <p:cNvSpPr txBox="1">
            <a:spLocks noChangeArrowheads="1"/>
          </p:cNvSpPr>
          <p:nvPr/>
        </p:nvSpPr>
        <p:spPr bwMode="auto">
          <a:xfrm>
            <a:off x="838200" y="867993"/>
            <a:ext cx="9108504"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Fluage (à haute température)</a:t>
            </a:r>
            <a:endParaRPr lang="fr-CA" sz="1600" dirty="0">
              <a:solidFill>
                <a:schemeClr val="accent1"/>
              </a:solidFill>
              <a:latin typeface="Univers Condensed"/>
              <a:ea typeface="Cambria Math" panose="02040503050406030204" pitchFamily="18" charset="0"/>
            </a:endParaRPr>
          </a:p>
          <a:p>
            <a:pPr marL="0" lvl="1" indent="0" eaLnBrk="1" hangingPunct="1">
              <a:buNone/>
              <a:defRPr/>
            </a:pPr>
            <a:endParaRPr lang="fr-CA" sz="1600" dirty="0">
              <a:solidFill>
                <a:srgbClr val="0000FF"/>
              </a:solidFill>
              <a:latin typeface="Univers Condensed"/>
              <a:ea typeface="Cambria Math" panose="02040503050406030204" pitchFamily="18" charset="0"/>
            </a:endParaRPr>
          </a:p>
          <a:p>
            <a:pPr marL="185738" lvl="1" indent="-185738" eaLnBrk="1" hangingPunct="1">
              <a:buFont typeface="Arial" panose="020B0604020202020204" pitchFamily="34" charset="0"/>
              <a:buChar char="•"/>
              <a:defRPr/>
            </a:pPr>
            <a:r>
              <a:rPr lang="fr-FR" sz="1600" dirty="0">
                <a:latin typeface="Univers Condensed"/>
              </a:rPr>
              <a:t>Dans un essai de traction </a:t>
            </a:r>
            <a:r>
              <a:rPr lang="fr-CA" sz="1600" dirty="0">
                <a:latin typeface="Univers Condensed"/>
              </a:rPr>
              <a:t>standard</a:t>
            </a:r>
            <a:r>
              <a:rPr lang="fr-FR" sz="1600" dirty="0">
                <a:latin typeface="Univers Condensed"/>
              </a:rPr>
              <a:t>, si </a:t>
            </a:r>
            <a:r>
              <a:rPr lang="fr-FR" sz="1600" u="sng" dirty="0">
                <a:latin typeface="Univers Condensed"/>
              </a:rPr>
              <a:t>on maintient l’effort constant à un niveau de charge donné </a:t>
            </a:r>
            <a:r>
              <a:rPr lang="fr-CA" sz="1600" u="sng" dirty="0">
                <a:latin typeface="Univers Condensed"/>
              </a:rPr>
              <a:t>pendant une certaine période</a:t>
            </a:r>
            <a:r>
              <a:rPr lang="fr-CA" sz="1600" dirty="0">
                <a:latin typeface="Univers Condensed"/>
              </a:rPr>
              <a:t> (heures, jours ou mois), le spécimen d</a:t>
            </a:r>
            <a:r>
              <a:rPr lang="fr-FR" sz="1600" dirty="0">
                <a:latin typeface="Univers Condensed"/>
              </a:rPr>
              <a:t>’aluminium continue de </a:t>
            </a:r>
            <a:r>
              <a:rPr lang="fr-CA" sz="1600" dirty="0">
                <a:latin typeface="Univers Condensed"/>
              </a:rPr>
              <a:t>se déforme </a:t>
            </a:r>
            <a:r>
              <a:rPr lang="fr-FR" sz="1600" dirty="0">
                <a:latin typeface="Univers Condensed"/>
              </a:rPr>
              <a:t>progressivement en fonction du temps, </a:t>
            </a:r>
            <a:r>
              <a:rPr lang="fr-CA" sz="1600" dirty="0">
                <a:latin typeface="Univers Condensed"/>
              </a:rPr>
              <a:t> </a:t>
            </a:r>
            <a:r>
              <a:rPr lang="fr-CA" sz="1600" u="sng" dirty="0">
                <a:latin typeface="Univers Condensed"/>
              </a:rPr>
              <a:t>particulièrement à haute température</a:t>
            </a:r>
          </a:p>
          <a:p>
            <a:pPr marL="185738" lvl="1" indent="-185738" eaLnBrk="1" hangingPunct="1">
              <a:buFont typeface="Arial" panose="020B0604020202020204" pitchFamily="34" charset="0"/>
              <a:buChar char="•"/>
              <a:defRPr/>
            </a:pPr>
            <a:endParaRPr lang="fr-FR" sz="1600" dirty="0">
              <a:latin typeface="Univers Condensed"/>
            </a:endParaRPr>
          </a:p>
          <a:p>
            <a:pPr marL="400050" lvl="2" indent="0" eaLnBrk="1" hangingPunct="1">
              <a:buNone/>
              <a:defRPr/>
            </a:pPr>
            <a:r>
              <a:rPr lang="fr-FR" sz="1600" dirty="0">
                <a:latin typeface="Univers Condensed"/>
              </a:rPr>
              <a:t>⟹  C’est le phénomène appelé </a:t>
            </a:r>
            <a:r>
              <a:rPr lang="fr-FR" sz="1600" b="1" dirty="0">
                <a:latin typeface="Univers Condensed"/>
              </a:rPr>
              <a:t>fluage</a:t>
            </a:r>
            <a:r>
              <a:rPr lang="fr-FR" sz="1600" dirty="0">
                <a:latin typeface="Univers Condensed"/>
              </a:rPr>
              <a:t> (‘‘</a:t>
            </a:r>
            <a:r>
              <a:rPr lang="fr-FR" sz="1600" b="1" dirty="0" err="1">
                <a:latin typeface="Univers Condensed"/>
              </a:rPr>
              <a:t>creep</a:t>
            </a:r>
            <a:r>
              <a:rPr lang="fr-FR" sz="1600" dirty="0">
                <a:latin typeface="Univers Condensed"/>
              </a:rPr>
              <a:t>’’)</a:t>
            </a:r>
          </a:p>
        </p:txBody>
      </p:sp>
      <p:sp>
        <p:nvSpPr>
          <p:cNvPr id="21" name="Rectangle 1027"/>
          <p:cNvSpPr txBox="1">
            <a:spLocks noChangeArrowheads="1"/>
          </p:cNvSpPr>
          <p:nvPr/>
        </p:nvSpPr>
        <p:spPr bwMode="auto">
          <a:xfrm>
            <a:off x="838200" y="3028233"/>
            <a:ext cx="4002833" cy="351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a:rPr>
              <a:t>Deux phénomènes interagissent :</a:t>
            </a:r>
          </a:p>
          <a:p>
            <a:pPr marL="185738" lvl="1" indent="-185738" eaLnBrk="1" hangingPunct="1">
              <a:buFont typeface="Arial" panose="020B0604020202020204" pitchFamily="34" charset="0"/>
              <a:buChar char="•"/>
              <a:defRPr/>
            </a:pPr>
            <a:endParaRPr lang="fr-CA" sz="1600" dirty="0">
              <a:latin typeface="Univers Condensed"/>
            </a:endParaRPr>
          </a:p>
          <a:p>
            <a:pPr marL="685800" lvl="2" indent="-285750" eaLnBrk="1" hangingPunct="1">
              <a:buFont typeface="Calibri" panose="020F0502020204030204" pitchFamily="34" charset="0"/>
              <a:buChar char="‒"/>
              <a:defRPr/>
            </a:pPr>
            <a:r>
              <a:rPr lang="fr-CA" sz="1600" dirty="0">
                <a:latin typeface="Univers Condensed"/>
              </a:rPr>
              <a:t>le durcissement du métal par écrouissage</a:t>
            </a:r>
          </a:p>
          <a:p>
            <a:pPr marL="685800" lvl="2" indent="-285750" eaLnBrk="1" hangingPunct="1">
              <a:buFont typeface="Calibri" panose="020F0502020204030204" pitchFamily="34" charset="0"/>
              <a:buChar char="‒"/>
              <a:defRPr/>
            </a:pPr>
            <a:endParaRPr lang="fr-CA" sz="1600" dirty="0">
              <a:latin typeface="Univers Condensed"/>
            </a:endParaRPr>
          </a:p>
          <a:p>
            <a:pPr marL="685800" lvl="2" indent="-285750" eaLnBrk="1" hangingPunct="1">
              <a:buFont typeface="Calibri" panose="020F0502020204030204" pitchFamily="34" charset="0"/>
              <a:buChar char="‒"/>
              <a:defRPr/>
            </a:pPr>
            <a:r>
              <a:rPr lang="fr-CA" sz="1600" dirty="0">
                <a:latin typeface="Univers Condensed"/>
              </a:rPr>
              <a:t>l’adoucissement sous l’action de la chaleur</a:t>
            </a:r>
          </a:p>
          <a:p>
            <a:pPr marL="685800" lvl="2" indent="-285750" eaLnBrk="1" hangingPunct="1">
              <a:buFont typeface="Calibri" panose="020F050202020403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Après un certain temps, les </a:t>
            </a:r>
            <a:r>
              <a:rPr lang="fr-CA" sz="1600" u="sng" dirty="0">
                <a:latin typeface="Univers Condensed"/>
              </a:rPr>
              <a:t>imperfections apparaissent</a:t>
            </a:r>
            <a:r>
              <a:rPr lang="fr-CA" sz="1600" dirty="0">
                <a:latin typeface="Univers Condensed"/>
              </a:rPr>
              <a:t> dans le métal et ont pour effet d’</a:t>
            </a:r>
            <a:r>
              <a:rPr lang="fr-CA" sz="1600" u="sng" dirty="0">
                <a:latin typeface="Univers Condensed"/>
              </a:rPr>
              <a:t>accélérer</a:t>
            </a:r>
          </a:p>
        </p:txBody>
      </p:sp>
      <p:sp>
        <p:nvSpPr>
          <p:cNvPr id="10" name="Rectangle 9">
            <a:extLst>
              <a:ext uri="{FF2B5EF4-FFF2-40B4-BE49-F238E27FC236}">
                <a16:creationId xmlns:a16="http://schemas.microsoft.com/office/drawing/2014/main" id="{CFE1B10D-0917-0D40-ADAC-853AB6513662}"/>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2093504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11" name="Rectangle 10"/>
          <p:cNvSpPr/>
          <p:nvPr/>
        </p:nvSpPr>
        <p:spPr>
          <a:xfrm>
            <a:off x="6684278" y="5490437"/>
            <a:ext cx="4404918" cy="523220"/>
          </a:xfrm>
          <a:prstGeom prst="rect">
            <a:avLst/>
          </a:prstGeom>
        </p:spPr>
        <p:txBody>
          <a:bodyPr wrap="square">
            <a:spAutoFit/>
          </a:bodyPr>
          <a:lstStyle/>
          <a:p>
            <a:r>
              <a:rPr lang="fr-CA" sz="1400" dirty="0">
                <a:latin typeface="Univers Condensed"/>
              </a:rPr>
              <a:t>Figure 37 : Résultats d’essais de fluage pour l’alliage 5083-O </a:t>
            </a:r>
          </a:p>
        </p:txBody>
      </p:sp>
      <p:sp>
        <p:nvSpPr>
          <p:cNvPr id="12" name="Rectangle 1027"/>
          <p:cNvSpPr txBox="1">
            <a:spLocks noChangeArrowheads="1"/>
          </p:cNvSpPr>
          <p:nvPr/>
        </p:nvSpPr>
        <p:spPr bwMode="auto">
          <a:xfrm>
            <a:off x="1065511" y="3306357"/>
            <a:ext cx="5040560" cy="277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CA" sz="1600" dirty="0">
                <a:latin typeface="Univers Condensed"/>
              </a:rPr>
              <a:t>des courbes sont alors établie permettant de calculer </a:t>
            </a:r>
            <a:r>
              <a:rPr lang="fr-CA" sz="1600" u="sng" dirty="0">
                <a:latin typeface="Univers Condensed"/>
              </a:rPr>
              <a:t>la </a:t>
            </a:r>
            <a:r>
              <a:rPr lang="fr-CA" sz="1600" b="1" u="sng" dirty="0">
                <a:latin typeface="Univers Condensed"/>
              </a:rPr>
              <a:t>résistance au fluage</a:t>
            </a:r>
            <a:r>
              <a:rPr lang="fr-CA" sz="1600" dirty="0">
                <a:latin typeface="Univers Condensed"/>
              </a:rPr>
              <a:t> de l’alliage d’aluminium et déterminer ainsi si la température et le fluage sont susceptibles de jouer un rôle lors de la mise en service de l’alliage pour l’application structurale concernée</a:t>
            </a:r>
          </a:p>
          <a:p>
            <a:pPr marL="685800" lvl="2" indent="-285750" eaLnBrk="1" hangingPunct="1">
              <a:buFont typeface="Calibri" panose="020F0502020204030204" pitchFamily="34" charset="0"/>
              <a:buChar char="‒"/>
              <a:defRPr/>
            </a:pPr>
            <a:endParaRPr lang="fr-CA" sz="1600" dirty="0">
              <a:latin typeface="Univers Condensed"/>
            </a:endParaRPr>
          </a:p>
          <a:p>
            <a:pPr marL="714375" lvl="3" indent="0" eaLnBrk="1" hangingPunct="1">
              <a:buNone/>
              <a:defRPr/>
            </a:pPr>
            <a:r>
              <a:rPr lang="fr-CA" sz="1600" dirty="0">
                <a:latin typeface="Univers Condensed"/>
              </a:rPr>
              <a:t>Exemple : réservoirs sous pression, pipelines, câbles suspendus, avions (nécessitant un bon contrôle du fluage)</a:t>
            </a:r>
          </a:p>
        </p:txBody>
      </p:sp>
      <p:pic>
        <p:nvPicPr>
          <p:cNvPr id="13" name="Image 12"/>
          <p:cNvPicPr>
            <a:picLocks noChangeAspect="1"/>
          </p:cNvPicPr>
          <p:nvPr/>
        </p:nvPicPr>
        <p:blipFill>
          <a:blip r:embed="rId3"/>
          <a:stretch>
            <a:fillRect/>
          </a:stretch>
        </p:blipFill>
        <p:spPr>
          <a:xfrm>
            <a:off x="6684278" y="1290806"/>
            <a:ext cx="3768625" cy="4210214"/>
          </a:xfrm>
          <a:prstGeom prst="rect">
            <a:avLst/>
          </a:prstGeom>
        </p:spPr>
      </p:pic>
      <p:sp>
        <p:nvSpPr>
          <p:cNvPr id="14" name="Rectangle 1027"/>
          <p:cNvSpPr txBox="1">
            <a:spLocks noChangeArrowheads="1"/>
          </p:cNvSpPr>
          <p:nvPr/>
        </p:nvSpPr>
        <p:spPr bwMode="auto">
          <a:xfrm>
            <a:off x="838200" y="695772"/>
            <a:ext cx="5761857" cy="240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1600" u="sng" dirty="0">
                <a:latin typeface="Univers Condensed"/>
              </a:rPr>
              <a:t>Plus la température et la charge sont élevées, plus le métal se déforme rapidement et plus tôt se produit la rupture</a:t>
            </a:r>
            <a:r>
              <a:rPr lang="fr-CA" sz="1600" dirty="0">
                <a:latin typeface="Univers Condensed"/>
              </a:rPr>
              <a:t> </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FR" sz="1600" dirty="0">
                <a:latin typeface="Univers Condensed"/>
              </a:rPr>
              <a:t>Pour voir si un alliage est </a:t>
            </a:r>
            <a:r>
              <a:rPr lang="fr-CA" sz="1600" dirty="0">
                <a:latin typeface="Univers Condensed"/>
              </a:rPr>
              <a:t>susceptible au fluage à haute température (risque de détérioration de la résistance mécanique), </a:t>
            </a:r>
            <a:r>
              <a:rPr lang="fr-FR" sz="1600" u="sng" dirty="0">
                <a:latin typeface="Univers Condensed"/>
              </a:rPr>
              <a:t>des essais à long terme sont requis</a:t>
            </a:r>
            <a:r>
              <a:rPr lang="fr-FR" sz="1600" dirty="0">
                <a:latin typeface="Univers Condensed"/>
              </a:rPr>
              <a:t> pour établir la relation entre la contrainte appliquée, la température et le temps jusqu’à la rupture de l’alliage :</a:t>
            </a:r>
            <a:endParaRPr lang="fr-CA" sz="1600" dirty="0">
              <a:latin typeface="Univers Condensed"/>
            </a:endParaRPr>
          </a:p>
        </p:txBody>
      </p:sp>
      <p:sp>
        <p:nvSpPr>
          <p:cNvPr id="9" name="Rectangle 8">
            <a:extLst>
              <a:ext uri="{FF2B5EF4-FFF2-40B4-BE49-F238E27FC236}">
                <a16:creationId xmlns:a16="http://schemas.microsoft.com/office/drawing/2014/main" id="{E7402B7A-7617-BB4C-B8FD-563485C46B3B}"/>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16101832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Propriétés mécaniques</a:t>
            </a:r>
          </a:p>
        </p:txBody>
      </p:sp>
      <p:sp>
        <p:nvSpPr>
          <p:cNvPr id="3" name="Espace réservé du texte 2"/>
          <p:cNvSpPr>
            <a:spLocks noGrp="1"/>
          </p:cNvSpPr>
          <p:nvPr>
            <p:ph type="body" idx="1"/>
          </p:nvPr>
        </p:nvSpPr>
        <p:spPr/>
        <p:txBody>
          <a:bodyPr/>
          <a:lstStyle/>
          <a:p>
            <a:r>
              <a:rPr lang="fr-FR" dirty="0"/>
              <a:t>Tenue au feu</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38</a:t>
            </a:fld>
            <a:endParaRPr lang="fr-FR"/>
          </a:p>
        </p:txBody>
      </p:sp>
    </p:spTree>
    <p:extLst>
      <p:ext uri="{BB962C8B-B14F-4D97-AF65-F5344CB8AC3E}">
        <p14:creationId xmlns:p14="http://schemas.microsoft.com/office/powerpoint/2010/main" val="172844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9" name="Rectangle 1027"/>
          <p:cNvSpPr txBox="1">
            <a:spLocks noChangeArrowheads="1"/>
          </p:cNvSpPr>
          <p:nvPr/>
        </p:nvSpPr>
        <p:spPr bwMode="auto">
          <a:xfrm>
            <a:off x="838200" y="948114"/>
            <a:ext cx="8917392" cy="520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endParaRPr lang="fr-CA" sz="2000" dirty="0">
              <a:latin typeface="Univers Condensed"/>
            </a:endParaRPr>
          </a:p>
          <a:p>
            <a:pPr marL="174625" lvl="1" indent="-174625" eaLnBrk="1" hangingPunct="1">
              <a:buFont typeface="Arial" panose="020B0604020202020204" pitchFamily="34" charset="0"/>
              <a:buChar char="•"/>
              <a:defRPr/>
            </a:pPr>
            <a:r>
              <a:rPr lang="fr-CA" sz="2000" dirty="0">
                <a:latin typeface="Univers Condensed"/>
              </a:rPr>
              <a:t>Actuellement,  </a:t>
            </a:r>
            <a:r>
              <a:rPr lang="fr-CA" sz="2000" u="sng" dirty="0">
                <a:latin typeface="Univers Condensed"/>
              </a:rPr>
              <a:t>il existe peu d’information </a:t>
            </a:r>
            <a:r>
              <a:rPr lang="fr-CA" sz="2000" dirty="0">
                <a:latin typeface="Univers Condensed"/>
              </a:rPr>
              <a:t>sur la tenue au feu de l’aluminium dans les structures. </a:t>
            </a:r>
            <a:r>
              <a:rPr lang="fr-FR" sz="2000" dirty="0">
                <a:latin typeface="Univers Condensed"/>
              </a:rPr>
              <a:t>La norme canadienne CSA S157-17 </a:t>
            </a:r>
            <a:r>
              <a:rPr lang="fr-FR" sz="2000" u="sng" dirty="0">
                <a:latin typeface="Univers Condensed"/>
              </a:rPr>
              <a:t>n’oblige pas de vérifier </a:t>
            </a:r>
            <a:r>
              <a:rPr lang="fr-CA" sz="2000" u="sng" dirty="0">
                <a:latin typeface="Univers Condensed"/>
              </a:rPr>
              <a:t>la tenue au feu des charpentes d’aluminium susceptible d’être exposés au feu </a:t>
            </a:r>
            <a:r>
              <a:rPr lang="fr-CA" sz="2000" dirty="0">
                <a:latin typeface="Univers Condensed"/>
              </a:rPr>
              <a:t>:</a:t>
            </a:r>
          </a:p>
          <a:p>
            <a:pPr marL="585788" lvl="2" indent="-185738" eaLnBrk="1" hangingPunct="1">
              <a:defRPr/>
            </a:pPr>
            <a:endParaRPr lang="fr-CA" sz="2000" dirty="0">
              <a:latin typeface="Univers Condensed"/>
            </a:endParaRPr>
          </a:p>
          <a:p>
            <a:pPr marL="742950" lvl="2" indent="-342900" eaLnBrk="1" hangingPunct="1">
              <a:buFont typeface="Wingdings" panose="05000000000000000000" pitchFamily="2" charset="2"/>
              <a:buChar char="Ø"/>
              <a:defRPr/>
            </a:pPr>
            <a:r>
              <a:rPr lang="fr-CA" sz="2000" dirty="0">
                <a:latin typeface="Univers Condensed"/>
              </a:rPr>
              <a:t>Elle réfère le lecteur aux normes CAN/ULC-S101 (méthode d’essai normalisées de résistance au feu pour les bâtiments et les matériaux de construction) pour la </a:t>
            </a:r>
            <a:r>
              <a:rPr lang="fr-CA" sz="2000" u="sng" dirty="0">
                <a:latin typeface="Univers Condensed"/>
              </a:rPr>
              <a:t>détermination de la résistance au feu</a:t>
            </a:r>
            <a:r>
              <a:rPr lang="fr-CA" sz="2000" dirty="0">
                <a:latin typeface="Univers Condensed"/>
              </a:rPr>
              <a:t> de l’aluminium utilisé dans les bâtiments;</a:t>
            </a:r>
          </a:p>
          <a:p>
            <a:pPr marL="742950" lvl="2" indent="-342900" eaLnBrk="1" hangingPunct="1">
              <a:buFont typeface="Calibri" panose="020F0502020204030204" pitchFamily="34" charset="0"/>
              <a:buChar char="−"/>
              <a:defRPr/>
            </a:pPr>
            <a:endParaRPr lang="fr-CA" sz="2000" dirty="0">
              <a:latin typeface="Univers Condensed"/>
            </a:endParaRPr>
          </a:p>
          <a:p>
            <a:pPr marL="742950" lvl="2" indent="-342900" eaLnBrk="1" hangingPunct="1">
              <a:buFont typeface="Wingdings" panose="05000000000000000000" pitchFamily="2" charset="2"/>
              <a:buChar char="Ø"/>
              <a:defRPr/>
            </a:pPr>
            <a:r>
              <a:rPr lang="fr-CA" sz="2000" dirty="0">
                <a:latin typeface="Univers Condensed"/>
              </a:rPr>
              <a:t>Accepte les méthodes utilisées dans l’</a:t>
            </a:r>
            <a:r>
              <a:rPr lang="fr-CA" sz="2000" dirty="0" err="1">
                <a:latin typeface="Univers Condensed"/>
              </a:rPr>
              <a:t>Eurocode</a:t>
            </a:r>
            <a:r>
              <a:rPr lang="fr-CA" sz="2000" dirty="0">
                <a:latin typeface="Univers Condensed"/>
              </a:rPr>
              <a:t> 9 et l’Aluminium Design </a:t>
            </a:r>
            <a:r>
              <a:rPr lang="fr-CA" sz="2000" dirty="0" err="1">
                <a:latin typeface="Univers Condensed"/>
              </a:rPr>
              <a:t>Manual</a:t>
            </a:r>
            <a:r>
              <a:rPr lang="fr-CA" sz="2000" dirty="0">
                <a:latin typeface="Univers Condensed"/>
              </a:rPr>
              <a:t> pour </a:t>
            </a:r>
            <a:r>
              <a:rPr lang="fr-CA" sz="2000" u="sng" dirty="0">
                <a:latin typeface="Univers Condensed"/>
              </a:rPr>
              <a:t>analyser et calculer la performance relativement à la protection contre le feu</a:t>
            </a:r>
            <a:r>
              <a:rPr lang="fr-CA" sz="2000" dirty="0">
                <a:latin typeface="Univers Condensed"/>
              </a:rPr>
              <a:t> de l’aluminium utilisé dans les charpente</a:t>
            </a:r>
          </a:p>
        </p:txBody>
      </p:sp>
    </p:spTree>
    <p:extLst>
      <p:ext uri="{BB962C8B-B14F-4D97-AF65-F5344CB8AC3E}">
        <p14:creationId xmlns:p14="http://schemas.microsoft.com/office/powerpoint/2010/main" val="133408801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2015450"/>
            <a:ext cx="10513982" cy="4041258"/>
          </a:xfrm>
          <a:effectLst/>
        </p:spPr>
        <p:txBody>
          <a:bodyPr>
            <a:normAutofit/>
          </a:bodyPr>
          <a:lstStyle/>
          <a:p>
            <a:r>
              <a:rPr lang="fr-FR" sz="36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A – Propriétés physiques</a:t>
            </a:r>
          </a:p>
          <a:p>
            <a:r>
              <a:rPr lang="fr-FR" sz="3600" dirty="0"/>
              <a:t>B – Propriétés mécaniques</a:t>
            </a:r>
          </a:p>
          <a:p>
            <a:r>
              <a:rPr lang="fr-FR" sz="3600" dirty="0"/>
              <a:t>C – Soudabilité</a:t>
            </a:r>
          </a:p>
          <a:p>
            <a:r>
              <a:rPr lang="fr-FR" sz="3600" dirty="0"/>
              <a:t>D – Tenue à la corrosion</a:t>
            </a:r>
          </a:p>
          <a:p>
            <a:r>
              <a:rPr lang="fr-FR" sz="3600" dirty="0"/>
              <a:t>E – Autres propriétés et caractéristiques</a:t>
            </a:r>
            <a:endParaRPr lang="en-US" sz="36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48620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981828"/>
                <a:ext cx="8989400" cy="48965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Norme européenne (Eurocode 9) pour évaluée le </a:t>
                </a:r>
                <a:r>
                  <a:rPr lang="fr-CA" sz="1600" u="sng" dirty="0">
                    <a:solidFill>
                      <a:schemeClr val="accent1"/>
                    </a:solidFill>
                    <a:latin typeface="Univers Condensed"/>
                  </a:rPr>
                  <a:t>comportement au feu des charpentes d’aluminium</a:t>
                </a:r>
              </a:p>
              <a:p>
                <a:pPr marL="585788" lvl="2" indent="-185738" eaLnBrk="1" hangingPunct="1">
                  <a:defRPr/>
                </a:pPr>
                <a:endParaRPr lang="fr-CA" sz="1600" dirty="0">
                  <a:latin typeface="Univers Condensed"/>
                </a:endParaRPr>
              </a:p>
              <a:p>
                <a:pPr marL="342900" lvl="1" indent="-342900" eaLnBrk="1" hangingPunct="1">
                  <a:buFont typeface="Arial" panose="020B0604020202020204" pitchFamily="34" charset="0"/>
                  <a:buChar char="•"/>
                  <a:defRPr/>
                </a:pPr>
                <a:r>
                  <a:rPr lang="fr-FR" sz="1600" dirty="0">
                    <a:latin typeface="Univers Condensed"/>
                  </a:rPr>
                  <a:t>Les dispositions de la norme sur </a:t>
                </a:r>
                <a:r>
                  <a:rPr lang="fr-FR" sz="1600" u="sng" dirty="0">
                    <a:latin typeface="Univers Condensed"/>
                  </a:rPr>
                  <a:t>la tenue au feu s'appliquent aux alliages </a:t>
                </a:r>
                <a14:m>
                  <m:oMath xmlns:m="http://schemas.openxmlformats.org/officeDocument/2006/math">
                    <m:r>
                      <a:rPr lang="fr-CA" sz="1600" i="1" u="sng" dirty="0">
                        <a:latin typeface="Cambria Math" panose="02040503050406030204" pitchFamily="18" charset="0"/>
                      </a:rPr>
                      <m:t>5052</m:t>
                    </m:r>
                  </m:oMath>
                </a14:m>
                <a:r>
                  <a:rPr lang="fr-CA" sz="1600" u="sng" dirty="0">
                    <a:latin typeface="Univers Condensed"/>
                  </a:rPr>
                  <a:t>, </a:t>
                </a:r>
                <a14:m>
                  <m:oMath xmlns:m="http://schemas.openxmlformats.org/officeDocument/2006/math">
                    <m:r>
                      <a:rPr lang="fr-CA" sz="1600" i="1" u="sng" dirty="0">
                        <a:latin typeface="Cambria Math" panose="02040503050406030204" pitchFamily="18" charset="0"/>
                      </a:rPr>
                      <m:t>5054</m:t>
                    </m:r>
                  </m:oMath>
                </a14:m>
                <a:r>
                  <a:rPr lang="fr-CA" sz="1600" u="sng" dirty="0">
                    <a:latin typeface="Univers Condensed"/>
                  </a:rPr>
                  <a:t>, </a:t>
                </a:r>
                <a14:m>
                  <m:oMath xmlns:m="http://schemas.openxmlformats.org/officeDocument/2006/math">
                    <m:r>
                      <a:rPr lang="fr-CA" sz="1600" i="1" u="sng" dirty="0">
                        <a:latin typeface="Cambria Math" panose="02040503050406030204" pitchFamily="18" charset="0"/>
                      </a:rPr>
                      <m:t>5083</m:t>
                    </m:r>
                  </m:oMath>
                </a14:m>
                <a:r>
                  <a:rPr lang="fr-CA" sz="1600" u="sng" dirty="0">
                    <a:latin typeface="Univers Condensed"/>
                  </a:rPr>
                  <a:t>, </a:t>
                </a:r>
                <a14:m>
                  <m:oMath xmlns:m="http://schemas.openxmlformats.org/officeDocument/2006/math">
                    <m:r>
                      <a:rPr lang="fr-CA" sz="1600" i="1" u="sng" dirty="0">
                        <a:latin typeface="Cambria Math" panose="02040503050406030204" pitchFamily="18" charset="0"/>
                      </a:rPr>
                      <m:t>6061</m:t>
                    </m:r>
                  </m:oMath>
                </a14:m>
                <a:r>
                  <a:rPr lang="fr-CA" sz="1600" u="sng" dirty="0">
                    <a:latin typeface="Univers Condensed"/>
                  </a:rPr>
                  <a:t>, </a:t>
                </a:r>
                <a14:m>
                  <m:oMath xmlns:m="http://schemas.openxmlformats.org/officeDocument/2006/math">
                    <m:r>
                      <a:rPr lang="fr-CA" sz="1600" i="1" u="sng" dirty="0">
                        <a:latin typeface="Cambria Math" panose="02040503050406030204" pitchFamily="18" charset="0"/>
                      </a:rPr>
                      <m:t>6063</m:t>
                    </m:r>
                  </m:oMath>
                </a14:m>
                <a:r>
                  <a:rPr lang="fr-CA" sz="1600" u="sng" dirty="0">
                    <a:latin typeface="Univers Condensed"/>
                  </a:rPr>
                  <a:t>, </a:t>
                </a:r>
                <a14:m>
                  <m:oMath xmlns:m="http://schemas.openxmlformats.org/officeDocument/2006/math">
                    <m:r>
                      <a:rPr lang="fr-CA" sz="1600" i="1" u="sng" dirty="0">
                        <a:latin typeface="Cambria Math" panose="02040503050406030204" pitchFamily="18" charset="0"/>
                      </a:rPr>
                      <m:t>6082</m:t>
                    </m:r>
                  </m:oMath>
                </a14:m>
                <a:endParaRPr lang="fr-CA" sz="1600" u="sng" dirty="0">
                  <a:latin typeface="Univers Condensed"/>
                </a:endParaRPr>
              </a:p>
              <a:p>
                <a:pPr marL="174625" lvl="1" indent="-174625" eaLnBrk="1" hangingPunct="1">
                  <a:buFont typeface="Arial" panose="020B0604020202020204" pitchFamily="34" charset="0"/>
                  <a:buChar char="•"/>
                  <a:defRPr/>
                </a:pPr>
                <a:endParaRPr lang="fr-CA" sz="1600" dirty="0">
                  <a:latin typeface="Univers Condensed"/>
                </a:endParaRPr>
              </a:p>
              <a:p>
                <a:pPr marL="174625" lvl="1" indent="-174625" eaLnBrk="1" hangingPunct="1">
                  <a:buFont typeface="Arial" panose="020B0604020202020204" pitchFamily="34" charset="0"/>
                  <a:buChar char="•"/>
                  <a:defRPr/>
                </a:pPr>
                <a:r>
                  <a:rPr lang="fr-FR" sz="1600" dirty="0">
                    <a:latin typeface="Univers Condensed"/>
                  </a:rPr>
                  <a:t>On y trouve dans la norme </a:t>
                </a:r>
                <a:r>
                  <a:rPr lang="fr-FR" sz="1600" u="sng" dirty="0">
                    <a:latin typeface="Univers Condensed"/>
                  </a:rPr>
                  <a:t>des tableaux et des équations</a:t>
                </a:r>
                <a:r>
                  <a:rPr lang="fr-FR" sz="1600" dirty="0">
                    <a:latin typeface="Univers Condensed"/>
                  </a:rPr>
                  <a:t> pour évaluer les propriétés de certains alliages à des températures  </a:t>
                </a:r>
                <a14:m>
                  <m:oMath xmlns:m="http://schemas.openxmlformats.org/officeDocument/2006/math">
                    <m:r>
                      <a:rPr lang="fr-CA" sz="1600" dirty="0">
                        <a:latin typeface="Cambria Math" panose="02040503050406030204" pitchFamily="18" charset="0"/>
                      </a:rPr>
                      <m:t>20 ≤ </m:t>
                    </m:r>
                    <m:r>
                      <m:rPr>
                        <m:sty m:val="p"/>
                      </m:rPr>
                      <a:rPr lang="fr-CA" sz="1600" dirty="0">
                        <a:latin typeface="Cambria Math" panose="02040503050406030204" pitchFamily="18" charset="0"/>
                      </a:rPr>
                      <m:t>T</m:t>
                    </m:r>
                    <m:r>
                      <a:rPr lang="fr-CA" sz="1600" dirty="0">
                        <a:latin typeface="Cambria Math" panose="02040503050406030204" pitchFamily="18" charset="0"/>
                      </a:rPr>
                      <m:t> ≤ 550 ℃</m:t>
                    </m:r>
                  </m:oMath>
                </a14:m>
                <a:endParaRPr lang="fr-CA" sz="1600" dirty="0">
                  <a:latin typeface="Univers Condensed"/>
                </a:endParaRPr>
              </a:p>
              <a:p>
                <a:pPr marL="174625" lvl="1" indent="-174625" eaLnBrk="1" hangingPunct="1">
                  <a:buFont typeface="Arial" panose="020B0604020202020204" pitchFamily="34" charset="0"/>
                  <a:buChar char="•"/>
                  <a:defRPr/>
                </a:pPr>
                <a:endParaRPr lang="fr-CA" sz="1600" dirty="0">
                  <a:latin typeface="Univers Condensed"/>
                </a:endParaRPr>
              </a:p>
              <a:p>
                <a:pPr marL="174625" lvl="1" indent="-174625" eaLnBrk="1" hangingPunct="1">
                  <a:buFont typeface="Arial" panose="020B0604020202020204" pitchFamily="34" charset="0"/>
                  <a:buChar char="•"/>
                  <a:defRPr/>
                </a:pPr>
                <a:r>
                  <a:rPr lang="fr-CA" sz="1600" dirty="0">
                    <a:latin typeface="Univers Condensed"/>
                  </a:rPr>
                  <a:t> </a:t>
                </a:r>
                <a:r>
                  <a:rPr lang="fr-FR" sz="1600" dirty="0">
                    <a:latin typeface="Univers Condensed"/>
                  </a:rPr>
                  <a:t>On y trouve aussi les </a:t>
                </a:r>
                <a:r>
                  <a:rPr lang="fr-FR" sz="1600" u="sng" dirty="0">
                    <a:latin typeface="Univers Condensed"/>
                  </a:rPr>
                  <a:t>dispositions règlementaires</a:t>
                </a:r>
                <a:r>
                  <a:rPr lang="fr-FR" sz="1600" dirty="0">
                    <a:latin typeface="Univers Condensed"/>
                  </a:rPr>
                  <a:t> à prendre en considération </a:t>
                </a:r>
                <a:r>
                  <a:rPr lang="fr-CA" sz="1600" dirty="0">
                    <a:latin typeface="Univers Condensed"/>
                  </a:rPr>
                  <a:t>lors d’incendie, comme à titre d’exemples :</a:t>
                </a:r>
              </a:p>
              <a:p>
                <a:pPr marL="174625" lvl="1" indent="-174625" eaLnBrk="1" hangingPunct="1">
                  <a:buFont typeface="Arial" panose="020B0604020202020204" pitchFamily="34" charset="0"/>
                  <a:buChar char="•"/>
                  <a:defRPr/>
                </a:pPr>
                <a:endParaRPr lang="fr-CA" sz="1600" dirty="0">
                  <a:latin typeface="Univers Condensed"/>
                </a:endParaRPr>
              </a:p>
              <a:p>
                <a:pPr marL="1200150" lvl="3" indent="-342900" eaLnBrk="1" hangingPunct="1">
                  <a:buFont typeface="Wingdings" panose="05000000000000000000" pitchFamily="2" charset="2"/>
                  <a:buChar char="Ø"/>
                  <a:defRPr/>
                </a:pPr>
                <a:r>
                  <a:rPr lang="fr-FR" sz="1600" dirty="0">
                    <a:latin typeface="Univers Condensed"/>
                  </a:rPr>
                  <a:t>de garantir une tenue mécanique de longue durée sous charge lors d’incendie;</a:t>
                </a:r>
              </a:p>
              <a:p>
                <a:pPr marL="1200150" lvl="3" indent="-342900" eaLnBrk="1" hangingPunct="1">
                  <a:defRPr/>
                </a:pPr>
                <a:endParaRPr lang="fr-FR" sz="1600" dirty="0">
                  <a:latin typeface="Univers Condensed"/>
                </a:endParaRPr>
              </a:p>
              <a:p>
                <a:pPr marL="1200150" lvl="3" indent="-342900" eaLnBrk="1" hangingPunct="1">
                  <a:buFont typeface="Wingdings" panose="05000000000000000000" pitchFamily="2" charset="2"/>
                  <a:buChar char="Ø"/>
                  <a:defRPr/>
                </a:pPr>
                <a:r>
                  <a:rPr lang="fr-CA" sz="1600" dirty="0">
                    <a:latin typeface="Univers Condensed"/>
                  </a:rPr>
                  <a:t>de protéger les cloisons coupe-feu et recourir à une isolation thermique adéquate pour résister à un feu pendant un temps donné</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981828"/>
                <a:ext cx="8989400" cy="4896544"/>
              </a:xfrm>
              <a:prstGeom prst="rect">
                <a:avLst/>
              </a:prstGeom>
              <a:blipFill>
                <a:blip r:embed="rId3"/>
                <a:stretch>
                  <a:fillRect l="-407" t="-3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92644873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8" name="Rectangle 7"/>
              <p:cNvSpPr/>
              <p:nvPr/>
            </p:nvSpPr>
            <p:spPr>
              <a:xfrm>
                <a:off x="4575268" y="6027707"/>
                <a:ext cx="5856111" cy="542906"/>
              </a:xfrm>
              <a:prstGeom prst="rect">
                <a:avLst/>
              </a:prstGeom>
            </p:spPr>
            <p:txBody>
              <a:bodyPr wrap="square">
                <a:spAutoFit/>
              </a:bodyPr>
              <a:lstStyle/>
              <a:p>
                <a:r>
                  <a:rPr lang="fr-CA" sz="1400" dirty="0">
                    <a:solidFill>
                      <a:schemeClr val="tx1"/>
                    </a:solidFill>
                    <a:latin typeface="Univers Condensed"/>
                  </a:rPr>
                  <a:t>Coefficient </a:t>
                </a:r>
                <a14:m>
                  <m:oMath xmlns:m="http://schemas.openxmlformats.org/officeDocument/2006/math">
                    <m:sSub>
                      <m:sSubPr>
                        <m:ctrlPr>
                          <a:rPr lang="fr-CA" sz="1400" i="1" dirty="0">
                            <a:solidFill>
                              <a:schemeClr val="tx1"/>
                            </a:solidFill>
                            <a:latin typeface="Cambria Math" panose="02040503050406030204" pitchFamily="18" charset="0"/>
                          </a:rPr>
                        </m:ctrlPr>
                      </m:sSubPr>
                      <m:e>
                        <m:r>
                          <a:rPr lang="fr-CA" sz="1400" i="1" dirty="0">
                            <a:solidFill>
                              <a:schemeClr val="tx1"/>
                            </a:solidFill>
                            <a:latin typeface="Cambria Math" panose="02040503050406030204" pitchFamily="18" charset="0"/>
                          </a:rPr>
                          <m:t>𝑘</m:t>
                        </m:r>
                      </m:e>
                      <m:sub>
                        <m:r>
                          <a:rPr lang="fr-CA" sz="1400" i="1" dirty="0">
                            <a:solidFill>
                              <a:schemeClr val="tx1"/>
                            </a:solidFill>
                            <a:latin typeface="Cambria Math" panose="02040503050406030204" pitchFamily="18" charset="0"/>
                            <a:ea typeface="Cambria Math" panose="02040503050406030204" pitchFamily="18" charset="0"/>
                          </a:rPr>
                          <m:t>𝜃</m:t>
                        </m:r>
                      </m:sub>
                    </m:sSub>
                  </m:oMath>
                </a14:m>
                <a:r>
                  <a:rPr lang="fr-CA" sz="1400" dirty="0">
                    <a:solidFill>
                      <a:schemeClr val="tx1"/>
                    </a:solidFill>
                    <a:latin typeface="Univers Condensed"/>
                  </a:rPr>
                  <a:t> applicable à la limite élastique </a:t>
                </a:r>
                <a14:m>
                  <m:oMath xmlns:m="http://schemas.openxmlformats.org/officeDocument/2006/math">
                    <m:sSub>
                      <m:sSubPr>
                        <m:ctrlPr>
                          <a:rPr lang="fr-CA" sz="1400" i="1" dirty="0">
                            <a:solidFill>
                              <a:schemeClr val="tx1"/>
                            </a:solidFill>
                            <a:latin typeface="Cambria Math" panose="02040503050406030204" pitchFamily="18" charset="0"/>
                          </a:rPr>
                        </m:ctrlPr>
                      </m:sSubPr>
                      <m:e>
                        <m:r>
                          <a:rPr lang="fr-CA" sz="1400" i="1" dirty="0">
                            <a:solidFill>
                              <a:schemeClr val="tx1"/>
                            </a:solidFill>
                            <a:latin typeface="Cambria Math" panose="02040503050406030204" pitchFamily="18" charset="0"/>
                          </a:rPr>
                          <m:t>𝐹</m:t>
                        </m:r>
                      </m:e>
                      <m:sub>
                        <m:r>
                          <a:rPr lang="fr-CA" sz="1400" i="1" dirty="0">
                            <a:solidFill>
                              <a:schemeClr val="tx1"/>
                            </a:solidFill>
                            <a:latin typeface="Cambria Math" panose="02040503050406030204" pitchFamily="18" charset="0"/>
                          </a:rPr>
                          <m:t>𝑦</m:t>
                        </m:r>
                      </m:sub>
                    </m:sSub>
                  </m:oMath>
                </a14:m>
                <a:r>
                  <a:rPr lang="fr-CA" sz="1400" dirty="0">
                    <a:solidFill>
                      <a:schemeClr val="tx1"/>
                    </a:solidFill>
                    <a:latin typeface="Univers Condensed"/>
                  </a:rPr>
                  <a:t>, d’alliages d’aluminium, pour une exposition au feu d’une durée ne dépassant pas deux heures</a:t>
                </a:r>
              </a:p>
            </p:txBody>
          </p:sp>
        </mc:Choice>
        <mc:Fallback xmlns="">
          <p:sp>
            <p:nvSpPr>
              <p:cNvPr id="8" name="Rectangle 7"/>
              <p:cNvSpPr>
                <a:spLocks noRot="1" noChangeAspect="1" noMove="1" noResize="1" noEditPoints="1" noAdjustHandles="1" noChangeArrowheads="1" noChangeShapeType="1" noTextEdit="1"/>
              </p:cNvSpPr>
              <p:nvPr/>
            </p:nvSpPr>
            <p:spPr>
              <a:xfrm>
                <a:off x="4575268" y="6027707"/>
                <a:ext cx="5856111" cy="542906"/>
              </a:xfrm>
              <a:prstGeom prst="rect">
                <a:avLst/>
              </a:prstGeom>
              <a:blipFill>
                <a:blip r:embed="rId3"/>
                <a:stretch>
                  <a:fillRect l="-313" t="-2247" b="-11236"/>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3901333"/>
                <a:ext cx="3866147" cy="1510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a:rPr>
                  <a:t>On constate que déjà pour une </a:t>
                </a:r>
                <a:r>
                  <a:rPr lang="fr-CA" sz="1600" u="sng" dirty="0">
                    <a:latin typeface="Univers Condensed"/>
                  </a:rPr>
                  <a:t>température oscillant autour de </a:t>
                </a:r>
                <a14:m>
                  <m:oMath xmlns:m="http://schemas.openxmlformats.org/officeDocument/2006/math">
                    <m:r>
                      <a:rPr lang="fr-CA" sz="1600" i="1" u="sng" dirty="0">
                        <a:latin typeface="Cambria Math" panose="02040503050406030204" pitchFamily="18" charset="0"/>
                      </a:rPr>
                      <m:t>250 </m:t>
                    </m:r>
                    <m:r>
                      <a:rPr lang="fr-CA" sz="1600" i="1" u="sng" dirty="0">
                        <a:latin typeface="Cambria Math" panose="02040503050406030204" pitchFamily="18" charset="0"/>
                        <a:ea typeface="Cambria Math" panose="02040503050406030204" pitchFamily="18" charset="0"/>
                      </a:rPr>
                      <m:t>℃</m:t>
                    </m:r>
                  </m:oMath>
                </a14:m>
                <a:r>
                  <a:rPr lang="fr-CA" sz="1600" u="sng" dirty="0">
                    <a:latin typeface="Univers Condensed"/>
                  </a:rPr>
                  <a:t> la perte de la capacité mécanique originale est d’environ </a:t>
                </a:r>
                <a14:m>
                  <m:oMath xmlns:m="http://schemas.openxmlformats.org/officeDocument/2006/math">
                    <m:r>
                      <a:rPr lang="fr-CA" sz="1600" i="1" u="sng" dirty="0">
                        <a:latin typeface="Cambria Math" panose="02040503050406030204" pitchFamily="18" charset="0"/>
                      </a:rPr>
                      <m:t>50%</m:t>
                    </m:r>
                  </m:oMath>
                </a14:m>
                <a:endParaRPr lang="fr-CA" sz="1600" u="sng" dirty="0">
                  <a:latin typeface="Univers Condensed"/>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3901333"/>
                <a:ext cx="3866147" cy="1510887"/>
              </a:xfrm>
              <a:prstGeom prst="rect">
                <a:avLst/>
              </a:prstGeom>
              <a:blipFill>
                <a:blip r:embed="rId4"/>
                <a:stretch>
                  <a:fillRect l="-472" t="-12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Image 9"/>
          <p:cNvPicPr>
            <a:picLocks noChangeAspect="1"/>
          </p:cNvPicPr>
          <p:nvPr/>
        </p:nvPicPr>
        <p:blipFill>
          <a:blip r:embed="rId5"/>
          <a:stretch>
            <a:fillRect/>
          </a:stretch>
        </p:blipFill>
        <p:spPr>
          <a:xfrm>
            <a:off x="5155237" y="3308684"/>
            <a:ext cx="5002384" cy="2713064"/>
          </a:xfrm>
          <a:prstGeom prst="rect">
            <a:avLst/>
          </a:prstGeom>
        </p:spPr>
      </p:pic>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866721"/>
                <a:ext cx="9388642" cy="24419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Limite élastique après exposition au feu (Eurocode 9)</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174625" lvl="1" indent="-174625" eaLnBrk="1" hangingPunct="1">
                  <a:buFont typeface="Arial" panose="020B0604020202020204" pitchFamily="34" charset="0"/>
                  <a:buChar char="•"/>
                  <a:defRPr/>
                </a:pPr>
                <a:r>
                  <a:rPr lang="fr-CA" sz="1600" dirty="0">
                    <a:latin typeface="Univers Condensed"/>
                  </a:rPr>
                  <a:t>Pour </a:t>
                </a:r>
                <a:r>
                  <a:rPr lang="fr-CA" sz="1600" u="sng" dirty="0">
                    <a:latin typeface="Univers Condensed"/>
                  </a:rPr>
                  <a:t>certains alliages</a:t>
                </a:r>
                <a:r>
                  <a:rPr lang="fr-CA" sz="1600" dirty="0">
                    <a:latin typeface="Univers Condensed"/>
                  </a:rPr>
                  <a:t> (voir acétate précédente : </a:t>
                </a:r>
                <a14:m>
                  <m:oMath xmlns:m="http://schemas.openxmlformats.org/officeDocument/2006/math">
                    <m:r>
                      <a:rPr lang="fr-CA" sz="1600" i="1" dirty="0">
                        <a:latin typeface="Cambria Math" panose="02040503050406030204" pitchFamily="18" charset="0"/>
                      </a:rPr>
                      <m:t>5052</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5054</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5083</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6061</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6063</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6082</m:t>
                    </m:r>
                  </m:oMath>
                </a14:m>
                <a:r>
                  <a:rPr lang="fr-CA" sz="1600" dirty="0">
                    <a:latin typeface="Univers Condensed"/>
                  </a:rPr>
                  <a:t>), la limite élastique, suite à une exposition </a:t>
                </a:r>
                <a:r>
                  <a:rPr lang="fr-FR" sz="1600" dirty="0">
                    <a:latin typeface="Univers Condensed"/>
                  </a:rPr>
                  <a:t>au feu d’une </a:t>
                </a:r>
                <a:r>
                  <a:rPr lang="fr-FR" sz="1600" u="sng" dirty="0">
                    <a:latin typeface="Univers Condensed"/>
                  </a:rPr>
                  <a:t>durée maximale de deux heures</a:t>
                </a:r>
                <a:r>
                  <a:rPr lang="fr-FR" sz="1600" dirty="0">
                    <a:latin typeface="Univers Condensed"/>
                  </a:rPr>
                  <a:t>, est réduite à  </a:t>
                </a:r>
                <a14:m>
                  <m:oMath xmlns:m="http://schemas.openxmlformats.org/officeDocument/2006/math">
                    <m:sSub>
                      <m:sSubPr>
                        <m:ctrlPr>
                          <a:rPr lang="fr-CA" sz="1600" i="1" dirty="0" smtClean="0">
                            <a:solidFill>
                              <a:schemeClr val="tx1"/>
                            </a:solidFill>
                            <a:latin typeface="Cambria Math" panose="02040503050406030204" pitchFamily="18" charset="0"/>
                          </a:rPr>
                        </m:ctrlPr>
                      </m:sSubPr>
                      <m:e>
                        <m:r>
                          <a:rPr lang="fr-CA" sz="1600" i="1" dirty="0">
                            <a:solidFill>
                              <a:schemeClr val="tx1"/>
                            </a:solidFill>
                            <a:latin typeface="Cambria Math" panose="02040503050406030204" pitchFamily="18" charset="0"/>
                          </a:rPr>
                          <m:t>𝑘</m:t>
                        </m:r>
                      </m:e>
                      <m:sub>
                        <m:r>
                          <a:rPr lang="fr-CA" sz="1600" i="1" dirty="0">
                            <a:solidFill>
                              <a:schemeClr val="tx1"/>
                            </a:solidFill>
                            <a:latin typeface="Cambria Math" panose="02040503050406030204" pitchFamily="18" charset="0"/>
                            <a:ea typeface="Cambria Math" panose="02040503050406030204" pitchFamily="18" charset="0"/>
                          </a:rPr>
                          <m:t>𝜃</m:t>
                        </m:r>
                      </m:sub>
                    </m:sSub>
                  </m:oMath>
                </a14:m>
                <a:r>
                  <a:rPr lang="fr-FR" sz="1600" dirty="0">
                    <a:solidFill>
                      <a:schemeClr val="tx1"/>
                    </a:solidFill>
                    <a:latin typeface="Univers Condensed"/>
                  </a:rPr>
                  <a:t> </a:t>
                </a:r>
                <a14:m>
                  <m:oMath xmlns:m="http://schemas.openxmlformats.org/officeDocument/2006/math">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𝑦</m:t>
                        </m:r>
                      </m:sub>
                    </m:sSub>
                  </m:oMath>
                </a14:m>
                <a:r>
                  <a:rPr lang="fr-CA" sz="1600" dirty="0">
                    <a:solidFill>
                      <a:srgbClr val="000099"/>
                    </a:solidFill>
                    <a:latin typeface="Univers Condensed"/>
                  </a:rPr>
                  <a:t>.</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742950" lvl="2" indent="-342900" eaLnBrk="1" hangingPunct="1">
                  <a:buFont typeface="Calibri" panose="020F0502020204030204" pitchFamily="34" charset="0"/>
                  <a:buChar char="−"/>
                  <a:defRPr/>
                </a:pPr>
                <a14:m>
                  <m:oMath xmlns:m="http://schemas.openxmlformats.org/officeDocument/2006/math">
                    <m:sSub>
                      <m:sSubPr>
                        <m:ctrlPr>
                          <a:rPr lang="fr-FR" sz="1600" i="1">
                            <a:latin typeface="Cambria Math" panose="02040503050406030204" pitchFamily="18" charset="0"/>
                          </a:rPr>
                        </m:ctrlPr>
                      </m:sSubPr>
                      <m:e>
                        <m:r>
                          <a:rPr lang="fr-CA" sz="1600" i="1">
                            <a:latin typeface="Cambria Math" panose="02040503050406030204" pitchFamily="18" charset="0"/>
                          </a:rPr>
                          <m:t>𝐹</m:t>
                        </m:r>
                      </m:e>
                      <m:sub>
                        <m:r>
                          <a:rPr lang="fr-CA" sz="1600" i="1">
                            <a:latin typeface="Cambria Math" panose="02040503050406030204" pitchFamily="18" charset="0"/>
                          </a:rPr>
                          <m:t>𝑦</m:t>
                        </m:r>
                      </m:sub>
                    </m:sSub>
                  </m:oMath>
                </a14:m>
                <a:r>
                  <a:rPr lang="fr-CA" sz="1600" dirty="0">
                    <a:latin typeface="Univers Condensed"/>
                  </a:rPr>
                  <a:t> étant la limite élastique nominale de l’alliage original (voir acétate 16)</a:t>
                </a:r>
              </a:p>
              <a:p>
                <a:pPr marL="742950" lvl="2" indent="-342900" eaLnBrk="1" hangingPunct="1">
                  <a:defRPr/>
                </a:pPr>
                <a:endParaRPr lang="fr-CA" sz="1600" dirty="0">
                  <a:latin typeface="Univers Condensed"/>
                </a:endParaRPr>
              </a:p>
              <a:p>
                <a:pPr marL="742950" lvl="2" indent="-342900" eaLnBrk="1" hangingPunct="1">
                  <a:buFont typeface="Calibri" panose="020F0502020204030204" pitchFamily="34" charset="0"/>
                  <a:buChar char="−"/>
                  <a:defRPr/>
                </a:pPr>
                <a14:m>
                  <m:oMath xmlns:m="http://schemas.openxmlformats.org/officeDocument/2006/math">
                    <m:sSub>
                      <m:sSubPr>
                        <m:ctrlPr>
                          <a:rPr lang="fr-CA" sz="1600" i="1" dirty="0">
                            <a:latin typeface="Cambria Math" panose="02040503050406030204" pitchFamily="18" charset="0"/>
                          </a:rPr>
                        </m:ctrlPr>
                      </m:sSubPr>
                      <m:e>
                        <m:r>
                          <a:rPr lang="fr-CA" sz="1600" i="1" dirty="0">
                            <a:latin typeface="Cambria Math" panose="02040503050406030204" pitchFamily="18" charset="0"/>
                          </a:rPr>
                          <m:t>𝑘</m:t>
                        </m:r>
                      </m:e>
                      <m:sub>
                        <m:r>
                          <a:rPr lang="fr-CA" sz="1600" i="1" dirty="0">
                            <a:latin typeface="Cambria Math" panose="02040503050406030204" pitchFamily="18" charset="0"/>
                            <a:ea typeface="Cambria Math" panose="02040503050406030204" pitchFamily="18" charset="0"/>
                          </a:rPr>
                          <m:t>𝜃</m:t>
                        </m:r>
                      </m:sub>
                    </m:sSub>
                  </m:oMath>
                </a14:m>
                <a:r>
                  <a:rPr lang="fr-CA" sz="1600" dirty="0">
                    <a:latin typeface="Univers Condensed"/>
                  </a:rPr>
                  <a:t> est un coefficient de réduction, fonction de la température d’exposition (voir tableau)</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866721"/>
                <a:ext cx="9388642" cy="2441963"/>
              </a:xfrm>
              <a:prstGeom prst="rect">
                <a:avLst/>
              </a:prstGeom>
              <a:blipFill>
                <a:blip r:embed="rId6"/>
                <a:stretch>
                  <a:fillRect l="-390" t="-748" b="-9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F78DA6F-DCA0-4FA2-BF53-4F32C4DA3FEA}"/>
                  </a:ext>
                </a:extLst>
              </p:cNvPr>
              <p:cNvSpPr/>
              <p:nvPr/>
            </p:nvSpPr>
            <p:spPr>
              <a:xfrm>
                <a:off x="838200" y="5719492"/>
                <a:ext cx="3318314" cy="738664"/>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P</a:t>
                </a:r>
                <a:r>
                  <a:rPr lang="fr-FR" sz="1400" dirty="0">
                    <a:latin typeface="Univers Condensed"/>
                  </a:rPr>
                  <a:t>our des valeurs intermédiaires de température,  la valeur de </a:t>
                </a:r>
                <a14:m>
                  <m:oMath xmlns:m="http://schemas.openxmlformats.org/officeDocument/2006/math">
                    <m:sSub>
                      <m:sSubPr>
                        <m:ctrlPr>
                          <a:rPr lang="fr-CA" sz="1400" i="1" dirty="0">
                            <a:solidFill>
                              <a:srgbClr val="000099"/>
                            </a:solidFill>
                            <a:latin typeface="Cambria Math" panose="02040503050406030204" pitchFamily="18" charset="0"/>
                          </a:rPr>
                        </m:ctrlPr>
                      </m:sSubPr>
                      <m:e>
                        <m:r>
                          <a:rPr lang="fr-CA" sz="1400" i="1" dirty="0">
                            <a:solidFill>
                              <a:srgbClr val="000099"/>
                            </a:solidFill>
                            <a:latin typeface="Cambria Math" panose="02040503050406030204" pitchFamily="18" charset="0"/>
                          </a:rPr>
                          <m:t>𝑘</m:t>
                        </m:r>
                      </m:e>
                      <m:sub>
                        <m:r>
                          <a:rPr lang="fr-CA" sz="1400" i="1" dirty="0">
                            <a:solidFill>
                              <a:srgbClr val="000099"/>
                            </a:solidFill>
                            <a:latin typeface="Cambria Math" panose="02040503050406030204" pitchFamily="18" charset="0"/>
                            <a:ea typeface="Cambria Math" panose="02040503050406030204" pitchFamily="18" charset="0"/>
                          </a:rPr>
                          <m:t>𝜃</m:t>
                        </m:r>
                      </m:sub>
                    </m:sSub>
                  </m:oMath>
                </a14:m>
                <a:r>
                  <a:rPr lang="fr-FR" sz="1400" dirty="0">
                    <a:solidFill>
                      <a:srgbClr val="000099"/>
                    </a:solidFill>
                    <a:latin typeface="Univers Condensed"/>
                  </a:rPr>
                  <a:t> </a:t>
                </a:r>
                <a:r>
                  <a:rPr lang="fr-FR" sz="1400" dirty="0">
                    <a:latin typeface="Univers Condensed"/>
                  </a:rPr>
                  <a:t>est interpoler linéairement</a:t>
                </a:r>
              </a:p>
            </p:txBody>
          </p:sp>
        </mc:Choice>
        <mc:Fallback xmlns="">
          <p:sp>
            <p:nvSpPr>
              <p:cNvPr id="12" name="Rectangle 11">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5719492"/>
                <a:ext cx="3318314" cy="738664"/>
              </a:xfrm>
              <a:prstGeom prst="rect">
                <a:avLst/>
              </a:prstGeom>
              <a:blipFill>
                <a:blip r:embed="rId7"/>
                <a:stretch>
                  <a:fillRect l="-551" t="-1653" b="-8264"/>
                </a:stretch>
              </a:blipFill>
            </p:spPr>
            <p:txBody>
              <a:bodyPr/>
              <a:lstStyle/>
              <a:p>
                <a:r>
                  <a:rPr lang="fr-CA">
                    <a:noFill/>
                  </a:rPr>
                  <a:t> </a:t>
                </a:r>
              </a:p>
            </p:txBody>
          </p:sp>
        </mc:Fallback>
      </mc:AlternateContent>
      <p:sp>
        <p:nvSpPr>
          <p:cNvPr id="13" name="Rectangle 12">
            <a:extLst>
              <a:ext uri="{FF2B5EF4-FFF2-40B4-BE49-F238E27FC236}">
                <a16:creationId xmlns:a16="http://schemas.microsoft.com/office/drawing/2014/main" id="{569FD331-5D8C-DB41-B6C6-F3413E758D0E}"/>
              </a:ext>
            </a:extLst>
          </p:cNvPr>
          <p:cNvSpPr/>
          <p:nvPr/>
        </p:nvSpPr>
        <p:spPr>
          <a:xfrm>
            <a:off x="0" y="6586436"/>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97177235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200" y="668548"/>
                <a:ext cx="9049562" cy="144016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Module d’élasticité (Eurocode 9)</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182563" lvl="1" indent="-182563" eaLnBrk="1" hangingPunct="1">
                  <a:buFont typeface="Arial" panose="020B0604020202020204" pitchFamily="34" charset="0"/>
                  <a:buChar char="•"/>
                  <a:defRPr/>
                </a:pPr>
                <a:r>
                  <a:rPr lang="fr-FR" sz="1600" dirty="0">
                    <a:latin typeface="Univers Condensed"/>
                  </a:rPr>
                  <a:t>Le module d’élasticité </a:t>
                </a:r>
                <a14:m>
                  <m:oMath xmlns:m="http://schemas.openxmlformats.org/officeDocument/2006/math">
                    <m:r>
                      <a:rPr lang="fr-FR" sz="1600" i="1" dirty="0">
                        <a:latin typeface="Cambria Math" panose="02040503050406030204" pitchFamily="18" charset="0"/>
                      </a:rPr>
                      <m:t>𝐸</m:t>
                    </m:r>
                    <m:r>
                      <a:rPr lang="fr-FR" sz="1600" i="1" dirty="0">
                        <a:latin typeface="Cambria Math" panose="02040503050406030204" pitchFamily="18" charset="0"/>
                      </a:rPr>
                      <m:t> </m:t>
                    </m:r>
                  </m:oMath>
                </a14:m>
                <a:r>
                  <a:rPr lang="fr-FR" sz="1600" dirty="0">
                    <a:latin typeface="Univers Condensed"/>
                  </a:rPr>
                  <a:t>de </a:t>
                </a:r>
                <a:r>
                  <a:rPr lang="fr-FR" sz="1600" u="sng" dirty="0">
                    <a:latin typeface="Univers Condensed"/>
                  </a:rPr>
                  <a:t>tous les alliages d’aluminium</a:t>
                </a:r>
                <a:r>
                  <a:rPr lang="fr-FR" sz="1600" dirty="0">
                    <a:latin typeface="Univers Condensed"/>
                  </a:rPr>
                  <a:t>, après une exposition de près de </a:t>
                </a:r>
                <a:r>
                  <a:rPr lang="fr-FR" sz="1600" u="sng" dirty="0">
                    <a:latin typeface="Univers Condensed"/>
                  </a:rPr>
                  <a:t>deux heures</a:t>
                </a:r>
                <a:r>
                  <a:rPr lang="fr-FR" sz="1600" dirty="0">
                    <a:latin typeface="Univers Condensed"/>
                  </a:rPr>
                  <a:t> à des températures élevées, prend les valeurs présentes dans le tableau </a:t>
                </a: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200" y="668548"/>
                <a:ext cx="9049562" cy="1440160"/>
              </a:xfrm>
              <a:prstGeom prst="rect">
                <a:avLst/>
              </a:prstGeom>
              <a:blipFill>
                <a:blip r:embed="rId3"/>
                <a:stretch>
                  <a:fillRect l="-404" t="-12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5" name="Rectangle 14"/>
          <p:cNvSpPr/>
          <p:nvPr/>
        </p:nvSpPr>
        <p:spPr>
          <a:xfrm>
            <a:off x="2865092" y="6126652"/>
            <a:ext cx="6512525" cy="523220"/>
          </a:xfrm>
          <a:prstGeom prst="rect">
            <a:avLst/>
          </a:prstGeom>
        </p:spPr>
        <p:txBody>
          <a:bodyPr wrap="square">
            <a:spAutoFit/>
          </a:bodyPr>
          <a:lstStyle/>
          <a:p>
            <a:r>
              <a:rPr lang="fr-CA" sz="1400" dirty="0">
                <a:latin typeface="Univers Condensed"/>
              </a:rPr>
              <a:t>Module d’élasticité des alliages d’aluminium après une exposition de près de deux heures à des températures élevées</a:t>
            </a: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724" y="1827049"/>
            <a:ext cx="6615284" cy="431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CC8B647F-406E-394C-8D70-53B36C0FE29A}"/>
              </a:ext>
            </a:extLst>
          </p:cNvPr>
          <p:cNvSpPr/>
          <p:nvPr/>
        </p:nvSpPr>
        <p:spPr>
          <a:xfrm>
            <a:off x="63071" y="6189452"/>
            <a:ext cx="1805773" cy="646331"/>
          </a:xfrm>
          <a:prstGeom prst="rect">
            <a:avLst/>
          </a:prstGeom>
        </p:spPr>
        <p:txBody>
          <a:bodyPr wrap="squar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17522559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12" name="Rectangle 1027"/>
          <p:cNvSpPr txBox="1">
            <a:spLocks noChangeArrowheads="1"/>
          </p:cNvSpPr>
          <p:nvPr/>
        </p:nvSpPr>
        <p:spPr bwMode="auto">
          <a:xfrm>
            <a:off x="838200" y="676577"/>
            <a:ext cx="904956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Courbes contrainte-déformation (Eurocode 9)</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182563" lvl="1" indent="-182563" eaLnBrk="1" hangingPunct="1">
              <a:buFont typeface="Arial" panose="020B0604020202020204" pitchFamily="34" charset="0"/>
              <a:buChar char="•"/>
              <a:defRPr/>
            </a:pPr>
            <a:r>
              <a:rPr lang="fr-FR" sz="1600" dirty="0">
                <a:latin typeface="Univers Condensed"/>
              </a:rPr>
              <a:t>Les courbes contrainte-déformation à divers niveaux de température, </a:t>
            </a:r>
            <a:r>
              <a:rPr lang="fr-FR" sz="1600" u="sng" dirty="0">
                <a:latin typeface="Univers Condensed"/>
              </a:rPr>
              <a:t>pour un alliage typique donné</a:t>
            </a:r>
            <a:r>
              <a:rPr lang="fr-FR" sz="1600" dirty="0">
                <a:latin typeface="Univers Condensed"/>
              </a:rPr>
              <a:t>, donne le résultat présenté sur la figure</a:t>
            </a:r>
          </a:p>
        </p:txBody>
      </p:sp>
      <p:sp>
        <p:nvSpPr>
          <p:cNvPr id="17" name="Rectangle 16"/>
          <p:cNvSpPr/>
          <p:nvPr/>
        </p:nvSpPr>
        <p:spPr>
          <a:xfrm>
            <a:off x="3335007" y="6162149"/>
            <a:ext cx="6123002" cy="523220"/>
          </a:xfrm>
          <a:prstGeom prst="rect">
            <a:avLst/>
          </a:prstGeom>
        </p:spPr>
        <p:txBody>
          <a:bodyPr wrap="square">
            <a:spAutoFit/>
          </a:bodyPr>
          <a:lstStyle/>
          <a:p>
            <a:r>
              <a:rPr lang="fr-CA" sz="1400" dirty="0">
                <a:latin typeface="Univers Condensed" panose="020B0506020202050204"/>
              </a:rPr>
              <a:t>Courbes contrainte-déformation d’un alliage typique à divers niveaux de température</a:t>
            </a: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851" y="1963278"/>
            <a:ext cx="5844538" cy="4198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DF0765CD-CC03-504E-802A-CAABF0563133}"/>
              </a:ext>
            </a:extLst>
          </p:cNvPr>
          <p:cNvSpPr/>
          <p:nvPr/>
        </p:nvSpPr>
        <p:spPr>
          <a:xfrm>
            <a:off x="91791" y="6162149"/>
            <a:ext cx="1748333" cy="646331"/>
          </a:xfrm>
          <a:prstGeom prst="rect">
            <a:avLst/>
          </a:prstGeom>
        </p:spPr>
        <p:txBody>
          <a:bodyPr wrap="squar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76183804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a:xfrm>
                <a:off x="838200" y="902635"/>
                <a:ext cx="5875421" cy="563627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lvl="1" indent="-182563">
                  <a:defRPr/>
                </a:pPr>
                <a:r>
                  <a:rPr lang="fr-CA" sz="1600" dirty="0">
                    <a:latin typeface="Univers Condensed"/>
                  </a:rPr>
                  <a:t>Dilatation thermique (Eurocode 9)</a:t>
                </a:r>
              </a:p>
              <a:p>
                <a:pPr marL="342900" lvl="1" indent="-342900">
                  <a:buFont typeface="Calibri" panose="020F0502020204030204" pitchFamily="34" charset="0"/>
                  <a:buChar char="‒"/>
                  <a:defRPr/>
                </a:pPr>
                <a:endParaRPr lang="el-GR" sz="1600" dirty="0">
                  <a:solidFill>
                    <a:srgbClr val="000099"/>
                  </a:solidFill>
                  <a:latin typeface="Univers Condensed"/>
                </a:endParaRPr>
              </a:p>
              <a:p>
                <a:pPr marL="685800" lvl="2" indent="-285750">
                  <a:buFont typeface="Wingdings" panose="05000000000000000000" pitchFamily="2" charset="2"/>
                  <a:buChar char="Ø"/>
                  <a:defRPr/>
                </a:pPr>
                <a14:m>
                  <m:oMath xmlns:m="http://schemas.openxmlformats.org/officeDocument/2006/math">
                    <m:sSub>
                      <m:sSubPr>
                        <m:ctrlPr>
                          <a:rPr lang="el-GR" sz="1600" i="1" dirty="0">
                            <a:latin typeface="Cambria Math" panose="02040503050406030204" pitchFamily="18" charset="0"/>
                          </a:rPr>
                        </m:ctrlPr>
                      </m:sSubPr>
                      <m:e>
                        <m:r>
                          <a:rPr lang="el-GR" sz="1600" i="1" dirty="0">
                            <a:latin typeface="Cambria Math" panose="02040503050406030204" pitchFamily="18" charset="0"/>
                            <a:ea typeface="Cambria Math"/>
                          </a:rPr>
                          <m:t>𝜀</m:t>
                        </m:r>
                      </m:e>
                      <m:sub>
                        <m:r>
                          <a:rPr lang="fr-CA" sz="1600" i="1" dirty="0">
                            <a:latin typeface="Cambria Math" panose="02040503050406030204" pitchFamily="18" charset="0"/>
                          </a:rPr>
                          <m:t>𝑡h</m:t>
                        </m:r>
                      </m:sub>
                    </m:sSub>
                    <m:r>
                      <a:rPr lang="fr-CA" sz="1600" i="1" dirty="0">
                        <a:latin typeface="Cambria Math" panose="02040503050406030204" pitchFamily="18" charset="0"/>
                      </a:rPr>
                      <m:t>= </m:t>
                    </m:r>
                    <m:f>
                      <m:fPr>
                        <m:type m:val="lin"/>
                        <m:ctrlPr>
                          <a:rPr lang="el-GR" sz="1600" i="1" dirty="0">
                            <a:latin typeface="Cambria Math" panose="02040503050406030204" pitchFamily="18" charset="0"/>
                            <a:ea typeface="Cambria Math" panose="02040503050406030204" pitchFamily="18" charset="0"/>
                          </a:rPr>
                        </m:ctrlPr>
                      </m:fPr>
                      <m:num>
                        <m:r>
                          <a:rPr lang="el-GR" sz="1600" i="1" dirty="0">
                            <a:latin typeface="Cambria Math" panose="02040503050406030204" pitchFamily="18" charset="0"/>
                            <a:ea typeface="Cambria Math" panose="02040503050406030204" pitchFamily="18" charset="0"/>
                          </a:rPr>
                          <m:t>∆</m:t>
                        </m:r>
                        <m:r>
                          <a:rPr lang="fr-CA" sz="1600" i="1" dirty="0">
                            <a:latin typeface="Cambria Math" panose="02040503050406030204" pitchFamily="18" charset="0"/>
                            <a:ea typeface="Cambria Math" panose="02040503050406030204" pitchFamily="18" charset="0"/>
                          </a:rPr>
                          <m:t>𝑙</m:t>
                        </m:r>
                      </m:num>
                      <m:den>
                        <m:r>
                          <a:rPr lang="fr-CA" sz="1600" i="1" dirty="0">
                            <a:latin typeface="Cambria Math" panose="02040503050406030204" pitchFamily="18" charset="0"/>
                            <a:ea typeface="Cambria Math" panose="02040503050406030204" pitchFamily="18" charset="0"/>
                          </a:rPr>
                          <m:t>𝑙</m:t>
                        </m:r>
                      </m:den>
                    </m:f>
                    <m:r>
                      <a:rPr lang="fr-CA" sz="1600" dirty="0">
                        <a:latin typeface="Cambria Math" panose="02040503050406030204" pitchFamily="18" charset="0"/>
                        <a:ea typeface="Cambria Math" panose="02040503050406030204" pitchFamily="18" charset="0"/>
                      </a:rPr>
                      <m:t>=0,1</m:t>
                    </m:r>
                    <m:r>
                      <a:rPr lang="fr-CA" sz="1600" i="1" dirty="0">
                        <a:latin typeface="Cambria Math" panose="02040503050406030204" pitchFamily="18" charset="0"/>
                        <a:ea typeface="Cambria Math" panose="02040503050406030204" pitchFamily="18" charset="0"/>
                      </a:rPr>
                      <m:t>×</m:t>
                    </m:r>
                    <m:sSup>
                      <m:sSupPr>
                        <m:ctrlPr>
                          <a:rPr lang="fr-CA" sz="1600" i="1" dirty="0">
                            <a:latin typeface="Cambria Math" panose="02040503050406030204" pitchFamily="18" charset="0"/>
                            <a:ea typeface="Cambria Math" panose="02040503050406030204" pitchFamily="18" charset="0"/>
                          </a:rPr>
                        </m:ctrlPr>
                      </m:sSupPr>
                      <m:e>
                        <m:r>
                          <a:rPr lang="fr-CA" sz="1600" i="1" dirty="0">
                            <a:latin typeface="Cambria Math" panose="02040503050406030204" pitchFamily="18" charset="0"/>
                            <a:ea typeface="Cambria Math" panose="02040503050406030204" pitchFamily="18" charset="0"/>
                          </a:rPr>
                          <m:t>10</m:t>
                        </m:r>
                      </m:e>
                      <m:sup>
                        <m:r>
                          <a:rPr lang="fr-CA" sz="1600" i="1" dirty="0">
                            <a:latin typeface="Cambria Math" panose="02040503050406030204" pitchFamily="18" charset="0"/>
                            <a:ea typeface="Cambria Math" panose="02040503050406030204" pitchFamily="18" charset="0"/>
                          </a:rPr>
                          <m:t>−7</m:t>
                        </m:r>
                      </m:sup>
                    </m:sSup>
                    <m:sSup>
                      <m:sSupPr>
                        <m:ctrlPr>
                          <a:rPr lang="fr-CA" sz="1600" i="1" dirty="0">
                            <a:latin typeface="Cambria Math" panose="02040503050406030204" pitchFamily="18" charset="0"/>
                            <a:ea typeface="Cambria Math" panose="02040503050406030204" pitchFamily="18" charset="0"/>
                          </a:rPr>
                        </m:ctrlPr>
                      </m:sSupPr>
                      <m:e>
                        <m:r>
                          <a:rPr lang="fr-CA" sz="1600" i="1" dirty="0">
                            <a:latin typeface="Cambria Math" panose="02040503050406030204" pitchFamily="18" charset="0"/>
                            <a:ea typeface="Cambria Math" panose="02040503050406030204" pitchFamily="18" charset="0"/>
                          </a:rPr>
                          <m:t>𝜃</m:t>
                        </m:r>
                      </m:e>
                      <m:sup>
                        <m:r>
                          <a:rPr lang="fr-CA" sz="1600" i="1" dirty="0">
                            <a:latin typeface="Cambria Math" panose="02040503050406030204" pitchFamily="18" charset="0"/>
                            <a:ea typeface="Cambria Math" panose="02040503050406030204" pitchFamily="18" charset="0"/>
                          </a:rPr>
                          <m:t>2</m:t>
                        </m:r>
                      </m:sup>
                    </m:sSup>
                    <m:r>
                      <a:rPr lang="fr-CA" sz="1600" i="1" dirty="0">
                        <a:latin typeface="Cambria Math" panose="02040503050406030204" pitchFamily="18" charset="0"/>
                        <a:ea typeface="Cambria Math" panose="02040503050406030204" pitchFamily="18" charset="0"/>
                      </a:rPr>
                      <m:t>+22,5×</m:t>
                    </m:r>
                    <m:sSup>
                      <m:sSupPr>
                        <m:ctrlPr>
                          <a:rPr lang="fr-CA" sz="1600" i="1" dirty="0">
                            <a:latin typeface="Cambria Math" panose="02040503050406030204" pitchFamily="18" charset="0"/>
                            <a:ea typeface="Cambria Math" panose="02040503050406030204" pitchFamily="18" charset="0"/>
                          </a:rPr>
                        </m:ctrlPr>
                      </m:sSupPr>
                      <m:e>
                        <m:r>
                          <a:rPr lang="fr-CA" sz="1600" i="1" dirty="0">
                            <a:latin typeface="Cambria Math" panose="02040503050406030204" pitchFamily="18" charset="0"/>
                            <a:ea typeface="Cambria Math" panose="02040503050406030204" pitchFamily="18" charset="0"/>
                          </a:rPr>
                          <m:t>10</m:t>
                        </m:r>
                      </m:e>
                      <m:sup>
                        <m:r>
                          <a:rPr lang="fr-CA" sz="1600" i="1" dirty="0">
                            <a:latin typeface="Cambria Math" panose="02040503050406030204" pitchFamily="18" charset="0"/>
                            <a:ea typeface="Cambria Math" panose="02040503050406030204" pitchFamily="18" charset="0"/>
                          </a:rPr>
                          <m:t>−6</m:t>
                        </m:r>
                      </m:sup>
                    </m:sSup>
                    <m:r>
                      <a:rPr lang="fr-CA" sz="1600" i="1" dirty="0">
                        <a:latin typeface="Cambria Math" panose="02040503050406030204" pitchFamily="18" charset="0"/>
                        <a:ea typeface="Cambria Math" panose="02040503050406030204" pitchFamily="18" charset="0"/>
                      </a:rPr>
                      <m:t>𝜃</m:t>
                    </m:r>
                    <m:r>
                      <a:rPr lang="fr-CA" sz="1600" i="1" dirty="0">
                        <a:latin typeface="Cambria Math" panose="02040503050406030204" pitchFamily="18" charset="0"/>
                        <a:ea typeface="Cambria Math" panose="02040503050406030204" pitchFamily="18" charset="0"/>
                      </a:rPr>
                      <m:t> −4,5×</m:t>
                    </m:r>
                    <m:sSup>
                      <m:sSupPr>
                        <m:ctrlPr>
                          <a:rPr lang="fr-CA" sz="1600" i="1" dirty="0">
                            <a:latin typeface="Cambria Math" panose="02040503050406030204" pitchFamily="18" charset="0"/>
                            <a:ea typeface="Cambria Math" panose="02040503050406030204" pitchFamily="18" charset="0"/>
                          </a:rPr>
                        </m:ctrlPr>
                      </m:sSupPr>
                      <m:e>
                        <m:r>
                          <a:rPr lang="fr-CA" sz="1600" i="1" dirty="0">
                            <a:latin typeface="Cambria Math" panose="02040503050406030204" pitchFamily="18" charset="0"/>
                            <a:ea typeface="Cambria Math" panose="02040503050406030204" pitchFamily="18" charset="0"/>
                          </a:rPr>
                          <m:t>10</m:t>
                        </m:r>
                      </m:e>
                      <m:sup>
                        <m:r>
                          <a:rPr lang="fr-CA" sz="1600" i="1" dirty="0">
                            <a:latin typeface="Cambria Math" panose="02040503050406030204" pitchFamily="18" charset="0"/>
                            <a:ea typeface="Cambria Math" panose="02040503050406030204" pitchFamily="18" charset="0"/>
                          </a:rPr>
                          <m:t>−4</m:t>
                        </m:r>
                      </m:sup>
                    </m:sSup>
                  </m:oMath>
                </a14:m>
                <a:endParaRPr lang="fr-CA" sz="1600" dirty="0">
                  <a:latin typeface="Univers Condensed"/>
                </a:endParaRPr>
              </a:p>
              <a:p>
                <a:pPr marL="400050" lvl="2" indent="0">
                  <a:buNone/>
                  <a:defRPr/>
                </a:pPr>
                <a:endParaRPr lang="el-GR" sz="1600" dirty="0">
                  <a:latin typeface="Univers Condensed"/>
                </a:endParaRPr>
              </a:p>
              <a:p>
                <a:pPr marL="182563" lvl="1" indent="-182563">
                  <a:defRPr/>
                </a:pPr>
                <a:r>
                  <a:rPr lang="fr-CA" sz="1600" dirty="0">
                    <a:solidFill>
                      <a:schemeClr val="accent1"/>
                    </a:solidFill>
                    <a:latin typeface="Univers Condensed"/>
                  </a:rPr>
                  <a:t>Capacité thermique massique (</a:t>
                </a:r>
                <a14:m>
                  <m:oMath xmlns:m="http://schemas.openxmlformats.org/officeDocument/2006/math">
                    <m:sSub>
                      <m:sSubPr>
                        <m:ctrlPr>
                          <a:rPr lang="fr-CA" sz="1600" i="1" dirty="0">
                            <a:solidFill>
                              <a:schemeClr val="accent1"/>
                            </a:solidFill>
                            <a:latin typeface="Cambria Math" panose="02040503050406030204" pitchFamily="18" charset="0"/>
                          </a:rPr>
                        </m:ctrlPr>
                      </m:sSubPr>
                      <m:e>
                        <m:r>
                          <a:rPr lang="fr-CA" sz="1600" i="1" dirty="0">
                            <a:solidFill>
                              <a:schemeClr val="accent1"/>
                            </a:solidFill>
                            <a:latin typeface="Cambria Math" panose="02040503050406030204" pitchFamily="18" charset="0"/>
                          </a:rPr>
                          <m:t>𝐶</m:t>
                        </m:r>
                      </m:e>
                      <m:sub>
                        <m:r>
                          <a:rPr lang="fr-CA" sz="1600" i="1" dirty="0">
                            <a:solidFill>
                              <a:schemeClr val="accent1"/>
                            </a:solidFill>
                            <a:latin typeface="Cambria Math" panose="02040503050406030204" pitchFamily="18" charset="0"/>
                          </a:rPr>
                          <m:t>𝑝</m:t>
                        </m:r>
                      </m:sub>
                    </m:sSub>
                  </m:oMath>
                </a14:m>
                <a:r>
                  <a:rPr lang="fr-CA" sz="1600" dirty="0">
                    <a:solidFill>
                      <a:schemeClr val="accent1"/>
                    </a:solidFill>
                    <a:latin typeface="Univers Condensed"/>
                  </a:rPr>
                  <a:t>) (Eurocode 9)</a:t>
                </a:r>
              </a:p>
              <a:p>
                <a:pPr marL="342900" lvl="1" indent="-342900">
                  <a:buFont typeface="Calibri" panose="020F0502020204030204" pitchFamily="34" charset="0"/>
                  <a:buChar char="‒"/>
                  <a:defRPr/>
                </a:pPr>
                <a:endParaRPr lang="fr-CA" sz="1600" dirty="0">
                  <a:solidFill>
                    <a:srgbClr val="000099"/>
                  </a:solidFill>
                  <a:latin typeface="Univers Condensed"/>
                </a:endParaRPr>
              </a:p>
              <a:p>
                <a:pPr marL="685800" lvl="2" indent="-285750">
                  <a:buFont typeface="Wingdings" panose="05000000000000000000" pitchFamily="2" charset="2"/>
                  <a:buChar char="Ø"/>
                  <a:defRPr/>
                </a:pPr>
                <a14:m>
                  <m:oMath xmlns:m="http://schemas.openxmlformats.org/officeDocument/2006/math">
                    <m:sSub>
                      <m:sSubPr>
                        <m:ctrlPr>
                          <a:rPr lang="fr-CA" sz="1600" i="1" dirty="0">
                            <a:latin typeface="Cambria Math" panose="02040503050406030204" pitchFamily="18" charset="0"/>
                          </a:rPr>
                        </m:ctrlPr>
                      </m:sSubPr>
                      <m:e>
                        <m:r>
                          <a:rPr lang="fr-CA" sz="1600" i="1" dirty="0">
                            <a:latin typeface="Cambria Math" panose="02040503050406030204" pitchFamily="18" charset="0"/>
                          </a:rPr>
                          <m:t>𝐶</m:t>
                        </m:r>
                      </m:e>
                      <m:sub>
                        <m:r>
                          <a:rPr lang="fr-CA" sz="1600" i="1" dirty="0">
                            <a:latin typeface="Cambria Math" panose="02040503050406030204" pitchFamily="18" charset="0"/>
                          </a:rPr>
                          <m:t>𝑝</m:t>
                        </m:r>
                      </m:sub>
                    </m:sSub>
                    <m:r>
                      <a:rPr lang="fr-CA" sz="1600" i="1" dirty="0">
                        <a:latin typeface="Cambria Math" panose="02040503050406030204" pitchFamily="18" charset="0"/>
                      </a:rPr>
                      <m:t>=0,41 </m:t>
                    </m:r>
                    <m:r>
                      <a:rPr lang="fr-CA" sz="1600" i="1" dirty="0">
                        <a:latin typeface="Cambria Math" panose="02040503050406030204" pitchFamily="18" charset="0"/>
                        <a:ea typeface="Cambria Math" panose="02040503050406030204" pitchFamily="18" charset="0"/>
                      </a:rPr>
                      <m:t>𝜃</m:t>
                    </m:r>
                    <m:r>
                      <a:rPr lang="fr-CA" sz="1600" i="1" dirty="0">
                        <a:latin typeface="Cambria Math" panose="02040503050406030204" pitchFamily="18" charset="0"/>
                        <a:ea typeface="Cambria Math" panose="02040503050406030204" pitchFamily="18" charset="0"/>
                      </a:rPr>
                      <m:t>+903 </m:t>
                    </m:r>
                    <m:r>
                      <a:rPr lang="fr-CA" sz="1600" dirty="0">
                        <a:latin typeface="Cambria Math" panose="02040503050406030204" pitchFamily="18" charset="0"/>
                        <a:ea typeface="Cambria Math" panose="02040503050406030204" pitchFamily="18" charset="0"/>
                      </a:rPr>
                      <m:t>        (</m:t>
                    </m:r>
                    <m:f>
                      <m:fPr>
                        <m:type m:val="lin"/>
                        <m:ctrlPr>
                          <a:rPr lang="fr-CA" sz="1600" i="1" dirty="0">
                            <a:latin typeface="Cambria Math" panose="02040503050406030204" pitchFamily="18" charset="0"/>
                            <a:ea typeface="Cambria Math" panose="02040503050406030204" pitchFamily="18" charset="0"/>
                          </a:rPr>
                        </m:ctrlPr>
                      </m:fPr>
                      <m:num>
                        <m:r>
                          <m:rPr>
                            <m:sty m:val="p"/>
                          </m:rPr>
                          <a:rPr lang="fr-CA" sz="1600" dirty="0">
                            <a:latin typeface="Cambria Math" panose="02040503050406030204" pitchFamily="18" charset="0"/>
                            <a:ea typeface="Cambria Math" panose="02040503050406030204" pitchFamily="18" charset="0"/>
                          </a:rPr>
                          <m:t>J</m:t>
                        </m:r>
                      </m:num>
                      <m:den>
                        <m:r>
                          <m:rPr>
                            <m:sty m:val="p"/>
                          </m:rPr>
                          <a:rPr lang="fr-CA" sz="1600" dirty="0">
                            <a:latin typeface="Cambria Math" panose="02040503050406030204" pitchFamily="18" charset="0"/>
                            <a:ea typeface="Cambria Math" panose="02040503050406030204" pitchFamily="18" charset="0"/>
                          </a:rPr>
                          <m:t>m</m:t>
                        </m:r>
                        <m:r>
                          <a:rPr lang="fr-CA" sz="1600" dirty="0">
                            <a:latin typeface="Cambria Math" panose="02040503050406030204" pitchFamily="18" charset="0"/>
                            <a:ea typeface="Cambria Math" panose="02040503050406030204" pitchFamily="18" charset="0"/>
                          </a:rPr>
                          <m:t>∙℃</m:t>
                        </m:r>
                      </m:den>
                    </m:f>
                    <m:r>
                      <a:rPr lang="fr-CA" sz="1600" dirty="0">
                        <a:latin typeface="Cambria Math" panose="02040503050406030204" pitchFamily="18" charset="0"/>
                        <a:ea typeface="Cambria Math" panose="02040503050406030204" pitchFamily="18" charset="0"/>
                      </a:rPr>
                      <m:t>)</m:t>
                    </m:r>
                  </m:oMath>
                </a14:m>
                <a:endParaRPr lang="fr-CA" sz="1600" dirty="0">
                  <a:latin typeface="Univers Condensed"/>
                </a:endParaRPr>
              </a:p>
              <a:p>
                <a:pPr marL="742950" lvl="2" indent="-342900">
                  <a:buFont typeface="Wingdings" panose="05000000000000000000" pitchFamily="2" charset="2"/>
                  <a:buChar char="§"/>
                  <a:defRPr/>
                </a:pPr>
                <a:endParaRPr lang="fr-CA" sz="1600" dirty="0">
                  <a:latin typeface="Univers Condensed"/>
                </a:endParaRPr>
              </a:p>
              <a:p>
                <a:pPr marL="182563" lvl="1" indent="-182563">
                  <a:defRPr/>
                </a:pPr>
                <a:r>
                  <a:rPr lang="fr-CA" sz="1600" dirty="0">
                    <a:solidFill>
                      <a:schemeClr val="accent1"/>
                    </a:solidFill>
                    <a:latin typeface="Univers Condensed"/>
                  </a:rPr>
                  <a:t>Conductibilité thermique massique (</a:t>
                </a:r>
                <a14:m>
                  <m:oMath xmlns:m="http://schemas.openxmlformats.org/officeDocument/2006/math">
                    <m:r>
                      <a:rPr lang="el-GR" sz="1600" i="1" dirty="0">
                        <a:solidFill>
                          <a:schemeClr val="accent1"/>
                        </a:solidFill>
                        <a:latin typeface="Cambria Math" panose="02040503050406030204" pitchFamily="18" charset="0"/>
                      </a:rPr>
                      <m:t>𝜆</m:t>
                    </m:r>
                  </m:oMath>
                </a14:m>
                <a:r>
                  <a:rPr lang="el-GR" sz="1600" dirty="0">
                    <a:solidFill>
                      <a:schemeClr val="accent1"/>
                    </a:solidFill>
                    <a:latin typeface="Univers Condensed"/>
                  </a:rPr>
                  <a:t>)</a:t>
                </a:r>
                <a:r>
                  <a:rPr lang="fr-CA" sz="1600" dirty="0">
                    <a:solidFill>
                      <a:schemeClr val="accent1"/>
                    </a:solidFill>
                    <a:latin typeface="Univers Condensed"/>
                  </a:rPr>
                  <a:t> (Eurocode 9)</a:t>
                </a:r>
              </a:p>
              <a:p>
                <a:pPr marL="342900" lvl="1" indent="-342900">
                  <a:buFont typeface="Calibri" panose="020F0502020204030204" pitchFamily="34" charset="0"/>
                  <a:buChar char="‒"/>
                  <a:defRPr/>
                </a:pPr>
                <a:endParaRPr lang="el-GR" sz="1600" dirty="0">
                  <a:solidFill>
                    <a:srgbClr val="000099"/>
                  </a:solidFill>
                  <a:latin typeface="Univers Condensed"/>
                </a:endParaRPr>
              </a:p>
              <a:p>
                <a:pPr marL="685800" lvl="2" indent="-285750">
                  <a:buFont typeface="Wingdings" panose="05000000000000000000" pitchFamily="2" charset="2"/>
                  <a:buChar char="Ø"/>
                  <a:defRPr/>
                </a:pPr>
                <a:r>
                  <a:rPr lang="fr-CA" sz="1600" dirty="0">
                    <a:latin typeface="Univers Condensed"/>
                  </a:rPr>
                  <a:t>pour les séries </a:t>
                </a:r>
                <a14:m>
                  <m:oMath xmlns:m="http://schemas.openxmlformats.org/officeDocument/2006/math">
                    <m:r>
                      <a:rPr lang="fr-CA" sz="1600" i="1" dirty="0">
                        <a:latin typeface="Cambria Math" panose="02040503050406030204" pitchFamily="18" charset="0"/>
                      </a:rPr>
                      <m:t>1000</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3000 </m:t>
                    </m:r>
                  </m:oMath>
                </a14:m>
                <a:r>
                  <a:rPr lang="fr-CA" sz="1600" dirty="0">
                    <a:latin typeface="Univers Condensed"/>
                  </a:rPr>
                  <a:t>et </a:t>
                </a:r>
                <a14:m>
                  <m:oMath xmlns:m="http://schemas.openxmlformats.org/officeDocument/2006/math">
                    <m:r>
                      <a:rPr lang="fr-CA" sz="1600" i="1" dirty="0">
                        <a:latin typeface="Cambria Math" panose="02040503050406030204" pitchFamily="18" charset="0"/>
                      </a:rPr>
                      <m:t>6000</m:t>
                    </m:r>
                  </m:oMath>
                </a14:m>
                <a:endParaRPr lang="fr-CA" sz="1600" dirty="0">
                  <a:latin typeface="Univers Condensed"/>
                </a:endParaRPr>
              </a:p>
              <a:p>
                <a:pPr marL="742950" lvl="2" indent="-342900">
                  <a:buFont typeface="Wingdings" panose="05000000000000000000" pitchFamily="2" charset="2"/>
                  <a:buChar char="§"/>
                  <a:defRPr/>
                </a:pPr>
                <a:endParaRPr lang="fr-CA" sz="1600" dirty="0">
                  <a:latin typeface="Univers Condensed"/>
                </a:endParaRPr>
              </a:p>
              <a:p>
                <a:pPr marL="857250" lvl="3" indent="0">
                  <a:buFont typeface="Arial" panose="020B0604020202020204" pitchFamily="34" charset="0"/>
                  <a:buNone/>
                  <a:defRPr/>
                </a:pPr>
                <a14:m>
                  <m:oMathPara xmlns:m="http://schemas.openxmlformats.org/officeDocument/2006/math">
                    <m:oMathParaPr>
                      <m:jc m:val="left"/>
                    </m:oMathParaPr>
                    <m:oMath xmlns:m="http://schemas.openxmlformats.org/officeDocument/2006/math">
                      <m:r>
                        <a:rPr lang="el-GR" sz="1600" i="1" dirty="0" smtClean="0">
                          <a:latin typeface="Cambria Math" panose="02040503050406030204" pitchFamily="18" charset="0"/>
                        </a:rPr>
                        <m:t>𝜆</m:t>
                      </m:r>
                      <m:r>
                        <a:rPr lang="fr-CA" sz="1600" i="1" dirty="0" smtClean="0">
                          <a:latin typeface="Cambria Math" panose="02040503050406030204" pitchFamily="18" charset="0"/>
                        </a:rPr>
                        <m:t>=0,07 </m:t>
                      </m:r>
                      <m:r>
                        <a:rPr lang="el-GR" sz="1600" i="1" dirty="0" smtClean="0">
                          <a:latin typeface="Cambria Math" panose="02040503050406030204" pitchFamily="18" charset="0"/>
                        </a:rPr>
                        <m:t>𝜃</m:t>
                      </m:r>
                      <m:r>
                        <a:rPr lang="fr-CA" sz="1600" dirty="0" smtClean="0">
                          <a:latin typeface="Cambria Math" panose="02040503050406030204" pitchFamily="18" charset="0"/>
                        </a:rPr>
                        <m:t>+190           </m:t>
                      </m:r>
                      <m:r>
                        <a:rPr lang="fr-CA" sz="1600" dirty="0">
                          <a:latin typeface="Cambria Math" panose="02040503050406030204" pitchFamily="18" charset="0"/>
                          <a:ea typeface="Cambria Math" panose="02040503050406030204" pitchFamily="18" charset="0"/>
                        </a:rPr>
                        <m:t>(</m:t>
                      </m:r>
                      <m:f>
                        <m:fPr>
                          <m:type m:val="lin"/>
                          <m:ctrlPr>
                            <a:rPr lang="fr-CA" sz="1600" i="1" dirty="0">
                              <a:latin typeface="Cambria Math" panose="02040503050406030204" pitchFamily="18" charset="0"/>
                              <a:ea typeface="Cambria Math" panose="02040503050406030204" pitchFamily="18" charset="0"/>
                            </a:rPr>
                          </m:ctrlPr>
                        </m:fPr>
                        <m:num>
                          <m:r>
                            <m:rPr>
                              <m:sty m:val="p"/>
                            </m:rPr>
                            <a:rPr lang="fr-CA" sz="1600" dirty="0" smtClean="0">
                              <a:latin typeface="Cambria Math" panose="02040503050406030204" pitchFamily="18" charset="0"/>
                              <a:ea typeface="Cambria Math" panose="02040503050406030204" pitchFamily="18" charset="0"/>
                            </a:rPr>
                            <m:t>W</m:t>
                          </m:r>
                        </m:num>
                        <m:den>
                          <m:r>
                            <m:rPr>
                              <m:sty m:val="p"/>
                            </m:rPr>
                            <a:rPr lang="fr-CA" sz="1600" dirty="0">
                              <a:latin typeface="Cambria Math" panose="02040503050406030204" pitchFamily="18" charset="0"/>
                              <a:ea typeface="Cambria Math" panose="02040503050406030204" pitchFamily="18" charset="0"/>
                            </a:rPr>
                            <m:t>m</m:t>
                          </m:r>
                          <m:r>
                            <a:rPr lang="fr-CA" sz="1600" dirty="0">
                              <a:latin typeface="Cambria Math" panose="02040503050406030204" pitchFamily="18" charset="0"/>
                              <a:ea typeface="Cambria Math" panose="02040503050406030204" pitchFamily="18" charset="0"/>
                            </a:rPr>
                            <m:t>∙℃</m:t>
                          </m:r>
                        </m:den>
                      </m:f>
                      <m:r>
                        <a:rPr lang="fr-CA" sz="1600" dirty="0">
                          <a:latin typeface="Cambria Math" panose="02040503050406030204" pitchFamily="18" charset="0"/>
                          <a:ea typeface="Cambria Math" panose="02040503050406030204" pitchFamily="18" charset="0"/>
                        </a:rPr>
                        <m:t>)</m:t>
                      </m:r>
                    </m:oMath>
                  </m:oMathPara>
                </a14:m>
                <a:endParaRPr lang="fr-CA" sz="1600" dirty="0">
                  <a:latin typeface="Univers Condensed"/>
                </a:endParaRPr>
              </a:p>
              <a:p>
                <a:pPr marL="857250" lvl="3" indent="0">
                  <a:buFont typeface="Arial" panose="020B0604020202020204" pitchFamily="34" charset="0"/>
                  <a:buNone/>
                  <a:defRPr/>
                </a:pPr>
                <a:endParaRPr lang="fr-CA" sz="1600" dirty="0">
                  <a:latin typeface="Univers Condensed"/>
                </a:endParaRPr>
              </a:p>
              <a:p>
                <a:pPr marL="685800" lvl="2" indent="-285750">
                  <a:buFont typeface="Wingdings" panose="05000000000000000000" pitchFamily="2" charset="2"/>
                  <a:buChar char="Ø"/>
                  <a:defRPr/>
                </a:pPr>
                <a:r>
                  <a:rPr lang="fr-CA" sz="1600" dirty="0">
                    <a:latin typeface="Univers Condensed"/>
                  </a:rPr>
                  <a:t>pour les séries </a:t>
                </a:r>
                <a14:m>
                  <m:oMath xmlns:m="http://schemas.openxmlformats.org/officeDocument/2006/math">
                    <m:r>
                      <a:rPr lang="fr-CA" sz="1600" i="1" dirty="0">
                        <a:latin typeface="Cambria Math" panose="02040503050406030204" pitchFamily="18" charset="0"/>
                      </a:rPr>
                      <m:t>2000</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4000</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5000 </m:t>
                    </m:r>
                  </m:oMath>
                </a14:m>
                <a:r>
                  <a:rPr lang="fr-CA" sz="1600" dirty="0">
                    <a:latin typeface="Univers Condensed"/>
                  </a:rPr>
                  <a:t>et </a:t>
                </a:r>
                <a14:m>
                  <m:oMath xmlns:m="http://schemas.openxmlformats.org/officeDocument/2006/math">
                    <m:r>
                      <a:rPr lang="fr-CA" sz="1600" i="1" dirty="0">
                        <a:latin typeface="Cambria Math" panose="02040503050406030204" pitchFamily="18" charset="0"/>
                      </a:rPr>
                      <m:t>7000</m:t>
                    </m:r>
                  </m:oMath>
                </a14:m>
                <a:endParaRPr lang="fr-CA" sz="1600" dirty="0">
                  <a:latin typeface="Univers Condensed"/>
                </a:endParaRPr>
              </a:p>
              <a:p>
                <a:pPr marL="742950" lvl="2" indent="-342900">
                  <a:buFont typeface="Wingdings" panose="05000000000000000000" pitchFamily="2" charset="2"/>
                  <a:buChar char="§"/>
                  <a:defRPr/>
                </a:pPr>
                <a:endParaRPr lang="fr-CA" sz="1600" dirty="0">
                  <a:latin typeface="Univers Condensed"/>
                </a:endParaRPr>
              </a:p>
              <a:p>
                <a:pPr marL="857250" lvl="3" indent="0">
                  <a:buFont typeface="Arial" panose="020B0604020202020204" pitchFamily="34" charset="0"/>
                  <a:buNone/>
                  <a:defRPr/>
                </a:pPr>
                <a14:m>
                  <m:oMathPara xmlns:m="http://schemas.openxmlformats.org/officeDocument/2006/math">
                    <m:oMathParaPr>
                      <m:jc m:val="left"/>
                    </m:oMathParaPr>
                    <m:oMath xmlns:m="http://schemas.openxmlformats.org/officeDocument/2006/math">
                      <m:r>
                        <a:rPr lang="el-GR" sz="1600" i="1" dirty="0">
                          <a:latin typeface="Cambria Math" panose="02040503050406030204" pitchFamily="18" charset="0"/>
                        </a:rPr>
                        <m:t>𝜆</m:t>
                      </m:r>
                      <m:r>
                        <a:rPr lang="fr-CA" sz="1600" i="1" dirty="0">
                          <a:latin typeface="Cambria Math" panose="02040503050406030204" pitchFamily="18" charset="0"/>
                        </a:rPr>
                        <m:t>=0,</m:t>
                      </m:r>
                      <m:r>
                        <a:rPr lang="fr-CA" sz="1600" i="1" dirty="0" smtClean="0">
                          <a:latin typeface="Cambria Math" panose="02040503050406030204" pitchFamily="18" charset="0"/>
                        </a:rPr>
                        <m:t>1 </m:t>
                      </m:r>
                      <m:r>
                        <a:rPr lang="el-GR" sz="1600" i="1" dirty="0">
                          <a:latin typeface="Cambria Math" panose="02040503050406030204" pitchFamily="18" charset="0"/>
                        </a:rPr>
                        <m:t>𝜃</m:t>
                      </m:r>
                      <m:r>
                        <a:rPr lang="fr-CA" sz="1600" dirty="0">
                          <a:latin typeface="Cambria Math" panose="02040503050406030204" pitchFamily="18" charset="0"/>
                        </a:rPr>
                        <m:t>+</m:t>
                      </m:r>
                      <m:r>
                        <a:rPr lang="fr-CA" sz="1600" dirty="0" smtClean="0">
                          <a:latin typeface="Cambria Math" panose="02040503050406030204" pitchFamily="18" charset="0"/>
                        </a:rPr>
                        <m:t>140             </m:t>
                      </m:r>
                      <m:r>
                        <a:rPr lang="fr-CA" sz="1600" dirty="0">
                          <a:latin typeface="Cambria Math" panose="02040503050406030204" pitchFamily="18" charset="0"/>
                          <a:ea typeface="Cambria Math" panose="02040503050406030204" pitchFamily="18" charset="0"/>
                        </a:rPr>
                        <m:t>(</m:t>
                      </m:r>
                      <m:f>
                        <m:fPr>
                          <m:type m:val="lin"/>
                          <m:ctrlPr>
                            <a:rPr lang="fr-CA" sz="1600" i="1" dirty="0">
                              <a:latin typeface="Cambria Math" panose="02040503050406030204" pitchFamily="18" charset="0"/>
                              <a:ea typeface="Cambria Math" panose="02040503050406030204" pitchFamily="18" charset="0"/>
                            </a:rPr>
                          </m:ctrlPr>
                        </m:fPr>
                        <m:num>
                          <m:r>
                            <m:rPr>
                              <m:sty m:val="p"/>
                            </m:rPr>
                            <a:rPr lang="fr-CA" sz="1600" dirty="0">
                              <a:latin typeface="Cambria Math" panose="02040503050406030204" pitchFamily="18" charset="0"/>
                              <a:ea typeface="Cambria Math" panose="02040503050406030204" pitchFamily="18" charset="0"/>
                            </a:rPr>
                            <m:t>W</m:t>
                          </m:r>
                        </m:num>
                        <m:den>
                          <m:r>
                            <m:rPr>
                              <m:sty m:val="p"/>
                            </m:rPr>
                            <a:rPr lang="fr-CA" sz="1600" dirty="0">
                              <a:latin typeface="Cambria Math" panose="02040503050406030204" pitchFamily="18" charset="0"/>
                              <a:ea typeface="Cambria Math" panose="02040503050406030204" pitchFamily="18" charset="0"/>
                            </a:rPr>
                            <m:t>m</m:t>
                          </m:r>
                          <m:r>
                            <a:rPr lang="fr-CA" sz="1600" dirty="0">
                              <a:latin typeface="Cambria Math" panose="02040503050406030204" pitchFamily="18" charset="0"/>
                              <a:ea typeface="Cambria Math" panose="02040503050406030204" pitchFamily="18" charset="0"/>
                            </a:rPr>
                            <m:t>∙℃</m:t>
                          </m:r>
                        </m:den>
                      </m:f>
                      <m:r>
                        <a:rPr lang="fr-CA" sz="1600" dirty="0">
                          <a:latin typeface="Cambria Math" panose="02040503050406030204" pitchFamily="18" charset="0"/>
                          <a:ea typeface="Cambria Math" panose="02040503050406030204" pitchFamily="18" charset="0"/>
                        </a:rPr>
                        <m:t>)</m:t>
                      </m:r>
                    </m:oMath>
                  </m:oMathPara>
                </a14:m>
                <a:endParaRPr lang="fr-CA" sz="1600" dirty="0">
                  <a:latin typeface="Univers Condensed"/>
                </a:endParaRPr>
              </a:p>
              <a:p>
                <a:pPr marL="857250" lvl="3" indent="0">
                  <a:buFont typeface="Arial" panose="020B0604020202020204" pitchFamily="34" charset="0"/>
                  <a:buNone/>
                  <a:defRPr/>
                </a:pPr>
                <a:endParaRPr lang="fr-CA" sz="1600" dirty="0">
                  <a:latin typeface="Univers Condensed"/>
                </a:endParaRPr>
              </a:p>
              <a:p>
                <a:pPr marL="857250" lvl="3" indent="0">
                  <a:buFont typeface="Arial" panose="020B0604020202020204" pitchFamily="34" charset="0"/>
                  <a:buNone/>
                  <a:defRPr/>
                </a:pPr>
                <a14:m>
                  <m:oMath xmlns:m="http://schemas.openxmlformats.org/officeDocument/2006/math">
                    <m:r>
                      <a:rPr lang="fr-CA" sz="1600" i="1" dirty="0" smtClean="0">
                        <a:latin typeface="Cambria Math" panose="02040503050406030204" pitchFamily="18" charset="0"/>
                      </a:rPr>
                      <m:t>𝑙</m:t>
                    </m:r>
                  </m:oMath>
                </a14:m>
                <a:r>
                  <a:rPr lang="fr-CA" sz="1600" dirty="0">
                    <a:latin typeface="Univers Condensed"/>
                  </a:rPr>
                  <a:t> est la longueur de la pièce à la température de </a:t>
                </a:r>
                <a14:m>
                  <m:oMath xmlns:m="http://schemas.openxmlformats.org/officeDocument/2006/math">
                    <m:r>
                      <a:rPr lang="fr-CA" sz="1600" dirty="0" smtClean="0">
                        <a:latin typeface="Cambria Math" panose="02040503050406030204" pitchFamily="18" charset="0"/>
                        <a:ea typeface="Cambria Math" panose="02040503050406030204" pitchFamily="18" charset="0"/>
                      </a:rPr>
                      <m:t>20 </m:t>
                    </m:r>
                    <m:r>
                      <a:rPr lang="fr-CA" sz="1600" i="1" dirty="0" smtClean="0">
                        <a:latin typeface="Cambria Math" panose="02040503050406030204" pitchFamily="18" charset="0"/>
                        <a:ea typeface="Cambria Math" panose="02040503050406030204" pitchFamily="18" charset="0"/>
                      </a:rPr>
                      <m:t>℃</m:t>
                    </m:r>
                  </m:oMath>
                </a14:m>
                <a:r>
                  <a:rPr lang="fr-CA" sz="1600" dirty="0">
                    <a:latin typeface="Univers Condensed"/>
                  </a:rPr>
                  <a:t> </a:t>
                </a:r>
              </a:p>
              <a:p>
                <a:pPr marL="857250" lvl="3" indent="0">
                  <a:buFont typeface="Arial" panose="020B0604020202020204" pitchFamily="34" charset="0"/>
                  <a:buNone/>
                  <a:defRPr/>
                </a:pPr>
                <a14:m>
                  <m:oMath xmlns:m="http://schemas.openxmlformats.org/officeDocument/2006/math">
                    <m:r>
                      <a:rPr lang="fr-CA" sz="1600" i="1" dirty="0" smtClean="0">
                        <a:latin typeface="Cambria Math" panose="02040503050406030204" pitchFamily="18" charset="0"/>
                        <a:ea typeface="Cambria Math" panose="02040503050406030204" pitchFamily="18" charset="0"/>
                      </a:rPr>
                      <m:t>𝜃</m:t>
                    </m:r>
                  </m:oMath>
                </a14:m>
                <a:r>
                  <a:rPr lang="fr-CA" sz="1600" dirty="0">
                    <a:latin typeface="Univers Condensed"/>
                  </a:rPr>
                  <a:t> est la température de la pièce en </a:t>
                </a:r>
                <a14:m>
                  <m:oMath xmlns:m="http://schemas.openxmlformats.org/officeDocument/2006/math">
                    <m:r>
                      <a:rPr lang="fr-CA" sz="1600" i="1" dirty="0">
                        <a:latin typeface="Cambria Math" panose="02040503050406030204" pitchFamily="18" charset="0"/>
                        <a:ea typeface="Cambria Math" panose="02040503050406030204" pitchFamily="18" charset="0"/>
                      </a:rPr>
                      <m:t>℃</m:t>
                    </m:r>
                  </m:oMath>
                </a14:m>
                <a:r>
                  <a:rPr lang="fr-CA" sz="1600" dirty="0">
                    <a:latin typeface="Univers Condensed"/>
                  </a:rPr>
                  <a:t> (</a:t>
                </a:r>
                <a14:m>
                  <m:oMath xmlns:m="http://schemas.openxmlformats.org/officeDocument/2006/math">
                    <m:r>
                      <a:rPr lang="fr-CA" sz="1600" dirty="0" smtClean="0">
                        <a:latin typeface="Cambria Math" panose="02040503050406030204" pitchFamily="18" charset="0"/>
                        <a:ea typeface="Cambria Math"/>
                      </a:rPr>
                      <m:t>0</m:t>
                    </m:r>
                    <m:r>
                      <a:rPr lang="fr-CA" sz="1600" i="1" dirty="0" smtClean="0">
                        <a:latin typeface="Cambria Math" panose="02040503050406030204" pitchFamily="18" charset="0"/>
                        <a:ea typeface="Cambria Math"/>
                      </a:rPr>
                      <m:t>≤</m:t>
                    </m:r>
                    <m:r>
                      <a:rPr lang="fr-CA" sz="1600" i="1" dirty="0">
                        <a:latin typeface="Cambria Math" panose="02040503050406030204" pitchFamily="18" charset="0"/>
                        <a:ea typeface="Cambria Math" panose="02040503050406030204" pitchFamily="18" charset="0"/>
                      </a:rPr>
                      <m:t>𝜃</m:t>
                    </m:r>
                    <m:r>
                      <a:rPr lang="fr-CA" sz="1600" i="1" dirty="0" smtClean="0">
                        <a:latin typeface="Cambria Math" panose="02040503050406030204" pitchFamily="18" charset="0"/>
                        <a:ea typeface="Cambria Math"/>
                      </a:rPr>
                      <m:t>≤500 ℃</m:t>
                    </m:r>
                  </m:oMath>
                </a14:m>
                <a:r>
                  <a:rPr lang="fr-CA" sz="1600" dirty="0">
                    <a:latin typeface="Univers Condensed"/>
                  </a:rPr>
                  <a:t>)</a:t>
                </a:r>
              </a:p>
            </p:txBody>
          </p:sp>
        </mc:Choice>
        <mc:Fallback xmlns="">
          <p:sp>
            <p:nvSpPr>
              <p:cNvPr id="8" name="Rectangle 1027"/>
              <p:cNvSpPr txBox="1">
                <a:spLocks noRot="1" noChangeAspect="1" noMove="1" noResize="1" noEditPoints="1" noAdjustHandles="1" noChangeArrowheads="1" noChangeShapeType="1" noTextEdit="1"/>
              </p:cNvSpPr>
              <p:nvPr/>
            </p:nvSpPr>
            <p:spPr>
              <a:xfrm>
                <a:off x="838200" y="902635"/>
                <a:ext cx="5875421" cy="5636277"/>
              </a:xfrm>
              <a:prstGeom prst="rect">
                <a:avLst/>
              </a:prstGeom>
              <a:blipFill>
                <a:blip r:embed="rId3"/>
                <a:stretch>
                  <a:fillRect l="-1973" t="-1514" r="-208" b="-108"/>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F78DA6F-DCA0-4FA2-BF53-4F32C4DA3FEA}"/>
                  </a:ext>
                </a:extLst>
              </p:cNvPr>
              <p:cNvSpPr/>
              <p:nvPr/>
            </p:nvSpPr>
            <p:spPr>
              <a:xfrm>
                <a:off x="7071137" y="3000436"/>
                <a:ext cx="4154905" cy="743473"/>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FF0000"/>
                        </a:solidFill>
                        <a:latin typeface="Cambria Math" panose="02040503050406030204" pitchFamily="18" charset="0"/>
                        <a:ea typeface="Cambria Math"/>
                      </a:rPr>
                      <m:t>⨀</m:t>
                    </m:r>
                  </m:oMath>
                </a14:m>
                <a:r>
                  <a:rPr lang="fr-CA" sz="1400" dirty="0">
                    <a:latin typeface="Univers Condensed"/>
                  </a:rPr>
                  <a:t> La dilatation thermique </a:t>
                </a:r>
                <a14:m>
                  <m:oMath xmlns:m="http://schemas.openxmlformats.org/officeDocument/2006/math">
                    <m:sSub>
                      <m:sSubPr>
                        <m:ctrlPr>
                          <a:rPr lang="el-GR" sz="1400" i="1" dirty="0">
                            <a:latin typeface="Cambria Math" panose="02040503050406030204" pitchFamily="18" charset="0"/>
                          </a:rPr>
                        </m:ctrlPr>
                      </m:sSubPr>
                      <m:e>
                        <m:r>
                          <a:rPr lang="el-GR" sz="1400" i="1" dirty="0">
                            <a:latin typeface="Cambria Math" panose="02040503050406030204" pitchFamily="18" charset="0"/>
                            <a:ea typeface="Cambria Math"/>
                          </a:rPr>
                          <m:t>𝜀</m:t>
                        </m:r>
                      </m:e>
                      <m:sub>
                        <m:r>
                          <a:rPr lang="fr-CA" sz="1400" i="1" dirty="0">
                            <a:latin typeface="Cambria Math" panose="02040503050406030204" pitchFamily="18" charset="0"/>
                          </a:rPr>
                          <m:t>𝑡h</m:t>
                        </m:r>
                      </m:sub>
                    </m:sSub>
                    <m:r>
                      <a:rPr lang="fr-CA" sz="1400" i="1" dirty="0">
                        <a:latin typeface="Cambria Math" panose="02040503050406030204" pitchFamily="18" charset="0"/>
                      </a:rPr>
                      <m:t>=</m:t>
                    </m:r>
                    <m:f>
                      <m:fPr>
                        <m:type m:val="lin"/>
                        <m:ctrlPr>
                          <a:rPr lang="el-GR" sz="1400" i="1" dirty="0">
                            <a:latin typeface="Cambria Math" panose="02040503050406030204" pitchFamily="18" charset="0"/>
                            <a:ea typeface="Cambria Math" panose="02040503050406030204" pitchFamily="18" charset="0"/>
                          </a:rPr>
                        </m:ctrlPr>
                      </m:fPr>
                      <m:num>
                        <m:r>
                          <a:rPr lang="el-GR" sz="1400" i="1" dirty="0">
                            <a:latin typeface="Cambria Math" panose="02040503050406030204" pitchFamily="18" charset="0"/>
                            <a:ea typeface="Cambria Math" panose="02040503050406030204" pitchFamily="18" charset="0"/>
                          </a:rPr>
                          <m:t>∆</m:t>
                        </m:r>
                        <m:r>
                          <a:rPr lang="fr-CA" sz="1400" i="1" dirty="0">
                            <a:latin typeface="Cambria Math" panose="02040503050406030204" pitchFamily="18" charset="0"/>
                            <a:ea typeface="Cambria Math" panose="02040503050406030204" pitchFamily="18" charset="0"/>
                          </a:rPr>
                          <m:t>𝑙</m:t>
                        </m:r>
                      </m:num>
                      <m:den>
                        <m:r>
                          <a:rPr lang="fr-CA" sz="1400" i="1" dirty="0">
                            <a:latin typeface="Cambria Math" panose="02040503050406030204" pitchFamily="18" charset="0"/>
                            <a:ea typeface="Cambria Math" panose="02040503050406030204" pitchFamily="18" charset="0"/>
                          </a:rPr>
                          <m:t>𝑙</m:t>
                        </m:r>
                      </m:den>
                    </m:f>
                  </m:oMath>
                </a14:m>
                <a:r>
                  <a:rPr lang="fr-CA" sz="1400" dirty="0">
                    <a:latin typeface="Univers Condensed"/>
                  </a:rPr>
                  <a:t> peut aussi bien être évaluée par l’équation </a:t>
                </a:r>
              </a:p>
              <a:p>
                <a:pPr marL="457200" lvl="2">
                  <a:spcBef>
                    <a:spcPct val="20000"/>
                  </a:spcBef>
                  <a:defRPr/>
                </a:pPr>
                <a14:m>
                  <m:oMathPara xmlns:m="http://schemas.openxmlformats.org/officeDocument/2006/math">
                    <m:oMathParaPr>
                      <m:jc m:val="left"/>
                    </m:oMathParaPr>
                    <m:oMath xmlns:m="http://schemas.openxmlformats.org/officeDocument/2006/math">
                      <m:sSub>
                        <m:sSubPr>
                          <m:ctrlPr>
                            <a:rPr lang="el-GR" sz="1400" i="1" dirty="0">
                              <a:latin typeface="Cambria Math" panose="02040503050406030204" pitchFamily="18" charset="0"/>
                            </a:rPr>
                          </m:ctrlPr>
                        </m:sSubPr>
                        <m:e>
                          <m:r>
                            <a:rPr lang="el-GR" sz="1400" i="1" dirty="0">
                              <a:latin typeface="Cambria Math" panose="02040503050406030204" pitchFamily="18" charset="0"/>
                              <a:ea typeface="Cambria Math"/>
                            </a:rPr>
                            <m:t>𝜀</m:t>
                          </m:r>
                        </m:e>
                        <m:sub>
                          <m:r>
                            <a:rPr lang="fr-CA" sz="1400" i="1" dirty="0">
                              <a:latin typeface="Cambria Math" panose="02040503050406030204" pitchFamily="18" charset="0"/>
                            </a:rPr>
                            <m:t>𝑡h</m:t>
                          </m:r>
                        </m:sub>
                      </m:sSub>
                      <m:r>
                        <a:rPr lang="fr-CA" sz="1400" i="1" dirty="0">
                          <a:latin typeface="Cambria Math" panose="02040503050406030204" pitchFamily="18" charset="0"/>
                        </a:rPr>
                        <m:t>=</m:t>
                      </m:r>
                      <m:f>
                        <m:fPr>
                          <m:type m:val="lin"/>
                          <m:ctrlPr>
                            <a:rPr lang="el-GR" sz="1400" i="1" dirty="0">
                              <a:latin typeface="Cambria Math" panose="02040503050406030204" pitchFamily="18" charset="0"/>
                              <a:ea typeface="Cambria Math" panose="02040503050406030204" pitchFamily="18" charset="0"/>
                            </a:rPr>
                          </m:ctrlPr>
                        </m:fPr>
                        <m:num>
                          <m:r>
                            <a:rPr lang="el-GR" sz="1400" i="1" dirty="0">
                              <a:latin typeface="Cambria Math" panose="02040503050406030204" pitchFamily="18" charset="0"/>
                              <a:ea typeface="Cambria Math" panose="02040503050406030204" pitchFamily="18" charset="0"/>
                            </a:rPr>
                            <m:t>∆</m:t>
                          </m:r>
                          <m:r>
                            <a:rPr lang="fr-CA" sz="1400" i="1" dirty="0">
                              <a:latin typeface="Cambria Math" panose="02040503050406030204" pitchFamily="18" charset="0"/>
                              <a:ea typeface="Cambria Math" panose="02040503050406030204" pitchFamily="18" charset="0"/>
                            </a:rPr>
                            <m:t>𝑙</m:t>
                          </m:r>
                        </m:num>
                        <m:den>
                          <m:r>
                            <a:rPr lang="fr-CA" sz="1400" i="1" dirty="0">
                              <a:latin typeface="Cambria Math" panose="02040503050406030204" pitchFamily="18" charset="0"/>
                              <a:ea typeface="Cambria Math" panose="02040503050406030204" pitchFamily="18" charset="0"/>
                            </a:rPr>
                            <m:t>𝑙</m:t>
                          </m:r>
                        </m:den>
                      </m:f>
                      <m:r>
                        <a:rPr lang="fr-CA" sz="1400" dirty="0">
                          <a:latin typeface="Cambria Math" panose="02040503050406030204" pitchFamily="18" charset="0"/>
                          <a:ea typeface="Cambria Math" panose="02040503050406030204" pitchFamily="18" charset="0"/>
                        </a:rPr>
                        <m:t>=</m:t>
                      </m:r>
                      <m:r>
                        <m:rPr>
                          <m:sty m:val="p"/>
                        </m:rPr>
                        <a:rPr lang="el-GR" sz="1400" i="1" dirty="0">
                          <a:latin typeface="Cambria Math" panose="02040503050406030204" pitchFamily="18" charset="0"/>
                          <a:ea typeface="Cambria Math" panose="02040503050406030204" pitchFamily="18" charset="0"/>
                        </a:rPr>
                        <m:t>α</m:t>
                      </m:r>
                      <m:r>
                        <a:rPr lang="fr-CA" sz="1400" i="1" dirty="0">
                          <a:latin typeface="Cambria Math" panose="02040503050406030204" pitchFamily="18" charset="0"/>
                          <a:ea typeface="Cambria Math" panose="02040503050406030204" pitchFamily="18" charset="0"/>
                        </a:rPr>
                        <m:t> </m:t>
                      </m:r>
                      <m:r>
                        <a:rPr lang="el-GR" sz="1400" i="1" dirty="0">
                          <a:latin typeface="Cambria Math" panose="02040503050406030204" pitchFamily="18" charset="0"/>
                          <a:ea typeface="Cambria Math" panose="02040503050406030204" pitchFamily="18" charset="0"/>
                        </a:rPr>
                        <m:t>∆</m:t>
                      </m:r>
                      <m:r>
                        <a:rPr lang="el-GR" sz="1400" i="1" dirty="0">
                          <a:latin typeface="Cambria Math" panose="02040503050406030204" pitchFamily="18" charset="0"/>
                          <a:ea typeface="Cambria Math" panose="02040503050406030204" pitchFamily="18" charset="0"/>
                        </a:rPr>
                        <m:t>𝜃</m:t>
                      </m:r>
                      <m:r>
                        <a:rPr lang="fr-CA" sz="1400" i="1" dirty="0">
                          <a:latin typeface="Cambria Math" panose="02040503050406030204" pitchFamily="18" charset="0"/>
                          <a:ea typeface="Cambria Math" panose="02040503050406030204" pitchFamily="18" charset="0"/>
                        </a:rPr>
                        <m:t> =24,0×</m:t>
                      </m:r>
                      <m:sSup>
                        <m:sSupPr>
                          <m:ctrlPr>
                            <a:rPr lang="fr-CA" sz="1400" i="1" dirty="0">
                              <a:latin typeface="Cambria Math" panose="02040503050406030204" pitchFamily="18" charset="0"/>
                              <a:ea typeface="Cambria Math" panose="02040503050406030204" pitchFamily="18" charset="0"/>
                            </a:rPr>
                          </m:ctrlPr>
                        </m:sSupPr>
                        <m:e>
                          <m:r>
                            <a:rPr lang="fr-CA" sz="1400" i="1" dirty="0">
                              <a:latin typeface="Cambria Math" panose="02040503050406030204" pitchFamily="18" charset="0"/>
                              <a:ea typeface="Cambria Math" panose="02040503050406030204" pitchFamily="18" charset="0"/>
                            </a:rPr>
                            <m:t>10</m:t>
                          </m:r>
                        </m:e>
                        <m:sup>
                          <m:r>
                            <a:rPr lang="fr-CA" sz="1400" i="1" dirty="0">
                              <a:latin typeface="Cambria Math" panose="02040503050406030204" pitchFamily="18" charset="0"/>
                              <a:ea typeface="Cambria Math" panose="02040503050406030204" pitchFamily="18" charset="0"/>
                            </a:rPr>
                            <m:t>−6</m:t>
                          </m:r>
                        </m:sup>
                      </m:sSup>
                      <m:d>
                        <m:dPr>
                          <m:ctrlPr>
                            <a:rPr lang="fr-CA" sz="1400" i="1" dirty="0">
                              <a:latin typeface="Cambria Math" panose="02040503050406030204" pitchFamily="18" charset="0"/>
                              <a:ea typeface="Cambria Math" panose="02040503050406030204" pitchFamily="18" charset="0"/>
                            </a:rPr>
                          </m:ctrlPr>
                        </m:dPr>
                        <m:e>
                          <m:r>
                            <a:rPr lang="fr-CA" sz="1400" i="1" dirty="0">
                              <a:latin typeface="Cambria Math" panose="02040503050406030204" pitchFamily="18" charset="0"/>
                              <a:ea typeface="Cambria Math" panose="02040503050406030204" pitchFamily="18" charset="0"/>
                            </a:rPr>
                            <m:t>𝜃</m:t>
                          </m:r>
                          <m:r>
                            <a:rPr lang="fr-CA" sz="1400" i="1" dirty="0">
                              <a:latin typeface="Cambria Math" panose="02040503050406030204" pitchFamily="18" charset="0"/>
                              <a:ea typeface="Cambria Math" panose="02040503050406030204" pitchFamily="18" charset="0"/>
                            </a:rPr>
                            <m:t>−20</m:t>
                          </m:r>
                        </m:e>
                      </m:d>
                    </m:oMath>
                  </m:oMathPara>
                </a14:m>
                <a:endParaRPr lang="el-GR" sz="1400" dirty="0">
                  <a:latin typeface="Univers Condensed"/>
                </a:endParaRPr>
              </a:p>
            </p:txBody>
          </p:sp>
        </mc:Choice>
        <mc:Fallback xmlns="">
          <p:sp>
            <p:nvSpPr>
              <p:cNvPr id="9" name="Rectangle 8">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7071137" y="3000436"/>
                <a:ext cx="4154905" cy="743473"/>
              </a:xfrm>
              <a:prstGeom prst="rect">
                <a:avLst/>
              </a:prstGeom>
              <a:blipFill>
                <a:blip r:embed="rId4"/>
                <a:stretch>
                  <a:fillRect l="-440" t="-38525" b="-63934"/>
                </a:stretch>
              </a:blipFill>
            </p:spPr>
            <p:txBody>
              <a:bodyPr/>
              <a:lstStyle/>
              <a:p>
                <a:r>
                  <a:rPr lang="fr-CA">
                    <a:noFill/>
                  </a:rPr>
                  <a:t> </a:t>
                </a:r>
              </a:p>
            </p:txBody>
          </p:sp>
        </mc:Fallback>
      </mc:AlternateContent>
    </p:spTree>
    <p:extLst>
      <p:ext uri="{BB962C8B-B14F-4D97-AF65-F5344CB8AC3E}">
        <p14:creationId xmlns:p14="http://schemas.microsoft.com/office/powerpoint/2010/main" val="95709614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a:xfrm>
                <a:off x="838200" y="806624"/>
                <a:ext cx="9049562" cy="5374043"/>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defRPr/>
                </a:pPr>
                <a:r>
                  <a:rPr lang="fr-CA" sz="1400" dirty="0">
                    <a:latin typeface="Univers Condensed"/>
                  </a:rPr>
                  <a:t>Autres considérations pour la tenu au feu</a:t>
                </a:r>
              </a:p>
              <a:p>
                <a:pPr marL="342900" lvl="1" indent="-342900">
                  <a:buFont typeface="Calibri" panose="020F0502020204030204" pitchFamily="34" charset="0"/>
                  <a:buChar char="‒"/>
                  <a:defRPr/>
                </a:pPr>
                <a:endParaRPr lang="fr-CA" sz="1400" dirty="0">
                  <a:solidFill>
                    <a:srgbClr val="000099"/>
                  </a:solidFill>
                  <a:latin typeface="Univers Condensed"/>
                </a:endParaRPr>
              </a:p>
              <a:p>
                <a:pPr marL="342900" lvl="1" indent="-342900">
                  <a:buFont typeface="Calibri" panose="020F0502020204030204" pitchFamily="34" charset="0"/>
                  <a:buChar char="‒"/>
                  <a:defRPr/>
                </a:pPr>
                <a:endParaRPr lang="el-GR" sz="1400" dirty="0">
                  <a:solidFill>
                    <a:srgbClr val="000099"/>
                  </a:solidFill>
                  <a:latin typeface="Univers Condensed"/>
                </a:endParaRPr>
              </a:p>
              <a:p>
                <a:pPr marL="342900" lvl="1" indent="-342900">
                  <a:defRPr/>
                </a:pPr>
                <a:r>
                  <a:rPr lang="fr-CA" sz="1400" dirty="0">
                    <a:latin typeface="Univers Condensed"/>
                    <a:ea typeface="Cambria Math" panose="02040503050406030204" pitchFamily="18" charset="0"/>
                  </a:rPr>
                  <a:t>Température d’ignition &gt; </a:t>
                </a:r>
                <a14:m>
                  <m:oMath xmlns:m="http://schemas.openxmlformats.org/officeDocument/2006/math">
                    <m:r>
                      <a:rPr lang="fr-CA" sz="1400" i="1" dirty="0">
                        <a:latin typeface="Cambria Math" panose="02040503050406030204" pitchFamily="18" charset="0"/>
                        <a:ea typeface="Cambria Math" panose="02040503050406030204" pitchFamily="18" charset="0"/>
                      </a:rPr>
                      <m:t>1000℃</m:t>
                    </m:r>
                  </m:oMath>
                </a14:m>
                <a:r>
                  <a:rPr lang="fr-CA" sz="1400" dirty="0">
                    <a:latin typeface="Univers Condensed"/>
                    <a:ea typeface="Cambria Math" panose="02040503050406030204" pitchFamily="18" charset="0"/>
                  </a:rPr>
                  <a:t>, plus élevée que celle de l’acier (</a:t>
                </a:r>
                <a14:m>
                  <m:oMath xmlns:m="http://schemas.openxmlformats.org/officeDocument/2006/math">
                    <m:r>
                      <a:rPr lang="fr-CA" sz="1400" i="1" dirty="0">
                        <a:latin typeface="Cambria Math" panose="02040503050406030204" pitchFamily="18" charset="0"/>
                        <a:ea typeface="Cambria Math" panose="02040503050406030204" pitchFamily="18" charset="0"/>
                      </a:rPr>
                      <m:t>930℃ </m:t>
                    </m:r>
                  </m:oMath>
                </a14:m>
                <a:r>
                  <a:rPr lang="fr-CA" sz="1400" dirty="0">
                    <a:latin typeface="Univers Condensed"/>
                    <a:ea typeface="Cambria Math" panose="02040503050406030204" pitchFamily="18" charset="0"/>
                  </a:rPr>
                  <a:t>)</a:t>
                </a:r>
              </a:p>
              <a:p>
                <a:pPr marL="742950" lvl="2" indent="-342900">
                  <a:buFont typeface="Wingdings" panose="05000000000000000000" pitchFamily="2" charset="2"/>
                  <a:buChar char="§"/>
                  <a:defRPr/>
                </a:pPr>
                <a:endParaRPr lang="fr-CA" sz="1400" dirty="0">
                  <a:latin typeface="Univers Condensed"/>
                  <a:ea typeface="Cambria Math" panose="02040503050406030204" pitchFamily="18" charset="0"/>
                </a:endParaRPr>
              </a:p>
              <a:p>
                <a:pPr marL="685800" lvl="2" indent="-285750">
                  <a:buFont typeface="Wingdings" panose="05000000000000000000" pitchFamily="2" charset="2"/>
                  <a:buChar char="Ø"/>
                  <a:defRPr/>
                </a:pPr>
                <a:r>
                  <a:rPr lang="fr-CA" sz="1400" dirty="0">
                    <a:latin typeface="Univers Condensed"/>
                    <a:ea typeface="Cambria Math" panose="02040503050406030204" pitchFamily="18" charset="0"/>
                  </a:rPr>
                  <a:t>L’aluminium ne s’enflamme donc pas même si la poudre d’aluminium a des applications pyrotechniques</a:t>
                </a:r>
              </a:p>
              <a:p>
                <a:pPr marL="742950" lvl="2" indent="-342900">
                  <a:buFont typeface="Calibri" panose="020F0502020204030204" pitchFamily="34" charset="0"/>
                  <a:buChar char="−"/>
                  <a:defRPr/>
                </a:pPr>
                <a:endParaRPr lang="fr-CA" sz="1400" dirty="0">
                  <a:latin typeface="Univers Condensed"/>
                  <a:ea typeface="Cambria Math" panose="02040503050406030204" pitchFamily="18" charset="0"/>
                </a:endParaRPr>
              </a:p>
              <a:p>
                <a:pPr marL="685800" lvl="2" indent="-285750">
                  <a:buFont typeface="Wingdings" panose="05000000000000000000" pitchFamily="2" charset="2"/>
                  <a:buChar char="Ø"/>
                  <a:defRPr/>
                </a:pPr>
                <a:r>
                  <a:rPr lang="fr-CA" sz="1400" dirty="0">
                    <a:latin typeface="Univers Condensed"/>
                    <a:ea typeface="Cambria Math" panose="02040503050406030204" pitchFamily="18" charset="0"/>
                  </a:rPr>
                  <a:t>L’aluminium peut être arrosé par des jets d’eau</a:t>
                </a:r>
              </a:p>
              <a:p>
                <a:pPr marL="742950" lvl="2" indent="-342900">
                  <a:buFont typeface="Wingdings" panose="05000000000000000000" pitchFamily="2" charset="2"/>
                  <a:buChar char="§"/>
                  <a:defRPr/>
                </a:pPr>
                <a:endParaRPr lang="fr-CA" sz="1400" dirty="0">
                  <a:latin typeface="Univers Condensed"/>
                  <a:ea typeface="Cambria Math" panose="02040503050406030204" pitchFamily="18" charset="0"/>
                </a:endParaRPr>
              </a:p>
              <a:p>
                <a:pPr marL="342900" lvl="1" indent="-342900">
                  <a:defRPr/>
                </a:pPr>
                <a:r>
                  <a:rPr lang="fr-CA" sz="1400" dirty="0">
                    <a:latin typeface="Univers Condensed"/>
                    <a:ea typeface="Cambria Math" panose="02040503050406030204" pitchFamily="18" charset="0"/>
                  </a:rPr>
                  <a:t>L’aluminium ne produit pas d’étincelle au choc</a:t>
                </a:r>
              </a:p>
              <a:p>
                <a:pPr marL="342900" lvl="1" indent="-342900">
                  <a:defRPr/>
                </a:pPr>
                <a:endParaRPr lang="fr-CA" sz="1400" dirty="0">
                  <a:latin typeface="Univers Condensed"/>
                  <a:ea typeface="Cambria Math" panose="02040503050406030204" pitchFamily="18" charset="0"/>
                </a:endParaRPr>
              </a:p>
              <a:p>
                <a:pPr marL="685800" lvl="2" indent="-285750">
                  <a:buFont typeface="Wingdings" panose="05000000000000000000" pitchFamily="2" charset="2"/>
                  <a:buChar char="Ø"/>
                  <a:defRPr/>
                </a:pPr>
                <a:r>
                  <a:rPr lang="fr-FR" sz="1400" dirty="0">
                    <a:latin typeface="Univers Condensed"/>
                    <a:ea typeface="Cambria Math" panose="02040503050406030204" pitchFamily="18" charset="0"/>
                  </a:rPr>
                  <a:t>raison pour laquelle les véhicules de lutte contre l’incendie peuvent être équipés d’accessoires en aluminium (échelle par exemple)</a:t>
                </a:r>
                <a:endParaRPr lang="fr-CA" sz="1400" dirty="0">
                  <a:latin typeface="Univers Condensed"/>
                  <a:ea typeface="Cambria Math" panose="02040503050406030204" pitchFamily="18" charset="0"/>
                </a:endParaRPr>
              </a:p>
              <a:p>
                <a:pPr marL="742950" lvl="2" indent="-342900">
                  <a:buFont typeface="Wingdings" panose="05000000000000000000" pitchFamily="2" charset="2"/>
                  <a:buChar char="§"/>
                  <a:defRPr/>
                </a:pPr>
                <a:endParaRPr lang="fr-CA" sz="1400" dirty="0">
                  <a:latin typeface="Univers Condensed"/>
                  <a:ea typeface="Cambria Math" panose="02040503050406030204" pitchFamily="18" charset="0"/>
                </a:endParaRPr>
              </a:p>
              <a:p>
                <a:pPr marL="342900" lvl="1" indent="-342900">
                  <a:defRPr/>
                </a:pPr>
                <a:r>
                  <a:rPr lang="fr-CA" sz="1400" dirty="0">
                    <a:latin typeface="Univers Condensed"/>
                    <a:ea typeface="Cambria Math" panose="02040503050406030204" pitchFamily="18" charset="0"/>
                  </a:rPr>
                  <a:t>Par contre, une fine poudre d’aluminium mise en présence d’hydroxyde de fer (la rouille) peut s’enflammer </a:t>
                </a:r>
                <a:r>
                  <a:rPr lang="fr-CA" sz="1400" dirty="0">
                    <a:latin typeface="Univers Condensed"/>
                  </a:rPr>
                  <a:t>en produisant une intense chaleur</a:t>
                </a:r>
              </a:p>
              <a:p>
                <a:pPr marL="342900" lvl="1" indent="-342900">
                  <a:defRPr/>
                </a:pPr>
                <a:endParaRPr lang="fr-CA" sz="1400" dirty="0">
                  <a:latin typeface="Univers Condensed"/>
                </a:endParaRPr>
              </a:p>
              <a:p>
                <a:pPr marL="685800" lvl="2" indent="-285750">
                  <a:buFont typeface="Wingdings" panose="05000000000000000000" pitchFamily="2" charset="2"/>
                  <a:buChar char="Ø"/>
                  <a:defRPr/>
                </a:pPr>
                <a:r>
                  <a:rPr lang="fr-FR" sz="1400" dirty="0">
                    <a:latin typeface="Univers Condensed"/>
                    <a:ea typeface="Cambria Math" panose="02040503050406030204" pitchFamily="18" charset="0"/>
                  </a:rPr>
                  <a:t>il faut donc éviter d’entrechoquer des outils d’aluminium et des outils d’acier rouillé pour ne pas créer d’étincelles qui produiraient une explosion (</a:t>
                </a:r>
                <a:r>
                  <a:rPr lang="fr-CA" sz="1400" dirty="0">
                    <a:latin typeface="Univers Condensed"/>
                  </a:rPr>
                  <a:t>cas très rares)</a:t>
                </a:r>
                <a:endParaRPr lang="fr-CA" sz="1400" dirty="0">
                  <a:latin typeface="Univers Condensed"/>
                  <a:ea typeface="Cambria Math" panose="02040503050406030204" pitchFamily="18" charset="0"/>
                </a:endParaRPr>
              </a:p>
              <a:p>
                <a:pPr marL="742950" lvl="2" indent="-342900">
                  <a:buFont typeface="Wingdings" panose="05000000000000000000" pitchFamily="2" charset="2"/>
                  <a:buChar char="§"/>
                  <a:defRPr/>
                </a:pPr>
                <a:endParaRPr lang="fr-CA" sz="1400" dirty="0">
                  <a:latin typeface="Univers Condensed"/>
                  <a:ea typeface="Cambria Math" panose="02040503050406030204" pitchFamily="18" charset="0"/>
                </a:endParaRPr>
              </a:p>
              <a:p>
                <a:pPr marL="0" lvl="1" indent="0">
                  <a:buClr>
                    <a:srgbClr val="FF0000"/>
                  </a:buClr>
                  <a:buNone/>
                  <a:defRPr/>
                </a:pPr>
                <a:r>
                  <a:rPr lang="fr-CA" sz="1400" dirty="0">
                    <a:solidFill>
                      <a:schemeClr val="tx1"/>
                    </a:solidFill>
                    <a:latin typeface="Univers Condensed"/>
                    <a:ea typeface="Cambria Math" panose="02040503050406030204" pitchFamily="18" charset="0"/>
                  </a:rPr>
                  <a:t>Une structure d’aluminium </a:t>
                </a:r>
                <a:r>
                  <a:rPr lang="fr-CA" sz="1400" u="sng" dirty="0">
                    <a:solidFill>
                      <a:schemeClr val="tx1"/>
                    </a:solidFill>
                    <a:latin typeface="Univers Condensed"/>
                    <a:ea typeface="Cambria Math" panose="02040503050406030204" pitchFamily="18" charset="0"/>
                  </a:rPr>
                  <a:t>convenablement protégée</a:t>
                </a:r>
                <a:r>
                  <a:rPr lang="fr-CA" sz="1400" dirty="0">
                    <a:solidFill>
                      <a:schemeClr val="tx1"/>
                    </a:solidFill>
                    <a:latin typeface="Univers Condensed"/>
                    <a:ea typeface="Cambria Math" panose="02040503050406030204" pitchFamily="18" charset="0"/>
                  </a:rPr>
                  <a:t> est aussi </a:t>
                </a:r>
                <a:r>
                  <a:rPr lang="fr-CA" sz="1400" u="sng" dirty="0">
                    <a:solidFill>
                      <a:schemeClr val="tx1"/>
                    </a:solidFill>
                    <a:latin typeface="Univers Condensed"/>
                    <a:ea typeface="Cambria Math" panose="02040503050406030204" pitchFamily="18" charset="0"/>
                  </a:rPr>
                  <a:t>sécuritaire</a:t>
                </a:r>
                <a:r>
                  <a:rPr lang="fr-CA" sz="1400" dirty="0">
                    <a:solidFill>
                      <a:schemeClr val="tx1"/>
                    </a:solidFill>
                    <a:latin typeface="Univers Condensed"/>
                    <a:ea typeface="Cambria Math" panose="02040503050406030204" pitchFamily="18" charset="0"/>
                  </a:rPr>
                  <a:t> que tout autre construction métallique</a:t>
                </a:r>
                <a:endParaRPr lang="fr-CA" sz="1400" i="1"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a:xfrm>
                <a:off x="838200" y="806624"/>
                <a:ext cx="9049562" cy="5374043"/>
              </a:xfrm>
              <a:prstGeom prst="rect">
                <a:avLst/>
              </a:prstGeom>
              <a:blipFill>
                <a:blip r:embed="rId3"/>
                <a:stretch>
                  <a:fillRect l="-1262" t="-1179"/>
                </a:stretch>
              </a:blipFill>
            </p:spPr>
            <p:txBody>
              <a:bodyPr/>
              <a:lstStyle/>
              <a:p>
                <a:r>
                  <a:rPr lang="en-US">
                    <a:noFill/>
                  </a:rPr>
                  <a:t> </a:t>
                </a:r>
              </a:p>
            </p:txBody>
          </p:sp>
        </mc:Fallback>
      </mc:AlternateContent>
    </p:spTree>
    <p:extLst>
      <p:ext uri="{BB962C8B-B14F-4D97-AF65-F5344CB8AC3E}">
        <p14:creationId xmlns:p14="http://schemas.microsoft.com/office/powerpoint/2010/main" val="119999194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Propriétés mécaniques</a:t>
            </a:r>
          </a:p>
        </p:txBody>
      </p:sp>
      <p:sp>
        <p:nvSpPr>
          <p:cNvPr id="3" name="Espace réservé du texte 2"/>
          <p:cNvSpPr>
            <a:spLocks noGrp="1"/>
          </p:cNvSpPr>
          <p:nvPr>
            <p:ph type="body" idx="1"/>
          </p:nvPr>
        </p:nvSpPr>
        <p:spPr/>
        <p:txBody>
          <a:bodyPr/>
          <a:lstStyle/>
          <a:p>
            <a:r>
              <a:rPr lang="fr-FR" dirty="0"/>
              <a:t>Influence de la vitesse d’application des contraintes sur les propriétés mécaniques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46</a:t>
            </a:fld>
            <a:endParaRPr lang="fr-FR"/>
          </a:p>
        </p:txBody>
      </p:sp>
    </p:spTree>
    <p:extLst>
      <p:ext uri="{BB962C8B-B14F-4D97-AF65-F5344CB8AC3E}">
        <p14:creationId xmlns:p14="http://schemas.microsoft.com/office/powerpoint/2010/main" val="828029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mécaniques</a:t>
            </a:r>
          </a:p>
        </p:txBody>
      </p:sp>
      <p:sp>
        <p:nvSpPr>
          <p:cNvPr id="8" name="Rectangle 7"/>
          <p:cNvSpPr/>
          <p:nvPr/>
        </p:nvSpPr>
        <p:spPr>
          <a:xfrm>
            <a:off x="6600055" y="6187309"/>
            <a:ext cx="3932477" cy="523220"/>
          </a:xfrm>
          <a:prstGeom prst="rect">
            <a:avLst/>
          </a:prstGeom>
        </p:spPr>
        <p:txBody>
          <a:bodyPr wrap="square">
            <a:spAutoFit/>
          </a:bodyPr>
          <a:lstStyle/>
          <a:p>
            <a:r>
              <a:rPr lang="fr-CA" sz="1400" dirty="0">
                <a:latin typeface="Univers Condensed" panose="020B0506020202050204"/>
              </a:rPr>
              <a:t>Variation des propriétés en fonction du taux d’application des déformations</a:t>
            </a:r>
          </a:p>
        </p:txBody>
      </p:sp>
      <p:sp>
        <p:nvSpPr>
          <p:cNvPr id="9" name="Rectangle 1027"/>
          <p:cNvSpPr txBox="1">
            <a:spLocks noChangeArrowheads="1"/>
          </p:cNvSpPr>
          <p:nvPr/>
        </p:nvSpPr>
        <p:spPr bwMode="auto">
          <a:xfrm>
            <a:off x="838200" y="394729"/>
            <a:ext cx="8964488" cy="133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fr-CA" sz="2000" dirty="0">
              <a:solidFill>
                <a:srgbClr val="FF0000"/>
              </a:solidFill>
              <a:latin typeface="Univers Condensed" panose="020B0506020202050204"/>
            </a:endParaRPr>
          </a:p>
          <a:p>
            <a:pPr marL="174625" lvl="1" indent="-174625" eaLnBrk="1" hangingPunct="1">
              <a:buFont typeface="Arial" panose="020B0604020202020204" pitchFamily="34" charset="0"/>
              <a:buChar char="•"/>
              <a:defRPr/>
            </a:pPr>
            <a:r>
              <a:rPr lang="fr-FR" sz="2000" dirty="0">
                <a:latin typeface="Univers Condensed" panose="020B0506020202050204"/>
              </a:rPr>
              <a:t>Les propriétés mécaniques des alliages d’aluminium </a:t>
            </a:r>
            <a:r>
              <a:rPr lang="fr-FR" sz="2000" u="sng" dirty="0">
                <a:latin typeface="Univers Condensed" panose="020B0506020202050204"/>
              </a:rPr>
              <a:t>varient de façon plus ou moins marquée</a:t>
            </a:r>
            <a:r>
              <a:rPr lang="fr-FR" sz="2000" dirty="0">
                <a:latin typeface="Univers Condensed" panose="020B0506020202050204"/>
              </a:rPr>
              <a:t> en fonction du taux d’application des déformations</a:t>
            </a:r>
          </a:p>
          <a:p>
            <a:pPr marL="0" lvl="1" indent="0" eaLnBrk="1" hangingPunct="1">
              <a:buNone/>
              <a:defRPr/>
            </a:pPr>
            <a:endParaRPr lang="fr-CA" sz="2000" dirty="0">
              <a:solidFill>
                <a:srgbClr val="FF0000"/>
              </a:solidFill>
              <a:latin typeface="Univers Condensed" panose="020B0506020202050204"/>
            </a:endParaRPr>
          </a:p>
        </p:txBody>
      </p:sp>
      <p:pic>
        <p:nvPicPr>
          <p:cNvPr id="10" name="Image 9"/>
          <p:cNvPicPr>
            <a:picLocks noChangeAspect="1"/>
          </p:cNvPicPr>
          <p:nvPr/>
        </p:nvPicPr>
        <p:blipFill>
          <a:blip r:embed="rId3"/>
          <a:stretch>
            <a:fillRect/>
          </a:stretch>
        </p:blipFill>
        <p:spPr>
          <a:xfrm>
            <a:off x="5816594" y="1521996"/>
            <a:ext cx="4394206" cy="4665313"/>
          </a:xfrm>
          <a:prstGeom prst="rect">
            <a:avLst/>
          </a:prstGeom>
        </p:spPr>
      </p:pic>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1868860"/>
                <a:ext cx="4104456" cy="448749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lvl="1" indent="-174625" eaLnBrk="1" hangingPunct="1">
                  <a:buFont typeface="Arial" panose="020B0604020202020204" pitchFamily="34" charset="0"/>
                  <a:buChar char="•"/>
                  <a:defRPr/>
                </a:pPr>
                <a14:m>
                  <m:oMath xmlns:m="http://schemas.openxmlformats.org/officeDocument/2006/math">
                    <m:sSub>
                      <m:sSubPr>
                        <m:ctrlPr>
                          <a:rPr lang="fr-FR" sz="2000" i="1">
                            <a:latin typeface="Cambria Math" panose="02040503050406030204" pitchFamily="18" charset="0"/>
                          </a:rPr>
                        </m:ctrlPr>
                      </m:sSubPr>
                      <m:e>
                        <m:r>
                          <a:rPr lang="fr-CA" sz="2000" i="1">
                            <a:latin typeface="Cambria Math"/>
                          </a:rPr>
                          <m:t>𝐹</m:t>
                        </m:r>
                      </m:e>
                      <m:sub>
                        <m:r>
                          <a:rPr lang="fr-CA" sz="2000" i="1">
                            <a:latin typeface="Cambria Math"/>
                          </a:rPr>
                          <m:t>𝑢</m:t>
                        </m:r>
                      </m:sub>
                    </m:sSub>
                  </m:oMath>
                </a14:m>
                <a:r>
                  <a:rPr lang="fr-FR" sz="2000" dirty="0">
                    <a:latin typeface="Univers Condensed" panose="020B0506020202050204"/>
                  </a:rPr>
                  <a:t> et </a:t>
                </a:r>
                <a14:m>
                  <m:oMath xmlns:m="http://schemas.openxmlformats.org/officeDocument/2006/math">
                    <m:sSub>
                      <m:sSubPr>
                        <m:ctrlPr>
                          <a:rPr lang="fr-FR" sz="2000" i="1">
                            <a:latin typeface="Cambria Math" panose="02040503050406030204" pitchFamily="18" charset="0"/>
                          </a:rPr>
                        </m:ctrlPr>
                      </m:sSubPr>
                      <m:e>
                        <m:r>
                          <a:rPr lang="fr-CA" sz="2000" i="1">
                            <a:latin typeface="Cambria Math"/>
                          </a:rPr>
                          <m:t>𝐹</m:t>
                        </m:r>
                      </m:e>
                      <m:sub>
                        <m:r>
                          <a:rPr lang="fr-CA" sz="2000" i="1">
                            <a:latin typeface="Cambria Math"/>
                          </a:rPr>
                          <m:t>𝑦</m:t>
                        </m:r>
                      </m:sub>
                    </m:sSub>
                  </m:oMath>
                </a14:m>
                <a:r>
                  <a:rPr lang="fr-FR" sz="2000" dirty="0">
                    <a:latin typeface="Univers Condensed" panose="020B0506020202050204"/>
                  </a:rPr>
                  <a:t> et </a:t>
                </a:r>
                <a14:m>
                  <m:oMath xmlns:m="http://schemas.openxmlformats.org/officeDocument/2006/math">
                    <m:r>
                      <a:rPr lang="fr-FR" sz="2000" i="1">
                        <a:latin typeface="Cambria Math"/>
                        <a:ea typeface="Cambria Math"/>
                      </a:rPr>
                      <m:t>𝜀</m:t>
                    </m:r>
                  </m:oMath>
                </a14:m>
                <a:r>
                  <a:rPr lang="fr-FR" sz="2000" dirty="0">
                    <a:latin typeface="Univers Condensed" panose="020B0506020202050204"/>
                  </a:rPr>
                  <a:t> ont tendance à être plus élevées lorsque le taux d’application des déformations augmente</a:t>
                </a:r>
              </a:p>
              <a:p>
                <a:pPr marL="174625" lvl="1" indent="-174625" eaLnBrk="1" hangingPunct="1">
                  <a:buFont typeface="Arial" panose="020B0604020202020204" pitchFamily="34" charset="0"/>
                  <a:buChar char="•"/>
                  <a:defRPr/>
                </a:pPr>
                <a:endParaRPr lang="fr-FR" sz="2000" dirty="0">
                  <a:latin typeface="Univers Condensed" panose="020B0506020202050204"/>
                </a:endParaRPr>
              </a:p>
              <a:p>
                <a:pPr marL="174625" lvl="1" indent="-174625" eaLnBrk="1" hangingPunct="1">
                  <a:buFont typeface="Arial" panose="020B0604020202020204" pitchFamily="34" charset="0"/>
                  <a:buChar char="•"/>
                  <a:defRPr/>
                </a:pPr>
                <a:r>
                  <a:rPr lang="fr-FR" sz="2000" dirty="0">
                    <a:latin typeface="Univers Condensed" panose="020B0506020202050204"/>
                  </a:rPr>
                  <a:t>Il est </a:t>
                </a:r>
                <a:r>
                  <a:rPr lang="fr-FR" sz="2000" u="sng" dirty="0">
                    <a:latin typeface="Univers Condensed" panose="020B0506020202050204"/>
                  </a:rPr>
                  <a:t>raisonnable et sécuritaire d’utiliser les valeurs de résistance mécanique et de déformation correspondantes à des essais de chargement statique</a:t>
                </a:r>
                <a:r>
                  <a:rPr lang="fr-FR" sz="2000" dirty="0">
                    <a:latin typeface="Univers Condensed" panose="020B0506020202050204"/>
                  </a:rPr>
                  <a:t> et de ne pas tenir compte de la variation des propriétés mécaniques en fonction du taux de déformation</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1868860"/>
                <a:ext cx="4104456" cy="4487490"/>
              </a:xfrm>
              <a:prstGeom prst="rect">
                <a:avLst/>
              </a:prstGeom>
              <a:blipFill>
                <a:blip r:embed="rId4"/>
                <a:stretch>
                  <a:fillRect l="-1337" t="-815" b="-28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 name="Rectangle 11">
            <a:extLst>
              <a:ext uri="{FF2B5EF4-FFF2-40B4-BE49-F238E27FC236}">
                <a16:creationId xmlns:a16="http://schemas.microsoft.com/office/drawing/2014/main" id="{DB4108BF-6DAB-6449-A98B-4C48B16977B9}"/>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7559219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48</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2015450"/>
            <a:ext cx="10513982" cy="4041258"/>
          </a:xfrm>
          <a:effectLst/>
        </p:spPr>
        <p:txBody>
          <a:bodyPr>
            <a:normAutofit/>
          </a:bodyPr>
          <a:lstStyle/>
          <a:p>
            <a:r>
              <a:rPr lang="fr-FR" sz="3600" dirty="0">
                <a:effectLst/>
              </a:rPr>
              <a:t>A – Propriétés physiques</a:t>
            </a:r>
          </a:p>
          <a:p>
            <a:r>
              <a:rPr lang="fr-FR" sz="3600" dirty="0">
                <a:effectLst/>
              </a:rPr>
              <a:t>B – Propriétés mécaniques</a:t>
            </a:r>
          </a:p>
          <a:p>
            <a:r>
              <a:rPr lang="fr-FR" sz="36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C – Soudabilité</a:t>
            </a:r>
          </a:p>
          <a:p>
            <a:r>
              <a:rPr lang="fr-FR" sz="3600" dirty="0"/>
              <a:t>D – Tenue à la corrosion</a:t>
            </a:r>
          </a:p>
          <a:p>
            <a:r>
              <a:rPr lang="fr-FR" sz="3600" dirty="0"/>
              <a:t>E – Autres propriétés et caractéristiques</a:t>
            </a:r>
            <a:endParaRPr lang="en-US" sz="36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007633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Soudabilité</a:t>
            </a:r>
          </a:p>
        </p:txBody>
      </p:sp>
      <p:sp>
        <p:nvSpPr>
          <p:cNvPr id="3" name="Espace réservé du texte 2"/>
          <p:cNvSpPr>
            <a:spLocks noGrp="1"/>
          </p:cNvSpPr>
          <p:nvPr>
            <p:ph type="body" idx="1"/>
          </p:nvPr>
        </p:nvSpPr>
        <p:spPr/>
        <p:txBody>
          <a:bodyPr/>
          <a:lstStyle/>
          <a:p>
            <a:r>
              <a:rPr lang="fr-FR" dirty="0"/>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49</a:t>
            </a:fld>
            <a:endParaRPr lang="fr-FR"/>
          </a:p>
        </p:txBody>
      </p:sp>
    </p:spTree>
    <p:extLst>
      <p:ext uri="{BB962C8B-B14F-4D97-AF65-F5344CB8AC3E}">
        <p14:creationId xmlns:p14="http://schemas.microsoft.com/office/powerpoint/2010/main" val="187525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Propriétés physiques</a:t>
            </a:r>
          </a:p>
        </p:txBody>
      </p:sp>
      <p:sp>
        <p:nvSpPr>
          <p:cNvPr id="3" name="Espace réservé du texte 2"/>
          <p:cNvSpPr>
            <a:spLocks noGrp="1"/>
          </p:cNvSpPr>
          <p:nvPr>
            <p:ph type="body" idx="1"/>
          </p:nvPr>
        </p:nvSpPr>
        <p:spPr/>
        <p:txBody>
          <a:bodyPr/>
          <a:lstStyle/>
          <a:p>
            <a:r>
              <a:rPr lang="fr-FR" dirty="0"/>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a:t>
            </a:fld>
            <a:endParaRPr lang="fr-FR"/>
          </a:p>
        </p:txBody>
      </p:sp>
    </p:spTree>
    <p:extLst>
      <p:ext uri="{BB962C8B-B14F-4D97-AF65-F5344CB8AC3E}">
        <p14:creationId xmlns:p14="http://schemas.microsoft.com/office/powerpoint/2010/main" val="2760426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873965"/>
                <a:ext cx="9049562" cy="57408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2" indent="-265113" eaLnBrk="1" hangingPunct="1">
                  <a:defRPr/>
                </a:pPr>
                <a:r>
                  <a:rPr lang="fr-CA" sz="1600" dirty="0">
                    <a:latin typeface="Univers Condensed"/>
                    <a:ea typeface="Cambria Math" panose="02040503050406030204" pitchFamily="18" charset="0"/>
                  </a:rPr>
                  <a:t>Peut être définie comme </a:t>
                </a:r>
                <a14:m>
                  <m:oMath xmlns:m="http://schemas.openxmlformats.org/officeDocument/2006/math">
                    <m:r>
                      <a:rPr lang="fr-CA" sz="1600" i="1" dirty="0">
                        <a:latin typeface="Cambria Math" panose="02040503050406030204" pitchFamily="18" charset="0"/>
                        <a:ea typeface="Cambria Math" panose="02040503050406030204" pitchFamily="18" charset="0"/>
                      </a:rPr>
                      <m:t>« </m:t>
                    </m:r>
                  </m:oMath>
                </a14:m>
                <a:r>
                  <a:rPr lang="fr-CA" sz="1600" dirty="0">
                    <a:latin typeface="Univers Condensed"/>
                    <a:ea typeface="Cambria Math" panose="02040503050406030204" pitchFamily="18" charset="0"/>
                  </a:rPr>
                  <a:t>La plus ou moins grande facilité d’établir la continuité métallique entre deux pièces, </a:t>
                </a:r>
                <a:r>
                  <a:rPr lang="fr-CA" sz="1600" u="sng" dirty="0">
                    <a:latin typeface="Univers Condensed"/>
                    <a:ea typeface="Cambria Math" panose="02040503050406030204" pitchFamily="18" charset="0"/>
                  </a:rPr>
                  <a:t>tout en produisant un lien exempt de défauts physiques</a:t>
                </a:r>
                <a:r>
                  <a:rPr lang="fr-CA" sz="1600" dirty="0">
                    <a:latin typeface="Univers Condensed"/>
                    <a:ea typeface="Cambria Math" panose="02040503050406030204" pitchFamily="18" charset="0"/>
                  </a:rPr>
                  <a:t> et aussi </a:t>
                </a:r>
                <a:r>
                  <a:rPr lang="fr-CA" sz="1600" u="sng" dirty="0">
                    <a:latin typeface="Univers Condensed"/>
                    <a:ea typeface="Cambria Math" panose="02040503050406030204" pitchFamily="18" charset="0"/>
                  </a:rPr>
                  <a:t>résistant que le métal de base </a:t>
                </a:r>
                <a14:m>
                  <m:oMath xmlns:m="http://schemas.openxmlformats.org/officeDocument/2006/math">
                    <m:r>
                      <a:rPr lang="fr-CA" sz="1600" i="1" dirty="0">
                        <a:latin typeface="Cambria Math" panose="02040503050406030204" pitchFamily="18" charset="0"/>
                        <a:ea typeface="Cambria Math" panose="02040503050406030204" pitchFamily="18" charset="0"/>
                      </a:rPr>
                      <m:t>»</m:t>
                    </m:r>
                  </m:oMath>
                </a14:m>
                <a:endParaRPr lang="fr-CA" sz="1600" dirty="0">
                  <a:latin typeface="Univers Condensed"/>
                  <a:ea typeface="Cambria Math" panose="02040503050406030204" pitchFamily="18" charset="0"/>
                </a:endParaRPr>
              </a:p>
              <a:p>
                <a:pPr marL="742950" lvl="2" indent="-342900" eaLnBrk="1" hangingPunct="1">
                  <a:defRPr/>
                </a:pPr>
                <a:endParaRPr lang="fr-CA" sz="1600" dirty="0">
                  <a:latin typeface="Univers Condensed"/>
                  <a:ea typeface="Cambria Math" panose="02040503050406030204" pitchFamily="18" charset="0"/>
                </a:endParaRPr>
              </a:p>
              <a:p>
                <a:pPr marL="265113" lvl="2" indent="-265113" eaLnBrk="1" hangingPunct="1">
                  <a:defRPr/>
                </a:pPr>
                <a:r>
                  <a:rPr lang="fr-CA" sz="1600" dirty="0">
                    <a:latin typeface="Univers Condensed"/>
                    <a:ea typeface="Cambria Math" panose="02040503050406030204" pitchFamily="18" charset="0"/>
                  </a:rPr>
                  <a:t>Il s’agit d’une propriété chimique ou physico-chimique </a:t>
                </a:r>
                <a:r>
                  <a:rPr lang="fr-CA" sz="1600" u="sng" dirty="0">
                    <a:latin typeface="Univers Condensed"/>
                    <a:ea typeface="Cambria Math" panose="02040503050406030204" pitchFamily="18" charset="0"/>
                  </a:rPr>
                  <a:t>fondamentale</a:t>
                </a:r>
              </a:p>
              <a:p>
                <a:pPr marL="742950" lvl="2" indent="-342900" eaLnBrk="1" hangingPunct="1">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Il est donc important que le concepteur </a:t>
                </a:r>
                <a:r>
                  <a:rPr lang="fr-FR" sz="1600" u="sng" dirty="0">
                    <a:latin typeface="Univers Condensed"/>
                    <a:ea typeface="Cambria Math" panose="02040503050406030204" pitchFamily="18" charset="0"/>
                  </a:rPr>
                  <a:t>possède une assez bonne connaissance</a:t>
                </a:r>
                <a:r>
                  <a:rPr lang="fr-FR" sz="1600" dirty="0">
                    <a:latin typeface="Univers Condensed"/>
                    <a:ea typeface="Cambria Math" panose="02040503050406030204" pitchFamily="18" charset="0"/>
                  </a:rPr>
                  <a:t> de cette propriété</a:t>
                </a: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265113" lvl="2" indent="-265113" eaLnBrk="1" hangingPunct="1">
                  <a:defRPr/>
                </a:pPr>
                <a:r>
                  <a:rPr lang="fr-CA" sz="1600" dirty="0">
                    <a:latin typeface="Univers Condensed"/>
                    <a:ea typeface="Cambria Math" panose="02040503050406030204" pitchFamily="18" charset="0"/>
                  </a:rPr>
                  <a:t>Différents procédés peuvent être </a:t>
                </a:r>
                <a:r>
                  <a:rPr lang="fr-CA" sz="1600" u="sng" dirty="0">
                    <a:latin typeface="Univers Condensed"/>
                    <a:ea typeface="Cambria Math" panose="02040503050406030204" pitchFamily="18" charset="0"/>
                  </a:rPr>
                  <a:t>utilisés pour le soudage de l’aluminium : GMAW</a:t>
                </a:r>
                <a:r>
                  <a:rPr lang="fr-CA" sz="1600" u="sng" dirty="0">
                    <a:latin typeface="Univers Condensed"/>
                  </a:rPr>
                  <a:t>, GTAW</a:t>
                </a:r>
                <a:r>
                  <a:rPr lang="fr-CA" sz="1600" u="sng" dirty="0">
                    <a:latin typeface="Univers Condensed"/>
                    <a:ea typeface="Cambria Math" panose="02040503050406030204" pitchFamily="18" charset="0"/>
                  </a:rPr>
                  <a:t>, par résistance, au laser, par friction avec toupie (FSW), etc.</a:t>
                </a:r>
              </a:p>
              <a:p>
                <a:pPr marL="742950" lvl="2"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265113" lvl="2" indent="-265113" eaLnBrk="1" hangingPunct="1">
                  <a:defRPr/>
                </a:pPr>
                <a:r>
                  <a:rPr lang="fr-CA" sz="1600" dirty="0">
                    <a:latin typeface="Univers Condensed"/>
                    <a:ea typeface="Cambria Math" panose="02040503050406030204" pitchFamily="18" charset="0"/>
                  </a:rPr>
                  <a:t>Pour souder l'aluminium, il faut</a:t>
                </a:r>
              </a:p>
              <a:p>
                <a:pPr marL="742950" lvl="2" indent="-342900" eaLnBrk="1" hangingPunct="1">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utiliser des moyens de chauffe </a:t>
                </a:r>
                <a:r>
                  <a:rPr lang="fr-CA" sz="1600" u="sng" dirty="0">
                    <a:latin typeface="Univers Condensed"/>
                    <a:ea typeface="Cambria Math" panose="02040503050406030204" pitchFamily="18" charset="0"/>
                  </a:rPr>
                  <a:t>puissants et très localisés</a:t>
                </a:r>
                <a:r>
                  <a:rPr lang="fr-CA" sz="1600" dirty="0">
                    <a:latin typeface="Univers Condensed"/>
                    <a:ea typeface="Cambria Math" panose="02040503050406030204" pitchFamily="18" charset="0"/>
                  </a:rPr>
                  <a:t> pour limiter les déformations, les manques de fusion, les pertes de chaleur et l’effondrement du bain de fusion</a:t>
                </a:r>
              </a:p>
              <a:p>
                <a:pPr marL="1657350" lvl="4" indent="-342900" eaLnBrk="1" hangingPunct="1">
                  <a:buClr>
                    <a:srgbClr val="FF0000"/>
                  </a:buClr>
                  <a:buFont typeface="Wingdings" panose="05000000000000000000" pitchFamily="2" charset="2"/>
                  <a:buChar char="Ø"/>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u="sng" dirty="0">
                    <a:latin typeface="Univers Condensed"/>
                    <a:ea typeface="Cambria Math" panose="02040503050406030204" pitchFamily="18" charset="0"/>
                  </a:rPr>
                  <a:t>souder rapidement avec un ampérage élevé</a:t>
                </a:r>
                <a:r>
                  <a:rPr lang="fr-CA" sz="1600" dirty="0">
                    <a:latin typeface="Univers Condensed"/>
                    <a:ea typeface="Cambria Math" panose="02040503050406030204" pitchFamily="18" charset="0"/>
                  </a:rPr>
                  <a:t> : GMAW</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873965"/>
                <a:ext cx="9049562" cy="5740895"/>
              </a:xfrm>
              <a:prstGeom prst="rect">
                <a:avLst/>
              </a:prstGeom>
              <a:blipFill>
                <a:blip r:embed="rId3"/>
                <a:stretch>
                  <a:fillRect l="-270" t="-318" r="-6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F78DA6F-DCA0-4FA2-BF53-4F32C4DA3FEA}"/>
                  </a:ext>
                </a:extLst>
              </p:cNvPr>
              <p:cNvSpPr/>
              <p:nvPr/>
            </p:nvSpPr>
            <p:spPr>
              <a:xfrm>
                <a:off x="838200" y="6433831"/>
                <a:ext cx="7280064" cy="307777"/>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GMAW (Gaz Metal Arc </a:t>
                </a:r>
                <a:r>
                  <a:rPr lang="fr-CA" sz="1400" dirty="0" err="1">
                    <a:latin typeface="Univers Condensed"/>
                  </a:rPr>
                  <a:t>Welding</a:t>
                </a:r>
                <a:r>
                  <a:rPr lang="fr-CA" sz="1400" dirty="0">
                    <a:latin typeface="Univers Condensed"/>
                  </a:rPr>
                  <a:t>). GTAW (Gaz Tungsten Arc </a:t>
                </a:r>
                <a:r>
                  <a:rPr lang="fr-CA" sz="1400" dirty="0" err="1">
                    <a:latin typeface="Univers Condensed"/>
                  </a:rPr>
                  <a:t>Welding</a:t>
                </a:r>
                <a:r>
                  <a:rPr lang="fr-CA" sz="1400" dirty="0">
                    <a:latin typeface="Univers Condensed"/>
                  </a:rPr>
                  <a:t>) </a:t>
                </a:r>
                <a:endParaRPr lang="fr-FR" sz="1400" dirty="0">
                  <a:latin typeface="Univers Condensed"/>
                </a:endParaRPr>
              </a:p>
            </p:txBody>
          </p:sp>
        </mc:Choice>
        <mc:Fallback xmlns="">
          <p:sp>
            <p:nvSpPr>
              <p:cNvPr id="13" name="Rectangle 12">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6433831"/>
                <a:ext cx="7280064" cy="307777"/>
              </a:xfrm>
              <a:prstGeom prst="rect">
                <a:avLst/>
              </a:prstGeom>
              <a:blipFill>
                <a:blip r:embed="rId4"/>
                <a:stretch>
                  <a:fillRect t="-1961" b="-19608"/>
                </a:stretch>
              </a:blipFill>
            </p:spPr>
            <p:txBody>
              <a:bodyPr/>
              <a:lstStyle/>
              <a:p>
                <a:r>
                  <a:rPr lang="fr-CA">
                    <a:noFill/>
                  </a:rPr>
                  <a:t> </a:t>
                </a:r>
              </a:p>
            </p:txBody>
          </p:sp>
        </mc:Fallback>
      </mc:AlternateContent>
    </p:spTree>
    <p:extLst>
      <p:ext uri="{BB962C8B-B14F-4D97-AF65-F5344CB8AC3E}">
        <p14:creationId xmlns:p14="http://schemas.microsoft.com/office/powerpoint/2010/main" val="236248994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a:xfrm>
                <a:off x="838200" y="982546"/>
                <a:ext cx="9049562" cy="23762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1" indent="-265113">
                  <a:defRPr/>
                </a:pPr>
                <a:r>
                  <a:rPr lang="fr-CA" sz="1600" dirty="0">
                    <a:latin typeface="Univers Condensed"/>
                  </a:rPr>
                  <a:t>Couche d’oxyde (oxyde d'aluminium: alumine )</a:t>
                </a:r>
              </a:p>
              <a:p>
                <a:pPr marL="0" lvl="1" indent="0">
                  <a:buFont typeface="Arial" panose="020B0604020202020204" pitchFamily="34" charset="0"/>
                  <a:buNone/>
                  <a:defRPr/>
                </a:pPr>
                <a:endParaRPr lang="el-GR" sz="1600" dirty="0">
                  <a:solidFill>
                    <a:srgbClr val="000099"/>
                  </a:solidFill>
                  <a:latin typeface="Univers Condensed"/>
                </a:endParaRPr>
              </a:p>
              <a:p>
                <a:pPr marL="647700" lvl="2" indent="-285750">
                  <a:buFont typeface="Wingdings" panose="05000000000000000000" pitchFamily="2" charset="2"/>
                  <a:buChar char="Ø"/>
                  <a:defRPr/>
                </a:pPr>
                <a:r>
                  <a:rPr lang="fr-CA" sz="1600" dirty="0">
                    <a:latin typeface="Univers Condensed"/>
                    <a:ea typeface="Cambria Math" panose="02040503050406030204" pitchFamily="18" charset="0"/>
                  </a:rPr>
                  <a:t>La couche d’oxyde fond à </a:t>
                </a:r>
                <a14:m>
                  <m:oMath xmlns:m="http://schemas.openxmlformats.org/officeDocument/2006/math">
                    <m:r>
                      <a:rPr lang="fr-CA" sz="1600" i="1" dirty="0">
                        <a:latin typeface="Cambria Math" panose="02040503050406030204" pitchFamily="18" charset="0"/>
                        <a:ea typeface="Cambria Math" panose="02040503050406030204" pitchFamily="18" charset="0"/>
                      </a:rPr>
                      <m:t>2050℃</m:t>
                    </m:r>
                  </m:oMath>
                </a14:m>
                <a:r>
                  <a:rPr lang="fr-CA" sz="1600" dirty="0">
                    <a:latin typeface="Univers Condensed"/>
                    <a:ea typeface="Cambria Math" panose="02040503050406030204" pitchFamily="18" charset="0"/>
                  </a:rPr>
                  <a:t>, alors que le point de fusion de l’aluminium est de </a:t>
                </a:r>
                <a14:m>
                  <m:oMath xmlns:m="http://schemas.openxmlformats.org/officeDocument/2006/math">
                    <m:r>
                      <a:rPr lang="fr-CA" sz="1600" i="1" dirty="0">
                        <a:latin typeface="Cambria Math" panose="02040503050406030204" pitchFamily="18" charset="0"/>
                        <a:ea typeface="Cambria Math" panose="02040503050406030204" pitchFamily="18" charset="0"/>
                      </a:rPr>
                      <m:t>660℃ </m:t>
                    </m:r>
                  </m:oMath>
                </a14:m>
                <a:endParaRPr lang="fr-CA" sz="1600" dirty="0">
                  <a:latin typeface="Univers Condensed"/>
                  <a:ea typeface="Cambria Math" panose="02040503050406030204" pitchFamily="18" charset="0"/>
                </a:endParaRPr>
              </a:p>
              <a:p>
                <a:pPr marL="627063" lvl="2" indent="-265113">
                  <a:buFont typeface="Calibri" panose="020F0502020204030204" pitchFamily="34" charset="0"/>
                  <a:buChar char="‒"/>
                  <a:defRPr/>
                </a:pPr>
                <a:endParaRPr lang="fr-CA" sz="1600" dirty="0">
                  <a:latin typeface="Univers Condensed"/>
                  <a:ea typeface="Cambria Math" panose="02040503050406030204" pitchFamily="18" charset="0"/>
                </a:endParaRPr>
              </a:p>
              <a:p>
                <a:pPr marL="647700" lvl="2" indent="-285750">
                  <a:buFont typeface="Wingdings" panose="05000000000000000000" pitchFamily="2" charset="2"/>
                  <a:buChar char="Ø"/>
                  <a:defRPr/>
                </a:pPr>
                <a:r>
                  <a:rPr lang="fr-CA" sz="1600" dirty="0">
                    <a:latin typeface="Univers Condensed"/>
                    <a:ea typeface="Cambria Math" panose="02040503050406030204" pitchFamily="18" charset="0"/>
                  </a:rPr>
                  <a:t>Elle se reforme peu après qu’on l’ait enlevée (</a:t>
                </a:r>
                <a:r>
                  <a:rPr lang="fr-CA" sz="1600" u="sng" dirty="0">
                    <a:latin typeface="Univers Condensed"/>
                    <a:ea typeface="Cambria Math" panose="02040503050406030204" pitchFamily="18" charset="0"/>
                  </a:rPr>
                  <a:t>au bout de quelques heures, </a:t>
                </a:r>
                <a:r>
                  <a:rPr lang="fr-CA" sz="1600" u="sng" dirty="0">
                    <a:latin typeface="Univers Condensed"/>
                  </a:rPr>
                  <a:t>elle redevient aussi épaisse qu’avant</a:t>
                </a:r>
                <a:r>
                  <a:rPr lang="fr-CA" sz="1600" dirty="0">
                    <a:latin typeface="Univers Condensed"/>
                  </a:rPr>
                  <a:t>)</a:t>
                </a:r>
                <a:endParaRPr lang="fr-CA" sz="1600" dirty="0">
                  <a:latin typeface="Univers Condensed"/>
                  <a:ea typeface="Cambria Math" panose="02040503050406030204" pitchFamily="18" charset="0"/>
                </a:endParaRPr>
              </a:p>
              <a:p>
                <a:pPr marL="627063" lvl="2" indent="-265113">
                  <a:buFont typeface="Calibri" panose="020F0502020204030204" pitchFamily="34" charset="0"/>
                  <a:buChar char="‒"/>
                  <a:defRPr/>
                </a:pPr>
                <a:endParaRPr lang="fr-CA" sz="1600" dirty="0">
                  <a:latin typeface="Univers Condensed"/>
                  <a:ea typeface="Cambria Math" panose="02040503050406030204" pitchFamily="18" charset="0"/>
                </a:endParaRPr>
              </a:p>
              <a:p>
                <a:pPr marL="647700" lvl="2" indent="-285750">
                  <a:buFont typeface="Wingdings" panose="05000000000000000000" pitchFamily="2" charset="2"/>
                  <a:buChar char="Ø"/>
                  <a:defRPr/>
                </a:pPr>
                <a:r>
                  <a:rPr lang="fr-CA" sz="1600" dirty="0">
                    <a:latin typeface="Univers Condensed"/>
                    <a:ea typeface="Cambria Math" panose="02040503050406030204" pitchFamily="18" charset="0"/>
                  </a:rPr>
                  <a:t>Deux </a:t>
                </a:r>
                <a:r>
                  <a:rPr lang="fr-CA" sz="1600" u="sng" dirty="0">
                    <a:latin typeface="Univers Condensed"/>
                    <a:ea typeface="Cambria Math" panose="02040503050406030204" pitchFamily="18" charset="0"/>
                  </a:rPr>
                  <a:t>conséquences</a:t>
                </a:r>
                <a:r>
                  <a:rPr lang="fr-CA" sz="1600" dirty="0">
                    <a:latin typeface="Univers Condensed"/>
                    <a:ea typeface="Cambria Math" panose="02040503050406030204" pitchFamily="18" charset="0"/>
                  </a:rPr>
                  <a:t> de la présence de cette couche:</a:t>
                </a:r>
              </a:p>
            </p:txBody>
          </p:sp>
        </mc:Choice>
        <mc:Fallback xmlns="">
          <p:sp>
            <p:nvSpPr>
              <p:cNvPr id="6" name="Rectangle 1027"/>
              <p:cNvSpPr txBox="1">
                <a:spLocks noRot="1" noChangeAspect="1" noMove="1" noResize="1" noEditPoints="1" noAdjustHandles="1" noChangeArrowheads="1" noChangeShapeType="1" noTextEdit="1"/>
              </p:cNvSpPr>
              <p:nvPr/>
            </p:nvSpPr>
            <p:spPr>
              <a:xfrm>
                <a:off x="838200" y="982546"/>
                <a:ext cx="9049562" cy="2376264"/>
              </a:xfrm>
              <a:prstGeom prst="rect">
                <a:avLst/>
              </a:prstGeom>
              <a:blipFill>
                <a:blip r:embed="rId3"/>
                <a:stretch>
                  <a:fillRect l="-1280" t="-3590"/>
                </a:stretch>
              </a:blipFill>
            </p:spPr>
            <p:txBody>
              <a:bodyPr/>
              <a:lstStyle/>
              <a:p>
                <a:r>
                  <a:rPr lang="fr-CA">
                    <a:noFill/>
                  </a:rPr>
                  <a:t> </a:t>
                </a:r>
              </a:p>
            </p:txBody>
          </p:sp>
        </mc:Fallback>
      </mc:AlternateContent>
      <p:sp>
        <p:nvSpPr>
          <p:cNvPr id="7" name="Rectangle 1027"/>
          <p:cNvSpPr txBox="1">
            <a:spLocks noChangeArrowheads="1"/>
          </p:cNvSpPr>
          <p:nvPr/>
        </p:nvSpPr>
        <p:spPr bwMode="auto">
          <a:xfrm>
            <a:off x="838200" y="3574730"/>
            <a:ext cx="4189530" cy="255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v"/>
              <a:defRPr/>
            </a:pPr>
            <a:r>
              <a:rPr lang="fr-CA" sz="1600" dirty="0">
                <a:latin typeface="Univers Condensed"/>
                <a:ea typeface="Cambria Math" panose="02040503050406030204" pitchFamily="18" charset="0"/>
              </a:rPr>
              <a:t>puisqu’elle est poreuse, </a:t>
            </a:r>
            <a:r>
              <a:rPr lang="fr-CA" sz="1600" u="sng" dirty="0">
                <a:latin typeface="Univers Condensed"/>
                <a:ea typeface="Cambria Math" panose="02040503050406030204" pitchFamily="18" charset="0"/>
              </a:rPr>
              <a:t>elle peut absorber de la graisse et de l’humidité</a:t>
            </a:r>
            <a:r>
              <a:rPr lang="fr-CA" sz="1600" dirty="0">
                <a:latin typeface="Univers Condensed"/>
                <a:ea typeface="Cambria Math" panose="02040503050406030204" pitchFamily="18" charset="0"/>
              </a:rPr>
              <a:t> ; au soudage, l’hydrogène contenu dans ces substances essaie de s’échapper sous forme gazeuse (étant moins soluble), mais beaucoup de bulles restent emprisonnées, créant ainsi de </a:t>
            </a:r>
            <a:r>
              <a:rPr lang="fr-CA" sz="1600" u="sng" dirty="0">
                <a:latin typeface="Univers Condensed"/>
                <a:ea typeface="Cambria Math" panose="02040503050406030204" pitchFamily="18" charset="0"/>
              </a:rPr>
              <a:t>la porosité dans le métal qui se solidifie</a:t>
            </a:r>
          </a:p>
        </p:txBody>
      </p:sp>
      <p:pic>
        <p:nvPicPr>
          <p:cNvPr id="8" name="Image 7"/>
          <p:cNvPicPr>
            <a:picLocks noChangeAspect="1"/>
          </p:cNvPicPr>
          <p:nvPr/>
        </p:nvPicPr>
        <p:blipFill>
          <a:blip r:embed="rId4"/>
          <a:stretch>
            <a:fillRect/>
          </a:stretch>
        </p:blipFill>
        <p:spPr>
          <a:xfrm>
            <a:off x="6548761" y="2852936"/>
            <a:ext cx="4868297" cy="2664296"/>
          </a:xfrm>
          <a:prstGeom prst="rect">
            <a:avLst/>
          </a:prstGeom>
        </p:spPr>
      </p:pic>
      <p:sp>
        <p:nvSpPr>
          <p:cNvPr id="9" name="Rectangle 8"/>
          <p:cNvSpPr/>
          <p:nvPr/>
        </p:nvSpPr>
        <p:spPr>
          <a:xfrm>
            <a:off x="6672063" y="5733256"/>
            <a:ext cx="4233003" cy="523220"/>
          </a:xfrm>
          <a:prstGeom prst="rect">
            <a:avLst/>
          </a:prstGeom>
        </p:spPr>
        <p:txBody>
          <a:bodyPr wrap="square">
            <a:spAutoFit/>
          </a:bodyPr>
          <a:lstStyle/>
          <a:p>
            <a:r>
              <a:rPr lang="fr-CA" sz="1400" dirty="0">
                <a:latin typeface="Univers Condensed"/>
              </a:rPr>
              <a:t>Sources d’hydrogène pouvant créer de la porosité dans les soudures</a:t>
            </a:r>
          </a:p>
        </p:txBody>
      </p:sp>
      <p:sp>
        <p:nvSpPr>
          <p:cNvPr id="11" name="Rectangle 10">
            <a:extLst>
              <a:ext uri="{FF2B5EF4-FFF2-40B4-BE49-F238E27FC236}">
                <a16:creationId xmlns:a16="http://schemas.microsoft.com/office/drawing/2014/main" id="{A32FA3DA-C0F7-AC4D-AE90-B71D2622AE87}"/>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92317505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14" name="Rectangle 1027"/>
          <p:cNvSpPr txBox="1">
            <a:spLocks noChangeArrowheads="1"/>
          </p:cNvSpPr>
          <p:nvPr/>
        </p:nvSpPr>
        <p:spPr>
          <a:xfrm>
            <a:off x="838200" y="1140897"/>
            <a:ext cx="4009002" cy="136815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2" indent="-342900">
              <a:buFont typeface="Wingdings" panose="05000000000000000000" pitchFamily="2" charset="2"/>
              <a:buChar char="v"/>
              <a:defRPr/>
            </a:pPr>
            <a:r>
              <a:rPr lang="fr-CA" dirty="0">
                <a:latin typeface="Univers Condensed"/>
              </a:rPr>
              <a:t>En raison de son </a:t>
            </a:r>
            <a:r>
              <a:rPr lang="fr-CA" u="sng" dirty="0">
                <a:latin typeface="Univers Condensed"/>
              </a:rPr>
              <a:t>point de fusion élevé</a:t>
            </a:r>
            <a:r>
              <a:rPr lang="fr-CA" dirty="0">
                <a:latin typeface="Univers Condensed"/>
              </a:rPr>
              <a:t>, </a:t>
            </a:r>
            <a:r>
              <a:rPr lang="fr-CA" dirty="0">
                <a:latin typeface="Univers Condensed"/>
                <a:ea typeface="Cambria Math" panose="02040503050406030204" pitchFamily="18" charset="0"/>
              </a:rPr>
              <a:t>la couche d’oxyde crée des manques de fusion</a:t>
            </a:r>
          </a:p>
        </p:txBody>
      </p:sp>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200" y="3157118"/>
                <a:ext cx="9049562" cy="31992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Wingdings" panose="05000000000000000000" pitchFamily="2" charset="2"/>
                  <a:buChar char="Ø"/>
                  <a:defRPr/>
                </a:pPr>
                <a:r>
                  <a:rPr lang="fr-CA" sz="2000" dirty="0">
                    <a:latin typeface="Univers Condensed" panose="020B0506020202050204"/>
                    <a:ea typeface="Cambria Math" panose="02040503050406030204" pitchFamily="18" charset="0"/>
                  </a:rPr>
                  <a:t>Il faut donc </a:t>
                </a:r>
                <a:r>
                  <a:rPr lang="fr-CA" sz="2000" u="sng" dirty="0">
                    <a:latin typeface="Univers Condensed" panose="020B0506020202050204"/>
                    <a:ea typeface="Cambria Math" panose="02040503050406030204" pitchFamily="18" charset="0"/>
                  </a:rPr>
                  <a:t>enlever la couche d’oxyde avant le soudage</a:t>
                </a:r>
                <a:r>
                  <a:rPr lang="fr-CA" sz="2000" dirty="0">
                    <a:latin typeface="Univers Condensed" panose="020B0506020202050204"/>
                    <a:ea typeface="Cambria Math" panose="02040503050406030204" pitchFamily="18" charset="0"/>
                  </a:rPr>
                  <a:t>, par des </a:t>
                </a:r>
                <a:r>
                  <a:rPr lang="fr-CA" sz="2000" u="sng" dirty="0">
                    <a:latin typeface="Univers Condensed" panose="020B0506020202050204"/>
                    <a:ea typeface="Cambria Math" panose="02040503050406030204" pitchFamily="18" charset="0"/>
                  </a:rPr>
                  <a:t>procédés chimiques ou mécaniques</a:t>
                </a:r>
              </a:p>
              <a:p>
                <a:pPr marL="742950" lvl="2" indent="-342900" eaLnBrk="1" hangingPunct="1">
                  <a:buFont typeface="Calibri" panose="020F0502020204030204" pitchFamily="34" charset="0"/>
                  <a:buChar char="‒"/>
                  <a:defRPr/>
                </a:pPr>
                <a:endParaRPr lang="fr-CA" sz="2000" dirty="0">
                  <a:latin typeface="Univers Condensed" panose="020B0506020202050204"/>
                  <a:ea typeface="Cambria Math" panose="02040503050406030204" pitchFamily="18" charset="0"/>
                </a:endParaRPr>
              </a:p>
              <a:p>
                <a:pPr marL="342900" lvl="1" indent="-342900" eaLnBrk="1" hangingPunct="1">
                  <a:buFont typeface="Wingdings" panose="05000000000000000000" pitchFamily="2" charset="2"/>
                  <a:buChar char="Ø"/>
                  <a:defRPr/>
                </a:pPr>
                <a:r>
                  <a:rPr lang="fr-CA" sz="2000" dirty="0">
                    <a:latin typeface="Univers Condensed" panose="020B0506020202050204"/>
                    <a:ea typeface="Cambria Math" panose="02040503050406030204" pitchFamily="18" charset="0"/>
                  </a:rPr>
                  <a:t>Il faut </a:t>
                </a:r>
                <a:r>
                  <a:rPr lang="fr-CA" sz="2000" u="sng" dirty="0">
                    <a:latin typeface="Univers Condensed" panose="020B0506020202050204"/>
                    <a:ea typeface="Cambria Math" panose="02040503050406030204" pitchFamily="18" charset="0"/>
                  </a:rPr>
                  <a:t>souder dans les heures qui suivent le décapage</a:t>
                </a:r>
                <a:r>
                  <a:rPr lang="fr-CA" sz="2000" dirty="0">
                    <a:latin typeface="Univers Condensed" panose="020B0506020202050204"/>
                    <a:ea typeface="Cambria Math" panose="02040503050406030204" pitchFamily="18" charset="0"/>
                  </a:rPr>
                  <a:t> (</a:t>
                </a:r>
                <a14:m>
                  <m:oMath xmlns:m="http://schemas.openxmlformats.org/officeDocument/2006/math">
                    <m:r>
                      <a:rPr lang="fr-CA" sz="2000" i="1" dirty="0">
                        <a:latin typeface="Cambria Math" panose="02040503050406030204" pitchFamily="18" charset="0"/>
                        <a:ea typeface="Cambria Math" panose="02040503050406030204" pitchFamily="18" charset="0"/>
                      </a:rPr>
                      <m:t>6 </m:t>
                    </m:r>
                  </m:oMath>
                </a14:m>
                <a:r>
                  <a:rPr lang="fr-CA" sz="2000" dirty="0">
                    <a:latin typeface="Univers Condensed" panose="020B0506020202050204"/>
                    <a:ea typeface="Cambria Math" panose="02040503050406030204" pitchFamily="18" charset="0"/>
                  </a:rPr>
                  <a:t>heures au maximum)</a:t>
                </a:r>
              </a:p>
              <a:p>
                <a:pPr marL="742950" lvl="2" indent="-342900" eaLnBrk="1" hangingPunct="1">
                  <a:buFont typeface="Calibri" panose="020F0502020204030204" pitchFamily="34" charset="0"/>
                  <a:buChar char="‒"/>
                  <a:defRPr/>
                </a:pPr>
                <a:endParaRPr lang="fr-CA" sz="2000" dirty="0">
                  <a:latin typeface="Univers Condensed" panose="020B0506020202050204"/>
                  <a:ea typeface="Cambria Math" panose="02040503050406030204" pitchFamily="18" charset="0"/>
                </a:endParaRPr>
              </a:p>
              <a:p>
                <a:pPr marL="342900" lvl="1" indent="-342900" eaLnBrk="1" hangingPunct="1">
                  <a:buFont typeface="Wingdings" panose="05000000000000000000" pitchFamily="2" charset="2"/>
                  <a:buChar char="Ø"/>
                  <a:defRPr/>
                </a:pPr>
                <a:r>
                  <a:rPr lang="fr-CA" sz="2000" dirty="0">
                    <a:latin typeface="Univers Condensed" panose="020B0506020202050204"/>
                    <a:ea typeface="Cambria Math" panose="02040503050406030204" pitchFamily="18" charset="0"/>
                  </a:rPr>
                  <a:t>Il faut </a:t>
                </a:r>
                <a:r>
                  <a:rPr lang="fr-CA" sz="2000" u="sng" dirty="0">
                    <a:latin typeface="Univers Condensed" panose="020B0506020202050204"/>
                    <a:ea typeface="Cambria Math" panose="02040503050406030204" pitchFamily="18" charset="0"/>
                  </a:rPr>
                  <a:t>entreposer les fils ou les électrodes dans des pièces chauffées</a:t>
                </a:r>
                <a:r>
                  <a:rPr lang="fr-CA" sz="2000" dirty="0">
                    <a:latin typeface="Univers Condensed" panose="020B0506020202050204"/>
                    <a:ea typeface="Cambria Math" panose="02040503050406030204" pitchFamily="18" charset="0"/>
                  </a:rPr>
                  <a:t>, ne pas les garder trop longtemps et les recouvrir dans l’usine</a:t>
                </a: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200" y="3157118"/>
                <a:ext cx="9049562" cy="3199231"/>
              </a:xfrm>
              <a:prstGeom prst="rect">
                <a:avLst/>
              </a:prstGeom>
              <a:blipFill>
                <a:blip r:embed="rId3"/>
                <a:stretch>
                  <a:fillRect l="-606" t="-9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104" y="1170943"/>
            <a:ext cx="4165104" cy="134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4847202" y="2701130"/>
            <a:ext cx="4903829" cy="307777"/>
          </a:xfrm>
          <a:prstGeom prst="rect">
            <a:avLst/>
          </a:prstGeom>
        </p:spPr>
        <p:txBody>
          <a:bodyPr wrap="square">
            <a:spAutoFit/>
          </a:bodyPr>
          <a:lstStyle/>
          <a:p>
            <a:r>
              <a:rPr lang="fr-CA" sz="1400" dirty="0">
                <a:latin typeface="Univers Condensed" panose="020B0506020202050204"/>
              </a:rPr>
              <a:t>Problème de fusion due à la présence de la couche d’oxyde</a:t>
            </a:r>
          </a:p>
        </p:txBody>
      </p:sp>
      <p:sp>
        <p:nvSpPr>
          <p:cNvPr id="9" name="Rectangle 8">
            <a:extLst>
              <a:ext uri="{FF2B5EF4-FFF2-40B4-BE49-F238E27FC236}">
                <a16:creationId xmlns:a16="http://schemas.microsoft.com/office/drawing/2014/main" id="{82F50F92-F832-6744-AA76-38F829762B9B}"/>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98716008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pic>
        <p:nvPicPr>
          <p:cNvPr id="9" name="Image 8"/>
          <p:cNvPicPr>
            <a:picLocks noChangeAspect="1"/>
          </p:cNvPicPr>
          <p:nvPr/>
        </p:nvPicPr>
        <p:blipFill>
          <a:blip r:embed="rId3"/>
          <a:stretch>
            <a:fillRect/>
          </a:stretch>
        </p:blipFill>
        <p:spPr>
          <a:xfrm>
            <a:off x="5653930" y="188640"/>
            <a:ext cx="4762550" cy="5616624"/>
          </a:xfrm>
          <a:prstGeom prst="rect">
            <a:avLst/>
          </a:prstGeom>
        </p:spPr>
      </p:pic>
      <p:sp>
        <p:nvSpPr>
          <p:cNvPr id="10" name="Rectangle 1027"/>
          <p:cNvSpPr txBox="1">
            <a:spLocks noChangeArrowheads="1"/>
          </p:cNvSpPr>
          <p:nvPr/>
        </p:nvSpPr>
        <p:spPr bwMode="auto">
          <a:xfrm>
            <a:off x="838200" y="799194"/>
            <a:ext cx="4081010" cy="556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indent="-265113" eaLnBrk="1" hangingPunct="1">
              <a:buFont typeface="Arial" panose="020B0604020202020204" pitchFamily="34" charset="0"/>
              <a:buChar char="•"/>
              <a:defRPr/>
            </a:pPr>
            <a:r>
              <a:rPr lang="fr-CA" sz="2000" dirty="0">
                <a:solidFill>
                  <a:schemeClr val="accent1"/>
                </a:solidFill>
                <a:latin typeface="Univers Condensed" panose="020B0506020202050204"/>
              </a:rPr>
              <a:t>Problèmes de fusion</a:t>
            </a:r>
          </a:p>
          <a:p>
            <a:pPr marL="265113" lvl="1" indent="-265113" eaLnBrk="1" hangingPunct="1">
              <a:buFont typeface="Arial" panose="020B0604020202020204" pitchFamily="34" charset="0"/>
              <a:buChar char="•"/>
              <a:defRPr/>
            </a:pPr>
            <a:endParaRPr lang="fr-CA" sz="2000" dirty="0">
              <a:solidFill>
                <a:srgbClr val="000099"/>
              </a:solidFill>
              <a:latin typeface="Univers Condensed" panose="020B0506020202050204"/>
            </a:endParaRPr>
          </a:p>
          <a:p>
            <a:pPr marL="342900" lvl="1" indent="-342900" eaLnBrk="1" hangingPunct="1">
              <a:buFont typeface="Wingdings" panose="05000000000000000000" pitchFamily="2" charset="2"/>
              <a:buChar char="Ø"/>
              <a:defRPr/>
            </a:pPr>
            <a:r>
              <a:rPr lang="fr-FR" sz="2000" dirty="0">
                <a:latin typeface="Univers Condensed" panose="020B0506020202050204"/>
                <a:ea typeface="Cambria Math" panose="02040503050406030204" pitchFamily="18" charset="0"/>
              </a:rPr>
              <a:t>Due à sa conductibilité thermique, </a:t>
            </a:r>
            <a:r>
              <a:rPr lang="fr-CA" sz="2000" u="sng" dirty="0">
                <a:latin typeface="Univers Condensed" panose="020B0506020202050204"/>
              </a:rPr>
              <a:t>l’aluminium conduit la chaleur plus rapidement</a:t>
            </a:r>
            <a:r>
              <a:rPr lang="fr-FR" sz="2000" dirty="0">
                <a:latin typeface="Univers Condensed" panose="020B0506020202050204"/>
                <a:ea typeface="Cambria Math" panose="02040503050406030204" pitchFamily="18" charset="0"/>
              </a:rPr>
              <a:t> que l’acier. Ce qui peux </a:t>
            </a:r>
            <a:r>
              <a:rPr lang="fr-FR" sz="2000" u="sng" dirty="0">
                <a:latin typeface="Univers Condensed" panose="020B0506020202050204"/>
                <a:ea typeface="Cambria Math" panose="02040503050406030204" pitchFamily="18" charset="0"/>
              </a:rPr>
              <a:t>engendrer des problèmes de fusion</a:t>
            </a:r>
            <a:r>
              <a:rPr lang="fr-FR" sz="2000" dirty="0">
                <a:latin typeface="Univers Condensed" panose="020B0506020202050204"/>
                <a:ea typeface="Cambria Math" panose="02040503050406030204" pitchFamily="18" charset="0"/>
              </a:rPr>
              <a:t>, notamment lors de soudage des plaques épaisses</a:t>
            </a:r>
          </a:p>
          <a:p>
            <a:pPr marL="265113" lvl="1" indent="-265113" eaLnBrk="1" hangingPunct="1">
              <a:buFont typeface="Arial" panose="020B0604020202020204" pitchFamily="34" charset="0"/>
              <a:buChar char="•"/>
              <a:defRPr/>
            </a:pPr>
            <a:endParaRPr lang="fr-FR" sz="2000" dirty="0">
              <a:latin typeface="Univers Condensed" panose="020B0506020202050204"/>
              <a:ea typeface="Cambria Math" panose="02040503050406030204" pitchFamily="18" charset="0"/>
            </a:endParaRPr>
          </a:p>
          <a:p>
            <a:pPr marL="742950" lvl="2" indent="-342900" eaLnBrk="1" hangingPunct="1">
              <a:buFont typeface="Wingdings" panose="05000000000000000000" pitchFamily="2" charset="2"/>
              <a:buChar char="v"/>
              <a:defRPr/>
            </a:pPr>
            <a:r>
              <a:rPr lang="fr-FR" sz="2000" dirty="0">
                <a:latin typeface="Univers Condensed" panose="020B0506020202050204"/>
                <a:ea typeface="Cambria Math" panose="02040503050406030204" pitchFamily="18" charset="0"/>
              </a:rPr>
              <a:t>Pour y remédier, </a:t>
            </a:r>
            <a:r>
              <a:rPr lang="fr-FR" sz="2000" u="sng" dirty="0">
                <a:latin typeface="Univers Condensed" panose="020B0506020202050204"/>
                <a:ea typeface="Cambria Math" panose="02040503050406030204" pitchFamily="18" charset="0"/>
              </a:rPr>
              <a:t>il est important de fournir rapidement de grandes quantités de chaleur</a:t>
            </a:r>
            <a:r>
              <a:rPr lang="fr-FR" sz="2000" dirty="0">
                <a:latin typeface="Univers Condensed" panose="020B0506020202050204"/>
                <a:ea typeface="Cambria Math" panose="02040503050406030204" pitchFamily="18" charset="0"/>
              </a:rPr>
              <a:t> (en utilisant par exemple un ampérage élevé avec de grandes vitesses d’arc)</a:t>
            </a:r>
          </a:p>
        </p:txBody>
      </p:sp>
      <p:sp>
        <p:nvSpPr>
          <p:cNvPr id="12" name="Rectangle 11"/>
          <p:cNvSpPr/>
          <p:nvPr/>
        </p:nvSpPr>
        <p:spPr>
          <a:xfrm>
            <a:off x="6553530" y="5972716"/>
            <a:ext cx="3987585" cy="307777"/>
          </a:xfrm>
          <a:prstGeom prst="rect">
            <a:avLst/>
          </a:prstGeom>
        </p:spPr>
        <p:txBody>
          <a:bodyPr wrap="square">
            <a:spAutoFit/>
          </a:bodyPr>
          <a:lstStyle/>
          <a:p>
            <a:r>
              <a:rPr lang="fr-CA" sz="1400" dirty="0">
                <a:latin typeface="Univers Condensed" panose="020B0506020202050204"/>
              </a:rPr>
              <a:t>Problème de fusion lors du soudage</a:t>
            </a:r>
          </a:p>
        </p:txBody>
      </p:sp>
      <p:sp>
        <p:nvSpPr>
          <p:cNvPr id="8" name="Rectangle 7">
            <a:extLst>
              <a:ext uri="{FF2B5EF4-FFF2-40B4-BE49-F238E27FC236}">
                <a16:creationId xmlns:a16="http://schemas.microsoft.com/office/drawing/2014/main" id="{054B9E93-A047-B945-83D4-017E66B03702}"/>
              </a:ext>
            </a:extLst>
          </p:cNvPr>
          <p:cNvSpPr/>
          <p:nvPr/>
        </p:nvSpPr>
        <p:spPr>
          <a:xfrm>
            <a:off x="218119" y="6459019"/>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0012021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13" name="Rectangle 12"/>
          <p:cNvSpPr/>
          <p:nvPr/>
        </p:nvSpPr>
        <p:spPr>
          <a:xfrm>
            <a:off x="6790257" y="3861933"/>
            <a:ext cx="4082257" cy="307777"/>
          </a:xfrm>
          <a:prstGeom prst="rect">
            <a:avLst/>
          </a:prstGeom>
        </p:spPr>
        <p:txBody>
          <a:bodyPr wrap="square">
            <a:spAutoFit/>
          </a:bodyPr>
          <a:lstStyle/>
          <a:p>
            <a:r>
              <a:rPr lang="fr-CA" sz="1400" dirty="0">
                <a:latin typeface="Univers Condensed" panose="020B0506020202050204"/>
              </a:rPr>
              <a:t>Influence de l’angle d’ouverture des chanfreins</a:t>
            </a:r>
          </a:p>
        </p:txBody>
      </p:sp>
      <p:pic>
        <p:nvPicPr>
          <p:cNvPr id="14" name="Image 13"/>
          <p:cNvPicPr>
            <a:picLocks noChangeAspect="1"/>
          </p:cNvPicPr>
          <p:nvPr/>
        </p:nvPicPr>
        <p:blipFill>
          <a:blip r:embed="rId3"/>
          <a:stretch>
            <a:fillRect/>
          </a:stretch>
        </p:blipFill>
        <p:spPr>
          <a:xfrm>
            <a:off x="6790257" y="1020384"/>
            <a:ext cx="3663401" cy="2490469"/>
          </a:xfrm>
          <a:prstGeom prst="rect">
            <a:avLst/>
          </a:prstGeom>
        </p:spPr>
      </p:pic>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54461" y="2265618"/>
                <a:ext cx="5233138" cy="1800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v"/>
                  <a:defRPr/>
                </a:pPr>
                <a:r>
                  <a:rPr lang="fr-CA" sz="1600" dirty="0">
                    <a:latin typeface="Univers Condensed" panose="020B0506020202050204"/>
                  </a:rPr>
                  <a:t>Favoriser </a:t>
                </a:r>
                <a:r>
                  <a:rPr lang="fr-CA" sz="1600" u="sng" dirty="0">
                    <a:latin typeface="Univers Condensed" panose="020B0506020202050204"/>
                  </a:rPr>
                  <a:t>des angles d’ouverture plus grands</a:t>
                </a:r>
                <a:r>
                  <a:rPr lang="fr-CA" sz="1600" dirty="0">
                    <a:latin typeface="Univers Condensed" panose="020B0506020202050204"/>
                  </a:rPr>
                  <a:t> lors de </a:t>
                </a:r>
                <a:r>
                  <a:rPr lang="fr-FR" sz="1600" dirty="0">
                    <a:latin typeface="Univers Condensed" panose="020B0506020202050204"/>
                  </a:rPr>
                  <a:t>la préparation des plaques d’aluminium à souder</a:t>
                </a:r>
                <a:endParaRPr lang="fr-CA" sz="1600" dirty="0">
                  <a:latin typeface="Univers Condensed" panose="020B0506020202050204"/>
                </a:endParaRPr>
              </a:p>
              <a:p>
                <a:pPr marL="342900" lvl="1" indent="-342900" eaLnBrk="1" hangingPunct="1">
                  <a:buFont typeface="Calibri" panose="020F0502020204030204" pitchFamily="34" charset="0"/>
                  <a:buChar char="‒"/>
                  <a:defRPr/>
                </a:pPr>
                <a:endParaRPr lang="fr-CA" sz="1600" dirty="0">
                  <a:latin typeface="Univers Condensed" panose="020B0506020202050204"/>
                </a:endParaRPr>
              </a:p>
              <a:p>
                <a:pPr marL="1200150" lvl="3" indent="-342900" eaLnBrk="1" hangingPunct="1">
                  <a:buFont typeface="Wingdings" panose="05000000000000000000" pitchFamily="2" charset="2"/>
                  <a:buChar char="ü"/>
                  <a:defRPr/>
                </a:pPr>
                <a14:m>
                  <m:oMath xmlns:m="http://schemas.openxmlformats.org/officeDocument/2006/math">
                    <m:r>
                      <a:rPr lang="fr-CA" sz="1600" i="1" dirty="0">
                        <a:latin typeface="Cambria Math" panose="02040503050406030204" pitchFamily="18" charset="0"/>
                      </a:rPr>
                      <m:t>60°</m:t>
                    </m:r>
                  </m:oMath>
                </a14:m>
                <a:r>
                  <a:rPr lang="fr-CA" sz="1600" dirty="0">
                    <a:latin typeface="Univers Condensed" panose="020B0506020202050204"/>
                  </a:rPr>
                  <a:t> </a:t>
                </a:r>
                <a:r>
                  <a:rPr lang="fr-CA" sz="1600" u="sng" dirty="0">
                    <a:latin typeface="Univers Condensed" panose="020B0506020202050204"/>
                  </a:rPr>
                  <a:t>mininum</a:t>
                </a:r>
                <a:r>
                  <a:rPr lang="fr-CA" sz="1600" dirty="0">
                    <a:latin typeface="Univers Condensed" panose="020B0506020202050204"/>
                  </a:rPr>
                  <a:t> pour des épaisseurs </a:t>
                </a:r>
                <a14:m>
                  <m:oMath xmlns:m="http://schemas.openxmlformats.org/officeDocument/2006/math">
                    <m:r>
                      <a:rPr lang="fr-CA" sz="1600" i="1" dirty="0">
                        <a:latin typeface="Cambria Math" panose="02040503050406030204" pitchFamily="18" charset="0"/>
                      </a:rPr>
                      <m:t>𝑡</m:t>
                    </m:r>
                    <m:r>
                      <a:rPr lang="fr-CA" sz="1600" i="1" dirty="0">
                        <a:latin typeface="Cambria Math" panose="02040503050406030204" pitchFamily="18" charset="0"/>
                      </a:rPr>
                      <m:t> &gt; 12 </m:t>
                    </m:r>
                    <m:r>
                      <m:rPr>
                        <m:sty m:val="p"/>
                      </m:rPr>
                      <a:rPr lang="fr-CA" sz="1600" dirty="0">
                        <a:latin typeface="Cambria Math" panose="02040503050406030204" pitchFamily="18" charset="0"/>
                      </a:rPr>
                      <m:t>mm</m:t>
                    </m:r>
                  </m:oMath>
                </a14:m>
                <a:endParaRPr lang="fr-CA" sz="1600" dirty="0">
                  <a:latin typeface="Univers Condensed" panose="020B0506020202050204"/>
                </a:endParaRP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54461" y="2265618"/>
                <a:ext cx="5233138" cy="1800200"/>
              </a:xfrm>
              <a:prstGeom prst="rect">
                <a:avLst/>
              </a:prstGeom>
              <a:blipFill>
                <a:blip r:embed="rId4"/>
                <a:stretch>
                  <a:fillRect t="-10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6" name="Rectangle 1027"/>
          <p:cNvSpPr txBox="1">
            <a:spLocks noChangeArrowheads="1"/>
          </p:cNvSpPr>
          <p:nvPr/>
        </p:nvSpPr>
        <p:spPr bwMode="auto">
          <a:xfrm>
            <a:off x="838200" y="588336"/>
            <a:ext cx="5305146" cy="50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indent="-265113" eaLnBrk="1" hangingPunct="1">
              <a:buFont typeface="Arial" panose="020B0604020202020204" pitchFamily="34" charset="0"/>
              <a:buChar char="•"/>
              <a:defRPr/>
            </a:pPr>
            <a:r>
              <a:rPr lang="fr-FR" sz="1600" dirty="0">
                <a:solidFill>
                  <a:schemeClr val="accent1"/>
                </a:solidFill>
                <a:latin typeface="Univers Condensed" panose="020B0506020202050204"/>
              </a:rPr>
              <a:t>Influence de l’angle d’ouverture des chanfreins</a:t>
            </a:r>
          </a:p>
        </p:txBody>
      </p:sp>
      <p:sp>
        <p:nvSpPr>
          <p:cNvPr id="17" name="Rectangle 1027"/>
          <p:cNvSpPr txBox="1">
            <a:spLocks noChangeArrowheads="1"/>
          </p:cNvSpPr>
          <p:nvPr/>
        </p:nvSpPr>
        <p:spPr bwMode="auto">
          <a:xfrm>
            <a:off x="854461" y="1020384"/>
            <a:ext cx="5030578" cy="136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Wingdings" panose="05000000000000000000" pitchFamily="2" charset="2"/>
              <a:buChar char="Ø"/>
              <a:defRPr/>
            </a:pPr>
            <a:r>
              <a:rPr lang="fr-FR" sz="1600" dirty="0">
                <a:latin typeface="Univers Condensed" panose="020B0506020202050204"/>
                <a:ea typeface="Cambria Math" panose="02040503050406030204" pitchFamily="18" charset="0"/>
              </a:rPr>
              <a:t>La quantité de métal de base devant être fondu dans le cas de petits angles d’ouverture est beaucoup plus grande que celle du cas de grands angles, il faut donc :</a:t>
            </a:r>
          </a:p>
        </p:txBody>
      </p:sp>
      <mc:AlternateContent xmlns:mc="http://schemas.openxmlformats.org/markup-compatibility/2006" xmlns:a14="http://schemas.microsoft.com/office/drawing/2010/main">
        <mc:Choice Requires="a14">
          <p:sp>
            <p:nvSpPr>
              <p:cNvPr id="18" name="Rectangle 1027"/>
              <p:cNvSpPr txBox="1">
                <a:spLocks noChangeArrowheads="1"/>
              </p:cNvSpPr>
              <p:nvPr/>
            </p:nvSpPr>
            <p:spPr bwMode="auto">
              <a:xfrm>
                <a:off x="838200" y="4115610"/>
                <a:ext cx="9001000" cy="21602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lvl="3" indent="-342900" eaLnBrk="1" hangingPunct="1">
                  <a:buFont typeface="Wingdings" panose="05000000000000000000" pitchFamily="2" charset="2"/>
                  <a:buChar char="ü"/>
                  <a:defRPr/>
                </a:pPr>
                <a:r>
                  <a:rPr lang="fr-CA" sz="1600" dirty="0">
                    <a:latin typeface="Univers Condensed" panose="020B0506020202050204"/>
                  </a:rPr>
                  <a:t>peut être aussi élevé que </a:t>
                </a:r>
                <a14:m>
                  <m:oMath xmlns:m="http://schemas.openxmlformats.org/officeDocument/2006/math">
                    <m:r>
                      <a:rPr lang="fr-CA" sz="1600" i="1" dirty="0">
                        <a:latin typeface="Cambria Math" panose="02040503050406030204" pitchFamily="18" charset="0"/>
                      </a:rPr>
                      <m:t>80</m:t>
                    </m:r>
                    <m:r>
                      <a:rPr lang="fr-CA" sz="1600" i="1" dirty="0">
                        <a:latin typeface="Cambria Math" panose="02040503050406030204" pitchFamily="18" charset="0"/>
                        <a:ea typeface="Cambria Math" panose="02040503050406030204" pitchFamily="18" charset="0"/>
                      </a:rPr>
                      <m:t>°</m:t>
                    </m:r>
                  </m:oMath>
                </a14:m>
                <a:r>
                  <a:rPr lang="fr-CA" sz="1600" dirty="0">
                    <a:latin typeface="Univers Condensed" panose="020B0506020202050204"/>
                  </a:rPr>
                  <a:t>, selon le procédés (GMAW par exemple pour permettre un bon accès aux buses qui sont assez volumineuses)</a:t>
                </a:r>
              </a:p>
              <a:p>
                <a:pPr marL="1200150" lvl="3" indent="-342900" eaLnBrk="1" hangingPunct="1">
                  <a:buFont typeface="Wingdings" panose="05000000000000000000" pitchFamily="2" charset="2"/>
                  <a:buChar char="§"/>
                  <a:defRPr/>
                </a:pPr>
                <a:endParaRPr lang="fr-CA" sz="1600" dirty="0">
                  <a:latin typeface="Univers Condensed" panose="020B0506020202050204"/>
                </a:endParaRPr>
              </a:p>
              <a:p>
                <a:pPr marL="1200150" lvl="3" indent="-342900" eaLnBrk="1" hangingPunct="1">
                  <a:buFont typeface="Wingdings" panose="05000000000000000000" pitchFamily="2" charset="2"/>
                  <a:buChar char="ü"/>
                  <a:defRPr/>
                </a:pPr>
                <a:r>
                  <a:rPr lang="fr-CA" sz="1600" dirty="0">
                    <a:latin typeface="Univers Condensed" panose="020B0506020202050204"/>
                  </a:rPr>
                  <a:t>utiliser le préchauffage dans le cas des </a:t>
                </a:r>
                <a14:m>
                  <m:oMath xmlns:m="http://schemas.openxmlformats.org/officeDocument/2006/math">
                    <m:r>
                      <a:rPr lang="fr-CA" sz="1600" i="1" dirty="0">
                        <a:latin typeface="Cambria Math" panose="02040503050406030204" pitchFamily="18" charset="0"/>
                      </a:rPr>
                      <m:t>𝑡</m:t>
                    </m:r>
                    <m:r>
                      <a:rPr lang="fr-CA" sz="1600" i="1" dirty="0">
                        <a:latin typeface="Cambria Math" panose="02040503050406030204" pitchFamily="18" charset="0"/>
                      </a:rPr>
                      <m:t> ≫</m:t>
                    </m:r>
                  </m:oMath>
                </a14:m>
                <a:r>
                  <a:rPr lang="fr-CA" sz="1600" dirty="0">
                    <a:latin typeface="Univers Condensed" panose="020B0506020202050204"/>
                  </a:rPr>
                  <a:t>, mais avec précaution</a:t>
                </a:r>
              </a:p>
              <a:p>
                <a:pPr marL="1200150" lvl="3" indent="-342900" eaLnBrk="1" hangingPunct="1">
                  <a:buFont typeface="Wingdings" panose="05000000000000000000" pitchFamily="2" charset="2"/>
                  <a:buChar char="§"/>
                  <a:defRPr/>
                </a:pPr>
                <a:endParaRPr lang="fr-CA" sz="1600" dirty="0">
                  <a:latin typeface="Univers Condensed" panose="020B0506020202050204"/>
                </a:endParaRPr>
              </a:p>
              <a:p>
                <a:pPr marL="742950" lvl="2" indent="-342900" eaLnBrk="1" hangingPunct="1">
                  <a:buFont typeface="Wingdings" panose="05000000000000000000" pitchFamily="2" charset="2"/>
                  <a:buChar char="v"/>
                  <a:defRPr/>
                </a:pPr>
                <a:r>
                  <a:rPr lang="fr-CA" sz="1600" dirty="0">
                    <a:latin typeface="Univers Condensed" panose="020B0506020202050204"/>
                  </a:rPr>
                  <a:t>Procéder au besoin à des essais de rupture sur de petits échantillons soudés (mêmes conditions qu’en production) </a:t>
                </a:r>
                <a:r>
                  <a:rPr lang="fr-FR" sz="1600" dirty="0">
                    <a:latin typeface="Univers Condensed" panose="020B0506020202050204"/>
                  </a:rPr>
                  <a:t>afin de vérifier la pénétration</a:t>
                </a:r>
                <a:endParaRPr lang="fr-CA" sz="1600" dirty="0">
                  <a:latin typeface="Univers Condensed" panose="020B0506020202050204"/>
                </a:endParaRPr>
              </a:p>
            </p:txBody>
          </p:sp>
        </mc:Choice>
        <mc:Fallback xmlns="">
          <p:sp>
            <p:nvSpPr>
              <p:cNvPr id="18" name="Rectangle 1027"/>
              <p:cNvSpPr txBox="1">
                <a:spLocks noRot="1" noChangeAspect="1" noMove="1" noResize="1" noEditPoints="1" noAdjustHandles="1" noChangeArrowheads="1" noChangeShapeType="1" noTextEdit="1"/>
              </p:cNvSpPr>
              <p:nvPr/>
            </p:nvSpPr>
            <p:spPr bwMode="auto">
              <a:xfrm>
                <a:off x="838200" y="4115610"/>
                <a:ext cx="9001000" cy="2160241"/>
              </a:xfrm>
              <a:prstGeom prst="rect">
                <a:avLst/>
              </a:prstGeom>
              <a:blipFill>
                <a:blip r:embed="rId5"/>
                <a:stretch>
                  <a:fillRect t="-8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F78DA6F-DCA0-4FA2-BF53-4F32C4DA3FEA}"/>
                  </a:ext>
                </a:extLst>
              </p:cNvPr>
              <p:cNvSpPr/>
              <p:nvPr/>
            </p:nvSpPr>
            <p:spPr>
              <a:xfrm>
                <a:off x="854461" y="6171754"/>
                <a:ext cx="7280064" cy="307777"/>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a:ea typeface="Cambria Math"/>
                      </a:rPr>
                      <m:t>⨀</m:t>
                    </m:r>
                  </m:oMath>
                </a14:m>
                <a:r>
                  <a:rPr lang="fr-CA" sz="1400" dirty="0">
                    <a:latin typeface="Univers Condensed" panose="020B0506020202050204"/>
                  </a:rPr>
                  <a:t> Pour l’acier, </a:t>
                </a:r>
                <a:r>
                  <a:rPr lang="fr-FR" sz="1400" dirty="0">
                    <a:latin typeface="Univers Condensed" panose="020B0506020202050204"/>
                  </a:rPr>
                  <a:t>un angle d’ouverture de </a:t>
                </a:r>
                <a14:m>
                  <m:oMath xmlns:m="http://schemas.openxmlformats.org/officeDocument/2006/math">
                    <m:r>
                      <a:rPr lang="fr-CA" sz="1400" i="1" dirty="0">
                        <a:latin typeface="Cambria Math"/>
                      </a:rPr>
                      <m:t>45</m:t>
                    </m:r>
                    <m:r>
                      <a:rPr lang="fr-CA" sz="1400" i="1" dirty="0">
                        <a:latin typeface="Cambria Math" panose="02040503050406030204" pitchFamily="18" charset="0"/>
                      </a:rPr>
                      <m:t>°</m:t>
                    </m:r>
                  </m:oMath>
                </a14:m>
                <a:r>
                  <a:rPr lang="fr-FR" sz="1400" dirty="0">
                    <a:latin typeface="Univers Condensed" panose="020B0506020202050204"/>
                  </a:rPr>
                  <a:t> est acceptable</a:t>
                </a:r>
              </a:p>
            </p:txBody>
          </p:sp>
        </mc:Choice>
        <mc:Fallback xmlns="">
          <p:sp>
            <p:nvSpPr>
              <p:cNvPr id="19" name="Rectangle 18">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54461" y="6171754"/>
                <a:ext cx="7280064" cy="307777"/>
              </a:xfrm>
              <a:prstGeom prst="rect">
                <a:avLst/>
              </a:prstGeom>
              <a:blipFill>
                <a:blip r:embed="rId6"/>
                <a:stretch>
                  <a:fillRect t="-1961" b="-19608"/>
                </a:stretch>
              </a:blipFill>
            </p:spPr>
            <p:txBody>
              <a:bodyPr/>
              <a:lstStyle/>
              <a:p>
                <a:r>
                  <a:rPr lang="fr-CA">
                    <a:noFill/>
                  </a:rPr>
                  <a:t> </a:t>
                </a:r>
              </a:p>
            </p:txBody>
          </p:sp>
        </mc:Fallback>
      </mc:AlternateContent>
      <p:sp>
        <p:nvSpPr>
          <p:cNvPr id="12" name="Rectangle 11">
            <a:extLst>
              <a:ext uri="{FF2B5EF4-FFF2-40B4-BE49-F238E27FC236}">
                <a16:creationId xmlns:a16="http://schemas.microsoft.com/office/drawing/2014/main" id="{2813AC17-0687-6440-AC80-A92B3A25CCC8}"/>
              </a:ext>
            </a:extLst>
          </p:cNvPr>
          <p:cNvSpPr/>
          <p:nvPr/>
        </p:nvSpPr>
        <p:spPr>
          <a:xfrm>
            <a:off x="0" y="6556023"/>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38699229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12" name="Rectangle 1027"/>
          <p:cNvSpPr txBox="1">
            <a:spLocks noChangeArrowheads="1"/>
          </p:cNvSpPr>
          <p:nvPr/>
        </p:nvSpPr>
        <p:spPr bwMode="auto">
          <a:xfrm>
            <a:off x="838200" y="581363"/>
            <a:ext cx="9049562" cy="312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indent="-265113" eaLnBrk="1" hangingPunct="1">
              <a:buFont typeface="Arial" panose="020B0604020202020204" pitchFamily="34" charset="0"/>
              <a:buChar char="•"/>
              <a:defRPr/>
            </a:pPr>
            <a:r>
              <a:rPr lang="fr-CA" sz="1600" dirty="0">
                <a:solidFill>
                  <a:schemeClr val="accent1"/>
                </a:solidFill>
                <a:latin typeface="Univers Condensed" panose="020B0506020202050204"/>
              </a:rPr>
              <a:t>Fissuration à chaud des soudures</a:t>
            </a:r>
          </a:p>
          <a:p>
            <a:pPr marL="265113" lvl="1" indent="-265113" eaLnBrk="1" hangingPunct="1">
              <a:buFont typeface="Arial" panose="020B0604020202020204" pitchFamily="34" charset="0"/>
              <a:buChar char="•"/>
              <a:defRPr/>
            </a:pPr>
            <a:endParaRPr lang="fr-CA" sz="1600" dirty="0">
              <a:solidFill>
                <a:srgbClr val="000099"/>
              </a:solidFill>
              <a:latin typeface="Univers Condensed" panose="020B0506020202050204"/>
            </a:endParaRPr>
          </a:p>
          <a:p>
            <a:pPr marL="285750" lvl="1" eaLnBrk="1" hangingPunct="1">
              <a:buFont typeface="Wingdings" panose="05000000000000000000" pitchFamily="2" charset="2"/>
              <a:buChar char="Ø"/>
              <a:defRPr/>
            </a:pPr>
            <a:r>
              <a:rPr lang="fr-FR" sz="1600" dirty="0">
                <a:latin typeface="Univers Condensed" panose="020B0506020202050204"/>
                <a:ea typeface="Cambria Math" panose="02040503050406030204" pitchFamily="18" charset="0"/>
              </a:rPr>
              <a:t>Les </a:t>
            </a:r>
            <a:r>
              <a:rPr lang="fr-FR" sz="1600" u="sng" dirty="0">
                <a:latin typeface="Univers Condensed" panose="020B0506020202050204"/>
                <a:ea typeface="Cambria Math" panose="02040503050406030204" pitchFamily="18" charset="0"/>
              </a:rPr>
              <a:t>fissures</a:t>
            </a:r>
            <a:r>
              <a:rPr lang="fr-FR" sz="1600" dirty="0">
                <a:latin typeface="Univers Condensed" panose="020B0506020202050204"/>
                <a:ea typeface="Cambria Math" panose="02040503050406030204" pitchFamily="18" charset="0"/>
              </a:rPr>
              <a:t> dans un métal </a:t>
            </a:r>
            <a:r>
              <a:rPr lang="fr-FR" sz="1600" dirty="0">
                <a:latin typeface="Univers Condensed" panose="020B0506020202050204"/>
              </a:rPr>
              <a:t>sont des défauts de soudure. On distingue </a:t>
            </a:r>
            <a:r>
              <a:rPr lang="fr-FR" sz="1600" u="sng" dirty="0">
                <a:latin typeface="Univers Condensed" panose="020B0506020202050204"/>
              </a:rPr>
              <a:t>deux types de fissurations selon le moment de leur apparition à la suite d'une soudure</a:t>
            </a:r>
            <a:r>
              <a:rPr lang="fr-FR" sz="1600" dirty="0">
                <a:latin typeface="Univers Condensed" panose="020B0506020202050204"/>
              </a:rPr>
              <a:t> :</a:t>
            </a:r>
          </a:p>
          <a:p>
            <a:pPr marL="265113" lvl="1" indent="-265113" eaLnBrk="1" hangingPunct="1">
              <a:buFont typeface="Arial" panose="020B0604020202020204" pitchFamily="34" charset="0"/>
              <a:buChar char="•"/>
              <a:defRPr/>
            </a:pPr>
            <a:endParaRPr lang="fr-FR" sz="1600" dirty="0">
              <a:latin typeface="Univers Condensed" panose="020B0506020202050204"/>
            </a:endParaRPr>
          </a:p>
          <a:p>
            <a:pPr marL="685800" lvl="2" indent="-285750" eaLnBrk="1" hangingPunct="1">
              <a:buFont typeface="Wingdings" panose="05000000000000000000" pitchFamily="2" charset="2"/>
              <a:buChar char="v"/>
              <a:defRPr/>
            </a:pPr>
            <a:r>
              <a:rPr lang="fr-FR" sz="1600" dirty="0">
                <a:latin typeface="Univers Condensed" panose="020B0506020202050204"/>
              </a:rPr>
              <a:t>La </a:t>
            </a:r>
            <a:r>
              <a:rPr lang="fr-FR" sz="1600" b="1" dirty="0">
                <a:latin typeface="Univers Condensed" panose="020B0506020202050204"/>
              </a:rPr>
              <a:t>fissuration à froid </a:t>
            </a:r>
            <a:r>
              <a:rPr lang="fr-FR" sz="1600" dirty="0">
                <a:latin typeface="Univers Condensed" panose="020B0506020202050204"/>
              </a:rPr>
              <a:t>(ou différée) : elle intervient </a:t>
            </a:r>
            <a:r>
              <a:rPr lang="fr-FR" sz="1600" u="sng" dirty="0">
                <a:latin typeface="Univers Condensed" panose="020B0506020202050204"/>
              </a:rPr>
              <a:t>quand la soudure est pratiquement froide</a:t>
            </a:r>
            <a:r>
              <a:rPr lang="fr-FR" sz="1600" dirty="0">
                <a:latin typeface="Univers Condensed" panose="020B0506020202050204"/>
              </a:rPr>
              <a:t> (surgit souvent à la température ambiante et peut prendre jusqu’à 24 heures après le refroidissement complet)</a:t>
            </a:r>
          </a:p>
          <a:p>
            <a:pPr marL="665163" lvl="2" indent="-265113" eaLnBrk="1" hangingPunct="1">
              <a:defRPr/>
            </a:pPr>
            <a:endParaRPr lang="fr-FR" sz="1600" dirty="0">
              <a:latin typeface="Univers Condensed" panose="020B0506020202050204"/>
            </a:endParaRPr>
          </a:p>
          <a:p>
            <a:pPr marL="1143000" lvl="3" indent="-285750" eaLnBrk="1" hangingPunct="1">
              <a:buFont typeface="Wingdings" panose="05000000000000000000" pitchFamily="2" charset="2"/>
              <a:buChar char="ü"/>
              <a:defRPr/>
            </a:pPr>
            <a:r>
              <a:rPr lang="fr-FR" sz="1600" dirty="0">
                <a:latin typeface="Univers Condensed" panose="020B0506020202050204"/>
              </a:rPr>
              <a:t>Les alliages d’aluminium </a:t>
            </a:r>
            <a:r>
              <a:rPr lang="fr-FR" sz="1600" u="sng" dirty="0">
                <a:latin typeface="Univers Condensed" panose="020B0506020202050204"/>
              </a:rPr>
              <a:t>ne sont pas sensibles à la fissuration à froid</a:t>
            </a:r>
            <a:r>
              <a:rPr lang="fr-FR" sz="1600" dirty="0">
                <a:latin typeface="Univers Condensed" panose="020B0506020202050204"/>
              </a:rPr>
              <a:t>. Les aciers par contre le sont</a:t>
            </a:r>
          </a:p>
        </p:txBody>
      </p:sp>
      <p:sp>
        <p:nvSpPr>
          <p:cNvPr id="20" name="Rectangle 19"/>
          <p:cNvSpPr/>
          <p:nvPr/>
        </p:nvSpPr>
        <p:spPr>
          <a:xfrm>
            <a:off x="1531372" y="6546870"/>
            <a:ext cx="2692421" cy="276999"/>
          </a:xfrm>
          <a:prstGeom prst="rect">
            <a:avLst/>
          </a:prstGeom>
        </p:spPr>
        <p:txBody>
          <a:bodyPr wrap="square">
            <a:spAutoFit/>
          </a:bodyPr>
          <a:lstStyle/>
          <a:p>
            <a:r>
              <a:rPr lang="fr-CA" sz="1200" dirty="0">
                <a:latin typeface="+mj-lt"/>
              </a:rPr>
              <a:t>Source: eduscol.education.fr</a:t>
            </a:r>
          </a:p>
        </p:txBody>
      </p:sp>
      <p:sp>
        <p:nvSpPr>
          <p:cNvPr id="21" name="Rectangle 20"/>
          <p:cNvSpPr/>
          <p:nvPr/>
        </p:nvSpPr>
        <p:spPr>
          <a:xfrm>
            <a:off x="7774187" y="5975702"/>
            <a:ext cx="2671312" cy="523220"/>
          </a:xfrm>
          <a:prstGeom prst="rect">
            <a:avLst/>
          </a:prstGeom>
        </p:spPr>
        <p:txBody>
          <a:bodyPr wrap="square">
            <a:spAutoFit/>
          </a:bodyPr>
          <a:lstStyle/>
          <a:p>
            <a:r>
              <a:rPr lang="fr-FR" sz="1400" dirty="0">
                <a:latin typeface="Univers Condensed" panose="020B0506020202050204"/>
              </a:rPr>
              <a:t>Exemples de fissures </a:t>
            </a:r>
            <a:r>
              <a:rPr lang="fr-CA" sz="1400" dirty="0">
                <a:latin typeface="Univers Condensed" panose="020B0506020202050204"/>
              </a:rPr>
              <a:t>à chaud de l’aluminium  </a:t>
            </a:r>
          </a:p>
        </p:txBody>
      </p:sp>
      <p:pic>
        <p:nvPicPr>
          <p:cNvPr id="22" name="Image 21" descr="Fissure-1_1.jpg"/>
          <p:cNvPicPr preferRelativeResize="0">
            <a:picLocks noChangeAspect="1"/>
          </p:cNvPicPr>
          <p:nvPr/>
        </p:nvPicPr>
        <p:blipFill>
          <a:blip r:embed="rId3" cstate="print"/>
          <a:stretch>
            <a:fillRect/>
          </a:stretch>
        </p:blipFill>
        <p:spPr>
          <a:xfrm>
            <a:off x="4583832" y="4562638"/>
            <a:ext cx="2830316" cy="2122740"/>
          </a:xfrm>
          <a:prstGeom prst="rect">
            <a:avLst/>
          </a:prstGeom>
        </p:spPr>
      </p:pic>
      <p:pic>
        <p:nvPicPr>
          <p:cNvPr id="23" name="Image 22" descr="Fissure-2_1.jpg"/>
          <p:cNvPicPr preferRelativeResize="0">
            <a:picLocks noChangeAspect="1"/>
          </p:cNvPicPr>
          <p:nvPr/>
        </p:nvPicPr>
        <p:blipFill>
          <a:blip r:embed="rId4" cstate="print"/>
          <a:stretch>
            <a:fillRect/>
          </a:stretch>
        </p:blipFill>
        <p:spPr>
          <a:xfrm>
            <a:off x="7608168" y="3625138"/>
            <a:ext cx="2880320" cy="2160240"/>
          </a:xfrm>
          <a:prstGeom prst="rect">
            <a:avLst/>
          </a:prstGeom>
        </p:spPr>
      </p:pic>
      <p:sp>
        <p:nvSpPr>
          <p:cNvPr id="24" name="Rectangle 1027"/>
          <p:cNvSpPr txBox="1">
            <a:spLocks noChangeArrowheads="1"/>
          </p:cNvSpPr>
          <p:nvPr/>
        </p:nvSpPr>
        <p:spPr bwMode="auto">
          <a:xfrm>
            <a:off x="838200" y="3718472"/>
            <a:ext cx="5698576" cy="9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v"/>
              <a:defRPr/>
            </a:pPr>
            <a:r>
              <a:rPr lang="fr-FR" sz="1600" dirty="0">
                <a:latin typeface="Univers Condensed" panose="020B0506020202050204"/>
              </a:rPr>
              <a:t>La </a:t>
            </a:r>
            <a:r>
              <a:rPr lang="fr-FR" sz="1600" b="1" dirty="0">
                <a:latin typeface="Univers Condensed" panose="020B0506020202050204"/>
              </a:rPr>
              <a:t>fissuration à chaud</a:t>
            </a:r>
            <a:r>
              <a:rPr lang="fr-FR" sz="1600" dirty="0">
                <a:latin typeface="Univers Condensed" panose="020B0506020202050204"/>
              </a:rPr>
              <a:t> (ou </a:t>
            </a:r>
            <a:r>
              <a:rPr lang="fr-FR" sz="1600" b="1" dirty="0">
                <a:latin typeface="Univers Condensed" panose="020B0506020202050204"/>
              </a:rPr>
              <a:t>de solidification</a:t>
            </a:r>
            <a:r>
              <a:rPr lang="fr-FR" sz="1600" dirty="0">
                <a:latin typeface="Univers Condensed" panose="020B0506020202050204"/>
              </a:rPr>
              <a:t>) : elle </a:t>
            </a:r>
            <a:r>
              <a:rPr lang="fr-FR" sz="1600" u="sng" dirty="0">
                <a:latin typeface="Univers Condensed" panose="020B0506020202050204"/>
              </a:rPr>
              <a:t>apparait lors du dernier stade de solidification du bain de fusion</a:t>
            </a:r>
            <a:r>
              <a:rPr lang="fr-FR" sz="1600" dirty="0">
                <a:latin typeface="Univers Condensed" panose="020B0506020202050204"/>
              </a:rPr>
              <a:t>, avant que le métal ne soit complètement solidifié</a:t>
            </a:r>
          </a:p>
          <a:p>
            <a:pPr marL="265113" lvl="1" indent="-265113" eaLnBrk="1" hangingPunct="1">
              <a:buFont typeface="Arial" panose="020B0604020202020204" pitchFamily="34" charset="0"/>
              <a:buChar char="•"/>
              <a:defRPr/>
            </a:pPr>
            <a:endParaRPr lang="fr-CA" sz="1600" dirty="0">
              <a:solidFill>
                <a:srgbClr val="000099"/>
              </a:solidFill>
              <a:latin typeface="Univers Condensed" panose="020B0506020202050204"/>
            </a:endParaRPr>
          </a:p>
        </p:txBody>
      </p:sp>
    </p:spTree>
    <p:extLst>
      <p:ext uri="{BB962C8B-B14F-4D97-AF65-F5344CB8AC3E}">
        <p14:creationId xmlns:p14="http://schemas.microsoft.com/office/powerpoint/2010/main" val="18671250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10" name="Rectangle 1027"/>
          <p:cNvSpPr txBox="1">
            <a:spLocks noChangeArrowheads="1"/>
          </p:cNvSpPr>
          <p:nvPr/>
        </p:nvSpPr>
        <p:spPr bwMode="auto">
          <a:xfrm>
            <a:off x="838200" y="948113"/>
            <a:ext cx="7154333" cy="116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indent="-265113" eaLnBrk="1" hangingPunct="1">
              <a:buFont typeface="Arial" panose="020B0604020202020204" pitchFamily="34" charset="0"/>
              <a:buChar char="•"/>
              <a:defRPr/>
            </a:pPr>
            <a:r>
              <a:rPr lang="fr-FR" sz="2000" dirty="0">
                <a:latin typeface="Univers Condensed"/>
                <a:ea typeface="Cambria Math" panose="02040503050406030204" pitchFamily="18" charset="0"/>
              </a:rPr>
              <a:t>Les fissures à chaud peuvent survenir </a:t>
            </a:r>
            <a:r>
              <a:rPr lang="fr-FR" sz="2000" u="sng" dirty="0">
                <a:latin typeface="Univers Condensed"/>
                <a:ea typeface="Cambria Math" panose="02040503050406030204" pitchFamily="18" charset="0"/>
              </a:rPr>
              <a:t>au milieu de la soudure</a:t>
            </a:r>
            <a:r>
              <a:rPr lang="fr-FR" sz="2000" dirty="0">
                <a:latin typeface="Univers Condensed"/>
                <a:ea typeface="Cambria Math" panose="02040503050406030204" pitchFamily="18" charset="0"/>
              </a:rPr>
              <a:t> (</a:t>
            </a:r>
            <a:r>
              <a:rPr lang="fr-FR" sz="2000" dirty="0">
                <a:latin typeface="Univers Condensed"/>
              </a:rPr>
              <a:t>dans le métal d’apport) </a:t>
            </a:r>
            <a:r>
              <a:rPr lang="fr-FR" sz="2000" dirty="0">
                <a:latin typeface="Univers Condensed"/>
                <a:ea typeface="Cambria Math" panose="02040503050406030204" pitchFamily="18" charset="0"/>
              </a:rPr>
              <a:t>ou </a:t>
            </a:r>
            <a:r>
              <a:rPr lang="fr-FR" sz="2000" u="sng" dirty="0">
                <a:latin typeface="Univers Condensed"/>
                <a:ea typeface="Cambria Math" panose="02040503050406030204" pitchFamily="18" charset="0"/>
              </a:rPr>
              <a:t>dans la zone de liaison</a:t>
            </a:r>
            <a:r>
              <a:rPr lang="fr-FR" sz="2000" dirty="0">
                <a:latin typeface="Univers Condensed"/>
                <a:ea typeface="Cambria Math" panose="02040503050406030204" pitchFamily="18" charset="0"/>
              </a:rPr>
              <a:t> adjacente à la soudure (</a:t>
            </a:r>
            <a:r>
              <a:rPr lang="fr-FR" sz="2000" dirty="0">
                <a:latin typeface="Univers Condensed"/>
              </a:rPr>
              <a:t>dans le métal de base)</a:t>
            </a:r>
            <a:endParaRPr lang="fr-FR" sz="2000" dirty="0">
              <a:latin typeface="Univers Condensed"/>
              <a:ea typeface="Cambria Math" panose="02040503050406030204" pitchFamily="18" charset="0"/>
            </a:endParaRPr>
          </a:p>
        </p:txBody>
      </p:sp>
      <p:pic>
        <p:nvPicPr>
          <p:cNvPr id="11" name="Image 10"/>
          <p:cNvPicPr>
            <a:picLocks noChangeAspect="1"/>
          </p:cNvPicPr>
          <p:nvPr/>
        </p:nvPicPr>
        <p:blipFill>
          <a:blip r:embed="rId3"/>
          <a:stretch>
            <a:fillRect/>
          </a:stretch>
        </p:blipFill>
        <p:spPr>
          <a:xfrm>
            <a:off x="6481022" y="2524743"/>
            <a:ext cx="4745020" cy="2304256"/>
          </a:xfrm>
          <a:prstGeom prst="rect">
            <a:avLst/>
          </a:prstGeom>
        </p:spPr>
      </p:pic>
      <p:sp>
        <p:nvSpPr>
          <p:cNvPr id="14" name="Rectangle 13"/>
          <p:cNvSpPr/>
          <p:nvPr/>
        </p:nvSpPr>
        <p:spPr>
          <a:xfrm>
            <a:off x="8044837" y="4908643"/>
            <a:ext cx="2448166" cy="307777"/>
          </a:xfrm>
          <a:prstGeom prst="rect">
            <a:avLst/>
          </a:prstGeom>
        </p:spPr>
        <p:txBody>
          <a:bodyPr wrap="square">
            <a:spAutoFit/>
          </a:bodyPr>
          <a:lstStyle/>
          <a:p>
            <a:r>
              <a:rPr lang="fr-CA" sz="1400" dirty="0">
                <a:latin typeface="Univers Condensed"/>
              </a:rPr>
              <a:t>Fissuration à chaud</a:t>
            </a:r>
          </a:p>
        </p:txBody>
      </p:sp>
      <p:sp>
        <p:nvSpPr>
          <p:cNvPr id="15" name="Rectangle 1027"/>
          <p:cNvSpPr txBox="1">
            <a:spLocks noChangeArrowheads="1"/>
          </p:cNvSpPr>
          <p:nvPr/>
        </p:nvSpPr>
        <p:spPr bwMode="auto">
          <a:xfrm>
            <a:off x="838200" y="2113536"/>
            <a:ext cx="5884333" cy="319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indent="-265113" eaLnBrk="1" hangingPunct="1">
              <a:buFont typeface="Arial" panose="020B0604020202020204" pitchFamily="34" charset="0"/>
              <a:buChar char="•"/>
              <a:defRPr/>
            </a:pPr>
            <a:r>
              <a:rPr lang="fr-CA" sz="2000" dirty="0">
                <a:latin typeface="Univers Condensed"/>
                <a:ea typeface="Cambria Math" panose="02040503050406030204" pitchFamily="18" charset="0"/>
              </a:rPr>
              <a:t>Les causes de la fissuration à chaud sont (la  1</a:t>
            </a:r>
            <a:r>
              <a:rPr lang="fr-CA" sz="2000" baseline="30000" dirty="0">
                <a:latin typeface="Univers Condensed"/>
                <a:ea typeface="Cambria Math" panose="02040503050406030204" pitchFamily="18" charset="0"/>
              </a:rPr>
              <a:t>ère</a:t>
            </a:r>
            <a:r>
              <a:rPr lang="fr-CA" sz="2000" dirty="0">
                <a:latin typeface="Univers Condensed"/>
                <a:ea typeface="Cambria Math" panose="02040503050406030204" pitchFamily="18" charset="0"/>
              </a:rPr>
              <a:t> est la + </a:t>
            </a:r>
            <a:r>
              <a:rPr lang="fr-FR" sz="2000" dirty="0">
                <a:latin typeface="Univers Condensed"/>
                <a:ea typeface="Cambria Math" panose="02040503050406030204" pitchFamily="18" charset="0"/>
              </a:rPr>
              <a:t>importante) </a:t>
            </a:r>
            <a:r>
              <a:rPr lang="fr-CA" sz="2000" dirty="0">
                <a:latin typeface="Univers Condensed"/>
                <a:ea typeface="Cambria Math" panose="02040503050406030204" pitchFamily="18" charset="0"/>
              </a:rPr>
              <a:t>:</a:t>
            </a:r>
            <a:endParaRPr lang="fr-CA" sz="2000" dirty="0">
              <a:latin typeface="Univers Condensed"/>
            </a:endParaRPr>
          </a:p>
          <a:p>
            <a:pPr marL="704850" lvl="2" indent="-342900" eaLnBrk="1" hangingPunct="1">
              <a:buFont typeface="Wingdings" panose="05000000000000000000" pitchFamily="2" charset="2"/>
              <a:buChar char="Ø"/>
              <a:defRPr/>
            </a:pPr>
            <a:r>
              <a:rPr lang="fr-CA" sz="2000" dirty="0">
                <a:solidFill>
                  <a:srgbClr val="FF0000"/>
                </a:solidFill>
                <a:latin typeface="Univers Condensed"/>
              </a:rPr>
              <a:t>la composition chimique de la soudure (métal d’apport + métal de base)</a:t>
            </a:r>
          </a:p>
          <a:p>
            <a:pPr marL="704850" lvl="2" indent="-342900" eaLnBrk="1" hangingPunct="1">
              <a:buFont typeface="Wingdings" panose="05000000000000000000" pitchFamily="2" charset="2"/>
              <a:buChar char="Ø"/>
              <a:defRPr/>
            </a:pPr>
            <a:r>
              <a:rPr lang="fr-CA" sz="2000" dirty="0">
                <a:latin typeface="Univers Condensed"/>
              </a:rPr>
              <a:t>le temps dans la gamme de températures critiques</a:t>
            </a:r>
          </a:p>
          <a:p>
            <a:pPr marL="704850" lvl="2" indent="-342900" eaLnBrk="1" hangingPunct="1">
              <a:buFont typeface="Wingdings" panose="05000000000000000000" pitchFamily="2" charset="2"/>
              <a:buChar char="Ø"/>
              <a:defRPr/>
            </a:pPr>
            <a:r>
              <a:rPr lang="fr-CA" sz="2000" dirty="0">
                <a:latin typeface="Univers Condensed"/>
              </a:rPr>
              <a:t>le niveau des contraintes lors du refroidissement</a:t>
            </a:r>
          </a:p>
          <a:p>
            <a:pPr marL="704850" lvl="2" indent="-342900" eaLnBrk="1" hangingPunct="1">
              <a:buFont typeface="Wingdings" panose="05000000000000000000" pitchFamily="2" charset="2"/>
              <a:buChar char="Ø"/>
              <a:defRPr/>
            </a:pPr>
            <a:r>
              <a:rPr lang="fr-CA" sz="2000" dirty="0">
                <a:latin typeface="Univers Condensed"/>
              </a:rPr>
              <a:t>le profil de la soudure</a:t>
            </a:r>
          </a:p>
        </p:txBody>
      </p:sp>
      <p:sp>
        <p:nvSpPr>
          <p:cNvPr id="9" name="Rectangle 8">
            <a:extLst>
              <a:ext uri="{FF2B5EF4-FFF2-40B4-BE49-F238E27FC236}">
                <a16:creationId xmlns:a16="http://schemas.microsoft.com/office/drawing/2014/main" id="{BB8B7915-3205-7549-9042-A2009AAD63C6}"/>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99313624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1450089"/>
                <a:ext cx="9821449" cy="45273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indent="-265113" eaLnBrk="1" hangingPunct="1">
                  <a:buFont typeface="Arial" panose="020B0604020202020204" pitchFamily="34" charset="0"/>
                  <a:buChar char="•"/>
                  <a:defRPr/>
                </a:pPr>
                <a:r>
                  <a:rPr lang="fr-FR" sz="2000" dirty="0">
                    <a:solidFill>
                      <a:schemeClr val="tx1"/>
                    </a:solidFill>
                    <a:latin typeface="Univers Condensed" panose="020B0506020202050204"/>
                    <a:ea typeface="Cambria Math" panose="02040503050406030204" pitchFamily="18" charset="0"/>
                  </a:rPr>
                  <a:t>la </a:t>
                </a:r>
                <a:r>
                  <a:rPr lang="fr-FR" sz="2000" u="sng" dirty="0">
                    <a:solidFill>
                      <a:schemeClr val="tx1"/>
                    </a:solidFill>
                    <a:latin typeface="Univers Condensed" panose="020B0506020202050204"/>
                    <a:ea typeface="Cambria Math" panose="02040503050406030204" pitchFamily="18" charset="0"/>
                  </a:rPr>
                  <a:t>composition chimique de la soudure </a:t>
                </a:r>
                <a:r>
                  <a:rPr lang="fr-CA" sz="2000" u="sng" dirty="0">
                    <a:solidFill>
                      <a:schemeClr val="tx1"/>
                    </a:solidFill>
                    <a:latin typeface="Univers Condensed" panose="020B0506020202050204"/>
                    <a:ea typeface="Cambria Math" panose="02040503050406030204" pitchFamily="18" charset="0"/>
                  </a:rPr>
                  <a:t>est la causes la plus fondamentale</a:t>
                </a:r>
              </a:p>
              <a:p>
                <a:pPr marL="265113" lvl="1" indent="-265113" eaLnBrk="1" hangingPunct="1">
                  <a:buFont typeface="Arial" panose="020B0604020202020204" pitchFamily="34" charset="0"/>
                  <a:buChar char="•"/>
                  <a:defRPr/>
                </a:pPr>
                <a:endParaRPr lang="fr-CA" sz="2000" dirty="0">
                  <a:solidFill>
                    <a:schemeClr val="tx1"/>
                  </a:solidFill>
                  <a:latin typeface="Univers Condensed" panose="020B0506020202050204"/>
                  <a:ea typeface="Cambria Math" panose="02040503050406030204" pitchFamily="18" charset="0"/>
                </a:endParaRPr>
              </a:p>
              <a:p>
                <a:pPr marL="627063" lvl="2" indent="-265113" eaLnBrk="1" hangingPunct="1">
                  <a:buFont typeface="Wingdings" panose="05000000000000000000" pitchFamily="2" charset="2"/>
                  <a:buChar char="Ø"/>
                  <a:defRPr/>
                </a:pPr>
                <a:r>
                  <a:rPr lang="fr-CA" sz="2000" dirty="0">
                    <a:solidFill>
                      <a:schemeClr val="tx1"/>
                    </a:solidFill>
                    <a:latin typeface="Univers Condensed" panose="020B0506020202050204"/>
                  </a:rPr>
                  <a:t>elle régit le choix du métal d’apport en fonction des alliages à relier</a:t>
                </a:r>
              </a:p>
              <a:p>
                <a:pPr marL="742950" lvl="2" indent="-342900" eaLnBrk="1" hangingPunct="1">
                  <a:buFont typeface="Calibri" panose="020F0502020204030204" pitchFamily="34" charset="0"/>
                  <a:buChar char="−"/>
                  <a:defRPr/>
                </a:pPr>
                <a:endParaRPr lang="fr-CA" sz="2000" dirty="0">
                  <a:solidFill>
                    <a:schemeClr val="tx1"/>
                  </a:solidFill>
                  <a:latin typeface="Univers Condensed" panose="020B0506020202050204"/>
                </a:endParaRPr>
              </a:p>
              <a:p>
                <a:pPr marL="704850" lvl="2" indent="-342900" eaLnBrk="1" hangingPunct="1">
                  <a:buFont typeface="Wingdings" panose="05000000000000000000" pitchFamily="2" charset="2"/>
                  <a:buChar char="Ø"/>
                  <a:defRPr/>
                </a:pPr>
                <a:r>
                  <a:rPr lang="fr-CA" sz="2000" dirty="0">
                    <a:solidFill>
                      <a:schemeClr val="tx1"/>
                    </a:solidFill>
                    <a:latin typeface="Univers Condensed" panose="020B0506020202050204"/>
                  </a:rPr>
                  <a:t>séries </a:t>
                </a:r>
                <a14:m>
                  <m:oMath xmlns:m="http://schemas.openxmlformats.org/officeDocument/2006/math">
                    <m:r>
                      <a:rPr lang="fr-CA" sz="2000" i="1" dirty="0">
                        <a:solidFill>
                          <a:schemeClr val="tx1"/>
                        </a:solidFill>
                        <a:latin typeface="Cambria Math" panose="02040503050406030204" pitchFamily="18" charset="0"/>
                      </a:rPr>
                      <m:t>1000 </m:t>
                    </m:r>
                  </m:oMath>
                </a14:m>
                <a:r>
                  <a:rPr lang="fr-CA" sz="2000" dirty="0">
                    <a:solidFill>
                      <a:schemeClr val="tx1"/>
                    </a:solidFill>
                    <a:latin typeface="Univers Condensed" panose="020B0506020202050204"/>
                  </a:rPr>
                  <a:t>(</a:t>
                </a:r>
                <a14:m>
                  <m:oMath xmlns:m="http://schemas.openxmlformats.org/officeDocument/2006/math">
                    <m:r>
                      <a:rPr lang="fr-CA" sz="2000" i="1" dirty="0">
                        <a:solidFill>
                          <a:schemeClr val="tx1"/>
                        </a:solidFill>
                        <a:latin typeface="Cambria Math" panose="02040503050406030204" pitchFamily="18" charset="0"/>
                      </a:rPr>
                      <m:t>1050 </m:t>
                    </m:r>
                  </m:oMath>
                </a14:m>
                <a:r>
                  <a:rPr lang="fr-CA" sz="2000" dirty="0">
                    <a:solidFill>
                      <a:schemeClr val="tx1"/>
                    </a:solidFill>
                    <a:latin typeface="Univers Condensed" panose="020B0506020202050204"/>
                  </a:rPr>
                  <a:t>et </a:t>
                </a:r>
                <a14:m>
                  <m:oMath xmlns:m="http://schemas.openxmlformats.org/officeDocument/2006/math">
                    <m:r>
                      <a:rPr lang="fr-CA" sz="2000" i="1" dirty="0">
                        <a:solidFill>
                          <a:schemeClr val="tx1"/>
                        </a:solidFill>
                        <a:latin typeface="Cambria Math" panose="02040503050406030204" pitchFamily="18" charset="0"/>
                      </a:rPr>
                      <m:t>1100</m:t>
                    </m:r>
                  </m:oMath>
                </a14:m>
                <a:r>
                  <a:rPr lang="fr-CA" sz="2000" dirty="0">
                    <a:solidFill>
                      <a:schemeClr val="tx1"/>
                    </a:solidFill>
                    <a:latin typeface="Univers Condensed" panose="020B0506020202050204"/>
                  </a:rPr>
                  <a:t>), </a:t>
                </a:r>
                <a14:m>
                  <m:oMath xmlns:m="http://schemas.openxmlformats.org/officeDocument/2006/math">
                    <m:r>
                      <a:rPr lang="fr-CA" sz="2000" i="1" dirty="0">
                        <a:solidFill>
                          <a:schemeClr val="tx1"/>
                        </a:solidFill>
                        <a:latin typeface="Cambria Math" panose="02040503050406030204" pitchFamily="18" charset="0"/>
                      </a:rPr>
                      <m:t>3000 </m:t>
                    </m:r>
                  </m:oMath>
                </a14:m>
                <a:r>
                  <a:rPr lang="fr-CA" sz="2000" dirty="0">
                    <a:solidFill>
                      <a:schemeClr val="tx1"/>
                    </a:solidFill>
                    <a:latin typeface="Univers Condensed" panose="020B0506020202050204"/>
                  </a:rPr>
                  <a:t>(</a:t>
                </a:r>
                <a14:m>
                  <m:oMath xmlns:m="http://schemas.openxmlformats.org/officeDocument/2006/math">
                    <m:r>
                      <a:rPr lang="fr-CA" sz="2000" i="1" dirty="0">
                        <a:solidFill>
                          <a:schemeClr val="tx1"/>
                        </a:solidFill>
                        <a:latin typeface="Cambria Math" panose="02040503050406030204" pitchFamily="18" charset="0"/>
                      </a:rPr>
                      <m:t>3003 </m:t>
                    </m:r>
                  </m:oMath>
                </a14:m>
                <a:r>
                  <a:rPr lang="fr-CA" sz="2000" dirty="0">
                    <a:solidFill>
                      <a:schemeClr val="tx1"/>
                    </a:solidFill>
                    <a:latin typeface="Univers Condensed" panose="020B0506020202050204"/>
                  </a:rPr>
                  <a:t>et </a:t>
                </a:r>
                <a14:m>
                  <m:oMath xmlns:m="http://schemas.openxmlformats.org/officeDocument/2006/math">
                    <m:r>
                      <a:rPr lang="fr-CA" sz="2000" i="1" dirty="0">
                        <a:solidFill>
                          <a:schemeClr val="tx1"/>
                        </a:solidFill>
                        <a:latin typeface="Cambria Math" panose="02040503050406030204" pitchFamily="18" charset="0"/>
                      </a:rPr>
                      <m:t>3004</m:t>
                    </m:r>
                  </m:oMath>
                </a14:m>
                <a:r>
                  <a:rPr lang="fr-CA" sz="2000" dirty="0">
                    <a:solidFill>
                      <a:schemeClr val="tx1"/>
                    </a:solidFill>
                    <a:latin typeface="Univers Condensed" panose="020B0506020202050204"/>
                  </a:rPr>
                  <a:t>) et </a:t>
                </a:r>
                <a14:m>
                  <m:oMath xmlns:m="http://schemas.openxmlformats.org/officeDocument/2006/math">
                    <m:r>
                      <a:rPr lang="fr-CA" sz="2000" i="1" dirty="0">
                        <a:solidFill>
                          <a:schemeClr val="tx1"/>
                        </a:solidFill>
                        <a:latin typeface="Cambria Math" panose="02040503050406030204" pitchFamily="18" charset="0"/>
                      </a:rPr>
                      <m:t>5000 </m:t>
                    </m:r>
                  </m:oMath>
                </a14:m>
                <a:r>
                  <a:rPr lang="fr-CA" sz="2000" dirty="0">
                    <a:solidFill>
                      <a:schemeClr val="tx1"/>
                    </a:solidFill>
                    <a:latin typeface="Univers Condensed" panose="020B0506020202050204"/>
                  </a:rPr>
                  <a:t>(</a:t>
                </a:r>
                <a14:m>
                  <m:oMath xmlns:m="http://schemas.openxmlformats.org/officeDocument/2006/math">
                    <m:r>
                      <a:rPr lang="fr-CA" sz="2000" i="1" dirty="0">
                        <a:solidFill>
                          <a:schemeClr val="tx1"/>
                        </a:solidFill>
                        <a:latin typeface="Cambria Math" panose="02040503050406030204" pitchFamily="18" charset="0"/>
                      </a:rPr>
                      <m:t>5454 </m:t>
                    </m:r>
                  </m:oMath>
                </a14:m>
                <a:r>
                  <a:rPr lang="fr-CA" sz="2000" dirty="0">
                    <a:solidFill>
                      <a:schemeClr val="tx1"/>
                    </a:solidFill>
                    <a:latin typeface="Univers Condensed" panose="020B0506020202050204"/>
                  </a:rPr>
                  <a:t>et </a:t>
                </a:r>
                <a14:m>
                  <m:oMath xmlns:m="http://schemas.openxmlformats.org/officeDocument/2006/math">
                    <m:r>
                      <a:rPr lang="fr-CA" sz="2000" i="1" dirty="0">
                        <a:solidFill>
                          <a:schemeClr val="tx1"/>
                        </a:solidFill>
                        <a:latin typeface="Cambria Math" panose="02040503050406030204" pitchFamily="18" charset="0"/>
                      </a:rPr>
                      <m:t>5083</m:t>
                    </m:r>
                  </m:oMath>
                </a14:m>
                <a:r>
                  <a:rPr lang="fr-CA" sz="2000" dirty="0">
                    <a:solidFill>
                      <a:schemeClr val="tx1"/>
                    </a:solidFill>
                    <a:latin typeface="Univers Condensed" panose="020B0506020202050204"/>
                  </a:rPr>
                  <a:t>) </a:t>
                </a:r>
                <a:r>
                  <a:rPr lang="fr-CA" sz="2000" u="sng" dirty="0">
                    <a:solidFill>
                      <a:schemeClr val="tx1"/>
                    </a:solidFill>
                    <a:latin typeface="Univers Condensed" panose="020B0506020202050204"/>
                  </a:rPr>
                  <a:t>facilement soudables</a:t>
                </a:r>
                <a:r>
                  <a:rPr lang="fr-CA" sz="2000" dirty="0">
                    <a:solidFill>
                      <a:schemeClr val="tx1"/>
                    </a:solidFill>
                    <a:latin typeface="Univers Condensed" panose="020B0506020202050204"/>
                  </a:rPr>
                  <a:t>, en général</a:t>
                </a:r>
              </a:p>
              <a:p>
                <a:pPr marL="742950" lvl="2" indent="-342900" eaLnBrk="1" hangingPunct="1">
                  <a:buFont typeface="Calibri" panose="020F0502020204030204" pitchFamily="34" charset="0"/>
                  <a:buChar char="−"/>
                  <a:defRPr/>
                </a:pPr>
                <a:endParaRPr lang="fr-CA" sz="2000" dirty="0">
                  <a:solidFill>
                    <a:schemeClr val="tx1"/>
                  </a:solidFill>
                  <a:latin typeface="Univers Condensed" panose="020B0506020202050204"/>
                </a:endParaRPr>
              </a:p>
              <a:p>
                <a:pPr marL="704850" lvl="2" indent="-342900" eaLnBrk="1" hangingPunct="1">
                  <a:buFont typeface="Wingdings" panose="05000000000000000000" pitchFamily="2" charset="2"/>
                  <a:buChar char="Ø"/>
                  <a:defRPr/>
                </a:pPr>
                <a:r>
                  <a:rPr lang="fr-CA" sz="2000" dirty="0">
                    <a:solidFill>
                      <a:schemeClr val="tx1"/>
                    </a:solidFill>
                    <a:latin typeface="Univers Condensed" panose="020B0506020202050204"/>
                  </a:rPr>
                  <a:t>série </a:t>
                </a:r>
                <a14:m>
                  <m:oMath xmlns:m="http://schemas.openxmlformats.org/officeDocument/2006/math">
                    <m:r>
                      <a:rPr lang="fr-CA" sz="2000" i="1" dirty="0">
                        <a:solidFill>
                          <a:schemeClr val="tx1"/>
                        </a:solidFill>
                        <a:latin typeface="Cambria Math" panose="02040503050406030204" pitchFamily="18" charset="0"/>
                      </a:rPr>
                      <m:t>6000 </m:t>
                    </m:r>
                  </m:oMath>
                </a14:m>
                <a:r>
                  <a:rPr lang="fr-CA" sz="2000" dirty="0">
                    <a:solidFill>
                      <a:schemeClr val="tx1"/>
                    </a:solidFill>
                    <a:latin typeface="Univers Condensed" panose="020B0506020202050204"/>
                  </a:rPr>
                  <a:t>(</a:t>
                </a:r>
                <a14:m>
                  <m:oMath xmlns:m="http://schemas.openxmlformats.org/officeDocument/2006/math">
                    <m:r>
                      <a:rPr lang="fr-CA" sz="2000" i="1" dirty="0">
                        <a:solidFill>
                          <a:schemeClr val="tx1"/>
                        </a:solidFill>
                        <a:latin typeface="Cambria Math" panose="02040503050406030204" pitchFamily="18" charset="0"/>
                      </a:rPr>
                      <m:t>6063</m:t>
                    </m:r>
                  </m:oMath>
                </a14:m>
                <a:r>
                  <a:rPr lang="fr-CA" sz="2000" dirty="0">
                    <a:solidFill>
                      <a:schemeClr val="tx1"/>
                    </a:solidFill>
                    <a:latin typeface="Univers Condensed" panose="020B0506020202050204"/>
                  </a:rPr>
                  <a:t>, </a:t>
                </a:r>
                <a14:m>
                  <m:oMath xmlns:m="http://schemas.openxmlformats.org/officeDocument/2006/math">
                    <m:r>
                      <a:rPr lang="fr-CA" sz="2000" i="1" dirty="0">
                        <a:solidFill>
                          <a:schemeClr val="tx1"/>
                        </a:solidFill>
                        <a:latin typeface="Cambria Math" panose="02040503050406030204" pitchFamily="18" charset="0"/>
                      </a:rPr>
                      <m:t>6101</m:t>
                    </m:r>
                  </m:oMath>
                </a14:m>
                <a:r>
                  <a:rPr lang="fr-CA" sz="2000" dirty="0">
                    <a:solidFill>
                      <a:schemeClr val="tx1"/>
                    </a:solidFill>
                    <a:latin typeface="Univers Condensed" panose="020B0506020202050204"/>
                  </a:rPr>
                  <a:t>, </a:t>
                </a:r>
                <a14:m>
                  <m:oMath xmlns:m="http://schemas.openxmlformats.org/officeDocument/2006/math">
                    <m:r>
                      <a:rPr lang="fr-CA" sz="2000" i="1" dirty="0">
                        <a:solidFill>
                          <a:schemeClr val="tx1"/>
                        </a:solidFill>
                        <a:latin typeface="Cambria Math" panose="02040503050406030204" pitchFamily="18" charset="0"/>
                      </a:rPr>
                      <m:t>6351</m:t>
                    </m:r>
                  </m:oMath>
                </a14:m>
                <a:r>
                  <a:rPr lang="fr-CA" sz="2000" dirty="0">
                    <a:solidFill>
                      <a:schemeClr val="tx1"/>
                    </a:solidFill>
                    <a:latin typeface="Univers Condensed" panose="020B0506020202050204"/>
                  </a:rPr>
                  <a:t>, </a:t>
                </a:r>
                <a14:m>
                  <m:oMath xmlns:m="http://schemas.openxmlformats.org/officeDocument/2006/math">
                    <m:r>
                      <a:rPr lang="fr-CA" sz="2000" i="1" dirty="0">
                        <a:solidFill>
                          <a:schemeClr val="tx1"/>
                        </a:solidFill>
                        <a:latin typeface="Cambria Math" panose="02040503050406030204" pitchFamily="18" charset="0"/>
                      </a:rPr>
                      <m:t>6061</m:t>
                    </m:r>
                  </m:oMath>
                </a14:m>
                <a:r>
                  <a:rPr lang="fr-CA" sz="2000" dirty="0">
                    <a:solidFill>
                      <a:schemeClr val="tx1"/>
                    </a:solidFill>
                    <a:latin typeface="Univers Condensed" panose="020B0506020202050204"/>
                  </a:rPr>
                  <a:t>), alliages </a:t>
                </a:r>
                <a14:m>
                  <m:oMath xmlns:m="http://schemas.openxmlformats.org/officeDocument/2006/math">
                    <m:r>
                      <a:rPr lang="fr-CA" sz="2000" i="1" dirty="0">
                        <a:solidFill>
                          <a:schemeClr val="tx1"/>
                        </a:solidFill>
                        <a:latin typeface="Cambria Math" panose="02040503050406030204" pitchFamily="18" charset="0"/>
                      </a:rPr>
                      <m:t>5052 </m:t>
                    </m:r>
                  </m:oMath>
                </a14:m>
                <a:r>
                  <a:rPr lang="fr-CA" sz="2000" dirty="0">
                    <a:solidFill>
                      <a:schemeClr val="tx1"/>
                    </a:solidFill>
                    <a:latin typeface="Univers Condensed" panose="020B0506020202050204"/>
                  </a:rPr>
                  <a:t>et </a:t>
                </a:r>
                <a14:m>
                  <m:oMath xmlns:m="http://schemas.openxmlformats.org/officeDocument/2006/math">
                    <m:r>
                      <a:rPr lang="fr-CA" sz="2000" i="1" dirty="0">
                        <a:solidFill>
                          <a:schemeClr val="tx1"/>
                        </a:solidFill>
                        <a:latin typeface="Cambria Math" panose="02040503050406030204" pitchFamily="18" charset="0"/>
                      </a:rPr>
                      <m:t>7004 </m:t>
                    </m:r>
                  </m:oMath>
                </a14:m>
                <a:r>
                  <a:rPr lang="fr-CA" sz="2000" dirty="0">
                    <a:solidFill>
                      <a:schemeClr val="tx1"/>
                    </a:solidFill>
                    <a:latin typeface="Univers Condensed" panose="020B0506020202050204"/>
                  </a:rPr>
                  <a:t>soudables, mais </a:t>
                </a:r>
                <a:r>
                  <a:rPr lang="fr-CA" sz="2000" u="sng" dirty="0">
                    <a:solidFill>
                      <a:schemeClr val="tx1"/>
                    </a:solidFill>
                    <a:latin typeface="Univers Condensed" panose="020B0506020202050204"/>
                  </a:rPr>
                  <a:t>susceptibles à la fissuration</a:t>
                </a:r>
              </a:p>
              <a:p>
                <a:pPr marL="342900" lvl="1" indent="-342900" eaLnBrk="1" hangingPunct="1">
                  <a:buFont typeface="Calibri" panose="020F0502020204030204" pitchFamily="34" charset="0"/>
                  <a:buChar char="‒"/>
                  <a:defRPr/>
                </a:pPr>
                <a:endParaRPr lang="fr-CA" sz="2000" dirty="0">
                  <a:solidFill>
                    <a:schemeClr val="tx1"/>
                  </a:solidFill>
                  <a:latin typeface="Univers Condensed" panose="020B0506020202050204"/>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1450089"/>
                <a:ext cx="9821449" cy="4527377"/>
              </a:xfrm>
              <a:prstGeom prst="rect">
                <a:avLst/>
              </a:prstGeom>
              <a:blipFill>
                <a:blip r:embed="rId3"/>
                <a:stretch>
                  <a:fillRect l="-559" t="-6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99334983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58</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6" name="Rectangle 1027"/>
          <p:cNvSpPr txBox="1">
            <a:spLocks noChangeArrowheads="1"/>
          </p:cNvSpPr>
          <p:nvPr/>
        </p:nvSpPr>
        <p:spPr bwMode="auto">
          <a:xfrm>
            <a:off x="838200" y="603642"/>
            <a:ext cx="9029125"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panose="020B0506020202050204"/>
              </a:rPr>
              <a:t>Composition chimique de la soudure</a:t>
            </a:r>
          </a:p>
        </p:txBody>
      </p:sp>
      <p:sp>
        <p:nvSpPr>
          <p:cNvPr id="7" name="Rectangle 1027"/>
          <p:cNvSpPr txBox="1">
            <a:spLocks noChangeArrowheads="1"/>
          </p:cNvSpPr>
          <p:nvPr/>
        </p:nvSpPr>
        <p:spPr bwMode="auto">
          <a:xfrm>
            <a:off x="838200" y="1123117"/>
            <a:ext cx="9036496" cy="183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indent="-265113" eaLnBrk="1" hangingPunct="1">
              <a:buFont typeface="Arial" panose="020B0604020202020204" pitchFamily="34" charset="0"/>
              <a:buChar char="•"/>
              <a:defRPr/>
            </a:pPr>
            <a:r>
              <a:rPr lang="fr-CA" sz="1600" dirty="0">
                <a:latin typeface="Univers Condensed" panose="020B0506020202050204"/>
              </a:rPr>
              <a:t>Chaque série d’alliages possède un </a:t>
            </a:r>
            <a:r>
              <a:rPr lang="fr-CA" sz="1600" b="1" dirty="0">
                <a:latin typeface="Univers Condensed" panose="020B0506020202050204"/>
              </a:rPr>
              <a:t>diagramme de phase</a:t>
            </a:r>
          </a:p>
          <a:p>
            <a:pPr marL="265113" lvl="1" indent="-265113" eaLnBrk="1" hangingPunct="1">
              <a:buFont typeface="Arial" panose="020B0604020202020204" pitchFamily="34" charset="0"/>
              <a:buChar char="•"/>
              <a:defRPr/>
            </a:pPr>
            <a:endParaRPr lang="fr-CA" sz="1600" dirty="0">
              <a:latin typeface="Univers Condensed" panose="020B0506020202050204"/>
            </a:endParaRPr>
          </a:p>
          <a:p>
            <a:pPr marL="265113" lvl="1" indent="-265113" eaLnBrk="1" hangingPunct="1">
              <a:buFont typeface="Arial" panose="020B0604020202020204" pitchFamily="34" charset="0"/>
              <a:buChar char="•"/>
              <a:defRPr/>
            </a:pPr>
            <a:r>
              <a:rPr lang="fr-CA" sz="1600" dirty="0">
                <a:latin typeface="Univers Condensed" panose="020B0506020202050204"/>
              </a:rPr>
              <a:t>Chaque alliage possède un intervalle de </a:t>
            </a:r>
            <a:r>
              <a:rPr lang="fr-CA" sz="1600" b="1" dirty="0">
                <a:latin typeface="Univers Condensed" panose="020B0506020202050204"/>
              </a:rPr>
              <a:t>température de solidification</a:t>
            </a:r>
          </a:p>
          <a:p>
            <a:pPr marL="265113" lvl="1" indent="-265113" eaLnBrk="1" hangingPunct="1">
              <a:buFont typeface="Arial" panose="020B0604020202020204" pitchFamily="34" charset="0"/>
              <a:buChar char="•"/>
              <a:defRPr/>
            </a:pPr>
            <a:endParaRPr lang="fr-CA" sz="1600" dirty="0">
              <a:latin typeface="Univers Condensed" panose="020B0506020202050204"/>
            </a:endParaRPr>
          </a:p>
          <a:p>
            <a:pPr marL="285750" lvl="1" eaLnBrk="1" hangingPunct="1">
              <a:buFont typeface="Arial" panose="020B0604020202020204" pitchFamily="34" charset="0"/>
              <a:buChar char="•"/>
              <a:defRPr/>
            </a:pPr>
            <a:r>
              <a:rPr lang="fr-CA" sz="1600" u="sng" dirty="0">
                <a:latin typeface="Univers Condensed" panose="020B0506020202050204"/>
              </a:rPr>
              <a:t>Plus la gamme des temps de solidification est grande, plus le risque de fissuration à chaud augmente</a:t>
            </a:r>
            <a:r>
              <a:rPr lang="fr-CA" sz="1600" dirty="0">
                <a:latin typeface="Univers Condensed" panose="020B0506020202050204"/>
              </a:rPr>
              <a:t> (</a:t>
            </a:r>
            <a:r>
              <a:rPr lang="fr-CA" sz="1600" b="1" dirty="0">
                <a:latin typeface="Univers Condensed" panose="020B0506020202050204"/>
              </a:rPr>
              <a:t>faible </a:t>
            </a:r>
            <a:r>
              <a:rPr lang="fr-FR" sz="1600" b="1" dirty="0">
                <a:latin typeface="Univers Condensed" panose="020B0506020202050204"/>
              </a:rPr>
              <a:t>soudabilité</a:t>
            </a:r>
            <a:r>
              <a:rPr lang="fr-FR" sz="1600" dirty="0">
                <a:latin typeface="Univers Condensed" panose="020B0506020202050204"/>
              </a:rPr>
              <a:t> de l’alliage)</a:t>
            </a:r>
            <a:endParaRPr lang="fr-CA" sz="1600" dirty="0">
              <a:latin typeface="Univers Condensed" panose="020B0506020202050204"/>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F78DA6F-DCA0-4FA2-BF53-4F32C4DA3FEA}"/>
                  </a:ext>
                </a:extLst>
              </p:cNvPr>
              <p:cNvSpPr/>
              <p:nvPr/>
            </p:nvSpPr>
            <p:spPr>
              <a:xfrm>
                <a:off x="838200" y="3401366"/>
                <a:ext cx="2679111" cy="1600438"/>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panose="020B0506020202050204"/>
                  </a:rPr>
                  <a:t> </a:t>
                </a:r>
                <a:r>
                  <a:rPr lang="fr-FR" sz="1400" dirty="0">
                    <a:latin typeface="Univers Condensed" panose="020B0506020202050204"/>
                  </a:rPr>
                  <a:t>L’étape de la solidification est celle pendant laquelle l’aluminium est à la fois partiellement solide et partiellement liquide (la zone identifiée par (</a:t>
                </a:r>
                <a14:m>
                  <m:oMath xmlns:m="http://schemas.openxmlformats.org/officeDocument/2006/math">
                    <m:r>
                      <m:rPr>
                        <m:sty m:val="p"/>
                      </m:rPr>
                      <a:rPr lang="fr-FR" sz="1400" dirty="0">
                        <a:latin typeface="Cambria Math" panose="02040503050406030204" pitchFamily="18" charset="0"/>
                      </a:rPr>
                      <m:t>Al</m:t>
                    </m:r>
                    <m:r>
                      <a:rPr lang="fr-FR" sz="1400" dirty="0">
                        <a:latin typeface="Cambria Math" panose="02040503050406030204" pitchFamily="18" charset="0"/>
                      </a:rPr>
                      <m:t> + </m:t>
                    </m:r>
                    <m:r>
                      <m:rPr>
                        <m:sty m:val="p"/>
                      </m:rPr>
                      <a:rPr lang="fr-FR" sz="1400" dirty="0">
                        <a:latin typeface="Cambria Math" panose="02040503050406030204" pitchFamily="18" charset="0"/>
                      </a:rPr>
                      <m:t>L</m:t>
                    </m:r>
                  </m:oMath>
                </a14:m>
                <a:r>
                  <a:rPr lang="fr-FR" sz="1400" dirty="0">
                    <a:latin typeface="Univers Condensed" panose="020B0506020202050204"/>
                  </a:rPr>
                  <a:t>) sur la figure)</a:t>
                </a:r>
              </a:p>
            </p:txBody>
          </p:sp>
        </mc:Choice>
        <mc:Fallback xmlns="">
          <p:sp>
            <p:nvSpPr>
              <p:cNvPr id="10" name="Rectangle 9">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3401366"/>
                <a:ext cx="2679111" cy="1600438"/>
              </a:xfrm>
              <a:prstGeom prst="rect">
                <a:avLst/>
              </a:prstGeom>
              <a:blipFill>
                <a:blip r:embed="rId3"/>
                <a:stretch>
                  <a:fillRect l="-683" t="-760" b="-2662"/>
                </a:stretch>
              </a:blipFill>
            </p:spPr>
            <p:txBody>
              <a:bodyPr/>
              <a:lstStyle/>
              <a:p>
                <a:r>
                  <a:rPr lang="fr-CA">
                    <a:noFill/>
                  </a:rPr>
                  <a:t> </a:t>
                </a:r>
              </a:p>
            </p:txBody>
          </p:sp>
        </mc:Fallback>
      </mc:AlternateContent>
      <p:grpSp>
        <p:nvGrpSpPr>
          <p:cNvPr id="11" name="Groupe 10">
            <a:extLst>
              <a:ext uri="{FF2B5EF4-FFF2-40B4-BE49-F238E27FC236}">
                <a16:creationId xmlns:a16="http://schemas.microsoft.com/office/drawing/2014/main" id="{B9DEB177-41BE-4134-9DEC-E3915586EAAE}"/>
              </a:ext>
            </a:extLst>
          </p:cNvPr>
          <p:cNvGrpSpPr/>
          <p:nvPr/>
        </p:nvGrpSpPr>
        <p:grpSpPr>
          <a:xfrm>
            <a:off x="3413732" y="2966840"/>
            <a:ext cx="8231278" cy="3498380"/>
            <a:chOff x="107504" y="620688"/>
            <a:chExt cx="8231278" cy="3498380"/>
          </a:xfrm>
        </p:grpSpPr>
        <p:pic>
          <p:nvPicPr>
            <p:cNvPr id="12" name="Image 11"/>
            <p:cNvPicPr>
              <a:picLocks noChangeAspect="1"/>
            </p:cNvPicPr>
            <p:nvPr/>
          </p:nvPicPr>
          <p:blipFill>
            <a:blip r:embed="rId4"/>
            <a:stretch>
              <a:fillRect/>
            </a:stretch>
          </p:blipFill>
          <p:spPr>
            <a:xfrm>
              <a:off x="323528" y="620688"/>
              <a:ext cx="4654171" cy="3498380"/>
            </a:xfrm>
            <a:prstGeom prst="rect">
              <a:avLst/>
            </a:prstGeom>
          </p:spPr>
        </p:pic>
        <p:sp>
          <p:nvSpPr>
            <p:cNvPr id="13" name="Rectangle 12"/>
            <p:cNvSpPr/>
            <p:nvPr/>
          </p:nvSpPr>
          <p:spPr>
            <a:xfrm>
              <a:off x="5224490" y="3087084"/>
              <a:ext cx="3114292" cy="523220"/>
            </a:xfrm>
            <a:prstGeom prst="rect">
              <a:avLst/>
            </a:prstGeom>
          </p:spPr>
          <p:txBody>
            <a:bodyPr wrap="square">
              <a:spAutoFit/>
            </a:bodyPr>
            <a:lstStyle/>
            <a:p>
              <a:r>
                <a:rPr lang="fr-CA" sz="1400" b="1" dirty="0">
                  <a:latin typeface="Univers Condensed" panose="020B0506020202050204"/>
                </a:rPr>
                <a:t>Diagramme de phas</a:t>
              </a:r>
              <a:r>
                <a:rPr lang="fr-CA" sz="1400" dirty="0">
                  <a:latin typeface="Univers Condensed" panose="020B0506020202050204"/>
                </a:rPr>
                <a:t>e du cuivre dans l'aluminium (série 2000)</a:t>
              </a:r>
            </a:p>
          </p:txBody>
        </p:sp>
        <mc:AlternateContent xmlns:mc="http://schemas.openxmlformats.org/markup-compatibility/2006" xmlns:a14="http://schemas.microsoft.com/office/drawing/2010/main">
          <mc:Choice Requires="a14">
            <p:sp>
              <p:nvSpPr>
                <p:cNvPr id="14" name="Rectangle 13"/>
                <p:cNvSpPr/>
                <p:nvPr/>
              </p:nvSpPr>
              <p:spPr>
                <a:xfrm>
                  <a:off x="5254483" y="1023117"/>
                  <a:ext cx="3084299" cy="1200329"/>
                </a:xfrm>
                <a:prstGeom prst="rect">
                  <a:avLst/>
                </a:prstGeom>
                <a:solidFill>
                  <a:srgbClr val="FF0000">
                    <a:alpha val="30000"/>
                  </a:srgbClr>
                </a:solidFill>
                <a:ln w="9525">
                  <a:solidFill>
                    <a:srgbClr val="FF0000"/>
                  </a:solidFill>
                </a:ln>
              </p:spPr>
              <p:txBody>
                <a:bodyPr wrap="square">
                  <a:spAutoFit/>
                </a:bodyPr>
                <a:lstStyle/>
                <a:p>
                  <a:pPr marL="0" lvl="1" algn="just">
                    <a:spcBef>
                      <a:spcPct val="20000"/>
                    </a:spcBef>
                  </a:pPr>
                  <a:r>
                    <a:rPr lang="fr-CA" dirty="0">
                      <a:latin typeface="+mj-lt"/>
                    </a:rPr>
                    <a:t>L’intervalle de température de solidification de </a:t>
                  </a:r>
                  <a:r>
                    <a:rPr lang="fr-FR" dirty="0">
                      <a:latin typeface="+mj-lt"/>
                    </a:rPr>
                    <a:t>l’alliage 2024, contenant </a:t>
                  </a:r>
                  <a14:m>
                    <m:oMath xmlns:m="http://schemas.openxmlformats.org/officeDocument/2006/math">
                      <m:r>
                        <a:rPr lang="fr-FR" dirty="0">
                          <a:latin typeface="Cambria Math" panose="02040503050406030204" pitchFamily="18" charset="0"/>
                        </a:rPr>
                        <m:t>4,4 %</m:t>
                      </m:r>
                    </m:oMath>
                  </a14:m>
                  <a:r>
                    <a:rPr lang="fr-FR" dirty="0">
                      <a:latin typeface="+mj-lt"/>
                    </a:rPr>
                    <a:t> de cuivre, </a:t>
                  </a:r>
                  <a:r>
                    <a:rPr lang="fr-CA" dirty="0">
                      <a:latin typeface="+mj-lt"/>
                    </a:rPr>
                    <a:t>est de </a:t>
                  </a:r>
                  <a14:m>
                    <m:oMath xmlns:m="http://schemas.openxmlformats.org/officeDocument/2006/math">
                      <m:r>
                        <a:rPr lang="fr-CA" dirty="0">
                          <a:latin typeface="Cambria Math" panose="02040503050406030204" pitchFamily="18" charset="0"/>
                        </a:rPr>
                        <m:t>55 ℃ </m:t>
                      </m:r>
                    </m:oMath>
                  </a14:m>
                  <a:r>
                    <a:rPr lang="fr-CA" dirty="0">
                      <a:latin typeface="+mj-lt"/>
                    </a:rPr>
                    <a:t>(</a:t>
                  </a:r>
                  <a14:m>
                    <m:oMath xmlns:m="http://schemas.openxmlformats.org/officeDocument/2006/math">
                      <m:r>
                        <a:rPr lang="fr-CA" dirty="0">
                          <a:solidFill>
                            <a:srgbClr val="FF0000"/>
                          </a:solidFill>
                          <a:latin typeface="Cambria Math" panose="02040503050406030204" pitchFamily="18" charset="0"/>
                        </a:rPr>
                        <m:t>630−575 ℃</m:t>
                      </m:r>
                    </m:oMath>
                  </a14:m>
                  <a:r>
                    <a:rPr lang="fr-CA" dirty="0">
                      <a:latin typeface="+mj-lt"/>
                    </a:rPr>
                    <a:t>)</a:t>
                  </a:r>
                  <a:endParaRPr lang="fr-FR" dirty="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5254483" y="1023117"/>
                  <a:ext cx="3084299" cy="1200329"/>
                </a:xfrm>
                <a:prstGeom prst="rect">
                  <a:avLst/>
                </a:prstGeom>
                <a:blipFill>
                  <a:blip r:embed="rId5"/>
                  <a:stretch>
                    <a:fillRect l="-1575" t="-2513" r="-1378" b="-6533"/>
                  </a:stretch>
                </a:blipFill>
                <a:ln w="9525">
                  <a:solidFill>
                    <a:srgbClr val="FF0000"/>
                  </a:solidFill>
                </a:ln>
              </p:spPr>
              <p:txBody>
                <a:bodyPr/>
                <a:lstStyle/>
                <a:p>
                  <a:r>
                    <a:rPr lang="en-CA">
                      <a:noFill/>
                    </a:rPr>
                    <a:t> </a:t>
                  </a:r>
                </a:p>
              </p:txBody>
            </p:sp>
          </mc:Fallback>
        </mc:AlternateContent>
        <p:sp>
          <p:nvSpPr>
            <p:cNvPr id="15" name="Rectangle 14"/>
            <p:cNvSpPr/>
            <p:nvPr/>
          </p:nvSpPr>
          <p:spPr>
            <a:xfrm>
              <a:off x="2147306" y="3734296"/>
              <a:ext cx="945663" cy="369332"/>
            </a:xfrm>
            <a:prstGeom prst="rect">
              <a:avLst/>
            </a:prstGeom>
            <a:ln w="19050">
              <a:solidFill>
                <a:srgbClr val="FF0000"/>
              </a:solidFill>
            </a:ln>
          </p:spPr>
          <p:txBody>
            <a:bodyPr wrap="square">
              <a:spAutoFit/>
            </a:bodyPr>
            <a:lstStyle/>
            <a:p>
              <a:pPr marL="0" lvl="1" algn="just">
                <a:spcBef>
                  <a:spcPct val="20000"/>
                </a:spcBef>
              </a:pPr>
              <a:endParaRPr lang="fr-FR" dirty="0">
                <a:latin typeface="+mj-lt"/>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5C5F73D-EB12-4B1C-87FF-1234708F9B6C}"/>
                    </a:ext>
                  </a:extLst>
                </p:cNvPr>
                <p:cNvSpPr/>
                <p:nvPr/>
              </p:nvSpPr>
              <p:spPr>
                <a:xfrm>
                  <a:off x="107504" y="1124744"/>
                  <a:ext cx="524503"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A" sz="1050" dirty="0">
                            <a:latin typeface="Cambria Math"/>
                          </a:rPr>
                          <m:t>5</m:t>
                        </m:r>
                        <m:r>
                          <a:rPr lang="fr-CA" sz="1050" dirty="0">
                            <a:latin typeface="Cambria Math" panose="02040503050406030204" pitchFamily="18" charset="0"/>
                          </a:rPr>
                          <m:t>1</m:t>
                        </m:r>
                        <m:r>
                          <a:rPr lang="fr-CA" sz="1050" dirty="0">
                            <a:latin typeface="Cambria Math"/>
                          </a:rPr>
                          <m:t>5</m:t>
                        </m:r>
                        <m:r>
                          <a:rPr lang="fr-CA" sz="1050" dirty="0">
                            <a:latin typeface="Cambria Math" panose="02040503050406030204" pitchFamily="18" charset="0"/>
                          </a:rPr>
                          <m:t> </m:t>
                        </m:r>
                        <m:r>
                          <a:rPr lang="fr-CA" sz="1050" i="1" dirty="0">
                            <a:latin typeface="Cambria Math" panose="02040503050406030204" pitchFamily="18" charset="0"/>
                            <a:ea typeface="Cambria Math" panose="02040503050406030204" pitchFamily="18" charset="0"/>
                          </a:rPr>
                          <m:t>°</m:t>
                        </m:r>
                      </m:oMath>
                    </m:oMathPara>
                  </a14:m>
                  <a:endParaRPr lang="fr-CA" sz="1050" dirty="0"/>
                </a:p>
              </p:txBody>
            </p:sp>
          </mc:Choice>
          <mc:Fallback xmlns="">
            <p:sp>
              <p:nvSpPr>
                <p:cNvPr id="20" name="Rectangle 19">
                  <a:extLst>
                    <a:ext uri="{FF2B5EF4-FFF2-40B4-BE49-F238E27FC236}">
                      <a16:creationId xmlns:a16="http://schemas.microsoft.com/office/drawing/2014/main" id="{F5C5F73D-EB12-4B1C-87FF-1234708F9B6C}"/>
                    </a:ext>
                  </a:extLst>
                </p:cNvPr>
                <p:cNvSpPr>
                  <a:spLocks noRot="1" noChangeAspect="1" noMove="1" noResize="1" noEditPoints="1" noAdjustHandles="1" noChangeArrowheads="1" noChangeShapeType="1" noTextEdit="1"/>
                </p:cNvSpPr>
                <p:nvPr/>
              </p:nvSpPr>
              <p:spPr>
                <a:xfrm>
                  <a:off x="107504" y="1124744"/>
                  <a:ext cx="524503" cy="253916"/>
                </a:xfrm>
                <a:prstGeom prst="rect">
                  <a:avLst/>
                </a:prstGeom>
                <a:blipFill>
                  <a:blip r:embed="rId6"/>
                  <a:stretch>
                    <a:fillRect/>
                  </a:stretch>
                </a:blipFill>
              </p:spPr>
              <p:txBody>
                <a:bodyPr/>
                <a:lstStyle/>
                <a:p>
                  <a:r>
                    <a:rPr lang="fr-CA">
                      <a:noFill/>
                    </a:rPr>
                    <a:t> </a:t>
                  </a:r>
                </a:p>
              </p:txBody>
            </p:sp>
          </mc:Fallback>
        </mc:AlternateContent>
        <p:cxnSp>
          <p:nvCxnSpPr>
            <p:cNvPr id="17" name="Connecteur droit avec flèche 16">
              <a:extLst>
                <a:ext uri="{FF2B5EF4-FFF2-40B4-BE49-F238E27FC236}">
                  <a16:creationId xmlns:a16="http://schemas.microsoft.com/office/drawing/2014/main" id="{2CF68637-EFBF-48A9-AC32-75CBCD89F08B}"/>
                </a:ext>
              </a:extLst>
            </p:cNvPr>
            <p:cNvCxnSpPr>
              <a:cxnSpLocks/>
            </p:cNvCxnSpPr>
            <p:nvPr/>
          </p:nvCxnSpPr>
          <p:spPr>
            <a:xfrm>
              <a:off x="512910" y="3348694"/>
              <a:ext cx="285484" cy="53809"/>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213BD09-9389-4B00-A95F-2755F4BECBCF}"/>
                    </a:ext>
                  </a:extLst>
                </p:cNvPr>
                <p:cNvSpPr/>
                <p:nvPr/>
              </p:nvSpPr>
              <p:spPr>
                <a:xfrm>
                  <a:off x="179512" y="3175084"/>
                  <a:ext cx="449162"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A" sz="1050" i="1" dirty="0">
                            <a:latin typeface="Cambria Math" panose="02040503050406030204" pitchFamily="18" charset="0"/>
                          </a:rPr>
                          <m:t>20 </m:t>
                        </m:r>
                        <m:r>
                          <a:rPr lang="fr-CA" sz="1050" i="1" dirty="0">
                            <a:latin typeface="Cambria Math" panose="02040503050406030204" pitchFamily="18" charset="0"/>
                            <a:ea typeface="Cambria Math" panose="02040503050406030204" pitchFamily="18" charset="0"/>
                          </a:rPr>
                          <m:t>°</m:t>
                        </m:r>
                      </m:oMath>
                    </m:oMathPara>
                  </a14:m>
                  <a:endParaRPr lang="fr-CA" sz="1050" dirty="0"/>
                </a:p>
              </p:txBody>
            </p:sp>
          </mc:Choice>
          <mc:Fallback xmlns="">
            <p:sp>
              <p:nvSpPr>
                <p:cNvPr id="26" name="Rectangle 25">
                  <a:extLst>
                    <a:ext uri="{FF2B5EF4-FFF2-40B4-BE49-F238E27FC236}">
                      <a16:creationId xmlns:a16="http://schemas.microsoft.com/office/drawing/2014/main" id="{0213BD09-9389-4B00-A95F-2755F4BECBCF}"/>
                    </a:ext>
                  </a:extLst>
                </p:cNvPr>
                <p:cNvSpPr>
                  <a:spLocks noRot="1" noChangeAspect="1" noMove="1" noResize="1" noEditPoints="1" noAdjustHandles="1" noChangeArrowheads="1" noChangeShapeType="1" noTextEdit="1"/>
                </p:cNvSpPr>
                <p:nvPr/>
              </p:nvSpPr>
              <p:spPr>
                <a:xfrm>
                  <a:off x="179512" y="3175084"/>
                  <a:ext cx="449162" cy="253916"/>
                </a:xfrm>
                <a:prstGeom prst="rect">
                  <a:avLst/>
                </a:prstGeom>
                <a:blipFill>
                  <a:blip r:embed="rId7"/>
                  <a:stretch>
                    <a:fillRect/>
                  </a:stretch>
                </a:blipFill>
              </p:spPr>
              <p:txBody>
                <a:bodyPr/>
                <a:lstStyle/>
                <a:p>
                  <a:r>
                    <a:rPr lang="fr-CA">
                      <a:noFill/>
                    </a:rPr>
                    <a:t> </a:t>
                  </a:r>
                </a:p>
              </p:txBody>
            </p:sp>
          </mc:Fallback>
        </mc:AlternateContent>
        <p:cxnSp>
          <p:nvCxnSpPr>
            <p:cNvPr id="19" name="Connecteur droit avec flèche 18">
              <a:extLst>
                <a:ext uri="{FF2B5EF4-FFF2-40B4-BE49-F238E27FC236}">
                  <a16:creationId xmlns:a16="http://schemas.microsoft.com/office/drawing/2014/main" id="{A95540E5-3490-4D99-A368-A960A25CB05D}"/>
                </a:ext>
              </a:extLst>
            </p:cNvPr>
            <p:cNvCxnSpPr>
              <a:cxnSpLocks/>
            </p:cNvCxnSpPr>
            <p:nvPr/>
          </p:nvCxnSpPr>
          <p:spPr>
            <a:xfrm>
              <a:off x="512910" y="1310102"/>
              <a:ext cx="274310" cy="82209"/>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20" name="Forme libre : forme 20">
              <a:extLst>
                <a:ext uri="{FF2B5EF4-FFF2-40B4-BE49-F238E27FC236}">
                  <a16:creationId xmlns:a16="http://schemas.microsoft.com/office/drawing/2014/main" id="{0C75840C-B4EC-4A08-8469-CAAC3EFE9527}"/>
                </a:ext>
              </a:extLst>
            </p:cNvPr>
            <p:cNvSpPr/>
            <p:nvPr/>
          </p:nvSpPr>
          <p:spPr>
            <a:xfrm>
              <a:off x="812042" y="689212"/>
              <a:ext cx="4067033" cy="293427"/>
            </a:xfrm>
            <a:custGeom>
              <a:avLst/>
              <a:gdLst>
                <a:gd name="connsiteX0" fmla="*/ 0 w 4067033"/>
                <a:gd name="connsiteY0" fmla="*/ 0 h 293427"/>
                <a:gd name="connsiteX1" fmla="*/ 0 w 4067033"/>
                <a:gd name="connsiteY1" fmla="*/ 0 h 293427"/>
                <a:gd name="connsiteX2" fmla="*/ 4067033 w 4067033"/>
                <a:gd name="connsiteY2" fmla="*/ 6824 h 293427"/>
                <a:gd name="connsiteX3" fmla="*/ 4060209 w 4067033"/>
                <a:gd name="connsiteY3" fmla="*/ 293427 h 293427"/>
                <a:gd name="connsiteX4" fmla="*/ 6824 w 4067033"/>
                <a:gd name="connsiteY4" fmla="*/ 156949 h 293427"/>
                <a:gd name="connsiteX5" fmla="*/ 0 w 4067033"/>
                <a:gd name="connsiteY5" fmla="*/ 0 h 29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033" h="293427">
                  <a:moveTo>
                    <a:pt x="0" y="0"/>
                  </a:moveTo>
                  <a:lnTo>
                    <a:pt x="0" y="0"/>
                  </a:lnTo>
                  <a:lnTo>
                    <a:pt x="4067033" y="6824"/>
                  </a:lnTo>
                  <a:lnTo>
                    <a:pt x="4060209" y="293427"/>
                  </a:lnTo>
                  <a:lnTo>
                    <a:pt x="6824" y="156949"/>
                  </a:lnTo>
                  <a:lnTo>
                    <a:pt x="0" y="0"/>
                  </a:lnTo>
                  <a:close/>
                </a:path>
              </a:pathLst>
            </a:custGeom>
            <a:solidFill>
              <a:srgbClr val="FFC0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1" name="Forme libre : forme 22">
              <a:extLst>
                <a:ext uri="{FF2B5EF4-FFF2-40B4-BE49-F238E27FC236}">
                  <a16:creationId xmlns:a16="http://schemas.microsoft.com/office/drawing/2014/main" id="{C1287DFB-DEB2-4B85-BD42-65FA5D242629}"/>
                </a:ext>
              </a:extLst>
            </p:cNvPr>
            <p:cNvSpPr/>
            <p:nvPr/>
          </p:nvSpPr>
          <p:spPr>
            <a:xfrm>
              <a:off x="832513" y="839337"/>
              <a:ext cx="4046562" cy="457200"/>
            </a:xfrm>
            <a:custGeom>
              <a:avLst/>
              <a:gdLst>
                <a:gd name="connsiteX0" fmla="*/ 0 w 4026090"/>
                <a:gd name="connsiteY0" fmla="*/ 0 h 457200"/>
                <a:gd name="connsiteX1" fmla="*/ 4026090 w 4026090"/>
                <a:gd name="connsiteY1" fmla="*/ 136478 h 457200"/>
                <a:gd name="connsiteX2" fmla="*/ 4026090 w 4026090"/>
                <a:gd name="connsiteY2" fmla="*/ 457200 h 457200"/>
                <a:gd name="connsiteX3" fmla="*/ 2197290 w 4026090"/>
                <a:gd name="connsiteY3" fmla="*/ 450376 h 457200"/>
                <a:gd name="connsiteX4" fmla="*/ 941696 w 4026090"/>
                <a:gd name="connsiteY4" fmla="*/ 232012 h 457200"/>
                <a:gd name="connsiteX5" fmla="*/ 327547 w 4026090"/>
                <a:gd name="connsiteY5" fmla="*/ 95535 h 457200"/>
                <a:gd name="connsiteX6" fmla="*/ 0 w 402609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6090" h="457200">
                  <a:moveTo>
                    <a:pt x="0" y="0"/>
                  </a:moveTo>
                  <a:lnTo>
                    <a:pt x="4026090" y="136478"/>
                  </a:lnTo>
                  <a:lnTo>
                    <a:pt x="4026090" y="457200"/>
                  </a:lnTo>
                  <a:lnTo>
                    <a:pt x="2197290" y="450376"/>
                  </a:lnTo>
                  <a:lnTo>
                    <a:pt x="941696" y="232012"/>
                  </a:lnTo>
                  <a:lnTo>
                    <a:pt x="327547" y="95535"/>
                  </a:lnTo>
                  <a:lnTo>
                    <a:pt x="0" y="0"/>
                  </a:lnTo>
                  <a:close/>
                </a:path>
              </a:pathLst>
            </a:custGeom>
            <a:solidFill>
              <a:srgbClr val="4F81BD">
                <a:alpha val="35000"/>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Forme libre : forme 23">
              <a:extLst>
                <a:ext uri="{FF2B5EF4-FFF2-40B4-BE49-F238E27FC236}">
                  <a16:creationId xmlns:a16="http://schemas.microsoft.com/office/drawing/2014/main" id="{C7B23360-D638-491E-9BA2-0F700B7F591F}"/>
                </a:ext>
              </a:extLst>
            </p:cNvPr>
            <p:cNvSpPr/>
            <p:nvPr/>
          </p:nvSpPr>
          <p:spPr>
            <a:xfrm>
              <a:off x="812042" y="1289713"/>
              <a:ext cx="4060209" cy="2231409"/>
            </a:xfrm>
            <a:custGeom>
              <a:avLst/>
              <a:gdLst>
                <a:gd name="connsiteX0" fmla="*/ 2231409 w 4060209"/>
                <a:gd name="connsiteY0" fmla="*/ 6824 h 2231409"/>
                <a:gd name="connsiteX1" fmla="*/ 4060209 w 4060209"/>
                <a:gd name="connsiteY1" fmla="*/ 0 h 2231409"/>
                <a:gd name="connsiteX2" fmla="*/ 4053385 w 4060209"/>
                <a:gd name="connsiteY2" fmla="*/ 2231409 h 2231409"/>
                <a:gd name="connsiteX3" fmla="*/ 0 w 4060209"/>
                <a:gd name="connsiteY3" fmla="*/ 2231409 h 2231409"/>
                <a:gd name="connsiteX4" fmla="*/ 13648 w 4060209"/>
                <a:gd name="connsiteY4" fmla="*/ 1821977 h 2231409"/>
                <a:gd name="connsiteX5" fmla="*/ 54591 w 4060209"/>
                <a:gd name="connsiteY5" fmla="*/ 1433015 h 2231409"/>
                <a:gd name="connsiteX6" fmla="*/ 129654 w 4060209"/>
                <a:gd name="connsiteY6" fmla="*/ 1119117 h 2231409"/>
                <a:gd name="connsiteX7" fmla="*/ 293427 w 4060209"/>
                <a:gd name="connsiteY7" fmla="*/ 859809 h 2231409"/>
                <a:gd name="connsiteX8" fmla="*/ 566382 w 4060209"/>
                <a:gd name="connsiteY8" fmla="*/ 648269 h 2231409"/>
                <a:gd name="connsiteX9" fmla="*/ 1023582 w 4060209"/>
                <a:gd name="connsiteY9" fmla="*/ 429905 h 2231409"/>
                <a:gd name="connsiteX10" fmla="*/ 1487606 w 4060209"/>
                <a:gd name="connsiteY10" fmla="*/ 266132 h 2231409"/>
                <a:gd name="connsiteX11" fmla="*/ 2231409 w 4060209"/>
                <a:gd name="connsiteY11" fmla="*/ 6824 h 223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0209" h="2231409">
                  <a:moveTo>
                    <a:pt x="2231409" y="6824"/>
                  </a:moveTo>
                  <a:lnTo>
                    <a:pt x="4060209" y="0"/>
                  </a:lnTo>
                  <a:cubicBezTo>
                    <a:pt x="4057934" y="743803"/>
                    <a:pt x="4055660" y="1487606"/>
                    <a:pt x="4053385" y="2231409"/>
                  </a:cubicBezTo>
                  <a:lnTo>
                    <a:pt x="0" y="2231409"/>
                  </a:lnTo>
                  <a:lnTo>
                    <a:pt x="13648" y="1821977"/>
                  </a:lnTo>
                  <a:lnTo>
                    <a:pt x="54591" y="1433015"/>
                  </a:lnTo>
                  <a:lnTo>
                    <a:pt x="129654" y="1119117"/>
                  </a:lnTo>
                  <a:lnTo>
                    <a:pt x="293427" y="859809"/>
                  </a:lnTo>
                  <a:lnTo>
                    <a:pt x="566382" y="648269"/>
                  </a:lnTo>
                  <a:lnTo>
                    <a:pt x="1023582" y="429905"/>
                  </a:lnTo>
                  <a:lnTo>
                    <a:pt x="1487606" y="266132"/>
                  </a:lnTo>
                  <a:lnTo>
                    <a:pt x="2231409" y="6824"/>
                  </a:lnTo>
                  <a:close/>
                </a:path>
              </a:pathLst>
            </a:custGeom>
            <a:solidFill>
              <a:schemeClr val="tx1">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Forme libre : forme 24">
              <a:extLst>
                <a:ext uri="{FF2B5EF4-FFF2-40B4-BE49-F238E27FC236}">
                  <a16:creationId xmlns:a16="http://schemas.microsoft.com/office/drawing/2014/main" id="{D324FAC1-D5EB-4D82-8745-2C5F4F91E7DE}"/>
                </a:ext>
              </a:extLst>
            </p:cNvPr>
            <p:cNvSpPr/>
            <p:nvPr/>
          </p:nvSpPr>
          <p:spPr>
            <a:xfrm>
              <a:off x="805218" y="839337"/>
              <a:ext cx="2204113" cy="2695433"/>
            </a:xfrm>
            <a:custGeom>
              <a:avLst/>
              <a:gdLst>
                <a:gd name="connsiteX0" fmla="*/ 6824 w 2204113"/>
                <a:gd name="connsiteY0" fmla="*/ 0 h 2695433"/>
                <a:gd name="connsiteX1" fmla="*/ 968991 w 2204113"/>
                <a:gd name="connsiteY1" fmla="*/ 238836 h 2695433"/>
                <a:gd name="connsiteX2" fmla="*/ 2204113 w 2204113"/>
                <a:gd name="connsiteY2" fmla="*/ 450376 h 2695433"/>
                <a:gd name="connsiteX3" fmla="*/ 1003110 w 2204113"/>
                <a:gd name="connsiteY3" fmla="*/ 893929 h 2695433"/>
                <a:gd name="connsiteX4" fmla="*/ 593678 w 2204113"/>
                <a:gd name="connsiteY4" fmla="*/ 1084997 h 2695433"/>
                <a:gd name="connsiteX5" fmla="*/ 293427 w 2204113"/>
                <a:gd name="connsiteY5" fmla="*/ 1310185 h 2695433"/>
                <a:gd name="connsiteX6" fmla="*/ 143301 w 2204113"/>
                <a:gd name="connsiteY6" fmla="*/ 1549021 h 2695433"/>
                <a:gd name="connsiteX7" fmla="*/ 34119 w 2204113"/>
                <a:gd name="connsiteY7" fmla="*/ 2019869 h 2695433"/>
                <a:gd name="connsiteX8" fmla="*/ 13648 w 2204113"/>
                <a:gd name="connsiteY8" fmla="*/ 2470245 h 2695433"/>
                <a:gd name="connsiteX9" fmla="*/ 0 w 2204113"/>
                <a:gd name="connsiteY9" fmla="*/ 2695433 h 2695433"/>
                <a:gd name="connsiteX10" fmla="*/ 6824 w 2204113"/>
                <a:gd name="connsiteY10" fmla="*/ 0 h 269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4113" h="2695433">
                  <a:moveTo>
                    <a:pt x="6824" y="0"/>
                  </a:moveTo>
                  <a:lnTo>
                    <a:pt x="968991" y="238836"/>
                  </a:lnTo>
                  <a:lnTo>
                    <a:pt x="2204113" y="450376"/>
                  </a:lnTo>
                  <a:lnTo>
                    <a:pt x="1003110" y="893929"/>
                  </a:lnTo>
                  <a:lnTo>
                    <a:pt x="593678" y="1084997"/>
                  </a:lnTo>
                  <a:lnTo>
                    <a:pt x="293427" y="1310185"/>
                  </a:lnTo>
                  <a:lnTo>
                    <a:pt x="143301" y="1549021"/>
                  </a:lnTo>
                  <a:lnTo>
                    <a:pt x="34119" y="2019869"/>
                  </a:lnTo>
                  <a:lnTo>
                    <a:pt x="13648" y="2470245"/>
                  </a:lnTo>
                  <a:lnTo>
                    <a:pt x="0" y="2695433"/>
                  </a:lnTo>
                  <a:cubicBezTo>
                    <a:pt x="2275" y="1796955"/>
                    <a:pt x="4549" y="898478"/>
                    <a:pt x="6824" y="0"/>
                  </a:cubicBezTo>
                  <a:close/>
                </a:path>
              </a:pathLst>
            </a:custGeom>
            <a:solidFill>
              <a:schemeClr val="tx1">
                <a:alpha val="3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6399CD81-2056-4207-9C22-7D9FB175A9E2}"/>
                </a:ext>
              </a:extLst>
            </p:cNvPr>
            <p:cNvSpPr/>
            <p:nvPr/>
          </p:nvSpPr>
          <p:spPr>
            <a:xfrm>
              <a:off x="2548137" y="744870"/>
              <a:ext cx="144000" cy="369332"/>
            </a:xfrm>
            <a:prstGeom prst="rect">
              <a:avLst/>
            </a:prstGeom>
            <a:solidFill>
              <a:srgbClr val="FF0000">
                <a:alpha val="30000"/>
              </a:srgbClr>
            </a:solidFill>
            <a:ln w="9525">
              <a:solidFill>
                <a:srgbClr val="FF0000"/>
              </a:solidFill>
            </a:ln>
          </p:spPr>
          <p:txBody>
            <a:bodyPr wrap="square">
              <a:spAutoFit/>
            </a:bodyPr>
            <a:lstStyle/>
            <a:p>
              <a:pPr marL="0" lvl="1" algn="just">
                <a:spcBef>
                  <a:spcPct val="20000"/>
                </a:spcBef>
              </a:pPr>
              <a:endParaRPr lang="fr-FR" dirty="0">
                <a:latin typeface="+mj-lt"/>
              </a:endParaRPr>
            </a:p>
          </p:txBody>
        </p:sp>
        <p:cxnSp>
          <p:nvCxnSpPr>
            <p:cNvPr id="25" name="Connecteur droit 24">
              <a:extLst>
                <a:ext uri="{FF2B5EF4-FFF2-40B4-BE49-F238E27FC236}">
                  <a16:creationId xmlns:a16="http://schemas.microsoft.com/office/drawing/2014/main" id="{AE024B4D-6B54-49F6-9C51-10353D5B338C}"/>
                </a:ext>
              </a:extLst>
            </p:cNvPr>
            <p:cNvCxnSpPr>
              <a:cxnSpLocks/>
            </p:cNvCxnSpPr>
            <p:nvPr/>
          </p:nvCxnSpPr>
          <p:spPr>
            <a:xfrm>
              <a:off x="2627784" y="809325"/>
              <a:ext cx="0" cy="2592000"/>
            </a:xfrm>
            <a:prstGeom prst="line">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6907781C-2201-4DB0-817C-78EE67CBDCEC}"/>
                </a:ext>
              </a:extLst>
            </p:cNvPr>
            <p:cNvSpPr/>
            <p:nvPr/>
          </p:nvSpPr>
          <p:spPr>
            <a:xfrm>
              <a:off x="2600784" y="1035226"/>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llipse 26">
              <a:extLst>
                <a:ext uri="{FF2B5EF4-FFF2-40B4-BE49-F238E27FC236}">
                  <a16:creationId xmlns:a16="http://schemas.microsoft.com/office/drawing/2014/main" id="{9B0383A7-BD38-4E13-8FFF-6AA07B76F70E}"/>
                </a:ext>
              </a:extLst>
            </p:cNvPr>
            <p:cNvSpPr/>
            <p:nvPr/>
          </p:nvSpPr>
          <p:spPr>
            <a:xfrm>
              <a:off x="2603435" y="1392662"/>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8" name="Rectangle 27">
            <a:extLst>
              <a:ext uri="{FF2B5EF4-FFF2-40B4-BE49-F238E27FC236}">
                <a16:creationId xmlns:a16="http://schemas.microsoft.com/office/drawing/2014/main" id="{CC4CDEBD-7F65-7445-B8FA-DCCC4D53A38F}"/>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416719604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pic>
        <p:nvPicPr>
          <p:cNvPr id="31" name="Image 30"/>
          <p:cNvPicPr>
            <a:picLocks noChangeAspect="1"/>
          </p:cNvPicPr>
          <p:nvPr/>
        </p:nvPicPr>
        <p:blipFill>
          <a:blip r:embed="rId3"/>
          <a:stretch>
            <a:fillRect/>
          </a:stretch>
        </p:blipFill>
        <p:spPr>
          <a:xfrm>
            <a:off x="6528048" y="280310"/>
            <a:ext cx="4104457" cy="4729790"/>
          </a:xfrm>
          <a:prstGeom prst="rect">
            <a:avLst/>
          </a:prstGeom>
        </p:spPr>
      </p:pic>
      <p:sp>
        <p:nvSpPr>
          <p:cNvPr id="32" name="Rectangle 31"/>
          <p:cNvSpPr/>
          <p:nvPr/>
        </p:nvSpPr>
        <p:spPr>
          <a:xfrm>
            <a:off x="6726405" y="5320870"/>
            <a:ext cx="3707739" cy="523220"/>
          </a:xfrm>
          <a:prstGeom prst="rect">
            <a:avLst/>
          </a:prstGeom>
        </p:spPr>
        <p:txBody>
          <a:bodyPr wrap="square">
            <a:spAutoFit/>
          </a:bodyPr>
          <a:lstStyle/>
          <a:p>
            <a:r>
              <a:rPr lang="fr-CA" sz="1400" dirty="0">
                <a:latin typeface="Univers Condensed" panose="020B0506020202050204"/>
              </a:rPr>
              <a:t>Susceptibilité relative à la fissuration à chaud de séries d'alliages</a:t>
            </a:r>
          </a:p>
        </p:txBody>
      </p:sp>
      <mc:AlternateContent xmlns:mc="http://schemas.openxmlformats.org/markup-compatibility/2006" xmlns:a14="http://schemas.microsoft.com/office/drawing/2010/main">
        <mc:Choice Requires="a14">
          <p:sp>
            <p:nvSpPr>
              <p:cNvPr id="34" name="Rectangle 1027"/>
              <p:cNvSpPr txBox="1">
                <a:spLocks noChangeArrowheads="1"/>
              </p:cNvSpPr>
              <p:nvPr/>
            </p:nvSpPr>
            <p:spPr bwMode="auto">
              <a:xfrm>
                <a:off x="838200" y="708494"/>
                <a:ext cx="4496872" cy="41027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FR" sz="1600" u="sng" dirty="0">
                    <a:solidFill>
                      <a:schemeClr val="tx1"/>
                    </a:solidFill>
                    <a:latin typeface="Univers Condensed" panose="020B0506020202050204"/>
                  </a:rPr>
                  <a:t>Là où </a:t>
                </a:r>
                <a:r>
                  <a:rPr lang="fr-FR" sz="1600" b="1" u="sng" dirty="0">
                    <a:solidFill>
                      <a:schemeClr val="tx1"/>
                    </a:solidFill>
                    <a:latin typeface="Univers Condensed" panose="020B0506020202050204"/>
                  </a:rPr>
                  <a:t>la soudabilité est faible</a:t>
                </a:r>
                <a:r>
                  <a:rPr lang="fr-FR" sz="1600" u="sng" dirty="0">
                    <a:solidFill>
                      <a:schemeClr val="tx1"/>
                    </a:solidFill>
                    <a:latin typeface="Univers Condensed" panose="020B0506020202050204"/>
                  </a:rPr>
                  <a:t>, la gamme de température de solidification est grande et vice-versa</a:t>
                </a:r>
              </a:p>
              <a:p>
                <a:pPr marL="265113" lvl="1" indent="-265113" eaLnBrk="1" hangingPunct="1">
                  <a:buFont typeface="Arial" panose="020B0604020202020204" pitchFamily="34" charset="0"/>
                  <a:buChar char="•"/>
                  <a:defRPr/>
                </a:pPr>
                <a:endParaRPr lang="fr-CA" sz="1600" dirty="0">
                  <a:solidFill>
                    <a:schemeClr val="tx1"/>
                  </a:solidFill>
                  <a:latin typeface="Univers Condensed" panose="020B0506020202050204"/>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panose="020B0506020202050204"/>
                  </a:rPr>
                  <a:t>Le pic pour chacune des séries de la figure correspond ainsi à </a:t>
                </a:r>
                <a:r>
                  <a:rPr lang="fr-CA" sz="1600" dirty="0">
                    <a:solidFill>
                      <a:schemeClr val="tx1"/>
                    </a:solidFill>
                    <a:latin typeface="Univers Condensed" panose="020B0506020202050204"/>
                  </a:rPr>
                  <a:t>l’intervalle de température de solidification </a:t>
                </a:r>
                <a:r>
                  <a:rPr lang="fr-FR" sz="1600" dirty="0">
                    <a:solidFill>
                      <a:schemeClr val="tx1"/>
                    </a:solidFill>
                    <a:latin typeface="Univers Condensed" panose="020B0506020202050204"/>
                  </a:rPr>
                  <a:t>le plus élevé. C’est donc là où la soudabilité est faible</a:t>
                </a:r>
              </a:p>
              <a:p>
                <a:pPr marL="742950" lvl="2" indent="-342900" eaLnBrk="1" hangingPunct="1">
                  <a:buFont typeface="Wingdings" panose="05000000000000000000" pitchFamily="2" charset="2"/>
                  <a:buChar char="Ø"/>
                  <a:defRPr/>
                </a:pPr>
                <a:endParaRPr lang="fr-FR" sz="1600" dirty="0">
                  <a:solidFill>
                    <a:schemeClr val="tx1"/>
                  </a:solidFill>
                  <a:latin typeface="Univers Condensed" panose="020B0506020202050204"/>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panose="020B0506020202050204"/>
                  </a:rPr>
                  <a:t>L’alliage </a:t>
                </a:r>
                <a14:m>
                  <m:oMath xmlns:m="http://schemas.openxmlformats.org/officeDocument/2006/math">
                    <m:r>
                      <a:rPr lang="fr-FR" sz="1600" dirty="0" smtClean="0">
                        <a:solidFill>
                          <a:srgbClr val="FF0000"/>
                        </a:solidFill>
                        <a:latin typeface="Cambria Math" panose="02040503050406030204" pitchFamily="18" charset="0"/>
                      </a:rPr>
                      <m:t>5052</m:t>
                    </m:r>
                  </m:oMath>
                </a14:m>
                <a:r>
                  <a:rPr lang="fr-FR" sz="1600" dirty="0">
                    <a:solidFill>
                      <a:schemeClr val="tx1"/>
                    </a:solidFill>
                    <a:latin typeface="Univers Condensed" panose="020B0506020202050204"/>
                  </a:rPr>
                  <a:t> (contenant </a:t>
                </a:r>
                <a14:m>
                  <m:oMath xmlns:m="http://schemas.openxmlformats.org/officeDocument/2006/math">
                    <m:r>
                      <a:rPr lang="fr-FR" sz="1600" dirty="0">
                        <a:solidFill>
                          <a:schemeClr val="tx1"/>
                        </a:solidFill>
                        <a:latin typeface="Cambria Math" panose="02040503050406030204" pitchFamily="18" charset="0"/>
                      </a:rPr>
                      <m:t>2,</m:t>
                    </m:r>
                    <m:r>
                      <a:rPr lang="fr-CA" sz="1600" dirty="0">
                        <a:solidFill>
                          <a:schemeClr val="tx1"/>
                        </a:solidFill>
                        <a:latin typeface="Cambria Math" panose="02040503050406030204" pitchFamily="18" charset="0"/>
                      </a:rPr>
                      <m:t>5</m:t>
                    </m:r>
                    <m:r>
                      <a:rPr lang="fr-FR" sz="1600" dirty="0">
                        <a:solidFill>
                          <a:schemeClr val="tx1"/>
                        </a:solidFill>
                        <a:latin typeface="Cambria Math" panose="02040503050406030204" pitchFamily="18" charset="0"/>
                      </a:rPr>
                      <m:t> %</m:t>
                    </m:r>
                  </m:oMath>
                </a14:m>
                <a:r>
                  <a:rPr lang="fr-FR" sz="1600" dirty="0">
                    <a:solidFill>
                      <a:schemeClr val="tx1"/>
                    </a:solidFill>
                    <a:latin typeface="Univers Condensed" panose="020B0506020202050204"/>
                  </a:rPr>
                  <a:t> de magnésium) est </a:t>
                </a:r>
                <a:r>
                  <a:rPr lang="fr-FR" sz="1600" u="sng" dirty="0">
                    <a:solidFill>
                      <a:schemeClr val="tx1"/>
                    </a:solidFill>
                    <a:latin typeface="Univers Condensed" panose="020B0506020202050204"/>
                  </a:rPr>
                  <a:t>soudable, mais susceptible à la fissuration</a:t>
                </a:r>
                <a:r>
                  <a:rPr lang="fr-FR" sz="1600" dirty="0">
                    <a:solidFill>
                      <a:schemeClr val="tx1"/>
                    </a:solidFill>
                    <a:latin typeface="Univers Condensed" panose="020B0506020202050204"/>
                  </a:rPr>
                  <a:t>. L’alliage </a:t>
                </a:r>
                <a14:m>
                  <m:oMath xmlns:m="http://schemas.openxmlformats.org/officeDocument/2006/math">
                    <m:r>
                      <a:rPr lang="fr-CA" sz="1600" i="1" dirty="0" smtClean="0">
                        <a:solidFill>
                          <a:srgbClr val="00B050"/>
                        </a:solidFill>
                        <a:latin typeface="Cambria Math" panose="02040503050406030204" pitchFamily="18" charset="0"/>
                      </a:rPr>
                      <m:t>5083</m:t>
                    </m:r>
                  </m:oMath>
                </a14:m>
                <a:r>
                  <a:rPr lang="fr-FR" sz="1600" dirty="0">
                    <a:solidFill>
                      <a:schemeClr val="tx1"/>
                    </a:solidFill>
                    <a:latin typeface="Univers Condensed" panose="020B0506020202050204"/>
                  </a:rPr>
                  <a:t> (contenant </a:t>
                </a:r>
                <a14:m>
                  <m:oMath xmlns:m="http://schemas.openxmlformats.org/officeDocument/2006/math">
                    <m:r>
                      <a:rPr lang="fr-CA" sz="1600" dirty="0">
                        <a:solidFill>
                          <a:schemeClr val="tx1"/>
                        </a:solidFill>
                        <a:latin typeface="Cambria Math" panose="02040503050406030204" pitchFamily="18" charset="0"/>
                      </a:rPr>
                      <m:t>4</m:t>
                    </m:r>
                    <m:r>
                      <a:rPr lang="fr-FR" sz="1600" dirty="0">
                        <a:solidFill>
                          <a:schemeClr val="tx1"/>
                        </a:solidFill>
                        <a:latin typeface="Cambria Math" panose="02040503050406030204" pitchFamily="18" charset="0"/>
                      </a:rPr>
                      <m:t>,</m:t>
                    </m:r>
                    <m:r>
                      <a:rPr lang="fr-CA" sz="1600" dirty="0">
                        <a:solidFill>
                          <a:schemeClr val="tx1"/>
                        </a:solidFill>
                        <a:latin typeface="Cambria Math" panose="02040503050406030204" pitchFamily="18" charset="0"/>
                      </a:rPr>
                      <m:t>5</m:t>
                    </m:r>
                    <m:r>
                      <a:rPr lang="fr-FR" sz="1600" dirty="0">
                        <a:solidFill>
                          <a:schemeClr val="tx1"/>
                        </a:solidFill>
                        <a:latin typeface="Cambria Math" panose="02040503050406030204" pitchFamily="18" charset="0"/>
                      </a:rPr>
                      <m:t> %</m:t>
                    </m:r>
                  </m:oMath>
                </a14:m>
                <a:r>
                  <a:rPr lang="fr-FR" sz="1600" dirty="0">
                    <a:solidFill>
                      <a:schemeClr val="tx1"/>
                    </a:solidFill>
                    <a:latin typeface="Univers Condensed" panose="020B0506020202050204"/>
                  </a:rPr>
                  <a:t> de magnésium), est par contre </a:t>
                </a:r>
                <a:r>
                  <a:rPr lang="fr-FR" sz="1600" u="sng" dirty="0">
                    <a:solidFill>
                      <a:schemeClr val="tx1"/>
                    </a:solidFill>
                    <a:latin typeface="Univers Condensed" panose="020B0506020202050204"/>
                  </a:rPr>
                  <a:t>facilement soudable</a:t>
                </a:r>
              </a:p>
              <a:p>
                <a:pPr marL="742950" lvl="2" indent="-342900" eaLnBrk="1" hangingPunct="1">
                  <a:buClr>
                    <a:srgbClr val="FF0000"/>
                  </a:buClr>
                  <a:buFont typeface="Calibri" panose="020F0502020204030204" pitchFamily="34" charset="0"/>
                  <a:buChar char="−"/>
                  <a:defRPr/>
                </a:pPr>
                <a:endParaRPr lang="fr-FR" sz="1600" dirty="0">
                  <a:solidFill>
                    <a:schemeClr val="tx1"/>
                  </a:solidFill>
                  <a:latin typeface="Univers Condensed" panose="020B0506020202050204"/>
                </a:endParaRPr>
              </a:p>
            </p:txBody>
          </p:sp>
        </mc:Choice>
        <mc:Fallback xmlns="">
          <p:sp>
            <p:nvSpPr>
              <p:cNvPr id="34" name="Rectangle 1027"/>
              <p:cNvSpPr txBox="1">
                <a:spLocks noRot="1" noChangeAspect="1" noMove="1" noResize="1" noEditPoints="1" noAdjustHandles="1" noChangeArrowheads="1" noChangeShapeType="1" noTextEdit="1"/>
              </p:cNvSpPr>
              <p:nvPr/>
            </p:nvSpPr>
            <p:spPr bwMode="auto">
              <a:xfrm>
                <a:off x="838200" y="708494"/>
                <a:ext cx="4496872" cy="4102761"/>
              </a:xfrm>
              <a:prstGeom prst="rect">
                <a:avLst/>
              </a:prstGeom>
              <a:blipFill>
                <a:blip r:embed="rId4"/>
                <a:stretch>
                  <a:fillRect l="-543" t="-446" r="-20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3F78DA6F-DCA0-4FA2-BF53-4F32C4DA3FEA}"/>
                  </a:ext>
                </a:extLst>
              </p:cNvPr>
              <p:cNvSpPr/>
              <p:nvPr/>
            </p:nvSpPr>
            <p:spPr>
              <a:xfrm>
                <a:off x="838200" y="6042934"/>
                <a:ext cx="9810027" cy="523220"/>
              </a:xfrm>
              <a:prstGeom prst="rect">
                <a:avLst/>
              </a:prstGeom>
            </p:spPr>
            <p:txBody>
              <a:bodyPr wrap="square">
                <a:spAutoFit/>
              </a:bodyPr>
              <a:lstStyle/>
              <a:p>
                <a:pPr marL="0" lvl="2">
                  <a:defRPr/>
                </a:pPr>
                <a14:m>
                  <m:oMath xmlns:m="http://schemas.openxmlformats.org/officeDocument/2006/math">
                    <m:r>
                      <a:rPr lang="fr-CA" sz="1400" i="1" smtClean="0">
                        <a:solidFill>
                          <a:srgbClr val="000099"/>
                        </a:solidFill>
                        <a:latin typeface="Cambria Math" panose="02040503050406030204" pitchFamily="18" charset="0"/>
                        <a:ea typeface="Cambria Math"/>
                      </a:rPr>
                      <m:t>⨀</m:t>
                    </m:r>
                  </m:oMath>
                </a14:m>
                <a:r>
                  <a:rPr lang="fr-CA" sz="1400" dirty="0">
                    <a:latin typeface="Univers Condensed" panose="020B0506020202050204"/>
                  </a:rPr>
                  <a:t> Rappelons que les séries </a:t>
                </a:r>
                <a14:m>
                  <m:oMath xmlns:m="http://schemas.openxmlformats.org/officeDocument/2006/math">
                    <m:r>
                      <a:rPr lang="fr-CA" sz="1400" i="1" dirty="0">
                        <a:solidFill>
                          <a:srgbClr val="000099"/>
                        </a:solidFill>
                        <a:latin typeface="Cambria Math" panose="02040503050406030204" pitchFamily="18" charset="0"/>
                      </a:rPr>
                      <m:t>1000</m:t>
                    </m:r>
                    <m:r>
                      <a:rPr lang="fr-CA" sz="1400" i="1" dirty="0">
                        <a:latin typeface="Cambria Math" panose="02040503050406030204" pitchFamily="18" charset="0"/>
                      </a:rPr>
                      <m:t> </m:t>
                    </m:r>
                  </m:oMath>
                </a14:m>
                <a:r>
                  <a:rPr lang="fr-CA" sz="1400" dirty="0">
                    <a:latin typeface="Univers Condensed" panose="020B0506020202050204"/>
                  </a:rPr>
                  <a:t>(</a:t>
                </a:r>
                <a14:m>
                  <m:oMath xmlns:m="http://schemas.openxmlformats.org/officeDocument/2006/math">
                    <m:r>
                      <a:rPr lang="fr-CA" sz="1400" i="1" dirty="0">
                        <a:latin typeface="Cambria Math" panose="02040503050406030204" pitchFamily="18" charset="0"/>
                      </a:rPr>
                      <m:t>1050 </m:t>
                    </m:r>
                  </m:oMath>
                </a14:m>
                <a:r>
                  <a:rPr lang="fr-CA" sz="1400" dirty="0">
                    <a:latin typeface="Univers Condensed" panose="020B0506020202050204"/>
                  </a:rPr>
                  <a:t>et </a:t>
                </a:r>
                <a14:m>
                  <m:oMath xmlns:m="http://schemas.openxmlformats.org/officeDocument/2006/math">
                    <m:r>
                      <a:rPr lang="fr-CA" sz="1400" i="1" dirty="0">
                        <a:latin typeface="Cambria Math" panose="02040503050406030204" pitchFamily="18" charset="0"/>
                      </a:rPr>
                      <m:t>1100</m:t>
                    </m:r>
                  </m:oMath>
                </a14:m>
                <a:r>
                  <a:rPr lang="fr-CA" sz="1400" dirty="0">
                    <a:latin typeface="Univers Condensed" panose="020B0506020202050204"/>
                  </a:rPr>
                  <a:t>), </a:t>
                </a:r>
                <a14:m>
                  <m:oMath xmlns:m="http://schemas.openxmlformats.org/officeDocument/2006/math">
                    <m:r>
                      <a:rPr lang="fr-CA" sz="1400" i="1" dirty="0">
                        <a:solidFill>
                          <a:srgbClr val="000099"/>
                        </a:solidFill>
                        <a:latin typeface="Cambria Math" panose="02040503050406030204" pitchFamily="18" charset="0"/>
                      </a:rPr>
                      <m:t>3000</m:t>
                    </m:r>
                    <m:r>
                      <a:rPr lang="fr-CA" sz="1400" i="1" dirty="0">
                        <a:latin typeface="Cambria Math" panose="02040503050406030204" pitchFamily="18" charset="0"/>
                      </a:rPr>
                      <m:t> </m:t>
                    </m:r>
                  </m:oMath>
                </a14:m>
                <a:r>
                  <a:rPr lang="fr-CA" sz="1400" dirty="0">
                    <a:latin typeface="Univers Condensed" panose="020B0506020202050204"/>
                  </a:rPr>
                  <a:t>(</a:t>
                </a:r>
                <a14:m>
                  <m:oMath xmlns:m="http://schemas.openxmlformats.org/officeDocument/2006/math">
                    <m:r>
                      <a:rPr lang="fr-CA" sz="1400" i="1" dirty="0">
                        <a:latin typeface="Cambria Math" panose="02040503050406030204" pitchFamily="18" charset="0"/>
                      </a:rPr>
                      <m:t>3003 </m:t>
                    </m:r>
                  </m:oMath>
                </a14:m>
                <a:r>
                  <a:rPr lang="fr-CA" sz="1400" dirty="0">
                    <a:latin typeface="Univers Condensed" panose="020B0506020202050204"/>
                  </a:rPr>
                  <a:t>et </a:t>
                </a:r>
                <a14:m>
                  <m:oMath xmlns:m="http://schemas.openxmlformats.org/officeDocument/2006/math">
                    <m:r>
                      <a:rPr lang="fr-CA" sz="1400" i="1" dirty="0">
                        <a:latin typeface="Cambria Math" panose="02040503050406030204" pitchFamily="18" charset="0"/>
                      </a:rPr>
                      <m:t>3004</m:t>
                    </m:r>
                  </m:oMath>
                </a14:m>
                <a:r>
                  <a:rPr lang="fr-CA" sz="1400" dirty="0">
                    <a:latin typeface="Univers Condensed" panose="020B0506020202050204"/>
                  </a:rPr>
                  <a:t>) et </a:t>
                </a:r>
                <a14:m>
                  <m:oMath xmlns:m="http://schemas.openxmlformats.org/officeDocument/2006/math">
                    <m:r>
                      <a:rPr lang="fr-CA" sz="1400" i="1" dirty="0">
                        <a:solidFill>
                          <a:srgbClr val="000099"/>
                        </a:solidFill>
                        <a:latin typeface="Cambria Math" panose="02040503050406030204" pitchFamily="18" charset="0"/>
                      </a:rPr>
                      <m:t>5000</m:t>
                    </m:r>
                    <m:r>
                      <a:rPr lang="fr-CA" sz="1400" i="1" dirty="0">
                        <a:latin typeface="Cambria Math" panose="02040503050406030204" pitchFamily="18" charset="0"/>
                      </a:rPr>
                      <m:t> </m:t>
                    </m:r>
                  </m:oMath>
                </a14:m>
                <a:r>
                  <a:rPr lang="fr-CA" sz="1400" dirty="0">
                    <a:latin typeface="Univers Condensed" panose="020B0506020202050204"/>
                  </a:rPr>
                  <a:t>(</a:t>
                </a:r>
                <a14:m>
                  <m:oMath xmlns:m="http://schemas.openxmlformats.org/officeDocument/2006/math">
                    <m:r>
                      <a:rPr lang="fr-CA" sz="1400" i="1" dirty="0">
                        <a:latin typeface="Cambria Math" panose="02040503050406030204" pitchFamily="18" charset="0"/>
                      </a:rPr>
                      <m:t>5454 </m:t>
                    </m:r>
                  </m:oMath>
                </a14:m>
                <a:r>
                  <a:rPr lang="fr-CA" sz="1400" dirty="0">
                    <a:latin typeface="Univers Condensed" panose="020B0506020202050204"/>
                  </a:rPr>
                  <a:t>et </a:t>
                </a:r>
                <a14:m>
                  <m:oMath xmlns:m="http://schemas.openxmlformats.org/officeDocument/2006/math">
                    <m:r>
                      <a:rPr lang="fr-CA" sz="1400" i="1" dirty="0">
                        <a:latin typeface="Cambria Math" panose="02040503050406030204" pitchFamily="18" charset="0"/>
                      </a:rPr>
                      <m:t>5083</m:t>
                    </m:r>
                  </m:oMath>
                </a14:m>
                <a:r>
                  <a:rPr lang="fr-CA" sz="1400" dirty="0">
                    <a:latin typeface="Univers Condensed" panose="020B0506020202050204"/>
                  </a:rPr>
                  <a:t>) facilement soudables, en général. La série </a:t>
                </a:r>
                <a14:m>
                  <m:oMath xmlns:m="http://schemas.openxmlformats.org/officeDocument/2006/math">
                    <m:r>
                      <a:rPr lang="fr-CA" sz="1400" i="1" dirty="0">
                        <a:solidFill>
                          <a:srgbClr val="000099"/>
                        </a:solidFill>
                        <a:latin typeface="Cambria Math" panose="02040503050406030204" pitchFamily="18" charset="0"/>
                      </a:rPr>
                      <m:t>6000</m:t>
                    </m:r>
                    <m:r>
                      <a:rPr lang="fr-CA" sz="1400" i="1" dirty="0">
                        <a:latin typeface="Cambria Math" panose="02040503050406030204" pitchFamily="18" charset="0"/>
                      </a:rPr>
                      <m:t> </m:t>
                    </m:r>
                  </m:oMath>
                </a14:m>
                <a:r>
                  <a:rPr lang="fr-CA" sz="1400" dirty="0">
                    <a:latin typeface="Univers Condensed" panose="020B0506020202050204"/>
                  </a:rPr>
                  <a:t>(</a:t>
                </a:r>
                <a14:m>
                  <m:oMath xmlns:m="http://schemas.openxmlformats.org/officeDocument/2006/math">
                    <m:r>
                      <a:rPr lang="fr-CA" sz="1400" i="1" dirty="0">
                        <a:latin typeface="Cambria Math" panose="02040503050406030204" pitchFamily="18" charset="0"/>
                      </a:rPr>
                      <m:t>6063</m:t>
                    </m:r>
                  </m:oMath>
                </a14:m>
                <a:r>
                  <a:rPr lang="fr-CA" sz="1400" dirty="0">
                    <a:latin typeface="Univers Condensed" panose="020B0506020202050204"/>
                  </a:rPr>
                  <a:t>, </a:t>
                </a:r>
                <a14:m>
                  <m:oMath xmlns:m="http://schemas.openxmlformats.org/officeDocument/2006/math">
                    <m:r>
                      <a:rPr lang="fr-CA" sz="1400" i="1" dirty="0">
                        <a:latin typeface="Cambria Math" panose="02040503050406030204" pitchFamily="18" charset="0"/>
                      </a:rPr>
                      <m:t>6101</m:t>
                    </m:r>
                  </m:oMath>
                </a14:m>
                <a:r>
                  <a:rPr lang="fr-CA" sz="1400" dirty="0">
                    <a:latin typeface="Univers Condensed" panose="020B0506020202050204"/>
                  </a:rPr>
                  <a:t>, </a:t>
                </a:r>
                <a14:m>
                  <m:oMath xmlns:m="http://schemas.openxmlformats.org/officeDocument/2006/math">
                    <m:r>
                      <a:rPr lang="fr-CA" sz="1400" i="1" dirty="0">
                        <a:latin typeface="Cambria Math" panose="02040503050406030204" pitchFamily="18" charset="0"/>
                      </a:rPr>
                      <m:t>6351</m:t>
                    </m:r>
                  </m:oMath>
                </a14:m>
                <a:r>
                  <a:rPr lang="fr-CA" sz="1400" dirty="0">
                    <a:latin typeface="Univers Condensed" panose="020B0506020202050204"/>
                  </a:rPr>
                  <a:t>, </a:t>
                </a:r>
                <a14:m>
                  <m:oMath xmlns:m="http://schemas.openxmlformats.org/officeDocument/2006/math">
                    <m:r>
                      <a:rPr lang="fr-CA" sz="1400" i="1" dirty="0">
                        <a:latin typeface="Cambria Math" panose="02040503050406030204" pitchFamily="18" charset="0"/>
                      </a:rPr>
                      <m:t>6061</m:t>
                    </m:r>
                  </m:oMath>
                </a14:m>
                <a:r>
                  <a:rPr lang="fr-CA" sz="1400" dirty="0">
                    <a:latin typeface="Univers Condensed" panose="020B0506020202050204"/>
                  </a:rPr>
                  <a:t>), alliages </a:t>
                </a:r>
                <a14:m>
                  <m:oMath xmlns:m="http://schemas.openxmlformats.org/officeDocument/2006/math">
                    <m:r>
                      <a:rPr lang="fr-CA" sz="1400" i="1" dirty="0">
                        <a:solidFill>
                          <a:srgbClr val="000099"/>
                        </a:solidFill>
                        <a:latin typeface="Cambria Math" panose="02040503050406030204" pitchFamily="18" charset="0"/>
                      </a:rPr>
                      <m:t>5052</m:t>
                    </m:r>
                    <m:r>
                      <a:rPr lang="fr-CA" sz="1400" i="1" dirty="0">
                        <a:latin typeface="Cambria Math" panose="02040503050406030204" pitchFamily="18" charset="0"/>
                      </a:rPr>
                      <m:t> </m:t>
                    </m:r>
                  </m:oMath>
                </a14:m>
                <a:r>
                  <a:rPr lang="fr-CA" sz="1400" dirty="0">
                    <a:latin typeface="Univers Condensed" panose="020B0506020202050204"/>
                  </a:rPr>
                  <a:t>et </a:t>
                </a:r>
                <a14:m>
                  <m:oMath xmlns:m="http://schemas.openxmlformats.org/officeDocument/2006/math">
                    <m:r>
                      <a:rPr lang="fr-CA" sz="1400" i="1" dirty="0">
                        <a:solidFill>
                          <a:srgbClr val="000099"/>
                        </a:solidFill>
                        <a:latin typeface="Cambria Math" panose="02040503050406030204" pitchFamily="18" charset="0"/>
                      </a:rPr>
                      <m:t>7004</m:t>
                    </m:r>
                    <m:r>
                      <a:rPr lang="fr-CA" sz="1400" i="1" dirty="0">
                        <a:latin typeface="Cambria Math" panose="02040503050406030204" pitchFamily="18" charset="0"/>
                      </a:rPr>
                      <m:t> </m:t>
                    </m:r>
                  </m:oMath>
                </a14:m>
                <a:r>
                  <a:rPr lang="fr-CA" sz="1400" dirty="0">
                    <a:latin typeface="Univers Condensed" panose="020B0506020202050204"/>
                  </a:rPr>
                  <a:t>soudables, mais susceptibles à la fissuration</a:t>
                </a:r>
              </a:p>
            </p:txBody>
          </p:sp>
        </mc:Choice>
        <mc:Fallback xmlns="">
          <p:sp>
            <p:nvSpPr>
              <p:cNvPr id="35" name="Rectangle 34">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6042934"/>
                <a:ext cx="9810027" cy="523220"/>
              </a:xfrm>
              <a:prstGeom prst="rect">
                <a:avLst/>
              </a:prstGeom>
              <a:blipFill>
                <a:blip r:embed="rId5"/>
                <a:stretch>
                  <a:fillRect l="-186" t="-1163" b="-11628"/>
                </a:stretch>
              </a:blipFill>
            </p:spPr>
            <p:txBody>
              <a:bodyPr/>
              <a:lstStyle/>
              <a:p>
                <a:r>
                  <a:rPr lang="fr-CA">
                    <a:noFill/>
                  </a:rPr>
                  <a:t> </a:t>
                </a:r>
              </a:p>
            </p:txBody>
          </p:sp>
        </mc:Fallback>
      </mc:AlternateContent>
      <p:sp>
        <p:nvSpPr>
          <p:cNvPr id="36" name="Rectangle 1027"/>
          <p:cNvSpPr txBox="1">
            <a:spLocks noChangeArrowheads="1"/>
          </p:cNvSpPr>
          <p:nvPr/>
        </p:nvSpPr>
        <p:spPr bwMode="auto">
          <a:xfrm>
            <a:off x="838200" y="4811255"/>
            <a:ext cx="5184576" cy="138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FR" sz="1600" dirty="0">
                <a:latin typeface="Univers Condensed" panose="020B0506020202050204"/>
              </a:rPr>
              <a:t>Il est donc possible d’améliorer la soudabilité de certains alliages en réduisant l'intervalle de température de solidification par </a:t>
            </a:r>
            <a:r>
              <a:rPr lang="fr-FR" sz="1600" u="sng" dirty="0">
                <a:latin typeface="Univers Condensed" panose="020B0506020202050204"/>
              </a:rPr>
              <a:t>un choix judicieux du métal d'apport</a:t>
            </a:r>
          </a:p>
        </p:txBody>
      </p:sp>
      <p:cxnSp>
        <p:nvCxnSpPr>
          <p:cNvPr id="38" name="Connecteur droit avec flèche 37">
            <a:extLst>
              <a:ext uri="{FF2B5EF4-FFF2-40B4-BE49-F238E27FC236}">
                <a16:creationId xmlns:a16="http://schemas.microsoft.com/office/drawing/2014/main" id="{543B2D53-CD5F-4AFD-BBD4-F4C18073B260}"/>
              </a:ext>
            </a:extLst>
          </p:cNvPr>
          <p:cNvCxnSpPr>
            <a:cxnSpLocks/>
          </p:cNvCxnSpPr>
          <p:nvPr/>
        </p:nvCxnSpPr>
        <p:spPr>
          <a:xfrm flipV="1">
            <a:off x="4893733" y="3087497"/>
            <a:ext cx="2930460" cy="4648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B224E2EC-1E8C-44C5-BDCE-125CD771D95B}"/>
              </a:ext>
            </a:extLst>
          </p:cNvPr>
          <p:cNvCxnSpPr>
            <a:cxnSpLocks/>
          </p:cNvCxnSpPr>
          <p:nvPr/>
        </p:nvCxnSpPr>
        <p:spPr>
          <a:xfrm flipV="1">
            <a:off x="5335072" y="3384691"/>
            <a:ext cx="3245203" cy="81477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B326B39-9296-459A-B3FE-438F1522C348}"/>
              </a:ext>
            </a:extLst>
          </p:cNvPr>
          <p:cNvCxnSpPr>
            <a:cxnSpLocks/>
          </p:cNvCxnSpPr>
          <p:nvPr/>
        </p:nvCxnSpPr>
        <p:spPr>
          <a:xfrm>
            <a:off x="7824192" y="2832271"/>
            <a:ext cx="0" cy="72008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DEC7BB1F-6664-437C-AA6A-FEEAA02DEBC4}"/>
              </a:ext>
            </a:extLst>
          </p:cNvPr>
          <p:cNvCxnSpPr>
            <a:cxnSpLocks/>
          </p:cNvCxnSpPr>
          <p:nvPr/>
        </p:nvCxnSpPr>
        <p:spPr>
          <a:xfrm>
            <a:off x="8580275" y="3353543"/>
            <a:ext cx="0" cy="21600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F7B8652-9B29-474A-A085-D795BF8A6F8A}"/>
              </a:ext>
            </a:extLst>
          </p:cNvPr>
          <p:cNvSpPr/>
          <p:nvPr/>
        </p:nvSpPr>
        <p:spPr>
          <a:xfrm>
            <a:off x="0" y="6566154"/>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5943199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Rectangle 1027"/>
              <p:cNvSpPr>
                <a:spLocks noGrp="1" noChangeArrowheads="1"/>
              </p:cNvSpPr>
              <p:nvPr>
                <p:ph type="body" idx="1"/>
              </p:nvPr>
            </p:nvSpPr>
            <p:spPr>
              <a:xfrm>
                <a:off x="838200" y="1044646"/>
                <a:ext cx="9049562" cy="5215172"/>
              </a:xfrm>
            </p:spPr>
            <p:txBody>
              <a:bodyPr>
                <a:normAutofit/>
              </a:bodyPr>
              <a:lstStyle/>
              <a:p>
                <a:pPr marL="342900" lvl="1" indent="-342900">
                  <a:defRPr/>
                </a:pPr>
                <a:r>
                  <a:rPr lang="fr-CA" sz="1600" dirty="0">
                    <a:solidFill>
                      <a:schemeClr val="tx1"/>
                    </a:solidFill>
                    <a:latin typeface="Univers Condensed"/>
                  </a:rPr>
                  <a:t>Les propriétés physiques de l’aluminium </a:t>
                </a:r>
                <a:r>
                  <a:rPr lang="fr-CA" sz="1600" u="sng" dirty="0">
                    <a:solidFill>
                      <a:schemeClr val="tx1"/>
                    </a:solidFill>
                    <a:latin typeface="Univers Condensed"/>
                  </a:rPr>
                  <a:t>sont plus ou moins invariables</a:t>
                </a:r>
                <a:r>
                  <a:rPr lang="fr-CA" sz="1600" dirty="0">
                    <a:solidFill>
                      <a:schemeClr val="tx1"/>
                    </a:solidFill>
                    <a:latin typeface="Univers Condensed"/>
                  </a:rPr>
                  <a:t> selon les alliages</a:t>
                </a:r>
              </a:p>
              <a:p>
                <a:pPr marL="342900" lvl="1" indent="-342900">
                  <a:defRPr/>
                </a:pPr>
                <a:endParaRPr lang="fr-CA" sz="1600" dirty="0">
                  <a:latin typeface="Univers Condensed"/>
                </a:endParaRPr>
              </a:p>
              <a:p>
                <a:pPr marL="685800" lvl="2" indent="-285750">
                  <a:defRPr/>
                </a:pPr>
                <a:r>
                  <a:rPr lang="fr-CA" sz="1600" dirty="0">
                    <a:solidFill>
                      <a:schemeClr val="accent1"/>
                    </a:solidFill>
                    <a:latin typeface="Univers Condensed"/>
                  </a:rPr>
                  <a:t>Densité (</a:t>
                </a:r>
                <a14:m>
                  <m:oMath xmlns:m="http://schemas.openxmlformats.org/officeDocument/2006/math">
                    <m:r>
                      <a:rPr lang="fr-CA" sz="1600" i="1">
                        <a:solidFill>
                          <a:schemeClr val="accent1"/>
                        </a:solidFill>
                        <a:latin typeface="Cambria Math" panose="02040503050406030204" pitchFamily="18" charset="0"/>
                        <a:ea typeface="Cambria Math" panose="02040503050406030204" pitchFamily="18" charset="0"/>
                      </a:rPr>
                      <m:t>𝜌</m:t>
                    </m:r>
                  </m:oMath>
                </a14:m>
                <a:r>
                  <a:rPr lang="fr-CA" sz="1600" dirty="0">
                    <a:solidFill>
                      <a:schemeClr val="accent1"/>
                    </a:solidFill>
                    <a:latin typeface="Univers Condensed"/>
                  </a:rPr>
                  <a:t>)</a:t>
                </a:r>
              </a:p>
              <a:p>
                <a:pPr marL="742950" lvl="2" indent="-342900">
                  <a:defRPr/>
                </a:pPr>
                <a:endParaRPr lang="fr-CA" sz="1600" dirty="0">
                  <a:latin typeface="Univers Condensed"/>
                </a:endParaRPr>
              </a:p>
              <a:p>
                <a:pPr marL="1143000" lvl="3" indent="-285750">
                  <a:buFont typeface="Wingdings" panose="05000000000000000000" pitchFamily="2" charset="2"/>
                  <a:buChar char="Ø"/>
                  <a:defRPr/>
                </a:pPr>
                <a14:m>
                  <m:oMath xmlns:m="http://schemas.openxmlformats.org/officeDocument/2006/math">
                    <m:r>
                      <a:rPr lang="fr-CA" sz="1600" i="1" smtClean="0">
                        <a:solidFill>
                          <a:schemeClr val="tx1"/>
                        </a:solidFill>
                        <a:latin typeface="Cambria Math" panose="02040503050406030204" pitchFamily="18" charset="0"/>
                        <a:ea typeface="Cambria Math" panose="02040503050406030204" pitchFamily="18" charset="0"/>
                      </a:rPr>
                      <m:t>𝜌</m:t>
                    </m:r>
                    <m:r>
                      <a:rPr lang="fr-CA" sz="1600" i="1" smtClean="0">
                        <a:solidFill>
                          <a:schemeClr val="tx1"/>
                        </a:solidFill>
                        <a:latin typeface="Cambria Math" panose="02040503050406030204" pitchFamily="18" charset="0"/>
                        <a:ea typeface="Cambria Math" panose="02040503050406030204" pitchFamily="18" charset="0"/>
                      </a:rPr>
                      <m:t>≈2700</m:t>
                    </m:r>
                    <m:f>
                      <m:fPr>
                        <m:type m:val="lin"/>
                        <m:ctrlPr>
                          <a:rPr lang="fr-CA" sz="1600" i="1" dirty="0">
                            <a:solidFill>
                              <a:schemeClr val="tx1"/>
                            </a:solidFill>
                            <a:latin typeface="Cambria Math" panose="02040503050406030204" pitchFamily="18" charset="0"/>
                            <a:ea typeface="Cambria Math" panose="02040503050406030204" pitchFamily="18" charset="0"/>
                          </a:rPr>
                        </m:ctrlPr>
                      </m:fPr>
                      <m:num>
                        <m:r>
                          <m:rPr>
                            <m:sty m:val="p"/>
                          </m:rPr>
                          <a:rPr lang="fr-CA" sz="1600" dirty="0">
                            <a:solidFill>
                              <a:schemeClr val="tx1"/>
                            </a:solidFill>
                            <a:latin typeface="Cambria Math" panose="02040503050406030204" pitchFamily="18" charset="0"/>
                            <a:ea typeface="Cambria Math" panose="02040503050406030204" pitchFamily="18" charset="0"/>
                          </a:rPr>
                          <m:t>kg</m:t>
                        </m:r>
                      </m:num>
                      <m:den>
                        <m:sSup>
                          <m:sSupPr>
                            <m:ctrlPr>
                              <a:rPr lang="fr-CA" sz="1600" i="1" dirty="0">
                                <a:solidFill>
                                  <a:schemeClr val="tx1"/>
                                </a:solidFill>
                                <a:latin typeface="Cambria Math" panose="02040503050406030204" pitchFamily="18" charset="0"/>
                                <a:ea typeface="Cambria Math" panose="02040503050406030204" pitchFamily="18" charset="0"/>
                              </a:rPr>
                            </m:ctrlPr>
                          </m:sSupPr>
                          <m:e>
                            <m:r>
                              <m:rPr>
                                <m:sty m:val="p"/>
                              </m:rPr>
                              <a:rPr lang="fr-CA" sz="1600" dirty="0">
                                <a:solidFill>
                                  <a:schemeClr val="tx1"/>
                                </a:solidFill>
                                <a:latin typeface="Cambria Math" panose="02040503050406030204" pitchFamily="18" charset="0"/>
                                <a:ea typeface="Cambria Math" panose="02040503050406030204" pitchFamily="18" charset="0"/>
                              </a:rPr>
                              <m:t>m</m:t>
                            </m:r>
                          </m:e>
                          <m:sup>
                            <m:r>
                              <a:rPr lang="fr-CA" sz="1600" dirty="0">
                                <a:solidFill>
                                  <a:schemeClr val="tx1"/>
                                </a:solidFill>
                                <a:latin typeface="Cambria Math" panose="02040503050406030204" pitchFamily="18" charset="0"/>
                                <a:ea typeface="Cambria Math" panose="02040503050406030204" pitchFamily="18" charset="0"/>
                              </a:rPr>
                              <m:t>3</m:t>
                            </m:r>
                          </m:sup>
                        </m:sSup>
                      </m:den>
                    </m:f>
                  </m:oMath>
                </a14:m>
                <a:r>
                  <a:rPr lang="fr-CA" sz="1600" dirty="0">
                    <a:latin typeface="Univers Condensed"/>
                  </a:rPr>
                  <a:t>, le tiers de celle de l’acier (</a:t>
                </a:r>
                <a14:m>
                  <m:oMath xmlns:m="http://schemas.openxmlformats.org/officeDocument/2006/math">
                    <m:r>
                      <a:rPr lang="fr-CA" sz="1600" i="1" dirty="0" smtClean="0">
                        <a:latin typeface="Cambria Math" panose="02040503050406030204" pitchFamily="18" charset="0"/>
                        <a:ea typeface="Cambria Math" panose="02040503050406030204" pitchFamily="18" charset="0"/>
                      </a:rPr>
                      <m:t>7</m:t>
                    </m:r>
                    <m:r>
                      <a:rPr lang="fr-CA" sz="1600" b="0" i="1" dirty="0" smtClean="0">
                        <a:latin typeface="Cambria Math" panose="02040503050406030204" pitchFamily="18" charset="0"/>
                        <a:ea typeface="Cambria Math" panose="02040503050406030204" pitchFamily="18" charset="0"/>
                      </a:rPr>
                      <m:t>850</m:t>
                    </m:r>
                    <m:f>
                      <m:fPr>
                        <m:type m:val="lin"/>
                        <m:ctrlPr>
                          <a:rPr lang="fr-CA" sz="1600" i="1" dirty="0">
                            <a:latin typeface="Cambria Math" panose="02040503050406030204" pitchFamily="18" charset="0"/>
                            <a:ea typeface="Cambria Math" panose="02040503050406030204" pitchFamily="18" charset="0"/>
                          </a:rPr>
                        </m:ctrlPr>
                      </m:fPr>
                      <m:num>
                        <m:r>
                          <m:rPr>
                            <m:sty m:val="p"/>
                          </m:rPr>
                          <a:rPr lang="fr-CA" sz="1600" dirty="0">
                            <a:latin typeface="Cambria Math" panose="02040503050406030204" pitchFamily="18" charset="0"/>
                            <a:ea typeface="Cambria Math" panose="02040503050406030204" pitchFamily="18" charset="0"/>
                          </a:rPr>
                          <m:t>kg</m:t>
                        </m:r>
                      </m:num>
                      <m:den>
                        <m:sSup>
                          <m:sSupPr>
                            <m:ctrlPr>
                              <a:rPr lang="fr-CA" sz="1600" i="1" dirty="0">
                                <a:latin typeface="Cambria Math" panose="02040503050406030204" pitchFamily="18" charset="0"/>
                                <a:ea typeface="Cambria Math" panose="02040503050406030204" pitchFamily="18" charset="0"/>
                              </a:rPr>
                            </m:ctrlPr>
                          </m:sSupPr>
                          <m:e>
                            <m:r>
                              <m:rPr>
                                <m:sty m:val="p"/>
                              </m:rPr>
                              <a:rPr lang="fr-CA" sz="1600" dirty="0">
                                <a:latin typeface="Cambria Math" panose="02040503050406030204" pitchFamily="18" charset="0"/>
                                <a:ea typeface="Cambria Math" panose="02040503050406030204" pitchFamily="18" charset="0"/>
                              </a:rPr>
                              <m:t>m</m:t>
                            </m:r>
                          </m:e>
                          <m:sup>
                            <m:r>
                              <a:rPr lang="fr-CA" sz="1600" dirty="0">
                                <a:latin typeface="Cambria Math" panose="02040503050406030204" pitchFamily="18" charset="0"/>
                                <a:ea typeface="Cambria Math" panose="02040503050406030204" pitchFamily="18" charset="0"/>
                              </a:rPr>
                              <m:t>3</m:t>
                            </m:r>
                          </m:sup>
                        </m:sSup>
                      </m:den>
                    </m:f>
                  </m:oMath>
                </a14:m>
                <a:r>
                  <a:rPr lang="fr-CA" sz="1600" dirty="0">
                    <a:latin typeface="Univers Condensed"/>
                  </a:rPr>
                  <a:t>)</a:t>
                </a:r>
              </a:p>
              <a:p>
                <a:pPr marL="1143000" lvl="3" indent="-285750">
                  <a:buFont typeface="Wingdings" panose="05000000000000000000" pitchFamily="2" charset="2"/>
                  <a:buChar char="Ø"/>
                  <a:defRPr/>
                </a:pPr>
                <a:r>
                  <a:rPr lang="fr-CA" sz="1600" dirty="0">
                    <a:latin typeface="Univers Condensed"/>
                  </a:rPr>
                  <a:t>à résistance égale, une structure d’aluminium est en général </a:t>
                </a:r>
                <a14:m>
                  <m:oMath xmlns:m="http://schemas.openxmlformats.org/officeDocument/2006/math">
                    <m:r>
                      <a:rPr lang="fr-CA" sz="1600" i="1" dirty="0" smtClean="0">
                        <a:latin typeface="Cambria Math" panose="02040503050406030204" pitchFamily="18" charset="0"/>
                      </a:rPr>
                      <m:t>50</m:t>
                    </m:r>
                    <m:r>
                      <a:rPr lang="fr-CA" sz="1600" b="0" i="1" dirty="0" smtClean="0">
                        <a:latin typeface="Cambria Math" panose="02040503050406030204" pitchFamily="18" charset="0"/>
                      </a:rPr>
                      <m:t> </m:t>
                    </m:r>
                    <m:r>
                      <a:rPr lang="fr-CA" sz="1600" i="1" dirty="0" smtClean="0">
                        <a:latin typeface="Cambria Math" panose="02040503050406030204" pitchFamily="18" charset="0"/>
                        <a:ea typeface="Cambria Math" panose="02040503050406030204" pitchFamily="18" charset="0"/>
                      </a:rPr>
                      <m:t>%</m:t>
                    </m:r>
                  </m:oMath>
                </a14:m>
                <a:r>
                  <a:rPr lang="fr-CA" sz="1600" dirty="0">
                    <a:latin typeface="Univers Condensed"/>
                  </a:rPr>
                  <a:t> plus légère qu’une structure en acier ordinaire ou en acier inoxydable</a:t>
                </a:r>
              </a:p>
              <a:p>
                <a:pPr marL="1143000" lvl="3" indent="-285750">
                  <a:buFont typeface="Wingdings" panose="05000000000000000000" pitchFamily="2" charset="2"/>
                  <a:buChar char="Ø"/>
                  <a:defRPr/>
                </a:pPr>
                <a:r>
                  <a:rPr lang="fr-CA" sz="1600" dirty="0">
                    <a:latin typeface="Univers Condensed"/>
                  </a:rPr>
                  <a:t>facilite la manutention des produits</a:t>
                </a:r>
              </a:p>
              <a:p>
                <a:pPr marL="1200150" lvl="3" indent="-342900">
                  <a:buFont typeface="Wingdings" panose="05000000000000000000" pitchFamily="2" charset="2"/>
                  <a:buChar char="§"/>
                  <a:defRPr/>
                </a:pPr>
                <a:endParaRPr lang="fr-CA" sz="1600" dirty="0">
                  <a:latin typeface="Univers Condensed"/>
                </a:endParaRPr>
              </a:p>
              <a:p>
                <a:pPr marL="685800" lvl="2" indent="-285750">
                  <a:defRPr/>
                </a:pPr>
                <a:r>
                  <a:rPr lang="fr-CA" sz="1600" dirty="0">
                    <a:solidFill>
                      <a:schemeClr val="accent1"/>
                    </a:solidFill>
                    <a:latin typeface="Univers Condensed"/>
                  </a:rPr>
                  <a:t>Coefficient de dilatation (</a:t>
                </a:r>
                <a14:m>
                  <m:oMath xmlns:m="http://schemas.openxmlformats.org/officeDocument/2006/math">
                    <m:r>
                      <a:rPr lang="fr-CA" sz="1600" i="1">
                        <a:solidFill>
                          <a:schemeClr val="accent1"/>
                        </a:solidFill>
                        <a:latin typeface="Cambria Math" panose="02040503050406030204" pitchFamily="18" charset="0"/>
                        <a:ea typeface="Cambria Math" panose="02040503050406030204" pitchFamily="18" charset="0"/>
                      </a:rPr>
                      <m:t>𝛼</m:t>
                    </m:r>
                  </m:oMath>
                </a14:m>
                <a:r>
                  <a:rPr lang="fr-CA" sz="1600" dirty="0">
                    <a:solidFill>
                      <a:schemeClr val="accent1"/>
                    </a:solidFill>
                    <a:latin typeface="Univers Condensed"/>
                  </a:rPr>
                  <a:t>)</a:t>
                </a:r>
              </a:p>
              <a:p>
                <a:pPr marL="742950" lvl="2" indent="-342900">
                  <a:defRPr/>
                </a:pPr>
                <a:endParaRPr lang="fr-CA" sz="1600" dirty="0">
                  <a:latin typeface="Univers Condensed"/>
                </a:endParaRPr>
              </a:p>
              <a:p>
                <a:pPr marL="1143000" lvl="3" indent="-285750">
                  <a:buFont typeface="Wingdings" panose="05000000000000000000" pitchFamily="2" charset="2"/>
                  <a:buChar char="Ø"/>
                  <a:defRPr/>
                </a:pPr>
                <a14:m>
                  <m:oMath xmlns:m="http://schemas.openxmlformats.org/officeDocument/2006/math">
                    <m:r>
                      <a:rPr lang="fr-CA" sz="1600" i="1" smtClean="0">
                        <a:solidFill>
                          <a:schemeClr val="tx1"/>
                        </a:solidFill>
                        <a:latin typeface="Cambria Math" panose="02040503050406030204" pitchFamily="18" charset="0"/>
                        <a:ea typeface="Cambria Math" panose="02040503050406030204" pitchFamily="18" charset="0"/>
                      </a:rPr>
                      <m:t>𝛼</m:t>
                    </m:r>
                    <m:r>
                      <a:rPr lang="fr-CA" sz="1600" b="0" i="1" smtClean="0">
                        <a:solidFill>
                          <a:schemeClr val="tx1"/>
                        </a:solidFill>
                        <a:latin typeface="Cambria Math" panose="02040503050406030204" pitchFamily="18" charset="0"/>
                      </a:rPr>
                      <m:t>=</m:t>
                    </m:r>
                    <m:f>
                      <m:fPr>
                        <m:type m:val="lin"/>
                        <m:ctrlPr>
                          <a:rPr lang="fr-CA" sz="1600" i="1">
                            <a:solidFill>
                              <a:schemeClr val="tx1"/>
                            </a:solidFill>
                            <a:latin typeface="Cambria Math" panose="02040503050406030204" pitchFamily="18" charset="0"/>
                          </a:rPr>
                        </m:ctrlPr>
                      </m:fPr>
                      <m:num>
                        <m:r>
                          <a:rPr lang="fr-CA" sz="1600" i="1" dirty="0">
                            <a:solidFill>
                              <a:schemeClr val="tx1"/>
                            </a:solidFill>
                            <a:latin typeface="Cambria Math" panose="02040503050406030204" pitchFamily="18" charset="0"/>
                          </a:rPr>
                          <m:t>24,0 × </m:t>
                        </m:r>
                        <m:sSup>
                          <m:sSupPr>
                            <m:ctrlPr>
                              <a:rPr lang="fr-CA" sz="1600" i="1" dirty="0">
                                <a:solidFill>
                                  <a:schemeClr val="tx1"/>
                                </a:solidFill>
                                <a:latin typeface="Cambria Math" panose="02040503050406030204" pitchFamily="18" charset="0"/>
                              </a:rPr>
                            </m:ctrlPr>
                          </m:sSupPr>
                          <m:e>
                            <m:r>
                              <a:rPr lang="fr-CA" sz="1600" i="1" dirty="0">
                                <a:solidFill>
                                  <a:schemeClr val="tx1"/>
                                </a:solidFill>
                                <a:latin typeface="Cambria Math" panose="02040503050406030204" pitchFamily="18" charset="0"/>
                              </a:rPr>
                              <m:t>10</m:t>
                            </m:r>
                          </m:e>
                          <m:sup>
                            <m:r>
                              <a:rPr lang="fr-CA" sz="1600" i="1" dirty="0">
                                <a:solidFill>
                                  <a:schemeClr val="tx1"/>
                                </a:solidFill>
                                <a:latin typeface="Cambria Math" panose="02040503050406030204" pitchFamily="18" charset="0"/>
                              </a:rPr>
                              <m:t>−6</m:t>
                            </m:r>
                          </m:sup>
                        </m:sSup>
                      </m:num>
                      <m:den>
                        <m:r>
                          <a:rPr lang="fr-CA" sz="1600" i="1">
                            <a:solidFill>
                              <a:schemeClr val="tx1"/>
                            </a:solidFill>
                            <a:latin typeface="Cambria Math" panose="02040503050406030204" pitchFamily="18" charset="0"/>
                            <a:ea typeface="Cambria Math" panose="02040503050406030204" pitchFamily="18" charset="0"/>
                          </a:rPr>
                          <m:t>℃</m:t>
                        </m:r>
                      </m:den>
                    </m:f>
                  </m:oMath>
                </a14:m>
                <a:r>
                  <a:rPr lang="fr-CA" sz="1600" dirty="0">
                    <a:latin typeface="Univers Condensed"/>
                  </a:rPr>
                  <a:t>, deux fois celui de l’acier (</a:t>
                </a:r>
                <a14:m>
                  <m:oMath xmlns:m="http://schemas.openxmlformats.org/officeDocument/2006/math">
                    <m:f>
                      <m:fPr>
                        <m:type m:val="lin"/>
                        <m:ctrlPr>
                          <a:rPr lang="fr-CA" sz="1600" i="1">
                            <a:latin typeface="Cambria Math" panose="02040503050406030204" pitchFamily="18" charset="0"/>
                          </a:rPr>
                        </m:ctrlPr>
                      </m:fPr>
                      <m:num>
                        <m:r>
                          <a:rPr lang="fr-CA" sz="1600" b="0" i="1" smtClean="0">
                            <a:latin typeface="Cambria Math" panose="02040503050406030204" pitchFamily="18" charset="0"/>
                          </a:rPr>
                          <m:t>11,7</m:t>
                        </m:r>
                        <m:r>
                          <a:rPr lang="fr-CA" sz="1600" i="1" dirty="0">
                            <a:latin typeface="Cambria Math" panose="02040503050406030204" pitchFamily="18" charset="0"/>
                          </a:rPr>
                          <m:t> × </m:t>
                        </m:r>
                        <m:sSup>
                          <m:sSupPr>
                            <m:ctrlPr>
                              <a:rPr lang="fr-CA" sz="1600" i="1" dirty="0">
                                <a:latin typeface="Cambria Math" panose="02040503050406030204" pitchFamily="18" charset="0"/>
                              </a:rPr>
                            </m:ctrlPr>
                          </m:sSupPr>
                          <m:e>
                            <m:r>
                              <a:rPr lang="fr-CA" sz="1600" i="1" dirty="0">
                                <a:latin typeface="Cambria Math" panose="02040503050406030204" pitchFamily="18" charset="0"/>
                              </a:rPr>
                              <m:t>10</m:t>
                            </m:r>
                          </m:e>
                          <m:sup>
                            <m:r>
                              <a:rPr lang="fr-CA" sz="1600" i="1" dirty="0">
                                <a:latin typeface="Cambria Math" panose="02040503050406030204" pitchFamily="18" charset="0"/>
                              </a:rPr>
                              <m:t>−6</m:t>
                            </m:r>
                          </m:sup>
                        </m:sSup>
                      </m:num>
                      <m:den>
                        <m:r>
                          <a:rPr lang="fr-CA" sz="1600" i="1">
                            <a:latin typeface="Cambria Math" panose="02040503050406030204" pitchFamily="18" charset="0"/>
                            <a:ea typeface="Cambria Math" panose="02040503050406030204" pitchFamily="18" charset="0"/>
                          </a:rPr>
                          <m:t>℃</m:t>
                        </m:r>
                      </m:den>
                    </m:f>
                  </m:oMath>
                </a14:m>
                <a:r>
                  <a:rPr lang="fr-CA" sz="1600" dirty="0">
                    <a:latin typeface="Univers Condensed"/>
                  </a:rPr>
                  <a:t>)</a:t>
                </a:r>
              </a:p>
              <a:p>
                <a:pPr marL="1143000" lvl="3" indent="-285750">
                  <a:buFont typeface="Wingdings" panose="05000000000000000000" pitchFamily="2" charset="2"/>
                  <a:buChar char="Ø"/>
                  <a:defRPr/>
                </a:pPr>
                <a:r>
                  <a:rPr lang="fr-CA" sz="1600" dirty="0">
                    <a:latin typeface="Univers Condensed"/>
                  </a:rPr>
                  <a:t>l’effet combiné de </a:t>
                </a:r>
                <a14:m>
                  <m:oMath xmlns:m="http://schemas.openxmlformats.org/officeDocument/2006/math">
                    <m:r>
                      <a:rPr lang="fr-CA" sz="1600" i="1" dirty="0" smtClean="0">
                        <a:latin typeface="Cambria Math" panose="02040503050406030204" pitchFamily="18" charset="0"/>
                        <a:ea typeface="Cambria Math" panose="02040503050406030204" pitchFamily="18" charset="0"/>
                      </a:rPr>
                      <m:t>𝛼</m:t>
                    </m:r>
                  </m:oMath>
                </a14:m>
                <a:r>
                  <a:rPr lang="fr-CA" sz="1600" dirty="0">
                    <a:latin typeface="Univers Condensed"/>
                  </a:rPr>
                  <a:t> et de </a:t>
                </a:r>
                <a14:m>
                  <m:oMath xmlns:m="http://schemas.openxmlformats.org/officeDocument/2006/math">
                    <m:r>
                      <a:rPr lang="fr-CA" sz="1600" i="1" dirty="0" smtClean="0">
                        <a:latin typeface="Cambria Math" panose="02040503050406030204" pitchFamily="18" charset="0"/>
                      </a:rPr>
                      <m:t>𝐸</m:t>
                    </m:r>
                  </m:oMath>
                </a14:m>
                <a:r>
                  <a:rPr lang="fr-CA" sz="1600" u="sng" dirty="0">
                    <a:latin typeface="Univers Condensed"/>
                  </a:rPr>
                  <a:t> est de réduire les contraintes thermiques aux deux tiers de celles de l’acier</a:t>
                </a:r>
                <a:r>
                  <a:rPr lang="fr-CA" sz="1600" dirty="0">
                    <a:latin typeface="Univers Condensed"/>
                  </a:rPr>
                  <a:t> lorsque les dilatations ne sont pas libres de se produire</a:t>
                </a:r>
              </a:p>
              <a:p>
                <a:pPr marL="1143000" lvl="3" indent="-285750">
                  <a:buFont typeface="Wingdings" panose="05000000000000000000" pitchFamily="2" charset="2"/>
                  <a:buChar char="Ø"/>
                  <a:defRPr/>
                </a:pPr>
                <a:r>
                  <a:rPr lang="fr-CA" sz="1600" dirty="0">
                    <a:latin typeface="Univers Condensed"/>
                  </a:rPr>
                  <a:t>les </a:t>
                </a:r>
                <a:r>
                  <a:rPr lang="fr-CA" sz="1600" u="sng" dirty="0">
                    <a:latin typeface="Univers Condensed"/>
                  </a:rPr>
                  <a:t>déformations des pièces d’aluminium au soudage sont équivalentes à celles de l’acier</a:t>
                </a:r>
                <a:r>
                  <a:rPr lang="fr-CA" sz="1600" dirty="0">
                    <a:latin typeface="Univers Condensed"/>
                  </a:rPr>
                  <a:t> puisque le point de fusion de l’aluminium (</a:t>
                </a:r>
                <a14:m>
                  <m:oMath xmlns:m="http://schemas.openxmlformats.org/officeDocument/2006/math">
                    <m:r>
                      <a:rPr lang="fr-CA" sz="1600" i="1" dirty="0" smtClean="0">
                        <a:latin typeface="Cambria Math" panose="02040503050406030204" pitchFamily="18" charset="0"/>
                      </a:rPr>
                      <m:t>660 </m:t>
                    </m:r>
                    <m:r>
                      <a:rPr lang="fr-CA" sz="1600" i="1" dirty="0" smtClean="0">
                        <a:latin typeface="Cambria Math" panose="02040503050406030204" pitchFamily="18" charset="0"/>
                        <a:ea typeface="Cambria Math"/>
                      </a:rPr>
                      <m:t>℃</m:t>
                    </m:r>
                  </m:oMath>
                </a14:m>
                <a:r>
                  <a:rPr lang="fr-CA" sz="1600" dirty="0">
                    <a:latin typeface="Univers Condensed"/>
                  </a:rPr>
                  <a:t>) est deux fois moins élevé (acier: </a:t>
                </a:r>
                <a14:m>
                  <m:oMath xmlns:m="http://schemas.openxmlformats.org/officeDocument/2006/math">
                    <m:r>
                      <a:rPr lang="fr-CA" sz="1600" b="0" i="1" dirty="0" smtClean="0">
                        <a:latin typeface="Cambria Math" panose="02040503050406030204" pitchFamily="18" charset="0"/>
                      </a:rPr>
                      <m:t>1500</m:t>
                    </m:r>
                    <m:r>
                      <a:rPr lang="fr-CA" sz="1600" i="1" dirty="0">
                        <a:latin typeface="Cambria Math" panose="02040503050406030204" pitchFamily="18" charset="0"/>
                      </a:rPr>
                      <m:t> </m:t>
                    </m:r>
                    <m:r>
                      <a:rPr lang="fr-CA" sz="1600" i="1" dirty="0">
                        <a:latin typeface="Cambria Math" panose="02040503050406030204" pitchFamily="18" charset="0"/>
                        <a:ea typeface="Cambria Math"/>
                      </a:rPr>
                      <m:t>℃</m:t>
                    </m:r>
                  </m:oMath>
                </a14:m>
                <a:r>
                  <a:rPr lang="fr-CA" sz="1600" dirty="0">
                    <a:latin typeface="Univers Condensed"/>
                  </a:rPr>
                  <a:t>)</a:t>
                </a:r>
              </a:p>
            </p:txBody>
          </p:sp>
        </mc:Choice>
        <mc:Fallback xmlns="">
          <p:sp>
            <p:nvSpPr>
              <p:cNvPr id="5122" name="Rectangle 1027"/>
              <p:cNvSpPr>
                <a:spLocks noGrp="1" noRot="1" noChangeAspect="1" noMove="1" noResize="1" noEditPoints="1" noAdjustHandles="1" noChangeArrowheads="1" noChangeShapeType="1" noTextEdit="1"/>
              </p:cNvSpPr>
              <p:nvPr>
                <p:ph type="body" idx="1"/>
              </p:nvPr>
            </p:nvSpPr>
            <p:spPr>
              <a:xfrm>
                <a:off x="838200" y="1044646"/>
                <a:ext cx="9049562" cy="5215172"/>
              </a:xfrm>
              <a:blipFill>
                <a:blip r:embed="rId3"/>
                <a:stretch>
                  <a:fillRect l="-1280" t="-1636" r="-943"/>
                </a:stretch>
              </a:blipFill>
            </p:spPr>
            <p:txBody>
              <a:bodyPr/>
              <a:lstStyle/>
              <a:p>
                <a:r>
                  <a:rPr lang="fr-CA">
                    <a:noFill/>
                  </a:rPr>
                  <a:t> </a:t>
                </a:r>
              </a:p>
            </p:txBody>
          </p:sp>
        </mc:Fallback>
      </mc:AlternateContent>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physiques</a:t>
            </a:r>
          </a:p>
        </p:txBody>
      </p:sp>
    </p:spTree>
    <p:extLst>
      <p:ext uri="{BB962C8B-B14F-4D97-AF65-F5344CB8AC3E}">
        <p14:creationId xmlns:p14="http://schemas.microsoft.com/office/powerpoint/2010/main" val="425332358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17" name="Rectangle 1027"/>
              <p:cNvSpPr txBox="1">
                <a:spLocks noChangeArrowheads="1"/>
              </p:cNvSpPr>
              <p:nvPr/>
            </p:nvSpPr>
            <p:spPr bwMode="auto">
              <a:xfrm>
                <a:off x="838200" y="668654"/>
                <a:ext cx="9036496" cy="19442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FR" sz="1600" dirty="0">
                    <a:latin typeface="Univers Condensed"/>
                  </a:rPr>
                  <a:t>La susceptibilité à </a:t>
                </a:r>
                <a:r>
                  <a:rPr lang="fr-FR" sz="1600" u="sng" dirty="0">
                    <a:latin typeface="Univers Condensed"/>
                  </a:rPr>
                  <a:t>la fissuration à chaud dépend alors de la composition chimique de la soudure</a:t>
                </a:r>
                <a:r>
                  <a:rPr lang="fr-FR" sz="1600" dirty="0">
                    <a:latin typeface="Univers Condensed"/>
                  </a:rPr>
                  <a:t> </a:t>
                </a:r>
                <a14:m>
                  <m:oMath xmlns:m="http://schemas.openxmlformats.org/officeDocument/2006/math">
                    <m:r>
                      <a:rPr lang="fr-FR" sz="1600" i="1" dirty="0">
                        <a:latin typeface="Cambria Math" panose="02040503050406030204" pitchFamily="18" charset="0"/>
                      </a:rPr>
                      <m:t>= </m:t>
                    </m:r>
                  </m:oMath>
                </a14:m>
                <a:r>
                  <a:rPr lang="fr-FR" sz="1600" dirty="0">
                    <a:latin typeface="Univers Condensed"/>
                  </a:rPr>
                  <a:t>métal de base </a:t>
                </a:r>
                <a14:m>
                  <m:oMath xmlns:m="http://schemas.openxmlformats.org/officeDocument/2006/math">
                    <m:r>
                      <a:rPr lang="fr-FR" sz="1600" b="1" i="1" dirty="0">
                        <a:latin typeface="Cambria Math" panose="02040503050406030204" pitchFamily="18" charset="0"/>
                      </a:rPr>
                      <m:t>+</m:t>
                    </m:r>
                    <m:r>
                      <a:rPr lang="fr-FR" sz="1600" i="1" dirty="0">
                        <a:latin typeface="Cambria Math" panose="02040503050406030204" pitchFamily="18" charset="0"/>
                      </a:rPr>
                      <m:t> </m:t>
                    </m:r>
                  </m:oMath>
                </a14:m>
                <a:r>
                  <a:rPr lang="fr-FR" sz="1600" dirty="0">
                    <a:latin typeface="Univers Condensed"/>
                  </a:rPr>
                  <a:t>métal d’apport </a:t>
                </a:r>
              </a:p>
              <a:p>
                <a:pPr marL="185738" lvl="1" indent="-185738" eaLnBrk="1" hangingPunct="1">
                  <a:buFont typeface="Arial" panose="020B0604020202020204" pitchFamily="34" charset="0"/>
                  <a:buChar char="•"/>
                  <a:defRPr/>
                </a:pPr>
                <a:endParaRPr lang="fr-CA" sz="1600" u="sng" dirty="0">
                  <a:latin typeface="Univers Condensed"/>
                </a:endParaRPr>
              </a:p>
              <a:p>
                <a:pPr marL="742950" lvl="2" indent="-342900" eaLnBrk="1" hangingPunct="1">
                  <a:buFont typeface="Wingdings" panose="05000000000000000000" pitchFamily="2" charset="2"/>
                  <a:buChar char="Ø"/>
                  <a:defRPr/>
                </a:pPr>
                <a:r>
                  <a:rPr lang="fr-CA" sz="1600" dirty="0">
                    <a:latin typeface="Univers Condensed"/>
                  </a:rPr>
                  <a:t>pour réduire </a:t>
                </a:r>
                <a:r>
                  <a:rPr lang="fr-FR" sz="1600" dirty="0">
                    <a:latin typeface="Univers Condensed"/>
                  </a:rPr>
                  <a:t>le risque de fissuration, il est approprié d’utiliser un </a:t>
                </a:r>
                <a:r>
                  <a:rPr lang="fr-FR" sz="1600" u="sng" dirty="0">
                    <a:latin typeface="Univers Condensed"/>
                  </a:rPr>
                  <a:t>métal d'apport ayant une composition chimique différente de celles des plaques à souder</a:t>
                </a:r>
                <a:r>
                  <a:rPr lang="fr-FR" sz="1600" dirty="0">
                    <a:latin typeface="Univers Condensed"/>
                  </a:rPr>
                  <a:t> (</a:t>
                </a:r>
                <a:r>
                  <a:rPr lang="fr-CA" sz="1600" dirty="0">
                    <a:latin typeface="Univers Condensed"/>
                  </a:rPr>
                  <a:t>utiliser les électrodes recommandées par les normes)</a:t>
                </a:r>
                <a:endParaRPr lang="fr-FR" sz="1600" dirty="0">
                  <a:latin typeface="Univers Condensed"/>
                </a:endParaRPr>
              </a:p>
            </p:txBody>
          </p:sp>
        </mc:Choice>
        <mc:Fallback xmlns="">
          <p:sp>
            <p:nvSpPr>
              <p:cNvPr id="17" name="Rectangle 1027"/>
              <p:cNvSpPr txBox="1">
                <a:spLocks noRot="1" noChangeAspect="1" noMove="1" noResize="1" noEditPoints="1" noAdjustHandles="1" noChangeArrowheads="1" noChangeShapeType="1" noTextEdit="1"/>
              </p:cNvSpPr>
              <p:nvPr/>
            </p:nvSpPr>
            <p:spPr bwMode="auto">
              <a:xfrm>
                <a:off x="838200" y="668654"/>
                <a:ext cx="9036496" cy="1944216"/>
              </a:xfrm>
              <a:prstGeom prst="rect">
                <a:avLst/>
              </a:prstGeom>
              <a:blipFill>
                <a:blip r:embed="rId3"/>
                <a:stretch>
                  <a:fillRect l="-270" t="-9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991545" y="2904812"/>
                <a:ext cx="3110283" cy="2850011"/>
              </a:xfrm>
              <a:prstGeom prst="rect">
                <a:avLst/>
              </a:prstGeom>
              <a:ln w="19050">
                <a:solidFill>
                  <a:srgbClr val="FF0000"/>
                </a:solidFill>
              </a:ln>
            </p:spPr>
            <p:txBody>
              <a:bodyPr wrap="square">
                <a:spAutoFit/>
              </a:bodyPr>
              <a:lstStyle/>
              <a:p>
                <a:pPr marL="0" lvl="1">
                  <a:spcBef>
                    <a:spcPct val="20000"/>
                  </a:spcBef>
                </a:pPr>
                <a:r>
                  <a:rPr lang="fr-FR" sz="1600" dirty="0">
                    <a:latin typeface="Univers Condensed"/>
                  </a:rPr>
                  <a:t>Comme le montre la figure, pour améliorer la soudabilité de l’alliage </a:t>
                </a:r>
                <a14:m>
                  <m:oMath xmlns:m="http://schemas.openxmlformats.org/officeDocument/2006/math">
                    <m:r>
                      <a:rPr lang="fr-FR" sz="1600" i="1" dirty="0">
                        <a:latin typeface="Cambria Math" panose="02040503050406030204" pitchFamily="18" charset="0"/>
                      </a:rPr>
                      <m:t>5052</m:t>
                    </m:r>
                  </m:oMath>
                </a14:m>
                <a:r>
                  <a:rPr lang="fr-FR" sz="1600" dirty="0">
                    <a:latin typeface="Univers Condensed"/>
                  </a:rPr>
                  <a:t>, il faut utiliser un métal d’apport qui a plus, ou moins, de magnésium que le </a:t>
                </a:r>
                <a14:m>
                  <m:oMath xmlns:m="http://schemas.openxmlformats.org/officeDocument/2006/math">
                    <m:r>
                      <a:rPr lang="fr-FR" sz="1600" i="1" dirty="0">
                        <a:latin typeface="Cambria Math" panose="02040503050406030204" pitchFamily="18" charset="0"/>
                      </a:rPr>
                      <m:t>5052</m:t>
                    </m:r>
                  </m:oMath>
                </a14:m>
                <a:endParaRPr lang="fr-FR" sz="1600" dirty="0">
                  <a:latin typeface="Univers Condensed"/>
                </a:endParaRPr>
              </a:p>
              <a:p>
                <a:pPr marL="285750" lvl="1" indent="-285750">
                  <a:spcBef>
                    <a:spcPct val="20000"/>
                  </a:spcBef>
                  <a:buFont typeface="Wingdings" panose="05000000000000000000" pitchFamily="2" charset="2"/>
                  <a:buChar char="Ø"/>
                </a:pPr>
                <a:r>
                  <a:rPr lang="fr-FR" sz="1600" dirty="0">
                    <a:latin typeface="Univers Condensed"/>
                  </a:rPr>
                  <a:t>Généralement, </a:t>
                </a:r>
                <a:r>
                  <a:rPr lang="fr-FR" sz="1600" u="sng" dirty="0">
                    <a:solidFill>
                      <a:srgbClr val="00B050"/>
                    </a:solidFill>
                    <a:latin typeface="Univers Condensed"/>
                  </a:rPr>
                  <a:t>les matériaux d’apport suggérés contiennent plus d’éléments d’alliages que les matériaux de base</a:t>
                </a:r>
              </a:p>
            </p:txBody>
          </p:sp>
        </mc:Choice>
        <mc:Fallback xmlns="">
          <p:sp>
            <p:nvSpPr>
              <p:cNvPr id="19" name="Rectangle 18"/>
              <p:cNvSpPr>
                <a:spLocks noRot="1" noChangeAspect="1" noMove="1" noResize="1" noEditPoints="1" noAdjustHandles="1" noChangeArrowheads="1" noChangeShapeType="1" noTextEdit="1"/>
              </p:cNvSpPr>
              <p:nvPr/>
            </p:nvSpPr>
            <p:spPr>
              <a:xfrm>
                <a:off x="1991545" y="2904812"/>
                <a:ext cx="3110283" cy="2850011"/>
              </a:xfrm>
              <a:prstGeom prst="rect">
                <a:avLst/>
              </a:prstGeom>
              <a:blipFill>
                <a:blip r:embed="rId4"/>
                <a:stretch>
                  <a:fillRect l="-975" t="-426" r="-2144" b="-1489"/>
                </a:stretch>
              </a:blipFill>
              <a:ln w="19050">
                <a:solidFill>
                  <a:srgbClr val="FF0000"/>
                </a:solidFill>
              </a:ln>
            </p:spPr>
            <p:txBody>
              <a:bodyPr/>
              <a:lstStyle/>
              <a:p>
                <a:r>
                  <a:rPr lang="fr-CA">
                    <a:noFill/>
                  </a:rPr>
                  <a:t> </a:t>
                </a:r>
              </a:p>
            </p:txBody>
          </p:sp>
        </mc:Fallback>
      </mc:AlternateContent>
      <p:grpSp>
        <p:nvGrpSpPr>
          <p:cNvPr id="20" name="Groupe 19"/>
          <p:cNvGrpSpPr/>
          <p:nvPr/>
        </p:nvGrpSpPr>
        <p:grpSpPr>
          <a:xfrm>
            <a:off x="5293880" y="2544773"/>
            <a:ext cx="4942353" cy="3988436"/>
            <a:chOff x="3769879" y="1988840"/>
            <a:chExt cx="4942353" cy="3988436"/>
          </a:xfrm>
        </p:grpSpPr>
        <p:pic>
          <p:nvPicPr>
            <p:cNvPr id="21" name="Image 20"/>
            <p:cNvPicPr>
              <a:picLocks noChangeAspect="1"/>
            </p:cNvPicPr>
            <p:nvPr/>
          </p:nvPicPr>
          <p:blipFill>
            <a:blip r:embed="rId5"/>
            <a:stretch>
              <a:fillRect/>
            </a:stretch>
          </p:blipFill>
          <p:spPr>
            <a:xfrm>
              <a:off x="3769879" y="1988840"/>
              <a:ext cx="4887045" cy="3581882"/>
            </a:xfrm>
            <a:prstGeom prst="rect">
              <a:avLst/>
            </a:prstGeom>
          </p:spPr>
        </p:pic>
        <p:sp>
          <p:nvSpPr>
            <p:cNvPr id="22" name="Rectangle 21"/>
            <p:cNvSpPr/>
            <p:nvPr/>
          </p:nvSpPr>
          <p:spPr>
            <a:xfrm>
              <a:off x="6660232" y="2096936"/>
              <a:ext cx="2052000" cy="338554"/>
            </a:xfrm>
            <a:prstGeom prst="rect">
              <a:avLst/>
            </a:prstGeom>
            <a:ln w="19050">
              <a:solidFill>
                <a:srgbClr val="FF0000"/>
              </a:solidFill>
            </a:ln>
          </p:spPr>
          <p:txBody>
            <a:bodyPr wrap="square">
              <a:spAutoFit/>
            </a:bodyPr>
            <a:lstStyle/>
            <a:p>
              <a:pPr marL="0" lvl="1">
                <a:spcBef>
                  <a:spcPct val="20000"/>
                </a:spcBef>
              </a:pPr>
              <a:endParaRPr lang="fr-FR" sz="1600" dirty="0">
                <a:latin typeface="+mj-lt"/>
              </a:endParaRPr>
            </a:p>
          </p:txBody>
        </p:sp>
        <p:sp>
          <p:nvSpPr>
            <p:cNvPr id="23" name="Rectangle 22"/>
            <p:cNvSpPr/>
            <p:nvPr/>
          </p:nvSpPr>
          <p:spPr>
            <a:xfrm>
              <a:off x="4688417" y="5665157"/>
              <a:ext cx="4023815" cy="312119"/>
            </a:xfrm>
            <a:prstGeom prst="rect">
              <a:avLst/>
            </a:prstGeom>
          </p:spPr>
          <p:txBody>
            <a:bodyPr wrap="square">
              <a:spAutoFit/>
            </a:bodyPr>
            <a:lstStyle/>
            <a:p>
              <a:r>
                <a:rPr lang="fr-CA" sz="1400" dirty="0">
                  <a:latin typeface="Univers Condensed"/>
                </a:rPr>
                <a:t>Choix de matériaux d'apport pour le soudage</a:t>
              </a:r>
            </a:p>
          </p:txBody>
        </p:sp>
      </p:grpSp>
      <p:cxnSp>
        <p:nvCxnSpPr>
          <p:cNvPr id="24" name="Connecteur droit avec flèche 23">
            <a:extLst>
              <a:ext uri="{FF2B5EF4-FFF2-40B4-BE49-F238E27FC236}">
                <a16:creationId xmlns:a16="http://schemas.microsoft.com/office/drawing/2014/main" id="{96D935F6-67AA-4399-BDEE-09CAB1643C74}"/>
              </a:ext>
            </a:extLst>
          </p:cNvPr>
          <p:cNvCxnSpPr/>
          <p:nvPr/>
        </p:nvCxnSpPr>
        <p:spPr>
          <a:xfrm flipV="1">
            <a:off x="4871864" y="4056940"/>
            <a:ext cx="3024336" cy="72008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67B5C31-89FA-1F46-83CF-87D8EA25EE8F}"/>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407189675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13" name="Rectangle 1027"/>
          <p:cNvSpPr txBox="1">
            <a:spLocks noChangeArrowheads="1"/>
          </p:cNvSpPr>
          <p:nvPr/>
        </p:nvSpPr>
        <p:spPr bwMode="auto">
          <a:xfrm>
            <a:off x="845456" y="843640"/>
            <a:ext cx="5556015" cy="79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panose="020B0506020202050204"/>
              </a:rPr>
              <a:t>La composition chimique de la soudure est aussi </a:t>
            </a:r>
            <a:r>
              <a:rPr lang="fr-CA" sz="1600" u="sng" dirty="0">
                <a:latin typeface="Univers Condensed" panose="020B0506020202050204"/>
              </a:rPr>
              <a:t>influencée par</a:t>
            </a:r>
            <a:r>
              <a:rPr lang="fr-CA" sz="1600" dirty="0">
                <a:latin typeface="Univers Condensed" panose="020B0506020202050204"/>
              </a:rPr>
              <a:t> le </a:t>
            </a:r>
            <a:r>
              <a:rPr lang="fr-CA" sz="1600" b="1" dirty="0">
                <a:latin typeface="Univers Condensed" panose="020B0506020202050204"/>
              </a:rPr>
              <a:t>taux de dilution </a:t>
            </a:r>
            <a:r>
              <a:rPr lang="fr-FR" sz="1600" b="1" dirty="0">
                <a:latin typeface="Univers Condensed" panose="020B0506020202050204"/>
              </a:rPr>
              <a:t>de métal de base</a:t>
            </a:r>
            <a:r>
              <a:rPr lang="fr-FR" sz="1600" dirty="0">
                <a:latin typeface="Univers Condensed" panose="020B0506020202050204"/>
              </a:rPr>
              <a:t> dans la soudure</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F78DA6F-DCA0-4FA2-BF53-4F32C4DA3FEA}"/>
                  </a:ext>
                </a:extLst>
              </p:cNvPr>
              <p:cNvSpPr/>
              <p:nvPr/>
            </p:nvSpPr>
            <p:spPr>
              <a:xfrm>
                <a:off x="838200" y="6239093"/>
                <a:ext cx="7337760" cy="307777"/>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panose="020B0506020202050204"/>
                  </a:rPr>
                  <a:t> </a:t>
                </a:r>
                <a:r>
                  <a:rPr lang="fr-FR" sz="1400" dirty="0">
                    <a:latin typeface="Univers Condensed" panose="020B0506020202050204"/>
                  </a:rPr>
                  <a:t>Taux de dilution est le pourcentage de métal de base que l’on trouve dans la soudure</a:t>
                </a:r>
              </a:p>
            </p:txBody>
          </p:sp>
        </mc:Choice>
        <mc:Fallback xmlns="">
          <p:sp>
            <p:nvSpPr>
              <p:cNvPr id="14" name="Rectangle 13">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6239093"/>
                <a:ext cx="7337760" cy="307777"/>
              </a:xfrm>
              <a:prstGeom prst="rect">
                <a:avLst/>
              </a:prstGeom>
              <a:blipFill>
                <a:blip r:embed="rId3"/>
                <a:stretch>
                  <a:fillRect t="-1961" b="-19608"/>
                </a:stretch>
              </a:blipFill>
            </p:spPr>
            <p:txBody>
              <a:bodyPr/>
              <a:lstStyle/>
              <a:p>
                <a:r>
                  <a:rPr lang="fr-CA">
                    <a:noFill/>
                  </a:rPr>
                  <a:t> </a:t>
                </a:r>
              </a:p>
            </p:txBody>
          </p:sp>
        </mc:Fallback>
      </mc:AlternateContent>
      <p:grpSp>
        <p:nvGrpSpPr>
          <p:cNvPr id="15" name="Groupe 14"/>
          <p:cNvGrpSpPr/>
          <p:nvPr/>
        </p:nvGrpSpPr>
        <p:grpSpPr>
          <a:xfrm>
            <a:off x="6537546" y="1164869"/>
            <a:ext cx="4147553" cy="3163493"/>
            <a:chOff x="3769879" y="1804634"/>
            <a:chExt cx="5038413" cy="4046329"/>
          </a:xfrm>
        </p:grpSpPr>
        <p:pic>
          <p:nvPicPr>
            <p:cNvPr id="16" name="Image 15"/>
            <p:cNvPicPr>
              <a:picLocks noChangeAspect="1"/>
            </p:cNvPicPr>
            <p:nvPr/>
          </p:nvPicPr>
          <p:blipFill>
            <a:blip r:embed="rId4"/>
            <a:stretch>
              <a:fillRect/>
            </a:stretch>
          </p:blipFill>
          <p:spPr>
            <a:xfrm>
              <a:off x="3769879" y="1804634"/>
              <a:ext cx="4887045" cy="3581882"/>
            </a:xfrm>
            <a:prstGeom prst="rect">
              <a:avLst/>
            </a:prstGeom>
          </p:spPr>
        </p:pic>
        <p:sp>
          <p:nvSpPr>
            <p:cNvPr id="25" name="Rectangle 24"/>
            <p:cNvSpPr/>
            <p:nvPr/>
          </p:nvSpPr>
          <p:spPr>
            <a:xfrm>
              <a:off x="4119778" y="5457295"/>
              <a:ext cx="4688514" cy="393668"/>
            </a:xfrm>
            <a:prstGeom prst="rect">
              <a:avLst/>
            </a:prstGeom>
          </p:spPr>
          <p:txBody>
            <a:bodyPr wrap="square">
              <a:spAutoFit/>
            </a:bodyPr>
            <a:lstStyle/>
            <a:p>
              <a:r>
                <a:rPr lang="fr-CA" sz="1400" dirty="0">
                  <a:latin typeface="Univers Condensed" panose="020B0506020202050204"/>
                </a:rPr>
                <a:t>Choix de matériaux d'apport pour le soudage</a:t>
              </a:r>
            </a:p>
          </p:txBody>
        </p:sp>
      </p:grpSp>
      <mc:AlternateContent xmlns:mc="http://schemas.openxmlformats.org/markup-compatibility/2006" xmlns:a14="http://schemas.microsoft.com/office/drawing/2010/main">
        <mc:Choice Requires="a14">
          <p:sp>
            <p:nvSpPr>
              <p:cNvPr id="26" name="Rectangle 1027"/>
              <p:cNvSpPr txBox="1">
                <a:spLocks noChangeArrowheads="1"/>
              </p:cNvSpPr>
              <p:nvPr/>
            </p:nvSpPr>
            <p:spPr bwMode="auto">
              <a:xfrm>
                <a:off x="838200" y="1722598"/>
                <a:ext cx="4389429" cy="15225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2" indent="-285750" eaLnBrk="1" hangingPunct="1">
                  <a:buFont typeface="Wingdings" panose="05000000000000000000" pitchFamily="2" charset="2"/>
                  <a:buChar char="Ø"/>
                </a:pPr>
                <a:r>
                  <a:rPr lang="fr-CA" sz="1600" dirty="0">
                    <a:latin typeface="Univers Condensed" panose="020B0506020202050204"/>
                  </a:rPr>
                  <a:t>Par exemple, </a:t>
                </a:r>
                <a:r>
                  <a:rPr lang="fr-FR" sz="1600" dirty="0">
                    <a:latin typeface="Univers Condensed" panose="020B0506020202050204"/>
                  </a:rPr>
                  <a:t>si on soude l’alliage </a:t>
                </a:r>
                <a14:m>
                  <m:oMath xmlns:m="http://schemas.openxmlformats.org/officeDocument/2006/math">
                    <m:r>
                      <a:rPr lang="fr-FR" sz="1600" i="1" dirty="0">
                        <a:latin typeface="Cambria Math" panose="02040503050406030204" pitchFamily="18" charset="0"/>
                      </a:rPr>
                      <m:t>5052 </m:t>
                    </m:r>
                  </m:oMath>
                </a14:m>
                <a:r>
                  <a:rPr lang="fr-FR" sz="1600" dirty="0">
                    <a:latin typeface="Univers Condensed" panose="020B0506020202050204"/>
                  </a:rPr>
                  <a:t>avec un </a:t>
                </a:r>
                <a:r>
                  <a:rPr lang="fr-FR" sz="1600" u="sng" dirty="0">
                    <a:latin typeface="Univers Condensed" panose="020B0506020202050204"/>
                  </a:rPr>
                  <a:t>taux de dilution de </a:t>
                </a:r>
                <a14:m>
                  <m:oMath xmlns:m="http://schemas.openxmlformats.org/officeDocument/2006/math">
                    <m:r>
                      <a:rPr lang="fr-FR" sz="1600" i="1" u="sng" dirty="0">
                        <a:latin typeface="Cambria Math" panose="02040503050406030204" pitchFamily="18" charset="0"/>
                      </a:rPr>
                      <m:t>80 %</m:t>
                    </m:r>
                  </m:oMath>
                </a14:m>
                <a:r>
                  <a:rPr lang="fr-FR" sz="1600" dirty="0">
                    <a:latin typeface="Univers Condensed" panose="020B0506020202050204"/>
                  </a:rPr>
                  <a:t>. Le bain de fusion sera constitué principalement du métal de base </a:t>
                </a:r>
                <a14:m>
                  <m:oMath xmlns:m="http://schemas.openxmlformats.org/officeDocument/2006/math">
                    <m:r>
                      <a:rPr lang="fr-FR" sz="1600" i="1" dirty="0">
                        <a:latin typeface="Cambria Math" panose="02040503050406030204" pitchFamily="18" charset="0"/>
                      </a:rPr>
                      <m:t>5052</m:t>
                    </m:r>
                  </m:oMath>
                </a14:m>
                <a:r>
                  <a:rPr lang="fr-FR" sz="1600" dirty="0">
                    <a:latin typeface="Univers Condensed" panose="020B0506020202050204"/>
                  </a:rPr>
                  <a:t> </a:t>
                </a:r>
                <a14:m>
                  <m:oMath xmlns:m="http://schemas.openxmlformats.org/officeDocument/2006/math">
                    <m:r>
                      <a:rPr lang="fr-FR" sz="1600" i="1" dirty="0">
                        <a:latin typeface="Cambria Math" panose="02040503050406030204" pitchFamily="18" charset="0"/>
                        <a:ea typeface="Cambria Math"/>
                      </a:rPr>
                      <m:t>⟹</m:t>
                    </m:r>
                  </m:oMath>
                </a14:m>
                <a:r>
                  <a:rPr lang="fr-FR" sz="1600" dirty="0">
                    <a:latin typeface="Univers Condensed" panose="020B0506020202050204"/>
                  </a:rPr>
                  <a:t> la susceptibilité à la fissuration sera proche de celle du </a:t>
                </a:r>
                <a14:m>
                  <m:oMath xmlns:m="http://schemas.openxmlformats.org/officeDocument/2006/math">
                    <m:r>
                      <a:rPr lang="fr-FR" sz="1600" i="1" dirty="0">
                        <a:latin typeface="Cambria Math" panose="02040503050406030204" pitchFamily="18" charset="0"/>
                      </a:rPr>
                      <m:t>5052</m:t>
                    </m:r>
                  </m:oMath>
                </a14:m>
                <a:endParaRPr lang="fr-FR" sz="1600" dirty="0">
                  <a:latin typeface="Univers Condensed" panose="020B0506020202050204"/>
                </a:endParaRPr>
              </a:p>
              <a:p>
                <a:pPr marL="857250" lvl="3" indent="0" eaLnBrk="1" hangingPunct="1">
                  <a:buNone/>
                  <a:defRPr/>
                </a:pPr>
                <a:r>
                  <a:rPr lang="fr-CA" sz="1600" dirty="0">
                    <a:latin typeface="Univers Condensed" panose="020B0506020202050204"/>
                  </a:rPr>
                  <a:t> </a:t>
                </a:r>
                <a:endParaRPr lang="fr-FR" sz="1600" dirty="0">
                  <a:latin typeface="Univers Condensed" panose="020B0506020202050204"/>
                </a:endParaRPr>
              </a:p>
              <a:p>
                <a:pPr marL="185738" lvl="1" indent="-185738" eaLnBrk="1" hangingPunct="1">
                  <a:buFont typeface="Arial" panose="020B0604020202020204" pitchFamily="34" charset="0"/>
                  <a:buChar char="•"/>
                  <a:defRPr/>
                </a:pPr>
                <a:endParaRPr lang="fr-CA" sz="1600" dirty="0">
                  <a:latin typeface="Univers Condensed" panose="020B0506020202050204"/>
                </a:endParaRPr>
              </a:p>
            </p:txBody>
          </p:sp>
        </mc:Choice>
        <mc:Fallback xmlns="">
          <p:sp>
            <p:nvSpPr>
              <p:cNvPr id="26" name="Rectangle 1027"/>
              <p:cNvSpPr txBox="1">
                <a:spLocks noRot="1" noChangeAspect="1" noMove="1" noResize="1" noEditPoints="1" noAdjustHandles="1" noChangeArrowheads="1" noChangeShapeType="1" noTextEdit="1"/>
              </p:cNvSpPr>
              <p:nvPr/>
            </p:nvSpPr>
            <p:spPr bwMode="auto">
              <a:xfrm>
                <a:off x="838200" y="1722598"/>
                <a:ext cx="4389429" cy="1522577"/>
              </a:xfrm>
              <a:prstGeom prst="rect">
                <a:avLst/>
              </a:prstGeom>
              <a:blipFill>
                <a:blip r:embed="rId5"/>
                <a:stretch>
                  <a:fillRect t="-1205" b="-763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8" name="Rectangle 1027"/>
          <p:cNvSpPr txBox="1">
            <a:spLocks noChangeArrowheads="1"/>
          </p:cNvSpPr>
          <p:nvPr/>
        </p:nvSpPr>
        <p:spPr bwMode="auto">
          <a:xfrm>
            <a:off x="838200" y="3358782"/>
            <a:ext cx="4525504" cy="165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6088" lvl="2" indent="-274638" eaLnBrk="1" hangingPunct="1">
              <a:buFont typeface="Wingdings" panose="05000000000000000000" pitchFamily="2" charset="2"/>
              <a:buChar char="Ø"/>
            </a:pPr>
            <a:r>
              <a:rPr lang="fr-FR" sz="1600" dirty="0">
                <a:latin typeface="Univers Condensed" panose="020B0506020202050204"/>
              </a:rPr>
              <a:t>La </a:t>
            </a:r>
            <a:r>
              <a:rPr lang="fr-FR" sz="1600" u="sng" dirty="0">
                <a:latin typeface="Univers Condensed" panose="020B0506020202050204"/>
              </a:rPr>
              <a:t>géométrie</a:t>
            </a:r>
            <a:r>
              <a:rPr lang="fr-FR" sz="1600" dirty="0">
                <a:latin typeface="Univers Condensed" panose="020B0506020202050204"/>
              </a:rPr>
              <a:t> du joint </a:t>
            </a:r>
            <a:r>
              <a:rPr lang="fr-FR" sz="1600" u="sng" dirty="0">
                <a:latin typeface="Univers Condensed" panose="020B0506020202050204"/>
              </a:rPr>
              <a:t>et les paramètres de soudage</a:t>
            </a:r>
            <a:r>
              <a:rPr lang="fr-FR" sz="1600" dirty="0">
                <a:latin typeface="Univers Condensed" panose="020B0506020202050204"/>
              </a:rPr>
              <a:t> utilisés ont donc </a:t>
            </a:r>
            <a:r>
              <a:rPr lang="fr-FR" sz="1600" u="sng" dirty="0">
                <a:latin typeface="Univers Condensed" panose="020B0506020202050204"/>
              </a:rPr>
              <a:t>une grande influence sur le risque de la fissuration à chaud</a:t>
            </a:r>
            <a:r>
              <a:rPr lang="fr-FR" sz="1600" dirty="0">
                <a:latin typeface="Univers Condensed" panose="020B0506020202050204"/>
              </a:rPr>
              <a:t> de la soudure (surtout pour les alliages qui ont une moins bonne soudabilité)</a:t>
            </a:r>
            <a:endParaRPr lang="fr-CA" sz="1600" dirty="0">
              <a:latin typeface="Univers Condensed" panose="020B0506020202050204"/>
            </a:endParaRPr>
          </a:p>
          <a:p>
            <a:pPr marL="446088" lvl="2" indent="-274638" eaLnBrk="1" hangingPunct="1">
              <a:buFont typeface="Wingdings" panose="05000000000000000000" pitchFamily="2" charset="2"/>
              <a:buChar char="Ø"/>
            </a:pPr>
            <a:endParaRPr lang="fr-CA" sz="1600" dirty="0">
              <a:latin typeface="Univers Condensed" panose="020B0506020202050204"/>
            </a:endParaRPr>
          </a:p>
        </p:txBody>
      </p:sp>
      <p:grpSp>
        <p:nvGrpSpPr>
          <p:cNvPr id="30" name="Groupe 29"/>
          <p:cNvGrpSpPr/>
          <p:nvPr/>
        </p:nvGrpSpPr>
        <p:grpSpPr>
          <a:xfrm>
            <a:off x="3584003" y="4961383"/>
            <a:ext cx="5318347" cy="1060955"/>
            <a:chOff x="1861384" y="5013176"/>
            <a:chExt cx="5318347" cy="1060955"/>
          </a:xfrm>
        </p:grpSpPr>
        <p:pic>
          <p:nvPicPr>
            <p:cNvPr id="3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1385" y="5013176"/>
              <a:ext cx="5112568" cy="55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p:cNvSpPr/>
            <p:nvPr/>
          </p:nvSpPr>
          <p:spPr>
            <a:xfrm>
              <a:off x="1861384" y="5766354"/>
              <a:ext cx="5318347" cy="307777"/>
            </a:xfrm>
            <a:prstGeom prst="rect">
              <a:avLst/>
            </a:prstGeom>
          </p:spPr>
          <p:txBody>
            <a:bodyPr wrap="square">
              <a:spAutoFit/>
            </a:bodyPr>
            <a:lstStyle/>
            <a:p>
              <a:r>
                <a:rPr lang="fr-CA" sz="1400" dirty="0">
                  <a:latin typeface="Univers Condensed" panose="020B0506020202050204"/>
                </a:rPr>
                <a:t>Taux de dilution du métal de base pour une soudure  bout à bout</a:t>
              </a:r>
            </a:p>
          </p:txBody>
        </p:sp>
        <p:sp>
          <p:nvSpPr>
            <p:cNvPr id="33" name="Rectangle 32"/>
            <p:cNvSpPr/>
            <p:nvPr/>
          </p:nvSpPr>
          <p:spPr>
            <a:xfrm>
              <a:off x="4283968" y="5292949"/>
              <a:ext cx="2701624" cy="338554"/>
            </a:xfrm>
            <a:prstGeom prst="rect">
              <a:avLst/>
            </a:prstGeom>
            <a:ln w="19050">
              <a:solidFill>
                <a:srgbClr val="FF0000"/>
              </a:solidFill>
            </a:ln>
          </p:spPr>
          <p:txBody>
            <a:bodyPr wrap="square">
              <a:spAutoFit/>
            </a:bodyPr>
            <a:lstStyle/>
            <a:p>
              <a:pPr marL="0" lvl="1">
                <a:spcBef>
                  <a:spcPct val="20000"/>
                </a:spcBef>
              </a:pPr>
              <a:endParaRPr lang="fr-FR" sz="1600" dirty="0">
                <a:latin typeface="+mj-lt"/>
              </a:endParaRPr>
            </a:p>
          </p:txBody>
        </p:sp>
      </p:grpSp>
      <p:sp>
        <p:nvSpPr>
          <p:cNvPr id="17" name="Rectangle 16">
            <a:extLst>
              <a:ext uri="{FF2B5EF4-FFF2-40B4-BE49-F238E27FC236}">
                <a16:creationId xmlns:a16="http://schemas.microsoft.com/office/drawing/2014/main" id="{4E6E84C2-2388-9D47-89E9-1240999C2C75}"/>
              </a:ext>
            </a:extLst>
          </p:cNvPr>
          <p:cNvSpPr/>
          <p:nvPr/>
        </p:nvSpPr>
        <p:spPr>
          <a:xfrm>
            <a:off x="0" y="6559813"/>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81807020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17" name="Rectangle 1027"/>
              <p:cNvSpPr txBox="1">
                <a:spLocks noChangeArrowheads="1"/>
              </p:cNvSpPr>
              <p:nvPr/>
            </p:nvSpPr>
            <p:spPr bwMode="auto">
              <a:xfrm>
                <a:off x="838200" y="948114"/>
                <a:ext cx="9036496" cy="33843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panose="020B0506020202050204"/>
                  </a:rPr>
                  <a:t>La réduction des risques de fissuration dans la </a:t>
                </a:r>
                <a:r>
                  <a:rPr lang="fr-CA" sz="1600" b="1" u="sng" dirty="0">
                    <a:latin typeface="Univers Condensed" panose="020B0506020202050204"/>
                  </a:rPr>
                  <a:t>zone de liaison</a:t>
                </a:r>
                <a:r>
                  <a:rPr lang="fr-CA" sz="1600" dirty="0">
                    <a:latin typeface="Univers Condensed" panose="020B0506020202050204"/>
                  </a:rPr>
                  <a:t> se fait en jouant </a:t>
                </a:r>
                <a:r>
                  <a:rPr lang="fr-CA" sz="1600" u="sng" dirty="0">
                    <a:latin typeface="Univers Condensed" panose="020B0506020202050204"/>
                  </a:rPr>
                  <a:t>sur le métal d’apport</a:t>
                </a:r>
                <a:r>
                  <a:rPr lang="fr-CA" sz="1600" dirty="0">
                    <a:latin typeface="Univers Condensed" panose="020B0506020202050204"/>
                  </a:rPr>
                  <a:t> (étant donné qu’on ne peut jouer sur la composition chimique du métal de base des plaques que l’on doit souder) :</a:t>
                </a:r>
              </a:p>
              <a:p>
                <a:pPr marL="685800" lvl="2" indent="-285750" eaLnBrk="1" hangingPunct="1">
                  <a:buFont typeface="Calibri" panose="020F0502020204030204" pitchFamily="34" charset="0"/>
                  <a:buChar char="‒"/>
                  <a:defRPr/>
                </a:pPr>
                <a:endParaRPr lang="fr-CA" sz="1600" dirty="0">
                  <a:latin typeface="Univers Condensed" panose="020B0506020202050204"/>
                </a:endParaRPr>
              </a:p>
              <a:p>
                <a:pPr marL="742950" lvl="2" indent="-342900" eaLnBrk="1" hangingPunct="1">
                  <a:buFont typeface="Wingdings" panose="05000000000000000000" pitchFamily="2" charset="2"/>
                  <a:buChar char="Ø"/>
                  <a:defRPr/>
                </a:pPr>
                <a:r>
                  <a:rPr lang="fr-CA" sz="1600" dirty="0">
                    <a:latin typeface="Univers Condensed" panose="020B0506020202050204"/>
                  </a:rPr>
                  <a:t>on utilise un </a:t>
                </a:r>
                <a:r>
                  <a:rPr lang="fr-CA" sz="1600" u="sng" dirty="0">
                    <a:latin typeface="Univers Condensed" panose="020B0506020202050204"/>
                  </a:rPr>
                  <a:t>métal d’apport avec un haut taux d’éléments d’alliage</a:t>
                </a:r>
                <a:r>
                  <a:rPr lang="fr-CA" sz="1600" dirty="0">
                    <a:latin typeface="Univers Condensed" panose="020B0506020202050204"/>
                  </a:rPr>
                  <a:t> pour </a:t>
                </a:r>
                <a:r>
                  <a:rPr lang="fr-CA" sz="1600" u="sng" dirty="0">
                    <a:latin typeface="Univers Condensed" panose="020B0506020202050204"/>
                  </a:rPr>
                  <a:t>réduire le point de fusion</a:t>
                </a:r>
                <a:r>
                  <a:rPr lang="fr-CA" sz="1600" dirty="0">
                    <a:latin typeface="Univers Condensed" panose="020B0506020202050204"/>
                  </a:rPr>
                  <a:t> de ce dernier, comme le </a:t>
                </a:r>
                <a14:m>
                  <m:oMath xmlns:m="http://schemas.openxmlformats.org/officeDocument/2006/math">
                    <m:r>
                      <a:rPr lang="fr-CA" sz="1600" i="1" dirty="0">
                        <a:latin typeface="Cambria Math" panose="02040503050406030204" pitchFamily="18" charset="0"/>
                      </a:rPr>
                      <m:t>4043 </m:t>
                    </m:r>
                  </m:oMath>
                </a14:m>
                <a:r>
                  <a:rPr lang="fr-CA" sz="1600" dirty="0">
                    <a:latin typeface="Univers Condensed" panose="020B0506020202050204"/>
                  </a:rPr>
                  <a:t>(</a:t>
                </a:r>
                <a14:m>
                  <m:oMath xmlns:m="http://schemas.openxmlformats.org/officeDocument/2006/math">
                    <m:r>
                      <a:rPr lang="fr-CA" sz="1600" i="1" dirty="0">
                        <a:latin typeface="Cambria Math" panose="02040503050406030204" pitchFamily="18" charset="0"/>
                      </a:rPr>
                      <m:t>5 %</m:t>
                    </m:r>
                  </m:oMath>
                </a14:m>
                <a:r>
                  <a:rPr lang="fr-CA" sz="1600" dirty="0">
                    <a:latin typeface="Univers Condensed" panose="020B0506020202050204"/>
                  </a:rPr>
                  <a:t> de silicium) </a:t>
                </a:r>
              </a:p>
              <a:p>
                <a:pPr marL="742950" lvl="2" indent="-342900" eaLnBrk="1" hangingPunct="1">
                  <a:buFont typeface="Calibri" panose="020F0502020204030204" pitchFamily="34" charset="0"/>
                  <a:buChar char="‒"/>
                  <a:defRPr/>
                </a:pPr>
                <a:endParaRPr lang="fr-CA" sz="1600" dirty="0">
                  <a:latin typeface="Univers Condensed" panose="020B0506020202050204"/>
                </a:endParaRPr>
              </a:p>
              <a:p>
                <a:pPr marL="685800" lvl="2" indent="-285750" eaLnBrk="1" hangingPunct="1">
                  <a:buFont typeface="Wingdings" panose="05000000000000000000" pitchFamily="2" charset="2"/>
                  <a:buChar char="Ø"/>
                  <a:defRPr/>
                </a:pPr>
                <a:r>
                  <a:rPr lang="fr-CA" sz="1600" dirty="0">
                    <a:latin typeface="Univers Condensed" panose="020B0506020202050204"/>
                  </a:rPr>
                  <a:t>la zone de liaison a donc le temps de se solidifier en bonne partie et d’avoir suffisamment de résistance mécanique avant que le métal d’apport de la soudure se solidifie et impose des contraintes de retrait</a:t>
                </a:r>
              </a:p>
            </p:txBody>
          </p:sp>
        </mc:Choice>
        <mc:Fallback xmlns="">
          <p:sp>
            <p:nvSpPr>
              <p:cNvPr id="17" name="Rectangle 1027"/>
              <p:cNvSpPr txBox="1">
                <a:spLocks noRot="1" noChangeAspect="1" noMove="1" noResize="1" noEditPoints="1" noAdjustHandles="1" noChangeArrowheads="1" noChangeShapeType="1" noTextEdit="1"/>
              </p:cNvSpPr>
              <p:nvPr/>
            </p:nvSpPr>
            <p:spPr bwMode="auto">
              <a:xfrm>
                <a:off x="838200" y="948114"/>
                <a:ext cx="9036496" cy="3384376"/>
              </a:xfrm>
              <a:prstGeom prst="rect">
                <a:avLst/>
              </a:prstGeom>
              <a:blipFill>
                <a:blip r:embed="rId3"/>
                <a:stretch>
                  <a:fillRect l="-270" t="-541" r="-60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8" name="Image 17"/>
          <p:cNvPicPr>
            <a:picLocks noChangeAspect="1"/>
          </p:cNvPicPr>
          <p:nvPr/>
        </p:nvPicPr>
        <p:blipFill>
          <a:blip r:embed="rId4"/>
          <a:stretch>
            <a:fillRect/>
          </a:stretch>
        </p:blipFill>
        <p:spPr>
          <a:xfrm>
            <a:off x="3359697" y="3658882"/>
            <a:ext cx="5133897" cy="2493101"/>
          </a:xfrm>
          <a:prstGeom prst="rect">
            <a:avLst/>
          </a:prstGeom>
        </p:spPr>
      </p:pic>
      <p:sp>
        <p:nvSpPr>
          <p:cNvPr id="20" name="Rectangle 19"/>
          <p:cNvSpPr/>
          <p:nvPr/>
        </p:nvSpPr>
        <p:spPr>
          <a:xfrm>
            <a:off x="4890165" y="6239093"/>
            <a:ext cx="2103301" cy="307777"/>
          </a:xfrm>
          <a:prstGeom prst="rect">
            <a:avLst/>
          </a:prstGeom>
        </p:spPr>
        <p:txBody>
          <a:bodyPr wrap="square">
            <a:spAutoFit/>
          </a:bodyPr>
          <a:lstStyle/>
          <a:p>
            <a:r>
              <a:rPr lang="fr-CA" sz="1400" dirty="0">
                <a:latin typeface="Univers Condensed" panose="020B0506020202050204"/>
              </a:rPr>
              <a:t>Fissuration à chaud</a:t>
            </a:r>
          </a:p>
        </p:txBody>
      </p:sp>
      <p:sp>
        <p:nvSpPr>
          <p:cNvPr id="8" name="Rectangle 7">
            <a:extLst>
              <a:ext uri="{FF2B5EF4-FFF2-40B4-BE49-F238E27FC236}">
                <a16:creationId xmlns:a16="http://schemas.microsoft.com/office/drawing/2014/main" id="{FBA933B1-EFD2-5F46-9CCD-C259BC62A4F5}"/>
              </a:ext>
            </a:extLst>
          </p:cNvPr>
          <p:cNvSpPr/>
          <p:nvPr/>
        </p:nvSpPr>
        <p:spPr>
          <a:xfrm>
            <a:off x="70635" y="65389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30881292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764602"/>
                <a:ext cx="9955171" cy="57964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panose="020B0506020202050204"/>
                  </a:rPr>
                  <a:t>Les </a:t>
                </a:r>
                <a:r>
                  <a:rPr lang="fr-CA" sz="1600" u="sng" dirty="0">
                    <a:latin typeface="Univers Condensed" panose="020B0506020202050204"/>
                  </a:rPr>
                  <a:t>combinaisons d’alliages à proscrire</a:t>
                </a:r>
                <a:r>
                  <a:rPr lang="fr-CA" sz="1600" dirty="0">
                    <a:latin typeface="Univers Condensed" panose="020B0506020202050204"/>
                  </a:rPr>
                  <a:t> pour le soudage sont :</a:t>
                </a:r>
              </a:p>
              <a:p>
                <a:pPr marL="742950" lvl="2" indent="-342900" eaLnBrk="1" hangingPunct="1">
                  <a:buFont typeface="Calibri" panose="020F0502020204030204" pitchFamily="34" charset="0"/>
                  <a:buChar char="‒"/>
                  <a:defRPr/>
                </a:pPr>
                <a:endParaRPr lang="fr-CA" sz="1600" dirty="0">
                  <a:latin typeface="Univers Condensed" panose="020B0506020202050204"/>
                </a:endParaRPr>
              </a:p>
              <a:p>
                <a:pPr marL="647700" lvl="2" indent="-285750" eaLnBrk="1" hangingPunct="1">
                  <a:buFont typeface="Wingdings" panose="05000000000000000000" pitchFamily="2" charset="2"/>
                  <a:buChar char="Ø"/>
                  <a:defRPr/>
                </a:pPr>
                <a:r>
                  <a:rPr lang="fr-CA" sz="1600" dirty="0">
                    <a:latin typeface="Univers Condensed" panose="020B0506020202050204"/>
                  </a:rPr>
                  <a:t>le </a:t>
                </a:r>
                <a14:m>
                  <m:oMath xmlns:m="http://schemas.openxmlformats.org/officeDocument/2006/math">
                    <m:r>
                      <a:rPr lang="fr-CA" sz="1600" i="1" dirty="0">
                        <a:latin typeface="Cambria Math" panose="02040503050406030204" pitchFamily="18" charset="0"/>
                      </a:rPr>
                      <m:t>4043 </m:t>
                    </m:r>
                  </m:oMath>
                </a14:m>
                <a:r>
                  <a:rPr lang="fr-CA" sz="1600" dirty="0">
                    <a:latin typeface="Univers Condensed" panose="020B0506020202050204"/>
                  </a:rPr>
                  <a:t>comme métal d’apport avec l’alliage </a:t>
                </a:r>
                <a14:m>
                  <m:oMath xmlns:m="http://schemas.openxmlformats.org/officeDocument/2006/math">
                    <m:r>
                      <a:rPr lang="fr-CA" sz="1600" i="1" dirty="0">
                        <a:latin typeface="Cambria Math" panose="02040503050406030204" pitchFamily="18" charset="0"/>
                      </a:rPr>
                      <m:t>1100 </m:t>
                    </m:r>
                  </m:oMath>
                </a14:m>
                <a:r>
                  <a:rPr lang="fr-CA" sz="1600" dirty="0">
                    <a:latin typeface="Univers Condensed" panose="020B0506020202050204"/>
                  </a:rPr>
                  <a:t>et </a:t>
                </a:r>
                <a14:m>
                  <m:oMath xmlns:m="http://schemas.openxmlformats.org/officeDocument/2006/math">
                    <m:r>
                      <a:rPr lang="fr-CA" sz="1600" i="1" dirty="0">
                        <a:latin typeface="Cambria Math" panose="02040503050406030204" pitchFamily="18" charset="0"/>
                      </a:rPr>
                      <m:t>80 %</m:t>
                    </m:r>
                  </m:oMath>
                </a14:m>
                <a:r>
                  <a:rPr lang="fr-CA" sz="1600" dirty="0">
                    <a:latin typeface="Univers Condensed" panose="020B0506020202050204"/>
                  </a:rPr>
                  <a:t> de dilution</a:t>
                </a:r>
              </a:p>
              <a:p>
                <a:pPr marL="857250" lvl="3" indent="0" eaLnBrk="1" hangingPunct="1">
                  <a:buNone/>
                  <a:defRPr/>
                </a:pPr>
                <a14:m>
                  <m:oMath xmlns:m="http://schemas.openxmlformats.org/officeDocument/2006/math">
                    <m:r>
                      <a:rPr lang="fr-CA" sz="1600" i="1">
                        <a:latin typeface="Cambria Math" panose="02040503050406030204" pitchFamily="18" charset="0"/>
                        <a:ea typeface="Cambria Math"/>
                      </a:rPr>
                      <m:t>⟹</m:t>
                    </m:r>
                  </m:oMath>
                </a14:m>
                <a:r>
                  <a:rPr lang="fr-CA" sz="1600" dirty="0">
                    <a:latin typeface="Univers Condensed" panose="020B0506020202050204"/>
                  </a:rPr>
                  <a:t> soudure avec seulement </a:t>
                </a:r>
                <a14:m>
                  <m:oMath xmlns:m="http://schemas.openxmlformats.org/officeDocument/2006/math">
                    <m:r>
                      <a:rPr lang="fr-CA" sz="1600" i="1" dirty="0">
                        <a:latin typeface="Cambria Math" panose="02040503050406030204" pitchFamily="18" charset="0"/>
                      </a:rPr>
                      <m:t>1 %</m:t>
                    </m:r>
                  </m:oMath>
                </a14:m>
                <a:r>
                  <a:rPr lang="fr-CA" sz="1600" dirty="0">
                    <a:latin typeface="Univers Condensed" panose="020B0506020202050204"/>
                  </a:rPr>
                  <a:t> de de silicium, très sensible à la fissuration</a:t>
                </a:r>
              </a:p>
              <a:p>
                <a:pPr marL="742950" lvl="2" indent="-342900" eaLnBrk="1" hangingPunct="1">
                  <a:buFont typeface="Calibri" panose="020F0502020204030204" pitchFamily="34" charset="0"/>
                  <a:buChar char="−"/>
                  <a:defRPr/>
                </a:pPr>
                <a:endParaRPr lang="fr-CA" sz="1600" dirty="0">
                  <a:latin typeface="Univers Condensed" panose="020B0506020202050204"/>
                </a:endParaRPr>
              </a:p>
              <a:p>
                <a:pPr marL="647700" lvl="2" indent="-285750" eaLnBrk="1" hangingPunct="1">
                  <a:buFont typeface="Wingdings" panose="05000000000000000000" pitchFamily="2" charset="2"/>
                  <a:buChar char="Ø"/>
                  <a:defRPr/>
                </a:pPr>
                <a:r>
                  <a:rPr lang="fr-CA" sz="1600" dirty="0">
                    <a:latin typeface="Univers Condensed" panose="020B0506020202050204"/>
                  </a:rPr>
                  <a:t>le </a:t>
                </a:r>
                <a14:m>
                  <m:oMath xmlns:m="http://schemas.openxmlformats.org/officeDocument/2006/math">
                    <m:r>
                      <a:rPr lang="fr-CA" sz="1600" i="1" dirty="0">
                        <a:latin typeface="Cambria Math" panose="02040503050406030204" pitchFamily="18" charset="0"/>
                      </a:rPr>
                      <m:t>4043 </m:t>
                    </m:r>
                  </m:oMath>
                </a14:m>
                <a:r>
                  <a:rPr lang="fr-CA" sz="1600" dirty="0">
                    <a:latin typeface="Univers Condensed" panose="020B0506020202050204"/>
                  </a:rPr>
                  <a:t>comme métal d’apport avec un alliage contenant plus de </a:t>
                </a:r>
                <a14:m>
                  <m:oMath xmlns:m="http://schemas.openxmlformats.org/officeDocument/2006/math">
                    <m:r>
                      <a:rPr lang="fr-CA" sz="1600" i="1" dirty="0">
                        <a:latin typeface="Cambria Math" panose="02040503050406030204" pitchFamily="18" charset="0"/>
                      </a:rPr>
                      <m:t>2,5 %</m:t>
                    </m:r>
                  </m:oMath>
                </a14:m>
                <a:r>
                  <a:rPr lang="fr-CA" sz="1600" dirty="0">
                    <a:latin typeface="Univers Condensed" panose="020B0506020202050204"/>
                  </a:rPr>
                  <a:t> de magnésium (comme </a:t>
                </a:r>
                <a14:m>
                  <m:oMath xmlns:m="http://schemas.openxmlformats.org/officeDocument/2006/math">
                    <m:r>
                      <a:rPr lang="fr-CA" sz="1600" i="1" dirty="0">
                        <a:latin typeface="Cambria Math" panose="02040503050406030204" pitchFamily="18" charset="0"/>
                      </a:rPr>
                      <m:t>5083</m:t>
                    </m:r>
                  </m:oMath>
                </a14:m>
                <a:r>
                  <a:rPr lang="fr-CA" sz="1600" dirty="0">
                    <a:latin typeface="Univers Condensed" panose="020B0506020202050204"/>
                  </a:rPr>
                  <a:t>, </a:t>
                </a:r>
                <a14:m>
                  <m:oMath xmlns:m="http://schemas.openxmlformats.org/officeDocument/2006/math">
                    <m:r>
                      <a:rPr lang="fr-CA" sz="1600" i="1" dirty="0">
                        <a:latin typeface="Cambria Math" panose="02040503050406030204" pitchFamily="18" charset="0"/>
                      </a:rPr>
                      <m:t>5086 </m:t>
                    </m:r>
                  </m:oMath>
                </a14:m>
                <a:r>
                  <a:rPr lang="fr-CA" sz="1600" dirty="0">
                    <a:latin typeface="Univers Condensed" panose="020B0506020202050204"/>
                  </a:rPr>
                  <a:t>et </a:t>
                </a:r>
                <a14:m>
                  <m:oMath xmlns:m="http://schemas.openxmlformats.org/officeDocument/2006/math">
                    <m:r>
                      <a:rPr lang="fr-CA" sz="1600" i="1" dirty="0">
                        <a:latin typeface="Cambria Math" panose="02040503050406030204" pitchFamily="18" charset="0"/>
                      </a:rPr>
                      <m:t>5456</m:t>
                    </m:r>
                  </m:oMath>
                </a14:m>
                <a:r>
                  <a:rPr lang="fr-CA" sz="1600" dirty="0">
                    <a:latin typeface="Univers Condensed" panose="020B0506020202050204"/>
                  </a:rPr>
                  <a:t>)</a:t>
                </a:r>
              </a:p>
              <a:p>
                <a:pPr marL="857250" lvl="3" indent="0" eaLnBrk="1" hangingPunct="1">
                  <a:buNone/>
                  <a:defRPr/>
                </a:pPr>
                <a14:m>
                  <m:oMath xmlns:m="http://schemas.openxmlformats.org/officeDocument/2006/math">
                    <m:r>
                      <a:rPr lang="fr-CA" sz="1600" i="1">
                        <a:latin typeface="Cambria Math" panose="02040503050406030204" pitchFamily="18" charset="0"/>
                        <a:ea typeface="Cambria Math"/>
                      </a:rPr>
                      <m:t>⟹</m:t>
                    </m:r>
                  </m:oMath>
                </a14:m>
                <a:r>
                  <a:rPr lang="fr-CA" sz="1600" dirty="0">
                    <a:latin typeface="Univers Condensed" panose="020B0506020202050204"/>
                  </a:rPr>
                  <a:t> formation des composés </a:t>
                </a:r>
                <a14:m>
                  <m:oMath xmlns:m="http://schemas.openxmlformats.org/officeDocument/2006/math">
                    <m:sSub>
                      <m:sSubPr>
                        <m:ctrlPr>
                          <a:rPr lang="fr-CA" sz="1600" i="1">
                            <a:latin typeface="Cambria Math" panose="02040503050406030204" pitchFamily="18" charset="0"/>
                          </a:rPr>
                        </m:ctrlPr>
                      </m:sSubPr>
                      <m:e>
                        <m:r>
                          <m:rPr>
                            <m:sty m:val="p"/>
                          </m:rPr>
                          <a:rPr lang="fr-CA" sz="1600">
                            <a:latin typeface="Cambria Math" panose="02040503050406030204" pitchFamily="18" charset="0"/>
                          </a:rPr>
                          <m:t>Mg</m:t>
                        </m:r>
                      </m:e>
                      <m:sub>
                        <m:r>
                          <m:rPr>
                            <m:sty m:val="p"/>
                          </m:rPr>
                          <a:rPr lang="fr-CA" sz="1600">
                            <a:latin typeface="Cambria Math" panose="02040503050406030204" pitchFamily="18" charset="0"/>
                          </a:rPr>
                          <m:t>x</m:t>
                        </m:r>
                      </m:sub>
                    </m:sSub>
                    <m:sSub>
                      <m:sSubPr>
                        <m:ctrlPr>
                          <a:rPr lang="fr-CA" sz="1600" i="1">
                            <a:latin typeface="Cambria Math" panose="02040503050406030204" pitchFamily="18" charset="0"/>
                          </a:rPr>
                        </m:ctrlPr>
                      </m:sSubPr>
                      <m:e>
                        <m:r>
                          <m:rPr>
                            <m:sty m:val="p"/>
                          </m:rPr>
                          <a:rPr lang="fr-CA" sz="1600">
                            <a:latin typeface="Cambria Math" panose="02040503050406030204" pitchFamily="18" charset="0"/>
                          </a:rPr>
                          <m:t>Si</m:t>
                        </m:r>
                      </m:e>
                      <m:sub>
                        <m:r>
                          <m:rPr>
                            <m:sty m:val="p"/>
                          </m:rPr>
                          <a:rPr lang="fr-CA" sz="1600">
                            <a:latin typeface="Cambria Math" panose="02040503050406030204" pitchFamily="18" charset="0"/>
                          </a:rPr>
                          <m:t>y</m:t>
                        </m:r>
                      </m:sub>
                    </m:sSub>
                  </m:oMath>
                </a14:m>
                <a:r>
                  <a:rPr lang="fr-CA" sz="1600" dirty="0">
                    <a:latin typeface="Univers Condensed" panose="020B0506020202050204"/>
                  </a:rPr>
                  <a:t>, donc réduction de la ductilité (puisque augmentation de la résistance) et augmentation du risque de fissuration</a:t>
                </a:r>
              </a:p>
              <a:p>
                <a:pPr marL="857250" lvl="3" indent="0" eaLnBrk="1" hangingPunct="1">
                  <a:buNone/>
                  <a:defRPr/>
                </a:pPr>
                <a:endParaRPr lang="fr-CA" sz="1600" dirty="0">
                  <a:latin typeface="Univers Condensed" panose="020B0506020202050204"/>
                </a:endParaRPr>
              </a:p>
              <a:p>
                <a:pPr marL="647700" lvl="2" indent="-285750" eaLnBrk="1" hangingPunct="1">
                  <a:buFont typeface="Wingdings" panose="05000000000000000000" pitchFamily="2" charset="2"/>
                  <a:buChar char="Ø"/>
                  <a:defRPr/>
                </a:pPr>
                <a:r>
                  <a:rPr lang="fr-CA" sz="1600" dirty="0">
                    <a:latin typeface="Univers Condensed" panose="020B0506020202050204"/>
                  </a:rPr>
                  <a:t>les combinaisons d’alliages contenant du magnésium et du cuivre (reconnues pour être sujettes à la fissuration): </a:t>
                </a:r>
              </a:p>
              <a:p>
                <a:pPr marL="1200150" lvl="3" indent="-342900" eaLnBrk="1" hangingPunct="1">
                  <a:buFont typeface="Wingdings" panose="05000000000000000000" pitchFamily="2" charset="2"/>
                  <a:buChar char="§"/>
                  <a:defRPr/>
                </a:pPr>
                <a:endParaRPr lang="fr-CA" sz="1600" dirty="0">
                  <a:latin typeface="Univers Condensed" panose="020B0506020202050204"/>
                </a:endParaRPr>
              </a:p>
              <a:p>
                <a:pPr marL="712788" lvl="3" indent="0" eaLnBrk="1" hangingPunct="1">
                  <a:buNone/>
                  <a:defRPr/>
                </a:pPr>
                <a:r>
                  <a:rPr lang="fr-CA" sz="1600" dirty="0">
                    <a:latin typeface="Univers Condensed" panose="020B0506020202050204"/>
                  </a:rPr>
                  <a:t>exemples :</a:t>
                </a:r>
              </a:p>
              <a:p>
                <a:pPr marL="1143000" lvl="3" indent="-285750" eaLnBrk="1" hangingPunct="1">
                  <a:buFont typeface="Wingdings" panose="05000000000000000000" pitchFamily="2" charset="2"/>
                  <a:buChar char="v"/>
                  <a:defRPr/>
                </a:pPr>
                <a:r>
                  <a:rPr lang="fr-CA" sz="1600" dirty="0">
                    <a:latin typeface="Univers Condensed" panose="020B0506020202050204"/>
                  </a:rPr>
                  <a:t>série </a:t>
                </a:r>
                <a14:m>
                  <m:oMath xmlns:m="http://schemas.openxmlformats.org/officeDocument/2006/math">
                    <m:r>
                      <a:rPr lang="fr-CA" sz="1600" i="1" dirty="0">
                        <a:latin typeface="Cambria Math" panose="02040503050406030204" pitchFamily="18" charset="0"/>
                      </a:rPr>
                      <m:t>2000 </m:t>
                    </m:r>
                  </m:oMath>
                </a14:m>
                <a:r>
                  <a:rPr lang="fr-CA" sz="1600" dirty="0">
                    <a:latin typeface="Univers Condensed" panose="020B0506020202050204"/>
                  </a:rPr>
                  <a:t>avec métal d’apport </a:t>
                </a:r>
                <a14:m>
                  <m:oMath xmlns:m="http://schemas.openxmlformats.org/officeDocument/2006/math">
                    <m:r>
                      <a:rPr lang="fr-CA" sz="1600" i="1" dirty="0">
                        <a:latin typeface="Cambria Math" panose="02040503050406030204" pitchFamily="18" charset="0"/>
                      </a:rPr>
                      <m:t>5000</m:t>
                    </m:r>
                  </m:oMath>
                </a14:m>
                <a:endParaRPr lang="fr-CA" sz="1600" dirty="0">
                  <a:latin typeface="Univers Condensed" panose="020B0506020202050204"/>
                </a:endParaRPr>
              </a:p>
              <a:p>
                <a:pPr marL="1143000" lvl="3" indent="-285750" eaLnBrk="1" hangingPunct="1">
                  <a:buFont typeface="Wingdings" panose="05000000000000000000" pitchFamily="2" charset="2"/>
                  <a:buChar char="v"/>
                  <a:defRPr/>
                </a:pPr>
                <a:r>
                  <a:rPr lang="fr-CA" sz="1600" dirty="0">
                    <a:latin typeface="Univers Condensed" panose="020B0506020202050204"/>
                  </a:rPr>
                  <a:t>série </a:t>
                </a:r>
                <a14:m>
                  <m:oMath xmlns:m="http://schemas.openxmlformats.org/officeDocument/2006/math">
                    <m:r>
                      <a:rPr lang="fr-CA" sz="1600" i="1" dirty="0">
                        <a:latin typeface="Cambria Math" panose="02040503050406030204" pitchFamily="18" charset="0"/>
                      </a:rPr>
                      <m:t>5000 </m:t>
                    </m:r>
                  </m:oMath>
                </a14:m>
                <a:r>
                  <a:rPr lang="fr-CA" sz="1600" dirty="0">
                    <a:latin typeface="Univers Condensed" panose="020B0506020202050204"/>
                  </a:rPr>
                  <a:t>avec métal d’apport </a:t>
                </a:r>
                <a14:m>
                  <m:oMath xmlns:m="http://schemas.openxmlformats.org/officeDocument/2006/math">
                    <m:r>
                      <a:rPr lang="fr-CA" sz="1600" i="1" dirty="0">
                        <a:latin typeface="Cambria Math" panose="02040503050406030204" pitchFamily="18" charset="0"/>
                      </a:rPr>
                      <m:t>2000</m:t>
                    </m:r>
                  </m:oMath>
                </a14:m>
                <a:endParaRPr lang="fr-CA" sz="1600" dirty="0">
                  <a:latin typeface="Univers Condensed" panose="020B0506020202050204"/>
                </a:endParaRPr>
              </a:p>
              <a:p>
                <a:pPr marL="1657350" lvl="4" indent="-342900" eaLnBrk="1" hangingPunct="1">
                  <a:buFont typeface="Wingdings" panose="05000000000000000000" pitchFamily="2" charset="2"/>
                  <a:buChar char="Ø"/>
                  <a:defRPr/>
                </a:pPr>
                <a:endParaRPr lang="fr-CA" sz="1600" dirty="0">
                  <a:latin typeface="Univers Condensed" panose="020B0506020202050204"/>
                </a:endParaRPr>
              </a:p>
              <a:p>
                <a:pPr marL="647700" lvl="2" indent="-285750" eaLnBrk="1" hangingPunct="1">
                  <a:buFont typeface="Wingdings" panose="05000000000000000000" pitchFamily="2" charset="2"/>
                  <a:buChar char="Ø"/>
                  <a:defRPr/>
                </a:pPr>
                <a:r>
                  <a:rPr lang="fr-CA" sz="1600" dirty="0">
                    <a:latin typeface="Univers Condensed" panose="020B0506020202050204"/>
                  </a:rPr>
                  <a:t>souder le </a:t>
                </a:r>
                <a14:m>
                  <m:oMath xmlns:m="http://schemas.openxmlformats.org/officeDocument/2006/math">
                    <m:r>
                      <a:rPr lang="fr-CA" sz="1600" dirty="0">
                        <a:latin typeface="Cambria Math" panose="02040503050406030204" pitchFamily="18" charset="0"/>
                      </a:rPr>
                      <m:t>5052 </m:t>
                    </m:r>
                  </m:oMath>
                </a14:m>
                <a:r>
                  <a:rPr lang="fr-CA" sz="1600" dirty="0">
                    <a:latin typeface="Univers Condensed" panose="020B0506020202050204"/>
                  </a:rPr>
                  <a:t>(</a:t>
                </a:r>
                <a14:m>
                  <m:oMath xmlns:m="http://schemas.openxmlformats.org/officeDocument/2006/math">
                    <m:r>
                      <a:rPr lang="fr-CA" sz="1600" dirty="0">
                        <a:latin typeface="Cambria Math" panose="02040503050406030204" pitchFamily="18" charset="0"/>
                      </a:rPr>
                      <m:t>2,5 %</m:t>
                    </m:r>
                  </m:oMath>
                </a14:m>
                <a:r>
                  <a:rPr lang="fr-CA" sz="1600" dirty="0">
                    <a:latin typeface="Univers Condensed" panose="020B0506020202050204"/>
                  </a:rPr>
                  <a:t> de </a:t>
                </a:r>
                <a14:m>
                  <m:oMath xmlns:m="http://schemas.openxmlformats.org/officeDocument/2006/math">
                    <m:r>
                      <m:rPr>
                        <m:sty m:val="p"/>
                      </m:rPr>
                      <a:rPr lang="fr-CA" sz="1600" dirty="0">
                        <a:latin typeface="Cambria Math" panose="02040503050406030204" pitchFamily="18" charset="0"/>
                      </a:rPr>
                      <m:t>Mg</m:t>
                    </m:r>
                  </m:oMath>
                </a14:m>
                <a:r>
                  <a:rPr lang="fr-CA" sz="1600" dirty="0">
                    <a:latin typeface="Univers Condensed" panose="020B0506020202050204"/>
                  </a:rPr>
                  <a:t>) avec le </a:t>
                </a:r>
                <a14:m>
                  <m:oMath xmlns:m="http://schemas.openxmlformats.org/officeDocument/2006/math">
                    <m:r>
                      <a:rPr lang="fr-CA" sz="1600" dirty="0">
                        <a:latin typeface="Cambria Math" panose="02040503050406030204" pitchFamily="18" charset="0"/>
                      </a:rPr>
                      <m:t>5554 </m:t>
                    </m:r>
                  </m:oMath>
                </a14:m>
                <a:r>
                  <a:rPr lang="fr-CA" sz="1600" dirty="0">
                    <a:latin typeface="Univers Condensed" panose="020B0506020202050204"/>
                  </a:rPr>
                  <a:t>(</a:t>
                </a:r>
                <a14:m>
                  <m:oMath xmlns:m="http://schemas.openxmlformats.org/officeDocument/2006/math">
                    <m:r>
                      <a:rPr lang="fr-CA" sz="1600" dirty="0">
                        <a:latin typeface="Cambria Math" panose="02040503050406030204" pitchFamily="18" charset="0"/>
                      </a:rPr>
                      <m:t>2,7 %</m:t>
                    </m:r>
                  </m:oMath>
                </a14:m>
                <a:r>
                  <a:rPr lang="fr-CA" sz="1600" dirty="0">
                    <a:latin typeface="Univers Condensed" panose="020B0506020202050204"/>
                  </a:rPr>
                  <a:t> de </a:t>
                </a:r>
                <a14:m>
                  <m:oMath xmlns:m="http://schemas.openxmlformats.org/officeDocument/2006/math">
                    <m:r>
                      <m:rPr>
                        <m:sty m:val="p"/>
                      </m:rPr>
                      <a:rPr lang="fr-CA" sz="1600" dirty="0">
                        <a:latin typeface="Cambria Math" panose="02040503050406030204" pitchFamily="18" charset="0"/>
                      </a:rPr>
                      <m:t>Mg</m:t>
                    </m:r>
                  </m:oMath>
                </a14:m>
                <a:r>
                  <a:rPr lang="fr-CA" sz="1600" dirty="0">
                    <a:latin typeface="Univers Condensed" panose="020B0506020202050204"/>
                  </a:rPr>
                  <a:t>) comme métal d’apport</a:t>
                </a:r>
              </a:p>
              <a:p>
                <a:pPr marL="1257300" lvl="3" indent="-400050" eaLnBrk="1" hangingPunct="1">
                  <a:buNone/>
                  <a:defRPr/>
                </a:pPr>
                <a14:m>
                  <m:oMath xmlns:m="http://schemas.openxmlformats.org/officeDocument/2006/math">
                    <m:r>
                      <a:rPr lang="fr-CA" sz="1600" i="1">
                        <a:latin typeface="Cambria Math" panose="02040503050406030204" pitchFamily="18" charset="0"/>
                        <a:ea typeface="Cambria Math"/>
                      </a:rPr>
                      <m:t>⟹</m:t>
                    </m:r>
                  </m:oMath>
                </a14:m>
                <a:r>
                  <a:rPr lang="fr-CA" sz="1600" dirty="0">
                    <a:latin typeface="Univers Condensed" panose="020B0506020202050204"/>
                  </a:rPr>
                  <a:t> une soudure </a:t>
                </a:r>
                <a:r>
                  <a:rPr lang="fr-CA" sz="1600" dirty="0" err="1">
                    <a:latin typeface="Univers Condensed" panose="020B0506020202050204"/>
                  </a:rPr>
                  <a:t>fissurante</a:t>
                </a:r>
                <a:r>
                  <a:rPr lang="fr-CA" sz="1600" dirty="0">
                    <a:latin typeface="Univers Condensed" panose="020B0506020202050204"/>
                  </a:rPr>
                  <a:t> (à </a:t>
                </a:r>
                <a14:m>
                  <m:oMath xmlns:m="http://schemas.openxmlformats.org/officeDocument/2006/math">
                    <m:r>
                      <a:rPr lang="fr-CA" sz="1600" i="1" dirty="0">
                        <a:latin typeface="Cambria Math" panose="02040503050406030204" pitchFamily="18" charset="0"/>
                        <a:ea typeface="Cambria Math"/>
                      </a:rPr>
                      <m:t>~</m:t>
                    </m:r>
                    <m:r>
                      <a:rPr lang="fr-CA" sz="1600" dirty="0">
                        <a:latin typeface="Cambria Math" panose="02040503050406030204" pitchFamily="18" charset="0"/>
                        <a:ea typeface="Cambria Math"/>
                      </a:rPr>
                      <m:t> </m:t>
                    </m:r>
                    <m:r>
                      <a:rPr lang="fr-CA" sz="1600" dirty="0">
                        <a:latin typeface="Cambria Math" panose="02040503050406030204" pitchFamily="18" charset="0"/>
                      </a:rPr>
                      <m:t>2,6 %</m:t>
                    </m:r>
                  </m:oMath>
                </a14:m>
                <a:r>
                  <a:rPr lang="fr-CA" sz="1600" dirty="0">
                    <a:latin typeface="Univers Condensed" panose="020B0506020202050204"/>
                  </a:rPr>
                  <a:t> de </a:t>
                </a:r>
                <a14:m>
                  <m:oMath xmlns:m="http://schemas.openxmlformats.org/officeDocument/2006/math">
                    <m:r>
                      <m:rPr>
                        <m:sty m:val="p"/>
                      </m:rPr>
                      <a:rPr lang="fr-CA" sz="1600" dirty="0">
                        <a:latin typeface="Cambria Math" panose="02040503050406030204" pitchFamily="18" charset="0"/>
                      </a:rPr>
                      <m:t>Mg</m:t>
                    </m:r>
                  </m:oMath>
                </a14:m>
                <a:r>
                  <a:rPr lang="fr-CA" sz="1600" dirty="0">
                    <a:latin typeface="Univers Condensed" panose="020B0506020202050204"/>
                  </a:rPr>
                  <a:t>, donc intervalle de solidification très grand et donc sensibilité à la fissuration à chaud )</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764602"/>
                <a:ext cx="9955171" cy="5796470"/>
              </a:xfrm>
              <a:prstGeom prst="rect">
                <a:avLst/>
              </a:prstGeom>
              <a:blipFill>
                <a:blip r:embed="rId3"/>
                <a:stretch>
                  <a:fillRect l="-245" t="-315" r="-490" b="-2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51255311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716802"/>
                <a:ext cx="9999133" cy="36004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Temps dans la gamme de températures critiques</a:t>
                </a:r>
              </a:p>
              <a:p>
                <a:pPr marL="457200" lvl="1" indent="-457200" eaLnBrk="1" hangingPunct="1">
                  <a:buFont typeface="+mj-lt"/>
                  <a:buAutoNum type="arabicPeriod" startAt="2"/>
                  <a:defRPr/>
                </a:pPr>
                <a:endParaRPr lang="fr-CA" sz="1600" i="1" dirty="0">
                  <a:solidFill>
                    <a:srgbClr val="000099"/>
                  </a:solidFill>
                  <a:latin typeface="Univers Condensed"/>
                </a:endParaRPr>
              </a:p>
              <a:p>
                <a:pPr marL="180975" lvl="1" indent="-180975" eaLnBrk="1" hangingPunct="1">
                  <a:buFont typeface="Arial" panose="020B0604020202020204" pitchFamily="34" charset="0"/>
                  <a:buChar char="•"/>
                  <a:defRPr/>
                </a:pPr>
                <a:r>
                  <a:rPr lang="fr-CA" sz="1600" dirty="0">
                    <a:latin typeface="Univers Condensed"/>
                  </a:rPr>
                  <a:t>Il faut utiliser </a:t>
                </a:r>
                <a:r>
                  <a:rPr lang="fr-CA" sz="1600" u="sng" dirty="0">
                    <a:latin typeface="Univers Condensed"/>
                  </a:rPr>
                  <a:t>un ampérage élevé et les vitesses d’arc les plus grandes possible</a:t>
                </a:r>
                <a:r>
                  <a:rPr lang="fr-CA" sz="1600" dirty="0">
                    <a:latin typeface="Univers Condensed"/>
                  </a:rPr>
                  <a:t> :</a:t>
                </a:r>
              </a:p>
              <a:p>
                <a:pPr marL="585788" lvl="2" indent="-185738" eaLnBrk="1" hangingPunct="1">
                  <a:defRPr/>
                </a:pPr>
                <a:endParaRPr lang="fr-CA" sz="1600" dirty="0">
                  <a:latin typeface="Univers Condensed"/>
                </a:endParaRPr>
              </a:p>
              <a:p>
                <a:pPr marL="647700" lvl="2" indent="-285750" eaLnBrk="1" hangingPunct="1">
                  <a:buFont typeface="Wingdings" panose="05000000000000000000" pitchFamily="2" charset="2"/>
                  <a:buChar char="Ø"/>
                  <a:defRPr/>
                </a:pPr>
                <a:r>
                  <a:rPr lang="fr-CA" sz="1600" dirty="0">
                    <a:latin typeface="Univers Condensed"/>
                  </a:rPr>
                  <a:t>pour éviter que la chaleur ne soit soutirée trop rapidement sans permettre la fusion du métal de base</a:t>
                </a:r>
              </a:p>
              <a:p>
                <a:pPr marL="1200150" lvl="3" indent="-342900" eaLnBrk="1" hangingPunct="1">
                  <a:buFont typeface="Calibri" panose="020F0502020204030204" pitchFamily="34" charset="0"/>
                  <a:buChar char="‒"/>
                  <a:defRPr/>
                </a:pPr>
                <a:endParaRPr lang="fr-CA" sz="1600" dirty="0">
                  <a:latin typeface="Univers Condensed"/>
                </a:endParaRPr>
              </a:p>
              <a:p>
                <a:pPr marL="647700" lvl="2" indent="-285750" eaLnBrk="1" hangingPunct="1">
                  <a:buFont typeface="Wingdings" panose="05000000000000000000" pitchFamily="2" charset="2"/>
                  <a:buChar char="Ø"/>
                  <a:defRPr/>
                </a:pPr>
                <a:r>
                  <a:rPr lang="fr-CA" sz="1600" dirty="0">
                    <a:latin typeface="Univers Condensed"/>
                  </a:rPr>
                  <a:t>pour </a:t>
                </a:r>
                <a:r>
                  <a:rPr lang="fr-CA" sz="1600" u="sng" dirty="0">
                    <a:latin typeface="Univers Condensed"/>
                  </a:rPr>
                  <a:t>réduire le temps pendant lequel la soudure demeure dans la zone critique, donc la tendance à la fissuration</a:t>
                </a:r>
              </a:p>
              <a:p>
                <a:pPr marL="1200150" lvl="3" indent="-342900" eaLnBrk="1" hangingPunct="1">
                  <a:buFont typeface="Calibri" panose="020F0502020204030204" pitchFamily="34" charset="0"/>
                  <a:buChar char="‒"/>
                  <a:defRPr/>
                </a:pPr>
                <a:endParaRPr lang="fr-CA" sz="1600" dirty="0">
                  <a:latin typeface="Univers Condensed"/>
                </a:endParaRPr>
              </a:p>
              <a:p>
                <a:pPr marL="647700" lvl="2" indent="-285750" eaLnBrk="1" hangingPunct="1">
                  <a:buFont typeface="Wingdings" panose="05000000000000000000" pitchFamily="2" charset="2"/>
                  <a:buChar char="Ø"/>
                  <a:defRPr/>
                </a:pPr>
                <a:r>
                  <a:rPr lang="fr-CA" sz="1600" dirty="0">
                    <a:latin typeface="Univers Condensed"/>
                  </a:rPr>
                  <a:t>pour réduire l’étendue de la </a:t>
                </a:r>
                <a14:m>
                  <m:oMath xmlns:m="http://schemas.openxmlformats.org/officeDocument/2006/math">
                    <m:r>
                      <m:rPr>
                        <m:sty m:val="p"/>
                      </m:rPr>
                      <a:rPr lang="fr-CA" sz="1600" dirty="0">
                        <a:latin typeface="Cambria Math" panose="02040503050406030204" pitchFamily="18" charset="0"/>
                      </a:rPr>
                      <m:t>ZAT</m:t>
                    </m:r>
                    <m:r>
                      <a:rPr lang="fr-CA" sz="1600" dirty="0">
                        <a:latin typeface="Cambria Math" panose="02040503050406030204" pitchFamily="18" charset="0"/>
                      </a:rPr>
                      <m:t> </m:t>
                    </m:r>
                  </m:oMath>
                </a14:m>
                <a:r>
                  <a:rPr lang="fr-CA" sz="1600" dirty="0">
                    <a:latin typeface="Univers Condensed"/>
                  </a:rPr>
                  <a:t>(la zone affectée thermiquement) et le retrait du métal de base</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716802"/>
                <a:ext cx="9999133" cy="3600401"/>
              </a:xfrm>
              <a:prstGeom prst="rect">
                <a:avLst/>
              </a:prstGeom>
              <a:blipFill>
                <a:blip r:embed="rId3"/>
                <a:stretch>
                  <a:fillRect l="-366" t="-508" r="-5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194" y="3862277"/>
            <a:ext cx="4140021" cy="18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826963" y="5878301"/>
            <a:ext cx="4181651" cy="307777"/>
          </a:xfrm>
          <a:prstGeom prst="rect">
            <a:avLst/>
          </a:prstGeom>
        </p:spPr>
        <p:txBody>
          <a:bodyPr wrap="square">
            <a:spAutoFit/>
          </a:bodyPr>
          <a:lstStyle/>
          <a:p>
            <a:r>
              <a:rPr lang="fr-CA" sz="1400" dirty="0">
                <a:latin typeface="Univers Condensed"/>
              </a:rPr>
              <a:t>Diffusion de la chaleur dans les pièces à souder </a:t>
            </a:r>
          </a:p>
        </p:txBody>
      </p:sp>
      <p:sp>
        <p:nvSpPr>
          <p:cNvPr id="8" name="Rectangle 7">
            <a:extLst>
              <a:ext uri="{FF2B5EF4-FFF2-40B4-BE49-F238E27FC236}">
                <a16:creationId xmlns:a16="http://schemas.microsoft.com/office/drawing/2014/main" id="{8690E84E-0067-B04E-A832-90C64CACF46E}"/>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62444240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8" name="Rectangle 1027"/>
          <p:cNvSpPr txBox="1">
            <a:spLocks noChangeArrowheads="1"/>
          </p:cNvSpPr>
          <p:nvPr/>
        </p:nvSpPr>
        <p:spPr bwMode="auto">
          <a:xfrm>
            <a:off x="838200" y="778366"/>
            <a:ext cx="10134600" cy="266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panose="020B0506020202050204"/>
              </a:rPr>
              <a:t>Niveau de contraintes lors du refroidissement</a:t>
            </a:r>
          </a:p>
          <a:p>
            <a:pPr marL="457200" lvl="1" indent="-457200" eaLnBrk="1" hangingPunct="1">
              <a:buFont typeface="+mj-lt"/>
              <a:buAutoNum type="arabicPeriod" startAt="3"/>
              <a:defRPr/>
            </a:pPr>
            <a:endParaRPr lang="fr-CA" sz="1600" i="1" dirty="0">
              <a:solidFill>
                <a:srgbClr val="000099"/>
              </a:solidFill>
              <a:latin typeface="Univers Condensed" panose="020B0506020202050204"/>
            </a:endParaRPr>
          </a:p>
          <a:p>
            <a:pPr marL="180975" lvl="1" indent="-180975" eaLnBrk="1" hangingPunct="1">
              <a:buFont typeface="Arial" panose="020B0604020202020204" pitchFamily="34" charset="0"/>
              <a:buChar char="•"/>
              <a:defRPr/>
            </a:pPr>
            <a:r>
              <a:rPr lang="fr-CA" sz="1600" dirty="0">
                <a:latin typeface="Univers Condensed" panose="020B0506020202050204"/>
              </a:rPr>
              <a:t>Dans la mesure du possible, il faut chercher à réduire le niveau des contraintes dans les pièces assemblées (réduire les </a:t>
            </a:r>
            <a:r>
              <a:rPr lang="fr-FR" sz="1600" dirty="0">
                <a:latin typeface="Univers Condensed" panose="020B0506020202050204"/>
              </a:rPr>
              <a:t>contraintes résiduelles dues au </a:t>
            </a:r>
            <a:r>
              <a:rPr lang="fr-CA" sz="1600" dirty="0">
                <a:latin typeface="Univers Condensed" panose="020B0506020202050204"/>
              </a:rPr>
              <a:t>retrait lors de la solidification de la soudure) :</a:t>
            </a:r>
          </a:p>
          <a:p>
            <a:pPr marL="585788" lvl="2" indent="-185738" eaLnBrk="1" hangingPunct="1">
              <a:defRPr/>
            </a:pPr>
            <a:endParaRPr lang="fr-CA" sz="1600" dirty="0">
              <a:latin typeface="Univers Condensed" panose="020B0506020202050204"/>
            </a:endParaRPr>
          </a:p>
          <a:p>
            <a:pPr marL="685800" lvl="2" indent="-285750" eaLnBrk="1" hangingPunct="1">
              <a:buFont typeface="Wingdings" panose="05000000000000000000" pitchFamily="2" charset="2"/>
              <a:buChar char="Ø"/>
              <a:defRPr/>
            </a:pPr>
            <a:r>
              <a:rPr lang="fr-CA" sz="1600" dirty="0">
                <a:latin typeface="Univers Condensed" panose="020B0506020202050204"/>
              </a:rPr>
              <a:t>mettre l’assemblage en compression</a:t>
            </a:r>
          </a:p>
          <a:p>
            <a:pPr marL="1200150" lvl="3" indent="-342900" eaLnBrk="1" hangingPunct="1">
              <a:buFont typeface="Calibri" panose="020F0502020204030204" pitchFamily="34" charset="0"/>
              <a:buChar char="‒"/>
              <a:defRPr/>
            </a:pPr>
            <a:endParaRPr lang="fr-CA" sz="1600" dirty="0">
              <a:latin typeface="Univers Condensed" panose="020B0506020202050204"/>
            </a:endParaRPr>
          </a:p>
          <a:p>
            <a:pPr marL="685800" lvl="2" indent="-285750" eaLnBrk="1" hangingPunct="1">
              <a:buFont typeface="Wingdings" panose="05000000000000000000" pitchFamily="2" charset="2"/>
              <a:buChar char="Ø"/>
              <a:defRPr/>
            </a:pPr>
            <a:r>
              <a:rPr lang="fr-CA" sz="1600" dirty="0">
                <a:latin typeface="Univers Condensed" panose="020B0506020202050204"/>
              </a:rPr>
              <a:t>réduire le bridage</a:t>
            </a:r>
          </a:p>
        </p:txBody>
      </p:sp>
      <p:pic>
        <p:nvPicPr>
          <p:cNvPr id="11" name="Picture 2"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81" y="2755404"/>
            <a:ext cx="5682170" cy="326588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31371" y="6546870"/>
            <a:ext cx="1327608" cy="276999"/>
          </a:xfrm>
          <a:prstGeom prst="rect">
            <a:avLst/>
          </a:prstGeom>
        </p:spPr>
        <p:txBody>
          <a:bodyPr wrap="none">
            <a:spAutoFit/>
          </a:bodyPr>
          <a:lstStyle/>
          <a:p>
            <a:r>
              <a:rPr lang="fr-CA" sz="1200" dirty="0">
                <a:latin typeface="+mj-lt"/>
              </a:rPr>
              <a:t>Source: sacot.com</a:t>
            </a:r>
          </a:p>
        </p:txBody>
      </p:sp>
      <p:sp>
        <p:nvSpPr>
          <p:cNvPr id="13" name="Rectangle 12"/>
          <p:cNvSpPr/>
          <p:nvPr/>
        </p:nvSpPr>
        <p:spPr>
          <a:xfrm>
            <a:off x="5155620" y="6146781"/>
            <a:ext cx="3124779" cy="307777"/>
          </a:xfrm>
          <a:prstGeom prst="rect">
            <a:avLst/>
          </a:prstGeom>
        </p:spPr>
        <p:txBody>
          <a:bodyPr wrap="square">
            <a:spAutoFit/>
          </a:bodyPr>
          <a:lstStyle/>
          <a:p>
            <a:r>
              <a:rPr lang="fr-FR" sz="1400" dirty="0">
                <a:latin typeface="Univers Condensed" panose="020B0506020202050204"/>
              </a:rPr>
              <a:t>Table de soudure et de bridage</a:t>
            </a:r>
            <a:endParaRPr lang="fr-CA" sz="1400" dirty="0">
              <a:latin typeface="Univers Condensed" panose="020B0506020202050204"/>
            </a:endParaRPr>
          </a:p>
        </p:txBody>
      </p:sp>
    </p:spTree>
    <p:extLst>
      <p:ext uri="{BB962C8B-B14F-4D97-AF65-F5344CB8AC3E}">
        <p14:creationId xmlns:p14="http://schemas.microsoft.com/office/powerpoint/2010/main" val="71441830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9" name="Rectangle 1027"/>
          <p:cNvSpPr txBox="1">
            <a:spLocks noChangeArrowheads="1"/>
          </p:cNvSpPr>
          <p:nvPr/>
        </p:nvSpPr>
        <p:spPr bwMode="auto">
          <a:xfrm>
            <a:off x="838200" y="1220666"/>
            <a:ext cx="9005689" cy="88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1" indent="-180975" eaLnBrk="1" hangingPunct="1">
              <a:buFont typeface="Arial" panose="020B0604020202020204" pitchFamily="34" charset="0"/>
              <a:buChar char="•"/>
              <a:defRPr/>
            </a:pPr>
            <a:r>
              <a:rPr lang="fr-CA" sz="1600" dirty="0">
                <a:latin typeface="Univers Condensed" panose="020B0506020202050204"/>
              </a:rPr>
              <a:t>Il faut éviter les </a:t>
            </a:r>
            <a:r>
              <a:rPr lang="fr-CA" sz="1600" u="sng" dirty="0">
                <a:latin typeface="Univers Condensed" panose="020B0506020202050204"/>
              </a:rPr>
              <a:t>profils de soudure concaves</a:t>
            </a:r>
            <a:r>
              <a:rPr lang="fr-CA" sz="1600" dirty="0">
                <a:latin typeface="Univers Condensed" panose="020B0506020202050204"/>
              </a:rPr>
              <a:t>, puisque la majorité des contraintes de retrait passent par le centre de la surface de la soudure (là où le métal reste liquide le plus longtemps)</a:t>
            </a:r>
          </a:p>
        </p:txBody>
      </p:sp>
      <p:sp>
        <p:nvSpPr>
          <p:cNvPr id="10" name="Rectangle 9"/>
          <p:cNvSpPr/>
          <p:nvPr/>
        </p:nvSpPr>
        <p:spPr>
          <a:xfrm>
            <a:off x="6528049" y="5651956"/>
            <a:ext cx="3571026" cy="738664"/>
          </a:xfrm>
          <a:prstGeom prst="rect">
            <a:avLst/>
          </a:prstGeom>
        </p:spPr>
        <p:txBody>
          <a:bodyPr wrap="square">
            <a:spAutoFit/>
          </a:bodyPr>
          <a:lstStyle/>
          <a:p>
            <a:r>
              <a:rPr lang="fr-CA" sz="1400" dirty="0">
                <a:latin typeface="Univers Condensed" panose="020B0506020202050204"/>
              </a:rPr>
              <a:t>Réalisation d’un profil convenable pour éviter la fissuration du au retrait à la solidification</a:t>
            </a:r>
          </a:p>
        </p:txBody>
      </p:sp>
      <p:sp>
        <p:nvSpPr>
          <p:cNvPr id="15" name="Rectangle 1027"/>
          <p:cNvSpPr txBox="1">
            <a:spLocks noChangeArrowheads="1"/>
          </p:cNvSpPr>
          <p:nvPr/>
        </p:nvSpPr>
        <p:spPr bwMode="auto">
          <a:xfrm>
            <a:off x="838200" y="655620"/>
            <a:ext cx="9029125" cy="43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solidFill>
                  <a:schemeClr val="accent1"/>
                </a:solidFill>
                <a:latin typeface="Univers Condensed" panose="020B0506020202050204"/>
              </a:rPr>
              <a:t>Profil de la soudure</a:t>
            </a: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2058413"/>
            <a:ext cx="3118719" cy="176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age 16"/>
          <p:cNvPicPr>
            <a:picLocks noChangeAspect="1"/>
          </p:cNvPicPr>
          <p:nvPr/>
        </p:nvPicPr>
        <p:blipFill>
          <a:blip r:embed="rId4"/>
          <a:stretch>
            <a:fillRect/>
          </a:stretch>
        </p:blipFill>
        <p:spPr>
          <a:xfrm>
            <a:off x="6238980" y="2006326"/>
            <a:ext cx="3855330" cy="1872208"/>
          </a:xfrm>
          <a:prstGeom prst="rect">
            <a:avLst/>
          </a:prstGeom>
        </p:spPr>
      </p:pic>
      <p:sp>
        <p:nvSpPr>
          <p:cNvPr id="18" name="Rectangle 1027"/>
          <p:cNvSpPr txBox="1">
            <a:spLocks noChangeArrowheads="1"/>
          </p:cNvSpPr>
          <p:nvPr/>
        </p:nvSpPr>
        <p:spPr bwMode="auto">
          <a:xfrm>
            <a:off x="838200" y="4686671"/>
            <a:ext cx="4829225" cy="117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FR" sz="1600" dirty="0">
                <a:latin typeface="Univers Condensed" panose="020B0506020202050204"/>
              </a:rPr>
              <a:t>il faut donc des profils convexes pour avoir une réserve de métal et reprendre les contraintes de retrait</a:t>
            </a:r>
          </a:p>
        </p:txBody>
      </p:sp>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049" y="4005064"/>
            <a:ext cx="4101073" cy="156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1CB84F7B-FF00-9444-9AF6-DEB3BBF9F1E4}"/>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24985446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1087377"/>
                <a:ext cx="9029125" cy="144016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1" indent="-180975" eaLnBrk="1" hangingPunct="1">
                  <a:buFont typeface="Arial" panose="020B0604020202020204" pitchFamily="34" charset="0"/>
                  <a:buChar char="•"/>
                  <a:defRPr/>
                </a:pPr>
                <a:r>
                  <a:rPr lang="fr-CA" sz="2000" dirty="0">
                    <a:latin typeface="Univers Condensed"/>
                  </a:rPr>
                  <a:t>Il faut éviter les </a:t>
                </a:r>
                <a:r>
                  <a:rPr lang="fr-CA" sz="2000" dirty="0">
                    <a:solidFill>
                      <a:srgbClr val="FF0000"/>
                    </a:solidFill>
                    <a:latin typeface="Univers Condensed"/>
                  </a:rPr>
                  <a:t>retassures de cratère </a:t>
                </a:r>
              </a:p>
              <a:p>
                <a:pPr marL="265113" lvl="1" indent="-265113" eaLnBrk="1" hangingPunct="1">
                  <a:buFont typeface="Arial" panose="020B0604020202020204" pitchFamily="34" charset="0"/>
                  <a:buChar char="•"/>
                  <a:defRPr/>
                </a:pPr>
                <a:endParaRPr lang="fr-CA" sz="2000" dirty="0">
                  <a:solidFill>
                    <a:srgbClr val="FF0000"/>
                  </a:solidFill>
                  <a:latin typeface="Univers Condensed"/>
                </a:endParaRPr>
              </a:p>
              <a:p>
                <a:pPr marL="742950" lvl="2" indent="-342900" eaLnBrk="1" hangingPunct="1">
                  <a:buFont typeface="Wingdings" panose="05000000000000000000" pitchFamily="2" charset="2"/>
                  <a:buChar char="Ø"/>
                  <a:defRPr/>
                </a:pPr>
                <a:r>
                  <a:rPr lang="fr-CA" sz="2000" dirty="0">
                    <a:latin typeface="Univers Condensed"/>
                  </a:rPr>
                  <a:t>Ils ont un profil concave et ils refroidissent très rapidement (régime de chaleur interrompu à la fin de la soudure) </a:t>
                </a:r>
                <a14:m>
                  <m:oMath xmlns:m="http://schemas.openxmlformats.org/officeDocument/2006/math">
                    <m:r>
                      <a:rPr lang="fr-CA" sz="2000" i="1">
                        <a:latin typeface="Cambria Math" panose="02040503050406030204" pitchFamily="18" charset="0"/>
                        <a:ea typeface="Cambria Math"/>
                      </a:rPr>
                      <m:t>⟹</m:t>
                    </m:r>
                  </m:oMath>
                </a14:m>
                <a:r>
                  <a:rPr lang="fr-CA" sz="2000" dirty="0">
                    <a:latin typeface="Univers Condensed"/>
                  </a:rPr>
                  <a:t> des fissures de cratère</a:t>
                </a:r>
                <a:endParaRPr lang="fr-CA" sz="2000" dirty="0">
                  <a:solidFill>
                    <a:srgbClr val="FF0000"/>
                  </a:solidFill>
                  <a:latin typeface="Univers Condensed"/>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1087377"/>
                <a:ext cx="9029125" cy="1440160"/>
              </a:xfrm>
              <a:prstGeom prst="rect">
                <a:avLst/>
              </a:prstGeom>
              <a:blipFill>
                <a:blip r:embed="rId3"/>
                <a:stretch>
                  <a:fillRect l="-608" t="-1688" b="-71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3" name="Rectangle 12"/>
          <p:cNvSpPr/>
          <p:nvPr/>
        </p:nvSpPr>
        <p:spPr>
          <a:xfrm>
            <a:off x="250104" y="6483477"/>
            <a:ext cx="5845896" cy="276999"/>
          </a:xfrm>
          <a:prstGeom prst="rect">
            <a:avLst/>
          </a:prstGeom>
        </p:spPr>
        <p:txBody>
          <a:bodyPr wrap="none">
            <a:spAutoFit/>
          </a:bodyPr>
          <a:lstStyle/>
          <a:p>
            <a:r>
              <a:rPr lang="fr-CA" sz="1200" dirty="0">
                <a:solidFill>
                  <a:schemeClr val="tx1">
                    <a:lumMod val="50000"/>
                    <a:lumOff val="50000"/>
                  </a:schemeClr>
                </a:solidFill>
                <a:latin typeface="+mj-lt"/>
              </a:rPr>
              <a:t>Sources :bil-ibs.be; usinages.com; Beaulieu, Denis. Calcul des charpentes d'aluminium (2003</a:t>
            </a:r>
            <a:endParaRPr lang="fr-CA" sz="1200" dirty="0">
              <a:latin typeface="+mj-lt"/>
            </a:endParaRPr>
          </a:p>
        </p:txBody>
      </p:sp>
      <p:grpSp>
        <p:nvGrpSpPr>
          <p:cNvPr id="20" name="Groupe 19"/>
          <p:cNvGrpSpPr/>
          <p:nvPr/>
        </p:nvGrpSpPr>
        <p:grpSpPr>
          <a:xfrm>
            <a:off x="6775858" y="2733312"/>
            <a:ext cx="3424599" cy="2568450"/>
            <a:chOff x="5082576" y="644526"/>
            <a:chExt cx="3424599" cy="2568450"/>
          </a:xfrm>
        </p:grpSpPr>
        <p:pic>
          <p:nvPicPr>
            <p:cNvPr id="21" name="Picture 4" descr="http://images.customclassictrucks.com/techarticles/0705cct_30_z+welding_gu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576" y="644526"/>
              <a:ext cx="3424599" cy="25684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154584" y="1880888"/>
              <a:ext cx="576000" cy="338554"/>
            </a:xfrm>
            <a:prstGeom prst="rect">
              <a:avLst/>
            </a:prstGeom>
            <a:solidFill>
              <a:srgbClr val="FF0000">
                <a:alpha val="28000"/>
              </a:srgbClr>
            </a:solidFill>
            <a:ln w="19050">
              <a:solidFill>
                <a:srgbClr val="FF0000"/>
              </a:solidFill>
            </a:ln>
          </p:spPr>
          <p:txBody>
            <a:bodyPr wrap="square">
              <a:spAutoFit/>
            </a:bodyPr>
            <a:lstStyle/>
            <a:p>
              <a:pPr marL="0" lvl="1">
                <a:spcBef>
                  <a:spcPct val="20000"/>
                </a:spcBef>
              </a:pPr>
              <a:endParaRPr lang="fr-FR" sz="1600" dirty="0">
                <a:latin typeface="+mj-lt"/>
              </a:endParaRPr>
            </a:p>
          </p:txBody>
        </p:sp>
      </p:grpSp>
      <p:grpSp>
        <p:nvGrpSpPr>
          <p:cNvPr id="23" name="Groupe 22"/>
          <p:cNvGrpSpPr/>
          <p:nvPr/>
        </p:nvGrpSpPr>
        <p:grpSpPr>
          <a:xfrm>
            <a:off x="2008287" y="2913556"/>
            <a:ext cx="3968962" cy="1380095"/>
            <a:chOff x="315006" y="644526"/>
            <a:chExt cx="3968962" cy="1380095"/>
          </a:xfrm>
        </p:grpSpPr>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006" y="644526"/>
              <a:ext cx="3968962" cy="138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536388" y="908719"/>
              <a:ext cx="867260" cy="338554"/>
            </a:xfrm>
            <a:prstGeom prst="rect">
              <a:avLst/>
            </a:prstGeom>
            <a:solidFill>
              <a:srgbClr val="FF0000">
                <a:alpha val="28000"/>
              </a:srgbClr>
            </a:solidFill>
            <a:ln w="19050">
              <a:solidFill>
                <a:srgbClr val="FF0000"/>
              </a:solidFill>
            </a:ln>
          </p:spPr>
          <p:txBody>
            <a:bodyPr wrap="square">
              <a:spAutoFit/>
            </a:bodyPr>
            <a:lstStyle/>
            <a:p>
              <a:pPr marL="0" lvl="1">
                <a:spcBef>
                  <a:spcPct val="20000"/>
                </a:spcBef>
              </a:pPr>
              <a:endParaRPr lang="fr-FR" sz="1600" dirty="0">
                <a:latin typeface="+mj-lt"/>
              </a:endParaRPr>
            </a:p>
          </p:txBody>
        </p:sp>
      </p:grpSp>
      <p:sp>
        <p:nvSpPr>
          <p:cNvPr id="26" name="Rectangle 25"/>
          <p:cNvSpPr/>
          <p:nvPr/>
        </p:nvSpPr>
        <p:spPr>
          <a:xfrm>
            <a:off x="6775858" y="5426614"/>
            <a:ext cx="3490344" cy="523220"/>
          </a:xfrm>
          <a:prstGeom prst="rect">
            <a:avLst/>
          </a:prstGeom>
        </p:spPr>
        <p:txBody>
          <a:bodyPr wrap="square">
            <a:spAutoFit/>
          </a:bodyPr>
          <a:lstStyle/>
          <a:p>
            <a:r>
              <a:rPr lang="fr-FR" sz="1400" dirty="0">
                <a:latin typeface="Univers Condensed"/>
              </a:rPr>
              <a:t>Exemple d’une soudure d’angle avec une retassure de cratère</a:t>
            </a:r>
            <a:endParaRPr lang="fr-CA" sz="1400" dirty="0">
              <a:latin typeface="Univers Condensed"/>
            </a:endParaRPr>
          </a:p>
        </p:txBody>
      </p:sp>
      <p:sp>
        <p:nvSpPr>
          <p:cNvPr id="27" name="Rectangle 26"/>
          <p:cNvSpPr/>
          <p:nvPr/>
        </p:nvSpPr>
        <p:spPr>
          <a:xfrm>
            <a:off x="2008287" y="4411424"/>
            <a:ext cx="3968962" cy="523220"/>
          </a:xfrm>
          <a:prstGeom prst="rect">
            <a:avLst/>
          </a:prstGeom>
        </p:spPr>
        <p:txBody>
          <a:bodyPr wrap="square">
            <a:spAutoFit/>
          </a:bodyPr>
          <a:lstStyle/>
          <a:p>
            <a:r>
              <a:rPr lang="fr-FR" sz="1400" dirty="0">
                <a:latin typeface="Univers Condensed"/>
              </a:rPr>
              <a:t>Exemple d’une fissure à la solidification au cœur d’une soudure</a:t>
            </a:r>
            <a:endParaRPr lang="fr-CA" sz="1400" dirty="0">
              <a:latin typeface="Univers Condensed"/>
            </a:endParaRPr>
          </a:p>
        </p:txBody>
      </p:sp>
    </p:spTree>
    <p:extLst>
      <p:ext uri="{BB962C8B-B14F-4D97-AF65-F5344CB8AC3E}">
        <p14:creationId xmlns:p14="http://schemas.microsoft.com/office/powerpoint/2010/main" val="313269228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68</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14" name="Rectangle 13"/>
          <p:cNvSpPr/>
          <p:nvPr/>
        </p:nvSpPr>
        <p:spPr>
          <a:xfrm>
            <a:off x="3335007" y="5149297"/>
            <a:ext cx="5137313" cy="523220"/>
          </a:xfrm>
          <a:prstGeom prst="rect">
            <a:avLst/>
          </a:prstGeom>
        </p:spPr>
        <p:txBody>
          <a:bodyPr wrap="square">
            <a:spAutoFit/>
          </a:bodyPr>
          <a:lstStyle/>
          <a:p>
            <a:r>
              <a:rPr lang="fr-FR" sz="1400" dirty="0">
                <a:latin typeface="Univers Condensed"/>
              </a:rPr>
              <a:t>Utilisation des appendices de départ et d’arrivée pour éviter des fissures de cratère</a:t>
            </a:r>
            <a:endParaRPr lang="fr-CA" sz="1400" dirty="0">
              <a:latin typeface="Univers Condensed"/>
            </a:endParaRPr>
          </a:p>
        </p:txBody>
      </p:sp>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8200" y="948114"/>
                <a:ext cx="9057250" cy="20998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Ø"/>
                  <a:defRPr/>
                </a:pPr>
                <a:r>
                  <a:rPr lang="fr-FR" sz="1600" dirty="0">
                    <a:latin typeface="Univers Condensed"/>
                  </a:rPr>
                  <a:t>il faut donc</a:t>
                </a:r>
              </a:p>
              <a:p>
                <a:pPr marL="342900" lvl="1" indent="-342900" eaLnBrk="1" hangingPunct="1">
                  <a:buClr>
                    <a:srgbClr val="FF0000"/>
                  </a:buClr>
                  <a:buFont typeface="Wingdings" panose="05000000000000000000" pitchFamily="2" charset="2"/>
                  <a:buChar char="Ø"/>
                  <a:defRPr/>
                </a:pPr>
                <a:endParaRPr lang="fr-FR" sz="1600" dirty="0">
                  <a:latin typeface="Univers Condensed"/>
                </a:endParaRPr>
              </a:p>
              <a:p>
                <a:pPr marL="1200150" lvl="3" indent="-342900" eaLnBrk="1" hangingPunct="1">
                  <a:buFont typeface="Wingdings" panose="05000000000000000000" pitchFamily="2" charset="2"/>
                  <a:buChar char="v"/>
                  <a:defRPr/>
                </a:pPr>
                <a:r>
                  <a:rPr lang="fr-FR" sz="1600" dirty="0">
                    <a:latin typeface="Univers Condensed"/>
                  </a:rPr>
                  <a:t>une bonne technique d’arrêt</a:t>
                </a:r>
              </a:p>
              <a:p>
                <a:pPr marL="742950" lvl="2" indent="-342900" eaLnBrk="1" hangingPunct="1">
                  <a:buFont typeface="Calibri" panose="020F0502020204030204" pitchFamily="34" charset="0"/>
                  <a:buChar char="‒"/>
                  <a:defRPr/>
                </a:pPr>
                <a:endParaRPr lang="fr-FR" sz="1600" dirty="0">
                  <a:latin typeface="Univers Condensed"/>
                </a:endParaRPr>
              </a:p>
              <a:p>
                <a:pPr marL="1200150" lvl="3" indent="-342900" eaLnBrk="1" hangingPunct="1">
                  <a:buFont typeface="Wingdings" panose="05000000000000000000" pitchFamily="2" charset="2"/>
                  <a:buChar char="v"/>
                  <a:defRPr/>
                </a:pPr>
                <a:r>
                  <a:rPr lang="fr-FR" sz="1600" dirty="0">
                    <a:latin typeface="Univers Condensed"/>
                  </a:rPr>
                  <a:t>éviter des soudures </a:t>
                </a:r>
                <a:r>
                  <a:rPr lang="fr-CA" sz="1600" dirty="0">
                    <a:latin typeface="Univers Condensed"/>
                  </a:rPr>
                  <a:t>discontinues  </a:t>
                </a:r>
                <a14:m>
                  <m:oMath xmlns:m="http://schemas.openxmlformats.org/officeDocument/2006/math">
                    <m:r>
                      <a:rPr lang="fr-CA" sz="1600" i="1">
                        <a:latin typeface="Cambria Math" panose="02040503050406030204" pitchFamily="18" charset="0"/>
                        <a:ea typeface="Cambria Math"/>
                      </a:rPr>
                      <m:t>⟹</m:t>
                    </m:r>
                  </m:oMath>
                </a14:m>
                <a:r>
                  <a:rPr lang="fr-CA" sz="1600" dirty="0">
                    <a:latin typeface="Univers Condensed"/>
                  </a:rPr>
                  <a:t> multiplication des cratères </a:t>
                </a:r>
              </a:p>
              <a:p>
                <a:pPr marL="742950" lvl="2" indent="-342900" eaLnBrk="1" hangingPunct="1">
                  <a:buFont typeface="Calibri" panose="020F0502020204030204" pitchFamily="34" charset="0"/>
                  <a:buChar char="‒"/>
                  <a:defRPr/>
                </a:pPr>
                <a:endParaRPr lang="fr-FR" sz="1600" dirty="0">
                  <a:latin typeface="Univers Condensed"/>
                </a:endParaRPr>
              </a:p>
              <a:p>
                <a:pPr marL="1200150" lvl="3" indent="-342900" eaLnBrk="1" hangingPunct="1">
                  <a:buFont typeface="Wingdings" panose="05000000000000000000" pitchFamily="2" charset="2"/>
                  <a:buChar char="v"/>
                  <a:defRPr/>
                </a:pPr>
                <a:r>
                  <a:rPr lang="fr-FR" sz="1600" dirty="0">
                    <a:latin typeface="Univers Condensed"/>
                  </a:rPr>
                  <a:t>utiliser dans la mesure du possible des appendices de départ et d’arrivée </a:t>
                </a: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8200" y="948114"/>
                <a:ext cx="9057250" cy="2099807"/>
              </a:xfrm>
              <a:prstGeom prst="rect">
                <a:avLst/>
              </a:prstGeom>
              <a:blipFill>
                <a:blip r:embed="rId3"/>
                <a:stretch>
                  <a:fillRect t="-872" b="-34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189" y="3436430"/>
            <a:ext cx="6939574" cy="158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8" name="Rectangle 1027"/>
              <p:cNvSpPr txBox="1">
                <a:spLocks noChangeArrowheads="1"/>
              </p:cNvSpPr>
              <p:nvPr/>
            </p:nvSpPr>
            <p:spPr bwMode="auto">
              <a:xfrm>
                <a:off x="838200" y="5965289"/>
                <a:ext cx="9029125" cy="7200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1" indent="-180975" eaLnBrk="1" hangingPunct="1">
                  <a:buFont typeface="Arial" panose="020B0604020202020204" pitchFamily="34" charset="0"/>
                  <a:buChar char="•"/>
                  <a:defRPr/>
                </a:pPr>
                <a:r>
                  <a:rPr lang="fr-FR" sz="1600" dirty="0">
                    <a:latin typeface="Univers Condensed"/>
                  </a:rPr>
                  <a:t>il faut éviter les </a:t>
                </a:r>
                <a:r>
                  <a:rPr lang="fr-FR" sz="1600" u="sng" dirty="0">
                    <a:latin typeface="Univers Condensed"/>
                  </a:rPr>
                  <a:t>soudures verticales descendantes</a:t>
                </a:r>
                <a:r>
                  <a:rPr lang="fr-FR" sz="1600" dirty="0">
                    <a:latin typeface="Univers Condensed"/>
                  </a:rPr>
                  <a:t>  </a:t>
                </a:r>
                <a14:m>
                  <m:oMath xmlns:m="http://schemas.openxmlformats.org/officeDocument/2006/math">
                    <m:r>
                      <a:rPr lang="fr-CA" sz="1600" i="1">
                        <a:latin typeface="Cambria Math" panose="02040503050406030204" pitchFamily="18" charset="0"/>
                        <a:ea typeface="Cambria Math"/>
                      </a:rPr>
                      <m:t>⟹</m:t>
                    </m:r>
                  </m:oMath>
                </a14:m>
                <a:r>
                  <a:rPr lang="fr-CA" sz="1600" dirty="0">
                    <a:latin typeface="Univers Condensed"/>
                  </a:rPr>
                  <a:t> </a:t>
                </a:r>
                <a:r>
                  <a:rPr lang="fr-FR" sz="1600" dirty="0">
                    <a:latin typeface="Univers Condensed"/>
                  </a:rPr>
                  <a:t>formation des profils concaves</a:t>
                </a:r>
                <a:endParaRPr lang="fr-CA" sz="1600" dirty="0">
                  <a:solidFill>
                    <a:srgbClr val="FF0000"/>
                  </a:solidFill>
                  <a:latin typeface="Univers Condensed"/>
                </a:endParaRPr>
              </a:p>
            </p:txBody>
          </p:sp>
        </mc:Choice>
        <mc:Fallback xmlns="">
          <p:sp>
            <p:nvSpPr>
              <p:cNvPr id="18" name="Rectangle 1027"/>
              <p:cNvSpPr txBox="1">
                <a:spLocks noRot="1" noChangeAspect="1" noMove="1" noResize="1" noEditPoints="1" noAdjustHandles="1" noChangeArrowheads="1" noChangeShapeType="1" noTextEdit="1"/>
              </p:cNvSpPr>
              <p:nvPr/>
            </p:nvSpPr>
            <p:spPr bwMode="auto">
              <a:xfrm>
                <a:off x="838200" y="5965289"/>
                <a:ext cx="9029125" cy="720080"/>
              </a:xfrm>
              <a:prstGeom prst="rect">
                <a:avLst/>
              </a:prstGeom>
              <a:blipFill>
                <a:blip r:embed="rId5"/>
                <a:stretch>
                  <a:fillRect l="-270" t="-25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9" name="Rectangle 8">
            <a:extLst>
              <a:ext uri="{FF2B5EF4-FFF2-40B4-BE49-F238E27FC236}">
                <a16:creationId xmlns:a16="http://schemas.microsoft.com/office/drawing/2014/main" id="{547B9E57-8911-6542-B4BC-239BB6EE59DE}"/>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5375840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a:xfrm>
                <a:off x="807562" y="812648"/>
                <a:ext cx="9049562" cy="42005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defRPr/>
                </a:pPr>
                <a:r>
                  <a:rPr lang="fr-CA" sz="1600" dirty="0">
                    <a:latin typeface="Univers Condensed"/>
                  </a:rPr>
                  <a:t>Conséquences de la conductibilité thermique</a:t>
                </a:r>
              </a:p>
              <a:p>
                <a:pPr marL="342900" lvl="1" indent="-342900">
                  <a:buFont typeface="Calibri" panose="020F0502020204030204" pitchFamily="34" charset="0"/>
                  <a:buChar char="‒"/>
                  <a:defRPr/>
                </a:pPr>
                <a:endParaRPr lang="el-GR" sz="1600" dirty="0">
                  <a:solidFill>
                    <a:srgbClr val="000099"/>
                  </a:solidFill>
                  <a:latin typeface="Univers Condensed"/>
                </a:endParaRPr>
              </a:p>
              <a:p>
                <a:pPr marL="265113" lvl="1" indent="-265113">
                  <a:defRPr/>
                </a:pPr>
                <a:r>
                  <a:rPr lang="fr-CA" sz="1600" dirty="0">
                    <a:solidFill>
                      <a:schemeClr val="tx1"/>
                    </a:solidFill>
                    <a:latin typeface="Univers Condensed"/>
                    <a:ea typeface="Cambria Math" panose="02040503050406030204" pitchFamily="18" charset="0"/>
                  </a:rPr>
                  <a:t>Le soudage </a:t>
                </a:r>
                <a:r>
                  <a:rPr lang="fr-CA" sz="1600" u="sng" dirty="0">
                    <a:solidFill>
                      <a:schemeClr val="tx1"/>
                    </a:solidFill>
                    <a:latin typeface="Univers Condensed"/>
                    <a:ea typeface="Cambria Math" panose="02040503050406030204" pitchFamily="18" charset="0"/>
                  </a:rPr>
                  <a:t>de petites pièces</a:t>
                </a:r>
                <a:r>
                  <a:rPr lang="fr-CA" sz="1600" dirty="0">
                    <a:solidFill>
                      <a:schemeClr val="tx1"/>
                    </a:solidFill>
                    <a:latin typeface="Univers Condensed"/>
                    <a:ea typeface="Cambria Math" panose="02040503050406030204" pitchFamily="18" charset="0"/>
                  </a:rPr>
                  <a:t>  </a:t>
                </a:r>
                <a14:m>
                  <m:oMath xmlns:m="http://schemas.openxmlformats.org/officeDocument/2006/math">
                    <m:r>
                      <a:rPr lang="fr-CA" sz="1600" i="1">
                        <a:solidFill>
                          <a:schemeClr val="tx1"/>
                        </a:solidFill>
                        <a:latin typeface="Cambria Math" panose="02040503050406030204" pitchFamily="18" charset="0"/>
                        <a:ea typeface="Cambria Math"/>
                      </a:rPr>
                      <m:t>⟹ </m:t>
                    </m:r>
                  </m:oMath>
                </a14:m>
                <a:r>
                  <a:rPr lang="fr-FR" sz="1600" dirty="0">
                    <a:solidFill>
                      <a:schemeClr val="tx1"/>
                    </a:solidFill>
                    <a:latin typeface="Univers Condensed"/>
                    <a:ea typeface="Cambria Math" panose="02040503050406030204" pitchFamily="18" charset="0"/>
                  </a:rPr>
                  <a:t>un </a:t>
                </a:r>
                <a:r>
                  <a:rPr lang="fr-FR" sz="1600" u="sng" dirty="0">
                    <a:solidFill>
                      <a:schemeClr val="tx1"/>
                    </a:solidFill>
                    <a:latin typeface="Univers Condensed"/>
                    <a:ea typeface="Cambria Math" panose="02040503050406030204" pitchFamily="18" charset="0"/>
                  </a:rPr>
                  <a:t>réchauffement rapide</a:t>
                </a:r>
                <a:r>
                  <a:rPr lang="fr-FR" sz="1600" dirty="0">
                    <a:solidFill>
                      <a:schemeClr val="tx1"/>
                    </a:solidFill>
                    <a:latin typeface="Univers Condensed"/>
                    <a:ea typeface="Cambria Math" panose="02040503050406030204" pitchFamily="18" charset="0"/>
                  </a:rPr>
                  <a:t> de toute la pièce</a:t>
                </a:r>
                <a:endParaRPr lang="fr-CA" sz="1600" dirty="0">
                  <a:solidFill>
                    <a:schemeClr val="tx1"/>
                  </a:solidFill>
                  <a:latin typeface="Univers Condensed"/>
                  <a:ea typeface="Cambria Math" panose="02040503050406030204" pitchFamily="18" charset="0"/>
                </a:endParaRPr>
              </a:p>
              <a:p>
                <a:pPr marL="627063" lvl="2" indent="-265113">
                  <a:buFont typeface="Wingdings" panose="05000000000000000000" pitchFamily="2" charset="2"/>
                  <a:buChar char="Ø"/>
                  <a:defRPr/>
                </a:pPr>
                <a:r>
                  <a:rPr lang="fr-CA" sz="1600" dirty="0">
                    <a:latin typeface="Univers Condensed"/>
                    <a:ea typeface="Cambria Math" panose="02040503050406030204" pitchFamily="18" charset="0"/>
                  </a:rPr>
                  <a:t>Il faut donc réduire l’apport de chaleur à mesure que la soudure progresse en augmentant la vitesse d’arc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GMAW</m:t>
                    </m:r>
                  </m:oMath>
                </a14:m>
                <a:r>
                  <a:rPr lang="fr-CA" sz="1600" dirty="0">
                    <a:latin typeface="Univers Condensed"/>
                    <a:ea typeface="Cambria Math" panose="02040503050406030204" pitchFamily="18" charset="0"/>
                  </a:rPr>
                  <a:t>)</a:t>
                </a:r>
              </a:p>
              <a:p>
                <a:pPr marL="742950" lvl="2" indent="-342900">
                  <a:buFontTx/>
                  <a:buChar char="‒"/>
                  <a:defRPr/>
                </a:pPr>
                <a:endParaRPr lang="fr-CA" sz="1600" dirty="0">
                  <a:latin typeface="Univers Condensed"/>
                  <a:ea typeface="Cambria Math" panose="02040503050406030204" pitchFamily="18" charset="0"/>
                </a:endParaRPr>
              </a:p>
              <a:p>
                <a:pPr marL="265113" lvl="1" indent="-265113">
                  <a:defRPr/>
                </a:pPr>
                <a:r>
                  <a:rPr lang="fr-CA" sz="1600" dirty="0">
                    <a:solidFill>
                      <a:schemeClr val="tx1"/>
                    </a:solidFill>
                    <a:latin typeface="Univers Condensed"/>
                    <a:ea typeface="Cambria Math" panose="02040503050406030204" pitchFamily="18" charset="0"/>
                  </a:rPr>
                  <a:t>Le soudage </a:t>
                </a:r>
                <a:r>
                  <a:rPr lang="fr-CA" sz="1600" u="sng" dirty="0">
                    <a:solidFill>
                      <a:schemeClr val="tx1"/>
                    </a:solidFill>
                    <a:latin typeface="Univers Condensed"/>
                    <a:ea typeface="Cambria Math" panose="02040503050406030204" pitchFamily="18" charset="0"/>
                  </a:rPr>
                  <a:t>de grosses pièces </a:t>
                </a:r>
                <a14:m>
                  <m:oMath xmlns:m="http://schemas.openxmlformats.org/officeDocument/2006/math">
                    <m:r>
                      <a:rPr lang="fr-CA" sz="1600">
                        <a:solidFill>
                          <a:schemeClr val="tx1"/>
                        </a:solidFill>
                        <a:latin typeface="Cambria Math" panose="02040503050406030204" pitchFamily="18" charset="0"/>
                        <a:ea typeface="Cambria Math" panose="02040503050406030204" pitchFamily="18" charset="0"/>
                      </a:rPr>
                      <m:t>⟹</m:t>
                    </m:r>
                  </m:oMath>
                </a14:m>
                <a:r>
                  <a:rPr lang="fr-CA" sz="1600" dirty="0">
                    <a:solidFill>
                      <a:schemeClr val="tx1"/>
                    </a:solidFill>
                    <a:latin typeface="Univers Condensed"/>
                    <a:ea typeface="Cambria Math" panose="02040503050406030204" pitchFamily="18" charset="0"/>
                  </a:rPr>
                  <a:t> </a:t>
                </a:r>
                <a:r>
                  <a:rPr lang="fr-CA" sz="1600" u="sng" dirty="0">
                    <a:solidFill>
                      <a:schemeClr val="tx1"/>
                    </a:solidFill>
                    <a:latin typeface="Univers Condensed"/>
                    <a:ea typeface="Cambria Math" panose="02040503050406030204" pitchFamily="18" charset="0"/>
                  </a:rPr>
                  <a:t>perte rapide de la chaleur</a:t>
                </a:r>
                <a:endParaRPr lang="fr-CA" sz="1600" dirty="0">
                  <a:solidFill>
                    <a:schemeClr val="tx1"/>
                  </a:solidFill>
                  <a:latin typeface="Univers Condensed"/>
                  <a:ea typeface="Cambria Math" panose="02040503050406030204" pitchFamily="18" charset="0"/>
                </a:endParaRPr>
              </a:p>
              <a:p>
                <a:pPr marL="627063" lvl="2" indent="-265113">
                  <a:buFont typeface="Wingdings" panose="05000000000000000000" pitchFamily="2" charset="2"/>
                  <a:buChar char="Ø"/>
                  <a:defRPr/>
                </a:pPr>
                <a:r>
                  <a:rPr lang="fr-CA" sz="1600" dirty="0">
                    <a:latin typeface="Univers Condensed"/>
                    <a:ea typeface="Cambria Math" panose="02040503050406030204" pitchFamily="18" charset="0"/>
                  </a:rPr>
                  <a:t>Il faut donc</a:t>
                </a:r>
              </a:p>
              <a:p>
                <a:pPr marL="742950" lvl="2" indent="-342900">
                  <a:buClr>
                    <a:srgbClr val="FF0000"/>
                  </a:buClr>
                  <a:buFont typeface="Wingdings" panose="05000000000000000000" pitchFamily="2" charset="2"/>
                  <a:buChar char="Ø"/>
                  <a:defRPr/>
                </a:pPr>
                <a:endParaRPr lang="fr-CA" sz="1600" dirty="0">
                  <a:latin typeface="Univers Condensed"/>
                  <a:ea typeface="Cambria Math" panose="02040503050406030204" pitchFamily="18" charset="0"/>
                </a:endParaRPr>
              </a:p>
              <a:p>
                <a:pPr marL="998538" lvl="3" indent="-285750">
                  <a:buFont typeface="Wingdings" panose="05000000000000000000" pitchFamily="2" charset="2"/>
                  <a:buChar char="v"/>
                  <a:defRPr/>
                </a:pPr>
                <a:r>
                  <a:rPr lang="fr-CA" sz="1600" dirty="0">
                    <a:latin typeface="Univers Condensed"/>
                    <a:ea typeface="Cambria Math" panose="02040503050406030204" pitchFamily="18" charset="0"/>
                  </a:rPr>
                  <a:t>augmenter le courant pour remplacer la chaleur évacuée rapidement dans les plaques</a:t>
                </a:r>
              </a:p>
              <a:p>
                <a:pPr marL="1200150" lvl="3" indent="-342900">
                  <a:buFont typeface="Wingdings" panose="05000000000000000000" pitchFamily="2" charset="2"/>
                  <a:buChar char="§"/>
                  <a:defRPr/>
                </a:pPr>
                <a:endParaRPr lang="fr-CA" sz="1600" dirty="0">
                  <a:latin typeface="Univers Condensed"/>
                  <a:ea typeface="Cambria Math" panose="02040503050406030204" pitchFamily="18" charset="0"/>
                </a:endParaRPr>
              </a:p>
              <a:p>
                <a:pPr marL="998538" lvl="3" indent="-285750">
                  <a:buFont typeface="Wingdings" panose="05000000000000000000" pitchFamily="2" charset="2"/>
                  <a:buChar char="v"/>
                  <a:defRPr/>
                </a:pPr>
                <a:r>
                  <a:rPr lang="fr-CA" sz="1600" dirty="0">
                    <a:latin typeface="Univers Condensed"/>
                    <a:ea typeface="Cambria Math" panose="02040503050406030204" pitchFamily="18" charset="0"/>
                  </a:rPr>
                  <a:t>utiliser un mélange argon-hélium ou de l’hélium pur (permet de transférer plus de chaleur dans la pièce)</a:t>
                </a:r>
              </a:p>
              <a:p>
                <a:pPr marL="1200150" lvl="3" indent="-342900">
                  <a:buFont typeface="Wingdings" panose="05000000000000000000" pitchFamily="2" charset="2"/>
                  <a:buChar char="§"/>
                  <a:defRPr/>
                </a:pPr>
                <a:endParaRPr lang="fr-CA" sz="1600" dirty="0">
                  <a:latin typeface="Univers Condensed"/>
                  <a:ea typeface="Cambria Math" panose="02040503050406030204" pitchFamily="18" charset="0"/>
                </a:endParaRPr>
              </a:p>
              <a:p>
                <a:pPr marL="998537" lvl="3" indent="-285750">
                  <a:buFont typeface="Wingdings" panose="05000000000000000000" pitchFamily="2" charset="2"/>
                  <a:buChar char="v"/>
                  <a:defRPr/>
                </a:pPr>
                <a:r>
                  <a:rPr lang="fr-CA" sz="1600" dirty="0">
                    <a:latin typeface="Univers Condensed"/>
                    <a:ea typeface="Cambria Math" panose="02040503050406030204" pitchFamily="18" charset="0"/>
                  </a:rPr>
                  <a:t>préchauffer les pièces, mais avec précaution</a:t>
                </a:r>
              </a:p>
            </p:txBody>
          </p:sp>
        </mc:Choice>
        <mc:Fallback xmlns="">
          <p:sp>
            <p:nvSpPr>
              <p:cNvPr id="9" name="Rectangle 1027"/>
              <p:cNvSpPr txBox="1">
                <a:spLocks noRot="1" noChangeAspect="1" noMove="1" noResize="1" noEditPoints="1" noAdjustHandles="1" noChangeArrowheads="1" noChangeShapeType="1" noTextEdit="1"/>
              </p:cNvSpPr>
              <p:nvPr/>
            </p:nvSpPr>
            <p:spPr>
              <a:xfrm>
                <a:off x="807562" y="812648"/>
                <a:ext cx="9049562" cy="4200528"/>
              </a:xfrm>
              <a:prstGeom prst="rect">
                <a:avLst/>
              </a:prstGeom>
              <a:blipFill>
                <a:blip r:embed="rId3"/>
                <a:stretch>
                  <a:fillRect l="-1347" t="-2032" r="-1549"/>
                </a:stretch>
              </a:blipFill>
            </p:spPr>
            <p:txBody>
              <a:bodyPr/>
              <a:lstStyle/>
              <a:p>
                <a:r>
                  <a:rPr lang="fr-CA">
                    <a:noFill/>
                  </a:rPr>
                  <a:t> </a:t>
                </a:r>
              </a:p>
            </p:txBody>
          </p:sp>
        </mc:Fallback>
      </mc:AlternateContent>
      <p:pic>
        <p:nvPicPr>
          <p:cNvPr id="10" name="Image 9"/>
          <p:cNvPicPr>
            <a:picLocks noChangeAspect="1"/>
          </p:cNvPicPr>
          <p:nvPr/>
        </p:nvPicPr>
        <p:blipFill>
          <a:blip r:embed="rId4"/>
          <a:stretch>
            <a:fillRect/>
          </a:stretch>
        </p:blipFill>
        <p:spPr>
          <a:xfrm>
            <a:off x="6213912" y="4789626"/>
            <a:ext cx="4130561" cy="1951743"/>
          </a:xfrm>
          <a:prstGeom prst="rect">
            <a:avLst/>
          </a:prstGeom>
        </p:spPr>
      </p:pic>
      <p:sp>
        <p:nvSpPr>
          <p:cNvPr id="11" name="Rectangle 10"/>
          <p:cNvSpPr/>
          <p:nvPr/>
        </p:nvSpPr>
        <p:spPr>
          <a:xfrm>
            <a:off x="8184233" y="4274512"/>
            <a:ext cx="2754700" cy="738664"/>
          </a:xfrm>
          <a:prstGeom prst="rect">
            <a:avLst/>
          </a:prstGeom>
        </p:spPr>
        <p:txBody>
          <a:bodyPr wrap="square">
            <a:spAutoFit/>
          </a:bodyPr>
          <a:lstStyle/>
          <a:p>
            <a:r>
              <a:rPr lang="fr-CA" sz="1400" dirty="0">
                <a:latin typeface="Univers Condensed" panose="020B0506020202050204"/>
              </a:rPr>
              <a:t>Compensation de chaleur pour l'assemblage de pièces en alliages d'aluminium différents</a:t>
            </a:r>
          </a:p>
        </p:txBody>
      </p:sp>
      <p:sp>
        <p:nvSpPr>
          <p:cNvPr id="13" name="Rectangle 1027"/>
          <p:cNvSpPr txBox="1">
            <a:spLocks noChangeArrowheads="1"/>
          </p:cNvSpPr>
          <p:nvPr/>
        </p:nvSpPr>
        <p:spPr bwMode="auto">
          <a:xfrm>
            <a:off x="675269" y="5065461"/>
            <a:ext cx="4657074" cy="129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98537" lvl="3" indent="-285750" eaLnBrk="1" hangingPunct="1">
              <a:buFont typeface="Wingdings" panose="05000000000000000000" pitchFamily="2" charset="2"/>
              <a:buChar char="v"/>
              <a:defRPr/>
            </a:pPr>
            <a:r>
              <a:rPr lang="fr-FR" sz="1600" dirty="0">
                <a:latin typeface="Univers Condensed" panose="020B0506020202050204"/>
                <a:ea typeface="Cambria Math" panose="02040503050406030204" pitchFamily="18" charset="0"/>
              </a:rPr>
              <a:t>Si on </a:t>
            </a:r>
            <a:r>
              <a:rPr lang="fr-FR" sz="1600" u="sng" dirty="0">
                <a:latin typeface="Univers Condensed" panose="020B0506020202050204"/>
                <a:ea typeface="Cambria Math" panose="02040503050406030204" pitchFamily="18" charset="0"/>
              </a:rPr>
              <a:t>soude deux alliages différents, il faut préchauffer le plus le conducteur</a:t>
            </a:r>
            <a:r>
              <a:rPr lang="fr-FR" sz="1600" dirty="0">
                <a:latin typeface="Univers Condensed" panose="020B0506020202050204"/>
                <a:ea typeface="Cambria Math" panose="02040503050406030204" pitchFamily="18" charset="0"/>
              </a:rPr>
              <a:t> (orienter davantage la torche vers l’alliage le plus conducteur)</a:t>
            </a:r>
          </a:p>
        </p:txBody>
      </p:sp>
      <p:sp>
        <p:nvSpPr>
          <p:cNvPr id="14" name="Rectangle 13">
            <a:extLst>
              <a:ext uri="{FF2B5EF4-FFF2-40B4-BE49-F238E27FC236}">
                <a16:creationId xmlns:a16="http://schemas.microsoft.com/office/drawing/2014/main" id="{D37E1CAB-28A2-A645-9F26-CBBA45952B0C}"/>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4787464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physiques</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a:xfrm>
                <a:off x="838200" y="738506"/>
                <a:ext cx="10280195" cy="591724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defRPr/>
                </a:pPr>
                <a:r>
                  <a:rPr lang="fr-CA" sz="2000" dirty="0">
                    <a:solidFill>
                      <a:schemeClr val="accent1"/>
                    </a:solidFill>
                  </a:rPr>
                  <a:t>Conductibilité thermique (</a:t>
                </a:r>
                <a14:m>
                  <m:oMath xmlns:m="http://schemas.openxmlformats.org/officeDocument/2006/math">
                    <m:r>
                      <a:rPr lang="fr-CA" sz="2000" i="1" dirty="0">
                        <a:solidFill>
                          <a:schemeClr val="accent1"/>
                        </a:solidFill>
                        <a:latin typeface="Cambria Math" panose="02040503050406030204" pitchFamily="18" charset="0"/>
                      </a:rPr>
                      <m:t>𝜆</m:t>
                    </m:r>
                  </m:oMath>
                </a14:m>
                <a:r>
                  <a:rPr lang="fr-CA" sz="2000" dirty="0">
                    <a:solidFill>
                      <a:schemeClr val="accent1"/>
                    </a:solidFill>
                  </a:rPr>
                  <a:t>)</a:t>
                </a:r>
              </a:p>
              <a:p>
                <a:pPr marL="342900" lvl="1" indent="-342900">
                  <a:buFont typeface="Calibri" panose="020F0502020204030204" pitchFamily="34" charset="0"/>
                  <a:buChar char="‒"/>
                  <a:defRPr/>
                </a:pPr>
                <a:endParaRPr lang="fr-CA" sz="500" dirty="0">
                  <a:solidFill>
                    <a:srgbClr val="000099"/>
                  </a:solidFill>
                </a:endParaRPr>
              </a:p>
              <a:p>
                <a:pPr marL="742950" lvl="2" indent="-342900">
                  <a:buFont typeface="Wingdings" panose="05000000000000000000" pitchFamily="2" charset="2"/>
                  <a:buChar char="Ø"/>
                  <a:defRPr/>
                </a:pPr>
                <a14:m>
                  <m:oMath xmlns:m="http://schemas.openxmlformats.org/officeDocument/2006/math">
                    <m:r>
                      <a:rPr lang="fr-CA" i="1" dirty="0">
                        <a:latin typeface="Cambria Math" panose="02040503050406030204" pitchFamily="18" charset="0"/>
                      </a:rPr>
                      <m:t>𝜆</m:t>
                    </m:r>
                    <m:r>
                      <a:rPr lang="fr-CA" i="1" dirty="0">
                        <a:latin typeface="Cambria Math" panose="02040503050406030204" pitchFamily="18" charset="0"/>
                      </a:rPr>
                      <m:t>=185 </m:t>
                    </m:r>
                    <m:f>
                      <m:fPr>
                        <m:type m:val="lin"/>
                        <m:ctrlPr>
                          <a:rPr lang="fr-CA" i="1" dirty="0">
                            <a:latin typeface="Cambria Math" panose="02040503050406030204" pitchFamily="18" charset="0"/>
                          </a:rPr>
                        </m:ctrlPr>
                      </m:fPr>
                      <m:num>
                        <m:r>
                          <m:rPr>
                            <m:sty m:val="p"/>
                          </m:rPr>
                          <a:rPr lang="fr-CA" dirty="0">
                            <a:latin typeface="Cambria Math" panose="02040503050406030204" pitchFamily="18" charset="0"/>
                          </a:rPr>
                          <m:t>W</m:t>
                        </m:r>
                      </m:num>
                      <m:den>
                        <m:r>
                          <m:rPr>
                            <m:sty m:val="p"/>
                          </m:rPr>
                          <a:rPr lang="fr-CA" dirty="0">
                            <a:latin typeface="Cambria Math" panose="02040503050406030204" pitchFamily="18" charset="0"/>
                          </a:rPr>
                          <m:t>m</m:t>
                        </m:r>
                        <m:r>
                          <a:rPr lang="fr-CA" i="1" dirty="0">
                            <a:latin typeface="Cambria Math" panose="02040503050406030204" pitchFamily="18" charset="0"/>
                            <a:ea typeface="Cambria Math" panose="02040503050406030204" pitchFamily="18" charset="0"/>
                          </a:rPr>
                          <m:t>∙</m:t>
                        </m:r>
                        <m:r>
                          <a:rPr lang="fr-CA" dirty="0">
                            <a:latin typeface="Cambria Math" panose="02040503050406030204" pitchFamily="18" charset="0"/>
                          </a:rPr>
                          <m:t> </m:t>
                        </m:r>
                        <m:r>
                          <a:rPr lang="fr-CA" dirty="0">
                            <a:latin typeface="Cambria Math" panose="02040503050406030204" pitchFamily="18" charset="0"/>
                            <a:ea typeface="Cambria Math" panose="02040503050406030204" pitchFamily="18" charset="0"/>
                          </a:rPr>
                          <m:t>℃</m:t>
                        </m:r>
                      </m:den>
                    </m:f>
                  </m:oMath>
                </a14:m>
                <a:r>
                  <a:rPr lang="fr-CA" dirty="0"/>
                  <a:t>, quatre fois plus que celle de l’acier (</a:t>
                </a:r>
                <a14:m>
                  <m:oMath xmlns:m="http://schemas.openxmlformats.org/officeDocument/2006/math">
                    <m:r>
                      <a:rPr lang="fr-CA" i="1" dirty="0">
                        <a:latin typeface="Cambria Math" panose="02040503050406030204" pitchFamily="18" charset="0"/>
                      </a:rPr>
                      <m:t>46 </m:t>
                    </m:r>
                    <m:f>
                      <m:fPr>
                        <m:type m:val="lin"/>
                        <m:ctrlPr>
                          <a:rPr lang="fr-CA" i="1" dirty="0">
                            <a:latin typeface="Cambria Math" panose="02040503050406030204" pitchFamily="18" charset="0"/>
                          </a:rPr>
                        </m:ctrlPr>
                      </m:fPr>
                      <m:num>
                        <m:r>
                          <m:rPr>
                            <m:sty m:val="p"/>
                          </m:rPr>
                          <a:rPr lang="fr-CA" dirty="0">
                            <a:latin typeface="Cambria Math" panose="02040503050406030204" pitchFamily="18" charset="0"/>
                          </a:rPr>
                          <m:t>W</m:t>
                        </m:r>
                      </m:num>
                      <m:den>
                        <m:r>
                          <m:rPr>
                            <m:sty m:val="p"/>
                          </m:rPr>
                          <a:rPr lang="fr-CA" dirty="0">
                            <a:latin typeface="Cambria Math" panose="02040503050406030204" pitchFamily="18" charset="0"/>
                          </a:rPr>
                          <m:t>m</m:t>
                        </m:r>
                        <m:r>
                          <a:rPr lang="fr-CA" i="1" dirty="0">
                            <a:latin typeface="Cambria Math" panose="02040503050406030204" pitchFamily="18" charset="0"/>
                            <a:ea typeface="Cambria Math" panose="02040503050406030204" pitchFamily="18" charset="0"/>
                          </a:rPr>
                          <m:t>∙</m:t>
                        </m:r>
                        <m:r>
                          <a:rPr lang="fr-CA" dirty="0">
                            <a:latin typeface="Cambria Math" panose="02040503050406030204" pitchFamily="18" charset="0"/>
                          </a:rPr>
                          <m:t> </m:t>
                        </m:r>
                        <m:r>
                          <a:rPr lang="fr-CA" dirty="0">
                            <a:latin typeface="Cambria Math" panose="02040503050406030204" pitchFamily="18" charset="0"/>
                            <a:ea typeface="Cambria Math" panose="02040503050406030204" pitchFamily="18" charset="0"/>
                          </a:rPr>
                          <m:t>℃</m:t>
                        </m:r>
                      </m:den>
                    </m:f>
                  </m:oMath>
                </a14:m>
                <a:r>
                  <a:rPr lang="fr-CA" dirty="0"/>
                  <a:t>)</a:t>
                </a:r>
              </a:p>
              <a:p>
                <a:pPr marL="742950" lvl="2" indent="-342900">
                  <a:buFont typeface="Wingdings" panose="05000000000000000000" pitchFamily="2" charset="2"/>
                  <a:buChar char="Ø"/>
                  <a:defRPr/>
                </a:pPr>
                <a:r>
                  <a:rPr lang="fr-CA" u="sng" dirty="0"/>
                  <a:t>oblige à utiliser de grands apports de chaleur pour le soudage</a:t>
                </a:r>
                <a:r>
                  <a:rPr lang="fr-CA" dirty="0"/>
                  <a:t> (pour </a:t>
                </a:r>
                <a:r>
                  <a:rPr lang="fr-FR" dirty="0"/>
                  <a:t>bien fusionner le métal d’apport avec le métal sous-jacent)</a:t>
                </a:r>
                <a:r>
                  <a:rPr lang="fr-CA" dirty="0"/>
                  <a:t>; effet en partie compensé par le bas point de fusion de l’aluminium </a:t>
                </a:r>
              </a:p>
              <a:p>
                <a:pPr marL="742950" lvl="2" indent="-342900">
                  <a:buFont typeface="Wingdings" panose="05000000000000000000" pitchFamily="2" charset="2"/>
                  <a:buChar char="Ø"/>
                  <a:defRPr/>
                </a:pPr>
                <a:r>
                  <a:rPr lang="fr-CA" dirty="0"/>
                  <a:t>conductibilité thermique + grand coefficient de dilatation thermique + apports de chaleur pour le soudage </a:t>
                </a:r>
                <a14:m>
                  <m:oMath xmlns:m="http://schemas.openxmlformats.org/officeDocument/2006/math">
                    <m:r>
                      <a:rPr lang="fr-CA" i="1">
                        <a:latin typeface="Cambria Math" panose="02040503050406030204" pitchFamily="18" charset="0"/>
                        <a:ea typeface="Cambria Math" panose="02040503050406030204" pitchFamily="18" charset="0"/>
                      </a:rPr>
                      <m:t>⟹</m:t>
                    </m:r>
                  </m:oMath>
                </a14:m>
                <a:r>
                  <a:rPr lang="fr-CA" dirty="0"/>
                  <a:t> </a:t>
                </a:r>
                <a:r>
                  <a:rPr lang="fr-CA" u="sng" dirty="0"/>
                  <a:t>déformations importantes lors du soudage si de grandes vitesses d’arc ne sont pas utilisées</a:t>
                </a:r>
              </a:p>
              <a:p>
                <a:pPr marL="742950" lvl="2" indent="-342900">
                  <a:defRPr/>
                </a:pPr>
                <a:endParaRPr lang="fr-CA" sz="1000" dirty="0"/>
              </a:p>
              <a:p>
                <a:pPr marL="342900" lvl="1" indent="-342900">
                  <a:defRPr/>
                </a:pPr>
                <a:r>
                  <a:rPr lang="fr-CA" sz="2000" dirty="0">
                    <a:solidFill>
                      <a:schemeClr val="accent1"/>
                    </a:solidFill>
                  </a:rPr>
                  <a:t>Capacité thermique massique (</a:t>
                </a:r>
                <a14:m>
                  <m:oMath xmlns:m="http://schemas.openxmlformats.org/officeDocument/2006/math">
                    <m:sSub>
                      <m:sSubPr>
                        <m:ctrlPr>
                          <a:rPr lang="fr-CA" sz="2000" i="1" dirty="0">
                            <a:solidFill>
                              <a:schemeClr val="accent1"/>
                            </a:solidFill>
                            <a:latin typeface="Cambria Math" panose="02040503050406030204" pitchFamily="18" charset="0"/>
                          </a:rPr>
                        </m:ctrlPr>
                      </m:sSubPr>
                      <m:e>
                        <m:r>
                          <a:rPr lang="fr-CA" sz="2000" i="1" dirty="0">
                            <a:solidFill>
                              <a:schemeClr val="accent1"/>
                            </a:solidFill>
                            <a:latin typeface="Cambria Math" panose="02040503050406030204" pitchFamily="18" charset="0"/>
                          </a:rPr>
                          <m:t>𝐶</m:t>
                        </m:r>
                      </m:e>
                      <m:sub>
                        <m:r>
                          <a:rPr lang="fr-CA" sz="2000" i="1" dirty="0">
                            <a:solidFill>
                              <a:schemeClr val="accent1"/>
                            </a:solidFill>
                            <a:latin typeface="Cambria Math" panose="02040503050406030204" pitchFamily="18" charset="0"/>
                          </a:rPr>
                          <m:t>𝑝</m:t>
                        </m:r>
                      </m:sub>
                    </m:sSub>
                  </m:oMath>
                </a14:m>
                <a:r>
                  <a:rPr lang="fr-CA" sz="2000" dirty="0">
                    <a:solidFill>
                      <a:schemeClr val="accent1"/>
                    </a:solidFill>
                  </a:rPr>
                  <a:t>)</a:t>
                </a:r>
              </a:p>
              <a:p>
                <a:pPr marL="342900" lvl="1" indent="-342900">
                  <a:buFont typeface="Calibri" panose="020F0502020204030204" pitchFamily="34" charset="0"/>
                  <a:buChar char="‒"/>
                  <a:defRPr/>
                </a:pPr>
                <a:endParaRPr lang="fr-CA" sz="500" dirty="0">
                  <a:solidFill>
                    <a:srgbClr val="000099"/>
                  </a:solidFill>
                </a:endParaRPr>
              </a:p>
              <a:p>
                <a:pPr marL="742950" lvl="2" indent="-342900">
                  <a:buFont typeface="Wingdings" panose="05000000000000000000" pitchFamily="2" charset="2"/>
                  <a:buChar char="Ø"/>
                  <a:defRPr/>
                </a:pPr>
                <a14:m>
                  <m:oMath xmlns:m="http://schemas.openxmlformats.org/officeDocument/2006/math">
                    <m:sSub>
                      <m:sSubPr>
                        <m:ctrlPr>
                          <a:rPr lang="fr-CA" i="1" dirty="0">
                            <a:latin typeface="Cambria Math" panose="02040503050406030204" pitchFamily="18" charset="0"/>
                          </a:rPr>
                        </m:ctrlPr>
                      </m:sSubPr>
                      <m:e>
                        <m:r>
                          <a:rPr lang="fr-CA" i="1" dirty="0">
                            <a:latin typeface="Cambria Math" panose="02040503050406030204" pitchFamily="18" charset="0"/>
                          </a:rPr>
                          <m:t>𝐶</m:t>
                        </m:r>
                      </m:e>
                      <m:sub>
                        <m:r>
                          <a:rPr lang="fr-CA" i="1" dirty="0">
                            <a:latin typeface="Cambria Math" panose="02040503050406030204" pitchFamily="18" charset="0"/>
                          </a:rPr>
                          <m:t>𝑝</m:t>
                        </m:r>
                      </m:sub>
                    </m:sSub>
                    <m:r>
                      <a:rPr lang="fr-CA" i="1" dirty="0">
                        <a:latin typeface="Cambria Math" panose="02040503050406030204" pitchFamily="18" charset="0"/>
                      </a:rPr>
                      <m:t>=900</m:t>
                    </m:r>
                    <m:f>
                      <m:fPr>
                        <m:type m:val="lin"/>
                        <m:ctrlPr>
                          <a:rPr lang="fr-CA" i="1" dirty="0">
                            <a:latin typeface="Cambria Math" panose="02040503050406030204" pitchFamily="18" charset="0"/>
                          </a:rPr>
                        </m:ctrlPr>
                      </m:fPr>
                      <m:num>
                        <m:r>
                          <m:rPr>
                            <m:sty m:val="p"/>
                          </m:rPr>
                          <a:rPr lang="fr-CA" dirty="0">
                            <a:latin typeface="Cambria Math" panose="02040503050406030204" pitchFamily="18" charset="0"/>
                          </a:rPr>
                          <m:t>J</m:t>
                        </m:r>
                      </m:num>
                      <m:den>
                        <m:r>
                          <m:rPr>
                            <m:sty m:val="p"/>
                          </m:rPr>
                          <a:rPr lang="fr-CA" dirty="0">
                            <a:latin typeface="Cambria Math" panose="02040503050406030204" pitchFamily="18" charset="0"/>
                          </a:rPr>
                          <m:t>kg</m:t>
                        </m:r>
                        <m:r>
                          <a:rPr lang="fr-CA" dirty="0">
                            <a:latin typeface="Cambria Math" panose="02040503050406030204" pitchFamily="18" charset="0"/>
                            <a:ea typeface="Cambria Math" panose="02040503050406030204" pitchFamily="18" charset="0"/>
                          </a:rPr>
                          <m:t>∙℃</m:t>
                        </m:r>
                      </m:den>
                    </m:f>
                  </m:oMath>
                </a14:m>
                <a:r>
                  <a:rPr lang="fr-CA" dirty="0"/>
                  <a:t>. (</a:t>
                </a:r>
                <a:r>
                  <a:rPr lang="fr-CA" sz="1800" dirty="0"/>
                  <a:t>acier: </a:t>
                </a:r>
                <a14:m>
                  <m:oMath xmlns:m="http://schemas.openxmlformats.org/officeDocument/2006/math">
                    <m:r>
                      <a:rPr lang="fr-CA" sz="1800" i="1" dirty="0">
                        <a:latin typeface="Cambria Math" panose="02040503050406030204" pitchFamily="18" charset="0"/>
                      </a:rPr>
                      <m:t>500</m:t>
                    </m:r>
                    <m:f>
                      <m:fPr>
                        <m:type m:val="lin"/>
                        <m:ctrlPr>
                          <a:rPr lang="fr-CA" sz="1800" i="1" dirty="0">
                            <a:latin typeface="Cambria Math" panose="02040503050406030204" pitchFamily="18" charset="0"/>
                          </a:rPr>
                        </m:ctrlPr>
                      </m:fPr>
                      <m:num>
                        <m:r>
                          <m:rPr>
                            <m:sty m:val="p"/>
                          </m:rPr>
                          <a:rPr lang="fr-CA" sz="1800" dirty="0">
                            <a:latin typeface="Cambria Math" panose="02040503050406030204" pitchFamily="18" charset="0"/>
                          </a:rPr>
                          <m:t>J</m:t>
                        </m:r>
                      </m:num>
                      <m:den>
                        <m:r>
                          <m:rPr>
                            <m:sty m:val="p"/>
                          </m:rPr>
                          <a:rPr lang="fr-CA" sz="1800" dirty="0">
                            <a:latin typeface="Cambria Math" panose="02040503050406030204" pitchFamily="18" charset="0"/>
                          </a:rPr>
                          <m:t>kg</m:t>
                        </m:r>
                        <m:r>
                          <a:rPr lang="fr-CA" sz="1800" dirty="0">
                            <a:latin typeface="Cambria Math" panose="02040503050406030204" pitchFamily="18" charset="0"/>
                            <a:ea typeface="Cambria Math" panose="02040503050406030204" pitchFamily="18" charset="0"/>
                          </a:rPr>
                          <m:t>∙℃</m:t>
                        </m:r>
                      </m:den>
                    </m:f>
                  </m:oMath>
                </a14:m>
                <a:r>
                  <a:rPr lang="fr-CA" sz="1800" dirty="0"/>
                  <a:t>; béton: </a:t>
                </a:r>
                <a14:m>
                  <m:oMath xmlns:m="http://schemas.openxmlformats.org/officeDocument/2006/math">
                    <m:r>
                      <a:rPr lang="fr-CA" sz="1800" i="1" dirty="0">
                        <a:latin typeface="Cambria Math"/>
                      </a:rPr>
                      <m:t>800</m:t>
                    </m:r>
                    <m:f>
                      <m:fPr>
                        <m:type m:val="lin"/>
                        <m:ctrlPr>
                          <a:rPr lang="fr-CA" sz="1800" i="1" dirty="0">
                            <a:latin typeface="Cambria Math" panose="02040503050406030204" pitchFamily="18" charset="0"/>
                          </a:rPr>
                        </m:ctrlPr>
                      </m:fPr>
                      <m:num>
                        <m:r>
                          <m:rPr>
                            <m:sty m:val="p"/>
                          </m:rPr>
                          <a:rPr lang="fr-CA" sz="1800" dirty="0">
                            <a:latin typeface="Cambria Math" panose="02040503050406030204" pitchFamily="18" charset="0"/>
                          </a:rPr>
                          <m:t>J</m:t>
                        </m:r>
                      </m:num>
                      <m:den>
                        <m:r>
                          <m:rPr>
                            <m:sty m:val="p"/>
                          </m:rPr>
                          <a:rPr lang="fr-CA" sz="1800" dirty="0">
                            <a:latin typeface="Cambria Math" panose="02040503050406030204" pitchFamily="18" charset="0"/>
                          </a:rPr>
                          <m:t>kg</m:t>
                        </m:r>
                        <m:r>
                          <a:rPr lang="fr-CA" sz="1800" dirty="0">
                            <a:latin typeface="Cambria Math" panose="02040503050406030204" pitchFamily="18" charset="0"/>
                            <a:ea typeface="Cambria Math" panose="02040503050406030204" pitchFamily="18" charset="0"/>
                          </a:rPr>
                          <m:t>∙℃</m:t>
                        </m:r>
                      </m:den>
                    </m:f>
                  </m:oMath>
                </a14:m>
                <a:r>
                  <a:rPr lang="fr-CA" sz="1800" dirty="0"/>
                  <a:t>, bois: </a:t>
                </a:r>
                <a14:m>
                  <m:oMath xmlns:m="http://schemas.openxmlformats.org/officeDocument/2006/math">
                    <m:r>
                      <a:rPr lang="fr-CA" sz="1800" dirty="0">
                        <a:latin typeface="Cambria Math" panose="02040503050406030204" pitchFamily="18" charset="0"/>
                      </a:rPr>
                      <m:t>1</m:t>
                    </m:r>
                    <m:r>
                      <a:rPr lang="fr-CA" sz="1800" i="1" dirty="0">
                        <a:latin typeface="Cambria Math"/>
                      </a:rPr>
                      <m:t>800</m:t>
                    </m:r>
                    <m:f>
                      <m:fPr>
                        <m:type m:val="lin"/>
                        <m:ctrlPr>
                          <a:rPr lang="fr-CA" sz="1800" i="1" dirty="0">
                            <a:latin typeface="Cambria Math" panose="02040503050406030204" pitchFamily="18" charset="0"/>
                          </a:rPr>
                        </m:ctrlPr>
                      </m:fPr>
                      <m:num>
                        <m:r>
                          <m:rPr>
                            <m:sty m:val="p"/>
                          </m:rPr>
                          <a:rPr lang="fr-CA" sz="1800" dirty="0">
                            <a:latin typeface="Cambria Math" panose="02040503050406030204" pitchFamily="18" charset="0"/>
                          </a:rPr>
                          <m:t>J</m:t>
                        </m:r>
                      </m:num>
                      <m:den>
                        <m:r>
                          <m:rPr>
                            <m:sty m:val="p"/>
                          </m:rPr>
                          <a:rPr lang="fr-CA" sz="1800" dirty="0">
                            <a:latin typeface="Cambria Math" panose="02040503050406030204" pitchFamily="18" charset="0"/>
                          </a:rPr>
                          <m:t>kg</m:t>
                        </m:r>
                        <m:r>
                          <a:rPr lang="fr-CA" sz="1800" dirty="0">
                            <a:latin typeface="Cambria Math" panose="02040503050406030204" pitchFamily="18" charset="0"/>
                            <a:ea typeface="Cambria Math" panose="02040503050406030204" pitchFamily="18" charset="0"/>
                          </a:rPr>
                          <m:t>∙℃</m:t>
                        </m:r>
                      </m:den>
                    </m:f>
                  </m:oMath>
                </a14:m>
                <a:r>
                  <a:rPr lang="fr-CA" dirty="0"/>
                  <a:t>)</a:t>
                </a:r>
              </a:p>
              <a:p>
                <a:pPr marL="742950" lvl="2" indent="-342900">
                  <a:buFont typeface="Wingdings" panose="05000000000000000000" pitchFamily="2" charset="2"/>
                  <a:buChar char="Ø"/>
                  <a:defRPr/>
                </a:pPr>
                <a:r>
                  <a:rPr lang="fr-CA" dirty="0"/>
                  <a:t>utilisée dans les calculs de résistance au feu</a:t>
                </a:r>
              </a:p>
              <a:p>
                <a:pPr marL="742950" lvl="2" indent="-342900">
                  <a:buFont typeface="Wingdings" panose="05000000000000000000" pitchFamily="2" charset="2"/>
                  <a:buChar char="§"/>
                  <a:defRPr/>
                </a:pPr>
                <a:endParaRPr lang="fr-CA" sz="1000" dirty="0"/>
              </a:p>
              <a:p>
                <a:pPr marL="342900" lvl="1" indent="-342900">
                  <a:defRPr/>
                </a:pPr>
                <a:r>
                  <a:rPr lang="fr-CA" sz="2000" dirty="0"/>
                  <a:t>Conductivité électrique</a:t>
                </a:r>
              </a:p>
              <a:p>
                <a:pPr marL="342900" lvl="1" indent="-342900">
                  <a:buFont typeface="Calibri" panose="020F0502020204030204" pitchFamily="34" charset="0"/>
                  <a:buChar char="‒"/>
                  <a:defRPr/>
                </a:pPr>
                <a:endParaRPr lang="fr-CA" sz="500" dirty="0">
                  <a:solidFill>
                    <a:srgbClr val="000099"/>
                  </a:solidFill>
                </a:endParaRPr>
              </a:p>
              <a:p>
                <a:pPr marL="742950" lvl="2" indent="-342900">
                  <a:buFont typeface="Wingdings" panose="05000000000000000000" pitchFamily="2" charset="2"/>
                  <a:buChar char="Ø"/>
                  <a:defRPr/>
                </a:pPr>
                <a:r>
                  <a:rPr lang="fr-CA" dirty="0"/>
                  <a:t>varie entre </a:t>
                </a:r>
                <a14:m>
                  <m:oMath xmlns:m="http://schemas.openxmlformats.org/officeDocument/2006/math">
                    <m:r>
                      <a:rPr lang="fr-CA" i="1" dirty="0">
                        <a:latin typeface="Cambria Math" panose="02040503050406030204" pitchFamily="18" charset="0"/>
                      </a:rPr>
                      <m:t>34 </m:t>
                    </m:r>
                  </m:oMath>
                </a14:m>
                <a:r>
                  <a:rPr lang="fr-CA" dirty="0"/>
                  <a:t>et </a:t>
                </a:r>
                <a14:m>
                  <m:oMath xmlns:m="http://schemas.openxmlformats.org/officeDocument/2006/math">
                    <m:r>
                      <a:rPr lang="fr-CA" i="1" dirty="0">
                        <a:latin typeface="Cambria Math" panose="02040503050406030204" pitchFamily="18" charset="0"/>
                      </a:rPr>
                      <m:t>36 </m:t>
                    </m:r>
                    <m:f>
                      <m:fPr>
                        <m:type m:val="lin"/>
                        <m:ctrlPr>
                          <a:rPr lang="fr-CA" i="1" dirty="0">
                            <a:latin typeface="Cambria Math" panose="02040503050406030204" pitchFamily="18" charset="0"/>
                          </a:rPr>
                        </m:ctrlPr>
                      </m:fPr>
                      <m:num>
                        <m:r>
                          <m:rPr>
                            <m:sty m:val="p"/>
                          </m:rPr>
                          <a:rPr lang="fr-CA" dirty="0">
                            <a:latin typeface="Cambria Math" panose="02040503050406030204" pitchFamily="18" charset="0"/>
                          </a:rPr>
                          <m:t>m</m:t>
                        </m:r>
                      </m:num>
                      <m:den>
                        <m:r>
                          <m:rPr>
                            <m:sty m:val="p"/>
                          </m:rPr>
                          <a:rPr lang="el-GR" dirty="0">
                            <a:latin typeface="Cambria Math" panose="02040503050406030204" pitchFamily="18" charset="0"/>
                            <a:ea typeface="Cambria Math" panose="02040503050406030204" pitchFamily="18" charset="0"/>
                          </a:rPr>
                          <m:t>Ω</m:t>
                        </m:r>
                        <m:r>
                          <a:rPr lang="el-GR" dirty="0">
                            <a:latin typeface="Cambria Math" panose="02040503050406030204" pitchFamily="18" charset="0"/>
                            <a:ea typeface="Cambria Math" panose="02040503050406030204" pitchFamily="18" charset="0"/>
                          </a:rPr>
                          <m:t>∙</m:t>
                        </m:r>
                        <m:sSup>
                          <m:sSupPr>
                            <m:ctrlPr>
                              <a:rPr lang="el-GR" i="1" dirty="0">
                                <a:latin typeface="Cambria Math" panose="02040503050406030204" pitchFamily="18" charset="0"/>
                                <a:ea typeface="Cambria Math" panose="02040503050406030204" pitchFamily="18" charset="0"/>
                              </a:rPr>
                            </m:ctrlPr>
                          </m:sSupPr>
                          <m:e>
                            <m:r>
                              <m:rPr>
                                <m:sty m:val="p"/>
                              </m:rPr>
                              <a:rPr lang="fr-CA" dirty="0">
                                <a:latin typeface="Cambria Math" panose="02040503050406030204" pitchFamily="18" charset="0"/>
                                <a:ea typeface="Cambria Math" panose="02040503050406030204" pitchFamily="18" charset="0"/>
                              </a:rPr>
                              <m:t>mm</m:t>
                            </m:r>
                          </m:e>
                          <m:sup>
                            <m:r>
                              <a:rPr lang="fr-CA" dirty="0">
                                <a:latin typeface="Cambria Math" panose="02040503050406030204" pitchFamily="18" charset="0"/>
                                <a:ea typeface="Cambria Math" panose="02040503050406030204" pitchFamily="18" charset="0"/>
                              </a:rPr>
                              <m:t>2</m:t>
                            </m:r>
                          </m:sup>
                        </m:sSup>
                      </m:den>
                    </m:f>
                    <m:r>
                      <a:rPr lang="fr-CA" i="1" dirty="0">
                        <a:latin typeface="Cambria Math" panose="02040503050406030204" pitchFamily="18" charset="0"/>
                      </a:rPr>
                      <m:t> </m:t>
                    </m:r>
                  </m:oMath>
                </a14:m>
                <a:endParaRPr lang="fr-CA" dirty="0"/>
              </a:p>
              <a:p>
                <a:pPr marL="742950" lvl="2" indent="-342900">
                  <a:buFont typeface="Wingdings" panose="05000000000000000000" pitchFamily="2" charset="2"/>
                  <a:buChar char="Ø"/>
                  <a:defRPr/>
                </a:pPr>
                <a:r>
                  <a:rPr lang="fr-CA" u="sng" dirty="0"/>
                  <a:t>six fois meilleure que celle de l’acier et égale à </a:t>
                </a:r>
                <a14:m>
                  <m:oMath xmlns:m="http://schemas.openxmlformats.org/officeDocument/2006/math">
                    <m:r>
                      <a:rPr lang="fr-CA" i="1" u="sng" dirty="0">
                        <a:latin typeface="Cambria Math" panose="02040503050406030204" pitchFamily="18" charset="0"/>
                      </a:rPr>
                      <m:t>60</m:t>
                    </m:r>
                    <m:r>
                      <a:rPr lang="fr-CA" i="1" u="sng" dirty="0">
                        <a:latin typeface="Cambria Math" panose="02040503050406030204" pitchFamily="18" charset="0"/>
                        <a:ea typeface="Cambria Math" panose="02040503050406030204" pitchFamily="18" charset="0"/>
                      </a:rPr>
                      <m:t>%</m:t>
                    </m:r>
                  </m:oMath>
                </a14:m>
                <a:r>
                  <a:rPr lang="fr-CA" u="sng" dirty="0"/>
                  <a:t> de celle du cuivre</a:t>
                </a:r>
              </a:p>
              <a:p>
                <a:pPr marL="742950" lvl="2" indent="-342900">
                  <a:buFont typeface="Wingdings" panose="05000000000000000000" pitchFamily="2" charset="2"/>
                  <a:buChar char="Ø"/>
                  <a:defRPr/>
                </a:pPr>
                <a:r>
                  <a:rPr lang="fr-CA" dirty="0"/>
                  <a:t>la résistivité (inverse de la conductivité) est de </a:t>
                </a:r>
                <a14:m>
                  <m:oMath xmlns:m="http://schemas.openxmlformats.org/officeDocument/2006/math">
                    <m:r>
                      <a:rPr lang="fr-CA" i="1" dirty="0">
                        <a:latin typeface="Cambria Math" panose="02040503050406030204" pitchFamily="18" charset="0"/>
                      </a:rPr>
                      <m:t>2,83</m:t>
                    </m:r>
                  </m:oMath>
                </a14:m>
                <a:r>
                  <a:rPr lang="fr-CA" dirty="0"/>
                  <a:t> </a:t>
                </a:r>
                <a14:m>
                  <m:oMath xmlns:m="http://schemas.openxmlformats.org/officeDocument/2006/math">
                    <m:r>
                      <m:rPr>
                        <m:sty m:val="p"/>
                      </m:rPr>
                      <a:rPr lang="fr-CA" dirty="0">
                        <a:latin typeface="Cambria Math" panose="02040503050406030204" pitchFamily="18" charset="0"/>
                      </a:rPr>
                      <m:t>μ</m:t>
                    </m:r>
                    <m:r>
                      <m:rPr>
                        <m:sty m:val="p"/>
                      </m:rPr>
                      <a:rPr lang="fr-CA" dirty="0" err="1">
                        <a:latin typeface="Cambria Math" panose="02040503050406030204" pitchFamily="18" charset="0"/>
                      </a:rPr>
                      <m:t>Ω</m:t>
                    </m:r>
                    <m:r>
                      <a:rPr lang="fr-CA" dirty="0">
                        <a:latin typeface="Cambria Math" panose="02040503050406030204" pitchFamily="18" charset="0"/>
                        <a:ea typeface="Cambria Math" panose="02040503050406030204" pitchFamily="18" charset="0"/>
                      </a:rPr>
                      <m:t>∙</m:t>
                    </m:r>
                    <m:r>
                      <m:rPr>
                        <m:sty m:val="p"/>
                      </m:rPr>
                      <a:rPr lang="fr-CA" dirty="0">
                        <a:latin typeface="Cambria Math" panose="02040503050406030204" pitchFamily="18" charset="0"/>
                        <a:ea typeface="Cambria Math" panose="02040503050406030204" pitchFamily="18" charset="0"/>
                      </a:rPr>
                      <m:t>cm</m:t>
                    </m:r>
                  </m:oMath>
                </a14:m>
                <a:endParaRPr lang="fr-CA" dirty="0"/>
              </a:p>
              <a:p>
                <a:pPr marL="742950" lvl="2" indent="-342900">
                  <a:buFont typeface="Wingdings" panose="05000000000000000000" pitchFamily="2" charset="2"/>
                  <a:buChar char="Ø"/>
                  <a:defRPr/>
                </a:pPr>
                <a:r>
                  <a:rPr lang="fr-CA" dirty="0"/>
                  <a:t>rend l’aluminium </a:t>
                </a:r>
                <a:r>
                  <a:rPr lang="fr-CA" u="sng" dirty="0"/>
                  <a:t>compétitif pour la fabrication de câbles électriques</a:t>
                </a:r>
                <a:r>
                  <a:rPr lang="fr-CA" dirty="0"/>
                  <a:t> (il est moins pesant)</a:t>
                </a:r>
              </a:p>
            </p:txBody>
          </p:sp>
        </mc:Choice>
        <mc:Fallback xmlns="">
          <p:sp>
            <p:nvSpPr>
              <p:cNvPr id="6" name="Rectangle 1027"/>
              <p:cNvSpPr txBox="1">
                <a:spLocks noRot="1" noChangeAspect="1" noMove="1" noResize="1" noEditPoints="1" noAdjustHandles="1" noChangeArrowheads="1" noChangeShapeType="1" noTextEdit="1"/>
              </p:cNvSpPr>
              <p:nvPr/>
            </p:nvSpPr>
            <p:spPr>
              <a:xfrm>
                <a:off x="838200" y="738506"/>
                <a:ext cx="10280195" cy="5917247"/>
              </a:xfrm>
              <a:prstGeom prst="rect">
                <a:avLst/>
              </a:prstGeom>
              <a:blipFill>
                <a:blip r:embed="rId3"/>
                <a:stretch>
                  <a:fillRect l="-1423" t="-1854"/>
                </a:stretch>
              </a:blipFill>
            </p:spPr>
            <p:txBody>
              <a:bodyPr/>
              <a:lstStyle/>
              <a:p>
                <a:r>
                  <a:rPr lang="fr-CA">
                    <a:noFill/>
                  </a:rPr>
                  <a:t> </a:t>
                </a:r>
              </a:p>
            </p:txBody>
          </p:sp>
        </mc:Fallback>
      </mc:AlternateContent>
    </p:spTree>
    <p:extLst>
      <p:ext uri="{BB962C8B-B14F-4D97-AF65-F5344CB8AC3E}">
        <p14:creationId xmlns:p14="http://schemas.microsoft.com/office/powerpoint/2010/main" val="269348022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14" name="Rectangle 1027"/>
          <p:cNvSpPr txBox="1">
            <a:spLocks noChangeArrowheads="1"/>
          </p:cNvSpPr>
          <p:nvPr/>
        </p:nvSpPr>
        <p:spPr>
          <a:xfrm>
            <a:off x="838200" y="829292"/>
            <a:ext cx="9049562" cy="151216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defRPr/>
            </a:pPr>
            <a:r>
              <a:rPr lang="fr-CA" sz="2000" dirty="0">
                <a:latin typeface="Univers Condensed"/>
              </a:rPr>
              <a:t>Déformations thermique due au soudage</a:t>
            </a:r>
          </a:p>
          <a:p>
            <a:pPr marL="265113" lvl="1" indent="-265113">
              <a:defRPr/>
            </a:pPr>
            <a:endParaRPr lang="fr-CA" sz="2000" dirty="0">
              <a:solidFill>
                <a:srgbClr val="000099"/>
              </a:solidFill>
              <a:latin typeface="Univers Condensed"/>
            </a:endParaRPr>
          </a:p>
          <a:p>
            <a:pPr marL="265113" lvl="1" indent="-265113">
              <a:defRPr/>
            </a:pPr>
            <a:r>
              <a:rPr lang="fr-FR" sz="2000" dirty="0">
                <a:solidFill>
                  <a:schemeClr val="tx1"/>
                </a:solidFill>
                <a:latin typeface="Univers Condensed"/>
                <a:ea typeface="Cambria Math" panose="02040503050406030204" pitchFamily="18" charset="0"/>
              </a:rPr>
              <a:t>Si on compare les déformations totales (</a:t>
            </a:r>
            <a:r>
              <a:rPr lang="fr-FR" sz="2000" u="sng" dirty="0">
                <a:solidFill>
                  <a:schemeClr val="tx1"/>
                </a:solidFill>
                <a:latin typeface="Univers Condensed"/>
                <a:ea typeface="Cambria Math" panose="02040503050406030204" pitchFamily="18" charset="0"/>
              </a:rPr>
              <a:t>due à la dilatation thermique</a:t>
            </a:r>
            <a:r>
              <a:rPr lang="fr-FR" sz="2000" dirty="0">
                <a:solidFill>
                  <a:schemeClr val="tx1"/>
                </a:solidFill>
                <a:latin typeface="Univers Condensed"/>
                <a:ea typeface="Cambria Math" panose="02040503050406030204" pitchFamily="18" charset="0"/>
              </a:rPr>
              <a:t>) des pièces en aluminium lors du soudage versus celles en acier, on constate que dans l’ensemble elle sont équivalentes (voir figure) </a:t>
            </a:r>
            <a:endParaRPr lang="fr-CA" sz="2000" dirty="0">
              <a:solidFill>
                <a:schemeClr val="tx1"/>
              </a:solidFill>
              <a:latin typeface="Univers Condensed"/>
            </a:endParaRPr>
          </a:p>
        </p:txBody>
      </p:sp>
      <p:pic>
        <p:nvPicPr>
          <p:cNvPr id="16" name="Image 15"/>
          <p:cNvPicPr>
            <a:picLocks noChangeAspect="1"/>
          </p:cNvPicPr>
          <p:nvPr/>
        </p:nvPicPr>
        <p:blipFill>
          <a:blip r:embed="rId3"/>
          <a:stretch>
            <a:fillRect/>
          </a:stretch>
        </p:blipFill>
        <p:spPr>
          <a:xfrm>
            <a:off x="1653728" y="2656561"/>
            <a:ext cx="8639175" cy="2667000"/>
          </a:xfrm>
          <a:prstGeom prst="rect">
            <a:avLst/>
          </a:prstGeom>
        </p:spPr>
      </p:pic>
      <p:sp>
        <p:nvSpPr>
          <p:cNvPr id="17" name="Rectangle 16"/>
          <p:cNvSpPr/>
          <p:nvPr/>
        </p:nvSpPr>
        <p:spPr>
          <a:xfrm>
            <a:off x="1903161" y="5627438"/>
            <a:ext cx="7984601" cy="307777"/>
          </a:xfrm>
          <a:prstGeom prst="rect">
            <a:avLst/>
          </a:prstGeom>
        </p:spPr>
        <p:txBody>
          <a:bodyPr wrap="square">
            <a:spAutoFit/>
          </a:bodyPr>
          <a:lstStyle/>
          <a:p>
            <a:r>
              <a:rPr lang="fr-CA" sz="1400" dirty="0">
                <a:latin typeface="Univers Condensed"/>
              </a:rPr>
              <a:t>Comparaison de l’aluminium avec l’acier pour les quantités de déformation induite par le soudage</a:t>
            </a:r>
          </a:p>
        </p:txBody>
      </p:sp>
      <p:sp>
        <p:nvSpPr>
          <p:cNvPr id="8" name="Rectangle 7">
            <a:extLst>
              <a:ext uri="{FF2B5EF4-FFF2-40B4-BE49-F238E27FC236}">
                <a16:creationId xmlns:a16="http://schemas.microsoft.com/office/drawing/2014/main" id="{21B4340A-B02D-914B-987B-C1D56CD81C98}"/>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109436091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9" name="Rectangle 1027"/>
          <p:cNvSpPr txBox="1">
            <a:spLocks noChangeArrowheads="1"/>
          </p:cNvSpPr>
          <p:nvPr/>
        </p:nvSpPr>
        <p:spPr bwMode="auto">
          <a:xfrm>
            <a:off x="838200" y="1179156"/>
            <a:ext cx="9999133" cy="415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CA" sz="2000" dirty="0">
                <a:latin typeface="Univers Condensed"/>
                <a:ea typeface="Cambria Math" panose="02040503050406030204" pitchFamily="18" charset="0"/>
              </a:rPr>
              <a:t>Pour </a:t>
            </a:r>
            <a:r>
              <a:rPr lang="fr-CA" sz="2000" u="sng" dirty="0">
                <a:latin typeface="Univers Condensed"/>
                <a:ea typeface="Cambria Math" panose="02040503050406030204" pitchFamily="18" charset="0"/>
              </a:rPr>
              <a:t>contrer les effets des déformations due au soudage</a:t>
            </a:r>
            <a:r>
              <a:rPr lang="fr-CA" sz="2000" dirty="0">
                <a:latin typeface="Univers Condensed"/>
                <a:ea typeface="Cambria Math" panose="02040503050406030204" pitchFamily="18" charset="0"/>
              </a:rPr>
              <a:t>, il faut   :</a:t>
            </a:r>
          </a:p>
          <a:p>
            <a:pPr marL="742950" lvl="2" indent="-342900" eaLnBrk="1" hangingPunct="1">
              <a:buFontTx/>
              <a:buChar char="‒"/>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adopter une séquence de soudage optimisant la répartition thermique</a:t>
            </a:r>
          </a:p>
          <a:p>
            <a:pPr marL="1200150" lvl="3" indent="-342900" eaLnBrk="1" hangingPunct="1">
              <a:buFont typeface="Wingdings" panose="05000000000000000000" pitchFamily="2" charset="2"/>
              <a:buChar char="§"/>
              <a:defRPr/>
            </a:pPr>
            <a:endParaRPr lang="fr-CA"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utiliser des gabarits </a:t>
            </a:r>
            <a:r>
              <a:rPr lang="fr-FR" sz="2000" dirty="0">
                <a:latin typeface="Univers Condensed"/>
                <a:ea typeface="Cambria Math" panose="02040503050406030204" pitchFamily="18" charset="0"/>
              </a:rPr>
              <a:t>pour maintenir les assemblages en place</a:t>
            </a:r>
            <a:endParaRPr lang="fr-CA"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concevoir des joints minimisant la déformation (</a:t>
            </a:r>
            <a:r>
              <a:rPr lang="fr-FR" sz="2000" dirty="0">
                <a:latin typeface="Univers Condensed"/>
                <a:ea typeface="Cambria Math" panose="02040503050406030204" pitchFamily="18" charset="0"/>
              </a:rPr>
              <a:t>des préparations de joints nécessitant moins de métal d’apport par exemple)</a:t>
            </a:r>
            <a:endParaRPr lang="fr-CA"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trouver un juste équilibre entre déformations et fissuration à chaud</a:t>
            </a:r>
          </a:p>
          <a:p>
            <a:pPr marL="627063" lvl="3" indent="0" eaLnBrk="1" hangingPunct="1">
              <a:buNone/>
              <a:defRPr/>
            </a:pPr>
            <a:r>
              <a:rPr lang="fr-CA" dirty="0">
                <a:latin typeface="Univers Condensed"/>
                <a:ea typeface="Cambria Math" panose="02040503050406030204" pitchFamily="18" charset="0"/>
              </a:rPr>
              <a:t>Ex. : bridage</a:t>
            </a:r>
          </a:p>
        </p:txBody>
      </p:sp>
      <p:sp>
        <p:nvSpPr>
          <p:cNvPr id="6" name="Rectangle 5">
            <a:extLst>
              <a:ext uri="{FF2B5EF4-FFF2-40B4-BE49-F238E27FC236}">
                <a16:creationId xmlns:a16="http://schemas.microsoft.com/office/drawing/2014/main" id="{28C4CF87-6A7D-3B48-8A23-16CC5765440D}"/>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8194071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755825"/>
                <a:ext cx="9897858" cy="58143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Soudabilité par groupe d’alliage</a:t>
                </a:r>
              </a:p>
              <a:p>
                <a:pPr marL="342900" lvl="1" indent="-342900" eaLnBrk="1" hangingPunct="1">
                  <a:buFont typeface="Calibri" panose="020F0502020204030204" pitchFamily="34" charset="0"/>
                  <a:buChar char="‒"/>
                  <a:defRPr/>
                </a:pPr>
                <a:endParaRPr lang="el-GR" sz="1600" dirty="0">
                  <a:solidFill>
                    <a:srgbClr val="000099"/>
                  </a:solidFill>
                  <a:latin typeface="Univers Condensed"/>
                </a:endParaRPr>
              </a:p>
              <a:p>
                <a:pPr marL="265113" lvl="1" indent="-265113" eaLnBrk="1" hangingPunct="1">
                  <a:buFont typeface="Arial" panose="020B0604020202020204" pitchFamily="34" charset="0"/>
                  <a:buChar char="•"/>
                  <a:defRPr/>
                </a:pPr>
                <a:r>
                  <a:rPr lang="fr-CA" sz="1600" dirty="0">
                    <a:latin typeface="Univers Condensed"/>
                    <a:ea typeface="Cambria Math" panose="02040503050406030204" pitchFamily="18" charset="0"/>
                  </a:rPr>
                  <a:t>Les alliages </a:t>
                </a:r>
                <a:r>
                  <a:rPr lang="fr-CA" sz="1600" u="sng" dirty="0">
                    <a:latin typeface="Univers Condensed"/>
                    <a:ea typeface="Cambria Math" panose="02040503050406030204" pitchFamily="18" charset="0"/>
                  </a:rPr>
                  <a:t>non traitables thermiquement</a:t>
                </a:r>
                <a:r>
                  <a:rPr lang="fr-CA" sz="1600" dirty="0">
                    <a:latin typeface="Univers Condensed"/>
                    <a:ea typeface="Cambria Math" panose="02040503050406030204" pitchFamily="18" charset="0"/>
                  </a:rPr>
                  <a:t> (séries </a:t>
                </a:r>
                <a14:m>
                  <m:oMath xmlns:m="http://schemas.openxmlformats.org/officeDocument/2006/math">
                    <m:r>
                      <a:rPr lang="fr-CA" sz="1600" i="1" dirty="0">
                        <a:latin typeface="Cambria Math" panose="02040503050406030204" pitchFamily="18" charset="0"/>
                        <a:ea typeface="Cambria Math" panose="02040503050406030204" pitchFamily="18" charset="0"/>
                      </a:rPr>
                      <m:t>1000</m:t>
                    </m:r>
                  </m:oMath>
                </a14:m>
                <a:r>
                  <a:rPr lang="fr-CA" sz="1600" dirty="0">
                    <a:latin typeface="Univers Condensed"/>
                    <a:ea typeface="Cambria Math" panose="02040503050406030204" pitchFamily="18" charset="0"/>
                  </a:rPr>
                  <a:t>, </a:t>
                </a:r>
                <a14:m>
                  <m:oMath xmlns:m="http://schemas.openxmlformats.org/officeDocument/2006/math">
                    <m:r>
                      <a:rPr lang="fr-CA" sz="1600" i="1" dirty="0">
                        <a:latin typeface="Cambria Math" panose="02040503050406030204" pitchFamily="18" charset="0"/>
                        <a:ea typeface="Cambria Math" panose="02040503050406030204" pitchFamily="18" charset="0"/>
                      </a:rPr>
                      <m:t>3000 </m:t>
                    </m:r>
                  </m:oMath>
                </a14:m>
                <a:r>
                  <a:rPr lang="fr-CA" sz="1600" dirty="0">
                    <a:latin typeface="Univers Condensed"/>
                    <a:ea typeface="Cambria Math" panose="02040503050406030204" pitchFamily="18" charset="0"/>
                  </a:rPr>
                  <a:t>et </a:t>
                </a:r>
                <a14:m>
                  <m:oMath xmlns:m="http://schemas.openxmlformats.org/officeDocument/2006/math">
                    <m:r>
                      <a:rPr lang="fr-CA" sz="1600" i="1" dirty="0">
                        <a:latin typeface="Cambria Math" panose="02040503050406030204" pitchFamily="18" charset="0"/>
                        <a:ea typeface="Cambria Math" panose="02040503050406030204" pitchFamily="18" charset="0"/>
                      </a:rPr>
                      <m:t>5000</m:t>
                    </m:r>
                  </m:oMath>
                </a14:m>
                <a:r>
                  <a:rPr lang="fr-CA" sz="1600" dirty="0">
                    <a:latin typeface="Univers Condensed"/>
                    <a:ea typeface="Cambria Math" panose="02040503050406030204" pitchFamily="18" charset="0"/>
                  </a:rPr>
                  <a:t>)</a:t>
                </a: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sont </a:t>
                </a:r>
                <a:r>
                  <a:rPr lang="fr-CA" sz="1600" u="sng" dirty="0">
                    <a:latin typeface="Univers Condensed"/>
                    <a:ea typeface="Cambria Math" panose="02040503050406030204" pitchFamily="18" charset="0"/>
                  </a:rPr>
                  <a:t>les plus faciles à souder</a:t>
                </a:r>
                <a:r>
                  <a:rPr lang="fr-CA" sz="1600" dirty="0">
                    <a:latin typeface="Univers Condensed"/>
                    <a:ea typeface="Cambria Math" panose="02040503050406030204" pitchFamily="18" charset="0"/>
                  </a:rPr>
                  <a:t>, mais </a:t>
                </a:r>
                <a:r>
                  <a:rPr lang="fr-CA" sz="1600" u="sng" dirty="0">
                    <a:latin typeface="Univers Condensed"/>
                    <a:ea typeface="Cambria Math" panose="02040503050406030204" pitchFamily="18" charset="0"/>
                  </a:rPr>
                  <a:t>recristallisation</a:t>
                </a:r>
                <a:r>
                  <a:rPr lang="fr-CA" sz="1600" dirty="0">
                    <a:latin typeface="Univers Condensed"/>
                    <a:ea typeface="Cambria Math" panose="02040503050406030204" pitchFamily="18" charset="0"/>
                  </a:rPr>
                  <a:t> de la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ZAT</m:t>
                    </m:r>
                  </m:oMath>
                </a14:m>
                <a:endParaRPr lang="fr-CA" sz="1600" dirty="0">
                  <a:latin typeface="Univers Condensed"/>
                  <a:ea typeface="Cambria Math" panose="02040503050406030204" pitchFamily="18" charset="0"/>
                </a:endParaRPr>
              </a:p>
              <a:p>
                <a:pPr marL="627063" lvl="2" indent="0" eaLnBrk="1" hangingPunct="1">
                  <a:buNone/>
                  <a:defRPr/>
                </a:pPr>
                <a:r>
                  <a:rPr lang="fr-CA" sz="1600" dirty="0">
                    <a:latin typeface="Univers Condensed"/>
                  </a:rPr>
                  <a:t>(</a:t>
                </a:r>
                <a14:m>
                  <m:oMath xmlns:m="http://schemas.openxmlformats.org/officeDocument/2006/math">
                    <m:r>
                      <a:rPr lang="fr-CA" sz="1600" i="1" dirty="0">
                        <a:latin typeface="Cambria Math" panose="02040503050406030204" pitchFamily="18" charset="0"/>
                      </a:rPr>
                      <m:t>1350</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1060</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1100</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2219</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3003</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3004</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5005</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5050</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5052</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5083</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5086</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5154</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5254</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5454</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5456</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5652</m:t>
                    </m:r>
                  </m:oMath>
                </a14:m>
                <a:r>
                  <a:rPr lang="fr-CA" sz="1600" dirty="0">
                    <a:latin typeface="Univers Condensed"/>
                  </a:rPr>
                  <a:t>)</a:t>
                </a: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265113" lvl="1" indent="-265113" eaLnBrk="1" hangingPunct="1">
                  <a:buFont typeface="Arial" panose="020B0604020202020204" pitchFamily="34" charset="0"/>
                  <a:buChar char="•"/>
                  <a:defRPr/>
                </a:pPr>
                <a:r>
                  <a:rPr lang="fr-CA" sz="1600" dirty="0">
                    <a:latin typeface="Univers Condensed"/>
                    <a:ea typeface="Cambria Math" panose="02040503050406030204" pitchFamily="18" charset="0"/>
                  </a:rPr>
                  <a:t>Série </a:t>
                </a:r>
                <a14:m>
                  <m:oMath xmlns:m="http://schemas.openxmlformats.org/officeDocument/2006/math">
                    <m:r>
                      <a:rPr lang="fr-CA" sz="1600" dirty="0">
                        <a:latin typeface="Cambria Math" panose="02040503050406030204" pitchFamily="18" charset="0"/>
                        <a:ea typeface="Cambria Math" panose="02040503050406030204" pitchFamily="18" charset="0"/>
                      </a:rPr>
                      <m:t>6000</m:t>
                    </m:r>
                  </m:oMath>
                </a14:m>
                <a:endParaRPr lang="fr-CA"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soudable, mais </a:t>
                </a:r>
                <a:r>
                  <a:rPr lang="fr-CA" sz="1600" u="sng" dirty="0">
                    <a:latin typeface="Univers Condensed"/>
                    <a:ea typeface="Cambria Math" panose="02040503050406030204" pitchFamily="18" charset="0"/>
                  </a:rPr>
                  <a:t>adoucissement des propriétés mécaniques</a:t>
                </a:r>
              </a:p>
              <a:p>
                <a:pPr marL="622300" lvl="2" indent="0" eaLnBrk="1" hangingPunct="1">
                  <a:buNone/>
                  <a:defRPr/>
                </a:pPr>
                <a:r>
                  <a:rPr lang="fr-CA" sz="1600" dirty="0">
                    <a:latin typeface="Univers Condensed"/>
                  </a:rPr>
                  <a:t>(</a:t>
                </a:r>
                <a14:m>
                  <m:oMath xmlns:m="http://schemas.openxmlformats.org/officeDocument/2006/math">
                    <m:r>
                      <a:rPr lang="fr-CA" sz="1600" i="1" dirty="0">
                        <a:latin typeface="Cambria Math" panose="02040503050406030204" pitchFamily="18" charset="0"/>
                      </a:rPr>
                      <m:t>6061</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6063</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6101</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6151</m:t>
                    </m:r>
                  </m:oMath>
                </a14:m>
                <a:r>
                  <a:rPr lang="fr-CA" sz="1600" dirty="0">
                    <a:latin typeface="Univers Condensed"/>
                    <a:ea typeface="Cambria Math" panose="02040503050406030204" pitchFamily="18" charset="0"/>
                  </a:rPr>
                  <a:t>)</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265113" lvl="1" indent="-265113" eaLnBrk="1" hangingPunct="1">
                  <a:buFont typeface="Arial" panose="020B0604020202020204" pitchFamily="34" charset="0"/>
                  <a:buChar char="•"/>
                  <a:defRPr/>
                </a:pPr>
                <a:r>
                  <a:rPr lang="fr-CA" sz="1600" dirty="0">
                    <a:latin typeface="Univers Condensed"/>
                    <a:ea typeface="Cambria Math" panose="02040503050406030204" pitchFamily="18" charset="0"/>
                  </a:rPr>
                  <a:t>Séries </a:t>
                </a:r>
                <a14:m>
                  <m:oMath xmlns:m="http://schemas.openxmlformats.org/officeDocument/2006/math">
                    <m:r>
                      <a:rPr lang="fr-CA" sz="1600" dirty="0">
                        <a:latin typeface="Cambria Math" panose="02040503050406030204" pitchFamily="18" charset="0"/>
                        <a:ea typeface="Cambria Math" panose="02040503050406030204" pitchFamily="18" charset="0"/>
                      </a:rPr>
                      <m:t>4000 </m:t>
                    </m:r>
                  </m:oMath>
                </a14:m>
                <a:r>
                  <a:rPr lang="fr-CA" sz="1600" dirty="0">
                    <a:latin typeface="Univers Condensed"/>
                    <a:ea typeface="Cambria Math" panose="02040503050406030204" pitchFamily="18" charset="0"/>
                  </a:rPr>
                  <a:t>et </a:t>
                </a:r>
                <a14:m>
                  <m:oMath xmlns:m="http://schemas.openxmlformats.org/officeDocument/2006/math">
                    <m:r>
                      <a:rPr lang="fr-CA" sz="1600" dirty="0">
                        <a:latin typeface="Cambria Math" panose="02040503050406030204" pitchFamily="18" charset="0"/>
                        <a:ea typeface="Cambria Math" panose="02040503050406030204" pitchFamily="18" charset="0"/>
                      </a:rPr>
                      <m:t>2000</m:t>
                    </m:r>
                  </m:oMath>
                </a14:m>
                <a:endParaRPr lang="fr-CA"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soudables à la condition de prendre des précautions particulières</a:t>
                </a:r>
              </a:p>
              <a:p>
                <a:pPr marL="627063" lvl="2" indent="0" eaLnBrk="1" hangingPunct="1">
                  <a:buNone/>
                  <a:defRPr/>
                </a:pPr>
                <a:r>
                  <a:rPr lang="fr-CA" sz="1600" dirty="0">
                    <a:latin typeface="Univers Condensed"/>
                  </a:rPr>
                  <a:t>(</a:t>
                </a:r>
                <a14:m>
                  <m:oMath xmlns:m="http://schemas.openxmlformats.org/officeDocument/2006/math">
                    <m:r>
                      <a:rPr lang="fr-CA" sz="1600" i="1" dirty="0">
                        <a:latin typeface="Cambria Math" panose="02040503050406030204" pitchFamily="18" charset="0"/>
                      </a:rPr>
                      <m:t>2014</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2036</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2038</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4032</m:t>
                    </m:r>
                  </m:oMath>
                </a14:m>
                <a:r>
                  <a:rPr lang="fr-CA" sz="1600" dirty="0">
                    <a:latin typeface="Univers Condensed"/>
                    <a:ea typeface="Cambria Math" panose="02040503050406030204" pitchFamily="18" charset="0"/>
                  </a:rPr>
                  <a:t>)</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265113" lvl="1" indent="-265113" eaLnBrk="1" hangingPunct="1">
                  <a:buFont typeface="Arial" panose="020B0604020202020204" pitchFamily="34" charset="0"/>
                  <a:buChar char="•"/>
                  <a:defRPr/>
                </a:pPr>
                <a:r>
                  <a:rPr lang="fr-CA" sz="1600" dirty="0">
                    <a:latin typeface="Univers Condensed"/>
                    <a:ea typeface="Cambria Math" panose="02040503050406030204" pitchFamily="18" charset="0"/>
                  </a:rPr>
                  <a:t>Série </a:t>
                </a:r>
                <a14:m>
                  <m:oMath xmlns:m="http://schemas.openxmlformats.org/officeDocument/2006/math">
                    <m:r>
                      <a:rPr lang="fr-CA" sz="1600" dirty="0">
                        <a:latin typeface="Cambria Math" panose="02040503050406030204" pitchFamily="18" charset="0"/>
                        <a:ea typeface="Cambria Math" panose="02040503050406030204" pitchFamily="18" charset="0"/>
                      </a:rPr>
                      <m:t>7000</m:t>
                    </m:r>
                  </m:oMath>
                </a14:m>
                <a:endParaRPr lang="fr-CA"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seuls les alliages </a:t>
                </a:r>
                <a14:m>
                  <m:oMath xmlns:m="http://schemas.openxmlformats.org/officeDocument/2006/math">
                    <m:r>
                      <a:rPr lang="fr-CA" sz="1600" dirty="0">
                        <a:latin typeface="Cambria Math" panose="02040503050406030204" pitchFamily="18" charset="0"/>
                        <a:ea typeface="Cambria Math" panose="02040503050406030204" pitchFamily="18" charset="0"/>
                      </a:rPr>
                      <m:t>7005 </m:t>
                    </m:r>
                  </m:oMath>
                </a14:m>
                <a:r>
                  <a:rPr lang="fr-CA" sz="1600" dirty="0">
                    <a:latin typeface="Univers Condensed"/>
                    <a:ea typeface="Cambria Math" panose="02040503050406030204" pitchFamily="18" charset="0"/>
                  </a:rPr>
                  <a:t>et </a:t>
                </a:r>
                <a14:m>
                  <m:oMath xmlns:m="http://schemas.openxmlformats.org/officeDocument/2006/math">
                    <m:r>
                      <a:rPr lang="fr-CA" sz="1600" dirty="0">
                        <a:latin typeface="Cambria Math" panose="02040503050406030204" pitchFamily="18" charset="0"/>
                        <a:ea typeface="Cambria Math" panose="02040503050406030204" pitchFamily="18" charset="0"/>
                      </a:rPr>
                      <m:t>7039 </m:t>
                    </m:r>
                  </m:oMath>
                </a14:m>
                <a:r>
                  <a:rPr lang="fr-CA" sz="1600" dirty="0">
                    <a:latin typeface="Univers Condensed"/>
                    <a:ea typeface="Cambria Math" panose="02040503050406030204" pitchFamily="18" charset="0"/>
                  </a:rPr>
                  <a:t>sont soudables</a:t>
                </a:r>
              </a:p>
              <a:p>
                <a:pPr marL="685800" lvl="2"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soudures vieillissent naturellement et retrouvent </a:t>
                </a:r>
                <a14:m>
                  <m:oMath xmlns:m="http://schemas.openxmlformats.org/officeDocument/2006/math">
                    <m:r>
                      <a:rPr lang="fr-CA" sz="1600" dirty="0">
                        <a:latin typeface="Cambria Math" panose="02040503050406030204" pitchFamily="18" charset="0"/>
                        <a:ea typeface="Cambria Math" panose="02040503050406030204" pitchFamily="18" charset="0"/>
                      </a:rPr>
                      <m:t>70 </m:t>
                    </m:r>
                  </m:oMath>
                </a14:m>
                <a:r>
                  <a:rPr lang="fr-CA" sz="1600" dirty="0">
                    <a:latin typeface="Univers Condensed"/>
                    <a:ea typeface="Cambria Math" panose="02040503050406030204" pitchFamily="18" charset="0"/>
                  </a:rPr>
                  <a:t>à </a:t>
                </a:r>
                <a14:m>
                  <m:oMath xmlns:m="http://schemas.openxmlformats.org/officeDocument/2006/math">
                    <m:r>
                      <a:rPr lang="fr-CA" sz="1600" dirty="0">
                        <a:latin typeface="Cambria Math" panose="02040503050406030204" pitchFamily="18" charset="0"/>
                        <a:ea typeface="Cambria Math" panose="02040503050406030204" pitchFamily="18" charset="0"/>
                      </a:rPr>
                      <m:t>90 %</m:t>
                    </m:r>
                  </m:oMath>
                </a14:m>
                <a:r>
                  <a:rPr lang="fr-CA" sz="1600" dirty="0">
                    <a:latin typeface="Univers Condensed"/>
                    <a:ea typeface="Cambria Math" panose="02040503050406030204" pitchFamily="18" charset="0"/>
                  </a:rPr>
                  <a:t> de leur résistance mécanique antérieure dans les </a:t>
                </a:r>
                <a14:m>
                  <m:oMath xmlns:m="http://schemas.openxmlformats.org/officeDocument/2006/math">
                    <m:r>
                      <a:rPr lang="fr-CA" sz="1600" dirty="0">
                        <a:latin typeface="Cambria Math" panose="02040503050406030204" pitchFamily="18" charset="0"/>
                        <a:ea typeface="Cambria Math" panose="02040503050406030204" pitchFamily="18" charset="0"/>
                      </a:rPr>
                      <m:t>30 </m:t>
                    </m:r>
                  </m:oMath>
                </a14:m>
                <a:r>
                  <a:rPr lang="fr-CA" sz="1600" dirty="0">
                    <a:latin typeface="Univers Condensed"/>
                    <a:ea typeface="Cambria Math" panose="02040503050406030204" pitchFamily="18" charset="0"/>
                  </a:rPr>
                  <a:t>à </a:t>
                </a:r>
                <a14:m>
                  <m:oMath xmlns:m="http://schemas.openxmlformats.org/officeDocument/2006/math">
                    <m:r>
                      <a:rPr lang="fr-CA" sz="1600" dirty="0">
                        <a:latin typeface="Cambria Math" panose="02040503050406030204" pitchFamily="18" charset="0"/>
                        <a:ea typeface="Cambria Math" panose="02040503050406030204" pitchFamily="18" charset="0"/>
                      </a:rPr>
                      <m:t>90 </m:t>
                    </m:r>
                  </m:oMath>
                </a14:m>
                <a:r>
                  <a:rPr lang="fr-CA" sz="1600" dirty="0">
                    <a:latin typeface="Univers Condensed"/>
                    <a:ea typeface="Cambria Math" panose="02040503050406030204" pitchFamily="18" charset="0"/>
                  </a:rPr>
                  <a:t>jours suivant le soudage</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265113" lvl="1" indent="-265113" eaLnBrk="1" hangingPunct="1">
                  <a:buFont typeface="Arial" panose="020B0604020202020204" pitchFamily="34" charset="0"/>
                  <a:buChar char="•"/>
                  <a:defRPr/>
                </a:pPr>
                <a:r>
                  <a:rPr lang="fr-CA" sz="1600" dirty="0">
                    <a:latin typeface="Univers Condensed"/>
                    <a:ea typeface="Cambria Math" panose="02040503050406030204" pitchFamily="18" charset="0"/>
                  </a:rPr>
                  <a:t>Les </a:t>
                </a:r>
                <a:r>
                  <a:rPr lang="fr-CA" sz="1600" u="sng" dirty="0">
                    <a:latin typeface="Univers Condensed"/>
                    <a:ea typeface="Cambria Math" panose="02040503050406030204" pitchFamily="18" charset="0"/>
                  </a:rPr>
                  <a:t>alliages de fonderie</a:t>
                </a:r>
                <a:r>
                  <a:rPr lang="fr-CA" sz="1600" dirty="0">
                    <a:latin typeface="Univers Condensed"/>
                    <a:ea typeface="Cambria Math" panose="02040503050406030204" pitchFamily="18" charset="0"/>
                  </a:rPr>
                  <a:t> suivants sont facilement soudables : </a:t>
                </a:r>
                <a14:m>
                  <m:oMath xmlns:m="http://schemas.openxmlformats.org/officeDocument/2006/math">
                    <m:r>
                      <a:rPr lang="fr-CA" sz="1600" dirty="0">
                        <a:latin typeface="Cambria Math" panose="02040503050406030204" pitchFamily="18" charset="0"/>
                        <a:ea typeface="Cambria Math" panose="02040503050406030204" pitchFamily="18" charset="0"/>
                      </a:rPr>
                      <m:t>356.0</m:t>
                    </m:r>
                  </m:oMath>
                </a14:m>
                <a:r>
                  <a:rPr lang="fr-CA" sz="1600" dirty="0">
                    <a:latin typeface="Univers Condensed"/>
                    <a:ea typeface="Cambria Math" panose="02040503050406030204" pitchFamily="18" charset="0"/>
                  </a:rPr>
                  <a:t>, </a:t>
                </a:r>
                <a14:m>
                  <m:oMath xmlns:m="http://schemas.openxmlformats.org/officeDocument/2006/math">
                    <m:r>
                      <a:rPr lang="fr-CA" sz="1600" dirty="0">
                        <a:latin typeface="Cambria Math" panose="02040503050406030204" pitchFamily="18" charset="0"/>
                        <a:ea typeface="Cambria Math" panose="02040503050406030204" pitchFamily="18" charset="0"/>
                      </a:rPr>
                      <m:t>443.0</m:t>
                    </m:r>
                  </m:oMath>
                </a14:m>
                <a:r>
                  <a:rPr lang="fr-CA" sz="1600" dirty="0">
                    <a:latin typeface="Univers Condensed"/>
                    <a:ea typeface="Cambria Math" panose="02040503050406030204" pitchFamily="18" charset="0"/>
                  </a:rPr>
                  <a:t>, </a:t>
                </a:r>
                <a14:m>
                  <m:oMath xmlns:m="http://schemas.openxmlformats.org/officeDocument/2006/math">
                    <m:r>
                      <a:rPr lang="fr-CA" sz="1600" dirty="0">
                        <a:latin typeface="Cambria Math" panose="02040503050406030204" pitchFamily="18" charset="0"/>
                        <a:ea typeface="Cambria Math" panose="02040503050406030204" pitchFamily="18" charset="0"/>
                      </a:rPr>
                      <m:t>413.0</m:t>
                    </m:r>
                  </m:oMath>
                </a14:m>
                <a:r>
                  <a:rPr lang="fr-CA" sz="1600" dirty="0">
                    <a:latin typeface="Univers Condensed"/>
                    <a:ea typeface="Cambria Math" panose="02040503050406030204" pitchFamily="18" charset="0"/>
                  </a:rPr>
                  <a:t>, </a:t>
                </a:r>
                <a14:m>
                  <m:oMath xmlns:m="http://schemas.openxmlformats.org/officeDocument/2006/math">
                    <m:r>
                      <a:rPr lang="fr-CA" sz="1600" dirty="0">
                        <a:latin typeface="Cambria Math" panose="02040503050406030204" pitchFamily="18" charset="0"/>
                        <a:ea typeface="Cambria Math" panose="02040503050406030204" pitchFamily="18" charset="0"/>
                      </a:rPr>
                      <m:t>514.0</m:t>
                    </m:r>
                  </m:oMath>
                </a14:m>
                <a:r>
                  <a:rPr lang="fr-CA" sz="1600" dirty="0">
                    <a:latin typeface="Univers Condensed"/>
                    <a:ea typeface="Cambria Math" panose="02040503050406030204" pitchFamily="18" charset="0"/>
                  </a:rPr>
                  <a: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A</m:t>
                    </m:r>
                    <m:r>
                      <a:rPr lang="fr-CA" sz="1600" dirty="0">
                        <a:latin typeface="Cambria Math" panose="02040503050406030204" pitchFamily="18" charset="0"/>
                        <a:ea typeface="Cambria Math" panose="02040503050406030204" pitchFamily="18" charset="0"/>
                      </a:rPr>
                      <m:t>514.0</m:t>
                    </m:r>
                  </m:oMath>
                </a14:m>
                <a:endParaRPr lang="fr-CA" sz="1600" dirty="0">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755825"/>
                <a:ext cx="9897858" cy="5814308"/>
              </a:xfrm>
              <a:prstGeom prst="rect">
                <a:avLst/>
              </a:prstGeom>
              <a:blipFill>
                <a:blip r:embed="rId3"/>
                <a:stretch>
                  <a:fillRect l="-370" t="-314" r="-123" b="-18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23474459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680858"/>
                <a:ext cx="10185725" cy="608524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400" dirty="0">
                    <a:solidFill>
                      <a:schemeClr val="accent1"/>
                    </a:solidFill>
                    <a:latin typeface="Univers Condensed"/>
                  </a:rPr>
                  <a:t>Matériaux d’apport</a:t>
                </a:r>
              </a:p>
              <a:p>
                <a:pPr marL="342900" lvl="1" indent="-342900" eaLnBrk="1" hangingPunct="1">
                  <a:buFont typeface="Arial" panose="020B0604020202020204" pitchFamily="34" charset="0"/>
                  <a:buChar char="•"/>
                  <a:defRPr/>
                </a:pPr>
                <a:endParaRPr lang="el-GR" sz="1400" dirty="0">
                  <a:solidFill>
                    <a:srgbClr val="000099"/>
                  </a:solidFill>
                  <a:latin typeface="Univers Condensed"/>
                </a:endParaRPr>
              </a:p>
              <a:p>
                <a:pPr marL="685800" lvl="2" indent="-285750" eaLnBrk="1" hangingPunct="1">
                  <a:defRPr/>
                </a:pPr>
                <a:r>
                  <a:rPr lang="fr-CA" sz="1400" dirty="0">
                    <a:latin typeface="Univers Condensed"/>
                    <a:ea typeface="Cambria Math" panose="02040503050406030204" pitchFamily="18" charset="0"/>
                  </a:rPr>
                  <a:t>Système de classification : </a:t>
                </a:r>
                <a:r>
                  <a:rPr lang="fr-FR" sz="1400" dirty="0">
                    <a:latin typeface="Univers Condensed"/>
                    <a:ea typeface="Cambria Math" panose="02040503050406030204" pitchFamily="18" charset="0"/>
                  </a:rPr>
                  <a:t>le même que celui des alliages de corroyage ou de fonderie. Les chiffres sont toutefois précédés d’une lettre ou de deux lettres </a:t>
                </a:r>
                <a:endParaRPr lang="fr-CA" sz="1400" dirty="0">
                  <a:latin typeface="Univers Condensed"/>
                  <a:ea typeface="Cambria Math" panose="02040503050406030204" pitchFamily="18" charset="0"/>
                </a:endParaRPr>
              </a:p>
              <a:p>
                <a:pPr marL="742950" lvl="2" indent="-342900" eaLnBrk="1" hangingPunct="1">
                  <a:buFontTx/>
                  <a:buChar char="‒"/>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14:m>
                  <m:oMath xmlns:m="http://schemas.openxmlformats.org/officeDocument/2006/math">
                    <m:r>
                      <a:rPr lang="fr-CA" sz="1400" b="1" dirty="0">
                        <a:latin typeface="Cambria Math" panose="02040503050406030204" pitchFamily="18" charset="0"/>
                        <a:ea typeface="Cambria Math" panose="02040503050406030204" pitchFamily="18" charset="0"/>
                      </a:rPr>
                      <m:t>𝐄</m:t>
                    </m:r>
                  </m:oMath>
                </a14:m>
                <a:r>
                  <a:rPr lang="fr-CA" sz="1400" dirty="0">
                    <a:latin typeface="Univers Condensed"/>
                    <a:ea typeface="Cambria Math" panose="02040503050406030204" pitchFamily="18" charset="0"/>
                  </a:rPr>
                  <a:t>	pour électrode (fil continu)</a:t>
                </a:r>
              </a:p>
              <a:p>
                <a:pPr marL="1200150" lvl="3" indent="-342900" eaLnBrk="1" hangingPunct="1">
                  <a:buFont typeface="Wingdings" panose="05000000000000000000" pitchFamily="2" charset="2"/>
                  <a:buChar char="§"/>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14:m>
                  <m:oMath xmlns:m="http://schemas.openxmlformats.org/officeDocument/2006/math">
                    <m:r>
                      <a:rPr lang="fr-CA" sz="1400" b="1" dirty="0">
                        <a:latin typeface="Cambria Math" panose="02040503050406030204" pitchFamily="18" charset="0"/>
                        <a:ea typeface="Cambria Math" panose="02040503050406030204" pitchFamily="18" charset="0"/>
                      </a:rPr>
                      <m:t>𝐑</m:t>
                    </m:r>
                  </m:oMath>
                </a14:m>
                <a:r>
                  <a:rPr lang="fr-CA" sz="1400" dirty="0">
                    <a:latin typeface="Univers Condensed"/>
                    <a:ea typeface="Cambria Math" panose="02040503050406030204" pitchFamily="18" charset="0"/>
                  </a:rPr>
                  <a:t>	pour baguette enrobée</a:t>
                </a:r>
              </a:p>
              <a:p>
                <a:pPr marL="1200150" lvl="3" indent="-342900" eaLnBrk="1" hangingPunct="1">
                  <a:buFont typeface="Wingdings" panose="05000000000000000000" pitchFamily="2" charset="2"/>
                  <a:buChar char="§"/>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14:m>
                  <m:oMath xmlns:m="http://schemas.openxmlformats.org/officeDocument/2006/math">
                    <m:r>
                      <a:rPr lang="fr-CA" sz="1400" b="1" dirty="0">
                        <a:latin typeface="Cambria Math" panose="02040503050406030204" pitchFamily="18" charset="0"/>
                        <a:ea typeface="Cambria Math" panose="02040503050406030204" pitchFamily="18" charset="0"/>
                      </a:rPr>
                      <m:t>𝐄𝐑</m:t>
                    </m:r>
                  </m:oMath>
                </a14:m>
                <a:r>
                  <a:rPr lang="fr-CA" sz="1400" dirty="0">
                    <a:latin typeface="Univers Condensed"/>
                    <a:ea typeface="Cambria Math" panose="02040503050406030204" pitchFamily="18" charset="0"/>
                  </a:rPr>
                  <a:t>	pour électrode ou baguette</a:t>
                </a:r>
              </a:p>
              <a:p>
                <a:pPr marL="1200150" lvl="3" indent="-342900" eaLnBrk="1" hangingPunct="1">
                  <a:buFont typeface="Wingdings" panose="05000000000000000000" pitchFamily="2" charset="2"/>
                  <a:buChar char="§"/>
                  <a:defRPr/>
                </a:pPr>
                <a:endParaRPr lang="fr-CA" sz="1400" dirty="0">
                  <a:latin typeface="Univers Condensed"/>
                  <a:ea typeface="Cambria Math" panose="02040503050406030204" pitchFamily="18" charset="0"/>
                </a:endParaRPr>
              </a:p>
              <a:p>
                <a:pPr marL="685800" lvl="2" indent="-285750" eaLnBrk="1" hangingPunct="1">
                  <a:defRPr/>
                </a:pPr>
                <a:r>
                  <a:rPr lang="fr-CA" sz="1400" dirty="0">
                    <a:latin typeface="Univers Condensed"/>
                    <a:ea typeface="Cambria Math" panose="02040503050406030204" pitchFamily="18" charset="0"/>
                  </a:rPr>
                  <a:t>Série </a:t>
                </a:r>
                <a14:m>
                  <m:oMath xmlns:m="http://schemas.openxmlformats.org/officeDocument/2006/math">
                    <m:r>
                      <m:rPr>
                        <m:sty m:val="p"/>
                      </m:rPr>
                      <a:rPr lang="fr-CA" sz="1400" dirty="0">
                        <a:latin typeface="Cambria Math" panose="02040503050406030204" pitchFamily="18" charset="0"/>
                        <a:ea typeface="Cambria Math" panose="02040503050406030204" pitchFamily="18" charset="0"/>
                      </a:rPr>
                      <m:t>ER</m:t>
                    </m:r>
                    <m:r>
                      <a:rPr lang="fr-CA" sz="1400" dirty="0">
                        <a:latin typeface="Cambria Math" panose="02040503050406030204" pitchFamily="18" charset="0"/>
                        <a:ea typeface="Cambria Math" panose="02040503050406030204" pitchFamily="18" charset="0"/>
                      </a:rPr>
                      <m:t>1000</m:t>
                    </m:r>
                  </m:oMath>
                </a14:m>
                <a:endParaRPr lang="fr-CA" sz="1400" dirty="0">
                  <a:latin typeface="Univers Condensed"/>
                  <a:ea typeface="Cambria Math" panose="02040503050406030204" pitchFamily="18" charset="0"/>
                </a:endParaRPr>
              </a:p>
              <a:p>
                <a:pPr marL="742950" lvl="2" indent="-342900" eaLnBrk="1" hangingPunct="1">
                  <a:buFontTx/>
                  <a:buChar char="‒"/>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14:m>
                  <m:oMath xmlns:m="http://schemas.openxmlformats.org/officeDocument/2006/math">
                    <m:r>
                      <m:rPr>
                        <m:sty m:val="p"/>
                      </m:rPr>
                      <a:rPr lang="fr-CA" sz="1400" dirty="0">
                        <a:latin typeface="Cambria Math" panose="02040503050406030204" pitchFamily="18" charset="0"/>
                        <a:ea typeface="Cambria Math" panose="02040503050406030204" pitchFamily="18" charset="0"/>
                      </a:rPr>
                      <m:t>ER</m:t>
                    </m:r>
                    <m:r>
                      <a:rPr lang="fr-CA" sz="1400" dirty="0">
                        <a:latin typeface="Cambria Math" panose="02040503050406030204" pitchFamily="18" charset="0"/>
                        <a:ea typeface="Cambria Math" panose="02040503050406030204" pitchFamily="18" charset="0"/>
                      </a:rPr>
                      <m:t>1100</m:t>
                    </m:r>
                  </m:oMath>
                </a14:m>
                <a:r>
                  <a:rPr lang="fr-CA" sz="1400" dirty="0">
                    <a:latin typeface="Univers Condensed"/>
                    <a:ea typeface="Cambria Math" panose="02040503050406030204" pitchFamily="18" charset="0"/>
                  </a:rPr>
                  <a:t> </a:t>
                </a:r>
                <a:r>
                  <a:rPr lang="fr-CA" sz="1400" dirty="0">
                    <a:latin typeface="Univers Condensed"/>
                  </a:rPr>
                  <a:t>peut être utilisée pour tous les alliages de la série </a:t>
                </a:r>
                <a14:m>
                  <m:oMath xmlns:m="http://schemas.openxmlformats.org/officeDocument/2006/math">
                    <m:r>
                      <a:rPr lang="fr-CA" sz="1400" dirty="0">
                        <a:latin typeface="Cambria Math" panose="02040503050406030204" pitchFamily="18" charset="0"/>
                      </a:rPr>
                      <m:t>1000 </m:t>
                    </m:r>
                  </m:oMath>
                </a14:m>
                <a:r>
                  <a:rPr lang="fr-CA" sz="1400" dirty="0">
                    <a:latin typeface="Univers Condensed"/>
                  </a:rPr>
                  <a:t>ainsi que pour les alliages </a:t>
                </a:r>
                <a14:m>
                  <m:oMath xmlns:m="http://schemas.openxmlformats.org/officeDocument/2006/math">
                    <m:r>
                      <a:rPr lang="fr-CA" sz="1400" dirty="0">
                        <a:latin typeface="Cambria Math" panose="02040503050406030204" pitchFamily="18" charset="0"/>
                      </a:rPr>
                      <m:t>3003 </m:t>
                    </m:r>
                  </m:oMath>
                </a14:m>
                <a:r>
                  <a:rPr lang="fr-CA" sz="1400" dirty="0">
                    <a:latin typeface="Univers Condensed"/>
                  </a:rPr>
                  <a:t>et </a:t>
                </a:r>
                <a14:m>
                  <m:oMath xmlns:m="http://schemas.openxmlformats.org/officeDocument/2006/math">
                    <m:r>
                      <a:rPr lang="fr-CA" sz="1400" dirty="0">
                        <a:latin typeface="Cambria Math" panose="02040503050406030204" pitchFamily="18" charset="0"/>
                      </a:rPr>
                      <m:t>5005</m:t>
                    </m:r>
                  </m:oMath>
                </a14:m>
                <a:endParaRPr lang="fr-CA" sz="1400" dirty="0">
                  <a:latin typeface="Univers Condensed"/>
                  <a:ea typeface="Cambria Math" panose="02040503050406030204" pitchFamily="18" charset="0"/>
                </a:endParaRPr>
              </a:p>
              <a:p>
                <a:pPr marL="857250" lvl="3" indent="0" eaLnBrk="1" hangingPunct="1">
                  <a:buNone/>
                  <a:defRPr/>
                </a:pPr>
                <a:endParaRPr lang="fr-CA" sz="1400" dirty="0">
                  <a:latin typeface="Univers Condensed"/>
                  <a:ea typeface="Cambria Math" panose="02040503050406030204" pitchFamily="18" charset="0"/>
                </a:endParaRPr>
              </a:p>
              <a:p>
                <a:pPr marL="685800" lvl="2" indent="-285750" eaLnBrk="1" hangingPunct="1">
                  <a:defRPr/>
                </a:pPr>
                <a:r>
                  <a:rPr lang="fr-CA" sz="1400" dirty="0">
                    <a:latin typeface="Univers Condensed"/>
                    <a:ea typeface="Cambria Math" panose="02040503050406030204" pitchFamily="18" charset="0"/>
                  </a:rPr>
                  <a:t>Série </a:t>
                </a:r>
                <a14:m>
                  <m:oMath xmlns:m="http://schemas.openxmlformats.org/officeDocument/2006/math">
                    <m:r>
                      <m:rPr>
                        <m:sty m:val="p"/>
                      </m:rPr>
                      <a:rPr lang="fr-CA" sz="1400" dirty="0">
                        <a:latin typeface="Cambria Math" panose="02040503050406030204" pitchFamily="18" charset="0"/>
                        <a:ea typeface="Cambria Math" panose="02040503050406030204" pitchFamily="18" charset="0"/>
                      </a:rPr>
                      <m:t>ER</m:t>
                    </m:r>
                    <m:r>
                      <a:rPr lang="fr-CA" sz="1400" dirty="0">
                        <a:latin typeface="Cambria Math" panose="02040503050406030204" pitchFamily="18" charset="0"/>
                        <a:ea typeface="Cambria Math" panose="02040503050406030204" pitchFamily="18" charset="0"/>
                      </a:rPr>
                      <m:t>2000</m:t>
                    </m:r>
                  </m:oMath>
                </a14:m>
                <a:endParaRPr lang="fr-CA" sz="1400" dirty="0">
                  <a:latin typeface="Univers Condensed"/>
                  <a:ea typeface="Cambria Math" panose="02040503050406030204" pitchFamily="18" charset="0"/>
                </a:endParaRPr>
              </a:p>
              <a:p>
                <a:pPr marL="742950" lvl="2" indent="-342900" eaLnBrk="1" hangingPunct="1">
                  <a:buFontTx/>
                  <a:buChar char="‒"/>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14:m>
                  <m:oMath xmlns:m="http://schemas.openxmlformats.org/officeDocument/2006/math">
                    <m:r>
                      <m:rPr>
                        <m:sty m:val="p"/>
                      </m:rPr>
                      <a:rPr lang="fr-CA" sz="1400" dirty="0">
                        <a:latin typeface="Cambria Math" panose="02040503050406030204" pitchFamily="18" charset="0"/>
                        <a:ea typeface="Cambria Math" panose="02040503050406030204" pitchFamily="18" charset="0"/>
                      </a:rPr>
                      <m:t>ER</m:t>
                    </m:r>
                    <m:r>
                      <a:rPr lang="fr-CA" sz="1400" dirty="0">
                        <a:latin typeface="Cambria Math" panose="02040503050406030204" pitchFamily="18" charset="0"/>
                        <a:ea typeface="Cambria Math" panose="02040503050406030204" pitchFamily="18" charset="0"/>
                      </a:rPr>
                      <m:t>2219</m:t>
                    </m:r>
                  </m:oMath>
                </a14:m>
                <a:r>
                  <a:rPr lang="fr-CA" sz="1400" dirty="0">
                    <a:latin typeface="Univers Condensed"/>
                    <a:ea typeface="Cambria Math" panose="02040503050406030204" pitchFamily="18" charset="0"/>
                  </a:rPr>
                  <a:t> </a:t>
                </a:r>
                <a:r>
                  <a:rPr lang="fr-CA" sz="1400" dirty="0">
                    <a:latin typeface="Univers Condensed"/>
                  </a:rPr>
                  <a:t>peut être utilisée pour souder les alliages </a:t>
                </a:r>
                <a14:m>
                  <m:oMath xmlns:m="http://schemas.openxmlformats.org/officeDocument/2006/math">
                    <m:r>
                      <a:rPr lang="fr-CA" sz="1400" i="1" dirty="0">
                        <a:latin typeface="Cambria Math" panose="02040503050406030204" pitchFamily="18" charset="0"/>
                      </a:rPr>
                      <m:t>2219 </m:t>
                    </m:r>
                  </m:oMath>
                </a14:m>
                <a:r>
                  <a:rPr lang="fr-CA" sz="1400" dirty="0">
                    <a:latin typeface="Univers Condensed"/>
                  </a:rPr>
                  <a:t>et </a:t>
                </a:r>
                <a14:m>
                  <m:oMath xmlns:m="http://schemas.openxmlformats.org/officeDocument/2006/math">
                    <m:r>
                      <a:rPr lang="fr-CA" sz="1400" i="1" dirty="0">
                        <a:latin typeface="Cambria Math" panose="02040503050406030204" pitchFamily="18" charset="0"/>
                      </a:rPr>
                      <m:t>2014 </m:t>
                    </m:r>
                  </m:oMath>
                </a14:m>
                <a:r>
                  <a:rPr lang="fr-CA" sz="1400" dirty="0">
                    <a:latin typeface="Univers Condensed"/>
                  </a:rPr>
                  <a:t>ainsi que les alliages de fonderie à base de cuivre</a:t>
                </a:r>
                <a:endParaRPr lang="fr-CA" sz="14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400" dirty="0">
                  <a:latin typeface="Univers Condensed"/>
                  <a:ea typeface="Cambria Math" panose="02040503050406030204" pitchFamily="18" charset="0"/>
                </a:endParaRPr>
              </a:p>
              <a:p>
                <a:pPr marL="685800" lvl="2" indent="-285750" eaLnBrk="1" hangingPunct="1">
                  <a:defRPr/>
                </a:pPr>
                <a:r>
                  <a:rPr lang="fr-CA" sz="1400" dirty="0">
                    <a:latin typeface="Univers Condensed"/>
                    <a:ea typeface="Cambria Math" panose="02040503050406030204" pitchFamily="18" charset="0"/>
                  </a:rPr>
                  <a:t>Série </a:t>
                </a:r>
                <a14:m>
                  <m:oMath xmlns:m="http://schemas.openxmlformats.org/officeDocument/2006/math">
                    <m:r>
                      <m:rPr>
                        <m:sty m:val="p"/>
                      </m:rPr>
                      <a:rPr lang="fr-CA" sz="1400" dirty="0">
                        <a:latin typeface="Cambria Math" panose="02040503050406030204" pitchFamily="18" charset="0"/>
                        <a:ea typeface="Cambria Math" panose="02040503050406030204" pitchFamily="18" charset="0"/>
                      </a:rPr>
                      <m:t>ER</m:t>
                    </m:r>
                    <m:r>
                      <a:rPr lang="fr-CA" sz="1400" dirty="0">
                        <a:latin typeface="Cambria Math" panose="02040503050406030204" pitchFamily="18" charset="0"/>
                        <a:ea typeface="Cambria Math" panose="02040503050406030204" pitchFamily="18" charset="0"/>
                      </a:rPr>
                      <m:t>4000</m:t>
                    </m:r>
                  </m:oMath>
                </a14:m>
                <a:endParaRPr lang="fr-CA" sz="1400" dirty="0">
                  <a:latin typeface="Univers Condensed"/>
                  <a:ea typeface="Cambria Math" panose="02040503050406030204" pitchFamily="18" charset="0"/>
                </a:endParaRPr>
              </a:p>
              <a:p>
                <a:pPr marL="742950" lvl="2" indent="-342900" eaLnBrk="1" hangingPunct="1">
                  <a:buFontTx/>
                  <a:buChar char="‒"/>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14:m>
                  <m:oMath xmlns:m="http://schemas.openxmlformats.org/officeDocument/2006/math">
                    <m:r>
                      <m:rPr>
                        <m:sty m:val="p"/>
                      </m:rPr>
                      <a:rPr lang="fr-CA" sz="1400" dirty="0">
                        <a:latin typeface="Cambria Math" panose="02040503050406030204" pitchFamily="18" charset="0"/>
                        <a:ea typeface="Cambria Math" panose="02040503050406030204" pitchFamily="18" charset="0"/>
                      </a:rPr>
                      <m:t>ER</m:t>
                    </m:r>
                    <m:r>
                      <a:rPr lang="fr-CA" sz="1400" dirty="0">
                        <a:latin typeface="Cambria Math" panose="02040503050406030204" pitchFamily="18" charset="0"/>
                        <a:ea typeface="Cambria Math" panose="02040503050406030204" pitchFamily="18" charset="0"/>
                      </a:rPr>
                      <m:t>4043</m:t>
                    </m:r>
                  </m:oMath>
                </a14:m>
                <a:r>
                  <a:rPr lang="fr-CA" sz="1400" dirty="0">
                    <a:latin typeface="Univers Condensed"/>
                    <a:ea typeface="Cambria Math" panose="02040503050406030204" pitchFamily="18" charset="0"/>
                  </a:rPr>
                  <a:t> est une des deux électrodes (</a:t>
                </a:r>
                <a14:m>
                  <m:oMath xmlns:m="http://schemas.openxmlformats.org/officeDocument/2006/math">
                    <m:r>
                      <m:rPr>
                        <m:sty m:val="p"/>
                      </m:rPr>
                      <a:rPr lang="fr-CA" sz="1400" dirty="0">
                        <a:latin typeface="Cambria Math" panose="02040503050406030204" pitchFamily="18" charset="0"/>
                      </a:rPr>
                      <m:t>ER</m:t>
                    </m:r>
                    <m:r>
                      <a:rPr lang="fr-CA" sz="1400" dirty="0">
                        <a:latin typeface="Cambria Math" panose="02040503050406030204" pitchFamily="18" charset="0"/>
                      </a:rPr>
                      <m:t>4043</m:t>
                    </m:r>
                  </m:oMath>
                </a14:m>
                <a:r>
                  <a:rPr lang="fr-CA" sz="1400" dirty="0">
                    <a:latin typeface="Univers Condensed"/>
                  </a:rPr>
                  <a:t> et </a:t>
                </a:r>
                <a14:m>
                  <m:oMath xmlns:m="http://schemas.openxmlformats.org/officeDocument/2006/math">
                    <m:r>
                      <m:rPr>
                        <m:sty m:val="p"/>
                      </m:rPr>
                      <a:rPr lang="fr-CA" sz="1400" dirty="0">
                        <a:latin typeface="Cambria Math" panose="02040503050406030204" pitchFamily="18" charset="0"/>
                      </a:rPr>
                      <m:t>ER</m:t>
                    </m:r>
                    <m:r>
                      <a:rPr lang="fr-CA" sz="1400" dirty="0">
                        <a:latin typeface="Cambria Math" panose="02040503050406030204" pitchFamily="18" charset="0"/>
                      </a:rPr>
                      <m:t>5356</m:t>
                    </m:r>
                  </m:oMath>
                </a14:m>
                <a:r>
                  <a:rPr lang="fr-CA" sz="1400" dirty="0">
                    <a:latin typeface="Univers Condensed"/>
                  </a:rPr>
                  <a:t>)</a:t>
                </a:r>
                <a:r>
                  <a:rPr lang="fr-CA" sz="1400" dirty="0">
                    <a:latin typeface="Univers Condensed"/>
                    <a:ea typeface="Cambria Math" panose="02040503050406030204" pitchFamily="18" charset="0"/>
                  </a:rPr>
                  <a:t> les plus utilisées pour des applications structurales (séries </a:t>
                </a:r>
                <a14:m>
                  <m:oMath xmlns:m="http://schemas.openxmlformats.org/officeDocument/2006/math">
                    <m:r>
                      <a:rPr lang="fr-CA" sz="1400" dirty="0">
                        <a:latin typeface="Cambria Math" panose="02040503050406030204" pitchFamily="18" charset="0"/>
                        <a:ea typeface="Cambria Math" panose="02040503050406030204" pitchFamily="18" charset="0"/>
                      </a:rPr>
                      <m:t>3000</m:t>
                    </m:r>
                  </m:oMath>
                </a14:m>
                <a:r>
                  <a:rPr lang="fr-CA" sz="1400" dirty="0">
                    <a:latin typeface="Univers Condensed"/>
                    <a:ea typeface="Cambria Math" panose="02040503050406030204" pitchFamily="18" charset="0"/>
                  </a:rPr>
                  <a:t>, </a:t>
                </a:r>
                <a14:m>
                  <m:oMath xmlns:m="http://schemas.openxmlformats.org/officeDocument/2006/math">
                    <m:r>
                      <a:rPr lang="fr-CA" sz="1400" dirty="0">
                        <a:latin typeface="Cambria Math" panose="02040503050406030204" pitchFamily="18" charset="0"/>
                        <a:ea typeface="Cambria Math" panose="02040503050406030204" pitchFamily="18" charset="0"/>
                      </a:rPr>
                      <m:t>5000 </m:t>
                    </m:r>
                  </m:oMath>
                </a14:m>
                <a:r>
                  <a:rPr lang="fr-CA" sz="1400" dirty="0">
                    <a:latin typeface="Univers Condensed"/>
                    <a:ea typeface="Cambria Math" panose="02040503050406030204" pitchFamily="18" charset="0"/>
                  </a:rPr>
                  <a:t>et </a:t>
                </a:r>
                <a14:m>
                  <m:oMath xmlns:m="http://schemas.openxmlformats.org/officeDocument/2006/math">
                    <m:r>
                      <a:rPr lang="fr-CA" sz="1400" dirty="0">
                        <a:latin typeface="Cambria Math" panose="02040503050406030204" pitchFamily="18" charset="0"/>
                        <a:ea typeface="Cambria Math" panose="02040503050406030204" pitchFamily="18" charset="0"/>
                      </a:rPr>
                      <m:t>6000</m:t>
                    </m:r>
                  </m:oMath>
                </a14:m>
                <a:r>
                  <a:rPr lang="fr-CA" sz="1400" dirty="0">
                    <a:latin typeface="Univers Condensed"/>
                    <a:ea typeface="Cambria Math" panose="02040503050406030204" pitchFamily="18" charset="0"/>
                  </a:rPr>
                  <a:t>)</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680858"/>
                <a:ext cx="10185725" cy="6085242"/>
              </a:xfrm>
              <a:prstGeom prst="rect">
                <a:avLst/>
              </a:prstGeom>
              <a:blipFill>
                <a:blip r:embed="rId3"/>
                <a:stretch>
                  <a:fillRect l="-180" t="-200" b="-7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3506156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564510"/>
                <a:ext cx="9389533" cy="26027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Série </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ER</m:t>
                    </m:r>
                    <m:r>
                      <a:rPr lang="fr-CA" sz="2000" dirty="0">
                        <a:latin typeface="Cambria Math" panose="02040503050406030204" pitchFamily="18" charset="0"/>
                        <a:ea typeface="Cambria Math" panose="02040503050406030204" pitchFamily="18" charset="0"/>
                      </a:rPr>
                      <m:t>5000</m:t>
                    </m:r>
                  </m:oMath>
                </a14:m>
                <a:endParaRPr lang="fr-CA"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CA" dirty="0">
                    <a:latin typeface="Univers Condensed"/>
                    <a:ea typeface="Cambria Math" panose="02040503050406030204" pitchFamily="18" charset="0"/>
                  </a:rPr>
                  <a:t>série de matériaux d’apport qui ont les meilleures propriétés mécaniques</a:t>
                </a:r>
              </a:p>
              <a:p>
                <a:pPr marL="1200150" lvl="3" indent="-342900" eaLnBrk="1" hangingPunct="1">
                  <a:buFont typeface="Wingdings" panose="05000000000000000000" pitchFamily="2" charset="2"/>
                  <a:buChar char="v"/>
                  <a:defRPr/>
                </a:pPr>
                <a:r>
                  <a:rPr lang="fr-CA" dirty="0">
                    <a:latin typeface="Univers Condensed"/>
                    <a:ea typeface="Cambria Math" panose="02040503050406030204" pitchFamily="18" charset="0"/>
                  </a:rPr>
                  <a:t>ER5356 pour les applications structurales</a:t>
                </a:r>
              </a:p>
              <a:p>
                <a:pPr marL="1200150" lvl="3" indent="-342900" eaLnBrk="1" hangingPunct="1">
                  <a:buFont typeface="Wingdings" panose="05000000000000000000" pitchFamily="2" charset="2"/>
                  <a:buChar char="§"/>
                  <a:defRPr/>
                </a:pPr>
                <a:endParaRPr lang="fr-CA"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Alliages </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R</m:t>
                    </m:r>
                    <m:r>
                      <a:rPr lang="fr-CA" sz="2000" dirty="0">
                        <a:latin typeface="Cambria Math" panose="02040503050406030204" pitchFamily="18" charset="0"/>
                        <a:ea typeface="Cambria Math" panose="02040503050406030204" pitchFamily="18" charset="0"/>
                      </a:rPr>
                      <m:t>242.0</m:t>
                    </m:r>
                  </m:oMath>
                </a14:m>
                <a:r>
                  <a:rPr lang="fr-CA" sz="2000" dirty="0">
                    <a:latin typeface="Univers Condensed"/>
                    <a:ea typeface="Cambria Math" panose="02040503050406030204" pitchFamily="18" charset="0"/>
                  </a:rPr>
                  <a:t>, </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R</m:t>
                    </m:r>
                    <m:r>
                      <a:rPr lang="fr-CA" sz="2000" dirty="0">
                        <a:latin typeface="Cambria Math" panose="02040503050406030204" pitchFamily="18" charset="0"/>
                        <a:ea typeface="Cambria Math" panose="02040503050406030204" pitchFamily="18" charset="0"/>
                      </a:rPr>
                      <m:t>295.0</m:t>
                    </m:r>
                  </m:oMath>
                </a14:m>
                <a:r>
                  <a:rPr lang="fr-CA" sz="2000" dirty="0">
                    <a:latin typeface="Univers Condensed"/>
                    <a:ea typeface="Cambria Math" panose="02040503050406030204" pitchFamily="18" charset="0"/>
                  </a:rPr>
                  <a:t> et </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R</m:t>
                    </m:r>
                    <m:r>
                      <a:rPr lang="fr-CA" sz="2000" dirty="0">
                        <a:latin typeface="Cambria Math" panose="02040503050406030204" pitchFamily="18" charset="0"/>
                        <a:ea typeface="Cambria Math" panose="02040503050406030204" pitchFamily="18" charset="0"/>
                      </a:rPr>
                      <m:t>355.0</m:t>
                    </m:r>
                  </m:oMath>
                </a14:m>
                <a:endParaRPr lang="fr-CA"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CA" dirty="0">
                    <a:latin typeface="Univers Condensed"/>
                    <a:ea typeface="Cambria Math" panose="02040503050406030204" pitchFamily="18" charset="0"/>
                  </a:rPr>
                  <a:t>pour la réparation des alliages de fonderie</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564510"/>
                <a:ext cx="9389533" cy="2602724"/>
              </a:xfrm>
              <a:prstGeom prst="rect">
                <a:avLst/>
              </a:prstGeom>
              <a:blipFill>
                <a:blip r:embed="rId3"/>
                <a:stretch>
                  <a:fillRect t="-1171" b="-1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8" name="Rectangle 7"/>
          <p:cNvSpPr/>
          <p:nvPr/>
        </p:nvSpPr>
        <p:spPr>
          <a:xfrm>
            <a:off x="1689918" y="6048573"/>
            <a:ext cx="8197844" cy="307777"/>
          </a:xfrm>
          <a:prstGeom prst="rect">
            <a:avLst/>
          </a:prstGeom>
        </p:spPr>
        <p:txBody>
          <a:bodyPr wrap="square">
            <a:spAutoFit/>
          </a:bodyPr>
          <a:lstStyle/>
          <a:p>
            <a:r>
              <a:rPr lang="fr-CA" sz="1400" dirty="0">
                <a:latin typeface="Univers Condensed" panose="020B0506020202050204"/>
              </a:rPr>
              <a:t>Résistance en traction d’alliages couramment utilisés pour le soudage (résistance du bain de fusion)</a:t>
            </a:r>
          </a:p>
        </p:txBody>
      </p:sp>
      <p:pic>
        <p:nvPicPr>
          <p:cNvPr id="9" name="Image 8"/>
          <p:cNvPicPr>
            <a:picLocks noChangeAspect="1"/>
          </p:cNvPicPr>
          <p:nvPr/>
        </p:nvPicPr>
        <p:blipFill>
          <a:blip r:embed="rId4"/>
          <a:stretch>
            <a:fillRect/>
          </a:stretch>
        </p:blipFill>
        <p:spPr>
          <a:xfrm>
            <a:off x="2351584" y="3939496"/>
            <a:ext cx="7416824" cy="1999034"/>
          </a:xfrm>
          <a:prstGeom prst="rect">
            <a:avLst/>
          </a:prstGeom>
        </p:spPr>
      </p:pic>
      <p:sp>
        <p:nvSpPr>
          <p:cNvPr id="11" name="Rectangle 1027"/>
          <p:cNvSpPr txBox="1">
            <a:spLocks noChangeArrowheads="1"/>
          </p:cNvSpPr>
          <p:nvPr/>
        </p:nvSpPr>
        <p:spPr bwMode="auto">
          <a:xfrm>
            <a:off x="838199" y="3178312"/>
            <a:ext cx="10202333" cy="70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Rappelons que </a:t>
            </a:r>
            <a:r>
              <a:rPr lang="fr-CA" sz="2000" u="sng" dirty="0">
                <a:latin typeface="Univers Condensed"/>
              </a:rPr>
              <a:t>l’assemblage soudé a des propriétés moindres</a:t>
            </a:r>
            <a:r>
              <a:rPr lang="fr-CA" sz="2000" dirty="0">
                <a:latin typeface="Univers Condensed"/>
              </a:rPr>
              <a:t> que les plaques avant soudage (voir figure)</a:t>
            </a:r>
            <a:endParaRPr lang="fr-CA" sz="2000" dirty="0">
              <a:latin typeface="Univers Condensed"/>
              <a:ea typeface="Cambria Math" panose="02040503050406030204" pitchFamily="18" charset="0"/>
            </a:endParaRPr>
          </a:p>
        </p:txBody>
      </p:sp>
      <p:sp>
        <p:nvSpPr>
          <p:cNvPr id="12" name="Rectangle 11">
            <a:extLst>
              <a:ext uri="{FF2B5EF4-FFF2-40B4-BE49-F238E27FC236}">
                <a16:creationId xmlns:a16="http://schemas.microsoft.com/office/drawing/2014/main" id="{9C948A56-B0E4-5C46-97FF-483E49151455}"/>
              </a:ext>
            </a:extLst>
          </p:cNvPr>
          <p:cNvSpPr/>
          <p:nvPr/>
        </p:nvSpPr>
        <p:spPr>
          <a:xfrm>
            <a:off x="129628" y="6515458"/>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91999923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pic>
        <p:nvPicPr>
          <p:cNvPr id="12" name="Image 11"/>
          <p:cNvPicPr>
            <a:picLocks noChangeAspect="1"/>
          </p:cNvPicPr>
          <p:nvPr/>
        </p:nvPicPr>
        <p:blipFill>
          <a:blip r:embed="rId3"/>
          <a:stretch>
            <a:fillRect/>
          </a:stretch>
        </p:blipFill>
        <p:spPr>
          <a:xfrm>
            <a:off x="2088870" y="1486878"/>
            <a:ext cx="8208912" cy="4762973"/>
          </a:xfrm>
          <a:prstGeom prst="rect">
            <a:avLst/>
          </a:prstGeom>
        </p:spPr>
      </p:pic>
      <p:sp>
        <p:nvSpPr>
          <p:cNvPr id="14" name="Rectangle 13"/>
          <p:cNvSpPr/>
          <p:nvPr/>
        </p:nvSpPr>
        <p:spPr>
          <a:xfrm>
            <a:off x="2240655" y="6307815"/>
            <a:ext cx="8057127" cy="307777"/>
          </a:xfrm>
          <a:prstGeom prst="rect">
            <a:avLst/>
          </a:prstGeom>
        </p:spPr>
        <p:txBody>
          <a:bodyPr wrap="square">
            <a:spAutoFit/>
          </a:bodyPr>
          <a:lstStyle/>
          <a:p>
            <a:r>
              <a:rPr lang="fr-CA" sz="1400" dirty="0">
                <a:latin typeface="Univers Condensed"/>
              </a:rPr>
              <a:t>Matériaux d’apport pour l’obtention de certaines caractéristiques pour quelques alliages courants  </a:t>
            </a:r>
          </a:p>
        </p:txBody>
      </p:sp>
      <p:sp>
        <p:nvSpPr>
          <p:cNvPr id="15" name="Rectangle 1027"/>
          <p:cNvSpPr txBox="1">
            <a:spLocks noChangeArrowheads="1"/>
          </p:cNvSpPr>
          <p:nvPr/>
        </p:nvSpPr>
        <p:spPr bwMode="auto">
          <a:xfrm>
            <a:off x="838200" y="701859"/>
            <a:ext cx="9049562" cy="102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indent="-265113" eaLnBrk="1" hangingPunct="1">
              <a:buFont typeface="Arial" panose="020B0604020202020204" pitchFamily="34" charset="0"/>
              <a:buChar char="•"/>
              <a:defRPr/>
            </a:pPr>
            <a:r>
              <a:rPr lang="fr-CA" sz="2000" dirty="0">
                <a:latin typeface="Univers Condensed"/>
              </a:rPr>
              <a:t>Le matériau d’apport est par conséquent élaboré </a:t>
            </a:r>
            <a:r>
              <a:rPr lang="fr-CA" sz="2000" u="sng" dirty="0">
                <a:latin typeface="Univers Condensed"/>
              </a:rPr>
              <a:t>pour avoir une bonne </a:t>
            </a:r>
            <a:r>
              <a:rPr lang="fr-CA" sz="2000" b="1" u="sng" dirty="0">
                <a:latin typeface="Univers Condensed"/>
              </a:rPr>
              <a:t>ductilité</a:t>
            </a:r>
            <a:r>
              <a:rPr lang="fr-CA" sz="2000" u="sng" dirty="0">
                <a:latin typeface="Univers Condensed"/>
              </a:rPr>
              <a:t> et pour réduire la susceptibilité à la fissuration à chaud</a:t>
            </a:r>
            <a:endParaRPr lang="fr-CA" sz="2000" u="sng" dirty="0">
              <a:latin typeface="Univers Condensed"/>
              <a:ea typeface="Cambria Math" panose="02040503050406030204" pitchFamily="18" charset="0"/>
            </a:endParaRPr>
          </a:p>
        </p:txBody>
      </p:sp>
      <p:sp>
        <p:nvSpPr>
          <p:cNvPr id="8" name="Rectangle 7">
            <a:extLst>
              <a:ext uri="{FF2B5EF4-FFF2-40B4-BE49-F238E27FC236}">
                <a16:creationId xmlns:a16="http://schemas.microsoft.com/office/drawing/2014/main" id="{BB6B3AF1-7585-4B4C-A9F5-11CF827FDF10}"/>
              </a:ext>
            </a:extLst>
          </p:cNvPr>
          <p:cNvSpPr/>
          <p:nvPr/>
        </p:nvSpPr>
        <p:spPr>
          <a:xfrm>
            <a:off x="0" y="6577211"/>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9510096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9" name="Rectangle 8"/>
              <p:cNvSpPr/>
              <p:nvPr/>
            </p:nvSpPr>
            <p:spPr>
              <a:xfrm>
                <a:off x="838200" y="3081392"/>
                <a:ext cx="2803599" cy="738664"/>
              </a:xfrm>
              <a:prstGeom prst="rect">
                <a:avLst/>
              </a:prstGeom>
            </p:spPr>
            <p:txBody>
              <a:bodyPr wrap="square">
                <a:spAutoFit/>
              </a:bodyPr>
              <a:lstStyle/>
              <a:p>
                <a:r>
                  <a:rPr lang="fr-CA" sz="1400" dirty="0">
                    <a:solidFill>
                      <a:schemeClr val="tx1"/>
                    </a:solidFill>
                    <a:latin typeface="Univers Condensed"/>
                  </a:rPr>
                  <a:t>Matériaux d’apport pour </a:t>
                </a:r>
                <a:r>
                  <a:rPr lang="fr-CA" sz="1400" u="sng" dirty="0">
                    <a:solidFill>
                      <a:schemeClr val="tx1"/>
                    </a:solidFill>
                    <a:latin typeface="Univers Condensed"/>
                  </a:rPr>
                  <a:t>soudage des alliages de corroyage, selon les procédés </a:t>
                </a:r>
                <a14:m>
                  <m:oMath xmlns:m="http://schemas.openxmlformats.org/officeDocument/2006/math">
                    <m:r>
                      <m:rPr>
                        <m:sty m:val="p"/>
                      </m:rPr>
                      <a:rPr lang="fr-CA" sz="1400" u="sng" dirty="0">
                        <a:solidFill>
                          <a:schemeClr val="tx1"/>
                        </a:solidFill>
                        <a:latin typeface="Cambria Math" panose="02040503050406030204" pitchFamily="18" charset="0"/>
                      </a:rPr>
                      <m:t>GMAW</m:t>
                    </m:r>
                    <m:r>
                      <a:rPr lang="fr-CA" sz="1400" u="sng" dirty="0">
                        <a:solidFill>
                          <a:schemeClr val="tx1"/>
                        </a:solidFill>
                        <a:latin typeface="Cambria Math" panose="02040503050406030204" pitchFamily="18" charset="0"/>
                      </a:rPr>
                      <m:t> </m:t>
                    </m:r>
                  </m:oMath>
                </a14:m>
                <a:r>
                  <a:rPr lang="fr-CA" sz="1400" u="sng" dirty="0">
                    <a:solidFill>
                      <a:schemeClr val="tx1"/>
                    </a:solidFill>
                    <a:latin typeface="Univers Condensed"/>
                  </a:rPr>
                  <a:t>et </a:t>
                </a:r>
                <a14:m>
                  <m:oMath xmlns:m="http://schemas.openxmlformats.org/officeDocument/2006/math">
                    <m:r>
                      <m:rPr>
                        <m:sty m:val="p"/>
                      </m:rPr>
                      <a:rPr lang="fr-CA" sz="1400" u="sng" dirty="0">
                        <a:solidFill>
                          <a:schemeClr val="tx1"/>
                        </a:solidFill>
                        <a:latin typeface="Cambria Math" panose="02040503050406030204" pitchFamily="18" charset="0"/>
                      </a:rPr>
                      <m:t>GTAW</m:t>
                    </m:r>
                  </m:oMath>
                </a14:m>
                <a:endParaRPr lang="fr-CA" sz="1400" u="sng" dirty="0">
                  <a:solidFill>
                    <a:schemeClr val="tx1"/>
                  </a:solidFill>
                  <a:latin typeface="Univers Condensed"/>
                </a:endParaRPr>
              </a:p>
            </p:txBody>
          </p:sp>
        </mc:Choice>
        <mc:Fallback xmlns="">
          <p:sp>
            <p:nvSpPr>
              <p:cNvPr id="9" name="Rectangle 8"/>
              <p:cNvSpPr>
                <a:spLocks noRot="1" noChangeAspect="1" noMove="1" noResize="1" noEditPoints="1" noAdjustHandles="1" noChangeArrowheads="1" noChangeShapeType="1" noTextEdit="1"/>
              </p:cNvSpPr>
              <p:nvPr/>
            </p:nvSpPr>
            <p:spPr>
              <a:xfrm>
                <a:off x="838200" y="3081392"/>
                <a:ext cx="2803599" cy="738664"/>
              </a:xfrm>
              <a:prstGeom prst="rect">
                <a:avLst/>
              </a:prstGeom>
              <a:blipFill>
                <a:blip r:embed="rId3"/>
                <a:stretch>
                  <a:fillRect l="-654" t="-820" r="-1525" b="-7377"/>
                </a:stretch>
              </a:blipFill>
            </p:spPr>
            <p:txBody>
              <a:bodyPr/>
              <a:lstStyle/>
              <a:p>
                <a:r>
                  <a:rPr lang="fr-CA">
                    <a:noFill/>
                  </a:rPr>
                  <a:t> </a:t>
                </a:r>
              </a:p>
            </p:txBody>
          </p:sp>
        </mc:Fallback>
      </mc:AlternateContent>
      <p:pic>
        <p:nvPicPr>
          <p:cNvPr id="10" name="Image 9"/>
          <p:cNvPicPr>
            <a:picLocks noChangeAspect="1"/>
          </p:cNvPicPr>
          <p:nvPr/>
        </p:nvPicPr>
        <p:blipFill>
          <a:blip r:embed="rId4"/>
          <a:stretch>
            <a:fillRect/>
          </a:stretch>
        </p:blipFill>
        <p:spPr>
          <a:xfrm>
            <a:off x="3920087" y="614739"/>
            <a:ext cx="6739563" cy="6021288"/>
          </a:xfrm>
          <a:prstGeom prst="rect">
            <a:avLst/>
          </a:prstGeom>
        </p:spPr>
      </p:pic>
      <p:sp>
        <p:nvSpPr>
          <p:cNvPr id="11" name="Rectangle 10">
            <a:extLst>
              <a:ext uri="{FF2B5EF4-FFF2-40B4-BE49-F238E27FC236}">
                <a16:creationId xmlns:a16="http://schemas.microsoft.com/office/drawing/2014/main" id="{E7EE139F-3564-4FC7-883D-362A81966693}"/>
              </a:ext>
            </a:extLst>
          </p:cNvPr>
          <p:cNvSpPr/>
          <p:nvPr/>
        </p:nvSpPr>
        <p:spPr>
          <a:xfrm>
            <a:off x="3920086" y="641588"/>
            <a:ext cx="1082222" cy="5311746"/>
          </a:xfrm>
          <a:prstGeom prst="rect">
            <a:avLst/>
          </a:prstGeom>
          <a:solidFill>
            <a:srgbClr val="000099">
              <a:alpha val="20000"/>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6" name="Rectangle 15">
            <a:extLst>
              <a:ext uri="{FF2B5EF4-FFF2-40B4-BE49-F238E27FC236}">
                <a16:creationId xmlns:a16="http://schemas.microsoft.com/office/drawing/2014/main" id="{B4E3CE32-2C62-4F73-9604-F371B8AF53A5}"/>
              </a:ext>
            </a:extLst>
          </p:cNvPr>
          <p:cNvSpPr/>
          <p:nvPr/>
        </p:nvSpPr>
        <p:spPr>
          <a:xfrm>
            <a:off x="5002309" y="641588"/>
            <a:ext cx="5657341" cy="991266"/>
          </a:xfrm>
          <a:prstGeom prst="rect">
            <a:avLst/>
          </a:prstGeom>
          <a:solidFill>
            <a:srgbClr val="000099">
              <a:alpha val="20000"/>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2" name="Rectangle 11">
            <a:extLst>
              <a:ext uri="{FF2B5EF4-FFF2-40B4-BE49-F238E27FC236}">
                <a16:creationId xmlns:a16="http://schemas.microsoft.com/office/drawing/2014/main" id="{5C773C67-5088-0D4F-9A41-111C1AAA6D08}"/>
              </a:ext>
            </a:extLst>
          </p:cNvPr>
          <p:cNvSpPr/>
          <p:nvPr/>
        </p:nvSpPr>
        <p:spPr>
          <a:xfrm>
            <a:off x="68562" y="6308079"/>
            <a:ext cx="2310581" cy="461665"/>
          </a:xfrm>
          <a:prstGeom prst="rect">
            <a:avLst/>
          </a:prstGeom>
        </p:spPr>
        <p:txBody>
          <a:bodyPr wrap="squar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77515656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744811"/>
                <a:ext cx="9821449" cy="5976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Préchauffage et application de la chaleur</a:t>
                </a:r>
              </a:p>
              <a:p>
                <a:pPr marL="342900" lvl="1" indent="-342900" eaLnBrk="1" hangingPunct="1">
                  <a:buFont typeface="Arial" panose="020B0604020202020204" pitchFamily="34" charset="0"/>
                  <a:buChar char="•"/>
                  <a:defRPr/>
                </a:pPr>
                <a:endParaRPr lang="el-GR"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Règle générale : le préchauffage ne doit être utilisé que lorsqu’il n’existe aucune autre solution (puisque </a:t>
                </a:r>
                <a14:m>
                  <m:oMath xmlns:m="http://schemas.openxmlformats.org/officeDocument/2006/math">
                    <m:r>
                      <a:rPr lang="fr-CA" sz="1600" i="1">
                        <a:latin typeface="Cambria Math" panose="02040503050406030204" pitchFamily="18" charset="0"/>
                        <a:ea typeface="Cambria Math" panose="02040503050406030204" pitchFamily="18" charset="0"/>
                      </a:rPr>
                      <m:t>⟹</m:t>
                    </m:r>
                  </m:oMath>
                </a14:m>
                <a:r>
                  <a:rPr lang="fr-CA" sz="1600" dirty="0">
                    <a:latin typeface="Univers Condensed"/>
                  </a:rPr>
                  <a:t> augmentation de la largeur de </a:t>
                </a:r>
                <a14:m>
                  <m:oMath xmlns:m="http://schemas.openxmlformats.org/officeDocument/2006/math">
                    <m:r>
                      <m:rPr>
                        <m:sty m:val="p"/>
                      </m:rPr>
                      <a:rPr lang="fr-CA" sz="1600" dirty="0">
                        <a:latin typeface="Cambria Math" panose="02040503050406030204" pitchFamily="18" charset="0"/>
                      </a:rPr>
                      <m:t>ZAT</m:t>
                    </m:r>
                  </m:oMath>
                </a14:m>
                <a:r>
                  <a:rPr lang="fr-CA" sz="1600" dirty="0">
                    <a:latin typeface="Univers Condensed"/>
                  </a:rPr>
                  <a:t> des assemblages soudés, donc réduction des propriétés mécaniques)</a:t>
                </a:r>
                <a:endParaRPr lang="fr-CA" sz="1600" dirty="0">
                  <a:latin typeface="Univers Condensed"/>
                  <a:ea typeface="Cambria Math" panose="02040503050406030204" pitchFamily="18" charset="0"/>
                </a:endParaRP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u="sng" dirty="0">
                    <a:latin typeface="Univers Condensed"/>
                    <a:ea typeface="Cambria Math" panose="02040503050406030204" pitchFamily="18" charset="0"/>
                  </a:rPr>
                  <a:t>Préchauffage justifié dans les cas suivants </a:t>
                </a:r>
                <a:r>
                  <a:rPr lang="fr-CA" sz="1600" dirty="0">
                    <a:latin typeface="Univers Condensed"/>
                    <a:ea typeface="Cambria Math" panose="02040503050406030204" pitchFamily="18" charset="0"/>
                  </a:rPr>
                  <a:t>:</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plaques épaisses</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l’enlèvement de l’humidité en surface</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réduction des contraintes de refroidissement des alliages de fonderie (plus susceptibles </a:t>
                </a:r>
                <a:r>
                  <a:rPr lang="fr-CA" sz="1600" dirty="0">
                    <a:latin typeface="Univers Condensed"/>
                  </a:rPr>
                  <a:t>à la fissuration à chaud)</a:t>
                </a: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départs des cordons de soudure lorsque le métal est froid (puisqu’on</a:t>
                </a:r>
                <a14:m>
                  <m:oMath xmlns:m="http://schemas.openxmlformats.org/officeDocument/2006/math">
                    <m:r>
                      <a:rPr lang="fr-CA" sz="1600" i="1">
                        <a:latin typeface="Cambria Math" panose="02040503050406030204" pitchFamily="18" charset="0"/>
                        <a:ea typeface="Cambria Math" panose="02040503050406030204" pitchFamily="18" charset="0"/>
                      </a:rPr>
                      <m:t> </m:t>
                    </m:r>
                  </m:oMath>
                </a14:m>
                <a:r>
                  <a:rPr lang="fr-CA" sz="1600" dirty="0">
                    <a:latin typeface="Univers Condensed"/>
                  </a:rPr>
                  <a:t> risque d’obtenir de la porosité ou des manques de fusion ou de pénétration)</a:t>
                </a: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réduction des contraintes résiduelles</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réduction des distorsions au refroidissement</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744811"/>
                <a:ext cx="9821449" cy="5976664"/>
              </a:xfrm>
              <a:prstGeom prst="rect">
                <a:avLst/>
              </a:prstGeom>
              <a:blipFill>
                <a:blip r:embed="rId3"/>
                <a:stretch>
                  <a:fillRect l="-310" t="-306" r="-744" b="-15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52208654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78</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pic>
        <p:nvPicPr>
          <p:cNvPr id="6" name="Image 5"/>
          <p:cNvPicPr>
            <a:picLocks noChangeAspect="1"/>
          </p:cNvPicPr>
          <p:nvPr/>
        </p:nvPicPr>
        <p:blipFill>
          <a:blip r:embed="rId3"/>
          <a:stretch>
            <a:fillRect/>
          </a:stretch>
        </p:blipFill>
        <p:spPr>
          <a:xfrm>
            <a:off x="3536402" y="570547"/>
            <a:ext cx="7357990" cy="5976323"/>
          </a:xfrm>
          <a:prstGeom prst="rect">
            <a:avLst/>
          </a:prstGeom>
        </p:spPr>
      </p:pic>
      <p:sp>
        <p:nvSpPr>
          <p:cNvPr id="8" name="Rectangle 7"/>
          <p:cNvSpPr/>
          <p:nvPr/>
        </p:nvSpPr>
        <p:spPr>
          <a:xfrm>
            <a:off x="629554" y="2973932"/>
            <a:ext cx="2740179" cy="1169551"/>
          </a:xfrm>
          <a:prstGeom prst="rect">
            <a:avLst/>
          </a:prstGeom>
        </p:spPr>
        <p:txBody>
          <a:bodyPr wrap="square">
            <a:spAutoFit/>
          </a:bodyPr>
          <a:lstStyle/>
          <a:p>
            <a:r>
              <a:rPr lang="fr-CA" sz="1400" dirty="0">
                <a:latin typeface="Univers Condensed"/>
              </a:rPr>
              <a:t>Durée maximale de maintien de la température pour les alliages d’aluminium avant correction des déformations causées par la soudure</a:t>
            </a:r>
          </a:p>
        </p:txBody>
      </p:sp>
      <p:sp>
        <p:nvSpPr>
          <p:cNvPr id="9" name="Rectangle 8">
            <a:extLst>
              <a:ext uri="{FF2B5EF4-FFF2-40B4-BE49-F238E27FC236}">
                <a16:creationId xmlns:a16="http://schemas.microsoft.com/office/drawing/2014/main" id="{B37359FB-61FB-8144-B441-9F08F95EA954}"/>
              </a:ext>
            </a:extLst>
          </p:cNvPr>
          <p:cNvSpPr/>
          <p:nvPr/>
        </p:nvSpPr>
        <p:spPr>
          <a:xfrm>
            <a:off x="5504" y="6211669"/>
            <a:ext cx="1994139" cy="646331"/>
          </a:xfrm>
          <a:prstGeom prst="rect">
            <a:avLst/>
          </a:prstGeom>
        </p:spPr>
        <p:txBody>
          <a:bodyPr wrap="squar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90623882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Soudabilité</a:t>
            </a:r>
          </a:p>
        </p:txBody>
      </p:sp>
      <p:sp>
        <p:nvSpPr>
          <p:cNvPr id="9" name="Rectangle 1027"/>
          <p:cNvSpPr txBox="1">
            <a:spLocks noChangeArrowheads="1"/>
          </p:cNvSpPr>
          <p:nvPr/>
        </p:nvSpPr>
        <p:spPr bwMode="auto">
          <a:xfrm>
            <a:off x="838200" y="729437"/>
            <a:ext cx="9049562" cy="3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solidFill>
                  <a:schemeClr val="accent1"/>
                </a:solidFill>
                <a:latin typeface="Univers Condensed"/>
              </a:rPr>
              <a:t>Formation de dépôts noirs</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2634341"/>
                <a:ext cx="9049562" cy="36219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defRPr/>
                </a:pPr>
                <a:r>
                  <a:rPr lang="fr-CA" sz="1600" dirty="0">
                    <a:latin typeface="Univers Condensed"/>
                    <a:ea typeface="Cambria Math" panose="02040503050406030204" pitchFamily="18" charset="0"/>
                  </a:rPr>
                  <a:t>Vapeurs de magnésium et de zinc qui condensent sur la surface (les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SMUT</m:t>
                    </m:r>
                  </m:oMath>
                </a14:m>
                <a:r>
                  <a:rPr lang="fr-CA" sz="1600" dirty="0">
                    <a:latin typeface="Univers Condensed"/>
                    <a:ea typeface="Cambria Math" panose="02040503050406030204" pitchFamily="18" charset="0"/>
                  </a:rPr>
                  <a:t>)</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Point d’ébullition</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du magnésium : </a:t>
                </a:r>
                <a14:m>
                  <m:oMath xmlns:m="http://schemas.openxmlformats.org/officeDocument/2006/math">
                    <m:r>
                      <a:rPr lang="fr-CA" sz="1600" dirty="0">
                        <a:latin typeface="Cambria Math" panose="02040503050406030204" pitchFamily="18" charset="0"/>
                        <a:ea typeface="Cambria Math" panose="02040503050406030204" pitchFamily="18" charset="0"/>
                      </a:rPr>
                      <m:t>1100 </m:t>
                    </m:r>
                    <m:r>
                      <a:rPr lang="fr-CA" sz="1600" i="1" dirty="0">
                        <a:latin typeface="Cambria Math" panose="02040503050406030204" pitchFamily="18" charset="0"/>
                        <a:ea typeface="Cambria Math"/>
                      </a:rPr>
                      <m:t>℃</m:t>
                    </m:r>
                  </m:oMath>
                </a14:m>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du zinc : </a:t>
                </a:r>
                <a14:m>
                  <m:oMath xmlns:m="http://schemas.openxmlformats.org/officeDocument/2006/math">
                    <m:r>
                      <a:rPr lang="fr-CA" sz="1600" dirty="0">
                        <a:latin typeface="Cambria Math" panose="02040503050406030204" pitchFamily="18" charset="0"/>
                        <a:ea typeface="Cambria Math" panose="02040503050406030204" pitchFamily="18" charset="0"/>
                      </a:rPr>
                      <m:t>906 °</m:t>
                    </m:r>
                    <m:r>
                      <m:rPr>
                        <m:sty m:val="p"/>
                      </m:rPr>
                      <a:rPr lang="fr-CA" sz="1600" dirty="0">
                        <a:latin typeface="Cambria Math" panose="02040503050406030204" pitchFamily="18" charset="0"/>
                        <a:ea typeface="Cambria Math" panose="02040503050406030204" pitchFamily="18" charset="0"/>
                      </a:rPr>
                      <m:t>C</m:t>
                    </m:r>
                  </m:oMath>
                </a14:m>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de l’aluminium : </a:t>
                </a:r>
                <a14:m>
                  <m:oMath xmlns:m="http://schemas.openxmlformats.org/officeDocument/2006/math">
                    <m:r>
                      <a:rPr lang="fr-CA" sz="1600" dirty="0">
                        <a:latin typeface="Cambria Math" panose="02040503050406030204" pitchFamily="18" charset="0"/>
                        <a:ea typeface="Cambria Math" panose="02040503050406030204" pitchFamily="18" charset="0"/>
                      </a:rPr>
                      <m:t>2495 </m:t>
                    </m:r>
                    <m:r>
                      <a:rPr lang="fr-CA" sz="1600" i="1" dirty="0">
                        <a:latin typeface="Cambria Math" panose="02040503050406030204" pitchFamily="18" charset="0"/>
                        <a:ea typeface="Cambria Math"/>
                      </a:rPr>
                      <m:t>℃</m:t>
                    </m:r>
                  </m:oMath>
                </a14:m>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Il faut </a:t>
                </a:r>
              </a:p>
              <a:p>
                <a:pPr marL="1143000" lvl="3" indent="-285750" eaLnBrk="1" hangingPunct="1">
                  <a:buClr>
                    <a:schemeClr val="tx1"/>
                  </a:buClr>
                  <a:buFont typeface="Wingdings" panose="05000000000000000000" pitchFamily="2" charset="2"/>
                  <a:buChar char="Ø"/>
                  <a:defRPr/>
                </a:pPr>
                <a:r>
                  <a:rPr lang="fr-CA" sz="1600" dirty="0">
                    <a:latin typeface="Univers Condensed"/>
                    <a:ea typeface="Cambria Math" panose="02040503050406030204" pitchFamily="18" charset="0"/>
                  </a:rPr>
                  <a:t>enlever les dépôts noirs entre les passes, le plus tôt possible</a:t>
                </a:r>
              </a:p>
              <a:p>
                <a:pPr marL="1143000" lvl="3" indent="-285750" eaLnBrk="1" hangingPunct="1">
                  <a:buClr>
                    <a:schemeClr val="tx1"/>
                  </a:buClr>
                  <a:buFont typeface="Wingdings" panose="05000000000000000000" pitchFamily="2" charset="2"/>
                  <a:buChar char="Ø"/>
                  <a:defRPr/>
                </a:pPr>
                <a:r>
                  <a:rPr lang="fr-CA" sz="1600" dirty="0">
                    <a:latin typeface="Univers Condensed"/>
                    <a:ea typeface="Cambria Math" panose="02040503050406030204" pitchFamily="18" charset="0"/>
                  </a:rPr>
                  <a:t>utiliser la série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ER</m:t>
                    </m:r>
                    <m:r>
                      <a:rPr lang="fr-CA" sz="1600" dirty="0">
                        <a:latin typeface="Cambria Math" panose="02040503050406030204" pitchFamily="18" charset="0"/>
                        <a:ea typeface="Cambria Math" panose="02040503050406030204" pitchFamily="18" charset="0"/>
                      </a:rPr>
                      <m:t>4000</m:t>
                    </m:r>
                  </m:oMath>
                </a14:m>
                <a:r>
                  <a:rPr lang="fr-CA" sz="1600" dirty="0">
                    <a:latin typeface="Univers Condensed"/>
                    <a:ea typeface="Cambria Math" panose="02040503050406030204" pitchFamily="18" charset="0"/>
                  </a:rPr>
                  <a:t> (</a:t>
                </a:r>
                <a:r>
                  <a:rPr lang="fr-CA" sz="1600" dirty="0">
                    <a:latin typeface="Univers Condensed"/>
                  </a:rPr>
                  <a:t>à base de Silicium, donc pas de magnésium) </a:t>
                </a:r>
                <a:r>
                  <a:rPr lang="fr-CA" sz="1600" dirty="0">
                    <a:latin typeface="Univers Condensed"/>
                    <a:ea typeface="Cambria Math" panose="02040503050406030204" pitchFamily="18" charset="0"/>
                  </a:rPr>
                  <a:t>pour réduire la quantité des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SMUT</m:t>
                    </m:r>
                  </m:oMath>
                </a14:m>
                <a:endParaRPr lang="fr-CA" sz="1600" dirty="0">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2634341"/>
                <a:ext cx="9049562" cy="3621925"/>
              </a:xfrm>
              <a:prstGeom prst="rect">
                <a:avLst/>
              </a:prstGeom>
              <a:blipFill>
                <a:blip r:embed="rId3"/>
                <a:stretch>
                  <a:fillRect t="-5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p:cNvPicPr>
            <a:picLocks noChangeAspect="1"/>
          </p:cNvPicPr>
          <p:nvPr/>
        </p:nvPicPr>
        <p:blipFill>
          <a:blip r:embed="rId4"/>
          <a:stretch>
            <a:fillRect/>
          </a:stretch>
        </p:blipFill>
        <p:spPr>
          <a:xfrm>
            <a:off x="5395805" y="287070"/>
            <a:ext cx="3213720" cy="2105284"/>
          </a:xfrm>
          <a:prstGeom prst="rect">
            <a:avLst/>
          </a:prstGeom>
        </p:spPr>
      </p:pic>
      <p:sp>
        <p:nvSpPr>
          <p:cNvPr id="13" name="Rectangle 12"/>
          <p:cNvSpPr/>
          <p:nvPr/>
        </p:nvSpPr>
        <p:spPr>
          <a:xfrm>
            <a:off x="8918531" y="1727230"/>
            <a:ext cx="2509936" cy="523220"/>
          </a:xfrm>
          <a:prstGeom prst="rect">
            <a:avLst/>
          </a:prstGeom>
        </p:spPr>
        <p:txBody>
          <a:bodyPr wrap="square">
            <a:spAutoFit/>
          </a:bodyPr>
          <a:lstStyle/>
          <a:p>
            <a:r>
              <a:rPr lang="fr-CA" sz="1400" dirty="0">
                <a:latin typeface="Univers Condensed"/>
              </a:rPr>
              <a:t>Formation de dépôts noirs lors du soudage</a:t>
            </a:r>
          </a:p>
        </p:txBody>
      </p:sp>
      <p:sp>
        <p:nvSpPr>
          <p:cNvPr id="14" name="Rectangle 13">
            <a:extLst>
              <a:ext uri="{FF2B5EF4-FFF2-40B4-BE49-F238E27FC236}">
                <a16:creationId xmlns:a16="http://schemas.microsoft.com/office/drawing/2014/main" id="{7E7B2B14-6132-4343-9832-3B9CABA338DB}"/>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4237425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physiques</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a:xfrm>
                <a:off x="838200" y="1670670"/>
                <a:ext cx="3724785" cy="38074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defRPr/>
                </a:pPr>
                <a:r>
                  <a:rPr lang="fr-CA" sz="2000" dirty="0">
                    <a:solidFill>
                      <a:schemeClr val="accent1"/>
                    </a:solidFill>
                    <a:latin typeface="Univers Condensed"/>
                  </a:rPr>
                  <a:t>Module d’élasticité (</a:t>
                </a:r>
                <a14:m>
                  <m:oMath xmlns:m="http://schemas.openxmlformats.org/officeDocument/2006/math">
                    <m:r>
                      <a:rPr lang="fr-CA" sz="2000" i="1" dirty="0">
                        <a:solidFill>
                          <a:schemeClr val="accent1"/>
                        </a:solidFill>
                        <a:latin typeface="Cambria Math" panose="02040503050406030204" pitchFamily="18" charset="0"/>
                      </a:rPr>
                      <m:t>𝐸</m:t>
                    </m:r>
                  </m:oMath>
                </a14:m>
                <a:r>
                  <a:rPr lang="fr-CA" sz="2000" dirty="0">
                    <a:solidFill>
                      <a:schemeClr val="accent1"/>
                    </a:solidFill>
                    <a:latin typeface="Univers Condensed"/>
                  </a:rPr>
                  <a:t>)</a:t>
                </a:r>
              </a:p>
              <a:p>
                <a:pPr marL="342900" lvl="1" indent="-342900">
                  <a:buFont typeface="Calibri" panose="020F0502020204030204" pitchFamily="34" charset="0"/>
                  <a:buChar char="‒"/>
                  <a:defRPr/>
                </a:pPr>
                <a:endParaRPr lang="fr-CA" sz="2000" dirty="0">
                  <a:solidFill>
                    <a:srgbClr val="000099"/>
                  </a:solidFill>
                  <a:latin typeface="Univers Condensed"/>
                </a:endParaRPr>
              </a:p>
              <a:p>
                <a:pPr marL="742950" lvl="2" indent="-342900">
                  <a:buFont typeface="Wingdings" panose="05000000000000000000" pitchFamily="2" charset="2"/>
                  <a:buChar char="Ø"/>
                  <a:defRPr/>
                </a:pPr>
                <a14:m>
                  <m:oMath xmlns:m="http://schemas.openxmlformats.org/officeDocument/2006/math">
                    <m:r>
                      <a:rPr lang="fr-CA" i="1" dirty="0">
                        <a:latin typeface="Cambria Math" panose="02040503050406030204" pitchFamily="18" charset="0"/>
                      </a:rPr>
                      <m:t>𝐸</m:t>
                    </m:r>
                    <m:r>
                      <a:rPr lang="fr-CA" i="1" dirty="0">
                        <a:latin typeface="Cambria Math" panose="02040503050406030204" pitchFamily="18" charset="0"/>
                      </a:rPr>
                      <m:t> ≈70 000 </m:t>
                    </m:r>
                    <m:r>
                      <m:rPr>
                        <m:sty m:val="p"/>
                      </m:rPr>
                      <a:rPr lang="fr-CA" dirty="0" err="1">
                        <a:latin typeface="Cambria Math" panose="02040503050406030204" pitchFamily="18" charset="0"/>
                      </a:rPr>
                      <m:t>M</m:t>
                    </m:r>
                    <m:r>
                      <m:rPr>
                        <m:sty m:val="p"/>
                      </m:rPr>
                      <a:rPr lang="fr-CA" i="1" dirty="0">
                        <a:latin typeface="Cambria Math" panose="02040503050406030204" pitchFamily="18" charset="0"/>
                      </a:rPr>
                      <m:t>p</m:t>
                    </m:r>
                    <m:r>
                      <m:rPr>
                        <m:sty m:val="p"/>
                      </m:rPr>
                      <a:rPr lang="fr-CA" dirty="0" err="1">
                        <a:latin typeface="Cambria Math" panose="02040503050406030204" pitchFamily="18" charset="0"/>
                      </a:rPr>
                      <m:t>a</m:t>
                    </m:r>
                  </m:oMath>
                </a14:m>
                <a:r>
                  <a:rPr lang="fr-CA" dirty="0">
                    <a:latin typeface="Univers Condensed"/>
                  </a:rPr>
                  <a:t> (acier: </a:t>
                </a:r>
                <a14:m>
                  <m:oMath xmlns:m="http://schemas.openxmlformats.org/officeDocument/2006/math">
                    <m:r>
                      <a:rPr lang="fr-CA" i="1" dirty="0">
                        <a:latin typeface="Cambria Math" panose="02040503050406030204" pitchFamily="18" charset="0"/>
                      </a:rPr>
                      <m:t>200 000 </m:t>
                    </m:r>
                    <m:r>
                      <m:rPr>
                        <m:sty m:val="p"/>
                      </m:rPr>
                      <a:rPr lang="fr-CA" dirty="0">
                        <a:latin typeface="Cambria Math" panose="02040503050406030204" pitchFamily="18" charset="0"/>
                      </a:rPr>
                      <m:t>M</m:t>
                    </m:r>
                    <m:r>
                      <m:rPr>
                        <m:sty m:val="p"/>
                      </m:rPr>
                      <a:rPr lang="fr-CA" i="1" dirty="0">
                        <a:latin typeface="Cambria Math" panose="02040503050406030204" pitchFamily="18" charset="0"/>
                      </a:rPr>
                      <m:t>p</m:t>
                    </m:r>
                    <m:r>
                      <m:rPr>
                        <m:sty m:val="p"/>
                      </m:rPr>
                      <a:rPr lang="fr-CA" dirty="0" err="1">
                        <a:latin typeface="Cambria Math" panose="02040503050406030204" pitchFamily="18" charset="0"/>
                      </a:rPr>
                      <m:t>a</m:t>
                    </m:r>
                  </m:oMath>
                </a14:m>
                <a:r>
                  <a:rPr lang="fr-CA" dirty="0">
                    <a:latin typeface="Univers Condensed"/>
                  </a:rPr>
                  <a:t>)</a:t>
                </a:r>
              </a:p>
              <a:p>
                <a:pPr marL="742950" lvl="2" indent="-342900">
                  <a:buFont typeface="Wingdings" panose="05000000000000000000" pitchFamily="2" charset="2"/>
                  <a:buChar char="Ø"/>
                  <a:defRPr/>
                </a:pPr>
                <a:r>
                  <a:rPr lang="fr-CA" u="sng" dirty="0">
                    <a:latin typeface="Univers Condensed"/>
                  </a:rPr>
                  <a:t>trois fois moins élevé que celui de l’acier</a:t>
                </a:r>
              </a:p>
              <a:p>
                <a:pPr marL="742950" lvl="2" indent="-342900">
                  <a:buFont typeface="Wingdings" panose="05000000000000000000" pitchFamily="2" charset="2"/>
                  <a:buChar char="Ø"/>
                  <a:defRPr/>
                </a:pPr>
                <a:r>
                  <a:rPr lang="fr-CA" dirty="0">
                    <a:latin typeface="Univers Condensed"/>
                  </a:rPr>
                  <a:t>affecte la rigidité des structures d’aluminium</a:t>
                </a:r>
              </a:p>
              <a:p>
                <a:pPr marL="742950" lvl="2" indent="-342900">
                  <a:buFont typeface="Wingdings" panose="05000000000000000000" pitchFamily="2" charset="2"/>
                  <a:buChar char="Ø"/>
                  <a:defRPr/>
                </a:pPr>
                <a:r>
                  <a:rPr lang="fr-CA" u="sng" dirty="0">
                    <a:latin typeface="Univers Condensed"/>
                  </a:rPr>
                  <a:t>avantage l’aluminium pour la construction de véhicules</a:t>
                </a:r>
              </a:p>
            </p:txBody>
          </p:sp>
        </mc:Choice>
        <mc:Fallback xmlns="">
          <p:sp>
            <p:nvSpPr>
              <p:cNvPr id="7" name="Rectangle 1027"/>
              <p:cNvSpPr txBox="1">
                <a:spLocks noRot="1" noChangeAspect="1" noMove="1" noResize="1" noEditPoints="1" noAdjustHandles="1" noChangeArrowheads="1" noChangeShapeType="1" noTextEdit="1"/>
              </p:cNvSpPr>
              <p:nvPr/>
            </p:nvSpPr>
            <p:spPr>
              <a:xfrm>
                <a:off x="838200" y="1670670"/>
                <a:ext cx="3724785" cy="3807474"/>
              </a:xfrm>
              <a:prstGeom prst="rect">
                <a:avLst/>
              </a:prstGeom>
              <a:blipFill>
                <a:blip r:embed="rId3"/>
                <a:stretch>
                  <a:fillRect l="-3928" t="-2720" r="-5565"/>
                </a:stretch>
              </a:blipFill>
            </p:spPr>
            <p:txBody>
              <a:bodyPr/>
              <a:lstStyle/>
              <a:p>
                <a:r>
                  <a:rPr lang="fr-CA">
                    <a:noFill/>
                  </a:rPr>
                  <a:t> </a:t>
                </a:r>
              </a:p>
            </p:txBody>
          </p:sp>
        </mc:Fallback>
      </mc:AlternateContent>
      <p:pic>
        <p:nvPicPr>
          <p:cNvPr id="8" name="Image 7"/>
          <p:cNvPicPr>
            <a:picLocks noChangeAspect="1"/>
          </p:cNvPicPr>
          <p:nvPr/>
        </p:nvPicPr>
        <p:blipFill>
          <a:blip r:embed="rId4"/>
          <a:stretch>
            <a:fillRect/>
          </a:stretch>
        </p:blipFill>
        <p:spPr>
          <a:xfrm>
            <a:off x="4801889" y="1249565"/>
            <a:ext cx="6152236" cy="4228579"/>
          </a:xfrm>
          <a:prstGeom prst="rect">
            <a:avLst/>
          </a:prstGeom>
        </p:spPr>
      </p:pic>
      <p:sp>
        <p:nvSpPr>
          <p:cNvPr id="9" name="Rectangle 8"/>
          <p:cNvSpPr/>
          <p:nvPr/>
        </p:nvSpPr>
        <p:spPr>
          <a:xfrm>
            <a:off x="5989684" y="5568360"/>
            <a:ext cx="5236358" cy="307777"/>
          </a:xfrm>
          <a:prstGeom prst="rect">
            <a:avLst/>
          </a:prstGeom>
        </p:spPr>
        <p:txBody>
          <a:bodyPr wrap="square">
            <a:spAutoFit/>
          </a:bodyPr>
          <a:lstStyle/>
          <a:p>
            <a:r>
              <a:rPr lang="fr-CA" sz="1400" dirty="0">
                <a:latin typeface="Univers Condensed"/>
              </a:rPr>
              <a:t>Courbe contrainte-déformation d'un alliage d'aluminium</a:t>
            </a:r>
          </a:p>
        </p:txBody>
      </p:sp>
      <p:sp>
        <p:nvSpPr>
          <p:cNvPr id="10" name="Rectangle 9"/>
          <p:cNvSpPr/>
          <p:nvPr/>
        </p:nvSpPr>
        <p:spPr>
          <a:xfrm>
            <a:off x="385267" y="64004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21999546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80</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2015450"/>
            <a:ext cx="10513982" cy="4041258"/>
          </a:xfrm>
          <a:effectLst>
            <a:glow rad="63500">
              <a:schemeClr val="accent3">
                <a:satMod val="175000"/>
                <a:alpha val="40000"/>
              </a:schemeClr>
            </a:glow>
          </a:effectLst>
        </p:spPr>
        <p:txBody>
          <a:bodyPr>
            <a:normAutofit/>
          </a:bodyPr>
          <a:lstStyle/>
          <a:p>
            <a:r>
              <a:rPr lang="fr-FR" sz="3600" dirty="0">
                <a:effectLst/>
              </a:rPr>
              <a:t>A – Propriétés physiques</a:t>
            </a:r>
          </a:p>
          <a:p>
            <a:r>
              <a:rPr lang="fr-FR" sz="3600" dirty="0"/>
              <a:t>B – Propriétés mécaniques</a:t>
            </a:r>
          </a:p>
          <a:p>
            <a:r>
              <a:rPr lang="fr-FR" sz="3600" dirty="0"/>
              <a:t>C – Soudabilité</a:t>
            </a:r>
          </a:p>
          <a:p>
            <a:r>
              <a:rPr lang="fr-FR" sz="36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 – Tenue à la corrosion</a:t>
            </a:r>
          </a:p>
          <a:p>
            <a:r>
              <a:rPr lang="fr-FR" sz="3600" dirty="0"/>
              <a:t>E – Autres propriétés et caractéristiques</a:t>
            </a:r>
            <a:endParaRPr lang="en-US" sz="36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5731778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Tenue à la corrosion</a:t>
            </a:r>
          </a:p>
        </p:txBody>
      </p:sp>
      <p:sp>
        <p:nvSpPr>
          <p:cNvPr id="3" name="Espace réservé du texte 2"/>
          <p:cNvSpPr>
            <a:spLocks noGrp="1"/>
          </p:cNvSpPr>
          <p:nvPr>
            <p:ph type="body" idx="1"/>
          </p:nvPr>
        </p:nvSpPr>
        <p:spPr/>
        <p:txBody>
          <a:bodyPr/>
          <a:lstStyle/>
          <a:p>
            <a:r>
              <a:rPr lang="fr-FR" dirty="0"/>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81</a:t>
            </a:fld>
            <a:endParaRPr lang="fr-FR"/>
          </a:p>
        </p:txBody>
      </p:sp>
    </p:spTree>
    <p:extLst>
      <p:ext uri="{BB962C8B-B14F-4D97-AF65-F5344CB8AC3E}">
        <p14:creationId xmlns:p14="http://schemas.microsoft.com/office/powerpoint/2010/main" val="26563410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14" name="Rectangle 1027"/>
          <p:cNvSpPr txBox="1">
            <a:spLocks noChangeArrowheads="1"/>
          </p:cNvSpPr>
          <p:nvPr/>
        </p:nvSpPr>
        <p:spPr bwMode="auto">
          <a:xfrm>
            <a:off x="838200" y="804919"/>
            <a:ext cx="9447171" cy="591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Principaux paramètres</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Les alliages d’aluminium peuvent corroder (ce n’est </a:t>
            </a:r>
            <a:r>
              <a:rPr lang="fr-CA" sz="1600" dirty="0">
                <a:latin typeface="Univers Condensed"/>
              </a:rPr>
              <a:t>pas tous les alliages qui offrent une protection naturelle efficace contre la corrosion)</a:t>
            </a:r>
            <a:endParaRPr lang="fr-CA" sz="1600" dirty="0">
              <a:latin typeface="Univers Condensed"/>
              <a:ea typeface="Cambria Math" panose="02040503050406030204" pitchFamily="18" charset="0"/>
            </a:endParaRP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b="1" dirty="0">
                <a:latin typeface="Univers Condensed"/>
                <a:ea typeface="Cambria Math" panose="02040503050406030204" pitchFamily="18" charset="0"/>
              </a:rPr>
              <a:t>La tenue à la corrosion </a:t>
            </a:r>
            <a:r>
              <a:rPr lang="fr-CA" sz="1600" dirty="0">
                <a:latin typeface="Univers Condensed"/>
                <a:ea typeface="Cambria Math" panose="02040503050406030204" pitchFamily="18" charset="0"/>
              </a:rPr>
              <a:t>dépend de plusieurs paramètres</a:t>
            </a:r>
          </a:p>
          <a:p>
            <a:pPr marL="742950" lvl="2" indent="-342900" eaLnBrk="1" hangingPunct="1">
              <a:buFontTx/>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composition, l’état métallurgique et l’état de la surface des alliages eux-mêmes</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caractéristiques du milieu dans lequel ils sont exposés (</a:t>
            </a:r>
            <a:r>
              <a:rPr lang="fr-CA" sz="1600" dirty="0">
                <a:latin typeface="Univers Condensed"/>
              </a:rPr>
              <a:t>marin, humide, agricole, minier, etc.) ;</a:t>
            </a: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conditions de service prévues (civil, automobile,</a:t>
            </a:r>
            <a:r>
              <a:rPr lang="fr-CA" sz="1600" dirty="0">
                <a:latin typeface="Univers Condensed"/>
              </a:rPr>
              <a:t> aéronautique, maritime, manufacturier, etc.) ;</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les dispositions constructives (</a:t>
            </a:r>
            <a:r>
              <a:rPr lang="fr-CA" sz="1600" dirty="0">
                <a:latin typeface="Univers Condensed"/>
              </a:rPr>
              <a:t>assemblages, contact avec d’autres métaux ou matériaux) </a:t>
            </a: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durée de l’ouvrage</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la fréquence et le type d’entretien</a:t>
            </a:r>
          </a:p>
        </p:txBody>
      </p:sp>
    </p:spTree>
    <p:extLst>
      <p:ext uri="{BB962C8B-B14F-4D97-AF65-F5344CB8AC3E}">
        <p14:creationId xmlns:p14="http://schemas.microsoft.com/office/powerpoint/2010/main" val="177410587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1088313"/>
                <a:ext cx="9049562" cy="52618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accent1"/>
                    </a:solidFill>
                    <a:latin typeface="Univers Condensed"/>
                  </a:rPr>
                  <a:t>Couche d’oxyde naturelle</a:t>
                </a:r>
              </a:p>
              <a:p>
                <a:pPr marL="342900" lvl="1" indent="-342900" eaLnBrk="1" hangingPunct="1">
                  <a:buFont typeface="Arial" panose="020B0604020202020204" pitchFamily="34" charset="0"/>
                  <a:buChar char="•"/>
                  <a:defRPr/>
                </a:pPr>
                <a:endParaRPr lang="fr-CA" sz="1600" dirty="0">
                  <a:solidFill>
                    <a:srgbClr val="000099"/>
                  </a:solidFill>
                  <a:latin typeface="Univers Condensed"/>
                </a:endParaRPr>
              </a:p>
              <a:p>
                <a:pPr marL="685800" lvl="2" indent="-285750" eaLnBrk="1" hangingPunct="1">
                  <a:defRPr/>
                </a:pPr>
                <a:r>
                  <a:rPr lang="fr-CA" sz="1600" dirty="0">
                    <a:latin typeface="Univers Condensed"/>
                    <a:ea typeface="Cambria Math" panose="02040503050406030204" pitchFamily="18" charset="0"/>
                  </a:rPr>
                  <a:t>Rend l’aluminium passif à l’environnement (</a:t>
                </a:r>
                <a:r>
                  <a:rPr lang="fr-CA" sz="1600" dirty="0">
                    <a:latin typeface="Univers Condensed"/>
                  </a:rPr>
                  <a:t>imperméable aux attaques d’atmosphères corrosives)</a:t>
                </a:r>
                <a:endParaRPr lang="fr-CA" sz="1600" dirty="0">
                  <a:latin typeface="Univers Condensed"/>
                  <a:ea typeface="Cambria Math" panose="02040503050406030204" pitchFamily="18" charset="0"/>
                </a:endParaRP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Le film se forme dès que le métal est mis au contact d’un milieu oxydant</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Le film se reforme instantanément après la mise en forme ou le soudage</a:t>
                </a:r>
              </a:p>
              <a:p>
                <a:pPr marL="742950" lvl="2" indent="-342900" eaLnBrk="1" hangingPunct="1">
                  <a:buFontTx/>
                  <a:buChar char="‒"/>
                  <a:defRPr/>
                </a:pPr>
                <a:endParaRPr lang="fr-CA" sz="1600" dirty="0">
                  <a:latin typeface="Univers Condensed"/>
                  <a:ea typeface="Cambria Math" panose="02040503050406030204" pitchFamily="18" charset="0"/>
                </a:endParaRPr>
              </a:p>
              <a:p>
                <a:pPr marL="685800" lvl="2" indent="-285750" eaLnBrk="1" hangingPunct="1">
                  <a:defRPr/>
                </a:pPr>
                <a:r>
                  <a:rPr lang="fr-CA" sz="1600" dirty="0">
                    <a:latin typeface="Univers Condensed"/>
                    <a:ea typeface="Cambria Math" panose="02040503050406030204" pitchFamily="18" charset="0"/>
                  </a:rPr>
                  <a:t>La stabilité physico-chimique du film dépend</a:t>
                </a:r>
              </a:p>
              <a:p>
                <a:pPr marL="400050" lvl="2" indent="0" eaLnBrk="1" hangingPunct="1">
                  <a:buNone/>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des caractéristiques du milieu</a:t>
                </a: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du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pH</m:t>
                    </m:r>
                  </m:oMath>
                </a14:m>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600" dirty="0">
                    <a:latin typeface="Univers Condensed"/>
                    <a:ea typeface="Cambria Math" panose="02040503050406030204" pitchFamily="18" charset="0"/>
                  </a:rPr>
                  <a:t>de la nature de l’alliage</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1088313"/>
                <a:ext cx="9049562" cy="5261859"/>
              </a:xfrm>
              <a:prstGeom prst="rect">
                <a:avLst/>
              </a:prstGeom>
              <a:blipFill>
                <a:blip r:embed="rId3"/>
                <a:stretch>
                  <a:fillRect l="-404" t="-3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59586119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649347"/>
                <a:ext cx="9491133" cy="13929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solidFill>
                      <a:schemeClr val="accent1"/>
                    </a:solidFill>
                    <a:latin typeface="Univers Condensed"/>
                  </a:rPr>
                  <a:t>Influence de </a:t>
                </a:r>
                <a14:m>
                  <m:oMath xmlns:m="http://schemas.openxmlformats.org/officeDocument/2006/math">
                    <m:r>
                      <m:rPr>
                        <m:sty m:val="p"/>
                      </m:rPr>
                      <a:rPr lang="fr-CA" sz="2000" dirty="0">
                        <a:solidFill>
                          <a:schemeClr val="accent1"/>
                        </a:solidFill>
                        <a:latin typeface="Cambria Math" panose="02040503050406030204" pitchFamily="18" charset="0"/>
                      </a:rPr>
                      <m:t>pH</m:t>
                    </m:r>
                  </m:oMath>
                </a14:m>
                <a:endParaRPr lang="fr-CA" sz="2000" dirty="0">
                  <a:solidFill>
                    <a:schemeClr val="accent1"/>
                  </a:solidFill>
                  <a:latin typeface="Univers Condensed"/>
                </a:endParaRPr>
              </a:p>
              <a:p>
                <a:pPr marL="274638" lvl="1" indent="-274638" eaLnBrk="1" hangingPunct="1">
                  <a:buFont typeface="Arial" panose="020B0604020202020204" pitchFamily="34" charset="0"/>
                  <a:buChar char="•"/>
                  <a:defRPr/>
                </a:pPr>
                <a:r>
                  <a:rPr lang="fr-CA" sz="2000" dirty="0">
                    <a:latin typeface="Univers Condensed"/>
                    <a:ea typeface="Cambria Math" panose="02040503050406030204" pitchFamily="18" charset="0"/>
                  </a:rPr>
                  <a:t>La vitesse de dissolution du film d’oxyde dépend du </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pH</m:t>
                    </m:r>
                  </m:oMath>
                </a14:m>
                <a:r>
                  <a:rPr lang="fr-CA" sz="2000" dirty="0">
                    <a:latin typeface="Univers Condensed"/>
                  </a:rPr>
                  <a:t> (très forte en milieu acide et en milieu alcalin, mais faible dans les milieux </a:t>
                </a:r>
                <a14:m>
                  <m:oMath xmlns:m="http://schemas.openxmlformats.org/officeDocument/2006/math">
                    <m:r>
                      <a:rPr lang="fr-CA" sz="2000" i="1">
                        <a:latin typeface="Cambria Math" panose="02040503050406030204" pitchFamily="18" charset="0"/>
                        <a:ea typeface="Cambria Math" panose="02040503050406030204" pitchFamily="18" charset="0"/>
                      </a:rPr>
                      <m:t>±</m:t>
                    </m:r>
                  </m:oMath>
                </a14:m>
                <a:r>
                  <a:rPr lang="fr-CA" sz="2000" dirty="0">
                    <a:latin typeface="Univers Condensed"/>
                  </a:rPr>
                  <a:t> neutres </a:t>
                </a:r>
                <a14:m>
                  <m:oMath xmlns:m="http://schemas.openxmlformats.org/officeDocument/2006/math">
                    <m:r>
                      <a:rPr lang="fr-CA" sz="2000" dirty="0">
                        <a:latin typeface="Cambria Math" panose="02040503050406030204" pitchFamily="18" charset="0"/>
                        <a:ea typeface="Cambria Math" panose="02040503050406030204" pitchFamily="18" charset="0"/>
                      </a:rPr>
                      <m:t>5</m:t>
                    </m:r>
                    <m:r>
                      <a:rPr lang="fr-CA" sz="2000" i="1" dirty="0">
                        <a:latin typeface="Cambria Math" panose="02040503050406030204" pitchFamily="18" charset="0"/>
                        <a:ea typeface="Cambria Math" panose="02040503050406030204" pitchFamily="18" charset="0"/>
                      </a:rPr>
                      <m:t>≤</m:t>
                    </m:r>
                    <m:r>
                      <m:rPr>
                        <m:sty m:val="p"/>
                      </m:rPr>
                      <a:rPr lang="fr-CA" sz="2000" dirty="0">
                        <a:latin typeface="Cambria Math" panose="02040503050406030204" pitchFamily="18" charset="0"/>
                      </a:rPr>
                      <m:t>pH</m:t>
                    </m:r>
                    <m:r>
                      <a:rPr lang="fr-CA" sz="2000" i="1" dirty="0">
                        <a:latin typeface="Cambria Math" panose="02040503050406030204" pitchFamily="18" charset="0"/>
                        <a:ea typeface="Cambria Math" panose="02040503050406030204" pitchFamily="18" charset="0"/>
                      </a:rPr>
                      <m:t>≤9</m:t>
                    </m:r>
                  </m:oMath>
                </a14:m>
                <a:r>
                  <a:rPr lang="fr-CA" sz="2000" dirty="0">
                    <a:latin typeface="Univers Condensed"/>
                  </a:rPr>
                  <a:t>)</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649347"/>
                <a:ext cx="9491133" cy="1392958"/>
              </a:xfrm>
              <a:prstGeom prst="rect">
                <a:avLst/>
              </a:prstGeom>
              <a:blipFill>
                <a:blip r:embed="rId3"/>
                <a:stretch>
                  <a:fillRect l="-642" t="-21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863222" y="6130202"/>
                <a:ext cx="5771404" cy="307777"/>
              </a:xfrm>
              <a:prstGeom prst="rect">
                <a:avLst/>
              </a:prstGeom>
            </p:spPr>
            <p:txBody>
              <a:bodyPr wrap="square">
                <a:spAutoFit/>
              </a:bodyPr>
              <a:lstStyle/>
              <a:p>
                <a:r>
                  <a:rPr lang="fr-CA" sz="1400" dirty="0">
                    <a:solidFill>
                      <a:schemeClr val="tx1"/>
                    </a:solidFill>
                    <a:latin typeface="Univers Condensed"/>
                  </a:rPr>
                  <a:t>Vitesse de dissolution de l’alumine en milieu aqueux en fonction du </a:t>
                </a:r>
                <a14:m>
                  <m:oMath xmlns:m="http://schemas.openxmlformats.org/officeDocument/2006/math">
                    <m:r>
                      <m:rPr>
                        <m:sty m:val="p"/>
                      </m:rPr>
                      <a:rPr lang="fr-CA" sz="1400" dirty="0">
                        <a:solidFill>
                          <a:schemeClr val="tx1"/>
                        </a:solidFill>
                        <a:latin typeface="Cambria Math" panose="02040503050406030204" pitchFamily="18" charset="0"/>
                      </a:rPr>
                      <m:t>pH</m:t>
                    </m:r>
                  </m:oMath>
                </a14:m>
                <a:endParaRPr lang="fr-CA" sz="1400" dirty="0">
                  <a:solidFill>
                    <a:schemeClr val="tx1"/>
                  </a:solidFill>
                  <a:latin typeface="Univers Condensed"/>
                </a:endParaRPr>
              </a:p>
            </p:txBody>
          </p:sp>
        </mc:Choice>
        <mc:Fallback xmlns="">
          <p:sp>
            <p:nvSpPr>
              <p:cNvPr id="9" name="Rectangle 8"/>
              <p:cNvSpPr>
                <a:spLocks noRot="1" noChangeAspect="1" noMove="1" noResize="1" noEditPoints="1" noAdjustHandles="1" noChangeArrowheads="1" noChangeShapeType="1" noTextEdit="1"/>
              </p:cNvSpPr>
              <p:nvPr/>
            </p:nvSpPr>
            <p:spPr>
              <a:xfrm>
                <a:off x="2863222" y="6130202"/>
                <a:ext cx="5771404" cy="307777"/>
              </a:xfrm>
              <a:prstGeom prst="rect">
                <a:avLst/>
              </a:prstGeom>
              <a:blipFill>
                <a:blip r:embed="rId4"/>
                <a:stretch>
                  <a:fillRect l="-317" t="-4000" b="-20000"/>
                </a:stretch>
              </a:blipFill>
            </p:spPr>
            <p:txBody>
              <a:bodyPr/>
              <a:lstStyle/>
              <a:p>
                <a:r>
                  <a:rPr lang="fr-CA">
                    <a:noFill/>
                  </a:rPr>
                  <a:t> </a:t>
                </a:r>
              </a:p>
            </p:txBody>
          </p:sp>
        </mc:Fallback>
      </mc:AlternateContent>
      <p:pic>
        <p:nvPicPr>
          <p:cNvPr id="10" name="Image 9"/>
          <p:cNvPicPr>
            <a:picLocks noChangeAspect="1"/>
          </p:cNvPicPr>
          <p:nvPr/>
        </p:nvPicPr>
        <p:blipFill>
          <a:blip r:embed="rId5"/>
          <a:stretch>
            <a:fillRect/>
          </a:stretch>
        </p:blipFill>
        <p:spPr>
          <a:xfrm>
            <a:off x="3068043" y="1939955"/>
            <a:ext cx="5031444" cy="4081357"/>
          </a:xfrm>
          <a:prstGeom prst="rect">
            <a:avLst/>
          </a:prstGeom>
        </p:spPr>
      </p:pic>
      <p:sp>
        <p:nvSpPr>
          <p:cNvPr id="11" name="Rectangle 10">
            <a:extLst>
              <a:ext uri="{FF2B5EF4-FFF2-40B4-BE49-F238E27FC236}">
                <a16:creationId xmlns:a16="http://schemas.microsoft.com/office/drawing/2014/main" id="{969342CE-E813-DE44-B56D-40CCCE8C9AB2}"/>
              </a:ext>
            </a:extLst>
          </p:cNvPr>
          <p:cNvSpPr/>
          <p:nvPr/>
        </p:nvSpPr>
        <p:spPr>
          <a:xfrm>
            <a:off x="22122" y="6538912"/>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66974328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11" name="Rectangle 1027"/>
          <p:cNvSpPr txBox="1">
            <a:spLocks noChangeArrowheads="1"/>
          </p:cNvSpPr>
          <p:nvPr/>
        </p:nvSpPr>
        <p:spPr bwMode="auto">
          <a:xfrm>
            <a:off x="838200" y="721957"/>
            <a:ext cx="9049562" cy="599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400" dirty="0">
                <a:solidFill>
                  <a:schemeClr val="accent1"/>
                </a:solidFill>
                <a:latin typeface="Univers Condensed"/>
              </a:rPr>
              <a:t>Formes de corrosion</a:t>
            </a:r>
          </a:p>
          <a:p>
            <a:pPr marL="342900" lvl="1" indent="-342900" eaLnBrk="1" hangingPunct="1">
              <a:buFont typeface="Arial" panose="020B0604020202020204" pitchFamily="34" charset="0"/>
              <a:buChar char="•"/>
              <a:defRPr/>
            </a:pPr>
            <a:endParaRPr lang="fr-CA" sz="1400" dirty="0">
              <a:solidFill>
                <a:srgbClr val="000099"/>
              </a:solidFill>
              <a:latin typeface="Univers Condensed"/>
            </a:endParaRPr>
          </a:p>
          <a:p>
            <a:pPr marL="685800" lvl="2" indent="-285750" eaLnBrk="1" hangingPunct="1">
              <a:defRPr/>
            </a:pPr>
            <a:r>
              <a:rPr lang="fr-CA" sz="1400" dirty="0">
                <a:latin typeface="Univers Condensed"/>
                <a:ea typeface="Cambria Math" panose="02040503050406030204" pitchFamily="18" charset="0"/>
              </a:rPr>
              <a:t>Les formes de corrosion les plus courantes sont</a:t>
            </a:r>
          </a:p>
          <a:p>
            <a:pPr marL="742950" lvl="2" indent="-342900" eaLnBrk="1" hangingPunct="1">
              <a:buFontTx/>
              <a:buChar char="‒"/>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généralisée (ou uniforme)</a:t>
            </a:r>
          </a:p>
          <a:p>
            <a:pPr marL="1200150" lvl="3" indent="-342900" eaLnBrk="1" hangingPunct="1">
              <a:buClr>
                <a:srgbClr val="000099"/>
              </a:buClr>
              <a:buFont typeface="+mj-lt"/>
              <a:buAutoNum type="arabicPeriod"/>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par piqûres</a:t>
            </a:r>
          </a:p>
          <a:p>
            <a:pPr marL="1200150" lvl="3" indent="-342900" eaLnBrk="1" hangingPunct="1">
              <a:buClr>
                <a:srgbClr val="000099"/>
              </a:buClr>
              <a:buFont typeface="+mj-lt"/>
              <a:buAutoNum type="arabicPeriod"/>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a:t>
            </a:r>
            <a:r>
              <a:rPr lang="fr-CA" sz="1400" dirty="0" err="1">
                <a:latin typeface="Univers Condensed"/>
                <a:ea typeface="Cambria Math" panose="02040503050406030204" pitchFamily="18" charset="0"/>
              </a:rPr>
              <a:t>transcristalline</a:t>
            </a:r>
            <a:r>
              <a:rPr lang="fr-CA" sz="1400" dirty="0">
                <a:latin typeface="Univers Condensed"/>
                <a:ea typeface="Cambria Math" panose="02040503050406030204" pitchFamily="18" charset="0"/>
              </a:rPr>
              <a:t> et la corrosion </a:t>
            </a:r>
            <a:r>
              <a:rPr lang="fr-CA" sz="1400" dirty="0" err="1">
                <a:latin typeface="Univers Condensed"/>
                <a:ea typeface="Cambria Math" panose="02040503050406030204" pitchFamily="18" charset="0"/>
              </a:rPr>
              <a:t>intercristalline</a:t>
            </a:r>
            <a:endParaRPr lang="fr-CA" sz="1400" dirty="0">
              <a:latin typeface="Univers Condensed"/>
              <a:ea typeface="Cambria Math" panose="02040503050406030204" pitchFamily="18" charset="0"/>
            </a:endParaRPr>
          </a:p>
          <a:p>
            <a:pPr marL="1200150" lvl="3" indent="-342900" eaLnBrk="1" hangingPunct="1">
              <a:buClr>
                <a:srgbClr val="000099"/>
              </a:buClr>
              <a:buFont typeface="+mj-lt"/>
              <a:buAutoNum type="arabicPeriod"/>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a:t>
            </a:r>
            <a:r>
              <a:rPr lang="fr-CA" sz="1400" dirty="0" err="1">
                <a:latin typeface="Univers Condensed"/>
                <a:ea typeface="Cambria Math" panose="02040503050406030204" pitchFamily="18" charset="0"/>
              </a:rPr>
              <a:t>feuilletante</a:t>
            </a:r>
            <a:endParaRPr lang="fr-CA" sz="1400" dirty="0">
              <a:latin typeface="Univers Condensed"/>
              <a:ea typeface="Cambria Math" panose="02040503050406030204" pitchFamily="18" charset="0"/>
            </a:endParaRPr>
          </a:p>
          <a:p>
            <a:pPr marL="1200150" lvl="3" indent="-342900" eaLnBrk="1" hangingPunct="1">
              <a:buClr>
                <a:srgbClr val="000099"/>
              </a:buClr>
              <a:buFont typeface="+mj-lt"/>
              <a:buAutoNum type="arabicPeriod"/>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sous contrainte</a:t>
            </a:r>
          </a:p>
          <a:p>
            <a:pPr marL="1200150" lvl="3" indent="-342900" eaLnBrk="1" hangingPunct="1">
              <a:buClr>
                <a:srgbClr val="000099"/>
              </a:buClr>
              <a:buFont typeface="+mj-lt"/>
              <a:buAutoNum type="arabicPeriod"/>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filiforme</a:t>
            </a:r>
          </a:p>
          <a:p>
            <a:pPr marL="1200150" lvl="3" indent="-342900" eaLnBrk="1" hangingPunct="1">
              <a:buClr>
                <a:srgbClr val="000099"/>
              </a:buClr>
              <a:buFont typeface="+mj-lt"/>
              <a:buAutoNum type="arabicPeriod"/>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à la ligne d’eau</a:t>
            </a:r>
          </a:p>
          <a:p>
            <a:pPr marL="1200150" lvl="3" indent="-342900" eaLnBrk="1" hangingPunct="1">
              <a:buClr>
                <a:srgbClr val="000099"/>
              </a:buClr>
              <a:buFont typeface="+mj-lt"/>
              <a:buAutoNum type="arabicPeriod"/>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sous dépôt (ou caverneuse)</a:t>
            </a:r>
          </a:p>
          <a:p>
            <a:pPr marL="857250" lvl="3" indent="0" eaLnBrk="1" hangingPunct="1">
              <a:buClr>
                <a:srgbClr val="000099"/>
              </a:buClr>
              <a:buNone/>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l’érosion</a:t>
            </a:r>
          </a:p>
          <a:p>
            <a:pPr marL="1314450" lvl="3" indent="-457200" eaLnBrk="1" hangingPunct="1">
              <a:buClr>
                <a:srgbClr val="000099"/>
              </a:buClr>
              <a:buFont typeface="+mj-lt"/>
              <a:buAutoNum type="arabicPeriod"/>
              <a:defRPr/>
            </a:pPr>
            <a:endParaRPr lang="fr-CA" sz="14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la corrosion galvanique</a:t>
            </a:r>
          </a:p>
        </p:txBody>
      </p:sp>
    </p:spTree>
    <p:extLst>
      <p:ext uri="{BB962C8B-B14F-4D97-AF65-F5344CB8AC3E}">
        <p14:creationId xmlns:p14="http://schemas.microsoft.com/office/powerpoint/2010/main" val="47860238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Tenue à la corrosion</a:t>
            </a:r>
          </a:p>
        </p:txBody>
      </p:sp>
      <p:sp>
        <p:nvSpPr>
          <p:cNvPr id="3" name="Espace réservé du texte 2"/>
          <p:cNvSpPr>
            <a:spLocks noGrp="1"/>
          </p:cNvSpPr>
          <p:nvPr>
            <p:ph type="body" idx="1"/>
          </p:nvPr>
        </p:nvSpPr>
        <p:spPr/>
        <p:txBody>
          <a:bodyPr/>
          <a:lstStyle/>
          <a:p>
            <a:r>
              <a:rPr lang="fr-FR" dirty="0"/>
              <a:t>Les formes de corrosion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86</a:t>
            </a:fld>
            <a:endParaRPr lang="fr-FR"/>
          </a:p>
        </p:txBody>
      </p:sp>
    </p:spTree>
    <p:extLst>
      <p:ext uri="{BB962C8B-B14F-4D97-AF65-F5344CB8AC3E}">
        <p14:creationId xmlns:p14="http://schemas.microsoft.com/office/powerpoint/2010/main" val="29528146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6" name="Rectangle 1027"/>
          <p:cNvSpPr txBox="1">
            <a:spLocks noChangeArrowheads="1"/>
          </p:cNvSpPr>
          <p:nvPr/>
        </p:nvSpPr>
        <p:spPr bwMode="auto">
          <a:xfrm>
            <a:off x="838200" y="1037516"/>
            <a:ext cx="9029125" cy="527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a:defRPr/>
            </a:pPr>
            <a:r>
              <a:rPr lang="fr-CA" sz="2000" dirty="0">
                <a:solidFill>
                  <a:schemeClr val="accent1"/>
                </a:solidFill>
                <a:latin typeface="Univers Condensed"/>
              </a:rPr>
              <a:t>La corrosion généralisée</a:t>
            </a:r>
          </a:p>
          <a:p>
            <a:pPr marL="457200" lvl="1" indent="-457200" eaLnBrk="1" hangingPunct="1">
              <a:buFont typeface="+mj-lt"/>
              <a:buAutoNum type="arabicPeriod"/>
              <a:defRPr/>
            </a:pPr>
            <a:endParaRPr lang="fr-CA" sz="2000" i="1" dirty="0">
              <a:solidFill>
                <a:srgbClr val="000099"/>
              </a:solidFill>
              <a:latin typeface="Univers Condensed"/>
            </a:endParaRPr>
          </a:p>
          <a:p>
            <a:pPr marL="585788" lvl="2" indent="-185738" eaLnBrk="1" hangingPunct="1">
              <a:defRPr/>
            </a:pPr>
            <a:r>
              <a:rPr lang="fr-CA" sz="2000" dirty="0">
                <a:latin typeface="Univers Condensed"/>
              </a:rPr>
              <a:t>Se développe dans des milieux très acides ou très alcalins</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Diminution régulière et uniforme de l’épaisseur sur toute la surface</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Quelques micromètres par an à plusieurs micromètres par heure</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Détermination de la vitesse de corrosion</a:t>
            </a:r>
          </a:p>
          <a:p>
            <a:pPr marL="585788" lvl="2" indent="-185738" eaLnBrk="1" hangingPunct="1">
              <a:defRPr/>
            </a:pPr>
            <a:endParaRPr lang="fr-CA" sz="2000" dirty="0">
              <a:latin typeface="Univers Condensed"/>
            </a:endParaRPr>
          </a:p>
          <a:p>
            <a:pPr marL="1200150" lvl="3" indent="-342900" eaLnBrk="1" hangingPunct="1">
              <a:buFont typeface="Wingdings" panose="05000000000000000000" pitchFamily="2" charset="2"/>
              <a:buChar char="Ø"/>
              <a:defRPr/>
            </a:pPr>
            <a:r>
              <a:rPr lang="fr-CA" dirty="0">
                <a:latin typeface="Univers Condensed"/>
              </a:rPr>
              <a:t>par la mesure de la perte de poids</a:t>
            </a:r>
          </a:p>
          <a:p>
            <a:pPr marL="1143000" lvl="3" indent="-285750" eaLnBrk="1" hangingPunct="1">
              <a:buFont typeface="Wingdings" panose="05000000000000000000" pitchFamily="2" charset="2"/>
              <a:buChar char="§"/>
              <a:defRPr/>
            </a:pPr>
            <a:endParaRPr lang="fr-CA" dirty="0">
              <a:latin typeface="Univers Condensed"/>
            </a:endParaRPr>
          </a:p>
          <a:p>
            <a:pPr marL="1200150" lvl="3" indent="-342900" eaLnBrk="1" hangingPunct="1">
              <a:buFont typeface="Wingdings" panose="05000000000000000000" pitchFamily="2" charset="2"/>
              <a:buChar char="Ø"/>
              <a:defRPr/>
            </a:pPr>
            <a:r>
              <a:rPr lang="fr-CA" dirty="0">
                <a:latin typeface="Univers Condensed"/>
              </a:rPr>
              <a:t>par la mesure du dégagement d’hydrogène</a:t>
            </a:r>
          </a:p>
        </p:txBody>
      </p:sp>
    </p:spTree>
    <p:extLst>
      <p:ext uri="{BB962C8B-B14F-4D97-AF65-F5344CB8AC3E}">
        <p14:creationId xmlns:p14="http://schemas.microsoft.com/office/powerpoint/2010/main" val="11656436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88</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7" name="Rectangle 1027"/>
          <p:cNvSpPr txBox="1">
            <a:spLocks noChangeArrowheads="1"/>
          </p:cNvSpPr>
          <p:nvPr/>
        </p:nvSpPr>
        <p:spPr bwMode="auto">
          <a:xfrm>
            <a:off x="838200" y="658991"/>
            <a:ext cx="9029125"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2"/>
              <a:defRPr/>
            </a:pPr>
            <a:r>
              <a:rPr lang="fr-CA" sz="2000" dirty="0">
                <a:solidFill>
                  <a:schemeClr val="accent1"/>
                </a:solidFill>
                <a:latin typeface="+mj-lt"/>
              </a:rPr>
              <a:t>La corrosion par piqûres</a:t>
            </a:r>
          </a:p>
        </p:txBody>
      </p:sp>
      <p:sp>
        <p:nvSpPr>
          <p:cNvPr id="8" name="Rectangle 1027"/>
          <p:cNvSpPr txBox="1">
            <a:spLocks noChangeArrowheads="1"/>
          </p:cNvSpPr>
          <p:nvPr/>
        </p:nvSpPr>
        <p:spPr bwMode="auto">
          <a:xfrm>
            <a:off x="838200" y="3669080"/>
            <a:ext cx="9036496" cy="290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a:rPr>
              <a:t>Se développe sur les surfaces qui présentent des </a:t>
            </a:r>
            <a:r>
              <a:rPr lang="fr-CA" sz="1600" u="sng" dirty="0">
                <a:latin typeface="Univers Condensed"/>
              </a:rPr>
              <a:t>défauts intrinsèques ou provoqués</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Se produit en milieux </a:t>
            </a:r>
            <a:r>
              <a:rPr lang="fr-CA" sz="1600" u="sng" dirty="0">
                <a:latin typeface="Univers Condensed"/>
              </a:rPr>
              <a:t>aqueux naturels</a:t>
            </a:r>
            <a:r>
              <a:rPr lang="fr-CA" sz="1600" dirty="0">
                <a:latin typeface="Univers Condensed"/>
              </a:rPr>
              <a:t> (pH voisin de la neutralité)</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Mécanisme de nature électrochimique</a:t>
            </a:r>
          </a:p>
          <a:p>
            <a:pPr marL="0" lvl="1" indent="0" eaLnBrk="1" hangingPunct="1">
              <a:buNone/>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Souvent associée à un noircissement de la surface qui peut </a:t>
            </a:r>
            <a:r>
              <a:rPr lang="fr-CA" sz="1600" u="sng" dirty="0">
                <a:latin typeface="Univers Condensed"/>
              </a:rPr>
              <a:t>être masqué par une peinture</a:t>
            </a:r>
            <a:r>
              <a:rPr lang="fr-CA" sz="1600" dirty="0">
                <a:latin typeface="Univers Condensed"/>
              </a:rPr>
              <a:t> mais non par un traitement de type conversion ou anodisation (</a:t>
            </a:r>
            <a:r>
              <a:rPr lang="fr-CA" sz="1600" u="sng" dirty="0">
                <a:latin typeface="Univers Condensed"/>
              </a:rPr>
              <a:t>elles demeurent visible dans ce cas)</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La vitesse de corrosion par piqûres </a:t>
            </a:r>
            <a:r>
              <a:rPr lang="fr-CA" sz="1600" u="sng" dirty="0">
                <a:latin typeface="Univers Condensed"/>
              </a:rPr>
              <a:t>décroît rapidement dans la plupart des milieux</a:t>
            </a:r>
          </a:p>
        </p:txBody>
      </p:sp>
      <p:sp>
        <p:nvSpPr>
          <p:cNvPr id="9" name="Rectangle 8"/>
          <p:cNvSpPr/>
          <p:nvPr/>
        </p:nvSpPr>
        <p:spPr>
          <a:xfrm>
            <a:off x="4162085" y="3278422"/>
            <a:ext cx="3767698" cy="307777"/>
          </a:xfrm>
          <a:prstGeom prst="rect">
            <a:avLst/>
          </a:prstGeom>
        </p:spPr>
        <p:txBody>
          <a:bodyPr wrap="square">
            <a:spAutoFit/>
          </a:bodyPr>
          <a:lstStyle/>
          <a:p>
            <a:r>
              <a:rPr lang="fr-CA" sz="1400" dirty="0">
                <a:latin typeface="Univers Condensed"/>
              </a:rPr>
              <a:t>Corrosion par piqûres de l’aluminium</a:t>
            </a:r>
          </a:p>
        </p:txBody>
      </p:sp>
      <p:sp>
        <p:nvSpPr>
          <p:cNvPr id="10" name="Rectangle 9"/>
          <p:cNvSpPr/>
          <p:nvPr/>
        </p:nvSpPr>
        <p:spPr>
          <a:xfrm>
            <a:off x="10434704" y="5282090"/>
            <a:ext cx="1757296" cy="830997"/>
          </a:xfrm>
          <a:prstGeom prst="rect">
            <a:avLst/>
          </a:prstGeom>
        </p:spPr>
        <p:txBody>
          <a:bodyPr wrap="square">
            <a:spAutoFit/>
          </a:bodyPr>
          <a:lstStyle/>
          <a:p>
            <a:pPr algn="r"/>
            <a:r>
              <a:rPr lang="fr-CA" sz="1200" dirty="0">
                <a:solidFill>
                  <a:schemeClr val="tx1">
                    <a:lumMod val="50000"/>
                    <a:lumOff val="50000"/>
                  </a:schemeClr>
                </a:solidFill>
                <a:latin typeface="+mj-lt"/>
              </a:rPr>
              <a:t>Sources: Beaulieu, Denis. Calcul des charpentes d'aluminium (2003); donkiespeed.nl </a:t>
            </a:r>
          </a:p>
        </p:txBody>
      </p:sp>
      <p:pic>
        <p:nvPicPr>
          <p:cNvPr id="11" name="Image 10"/>
          <p:cNvPicPr>
            <a:picLocks noChangeAspect="1"/>
          </p:cNvPicPr>
          <p:nvPr/>
        </p:nvPicPr>
        <p:blipFill>
          <a:blip r:embed="rId3"/>
          <a:stretch>
            <a:fillRect/>
          </a:stretch>
        </p:blipFill>
        <p:spPr>
          <a:xfrm>
            <a:off x="1883346" y="1144878"/>
            <a:ext cx="3532178" cy="184438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890" y="668162"/>
            <a:ext cx="3094806" cy="2321105"/>
          </a:xfrm>
          <a:prstGeom prst="rect">
            <a:avLst/>
          </a:prstGeom>
        </p:spPr>
      </p:pic>
    </p:spTree>
    <p:extLst>
      <p:ext uri="{BB962C8B-B14F-4D97-AF65-F5344CB8AC3E}">
        <p14:creationId xmlns:p14="http://schemas.microsoft.com/office/powerpoint/2010/main" val="16548548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13" name="Rectangle 12"/>
          <p:cNvSpPr/>
          <p:nvPr/>
        </p:nvSpPr>
        <p:spPr>
          <a:xfrm>
            <a:off x="3098800" y="5658583"/>
            <a:ext cx="5949528" cy="307777"/>
          </a:xfrm>
          <a:prstGeom prst="rect">
            <a:avLst/>
          </a:prstGeom>
        </p:spPr>
        <p:txBody>
          <a:bodyPr wrap="square">
            <a:spAutoFit/>
          </a:bodyPr>
          <a:lstStyle/>
          <a:p>
            <a:r>
              <a:rPr lang="fr-CA" sz="1400" dirty="0">
                <a:latin typeface="Univers Condensed"/>
              </a:rPr>
              <a:t>Exposition en bord de mer d’alliages des séries 3000, 5000 et 6000</a:t>
            </a:r>
          </a:p>
        </p:txBody>
      </p:sp>
      <p:pic>
        <p:nvPicPr>
          <p:cNvPr id="14" name="Image 13"/>
          <p:cNvPicPr>
            <a:picLocks noChangeAspect="1"/>
          </p:cNvPicPr>
          <p:nvPr/>
        </p:nvPicPr>
        <p:blipFill>
          <a:blip r:embed="rId3"/>
          <a:stretch>
            <a:fillRect/>
          </a:stretch>
        </p:blipFill>
        <p:spPr>
          <a:xfrm>
            <a:off x="1914526" y="1338103"/>
            <a:ext cx="8296275" cy="4124325"/>
          </a:xfrm>
          <a:prstGeom prst="rect">
            <a:avLst/>
          </a:prstGeom>
        </p:spPr>
      </p:pic>
      <p:sp>
        <p:nvSpPr>
          <p:cNvPr id="9" name="Rectangle 8">
            <a:extLst>
              <a:ext uri="{FF2B5EF4-FFF2-40B4-BE49-F238E27FC236}">
                <a16:creationId xmlns:a16="http://schemas.microsoft.com/office/drawing/2014/main" id="{07614DB4-2027-2D49-A614-4D557EED74B4}"/>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28521003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Propriétés physiques</a:t>
            </a: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a:xfrm>
                <a:off x="838200" y="1998197"/>
                <a:ext cx="9049562" cy="295232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defRPr/>
                </a:pPr>
                <a:r>
                  <a:rPr lang="fr-CA" sz="2000" dirty="0">
                    <a:solidFill>
                      <a:schemeClr val="accent1"/>
                    </a:solidFill>
                  </a:rPr>
                  <a:t>Coefficient de Poisson (</a:t>
                </a:r>
                <a14:m>
                  <m:oMath xmlns:m="http://schemas.openxmlformats.org/officeDocument/2006/math">
                    <m:r>
                      <a:rPr lang="fr-CA" sz="2000" i="1" dirty="0">
                        <a:solidFill>
                          <a:schemeClr val="accent1"/>
                        </a:solidFill>
                        <a:latin typeface="Cambria Math" panose="02040503050406030204" pitchFamily="18" charset="0"/>
                      </a:rPr>
                      <m:t>𝜈</m:t>
                    </m:r>
                  </m:oMath>
                </a14:m>
                <a:r>
                  <a:rPr lang="fr-CA" sz="2000" dirty="0">
                    <a:solidFill>
                      <a:schemeClr val="accent1"/>
                    </a:solidFill>
                  </a:rPr>
                  <a:t>)</a:t>
                </a:r>
              </a:p>
              <a:p>
                <a:pPr marL="342900" lvl="1" indent="-342900">
                  <a:buFont typeface="Calibri" panose="020F0502020204030204" pitchFamily="34" charset="0"/>
                  <a:buChar char="‒"/>
                  <a:defRPr/>
                </a:pPr>
                <a:endParaRPr lang="fr-CA" sz="500" dirty="0">
                  <a:solidFill>
                    <a:srgbClr val="000099"/>
                  </a:solidFill>
                </a:endParaRPr>
              </a:p>
              <a:p>
                <a:pPr marL="742950" lvl="2" indent="-342900">
                  <a:buFont typeface="Wingdings" panose="05000000000000000000" pitchFamily="2" charset="2"/>
                  <a:buChar char="Ø"/>
                  <a:defRPr/>
                </a:pPr>
                <a:r>
                  <a:rPr lang="fr-CA" dirty="0"/>
                  <a:t>rapport de la contraction transversale sur la déformation longitudinale</a:t>
                </a:r>
                <a:endParaRPr lang="fr-CA" i="1" dirty="0">
                  <a:latin typeface="Cambria Math" panose="02040503050406030204" pitchFamily="18" charset="0"/>
                </a:endParaRPr>
              </a:p>
              <a:p>
                <a:pPr marL="742950" lvl="2" indent="-342900">
                  <a:buFont typeface="Wingdings" panose="05000000000000000000" pitchFamily="2" charset="2"/>
                  <a:buChar char="Ø"/>
                  <a:defRPr/>
                </a:pPr>
                <a14:m>
                  <m:oMath xmlns:m="http://schemas.openxmlformats.org/officeDocument/2006/math">
                    <m:r>
                      <a:rPr lang="fr-CA" i="1" dirty="0">
                        <a:latin typeface="Cambria Math" panose="02040503050406030204" pitchFamily="18" charset="0"/>
                      </a:rPr>
                      <m:t>𝜈</m:t>
                    </m:r>
                    <m:r>
                      <a:rPr lang="fr-CA" i="1" dirty="0">
                        <a:latin typeface="Cambria Math" panose="02040503050406030204" pitchFamily="18" charset="0"/>
                      </a:rPr>
                      <m:t>=</m:t>
                    </m:r>
                    <m:f>
                      <m:fPr>
                        <m:type m:val="lin"/>
                        <m:ctrlPr>
                          <a:rPr lang="fr-CA" i="1" dirty="0">
                            <a:latin typeface="Cambria Math" panose="02040503050406030204" pitchFamily="18" charset="0"/>
                          </a:rPr>
                        </m:ctrlPr>
                      </m:fPr>
                      <m:num>
                        <m:sSup>
                          <m:sSupPr>
                            <m:ctrlPr>
                              <a:rPr lang="fr-CA" i="1" dirty="0">
                                <a:latin typeface="Cambria Math" panose="02040503050406030204" pitchFamily="18" charset="0"/>
                              </a:rPr>
                            </m:ctrlPr>
                          </m:sSupPr>
                          <m:e>
                            <m:r>
                              <a:rPr lang="fr-CA" i="1" dirty="0">
                                <a:latin typeface="Cambria Math" panose="02040503050406030204" pitchFamily="18" charset="0"/>
                              </a:rPr>
                              <m:t>𝜀</m:t>
                            </m:r>
                          </m:e>
                          <m:sup>
                            <m:r>
                              <a:rPr lang="fr-CA" i="1" dirty="0">
                                <a:latin typeface="Cambria Math" panose="02040503050406030204" pitchFamily="18" charset="0"/>
                              </a:rPr>
                              <m:t>′</m:t>
                            </m:r>
                          </m:sup>
                        </m:sSup>
                      </m:num>
                      <m:den>
                        <m:r>
                          <a:rPr lang="fr-CA" i="1" dirty="0">
                            <a:latin typeface="Cambria Math" panose="02040503050406030204" pitchFamily="18" charset="0"/>
                          </a:rPr>
                          <m:t>𝜀</m:t>
                        </m:r>
                      </m:den>
                    </m:f>
                    <m:r>
                      <a:rPr lang="fr-CA" i="1" dirty="0">
                        <a:latin typeface="Cambria Math" panose="02040503050406030204" pitchFamily="18" charset="0"/>
                      </a:rPr>
                      <m:t>=0,33</m:t>
                    </m:r>
                  </m:oMath>
                </a14:m>
                <a:r>
                  <a:rPr lang="fr-CA" dirty="0"/>
                  <a:t> (acier: </a:t>
                </a:r>
                <a14:m>
                  <m:oMath xmlns:m="http://schemas.openxmlformats.org/officeDocument/2006/math">
                    <m:r>
                      <a:rPr lang="fr-CA" i="1" dirty="0">
                        <a:latin typeface="Cambria Math" panose="02040503050406030204" pitchFamily="18" charset="0"/>
                      </a:rPr>
                      <m:t>0,30</m:t>
                    </m:r>
                  </m:oMath>
                </a14:m>
                <a:r>
                  <a:rPr lang="fr-CA" dirty="0"/>
                  <a:t>)</a:t>
                </a:r>
              </a:p>
              <a:p>
                <a:pPr marL="742950" lvl="2" indent="-342900">
                  <a:buFont typeface="Wingdings" panose="05000000000000000000" pitchFamily="2" charset="2"/>
                  <a:buChar char="§"/>
                  <a:defRPr/>
                </a:pPr>
                <a:endParaRPr lang="fr-CA" sz="1000" dirty="0"/>
              </a:p>
              <a:p>
                <a:pPr marL="342900" lvl="1" indent="-342900">
                  <a:defRPr/>
                </a:pPr>
                <a:r>
                  <a:rPr lang="fr-CA" sz="2000" dirty="0">
                    <a:solidFill>
                      <a:schemeClr val="accent1"/>
                    </a:solidFill>
                  </a:rPr>
                  <a:t>Module de Coulomb (</a:t>
                </a:r>
                <a14:m>
                  <m:oMath xmlns:m="http://schemas.openxmlformats.org/officeDocument/2006/math">
                    <m:r>
                      <a:rPr lang="fr-CA" sz="2000" dirty="0">
                        <a:solidFill>
                          <a:schemeClr val="accent1"/>
                        </a:solidFill>
                        <a:latin typeface="Cambria Math" panose="02040503050406030204" pitchFamily="18" charset="0"/>
                      </a:rPr>
                      <m:t>𝐺</m:t>
                    </m:r>
                  </m:oMath>
                </a14:m>
                <a:r>
                  <a:rPr lang="fr-CA" sz="2000" dirty="0">
                    <a:solidFill>
                      <a:schemeClr val="accent1"/>
                    </a:solidFill>
                  </a:rPr>
                  <a:t>)</a:t>
                </a:r>
              </a:p>
              <a:p>
                <a:pPr marL="342900" lvl="1" indent="-342900">
                  <a:buFont typeface="Calibri" panose="020F0502020204030204" pitchFamily="34" charset="0"/>
                  <a:buChar char="‒"/>
                  <a:defRPr/>
                </a:pPr>
                <a:endParaRPr lang="fr-CA" sz="500" dirty="0">
                  <a:solidFill>
                    <a:srgbClr val="000099"/>
                  </a:solidFill>
                </a:endParaRPr>
              </a:p>
              <a:p>
                <a:pPr marL="742950" lvl="2" indent="-342900">
                  <a:buFont typeface="Wingdings" panose="05000000000000000000" pitchFamily="2" charset="2"/>
                  <a:buChar char="Ø"/>
                  <a:defRPr/>
                </a:pPr>
                <a:r>
                  <a:rPr lang="fr-CA" dirty="0"/>
                  <a:t>Pente du tronçon rectiligne de la courbe cisaillement-distorsion (</a:t>
                </a:r>
                <a14:m>
                  <m:oMath xmlns:m="http://schemas.openxmlformats.org/officeDocument/2006/math">
                    <m:r>
                      <a:rPr lang="fr-CA" i="1" dirty="0">
                        <a:latin typeface="Cambria Math" panose="02040503050406030204" pitchFamily="18" charset="0"/>
                      </a:rPr>
                      <m:t>𝜏</m:t>
                    </m:r>
                  </m:oMath>
                </a14:m>
                <a:r>
                  <a:rPr lang="fr-CA" sz="1800" dirty="0"/>
                  <a:t>- </a:t>
                </a:r>
                <a14:m>
                  <m:oMath xmlns:m="http://schemas.openxmlformats.org/officeDocument/2006/math">
                    <m:r>
                      <a:rPr lang="fr-CA" sz="1800" i="1" dirty="0">
                        <a:latin typeface="Cambria Math" panose="02040503050406030204" pitchFamily="18" charset="0"/>
                      </a:rPr>
                      <m:t>𝛾</m:t>
                    </m:r>
                  </m:oMath>
                </a14:m>
                <a:r>
                  <a:rPr lang="fr-CA" sz="1800" dirty="0"/>
                  <a:t>)</a:t>
                </a:r>
              </a:p>
              <a:p>
                <a:pPr marL="742950" lvl="2" indent="-342900">
                  <a:buFont typeface="Wingdings" panose="05000000000000000000" pitchFamily="2" charset="2"/>
                  <a:buChar char="Ø"/>
                  <a:defRPr/>
                </a:pPr>
                <a14:m>
                  <m:oMath xmlns:m="http://schemas.openxmlformats.org/officeDocument/2006/math">
                    <m:r>
                      <a:rPr lang="fr-CA" i="1" dirty="0">
                        <a:latin typeface="Cambria Math" panose="02040503050406030204" pitchFamily="18" charset="0"/>
                      </a:rPr>
                      <m:t>𝐺</m:t>
                    </m:r>
                    <m:r>
                      <a:rPr lang="fr-CA" i="1" dirty="0">
                        <a:latin typeface="Cambria Math" panose="02040503050406030204" pitchFamily="18" charset="0"/>
                      </a:rPr>
                      <m:t>=</m:t>
                    </m:r>
                    <m:f>
                      <m:fPr>
                        <m:type m:val="lin"/>
                        <m:ctrlPr>
                          <a:rPr lang="fr-CA" i="1" dirty="0">
                            <a:latin typeface="Cambria Math" panose="02040503050406030204" pitchFamily="18" charset="0"/>
                          </a:rPr>
                        </m:ctrlPr>
                      </m:fPr>
                      <m:num>
                        <m:r>
                          <a:rPr lang="fr-CA" i="1" dirty="0">
                            <a:latin typeface="Cambria Math" panose="02040503050406030204" pitchFamily="18" charset="0"/>
                          </a:rPr>
                          <m:t>𝐸</m:t>
                        </m:r>
                      </m:num>
                      <m:den>
                        <m:r>
                          <a:rPr lang="fr-CA" i="1" dirty="0">
                            <a:latin typeface="Cambria Math" panose="02040503050406030204" pitchFamily="18" charset="0"/>
                          </a:rPr>
                          <m:t>2</m:t>
                        </m:r>
                        <m:d>
                          <m:dPr>
                            <m:ctrlPr>
                              <a:rPr lang="fr-CA" i="1" dirty="0">
                                <a:latin typeface="Cambria Math" panose="02040503050406030204" pitchFamily="18" charset="0"/>
                              </a:rPr>
                            </m:ctrlPr>
                          </m:dPr>
                          <m:e>
                            <m:r>
                              <a:rPr lang="fr-CA" i="1" dirty="0">
                                <a:latin typeface="Cambria Math" panose="02040503050406030204" pitchFamily="18" charset="0"/>
                              </a:rPr>
                              <m:t>1−</m:t>
                            </m:r>
                            <m:r>
                              <a:rPr lang="fr-CA" i="1" dirty="0">
                                <a:latin typeface="Cambria Math" panose="02040503050406030204" pitchFamily="18" charset="0"/>
                              </a:rPr>
                              <m:t>𝑣</m:t>
                            </m:r>
                          </m:e>
                        </m:d>
                        <m:r>
                          <a:rPr lang="fr-CA" i="1" dirty="0">
                            <a:latin typeface="Cambria Math" panose="02040503050406030204" pitchFamily="18" charset="0"/>
                          </a:rPr>
                          <m:t>=</m:t>
                        </m:r>
                      </m:den>
                    </m:f>
                    <m:r>
                      <a:rPr lang="fr-CA" i="1" dirty="0">
                        <a:latin typeface="Cambria Math" panose="02040503050406030204" pitchFamily="18" charset="0"/>
                      </a:rPr>
                      <m:t>26</m:t>
                    </m:r>
                    <m:r>
                      <a:rPr lang="en-CA" i="1" dirty="0">
                        <a:latin typeface="Cambria Math"/>
                      </a:rPr>
                      <m:t> </m:t>
                    </m:r>
                    <m:r>
                      <a:rPr lang="fr-CA" i="1" dirty="0">
                        <a:latin typeface="Cambria Math" panose="02040503050406030204" pitchFamily="18" charset="0"/>
                      </a:rPr>
                      <m:t>000 </m:t>
                    </m:r>
                    <m:r>
                      <m:rPr>
                        <m:sty m:val="p"/>
                      </m:rPr>
                      <a:rPr lang="fr-CA" dirty="0" err="1">
                        <a:latin typeface="Cambria Math" panose="02040503050406030204" pitchFamily="18" charset="0"/>
                      </a:rPr>
                      <m:t>M</m:t>
                    </m:r>
                    <m:r>
                      <m:rPr>
                        <m:sty m:val="p"/>
                      </m:rPr>
                      <a:rPr lang="fr-CA" i="1" dirty="0">
                        <a:latin typeface="Cambria Math" panose="02040503050406030204" pitchFamily="18" charset="0"/>
                      </a:rPr>
                      <m:t>p</m:t>
                    </m:r>
                    <m:r>
                      <m:rPr>
                        <m:sty m:val="p"/>
                      </m:rPr>
                      <a:rPr lang="fr-CA" dirty="0" err="1">
                        <a:latin typeface="Cambria Math" panose="02040503050406030204" pitchFamily="18" charset="0"/>
                      </a:rPr>
                      <m:t>a</m:t>
                    </m:r>
                  </m:oMath>
                </a14:m>
                <a:r>
                  <a:rPr lang="fr-CA" dirty="0"/>
                  <a:t> (acier: </a:t>
                </a:r>
                <a14:m>
                  <m:oMath xmlns:m="http://schemas.openxmlformats.org/officeDocument/2006/math">
                    <m:r>
                      <a:rPr lang="fr-CA" i="1" dirty="0">
                        <a:latin typeface="Cambria Math" panose="02040503050406030204" pitchFamily="18" charset="0"/>
                      </a:rPr>
                      <m:t>77 000 </m:t>
                    </m:r>
                    <m:r>
                      <m:rPr>
                        <m:sty m:val="p"/>
                      </m:rPr>
                      <a:rPr lang="fr-CA" i="1" dirty="0">
                        <a:latin typeface="Cambria Math" panose="02040503050406030204" pitchFamily="18" charset="0"/>
                      </a:rPr>
                      <m:t>Mpa</m:t>
                    </m:r>
                  </m:oMath>
                </a14:m>
                <a:r>
                  <a:rPr lang="fr-CA" dirty="0"/>
                  <a:t>)</a:t>
                </a:r>
              </a:p>
              <a:p>
                <a:pPr marL="742950" lvl="2" indent="-342900">
                  <a:buFont typeface="Wingdings" panose="05000000000000000000" pitchFamily="2" charset="2"/>
                  <a:buChar char="§"/>
                  <a:defRPr/>
                </a:pPr>
                <a:endParaRPr lang="fr-CA" dirty="0"/>
              </a:p>
            </p:txBody>
          </p:sp>
        </mc:Choice>
        <mc:Fallback xmlns="">
          <p:sp>
            <p:nvSpPr>
              <p:cNvPr id="11" name="Rectangle 1027"/>
              <p:cNvSpPr txBox="1">
                <a:spLocks noRot="1" noChangeAspect="1" noMove="1" noResize="1" noEditPoints="1" noAdjustHandles="1" noChangeArrowheads="1" noChangeShapeType="1" noTextEdit="1"/>
              </p:cNvSpPr>
              <p:nvPr/>
            </p:nvSpPr>
            <p:spPr>
              <a:xfrm>
                <a:off x="838200" y="1998197"/>
                <a:ext cx="9049562" cy="2952328"/>
              </a:xfrm>
              <a:prstGeom prst="rect">
                <a:avLst/>
              </a:prstGeom>
              <a:blipFill>
                <a:blip r:embed="rId3"/>
                <a:stretch>
                  <a:fillRect l="-1617" t="-3719" b="-8471"/>
                </a:stretch>
              </a:blipFill>
            </p:spPr>
            <p:txBody>
              <a:bodyPr/>
              <a:lstStyle/>
              <a:p>
                <a:r>
                  <a:rPr lang="fr-CA">
                    <a:noFill/>
                  </a:rPr>
                  <a:t> </a:t>
                </a:r>
              </a:p>
            </p:txBody>
          </p:sp>
        </mc:Fallback>
      </mc:AlternateContent>
    </p:spTree>
    <p:extLst>
      <p:ext uri="{BB962C8B-B14F-4D97-AF65-F5344CB8AC3E}">
        <p14:creationId xmlns:p14="http://schemas.microsoft.com/office/powerpoint/2010/main" val="179624176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90</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6" name="Rectangle 1027"/>
          <p:cNvSpPr txBox="1">
            <a:spLocks noChangeArrowheads="1"/>
          </p:cNvSpPr>
          <p:nvPr/>
        </p:nvSpPr>
        <p:spPr bwMode="auto">
          <a:xfrm>
            <a:off x="838200" y="726622"/>
            <a:ext cx="5086616" cy="73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3"/>
              <a:defRPr/>
            </a:pPr>
            <a:r>
              <a:rPr lang="fr-CA" sz="2000" dirty="0">
                <a:solidFill>
                  <a:schemeClr val="accent1"/>
                </a:solidFill>
                <a:latin typeface="Univers Condensed" panose="020B0506020202050204"/>
              </a:rPr>
              <a:t>La corrosion </a:t>
            </a:r>
            <a:r>
              <a:rPr lang="fr-CA" sz="2000" dirty="0" err="1">
                <a:solidFill>
                  <a:schemeClr val="accent1"/>
                </a:solidFill>
                <a:latin typeface="Univers Condensed" panose="020B0506020202050204"/>
              </a:rPr>
              <a:t>transcristalline</a:t>
            </a:r>
            <a:r>
              <a:rPr lang="fr-CA" sz="2000" dirty="0">
                <a:solidFill>
                  <a:schemeClr val="accent1"/>
                </a:solidFill>
                <a:latin typeface="Univers Condensed" panose="020B0506020202050204"/>
              </a:rPr>
              <a:t> et la corrosion </a:t>
            </a:r>
            <a:r>
              <a:rPr lang="fr-CA" sz="2000" dirty="0" err="1">
                <a:solidFill>
                  <a:schemeClr val="accent1"/>
                </a:solidFill>
                <a:latin typeface="Univers Condensed" panose="020B0506020202050204"/>
              </a:rPr>
              <a:t>intercristalline</a:t>
            </a:r>
            <a:endParaRPr lang="fr-CA" sz="2000" dirty="0">
              <a:solidFill>
                <a:schemeClr val="accent1"/>
              </a:solidFill>
              <a:latin typeface="Univers Condensed" panose="020B0506020202050204"/>
            </a:endParaRPr>
          </a:p>
        </p:txBody>
      </p:sp>
      <p:pic>
        <p:nvPicPr>
          <p:cNvPr id="8" name="Image 7"/>
          <p:cNvPicPr>
            <a:picLocks noChangeAspect="1"/>
          </p:cNvPicPr>
          <p:nvPr/>
        </p:nvPicPr>
        <p:blipFill>
          <a:blip r:embed="rId3"/>
          <a:stretch>
            <a:fillRect/>
          </a:stretch>
        </p:blipFill>
        <p:spPr>
          <a:xfrm>
            <a:off x="6023993" y="647878"/>
            <a:ext cx="4536479" cy="3109730"/>
          </a:xfrm>
          <a:prstGeom prst="rect">
            <a:avLst/>
          </a:prstGeom>
        </p:spPr>
      </p:pic>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4949727"/>
                <a:ext cx="8928992" cy="16590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CA" sz="1600" dirty="0">
                    <a:latin typeface="Univers Condensed"/>
                  </a:rPr>
                  <a:t>causée par une </a:t>
                </a:r>
                <a:r>
                  <a:rPr lang="fr-CA" sz="1600" u="sng" dirty="0">
                    <a:latin typeface="Univers Condensed"/>
                  </a:rPr>
                  <a:t>différence de potentiel</a:t>
                </a:r>
                <a:r>
                  <a:rPr lang="fr-CA" sz="1600" dirty="0">
                    <a:latin typeface="Univers Condensed"/>
                  </a:rPr>
                  <a:t> entre les joints et la masse du grain (précipitation de composés intermétalliques aux joints de grains)</a:t>
                </a:r>
              </a:p>
              <a:p>
                <a:pPr marL="685800" lvl="2" indent="-285750" eaLnBrk="1" hangingPunct="1">
                  <a:buFont typeface="Calibri" panose="020F050202020403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concerne les alliages traité thermiquement, notamment les séries </a:t>
                </a:r>
                <a14:m>
                  <m:oMath xmlns:m="http://schemas.openxmlformats.org/officeDocument/2006/math">
                    <m:r>
                      <a:rPr lang="fr-CA" sz="1600" i="1" dirty="0">
                        <a:latin typeface="Cambria Math" panose="02040503050406030204" pitchFamily="18" charset="0"/>
                      </a:rPr>
                      <m:t>2000 </m:t>
                    </m:r>
                  </m:oMath>
                </a14:m>
                <a:r>
                  <a:rPr lang="fr-CA" sz="1600" dirty="0">
                    <a:latin typeface="Univers Condensed"/>
                  </a:rPr>
                  <a:t>et </a:t>
                </a:r>
                <a14:m>
                  <m:oMath xmlns:m="http://schemas.openxmlformats.org/officeDocument/2006/math">
                    <m:r>
                      <a:rPr lang="fr-CA" sz="1600" i="1" dirty="0">
                        <a:latin typeface="Cambria Math" panose="02040503050406030204" pitchFamily="18" charset="0"/>
                      </a:rPr>
                      <m:t>7000</m:t>
                    </m:r>
                  </m:oMath>
                </a14:m>
                <a:r>
                  <a:rPr lang="fr-CA" sz="1600" dirty="0">
                    <a:latin typeface="Univers Condensed"/>
                  </a:rPr>
                  <a:t>, à la suite de traitements thermiques mal faits</a:t>
                </a:r>
              </a:p>
              <a:p>
                <a:pPr marL="185738" lvl="1" indent="-185738" eaLnBrk="1" hangingPunct="1">
                  <a:buFont typeface="Arial" panose="020B0604020202020204" pitchFamily="34" charset="0"/>
                  <a:buChar char="•"/>
                  <a:defRPr/>
                </a:pPr>
                <a:endParaRPr lang="fr-CA" sz="1600" dirty="0">
                  <a:latin typeface="Univers Condensed"/>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4949727"/>
                <a:ext cx="8928992" cy="1659053"/>
              </a:xfrm>
              <a:prstGeom prst="rect">
                <a:avLst/>
              </a:prstGeom>
              <a:blipFill>
                <a:blip r:embed="rId4"/>
                <a:stretch>
                  <a:fillRect t="-1103" r="-6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1027"/>
          <p:cNvSpPr txBox="1">
            <a:spLocks noChangeArrowheads="1"/>
          </p:cNvSpPr>
          <p:nvPr/>
        </p:nvSpPr>
        <p:spPr bwMode="auto">
          <a:xfrm>
            <a:off x="838200" y="1580807"/>
            <a:ext cx="4635991" cy="312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a:rPr>
              <a:t>Corrosion </a:t>
            </a:r>
            <a:r>
              <a:rPr lang="fr-CA" sz="1600" dirty="0" err="1">
                <a:latin typeface="Univers Condensed"/>
              </a:rPr>
              <a:t>transcristalline</a:t>
            </a:r>
            <a:endParaRPr lang="fr-CA" sz="1600" dirty="0">
              <a:latin typeface="Univers Condensed"/>
            </a:endParaRPr>
          </a:p>
          <a:p>
            <a:pPr marL="185738" lvl="1" indent="-185738" eaLnBrk="1" hangingPunct="1">
              <a:buFont typeface="Arial" panose="020B060402020202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progresse à l’intérieur des grains, dans toutes les directions</a:t>
            </a:r>
          </a:p>
          <a:p>
            <a:pPr marL="685800" lvl="2" indent="-285750" eaLnBrk="1" hangingPunct="1">
              <a:buFont typeface="Calibri" panose="020F050202020403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Corrosion </a:t>
            </a:r>
            <a:r>
              <a:rPr lang="fr-CA" sz="1600" dirty="0" err="1">
                <a:latin typeface="Univers Condensed"/>
              </a:rPr>
              <a:t>intercristalline</a:t>
            </a:r>
            <a:endParaRPr lang="fr-CA" sz="1600" dirty="0">
              <a:latin typeface="Univers Condensed"/>
            </a:endParaRPr>
          </a:p>
          <a:p>
            <a:pPr marL="185738" lvl="1" indent="-185738" eaLnBrk="1" hangingPunct="1">
              <a:buFont typeface="Arial" panose="020B060402020202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se développe le long des joints de grains</a:t>
            </a:r>
          </a:p>
          <a:p>
            <a:pPr marL="685800" lvl="2" indent="-285750" eaLnBrk="1" hangingPunct="1">
              <a:buFont typeface="Calibri" panose="020F050202020403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n’est pas décelable à l’œil nu mais peut provoquer la rupture des pièces</a:t>
            </a:r>
          </a:p>
          <a:p>
            <a:pPr marL="185738" lvl="1" indent="-185738" eaLnBrk="1" hangingPunct="1">
              <a:buFont typeface="Arial" panose="020B0604020202020204" pitchFamily="34" charset="0"/>
              <a:buChar char="•"/>
              <a:defRPr/>
            </a:pPr>
            <a:endParaRPr lang="fr-CA" sz="1600" dirty="0">
              <a:latin typeface="Univers Condensed"/>
            </a:endParaRPr>
          </a:p>
        </p:txBody>
      </p:sp>
      <p:sp>
        <p:nvSpPr>
          <p:cNvPr id="11" name="Rectangle 10"/>
          <p:cNvSpPr/>
          <p:nvPr/>
        </p:nvSpPr>
        <p:spPr>
          <a:xfrm>
            <a:off x="5924816" y="3797926"/>
            <a:ext cx="4758267" cy="307777"/>
          </a:xfrm>
          <a:prstGeom prst="rect">
            <a:avLst/>
          </a:prstGeom>
        </p:spPr>
        <p:txBody>
          <a:bodyPr wrap="square">
            <a:spAutoFit/>
          </a:bodyPr>
          <a:lstStyle/>
          <a:p>
            <a:r>
              <a:rPr lang="fr-CA" sz="1400" dirty="0">
                <a:latin typeface="Univers Condensed" panose="020B0506020202050204"/>
              </a:rPr>
              <a:t>Exemples de corrosions </a:t>
            </a:r>
            <a:r>
              <a:rPr lang="fr-CA" sz="1400" dirty="0" err="1">
                <a:latin typeface="Univers Condensed" panose="020B0506020202050204"/>
              </a:rPr>
              <a:t>transcristalline</a:t>
            </a:r>
            <a:r>
              <a:rPr lang="fr-CA" sz="1400" dirty="0">
                <a:latin typeface="Univers Condensed" panose="020B0506020202050204"/>
              </a:rPr>
              <a:t> et </a:t>
            </a:r>
            <a:r>
              <a:rPr lang="fr-CA" sz="1400" dirty="0" err="1">
                <a:latin typeface="Univers Condensed" panose="020B0506020202050204"/>
              </a:rPr>
              <a:t>intercristalline</a:t>
            </a:r>
            <a:endParaRPr lang="fr-CA" sz="1400" dirty="0">
              <a:latin typeface="Univers Condensed" panose="020B0506020202050204"/>
            </a:endParaRPr>
          </a:p>
        </p:txBody>
      </p:sp>
      <p:sp>
        <p:nvSpPr>
          <p:cNvPr id="12" name="Rectangle 11">
            <a:extLst>
              <a:ext uri="{FF2B5EF4-FFF2-40B4-BE49-F238E27FC236}">
                <a16:creationId xmlns:a16="http://schemas.microsoft.com/office/drawing/2014/main" id="{EE20A339-9513-2E49-9836-F735D2AD1B97}"/>
              </a:ext>
            </a:extLst>
          </p:cNvPr>
          <p:cNvSpPr/>
          <p:nvPr/>
        </p:nvSpPr>
        <p:spPr>
          <a:xfrm>
            <a:off x="218119" y="6439355"/>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9490044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91</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12" name="Rectangle 1027"/>
          <p:cNvSpPr txBox="1">
            <a:spLocks noChangeArrowheads="1"/>
          </p:cNvSpPr>
          <p:nvPr/>
        </p:nvSpPr>
        <p:spPr bwMode="auto">
          <a:xfrm>
            <a:off x="838200" y="631644"/>
            <a:ext cx="9029125"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4"/>
              <a:defRPr/>
            </a:pPr>
            <a:r>
              <a:rPr lang="fr-CA" sz="2000" dirty="0">
                <a:solidFill>
                  <a:schemeClr val="accent1"/>
                </a:solidFill>
                <a:latin typeface="Univers Condensed" panose="020B0506020202050204"/>
              </a:rPr>
              <a:t>La corrosion </a:t>
            </a:r>
            <a:r>
              <a:rPr lang="fr-CA" sz="2000" dirty="0" err="1">
                <a:solidFill>
                  <a:schemeClr val="accent1"/>
                </a:solidFill>
                <a:latin typeface="Univers Condensed" panose="020B0506020202050204"/>
              </a:rPr>
              <a:t>feuilletante</a:t>
            </a:r>
            <a:endParaRPr lang="fr-CA" sz="2000" dirty="0">
              <a:solidFill>
                <a:schemeClr val="accent1"/>
              </a:solidFill>
              <a:latin typeface="Univers Condensed" panose="020B0506020202050204"/>
            </a:endParaRPr>
          </a:p>
        </p:txBody>
      </p:sp>
      <p:sp>
        <p:nvSpPr>
          <p:cNvPr id="13" name="Rectangle 12"/>
          <p:cNvSpPr/>
          <p:nvPr/>
        </p:nvSpPr>
        <p:spPr>
          <a:xfrm>
            <a:off x="1531371" y="6546870"/>
            <a:ext cx="3315588" cy="276999"/>
          </a:xfrm>
          <a:prstGeom prst="rect">
            <a:avLst/>
          </a:prstGeom>
        </p:spPr>
        <p:txBody>
          <a:bodyPr wrap="none">
            <a:spAutoFit/>
          </a:bodyPr>
          <a:lstStyle/>
          <a:p>
            <a:r>
              <a:rPr lang="fr-CA" sz="1200" dirty="0">
                <a:latin typeface="+mj-lt"/>
              </a:rPr>
              <a:t>Sources: cdcorrosion.com; corrosion.ksc.nasa.gov </a:t>
            </a: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199" y="4869161"/>
                <a:ext cx="9821450" cy="16312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a:rPr>
                  <a:t>Propagation suivant une multitude de plans parallèles à la direction du laminage</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Se produit sur du métal </a:t>
                </a:r>
                <a:r>
                  <a:rPr lang="fr-CA" sz="1600" u="sng" dirty="0">
                    <a:latin typeface="Univers Condensed"/>
                  </a:rPr>
                  <a:t>très écroui</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Les alliages de la série </a:t>
                </a:r>
                <a14:m>
                  <m:oMath xmlns:m="http://schemas.openxmlformats.org/officeDocument/2006/math">
                    <m:r>
                      <a:rPr lang="fr-CA" sz="1600" i="1" dirty="0">
                        <a:latin typeface="Cambria Math" panose="02040503050406030204" pitchFamily="18" charset="0"/>
                      </a:rPr>
                      <m:t>5000 </m:t>
                    </m:r>
                  </m:oMath>
                </a14:m>
                <a:r>
                  <a:rPr lang="fr-CA" sz="1600" dirty="0">
                    <a:latin typeface="Univers Condensed"/>
                  </a:rPr>
                  <a:t>ne sont pas sensibles à cette forme de corrosion</a:t>
                </a: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199" y="4869161"/>
                <a:ext cx="9821450" cy="1631205"/>
              </a:xfrm>
              <a:prstGeom prst="rect">
                <a:avLst/>
              </a:prstGeom>
              <a:blipFill>
                <a:blip r:embed="rId3"/>
                <a:stretch>
                  <a:fillRect l="-186" t="-11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5" name="Rectangle 14"/>
          <p:cNvSpPr/>
          <p:nvPr/>
        </p:nvSpPr>
        <p:spPr>
          <a:xfrm>
            <a:off x="4456805" y="4275658"/>
            <a:ext cx="3639518" cy="307777"/>
          </a:xfrm>
          <a:prstGeom prst="rect">
            <a:avLst/>
          </a:prstGeom>
        </p:spPr>
        <p:txBody>
          <a:bodyPr wrap="square">
            <a:spAutoFit/>
          </a:bodyPr>
          <a:lstStyle/>
          <a:p>
            <a:r>
              <a:rPr lang="fr-CA" sz="1400" dirty="0">
                <a:latin typeface="Univers Condensed" panose="020B0506020202050204"/>
              </a:rPr>
              <a:t>Exemples de corrosion </a:t>
            </a:r>
            <a:r>
              <a:rPr lang="fr-CA" sz="1400" dirty="0" err="1">
                <a:latin typeface="Univers Condensed" panose="020B0506020202050204"/>
              </a:rPr>
              <a:t>feuilletante</a:t>
            </a:r>
            <a:endParaRPr lang="fr-CA" sz="1400" dirty="0">
              <a:latin typeface="Univers Condensed" panose="020B0506020202050204"/>
            </a:endParaRP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068" y="1287906"/>
            <a:ext cx="4151158" cy="2702026"/>
          </a:xfrm>
          <a:prstGeom prst="rect">
            <a:avLst/>
          </a:prstGeom>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564" y="1287906"/>
            <a:ext cx="4176464" cy="2702026"/>
          </a:xfrm>
          <a:prstGeom prst="rect">
            <a:avLst/>
          </a:prstGeom>
        </p:spPr>
      </p:pic>
    </p:spTree>
    <p:extLst>
      <p:ext uri="{BB962C8B-B14F-4D97-AF65-F5344CB8AC3E}">
        <p14:creationId xmlns:p14="http://schemas.microsoft.com/office/powerpoint/2010/main" val="8774134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92</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10" name="Rectangle 1027"/>
          <p:cNvSpPr txBox="1">
            <a:spLocks noChangeArrowheads="1"/>
          </p:cNvSpPr>
          <p:nvPr/>
        </p:nvSpPr>
        <p:spPr bwMode="auto">
          <a:xfrm>
            <a:off x="838175" y="670138"/>
            <a:ext cx="9029125"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5"/>
              <a:defRPr/>
            </a:pPr>
            <a:r>
              <a:rPr lang="fr-CA" sz="2000" dirty="0">
                <a:solidFill>
                  <a:schemeClr val="accent1"/>
                </a:solidFill>
                <a:latin typeface="Univers Condensed"/>
              </a:rPr>
              <a:t>La corrosion sous contrainte</a:t>
            </a:r>
          </a:p>
        </p:txBody>
      </p:sp>
      <mc:AlternateContent xmlns:mc="http://schemas.openxmlformats.org/markup-compatibility/2006" xmlns:a14="http://schemas.microsoft.com/office/drawing/2010/main">
        <mc:Choice Requires="a14">
          <p:sp>
            <p:nvSpPr>
              <p:cNvPr id="18" name="Rectangle 1027"/>
              <p:cNvSpPr txBox="1">
                <a:spLocks noChangeArrowheads="1"/>
              </p:cNvSpPr>
              <p:nvPr/>
            </p:nvSpPr>
            <p:spPr bwMode="auto">
              <a:xfrm>
                <a:off x="838200" y="3553633"/>
                <a:ext cx="9821449" cy="29932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1" indent="-185738" eaLnBrk="1" hangingPunct="1">
                  <a:buFont typeface="Arial" panose="020B0604020202020204" pitchFamily="34" charset="0"/>
                  <a:buChar char="•"/>
                  <a:defRPr/>
                </a:pPr>
                <a:r>
                  <a:rPr lang="fr-CA" sz="1600" dirty="0">
                    <a:latin typeface="Univers Condensed"/>
                  </a:rPr>
                  <a:t>Résulte de l’action combinée d’une contrainte mécanique et d’un milieu corrosif</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Peut entraîner la rupture de pièces en service</a:t>
                </a:r>
              </a:p>
              <a:p>
                <a:pPr marL="185738" lvl="1" indent="-185738" eaLnBrk="1" hangingPunct="1">
                  <a:buFont typeface="Arial" panose="020B060402020202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Propagation le long des joints de grains</a:t>
                </a:r>
              </a:p>
              <a:p>
                <a:pPr marL="185738" lvl="1" indent="-185738" eaLnBrk="1" hangingPunct="1">
                  <a:buFont typeface="Arial" panose="020B060402020202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propagation électrochimique, ou</a:t>
                </a:r>
              </a:p>
              <a:p>
                <a:pPr marL="685800" lvl="2" indent="-285750" eaLnBrk="1" hangingPunct="1">
                  <a:buFont typeface="Wingdings" panose="05000000000000000000" pitchFamily="2" charset="2"/>
                  <a:buChar char="Ø"/>
                  <a:defRPr/>
                </a:pPr>
                <a:r>
                  <a:rPr lang="fr-CA" sz="1600" dirty="0">
                    <a:latin typeface="Univers Condensed"/>
                  </a:rPr>
                  <a:t>fragilisation par l’hydrogène</a:t>
                </a:r>
              </a:p>
              <a:p>
                <a:pPr marL="742950" lvl="2" indent="-342900" eaLnBrk="1" hangingPunct="1">
                  <a:buFont typeface="Calibri" panose="020F0502020204030204" pitchFamily="34" charset="0"/>
                  <a:buChar char="‒"/>
                  <a:defRPr/>
                </a:pPr>
                <a:endParaRPr lang="fr-CA" sz="1600" dirty="0">
                  <a:latin typeface="Univers Condensed"/>
                </a:endParaRPr>
              </a:p>
              <a:p>
                <a:pPr marL="185738" lvl="1" indent="-185738" eaLnBrk="1" hangingPunct="1">
                  <a:buFont typeface="Arial" panose="020B0604020202020204" pitchFamily="34" charset="0"/>
                  <a:buChar char="•"/>
                  <a:defRPr/>
                </a:pPr>
                <a:r>
                  <a:rPr lang="fr-CA" sz="1600" dirty="0">
                    <a:latin typeface="Univers Condensed"/>
                  </a:rPr>
                  <a:t>Les séries </a:t>
                </a:r>
                <a14:m>
                  <m:oMath xmlns:m="http://schemas.openxmlformats.org/officeDocument/2006/math">
                    <m:r>
                      <a:rPr lang="fr-CA" sz="1600" i="1" dirty="0">
                        <a:latin typeface="Cambria Math" panose="02040503050406030204" pitchFamily="18" charset="0"/>
                      </a:rPr>
                      <m:t>2000 </m:t>
                    </m:r>
                  </m:oMath>
                </a14:m>
                <a:r>
                  <a:rPr lang="fr-CA" sz="1600" dirty="0">
                    <a:latin typeface="Univers Condensed"/>
                  </a:rPr>
                  <a:t>et </a:t>
                </a:r>
                <a14:m>
                  <m:oMath xmlns:m="http://schemas.openxmlformats.org/officeDocument/2006/math">
                    <m:r>
                      <a:rPr lang="fr-CA" sz="1600" i="1" dirty="0">
                        <a:latin typeface="Cambria Math" panose="02040503050406030204" pitchFamily="18" charset="0"/>
                      </a:rPr>
                      <m:t>7000 </m:t>
                    </m:r>
                  </m:oMath>
                </a14:m>
                <a:r>
                  <a:rPr lang="fr-CA" sz="1600" dirty="0">
                    <a:latin typeface="Univers Condensed"/>
                  </a:rPr>
                  <a:t>peuvent être sensibles à la corrosion sous contrainte</a:t>
                </a:r>
              </a:p>
            </p:txBody>
          </p:sp>
        </mc:Choice>
        <mc:Fallback xmlns="">
          <p:sp>
            <p:nvSpPr>
              <p:cNvPr id="18" name="Rectangle 1027"/>
              <p:cNvSpPr txBox="1">
                <a:spLocks noRot="1" noChangeAspect="1" noMove="1" noResize="1" noEditPoints="1" noAdjustHandles="1" noChangeArrowheads="1" noChangeShapeType="1" noTextEdit="1"/>
              </p:cNvSpPr>
              <p:nvPr/>
            </p:nvSpPr>
            <p:spPr bwMode="auto">
              <a:xfrm>
                <a:off x="838200" y="3553633"/>
                <a:ext cx="9821449" cy="2993237"/>
              </a:xfrm>
              <a:prstGeom prst="rect">
                <a:avLst/>
              </a:prstGeom>
              <a:blipFill>
                <a:blip r:embed="rId3"/>
                <a:stretch>
                  <a:fillRect l="-248" t="-611" b="-18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9" name="Image 18"/>
          <p:cNvPicPr>
            <a:picLocks noChangeAspect="1"/>
          </p:cNvPicPr>
          <p:nvPr/>
        </p:nvPicPr>
        <p:blipFill>
          <a:blip r:embed="rId4"/>
          <a:stretch>
            <a:fillRect/>
          </a:stretch>
        </p:blipFill>
        <p:spPr>
          <a:xfrm>
            <a:off x="5360793" y="971550"/>
            <a:ext cx="3570147" cy="2550105"/>
          </a:xfrm>
          <a:prstGeom prst="rect">
            <a:avLst/>
          </a:prstGeom>
        </p:spPr>
      </p:pic>
      <p:sp>
        <p:nvSpPr>
          <p:cNvPr id="20" name="Rectangle 19"/>
          <p:cNvSpPr/>
          <p:nvPr/>
        </p:nvSpPr>
        <p:spPr>
          <a:xfrm>
            <a:off x="2880753" y="2473540"/>
            <a:ext cx="2595748" cy="523220"/>
          </a:xfrm>
          <a:prstGeom prst="rect">
            <a:avLst/>
          </a:prstGeom>
        </p:spPr>
        <p:txBody>
          <a:bodyPr wrap="square">
            <a:spAutoFit/>
          </a:bodyPr>
          <a:lstStyle/>
          <a:p>
            <a:r>
              <a:rPr lang="fr-CA" sz="1400" dirty="0">
                <a:latin typeface="Univers Condensed" panose="020B0506020202050204"/>
              </a:rPr>
              <a:t>Exemple de fissure de corrosion sous contrainte</a:t>
            </a:r>
          </a:p>
        </p:txBody>
      </p:sp>
      <p:sp>
        <p:nvSpPr>
          <p:cNvPr id="9" name="Rectangle 8">
            <a:extLst>
              <a:ext uri="{FF2B5EF4-FFF2-40B4-BE49-F238E27FC236}">
                <a16:creationId xmlns:a16="http://schemas.microsoft.com/office/drawing/2014/main" id="{76B03164-D963-6843-975A-8FE323DA3839}"/>
              </a:ext>
            </a:extLst>
          </p:cNvPr>
          <p:cNvSpPr/>
          <p:nvPr/>
        </p:nvSpPr>
        <p:spPr>
          <a:xfrm>
            <a:off x="6500932" y="6562745"/>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71686014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93</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12" name="Rectangle 1027"/>
          <p:cNvSpPr txBox="1">
            <a:spLocks noChangeArrowheads="1"/>
          </p:cNvSpPr>
          <p:nvPr/>
        </p:nvSpPr>
        <p:spPr bwMode="auto">
          <a:xfrm>
            <a:off x="838200" y="660170"/>
            <a:ext cx="9029100" cy="83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CA" sz="2000" dirty="0">
                <a:latin typeface="Univers Condensed"/>
              </a:rPr>
              <a:t>Pour les </a:t>
            </a:r>
            <a:r>
              <a:rPr lang="fr-CA" sz="2000" u="sng" dirty="0">
                <a:latin typeface="Univers Condensed"/>
              </a:rPr>
              <a:t>plaques épaisses écrouies</a:t>
            </a:r>
            <a:r>
              <a:rPr lang="fr-CA" sz="2000" dirty="0">
                <a:latin typeface="Univers Condensed"/>
              </a:rPr>
              <a:t>, il faut tenir compte du sens du prélèvement des éprouvettes</a:t>
            </a:r>
          </a:p>
        </p:txBody>
      </p:sp>
      <p:pic>
        <p:nvPicPr>
          <p:cNvPr id="13" name="Image 12"/>
          <p:cNvPicPr>
            <a:picLocks noChangeAspect="1"/>
          </p:cNvPicPr>
          <p:nvPr/>
        </p:nvPicPr>
        <p:blipFill>
          <a:blip r:embed="rId3"/>
          <a:stretch>
            <a:fillRect/>
          </a:stretch>
        </p:blipFill>
        <p:spPr>
          <a:xfrm>
            <a:off x="1740654" y="1393446"/>
            <a:ext cx="8747835" cy="4891814"/>
          </a:xfrm>
          <a:prstGeom prst="rect">
            <a:avLst/>
          </a:prstGeom>
        </p:spPr>
      </p:pic>
      <p:sp>
        <p:nvSpPr>
          <p:cNvPr id="14" name="Rectangle 13"/>
          <p:cNvSpPr/>
          <p:nvPr/>
        </p:nvSpPr>
        <p:spPr>
          <a:xfrm>
            <a:off x="5481401" y="5892845"/>
            <a:ext cx="4385899" cy="523220"/>
          </a:xfrm>
          <a:prstGeom prst="rect">
            <a:avLst/>
          </a:prstGeom>
        </p:spPr>
        <p:txBody>
          <a:bodyPr wrap="square">
            <a:spAutoFit/>
          </a:bodyPr>
          <a:lstStyle/>
          <a:p>
            <a:r>
              <a:rPr lang="fr-CA" sz="1400" dirty="0">
                <a:latin typeface="Univers Condensed"/>
              </a:rPr>
              <a:t>Influence du sens de prélèvement sur la résistance à la corrosion sous contrainte</a:t>
            </a:r>
          </a:p>
        </p:txBody>
      </p:sp>
      <p:sp>
        <p:nvSpPr>
          <p:cNvPr id="8" name="Rectangle 7">
            <a:extLst>
              <a:ext uri="{FF2B5EF4-FFF2-40B4-BE49-F238E27FC236}">
                <a16:creationId xmlns:a16="http://schemas.microsoft.com/office/drawing/2014/main" id="{8CD89057-49FB-5E41-A6FF-F474381CB6C8}"/>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33336070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94</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956745"/>
                <a:ext cx="9821449" cy="44619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6"/>
                  <a:defRPr/>
                </a:pPr>
                <a:r>
                  <a:rPr lang="fr-CA" sz="2000" dirty="0">
                    <a:solidFill>
                      <a:schemeClr val="accent1"/>
                    </a:solidFill>
                    <a:latin typeface="Univers Condensed"/>
                  </a:rPr>
                  <a:t>La corrosion filiforme</a:t>
                </a:r>
              </a:p>
              <a:p>
                <a:pPr marL="457200" lvl="1" indent="-457200" eaLnBrk="1" hangingPunct="1">
                  <a:buFont typeface="+mj-lt"/>
                  <a:buAutoNum type="arabicPeriod" startAt="6"/>
                  <a:defRPr/>
                </a:pPr>
                <a:endParaRPr lang="fr-CA" sz="2000" i="1" dirty="0">
                  <a:solidFill>
                    <a:srgbClr val="000099"/>
                  </a:solidFill>
                  <a:latin typeface="Univers Condensed"/>
                </a:endParaRPr>
              </a:p>
              <a:p>
                <a:pPr marL="585788" lvl="2" indent="-185738" eaLnBrk="1" hangingPunct="1">
                  <a:defRPr/>
                </a:pPr>
                <a:r>
                  <a:rPr lang="fr-CA" sz="2000" dirty="0">
                    <a:latin typeface="Univers Condensed"/>
                  </a:rPr>
                  <a:t>Spécifique aux </a:t>
                </a:r>
                <a:r>
                  <a:rPr lang="fr-CA" sz="2000" u="sng" dirty="0">
                    <a:latin typeface="Univers Condensed"/>
                  </a:rPr>
                  <a:t>métaux peints</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Corrosion d’aspect </a:t>
                </a:r>
                <a:r>
                  <a:rPr lang="fr-CA" sz="2000" u="sng" dirty="0">
                    <a:latin typeface="Univers Condensed"/>
                  </a:rPr>
                  <a:t>puisque le métal sous-jacent ne subit qu’une attaque très superficielle</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Se développe lorsque la surface a été polluée avant l’application de la peinture</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Observée sur les alliages des séries </a:t>
                </a:r>
                <a14:m>
                  <m:oMath xmlns:m="http://schemas.openxmlformats.org/officeDocument/2006/math">
                    <m:r>
                      <a:rPr lang="fr-CA" sz="2000" i="1" dirty="0">
                        <a:latin typeface="Cambria Math" panose="02040503050406030204" pitchFamily="18" charset="0"/>
                      </a:rPr>
                      <m:t>2000 </m:t>
                    </m:r>
                  </m:oMath>
                </a14:m>
                <a:r>
                  <a:rPr lang="fr-CA" sz="2000" dirty="0">
                    <a:latin typeface="Univers Condensed"/>
                  </a:rPr>
                  <a:t>et </a:t>
                </a:r>
                <a14:m>
                  <m:oMath xmlns:m="http://schemas.openxmlformats.org/officeDocument/2006/math">
                    <m:r>
                      <a:rPr lang="fr-CA" sz="2000" i="1" dirty="0">
                        <a:latin typeface="Cambria Math" panose="02040503050406030204" pitchFamily="18" charset="0"/>
                      </a:rPr>
                      <m:t>7000</m:t>
                    </m:r>
                  </m:oMath>
                </a14:m>
                <a:r>
                  <a:rPr lang="fr-CA" sz="2000" dirty="0">
                    <a:latin typeface="Univers Condensed"/>
                  </a:rPr>
                  <a:t> dans les applications aéronautiques et sur les tôles des séries </a:t>
                </a:r>
                <a14:m>
                  <m:oMath xmlns:m="http://schemas.openxmlformats.org/officeDocument/2006/math">
                    <m:r>
                      <a:rPr lang="fr-CA" sz="2000" i="1" dirty="0">
                        <a:latin typeface="Cambria Math" panose="02040503050406030204" pitchFamily="18" charset="0"/>
                      </a:rPr>
                      <m:t>3000</m:t>
                    </m:r>
                  </m:oMath>
                </a14:m>
                <a:r>
                  <a:rPr lang="fr-CA" sz="2000" dirty="0">
                    <a:latin typeface="Univers Condensed"/>
                  </a:rPr>
                  <a:t>, </a:t>
                </a:r>
                <a14:m>
                  <m:oMath xmlns:m="http://schemas.openxmlformats.org/officeDocument/2006/math">
                    <m:r>
                      <a:rPr lang="fr-CA" sz="2000" i="1" dirty="0">
                        <a:latin typeface="Cambria Math" panose="02040503050406030204" pitchFamily="18" charset="0"/>
                      </a:rPr>
                      <m:t>5000 </m:t>
                    </m:r>
                  </m:oMath>
                </a14:m>
                <a:r>
                  <a:rPr lang="fr-CA" sz="2000" dirty="0">
                    <a:latin typeface="Univers Condensed"/>
                  </a:rPr>
                  <a:t>et </a:t>
                </a:r>
                <a14:m>
                  <m:oMath xmlns:m="http://schemas.openxmlformats.org/officeDocument/2006/math">
                    <m:r>
                      <a:rPr lang="fr-CA" sz="2000" i="1" dirty="0">
                        <a:latin typeface="Cambria Math" panose="02040503050406030204" pitchFamily="18" charset="0"/>
                      </a:rPr>
                      <m:t>6000 </m:t>
                    </m:r>
                  </m:oMath>
                </a14:m>
                <a:r>
                  <a:rPr lang="fr-CA" sz="2000" dirty="0">
                    <a:latin typeface="Univers Condensed"/>
                  </a:rPr>
                  <a:t>recouvertes d’un laquage par poudrage électrostatique</a:t>
                </a:r>
              </a:p>
              <a:p>
                <a:pPr marL="585788" lvl="2" indent="-185738" eaLnBrk="1" hangingPunct="1">
                  <a:defRPr/>
                </a:pPr>
                <a:endParaRPr lang="fr-CA" sz="2000" dirty="0">
                  <a:latin typeface="Univers Condensed"/>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956745"/>
                <a:ext cx="9821449" cy="4461921"/>
              </a:xfrm>
              <a:prstGeom prst="rect">
                <a:avLst/>
              </a:prstGeom>
              <a:blipFill>
                <a:blip r:embed="rId3"/>
                <a:stretch>
                  <a:fillRect l="-559" t="-6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5763272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95</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6" name="Rectangle 1027"/>
          <p:cNvSpPr txBox="1">
            <a:spLocks noChangeArrowheads="1"/>
          </p:cNvSpPr>
          <p:nvPr/>
        </p:nvSpPr>
        <p:spPr bwMode="auto">
          <a:xfrm>
            <a:off x="838200" y="1331557"/>
            <a:ext cx="9029125" cy="386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7"/>
              <a:defRPr/>
            </a:pPr>
            <a:r>
              <a:rPr lang="fr-CA" sz="2000" dirty="0">
                <a:solidFill>
                  <a:schemeClr val="accent1"/>
                </a:solidFill>
                <a:latin typeface="Univers Condensed"/>
              </a:rPr>
              <a:t>La corrosion à la ligne d’eau</a:t>
            </a:r>
          </a:p>
          <a:p>
            <a:pPr marL="457200" lvl="1" indent="-457200" eaLnBrk="1" hangingPunct="1">
              <a:buFont typeface="+mj-lt"/>
              <a:buAutoNum type="arabicPeriod" startAt="7"/>
              <a:defRPr/>
            </a:pPr>
            <a:endParaRPr lang="fr-CA" sz="2000" i="1" dirty="0">
              <a:solidFill>
                <a:srgbClr val="000099"/>
              </a:solidFill>
              <a:latin typeface="Univers Condensed"/>
            </a:endParaRPr>
          </a:p>
          <a:p>
            <a:pPr marL="585788" lvl="2" indent="-185738" eaLnBrk="1" hangingPunct="1">
              <a:defRPr/>
            </a:pPr>
            <a:r>
              <a:rPr lang="fr-CA" sz="2000" dirty="0">
                <a:latin typeface="Univers Condensed"/>
              </a:rPr>
              <a:t>Se forme sur les surfaces à demi immergées dans l’eau, dans la partie immergée, juste au-dessous de la limite air-eau</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Causée par la différence d’aération entre la surface du liquide et la zone située immédiatement au-dessous</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Possibilité de corrosion à la ligne d’eau sous forme de piqûres superficielles de quelques dixièmes de millimètres de profondeur</a:t>
            </a:r>
          </a:p>
        </p:txBody>
      </p:sp>
    </p:spTree>
    <p:extLst>
      <p:ext uri="{BB962C8B-B14F-4D97-AF65-F5344CB8AC3E}">
        <p14:creationId xmlns:p14="http://schemas.microsoft.com/office/powerpoint/2010/main" val="333375648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96</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7" name="Rectangle 1027"/>
          <p:cNvSpPr txBox="1">
            <a:spLocks noChangeArrowheads="1"/>
          </p:cNvSpPr>
          <p:nvPr/>
        </p:nvSpPr>
        <p:spPr bwMode="auto">
          <a:xfrm>
            <a:off x="838199" y="724919"/>
            <a:ext cx="9029125"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8"/>
              <a:defRPr/>
            </a:pPr>
            <a:r>
              <a:rPr lang="fr-CA" sz="2000" dirty="0">
                <a:solidFill>
                  <a:schemeClr val="accent1"/>
                </a:solidFill>
                <a:latin typeface="Univers Condensed"/>
              </a:rPr>
              <a:t>La corrosion sous dépôt (ou caverneuse)</a:t>
            </a:r>
          </a:p>
        </p:txBody>
      </p:sp>
      <p:sp>
        <p:nvSpPr>
          <p:cNvPr id="8" name="Rectangle 1027"/>
          <p:cNvSpPr txBox="1">
            <a:spLocks noChangeArrowheads="1"/>
          </p:cNvSpPr>
          <p:nvPr/>
        </p:nvSpPr>
        <p:spPr bwMode="auto">
          <a:xfrm>
            <a:off x="838200" y="5198964"/>
            <a:ext cx="9029125" cy="133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CA" sz="1600" dirty="0">
                <a:latin typeface="Univers Condensed"/>
              </a:rPr>
              <a:t>Éviter de laisser dans les assemblages exposés, des recoins qui peuvent devenir des niches à corrosion</a:t>
            </a:r>
          </a:p>
          <a:p>
            <a:pPr marL="585788" lvl="2" indent="-185738" eaLnBrk="1" hangingPunct="1">
              <a:defRPr/>
            </a:pPr>
            <a:endParaRPr lang="fr-CA" sz="1600" dirty="0">
              <a:latin typeface="Univers Condensed"/>
            </a:endParaRPr>
          </a:p>
          <a:p>
            <a:pPr marL="457200" lvl="1" indent="-457200" eaLnBrk="1" hangingPunct="1">
              <a:buFont typeface="Arial" panose="020B0604020202020204" pitchFamily="34" charset="0"/>
              <a:buChar char="•"/>
              <a:defRPr/>
            </a:pPr>
            <a:r>
              <a:rPr lang="fr-CA" sz="1600" dirty="0">
                <a:latin typeface="Univers Condensed"/>
              </a:rPr>
              <a:t>Éviter les soudures discontinues</a:t>
            </a:r>
          </a:p>
        </p:txBody>
      </p:sp>
      <p:pic>
        <p:nvPicPr>
          <p:cNvPr id="9" name="Image 8"/>
          <p:cNvPicPr>
            <a:picLocks noChangeAspect="1"/>
          </p:cNvPicPr>
          <p:nvPr/>
        </p:nvPicPr>
        <p:blipFill>
          <a:blip r:embed="rId3"/>
          <a:stretch>
            <a:fillRect/>
          </a:stretch>
        </p:blipFill>
        <p:spPr>
          <a:xfrm>
            <a:off x="3335007" y="1510988"/>
            <a:ext cx="6293481" cy="3356006"/>
          </a:xfrm>
          <a:prstGeom prst="rect">
            <a:avLst/>
          </a:prstGeom>
        </p:spPr>
      </p:pic>
      <p:sp>
        <p:nvSpPr>
          <p:cNvPr id="11" name="Rectangle 10"/>
          <p:cNvSpPr/>
          <p:nvPr/>
        </p:nvSpPr>
        <p:spPr>
          <a:xfrm>
            <a:off x="6350416" y="4559217"/>
            <a:ext cx="3278072" cy="307777"/>
          </a:xfrm>
          <a:prstGeom prst="rect">
            <a:avLst/>
          </a:prstGeom>
        </p:spPr>
        <p:txBody>
          <a:bodyPr wrap="square">
            <a:spAutoFit/>
          </a:bodyPr>
          <a:lstStyle/>
          <a:p>
            <a:r>
              <a:rPr lang="fr-CA" sz="1400" dirty="0">
                <a:latin typeface="Univers Condensed"/>
              </a:rPr>
              <a:t>Exemple de corrosion sous dépôt </a:t>
            </a:r>
          </a:p>
        </p:txBody>
      </p:sp>
      <p:sp>
        <p:nvSpPr>
          <p:cNvPr id="12" name="Rectangle 11">
            <a:extLst>
              <a:ext uri="{FF2B5EF4-FFF2-40B4-BE49-F238E27FC236}">
                <a16:creationId xmlns:a16="http://schemas.microsoft.com/office/drawing/2014/main" id="{707E8CBE-E6D9-CD48-9700-2543E36C81F7}"/>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48020473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97</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779107"/>
                <a:ext cx="9821449" cy="55772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solidFill>
                      <a:schemeClr val="accent1"/>
                    </a:solidFill>
                    <a:latin typeface="Univers Condensed"/>
                  </a:rPr>
                  <a:t>9.     La corrosion par érosion</a:t>
                </a:r>
              </a:p>
              <a:p>
                <a:pPr marL="457200" lvl="1" indent="-457200" eaLnBrk="1" hangingPunct="1">
                  <a:buFont typeface="+mj-lt"/>
                  <a:buAutoNum type="arabicPeriod" startAt="7"/>
                  <a:defRPr/>
                </a:pPr>
                <a:endParaRPr lang="fr-CA" sz="2000" i="1" dirty="0">
                  <a:solidFill>
                    <a:srgbClr val="000099"/>
                  </a:solidFill>
                  <a:latin typeface="Univers Condensed"/>
                </a:endParaRPr>
              </a:p>
              <a:p>
                <a:pPr marL="585788" lvl="2" indent="-185738" eaLnBrk="1" hangingPunct="1">
                  <a:defRPr/>
                </a:pPr>
                <a:r>
                  <a:rPr lang="fr-CA" sz="2000" dirty="0">
                    <a:latin typeface="Univers Condensed"/>
                  </a:rPr>
                  <a:t>Se produit lorsqu’un </a:t>
                </a:r>
                <a:r>
                  <a:rPr lang="fr-CA" sz="2000" u="sng" dirty="0">
                    <a:latin typeface="Univers Condensed"/>
                  </a:rPr>
                  <a:t>fluide</a:t>
                </a:r>
                <a:r>
                  <a:rPr lang="fr-CA" sz="2000" dirty="0">
                    <a:latin typeface="Univers Condensed"/>
                  </a:rPr>
                  <a:t> est en mouvement</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Amincissement local du métal qui prend différentes formes toujours orientées dans la direction de l’écoulement du fluide (rayures, sillons, etc.)</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L’aluminium des séries </a:t>
                </a:r>
                <a14:m>
                  <m:oMath xmlns:m="http://schemas.openxmlformats.org/officeDocument/2006/math">
                    <m:r>
                      <a:rPr lang="fr-CA" sz="2000" i="1" dirty="0">
                        <a:latin typeface="Cambria Math" panose="02040503050406030204" pitchFamily="18" charset="0"/>
                      </a:rPr>
                      <m:t>3000</m:t>
                    </m:r>
                  </m:oMath>
                </a14:m>
                <a:r>
                  <a:rPr lang="fr-CA" sz="2000" dirty="0">
                    <a:latin typeface="Univers Condensed"/>
                  </a:rPr>
                  <a:t>, </a:t>
                </a:r>
                <a14:m>
                  <m:oMath xmlns:m="http://schemas.openxmlformats.org/officeDocument/2006/math">
                    <m:r>
                      <a:rPr lang="fr-CA" sz="2000" i="1" dirty="0">
                        <a:latin typeface="Cambria Math" panose="02040503050406030204" pitchFamily="18" charset="0"/>
                      </a:rPr>
                      <m:t>5000 </m:t>
                    </m:r>
                  </m:oMath>
                </a14:m>
                <a:r>
                  <a:rPr lang="fr-CA" sz="2000" dirty="0">
                    <a:latin typeface="Univers Condensed"/>
                  </a:rPr>
                  <a:t>et </a:t>
                </a:r>
                <a14:m>
                  <m:oMath xmlns:m="http://schemas.openxmlformats.org/officeDocument/2006/math">
                    <m:r>
                      <a:rPr lang="fr-CA" sz="2000" i="1" dirty="0">
                        <a:latin typeface="Cambria Math" panose="02040503050406030204" pitchFamily="18" charset="0"/>
                      </a:rPr>
                      <m:t>6000 </m:t>
                    </m:r>
                  </m:oMath>
                </a14:m>
                <a:r>
                  <a:rPr lang="fr-CA" sz="2000" dirty="0">
                    <a:latin typeface="Univers Condensed"/>
                  </a:rPr>
                  <a:t>supporte sans corrosion-érosion des vitesses de passage de l’eau de mer de l’ordre de </a:t>
                </a:r>
                <a14:m>
                  <m:oMath xmlns:m="http://schemas.openxmlformats.org/officeDocument/2006/math">
                    <m:r>
                      <a:rPr lang="fr-CA" sz="2000" i="1" dirty="0">
                        <a:latin typeface="Cambria Math" panose="02040503050406030204" pitchFamily="18" charset="0"/>
                      </a:rPr>
                      <m:t>2,5</m:t>
                    </m:r>
                  </m:oMath>
                </a14:m>
                <a:r>
                  <a:rPr lang="fr-CA" sz="2000" dirty="0">
                    <a:latin typeface="Univers Condensed"/>
                  </a:rPr>
                  <a:t> à </a:t>
                </a:r>
                <a14:m>
                  <m:oMath xmlns:m="http://schemas.openxmlformats.org/officeDocument/2006/math">
                    <m:r>
                      <a:rPr lang="fr-CA" sz="2000" i="1" dirty="0">
                        <a:latin typeface="Cambria Math" panose="02040503050406030204" pitchFamily="18" charset="0"/>
                      </a:rPr>
                      <m:t>3 </m:t>
                    </m:r>
                    <m:r>
                      <m:rPr>
                        <m:sty m:val="p"/>
                      </m:rPr>
                      <a:rPr lang="fr-CA" sz="2000" dirty="0">
                        <a:latin typeface="Cambria Math" panose="02040503050406030204" pitchFamily="18" charset="0"/>
                      </a:rPr>
                      <m:t>m</m:t>
                    </m:r>
                    <m:r>
                      <a:rPr lang="fr-CA" sz="2000" dirty="0">
                        <a:latin typeface="Cambria Math" panose="02040503050406030204" pitchFamily="18" charset="0"/>
                      </a:rPr>
                      <m:t>/</m:t>
                    </m:r>
                    <m:r>
                      <m:rPr>
                        <m:sty m:val="p"/>
                      </m:rPr>
                      <a:rPr lang="fr-CA" sz="2000" dirty="0">
                        <a:latin typeface="Cambria Math" panose="02040503050406030204" pitchFamily="18" charset="0"/>
                      </a:rPr>
                      <m:t>s</m:t>
                    </m:r>
                    <m:r>
                      <a:rPr lang="fr-CA" sz="2000" dirty="0">
                        <a:latin typeface="Cambria Math" panose="02040503050406030204" pitchFamily="18" charset="0"/>
                      </a:rPr>
                      <m:t> </m:t>
                    </m:r>
                  </m:oMath>
                </a14:m>
                <a:r>
                  <a:rPr lang="fr-CA" sz="2000" dirty="0">
                    <a:latin typeface="Univers Condensed"/>
                  </a:rPr>
                  <a:t>à des températures allant jusqu’à </a:t>
                </a:r>
                <a14:m>
                  <m:oMath xmlns:m="http://schemas.openxmlformats.org/officeDocument/2006/math">
                    <m:r>
                      <a:rPr lang="fr-CA" sz="2000" i="1" dirty="0">
                        <a:latin typeface="Cambria Math" panose="02040503050406030204" pitchFamily="18" charset="0"/>
                      </a:rPr>
                      <m:t>130 </m:t>
                    </m:r>
                    <m:r>
                      <a:rPr lang="fr-CA" sz="2000" dirty="0">
                        <a:latin typeface="Cambria Math" panose="02040503050406030204" pitchFamily="18" charset="0"/>
                      </a:rPr>
                      <m:t>°</m:t>
                    </m:r>
                    <m:r>
                      <m:rPr>
                        <m:sty m:val="p"/>
                      </m:rPr>
                      <a:rPr lang="fr-CA" sz="2000" dirty="0">
                        <a:latin typeface="Cambria Math" panose="02040503050406030204" pitchFamily="18" charset="0"/>
                      </a:rPr>
                      <m:t>C</m:t>
                    </m:r>
                  </m:oMath>
                </a14:m>
                <a:r>
                  <a:rPr lang="fr-CA" sz="2000" dirty="0">
                    <a:latin typeface="Univers Condensed"/>
                  </a:rPr>
                  <a:t> (vitesses habituelles pour des installations industrielles)</a:t>
                </a:r>
              </a:p>
              <a:p>
                <a:pPr marL="585788" lvl="2" indent="-185738" eaLnBrk="1" hangingPunct="1">
                  <a:defRPr/>
                </a:pPr>
                <a:endParaRPr lang="fr-CA" sz="2000" dirty="0">
                  <a:latin typeface="Univers Condensed"/>
                </a:endParaRPr>
              </a:p>
              <a:p>
                <a:pPr marL="585788" lvl="2" indent="-185738" eaLnBrk="1" hangingPunct="1">
                  <a:defRPr/>
                </a:pPr>
                <a:r>
                  <a:rPr lang="fr-CA" sz="2000" dirty="0">
                    <a:latin typeface="Univers Condensed"/>
                  </a:rPr>
                  <a:t>L’érosion commence à des vitesses de passage de l’ordre de </a:t>
                </a:r>
                <a14:m>
                  <m:oMath xmlns:m="http://schemas.openxmlformats.org/officeDocument/2006/math">
                    <m:r>
                      <a:rPr lang="fr-CA" sz="2000" i="1" dirty="0">
                        <a:latin typeface="Cambria Math" panose="02040503050406030204" pitchFamily="18" charset="0"/>
                      </a:rPr>
                      <m:t>12</m:t>
                    </m:r>
                  </m:oMath>
                </a14:m>
                <a:r>
                  <a:rPr lang="fr-CA" sz="2000" dirty="0">
                    <a:latin typeface="Univers Condensed"/>
                  </a:rPr>
                  <a:t> à </a:t>
                </a:r>
                <a14:m>
                  <m:oMath xmlns:m="http://schemas.openxmlformats.org/officeDocument/2006/math">
                    <m:r>
                      <a:rPr lang="fr-CA" sz="2000" i="1" dirty="0">
                        <a:latin typeface="Cambria Math" panose="02040503050406030204" pitchFamily="18" charset="0"/>
                      </a:rPr>
                      <m:t>15 </m:t>
                    </m:r>
                    <m:r>
                      <m:rPr>
                        <m:sty m:val="p"/>
                      </m:rPr>
                      <a:rPr lang="fr-CA" sz="2000" dirty="0">
                        <a:latin typeface="Cambria Math" panose="02040503050406030204" pitchFamily="18" charset="0"/>
                      </a:rPr>
                      <m:t>m</m:t>
                    </m:r>
                    <m:r>
                      <a:rPr lang="fr-CA" sz="2000" dirty="0">
                        <a:latin typeface="Cambria Math" panose="02040503050406030204" pitchFamily="18" charset="0"/>
                      </a:rPr>
                      <m:t>/</m:t>
                    </m:r>
                    <m:r>
                      <m:rPr>
                        <m:sty m:val="p"/>
                      </m:rPr>
                      <a:rPr lang="fr-CA" sz="2000" dirty="0">
                        <a:latin typeface="Cambria Math" panose="02040503050406030204" pitchFamily="18" charset="0"/>
                      </a:rPr>
                      <m:t>s</m:t>
                    </m:r>
                    <m:r>
                      <a:rPr lang="fr-CA" sz="2000" dirty="0">
                        <a:latin typeface="Cambria Math" panose="02040503050406030204" pitchFamily="18" charset="0"/>
                      </a:rPr>
                      <m:t> </m:t>
                    </m:r>
                  </m:oMath>
                </a14:m>
                <a:r>
                  <a:rPr lang="fr-CA" sz="2000" dirty="0">
                    <a:latin typeface="Univers Condensed"/>
                  </a:rPr>
                  <a:t>pour de l’eau distillée à </a:t>
                </a:r>
                <a14:m>
                  <m:oMath xmlns:m="http://schemas.openxmlformats.org/officeDocument/2006/math">
                    <m:r>
                      <a:rPr lang="fr-CA" sz="2000" i="1" dirty="0">
                        <a:latin typeface="Cambria Math" panose="02040503050406030204" pitchFamily="18" charset="0"/>
                      </a:rPr>
                      <m:t>100 </m:t>
                    </m:r>
                    <m:r>
                      <a:rPr lang="fr-CA" sz="2000" dirty="0">
                        <a:latin typeface="Cambria Math" panose="02040503050406030204" pitchFamily="18" charset="0"/>
                      </a:rPr>
                      <m:t>°</m:t>
                    </m:r>
                    <m:r>
                      <m:rPr>
                        <m:sty m:val="p"/>
                      </m:rPr>
                      <a:rPr lang="fr-CA" sz="2000" dirty="0">
                        <a:latin typeface="Cambria Math" panose="02040503050406030204" pitchFamily="18" charset="0"/>
                      </a:rPr>
                      <m:t>C</m:t>
                    </m:r>
                  </m:oMath>
                </a14:m>
                <a:endParaRPr lang="fr-CA" sz="2000" dirty="0">
                  <a:latin typeface="Univers Condensed"/>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779107"/>
                <a:ext cx="9821449" cy="5577243"/>
              </a:xfrm>
              <a:prstGeom prst="rect">
                <a:avLst/>
              </a:prstGeom>
              <a:blipFill>
                <a:blip r:embed="rId3"/>
                <a:stretch>
                  <a:fillRect l="-620" t="-546" r="-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02521416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98</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p:sp>
        <p:nvSpPr>
          <p:cNvPr id="6" name="Rectangle 1027"/>
          <p:cNvSpPr txBox="1">
            <a:spLocks noChangeArrowheads="1"/>
          </p:cNvSpPr>
          <p:nvPr/>
        </p:nvSpPr>
        <p:spPr bwMode="auto">
          <a:xfrm>
            <a:off x="838200" y="738891"/>
            <a:ext cx="5545667" cy="477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7"/>
              <a:defRPr/>
            </a:pPr>
            <a:r>
              <a:rPr lang="fr-CA" sz="1600" dirty="0">
                <a:solidFill>
                  <a:schemeClr val="accent1"/>
                </a:solidFill>
                <a:latin typeface="Univers Condensed"/>
              </a:rPr>
              <a:t>La corrosion galvanique</a:t>
            </a:r>
          </a:p>
          <a:p>
            <a:pPr marL="457200" lvl="1" indent="-457200" eaLnBrk="1" hangingPunct="1">
              <a:buFont typeface="+mj-lt"/>
              <a:buAutoNum type="arabicPeriod" startAt="7"/>
              <a:defRPr/>
            </a:pPr>
            <a:endParaRPr lang="fr-CA" sz="1600" dirty="0">
              <a:solidFill>
                <a:schemeClr val="accent1"/>
              </a:solidFill>
              <a:latin typeface="Univers Condensed"/>
            </a:endParaRPr>
          </a:p>
          <a:p>
            <a:pPr marL="285750" lvl="1" eaLnBrk="1" hangingPunct="1">
              <a:buFont typeface="Arial" panose="020B0604020202020204" pitchFamily="34" charset="0"/>
              <a:buChar char="•"/>
              <a:defRPr/>
            </a:pPr>
            <a:r>
              <a:rPr lang="fr-CA" sz="1600" dirty="0">
                <a:solidFill>
                  <a:schemeClr val="accent1"/>
                </a:solidFill>
                <a:latin typeface="Univers Condensed"/>
              </a:rPr>
              <a:t>Notion de potentiel</a:t>
            </a:r>
          </a:p>
          <a:p>
            <a:pPr marL="585788" lvl="2" indent="-185738" eaLnBrk="1" hangingPunct="1">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Donnée thermodynamique qui mesure </a:t>
            </a:r>
            <a:r>
              <a:rPr lang="fr-CA" sz="1600" u="sng" dirty="0">
                <a:latin typeface="Univers Condensed"/>
              </a:rPr>
              <a:t>l’aptitude à l’oxydation d’un métal</a:t>
            </a:r>
          </a:p>
          <a:p>
            <a:pPr marL="742950" lvl="2" indent="-342900" eaLnBrk="1" hangingPunct="1">
              <a:buFont typeface="Calibri" panose="020F050202020403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u="sng" dirty="0">
                <a:latin typeface="Univers Condensed"/>
              </a:rPr>
              <a:t>Plus le </a:t>
            </a:r>
            <a:r>
              <a:rPr lang="fr-CA" sz="1600" b="1" u="sng" dirty="0">
                <a:latin typeface="Univers Condensed"/>
              </a:rPr>
              <a:t>potentiel</a:t>
            </a:r>
            <a:r>
              <a:rPr lang="fr-CA" sz="1600" u="sng" dirty="0">
                <a:latin typeface="Univers Condensed"/>
              </a:rPr>
              <a:t> est électronégatif, plus le métal a tendance à s’oxyder (se corroder)</a:t>
            </a:r>
          </a:p>
          <a:p>
            <a:pPr marL="742950" lvl="2" indent="-342900" eaLnBrk="1" hangingPunct="1">
              <a:buFont typeface="Calibri" panose="020F050202020403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Les potentiels standards mesurés par rapport à l’hydrogène n’ont qu’un intérêt théorique</a:t>
            </a:r>
          </a:p>
          <a:p>
            <a:pPr marL="742950" lvl="2" indent="-342900" eaLnBrk="1" hangingPunct="1">
              <a:buFont typeface="Calibri" panose="020F0502020204030204" pitchFamily="34" charset="0"/>
              <a:buChar char="‒"/>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Les </a:t>
            </a:r>
            <a:r>
              <a:rPr lang="fr-CA" sz="1600" b="1" u="sng" dirty="0">
                <a:latin typeface="Univers Condensed"/>
              </a:rPr>
              <a:t>potentiels de dissolution</a:t>
            </a:r>
            <a:r>
              <a:rPr lang="fr-CA" sz="1600" dirty="0">
                <a:latin typeface="Univers Condensed"/>
              </a:rPr>
              <a:t> (ou potentiels de corrosion) sont plus appropriés</a:t>
            </a:r>
          </a:p>
        </p:txBody>
      </p:sp>
      <p:pic>
        <p:nvPicPr>
          <p:cNvPr id="7" name="Image 6"/>
          <p:cNvPicPr>
            <a:picLocks noChangeAspect="1"/>
          </p:cNvPicPr>
          <p:nvPr/>
        </p:nvPicPr>
        <p:blipFill>
          <a:blip r:embed="rId3"/>
          <a:stretch>
            <a:fillRect/>
          </a:stretch>
        </p:blipFill>
        <p:spPr>
          <a:xfrm>
            <a:off x="6525196" y="2621579"/>
            <a:ext cx="4700846" cy="2361866"/>
          </a:xfrm>
          <a:prstGeom prst="rect">
            <a:avLst/>
          </a:prstGeom>
        </p:spPr>
      </p:pic>
      <p:sp>
        <p:nvSpPr>
          <p:cNvPr id="8" name="Rectangle 7"/>
          <p:cNvSpPr/>
          <p:nvPr/>
        </p:nvSpPr>
        <p:spPr>
          <a:xfrm>
            <a:off x="6660662" y="5136241"/>
            <a:ext cx="4438655" cy="307777"/>
          </a:xfrm>
          <a:prstGeom prst="rect">
            <a:avLst/>
          </a:prstGeom>
        </p:spPr>
        <p:txBody>
          <a:bodyPr wrap="square">
            <a:spAutoFit/>
          </a:bodyPr>
          <a:lstStyle/>
          <a:p>
            <a:r>
              <a:rPr lang="fr-CA" sz="1400" dirty="0">
                <a:latin typeface="Univers Condensed"/>
              </a:rPr>
              <a:t>Exemple de corrosion galvanique (Aluminium/Acier) </a:t>
            </a:r>
          </a:p>
        </p:txBody>
      </p:sp>
      <p:sp>
        <p:nvSpPr>
          <p:cNvPr id="10" name="Rectangle 9">
            <a:extLst>
              <a:ext uri="{FF2B5EF4-FFF2-40B4-BE49-F238E27FC236}">
                <a16:creationId xmlns:a16="http://schemas.microsoft.com/office/drawing/2014/main" id="{A198DED2-540E-2443-B6F0-698AEC8549ED}"/>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390990658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99</a:t>
            </a:fld>
            <a:endParaRPr lang="fr-CA" altLang="fr-FR" dirty="0"/>
          </a:p>
        </p:txBody>
      </p:sp>
      <p:sp>
        <p:nvSpPr>
          <p:cNvPr id="5" name="Titre 4">
            <a:extLst>
              <a:ext uri="{FF2B5EF4-FFF2-40B4-BE49-F238E27FC236}">
                <a16:creationId xmlns:a16="http://schemas.microsoft.com/office/drawing/2014/main" id="{2CC85F12-BDBC-6861-A5A0-87B1A2D51FFE}"/>
              </a:ext>
            </a:extLst>
          </p:cNvPr>
          <p:cNvSpPr txBox="1">
            <a:spLocks/>
          </p:cNvSpPr>
          <p:nvPr/>
        </p:nvSpPr>
        <p:spPr>
          <a:xfrm>
            <a:off x="838200" y="21188"/>
            <a:ext cx="9821449" cy="926926"/>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FR" dirty="0">
                <a:solidFill>
                  <a:schemeClr val="accent2"/>
                </a:solidFill>
              </a:rPr>
              <a:t>Tenue à la corrosion</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5611686"/>
                <a:ext cx="9889112" cy="7182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Ø"/>
                  <a:defRPr/>
                </a:pPr>
                <a:r>
                  <a:rPr lang="fr-CA" sz="1800" dirty="0">
                    <a:latin typeface="Univers Condensed"/>
                  </a:rPr>
                  <a:t>La corrosion galvanique ne se produit que lorsque les deux métaux en contact ont </a:t>
                </a:r>
                <a:r>
                  <a:rPr lang="fr-CA" sz="1800" u="sng" dirty="0">
                    <a:latin typeface="Univers Condensed"/>
                  </a:rPr>
                  <a:t>une différence de potentiel d’au moins </a:t>
                </a:r>
                <a14:m>
                  <m:oMath xmlns:m="http://schemas.openxmlformats.org/officeDocument/2006/math">
                    <m:r>
                      <a:rPr lang="fr-CA" sz="1800" u="sng" dirty="0">
                        <a:latin typeface="Cambria Math" panose="02040503050406030204" pitchFamily="18" charset="0"/>
                      </a:rPr>
                      <m:t>100 </m:t>
                    </m:r>
                    <m:r>
                      <m:rPr>
                        <m:sty m:val="p"/>
                      </m:rPr>
                      <a:rPr lang="fr-CA" sz="1800" u="sng" dirty="0">
                        <a:latin typeface="Cambria Math" panose="02040503050406030204" pitchFamily="18" charset="0"/>
                      </a:rPr>
                      <m:t>mV</m:t>
                    </m:r>
                    <m:r>
                      <a:rPr lang="fr-CA" sz="1800" u="sng" dirty="0">
                        <a:latin typeface="Cambria Math" panose="02040503050406030204" pitchFamily="18" charset="0"/>
                      </a:rPr>
                      <m:t> </m:t>
                    </m:r>
                  </m:oMath>
                </a14:m>
                <a:r>
                  <a:rPr lang="fr-CA" sz="1800" dirty="0">
                    <a:latin typeface="Univers Condensed"/>
                  </a:rPr>
                  <a:t>(cas de l’aluminium et l’acier par exemple)</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5611686"/>
                <a:ext cx="9889112" cy="718239"/>
              </a:xfrm>
              <a:prstGeom prst="rect">
                <a:avLst/>
              </a:prstGeom>
              <a:blipFill>
                <a:blip r:embed="rId3"/>
                <a:stretch>
                  <a:fillRect t="-5128" b="-34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p:cNvPicPr>
            <a:picLocks noChangeAspect="1"/>
          </p:cNvPicPr>
          <p:nvPr/>
        </p:nvPicPr>
        <p:blipFill>
          <a:blip r:embed="rId4"/>
          <a:stretch>
            <a:fillRect/>
          </a:stretch>
        </p:blipFill>
        <p:spPr>
          <a:xfrm>
            <a:off x="2383492" y="728261"/>
            <a:ext cx="8104996" cy="4208192"/>
          </a:xfrm>
          <a:prstGeom prst="rect">
            <a:avLst/>
          </a:prstGeom>
        </p:spPr>
      </p:pic>
      <p:sp>
        <p:nvSpPr>
          <p:cNvPr id="13" name="Rectangle 12"/>
          <p:cNvSpPr/>
          <p:nvPr/>
        </p:nvSpPr>
        <p:spPr>
          <a:xfrm>
            <a:off x="2433189" y="4962878"/>
            <a:ext cx="8055299" cy="523220"/>
          </a:xfrm>
          <a:prstGeom prst="rect">
            <a:avLst/>
          </a:prstGeom>
        </p:spPr>
        <p:txBody>
          <a:bodyPr wrap="square">
            <a:spAutoFit/>
          </a:bodyPr>
          <a:lstStyle/>
          <a:p>
            <a:r>
              <a:rPr lang="fr-CA" sz="1400" b="1" dirty="0">
                <a:latin typeface="Univers Condensed"/>
              </a:rPr>
              <a:t>Potentiels de dissolution </a:t>
            </a:r>
            <a:r>
              <a:rPr lang="fr-CA" sz="1400" dirty="0">
                <a:latin typeface="Univers Condensed"/>
              </a:rPr>
              <a:t>(mV ECS) dans l’eau de mer naturelle en mouvement à 25 °C (Électrode au calomel saturé, ECS)</a:t>
            </a:r>
          </a:p>
        </p:txBody>
      </p:sp>
      <p:sp>
        <p:nvSpPr>
          <p:cNvPr id="8" name="Rectangle 7">
            <a:extLst>
              <a:ext uri="{FF2B5EF4-FFF2-40B4-BE49-F238E27FC236}">
                <a16:creationId xmlns:a16="http://schemas.microsoft.com/office/drawing/2014/main" id="{F48C0F80-AF34-7845-A911-8E976C645D82}"/>
              </a:ext>
            </a:extLst>
          </p:cNvPr>
          <p:cNvSpPr/>
          <p:nvPr/>
        </p:nvSpPr>
        <p:spPr>
          <a:xfrm>
            <a:off x="218119" y="6449187"/>
            <a:ext cx="4289572" cy="276999"/>
          </a:xfrm>
          <a:prstGeom prst="rect">
            <a:avLst/>
          </a:prstGeom>
        </p:spPr>
        <p:txBody>
          <a:bodyPr wrap="none">
            <a:spAutoFit/>
          </a:bodyPr>
          <a:lstStyle/>
          <a:p>
            <a:r>
              <a:rPr lang="fr-CA" sz="1200" dirty="0">
                <a:solidFill>
                  <a:schemeClr val="tx1">
                    <a:lumMod val="50000"/>
                    <a:lumOff val="50000"/>
                  </a:schemeClr>
                </a:solidFill>
                <a:latin typeface="+mj-lt"/>
              </a:rPr>
              <a:t>Source: Beaulieu, Denis. Calcul des charpentes d'aluminium (2003)</a:t>
            </a:r>
          </a:p>
        </p:txBody>
      </p:sp>
    </p:spTree>
    <p:extLst>
      <p:ext uri="{BB962C8B-B14F-4D97-AF65-F5344CB8AC3E}">
        <p14:creationId xmlns:p14="http://schemas.microsoft.com/office/powerpoint/2010/main" val="820230210"/>
      </p:ext>
    </p:extLst>
  </p:cSld>
  <p:clrMapOvr>
    <a:masterClrMapping/>
  </p:clrMapOvr>
  <p:transition/>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3358</TotalTime>
  <Words>10760</Words>
  <Application>Microsoft Office PowerPoint</Application>
  <PresentationFormat>Grand écran</PresentationFormat>
  <Paragraphs>1424</Paragraphs>
  <Slides>125</Slides>
  <Notes>106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125</vt:i4>
      </vt:variant>
    </vt:vector>
  </HeadingPairs>
  <TitlesOfParts>
    <vt:vector size="132" baseType="lpstr">
      <vt:lpstr>Arial</vt:lpstr>
      <vt:lpstr>Calibri</vt:lpstr>
      <vt:lpstr>Cambria Math</vt:lpstr>
      <vt:lpstr>Univers Condensed</vt:lpstr>
      <vt:lpstr>Univers Condensed Light</vt:lpstr>
      <vt:lpstr>Wingdings</vt:lpstr>
      <vt:lpstr>Thème Office</vt:lpstr>
      <vt:lpstr>Conception des  charpentes d’aluminium  Propriétés de l’aluminium </vt:lpstr>
      <vt:lpstr>Note</vt:lpstr>
      <vt:lpstr>Avis</vt:lpstr>
      <vt:lpstr>Plan</vt:lpstr>
      <vt:lpstr>Propriétés physiques</vt:lpstr>
      <vt:lpstr>Présentation PowerPoint</vt:lpstr>
      <vt:lpstr>Présentation PowerPoint</vt:lpstr>
      <vt:lpstr>Présentation PowerPoint</vt:lpstr>
      <vt:lpstr>Présentation PowerPoint</vt:lpstr>
      <vt:lpstr>Présentation PowerPoint</vt:lpstr>
      <vt:lpstr>Plan</vt:lpstr>
      <vt:lpstr>Propriétés mécaniques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Propriétés mécaniques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Propriétés mécaniques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Propriétés mécaniques</vt:lpstr>
      <vt:lpstr>Présentation PowerPoint</vt:lpstr>
      <vt:lpstr>Plan</vt:lpstr>
      <vt:lpstr>Soudabilité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vt:lpstr>
      <vt:lpstr>Tenue à la corrosion</vt:lpstr>
      <vt:lpstr>Présentation PowerPoint</vt:lpstr>
      <vt:lpstr>Présentation PowerPoint</vt:lpstr>
      <vt:lpstr>Présentation PowerPoint</vt:lpstr>
      <vt:lpstr>Présentation PowerPoint</vt:lpstr>
      <vt:lpstr>Tenue à la corrosion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Tenue à la corrosion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vt:lpstr>
      <vt:lpstr>Autres propriétés et caractéristiques</vt:lpstr>
      <vt:lpstr>Présentation PowerPoint</vt:lpstr>
      <vt:lpstr>Autres propriétés et caractéristiques</vt:lpstr>
      <vt:lpstr>Présentation PowerPoint</vt:lpstr>
      <vt:lpstr>Présentation PowerPoint</vt:lpstr>
      <vt:lpstr>Présentation PowerPoint</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228</cp:revision>
  <dcterms:created xsi:type="dcterms:W3CDTF">2021-07-15T17:10:38Z</dcterms:created>
  <dcterms:modified xsi:type="dcterms:W3CDTF">2024-08-12T18:28:54Z</dcterms:modified>
</cp:coreProperties>
</file>