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7"/>
    <a:srgbClr val="B9FAFF"/>
    <a:srgbClr val="3BF1FF"/>
    <a:srgbClr val="00AA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84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73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6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06C-8DE1-B040-80F3-39B2ECD04121}" type="datetime1">
              <a:rPr lang="fr-CA" smtClean="0"/>
              <a:t>2022-06-09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4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06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25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969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55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749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720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8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D4BC-0844-4320-930F-80DDF9E9FF7B}" type="datetimeFigureOut">
              <a:rPr lang="fr-CA" smtClean="0"/>
              <a:t>2022-06-09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A78F-057C-4CBA-A176-E054B45C71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44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ALU-COMPÉTENCES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414712"/>
            <a:ext cx="9821449" cy="926926"/>
          </a:xfrm>
        </p:spPr>
        <p:txBody>
          <a:bodyPr/>
          <a:lstStyle/>
          <a:p>
            <a:r>
              <a:rPr lang="fr-CA" dirty="0" smtClean="0"/>
              <a:t>Exercice d’optimisation des soudures</a:t>
            </a:r>
            <a:endParaRPr lang="fr-CA" dirty="0"/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992188" y="1833563"/>
            <a:ext cx="10513982" cy="404125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1"/>
                </a:solidFill>
                <a:latin typeface="Univers Condensed Light" panose="020B0306020202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Univers Condensed Light" panose="020B0306020202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Univers Condensed Light" panose="020B0306020202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Univers Condensed Light" panose="020B0306020202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b="1" dirty="0" smtClean="0">
                <a:solidFill>
                  <a:srgbClr val="00565D"/>
                </a:solidFill>
              </a:rPr>
              <a:t>Matériau à souder</a:t>
            </a:r>
            <a:r>
              <a:rPr lang="fr-CA" dirty="0" smtClean="0"/>
              <a:t>: 		AA6061-T6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 smtClean="0"/>
              <a:t>			résistance ultime de l’alliage, dans la direction transversale au laminage : 290 MPa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b="1" dirty="0" smtClean="0">
                <a:solidFill>
                  <a:srgbClr val="00565D"/>
                </a:solidFill>
              </a:rPr>
              <a:t>Configuration géométrique</a:t>
            </a:r>
            <a:r>
              <a:rPr lang="fr-CA" dirty="0" smtClean="0"/>
              <a:t>: 	soudage bout à bout (dans le sens du laminage)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b="1" dirty="0" smtClean="0">
                <a:solidFill>
                  <a:srgbClr val="00565D"/>
                </a:solidFill>
              </a:rPr>
              <a:t>Dimensions des plaques soudées</a:t>
            </a:r>
            <a:r>
              <a:rPr lang="fr-CA" dirty="0" smtClean="0"/>
              <a:t>:	6,35 mm (1/4 po) d’épaisseur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 smtClean="0"/>
              <a:t>			150 mm de largeur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 smtClean="0"/>
              <a:t>			300 mm de longueur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b="1" dirty="0" smtClean="0">
                <a:solidFill>
                  <a:srgbClr val="00565D"/>
                </a:solidFill>
              </a:rPr>
              <a:t>Outil de soudage disponible</a:t>
            </a:r>
            <a:r>
              <a:rPr lang="fr-CA" dirty="0" smtClean="0"/>
              <a:t>: 	pion fixe, </a:t>
            </a:r>
            <a:r>
              <a:rPr lang="fr-CA" dirty="0" smtClean="0">
                <a:sym typeface="Symbol" panose="05050102010706020507" pitchFamily="18" charset="2"/>
              </a:rPr>
              <a:t> 7,2 à 4,5 mm (au bout),</a:t>
            </a:r>
            <a:r>
              <a:rPr lang="fr-CA" dirty="0" smtClean="0"/>
              <a:t> 6,34 mm de longueur avec 3 plats et filets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 smtClean="0"/>
              <a:t>			épaulement concave, </a:t>
            </a:r>
            <a:r>
              <a:rPr lang="fr-CA" dirty="0" smtClean="0">
                <a:sym typeface="Symbol" panose="05050102010706020507" pitchFamily="18" charset="2"/>
              </a:rPr>
              <a:t> 21 mm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b="1" dirty="0" smtClean="0">
                <a:solidFill>
                  <a:srgbClr val="00565D"/>
                </a:solidFill>
              </a:rPr>
              <a:t>Paramètres de soudage</a:t>
            </a:r>
            <a:r>
              <a:rPr lang="fr-CA" dirty="0" smtClean="0"/>
              <a:t>:	inclinaison de l’outil 0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 smtClean="0">
                <a:sym typeface="Symbol" panose="05050102010706020507" pitchFamily="18" charset="2"/>
              </a:rPr>
              <a:t>			vitesses de rotation et d’avance variées</a:t>
            </a:r>
            <a:endParaRPr lang="fr-CA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b="1" dirty="0" smtClean="0">
                <a:solidFill>
                  <a:srgbClr val="00565D"/>
                </a:solidFill>
              </a:rPr>
              <a:t>Mode de contrôle en soudage</a:t>
            </a:r>
            <a:r>
              <a:rPr lang="fr-CA" dirty="0" smtClean="0"/>
              <a:t>:	position, pour avoir un bourrelet minimal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CA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CA" dirty="0"/>
          </a:p>
        </p:txBody>
      </p:sp>
      <p:pic>
        <p:nvPicPr>
          <p:cNvPr id="7" name="Image 6" descr="crda 0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35138" y="4441771"/>
            <a:ext cx="2601634" cy="19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938457" y="1177555"/>
            <a:ext cx="5052910" cy="4281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Univers Condensed Light" panose="020B0306020202040204" pitchFamily="34" charset="0"/>
                <a:ea typeface="+mj-ea"/>
                <a:cs typeface="+mj-cs"/>
              </a:defRPr>
            </a:lvl1pPr>
          </a:lstStyle>
          <a:p>
            <a:r>
              <a:rPr lang="fr-CA" sz="2400" b="1" dirty="0" smtClean="0">
                <a:solidFill>
                  <a:srgbClr val="00AAB8"/>
                </a:solidFill>
              </a:rPr>
              <a:t>Description des conditions de soudage</a:t>
            </a:r>
            <a:endParaRPr lang="fr-CA" sz="2400" b="1" dirty="0">
              <a:solidFill>
                <a:srgbClr val="00AA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5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ALU-COMPÉTENCES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422950"/>
            <a:ext cx="9821449" cy="926926"/>
          </a:xfrm>
        </p:spPr>
        <p:txBody>
          <a:bodyPr/>
          <a:lstStyle/>
          <a:p>
            <a:r>
              <a:rPr lang="fr-CA" dirty="0"/>
              <a:t>Exercice d’optimisation des soudures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05034"/>
              </p:ext>
            </p:extLst>
          </p:nvPr>
        </p:nvGraphicFramePr>
        <p:xfrm>
          <a:off x="938457" y="1645920"/>
          <a:ext cx="5340531" cy="4736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917">
                  <a:extLst>
                    <a:ext uri="{9D8B030D-6E8A-4147-A177-3AD203B41FA5}">
                      <a16:colId xmlns:a16="http://schemas.microsoft.com/office/drawing/2014/main" val="4255110050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2405560505"/>
                    </a:ext>
                  </a:extLst>
                </a:gridCol>
                <a:gridCol w="1627739">
                  <a:extLst>
                    <a:ext uri="{9D8B030D-6E8A-4147-A177-3AD203B41FA5}">
                      <a16:colId xmlns:a16="http://schemas.microsoft.com/office/drawing/2014/main" val="1966747174"/>
                    </a:ext>
                  </a:extLst>
                </a:gridCol>
                <a:gridCol w="1476102">
                  <a:extLst>
                    <a:ext uri="{9D8B030D-6E8A-4147-A177-3AD203B41FA5}">
                      <a16:colId xmlns:a16="http://schemas.microsoft.com/office/drawing/2014/main" val="1148200796"/>
                    </a:ext>
                  </a:extLst>
                </a:gridCol>
              </a:tblGrid>
              <a:tr h="550986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Cond.</a:t>
                      </a:r>
                    </a:p>
                    <a:p>
                      <a:pPr indent="136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no</a:t>
                      </a: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.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Univers Condensed Light" panose="020B0306020202040204"/>
                        </a:rPr>
                        <a:t>Vit</a:t>
                      </a: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. </a:t>
                      </a:r>
                      <a:r>
                        <a:rPr lang="en-US" sz="1600" dirty="0" err="1" smtClean="0">
                          <a:effectLst/>
                          <a:latin typeface="Univers Condensed Light" panose="020B0306020202040204"/>
                        </a:rPr>
                        <a:t>avance</a:t>
                      </a: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 (mm/min</a:t>
                      </a: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)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Univers Condensed Light" panose="020B0306020202040204"/>
                        </a:rPr>
                        <a:t>Vit</a:t>
                      </a: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. rot</a:t>
                      </a: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RPM)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</a:rPr>
                        <a:t>Contrainte ultime (MPa)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19075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178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750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199,8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16902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2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381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750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202,5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995316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Univers Condensed Light" panose="020B0306020202040204"/>
                        </a:rPr>
                        <a:t>3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178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500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172,6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90455"/>
                  </a:ext>
                </a:extLst>
              </a:tr>
              <a:tr h="284331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4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178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1000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202,8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943949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178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1250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203,5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4196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6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280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1 000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213,5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44421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7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127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1500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194,2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2188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127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Univers Condensed Light" panose="020B0306020202040204"/>
                        </a:rPr>
                        <a:t>500</a:t>
                      </a:r>
                      <a:endParaRPr lang="fr-CA" sz="160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151,1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470455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9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381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1500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218,1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82428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  <a:ea typeface="+mn-ea"/>
                        </a:rPr>
                        <a:t>10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330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1 000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201,5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54473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280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750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196,3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23813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12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280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1 250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199,5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928731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13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330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1250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203,8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91231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14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381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1250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205,3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712130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15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330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1 500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209,1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00511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16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229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Univers Condensed Light" panose="020B0306020202040204"/>
                        </a:rPr>
                        <a:t>750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194,1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775623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17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127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750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indent="1365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Univers Condensed Light" panose="020B0306020202040204"/>
                          <a:ea typeface="SimSun" panose="02010600030101010101" pitchFamily="2" charset="-122"/>
                        </a:rPr>
                        <a:t>186,8</a:t>
                      </a:r>
                      <a:endParaRPr lang="fr-CA" sz="1600" dirty="0">
                        <a:effectLst/>
                        <a:latin typeface="Univers Condensed Light" panose="020B03060202020402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82207"/>
                  </a:ext>
                </a:extLst>
              </a:tr>
            </a:tbl>
          </a:graphicData>
        </a:graphic>
      </p:graphicFrame>
      <p:sp>
        <p:nvSpPr>
          <p:cNvPr id="9" name="Titre 4"/>
          <p:cNvSpPr txBox="1">
            <a:spLocks/>
          </p:cNvSpPr>
          <p:nvPr/>
        </p:nvSpPr>
        <p:spPr>
          <a:xfrm>
            <a:off x="938457" y="1185793"/>
            <a:ext cx="10497374" cy="428124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Univers Condensed Light" panose="020B0306020202040204" pitchFamily="34" charset="0"/>
                <a:ea typeface="+mj-ea"/>
                <a:cs typeface="+mj-cs"/>
              </a:defRPr>
            </a:lvl1pPr>
          </a:lstStyle>
          <a:p>
            <a:r>
              <a:rPr lang="fr-CA" sz="2400" b="1" dirty="0" smtClean="0">
                <a:solidFill>
                  <a:srgbClr val="00AAB8"/>
                </a:solidFill>
              </a:rPr>
              <a:t>Essais de soudage effectués et résultats des essais de traction réalisés sur les soudures</a:t>
            </a:r>
            <a:endParaRPr lang="fr-CA" sz="2400" b="1" dirty="0">
              <a:solidFill>
                <a:srgbClr val="00AAB8"/>
              </a:solidFill>
            </a:endParaRPr>
          </a:p>
        </p:txBody>
      </p:sp>
      <p:sp>
        <p:nvSpPr>
          <p:cNvPr id="10" name="Espace réservé du texte 3"/>
          <p:cNvSpPr>
            <a:spLocks noGrp="1"/>
          </p:cNvSpPr>
          <p:nvPr>
            <p:ph type="body" idx="1"/>
          </p:nvPr>
        </p:nvSpPr>
        <p:spPr>
          <a:xfrm>
            <a:off x="6572795" y="2109666"/>
            <a:ext cx="4835404" cy="4041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800" dirty="0" smtClean="0"/>
              <a:t>Différentes conditions de soudage ont été </a:t>
            </a:r>
            <a:r>
              <a:rPr lang="fr-CA" sz="1800" dirty="0" smtClean="0"/>
              <a:t>mises </a:t>
            </a:r>
            <a:r>
              <a:rPr lang="fr-CA" sz="1800" dirty="0" smtClean="0"/>
              <a:t>à l’essai afin d’identifier la condition pour laquelle la soudure est la plus résistante.</a:t>
            </a:r>
          </a:p>
          <a:p>
            <a:pPr>
              <a:lnSpc>
                <a:spcPct val="100000"/>
              </a:lnSpc>
            </a:pPr>
            <a:r>
              <a:rPr lang="fr-CA" sz="1800" dirty="0" smtClean="0"/>
              <a:t>Les conditions de soudage ici présentées sont celles pour lesquelles aucun défaut n’est visible à la surface des soudures.</a:t>
            </a:r>
          </a:p>
          <a:p>
            <a:pPr>
              <a:lnSpc>
                <a:spcPct val="100000"/>
              </a:lnSpc>
            </a:pPr>
            <a:r>
              <a:rPr lang="fr-CA" sz="1800" dirty="0" smtClean="0"/>
              <a:t>La dernière colonne du tableau donne la contrainte ultime qui a été mesurée sur des soudures sollicitées en traction. Pour ces essais, la norme ASTM E 646-98 a été utilisée</a:t>
            </a:r>
            <a:r>
              <a:rPr lang="fr-CA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66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3</a:t>
            </a:fld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756193" y="1751201"/>
            <a:ext cx="6673997" cy="5121765"/>
            <a:chOff x="918039" y="41256"/>
            <a:chExt cx="6673997" cy="5121765"/>
          </a:xfrm>
        </p:grpSpPr>
        <p:sp>
          <p:nvSpPr>
            <p:cNvPr id="16" name="Text Box 159"/>
            <p:cNvSpPr txBox="1">
              <a:spLocks noChangeArrowheads="1"/>
            </p:cNvSpPr>
            <p:nvPr/>
          </p:nvSpPr>
          <p:spPr bwMode="auto">
            <a:xfrm>
              <a:off x="918039" y="1398260"/>
              <a:ext cx="6673997" cy="376476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1100" b="1" dirty="0" smtClean="0">
                  <a:effectLst/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A) Cond. # 2: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= 381 mm/min,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= 750 RPM		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B) </a:t>
              </a:r>
              <a:r>
                <a:rPr lang="en-AU" sz="1100" b="1" dirty="0" smtClean="0">
                  <a:effectLst/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Cond. 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#3: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= 178 mm/min,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= 500 RPM</a:t>
              </a:r>
            </a:p>
            <a:p>
              <a:pPr>
                <a:spcAft>
                  <a:spcPts val="0"/>
                </a:spcAft>
              </a:pPr>
              <a:endParaRPr lang="fr-CA" sz="1100" dirty="0"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 smtClean="0">
                <a:effectLst/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 smtClean="0">
                <a:effectLst/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 smtClean="0">
                <a:effectLst/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 smtClean="0">
                <a:effectLst/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pPr marL="228600" indent="-228600">
                <a:spcAft>
                  <a:spcPts val="0"/>
                </a:spcAft>
                <a:buAutoNum type="alphaUcParenR"/>
              </a:pPr>
              <a:endParaRPr lang="fr-CA" sz="1100" dirty="0" smtClean="0">
                <a:effectLst/>
                <a:latin typeface="Univers Condensed Light" panose="020B0306020202040204"/>
                <a:ea typeface="Times New Roman" panose="02020603050405020304" pitchFamily="18" charset="0"/>
              </a:endParaRPr>
            </a:p>
            <a:p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Cond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#4: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= 178 mm/min,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=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1 000 RPM		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D)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Cond. # 5: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= 178 mm/min,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= 1250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RPM</a:t>
              </a:r>
            </a:p>
            <a:p>
              <a:endParaRPr lang="en-AU" sz="1100" b="1" i="1" dirty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 smtClean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 smtClean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 smtClean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 smtClean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endParaRPr lang="en-AU" sz="1100" b="1" i="1" dirty="0">
                <a:latin typeface="Univers Condensed Light" panose="020B030602020204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E) 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Cond. #6: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= 280 mm/min,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= 1 000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RPM		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F)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AU" sz="1100" b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Cond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#9: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1100" b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</a:rPr>
                <a:t> = 381 mm/min, </a:t>
              </a:r>
              <a:r>
                <a:rPr lang="en-AU" sz="1100" b="1" i="1" dirty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= 1 500 </a:t>
              </a:r>
              <a:r>
                <a:rPr lang="en-AU" sz="1100" b="1" i="1" dirty="0" smtClean="0">
                  <a:latin typeface="Univers Condensed Light" panose="020B0306020202040204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RPM</a:t>
              </a:r>
              <a:endParaRPr lang="fr-CA" sz="1100" dirty="0">
                <a:effectLst/>
                <a:latin typeface="Univers Condensed Light" panose="020B0306020202040204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13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96" y="41256"/>
              <a:ext cx="2668905" cy="140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70" y="1697941"/>
              <a:ext cx="2706370" cy="140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96" y="1748374"/>
              <a:ext cx="2699385" cy="1334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96" y="3429242"/>
              <a:ext cx="2760345" cy="1334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70" y="66805"/>
              <a:ext cx="269494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25" y="3429242"/>
              <a:ext cx="2748915" cy="132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re 4"/>
          <p:cNvSpPr>
            <a:spLocks noGrp="1"/>
          </p:cNvSpPr>
          <p:nvPr>
            <p:ph type="title"/>
          </p:nvPr>
        </p:nvSpPr>
        <p:spPr>
          <a:xfrm>
            <a:off x="838200" y="431188"/>
            <a:ext cx="9821449" cy="926926"/>
          </a:xfrm>
        </p:spPr>
        <p:txBody>
          <a:bodyPr/>
          <a:lstStyle/>
          <a:p>
            <a:r>
              <a:rPr lang="fr-CA" dirty="0"/>
              <a:t>Exercice d’optimisation des soudures</a:t>
            </a:r>
          </a:p>
        </p:txBody>
      </p:sp>
      <p:sp>
        <p:nvSpPr>
          <p:cNvPr id="28" name="Titre 4"/>
          <p:cNvSpPr txBox="1">
            <a:spLocks/>
          </p:cNvSpPr>
          <p:nvPr/>
        </p:nvSpPr>
        <p:spPr>
          <a:xfrm>
            <a:off x="899132" y="1208576"/>
            <a:ext cx="10497374" cy="4281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Univers Condensed Light" panose="020B0306020202040204" pitchFamily="34" charset="0"/>
                <a:ea typeface="+mj-ea"/>
                <a:cs typeface="+mj-cs"/>
              </a:defRPr>
            </a:lvl1pPr>
          </a:lstStyle>
          <a:p>
            <a:r>
              <a:rPr lang="fr-CA" sz="2400" b="1" dirty="0" smtClean="0">
                <a:solidFill>
                  <a:srgbClr val="00AAB8"/>
                </a:solidFill>
              </a:rPr>
              <a:t>Microstructures de soudures produites dans différentes conditions</a:t>
            </a:r>
            <a:endParaRPr lang="fr-CA" sz="2400" b="1" dirty="0">
              <a:solidFill>
                <a:srgbClr val="00AAB8"/>
              </a:solidFill>
            </a:endParaRPr>
          </a:p>
        </p:txBody>
      </p:sp>
      <p:sp>
        <p:nvSpPr>
          <p:cNvPr id="29" name="Zone de texte 394"/>
          <p:cNvSpPr txBox="1"/>
          <p:nvPr/>
        </p:nvSpPr>
        <p:spPr>
          <a:xfrm>
            <a:off x="911179" y="2743249"/>
            <a:ext cx="2809402" cy="3636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sz="1200" b="1" dirty="0" smtClean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Côté </a:t>
            </a:r>
            <a:r>
              <a:rPr lang="fr-FR" sz="1200" b="1" dirty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avance	</a:t>
            </a:r>
            <a:r>
              <a:rPr lang="fr-FR" sz="1200" b="1" dirty="0" smtClean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                               Côté recul</a:t>
            </a: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Côté avance	                               Côté recul</a:t>
            </a:r>
            <a:endParaRPr lang="fr-CA" sz="1200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fr-FR" sz="1200" b="1" dirty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Côté avance	                               Côté recul</a:t>
            </a:r>
            <a:endParaRPr lang="fr-CA" sz="1200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CA" sz="1200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</p:txBody>
      </p:sp>
      <p:sp>
        <p:nvSpPr>
          <p:cNvPr id="30" name="Zone de texte 394"/>
          <p:cNvSpPr txBox="1"/>
          <p:nvPr/>
        </p:nvSpPr>
        <p:spPr>
          <a:xfrm>
            <a:off x="4385469" y="2723797"/>
            <a:ext cx="2809402" cy="3636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sz="1200" b="1" dirty="0" smtClean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Côté </a:t>
            </a:r>
            <a:r>
              <a:rPr lang="fr-FR" sz="1200" b="1" dirty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avance	</a:t>
            </a:r>
            <a:r>
              <a:rPr lang="fr-FR" sz="1200" b="1" dirty="0" smtClean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                               Côté recul</a:t>
            </a: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200" b="1" dirty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Côté avance	                               Côté recul</a:t>
            </a:r>
            <a:endParaRPr lang="fr-CA" sz="1200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 smtClean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1200" b="1" dirty="0" smtClean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Côté </a:t>
            </a:r>
            <a:r>
              <a:rPr lang="fr-FR" sz="1200" b="1" dirty="0">
                <a:solidFill>
                  <a:schemeClr val="tx1"/>
                </a:solidFill>
                <a:latin typeface="Univers Condensed Light" panose="020B0306020202040204"/>
                <a:ea typeface="Calibri"/>
                <a:cs typeface="Times New Roman"/>
              </a:rPr>
              <a:t>avance	                               Côté recul</a:t>
            </a:r>
            <a:endParaRPr lang="fr-CA" sz="1200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FR" sz="1200" b="1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fr-CA" sz="1200" dirty="0">
              <a:solidFill>
                <a:schemeClr val="tx1"/>
              </a:solidFill>
              <a:latin typeface="Univers Condensed Light" panose="020B0306020202040204"/>
              <a:ea typeface="Calibri"/>
              <a:cs typeface="Times New Roman"/>
            </a:endParaRPr>
          </a:p>
        </p:txBody>
      </p:sp>
      <p:sp>
        <p:nvSpPr>
          <p:cNvPr id="17" name="Espace réservé du texte 3"/>
          <p:cNvSpPr>
            <a:spLocks noGrp="1"/>
          </p:cNvSpPr>
          <p:nvPr>
            <p:ph type="body" idx="1"/>
          </p:nvPr>
        </p:nvSpPr>
        <p:spPr>
          <a:xfrm>
            <a:off x="7530584" y="3124264"/>
            <a:ext cx="4071390" cy="2632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800" dirty="0" smtClean="0"/>
              <a:t>Les soudures produites dans les conditions 2, 3, 4, 5, 6, et 9 ont étés coupées, polies et ont subies </a:t>
            </a:r>
            <a:r>
              <a:rPr lang="fr-CA" sz="1800" dirty="0" smtClean="0"/>
              <a:t>une </a:t>
            </a:r>
            <a:r>
              <a:rPr lang="fr-CA" sz="1800" dirty="0" smtClean="0"/>
              <a:t>attaque chimique pour pouvoir analyser leur microstructure.</a:t>
            </a:r>
          </a:p>
          <a:p>
            <a:pPr>
              <a:lnSpc>
                <a:spcPct val="100000"/>
              </a:lnSpc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99900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ALU-COMPÉTENCES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933573" y="1812092"/>
            <a:ext cx="10513982" cy="404125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fr-CA" sz="1800" dirty="0" smtClean="0"/>
              <a:t>Classer les conditions de soudage en fonction de l’énergie utilisée pour réaliser le soudage (en ordre d’énergie croissante</a:t>
            </a:r>
            <a:r>
              <a:rPr lang="fr-CA" sz="1800" dirty="0" smtClean="0"/>
              <a:t>).</a:t>
            </a:r>
            <a:endParaRPr lang="fr-CA" sz="1800" dirty="0" smtClean="0"/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fr-CA" sz="1800" dirty="0" smtClean="0"/>
              <a:t>Quelle est la condition de soudage pour laquelle on obtient le plus grand coefficient de </a:t>
            </a:r>
            <a:r>
              <a:rPr lang="fr-CA" sz="1800" dirty="0" smtClean="0"/>
              <a:t>soudure? Calculez </a:t>
            </a:r>
            <a:r>
              <a:rPr lang="fr-CA" sz="1800" dirty="0" smtClean="0"/>
              <a:t>ce coefficient.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fr-CA" sz="1800" dirty="0" smtClean="0"/>
              <a:t>Pour les conditions pour lesquelles une image de la microstructure de la soudure est présentée (conditions # 2, 3, 4, 5, 6 et 9) expliquez si un lien peut être établi entre la contrainte ultime, la microstructure et l’énergie utilisée pour réaliser le soudage.</a:t>
            </a:r>
            <a:endParaRPr lang="fr-CA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431188"/>
            <a:ext cx="9821449" cy="926926"/>
          </a:xfrm>
        </p:spPr>
        <p:txBody>
          <a:bodyPr/>
          <a:lstStyle/>
          <a:p>
            <a:r>
              <a:rPr lang="fr-CA" dirty="0"/>
              <a:t>Exercice d’optimisation des soudures</a:t>
            </a: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950181" y="1246954"/>
            <a:ext cx="10497374" cy="4281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Univers Condensed Light" panose="020B0306020202040204" pitchFamily="34" charset="0"/>
                <a:ea typeface="+mj-ea"/>
                <a:cs typeface="+mj-cs"/>
              </a:defRPr>
            </a:lvl1pPr>
          </a:lstStyle>
          <a:p>
            <a:r>
              <a:rPr lang="fr-CA" sz="2400" b="1" dirty="0" smtClean="0">
                <a:solidFill>
                  <a:srgbClr val="00AAB8"/>
                </a:solidFill>
              </a:rPr>
              <a:t>Questions:</a:t>
            </a:r>
            <a:endParaRPr lang="fr-CA" sz="2400" b="1" dirty="0">
              <a:solidFill>
                <a:srgbClr val="00AA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ALU-COMPÉTENCES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82921"/>
              </p:ext>
            </p:extLst>
          </p:nvPr>
        </p:nvGraphicFramePr>
        <p:xfrm>
          <a:off x="910825" y="1705160"/>
          <a:ext cx="4774038" cy="4748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673">
                  <a:extLst>
                    <a:ext uri="{9D8B030D-6E8A-4147-A177-3AD203B41FA5}">
                      <a16:colId xmlns:a16="http://schemas.microsoft.com/office/drawing/2014/main" val="1428700849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339021424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1091690346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857517746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3040233766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1207890136"/>
                    </a:ext>
                  </a:extLst>
                </a:gridCol>
              </a:tblGrid>
              <a:tr h="959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Cond.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no.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Vit. avance (mm/min)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Vit. rot. (RPM)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Contrainte ultime (MPa)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Rapport de vitesse </a:t>
                      </a:r>
                      <a:endParaRPr lang="fr-CA" sz="1400" u="none" strike="noStrike" dirty="0" smtClean="0">
                        <a:effectLst/>
                        <a:latin typeface="Univers Condensed Light" panose="020B0306020202040204"/>
                      </a:endParaRPr>
                    </a:p>
                    <a:p>
                      <a:pPr algn="ctr" rtl="0" fontAlgn="ctr"/>
                      <a:r>
                        <a:rPr lang="fr-CA" sz="1400" u="none" strike="noStrike" dirty="0" smtClean="0">
                          <a:effectLst/>
                          <a:latin typeface="Univers Condensed Light" panose="020B0306020202040204"/>
                        </a:rPr>
                        <a:t>k </a:t>
                      </a:r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= v / </a:t>
                      </a:r>
                      <a:r>
                        <a:rPr lang="fr-CA" sz="1400" u="none" strike="noStrike" dirty="0" smtClean="0">
                          <a:effectLst/>
                          <a:latin typeface="Univers Condensed Light" panose="020B0306020202040204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fr-CA" sz="1400" u="none" strike="noStrike" dirty="0" smtClean="0">
                          <a:effectLst/>
                          <a:latin typeface="Univers Condensed Light" panose="020B0306020202040204"/>
                        </a:rPr>
                        <a:t> </a:t>
                      </a:r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(mm/tour)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Coefficient de soudure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32342"/>
                  </a:ext>
                </a:extLst>
              </a:tr>
              <a:tr h="206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194,2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0,08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17536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0,14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4618250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750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186,8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0,17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58592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0,18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9112644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330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1 500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209,1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0,22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0,72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20642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1 250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0,22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0,69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9269429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750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199,8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0,69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6320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0,52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6503525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381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218,1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20583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749835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280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1 000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213,5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39636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0,30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0,71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730561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229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750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194,1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0,31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7181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0,69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97857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172,6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0,36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0,56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11062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196,3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0,37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1069568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381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750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202,5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0,51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07256"/>
                  </a:ext>
                </a:extLst>
              </a:tr>
            </a:tbl>
          </a:graphicData>
        </a:graphic>
      </p:graphicFrame>
      <p:sp>
        <p:nvSpPr>
          <p:cNvPr id="8" name="Flèche droite 7"/>
          <p:cNvSpPr/>
          <p:nvPr/>
        </p:nvSpPr>
        <p:spPr>
          <a:xfrm flipH="1">
            <a:off x="5651637" y="4450171"/>
            <a:ext cx="444363" cy="276837"/>
          </a:xfrm>
          <a:prstGeom prst="rightArrow">
            <a:avLst/>
          </a:prstGeom>
          <a:solidFill>
            <a:srgbClr val="00AA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texte 3"/>
              <p:cNvSpPr txBox="1">
                <a:spLocks/>
              </p:cNvSpPr>
              <p:nvPr/>
            </p:nvSpPr>
            <p:spPr>
              <a:xfrm>
                <a:off x="6006396" y="1535840"/>
                <a:ext cx="5894452" cy="436343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0" i="0" kern="1200">
                    <a:solidFill>
                      <a:schemeClr val="tx1"/>
                    </a:solidFill>
                    <a:latin typeface="Univers Condensed Light" panose="020B0306020202040204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chemeClr val="accent1"/>
                    </a:solidFill>
                    <a:latin typeface="Univers Condensed Light" panose="020B0306020202040204" pitchFamily="34" charset="0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0" kern="1200">
                    <a:solidFill>
                      <a:schemeClr val="tx1"/>
                    </a:solidFill>
                    <a:latin typeface="Univers Condensed Light" panose="020B0306020202040204" pitchFamily="34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i="0" kern="1200">
                    <a:solidFill>
                      <a:schemeClr val="tx1"/>
                    </a:solidFill>
                    <a:latin typeface="Univers Condensed Light" panose="020B0306020202040204" pitchFamily="34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i="0" kern="1200">
                    <a:solidFill>
                      <a:schemeClr val="tx1"/>
                    </a:solidFill>
                    <a:latin typeface="Univers Condensed Light" panose="020B0306020202040204" pitchFamily="34" charset="0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fr-CA" sz="1500" b="1" u="sng" dirty="0" smtClean="0">
                    <a:solidFill>
                      <a:schemeClr val="accent2"/>
                    </a:solidFill>
                    <a:latin typeface="Univers Condensed Light" panose="020B0306020202040204"/>
                  </a:rPr>
                  <a:t>SOLUTION: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AutoNum type="arabicParenR"/>
                </a:pPr>
                <a:r>
                  <a:rPr lang="fr-CA" sz="1500" dirty="0" smtClean="0">
                    <a:latin typeface="Univers Condensed Light" panose="020B0306020202040204"/>
                  </a:rPr>
                  <a:t>le rapport de vitesse k </a:t>
                </a:r>
                <a:r>
                  <a:rPr lang="fr-CA" sz="1500" dirty="0">
                    <a:latin typeface="Univers Condensed Light" panose="020B0306020202040204"/>
                  </a:rPr>
                  <a:t>= v / </a:t>
                </a:r>
                <a:r>
                  <a:rPr lang="fr-CA" sz="1500" dirty="0">
                    <a:latin typeface="Univers Condensed Light" panose="020B0306020202040204"/>
                    <a:sym typeface="Symbol" panose="05050102010706020507" pitchFamily="18" charset="2"/>
                  </a:rPr>
                  <a:t></a:t>
                </a:r>
                <a:r>
                  <a:rPr lang="fr-CA" sz="1500" dirty="0">
                    <a:latin typeface="Univers Condensed Light" panose="020B0306020202040204"/>
                  </a:rPr>
                  <a:t> </a:t>
                </a:r>
                <a:r>
                  <a:rPr lang="fr-CA" sz="1500" dirty="0" smtClean="0">
                    <a:latin typeface="Univers Condensed Light" panose="020B0306020202040204"/>
                  </a:rPr>
                  <a:t> donne une indication de l’apport d’énergie lors du soudage. Les conditions de soudage sont ici classées selon ce paramètre. La condition 2 est la condition pour laquelle l’apport d’énergie (chaleur) est maximal et à l’opposé, la condition 7 est celle pour laquelle le moins d’énergie est utilisée.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endParaRPr lang="fr-CA" sz="1500" dirty="0" smtClean="0">
                  <a:latin typeface="Univers Condensed Light" panose="020B0306020202040204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endParaRPr lang="fr-CA" sz="1500" dirty="0" smtClean="0">
                  <a:latin typeface="Univers Condensed Light" panose="020B0306020202040204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fr-CA" sz="1500" dirty="0" smtClean="0">
                    <a:latin typeface="Univers Condensed Light" panose="020B0306020202040204"/>
                  </a:rPr>
                  <a:t>2) Le coefficient de soudure est le rapport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fr-CA" sz="1500" dirty="0">
                    <a:latin typeface="Univers Condensed Light" panose="020B0306020202040204"/>
                  </a:rPr>
                  <a:t>	</a:t>
                </a:r>
                <a:r>
                  <a:rPr lang="fr-CA" sz="1500" dirty="0" smtClean="0">
                    <a:latin typeface="Univers Condensed Light" panose="020B030602020204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sistance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la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soudure</m:t>
                        </m:r>
                      </m:num>
                      <m:den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sistance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mat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riau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A" sz="1500">
                            <a:latin typeface="Univers Condensed Light" panose="020B0306020202040204"/>
                          </a:rPr>
                          <m:t>base</m:t>
                        </m:r>
                      </m:den>
                    </m:f>
                  </m:oMath>
                </a14:m>
                <a:endParaRPr lang="fr-CA" sz="1500" dirty="0">
                  <a:latin typeface="Univers Condensed Light" panose="020B0306020202040204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endParaRPr lang="fr-CA" sz="1500" dirty="0" smtClean="0">
                  <a:latin typeface="Univers Condensed Light" panose="020B0306020202040204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fr-CA" sz="1500" dirty="0" smtClean="0">
                    <a:latin typeface="Univers Condensed Light" panose="020B0306020202040204"/>
                  </a:rPr>
                  <a:t>Pour le matériau utilisé, la contrainte ultime du matériau de base est de 290 MPa.  La condition 9 donne le meilleur coefficient de soudure avec un rapport de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fr-CA" sz="1500" dirty="0" smtClean="0">
                    <a:latin typeface="Univers Condensed Light" panose="020B0306020202040204"/>
                  </a:rPr>
                  <a:t>	218,1 / 290 = 0,75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endParaRPr lang="fr-CA" sz="1500" dirty="0">
                  <a:latin typeface="Univers Condensed Light" panose="020B0306020202040204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endParaRPr lang="fr-CA" sz="1500" dirty="0">
                  <a:latin typeface="Univers Condensed Light" panose="020B0306020202040204"/>
                </a:endParaRPr>
              </a:p>
            </p:txBody>
          </p:sp>
        </mc:Choice>
        <mc:Fallback>
          <p:sp>
            <p:nvSpPr>
              <p:cNvPr id="9" name="Espace réservé du 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96" y="1535840"/>
                <a:ext cx="5894452" cy="4363432"/>
              </a:xfrm>
              <a:prstGeom prst="rect">
                <a:avLst/>
              </a:prstGeom>
              <a:blipFill>
                <a:blip r:embed="rId2"/>
                <a:stretch>
                  <a:fillRect l="-1965" t="-838" r="-2585" b="-824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838200" y="431188"/>
            <a:ext cx="9821449" cy="926926"/>
          </a:xfrm>
        </p:spPr>
        <p:txBody>
          <a:bodyPr/>
          <a:lstStyle/>
          <a:p>
            <a:r>
              <a:rPr lang="fr-CA" dirty="0"/>
              <a:t>Exercice d’optimisation des soudures</a:t>
            </a:r>
          </a:p>
        </p:txBody>
      </p:sp>
      <p:sp>
        <p:nvSpPr>
          <p:cNvPr id="11" name="Titre 4"/>
          <p:cNvSpPr txBox="1">
            <a:spLocks/>
          </p:cNvSpPr>
          <p:nvPr/>
        </p:nvSpPr>
        <p:spPr>
          <a:xfrm>
            <a:off x="910825" y="1207514"/>
            <a:ext cx="10497374" cy="4281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Univers Condensed Light" panose="020B0306020202040204" pitchFamily="34" charset="0"/>
                <a:ea typeface="+mj-ea"/>
                <a:cs typeface="+mj-cs"/>
              </a:defRPr>
            </a:lvl1pPr>
          </a:lstStyle>
          <a:p>
            <a:r>
              <a:rPr lang="fr-CA" sz="2400" b="1" dirty="0" smtClean="0">
                <a:solidFill>
                  <a:srgbClr val="00AAB8"/>
                </a:solidFill>
              </a:rPr>
              <a:t>Solutions:</a:t>
            </a:r>
            <a:endParaRPr lang="fr-CA" sz="2400" b="1" dirty="0">
              <a:solidFill>
                <a:srgbClr val="00AA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ALU-COMPÉTENCES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398979" y="1223881"/>
            <a:ext cx="6638346" cy="47674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CA" sz="1500" b="1" u="sng" dirty="0" smtClean="0">
                <a:solidFill>
                  <a:schemeClr val="accent2"/>
                </a:solidFill>
              </a:rPr>
              <a:t>SOLUTION:</a:t>
            </a:r>
          </a:p>
          <a:p>
            <a:pPr>
              <a:lnSpc>
                <a:spcPct val="120000"/>
              </a:lnSpc>
            </a:pPr>
            <a:r>
              <a:rPr lang="fr-CA" sz="1500" dirty="0" smtClean="0"/>
              <a:t>3) Les paramètres des conditions 2,3,4,5,6 et 9 sont ici présentés.</a:t>
            </a:r>
            <a:endParaRPr lang="fr-CA" sz="15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500" dirty="0" smtClean="0"/>
              <a:t>Selon ce tableau, on observe qu’il n’y a aucune corrélation entre le </a:t>
            </a:r>
            <a:r>
              <a:rPr lang="fr-CA" sz="1500" dirty="0"/>
              <a:t>coefficient de soudure et </a:t>
            </a:r>
            <a:r>
              <a:rPr lang="fr-CA" sz="1500" dirty="0" smtClean="0"/>
              <a:t>le rapport </a:t>
            </a:r>
            <a:r>
              <a:rPr lang="fr-CA" sz="1500" dirty="0"/>
              <a:t>de </a:t>
            </a:r>
            <a:r>
              <a:rPr lang="fr-CA" sz="1500" dirty="0" smtClean="0"/>
              <a:t>vitesse k. En </a:t>
            </a:r>
            <a:r>
              <a:rPr lang="fr-CA" sz="1500" dirty="0"/>
              <a:t>effet, les soudures 2, 4 et 5 ont des </a:t>
            </a:r>
            <a:r>
              <a:rPr lang="fr-CA" sz="1500" dirty="0" smtClean="0"/>
              <a:t>coefficients </a:t>
            </a:r>
            <a:r>
              <a:rPr lang="fr-CA" sz="1500" dirty="0"/>
              <a:t>de soudure similaires (</a:t>
            </a:r>
            <a:r>
              <a:rPr lang="fr-CA" sz="1500" dirty="0">
                <a:sym typeface="Symbol" panose="05050102010706020507" pitchFamily="18" charset="2"/>
              </a:rPr>
              <a:t> </a:t>
            </a:r>
            <a:r>
              <a:rPr lang="fr-CA" sz="1500" dirty="0"/>
              <a:t>0, 7) et </a:t>
            </a:r>
            <a:r>
              <a:rPr lang="fr-CA" sz="1500" dirty="0" smtClean="0"/>
              <a:t>ont été réalisées en utilisant des </a:t>
            </a:r>
            <a:r>
              <a:rPr lang="fr-CA" sz="1500" dirty="0"/>
              <a:t>rapports de vitesses très différents (0,51, 0,18 et 0,14 respectivement).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500" dirty="0" smtClean="0"/>
              <a:t>La soudure la moins résistante est celle produite selon la condition 3. Dans cette soudure, un vide longitudinal (ou trou de vers) est </a:t>
            </a:r>
            <a:r>
              <a:rPr lang="fr-CA" sz="1500" dirty="0" smtClean="0"/>
              <a:t>observable, </a:t>
            </a:r>
            <a:r>
              <a:rPr lang="fr-CA" sz="1500" dirty="0" smtClean="0"/>
              <a:t>ce </a:t>
            </a:r>
            <a:r>
              <a:rPr lang="fr-CA" sz="1500" dirty="0" smtClean="0"/>
              <a:t>qui affaiblit </a:t>
            </a:r>
            <a:r>
              <a:rPr lang="fr-CA" sz="1500" dirty="0" smtClean="0"/>
              <a:t>la soudure. Cette soudure est produite avec un rapport de vitesse k=0,36, soit pour un rapport semblable à celui utilisé pour produire les autres soudures. Le défaut observé n’est donc pas uniquement lié à l’utilisation d’un mauvais rapport de vitesse.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500" dirty="0" smtClean="0"/>
              <a:t>La vitesse </a:t>
            </a:r>
            <a:r>
              <a:rPr lang="fr-CA" sz="1500" dirty="0" smtClean="0"/>
              <a:t>d’avance </a:t>
            </a:r>
            <a:r>
              <a:rPr lang="fr-CA" sz="1500" dirty="0" smtClean="0"/>
              <a:t>semble avoir </a:t>
            </a:r>
            <a:r>
              <a:rPr lang="fr-CA" sz="1500" dirty="0" smtClean="0"/>
              <a:t>un </a:t>
            </a:r>
            <a:r>
              <a:rPr lang="fr-CA" sz="1500" dirty="0" smtClean="0"/>
              <a:t>certain effet sur la résistance des soudures. En effet, la soudure la moins résistante est produite pour la plus faible vitesse d’avance (</a:t>
            </a:r>
            <a:r>
              <a:rPr lang="fr-CA" sz="1500" dirty="0" err="1" smtClean="0"/>
              <a:t>cond</a:t>
            </a:r>
            <a:r>
              <a:rPr lang="fr-CA" sz="1500" dirty="0" smtClean="0"/>
              <a:t>. no. 3, v = 178 mm/min) et la plus grande résistance est obtenue pour la soudure 9 (v =381 mm/min). Un vitesse d’avance plus lente laisse le temps à plus de chaleur de diffuser dans le matériau à l’extérieur de la zone soudée, durant le soudage.</a:t>
            </a:r>
          </a:p>
          <a:p>
            <a:pPr>
              <a:lnSpc>
                <a:spcPct val="120000"/>
              </a:lnSpc>
            </a:pPr>
            <a:endParaRPr lang="fr-CA" sz="1500" dirty="0">
              <a:solidFill>
                <a:srgbClr val="000000"/>
              </a:solidFill>
              <a:latin typeface="Univers Condensed Light" panose="020B0306020202040204"/>
            </a:endParaRPr>
          </a:p>
          <a:p>
            <a:pPr>
              <a:lnSpc>
                <a:spcPct val="120000"/>
              </a:lnSpc>
            </a:pPr>
            <a:endParaRPr lang="fr-CA" sz="1500" dirty="0">
              <a:solidFill>
                <a:srgbClr val="000000"/>
              </a:solidFill>
              <a:latin typeface="Univers Condensed Light" panose="020B0306020202040204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07124"/>
              </p:ext>
            </p:extLst>
          </p:nvPr>
        </p:nvGraphicFramePr>
        <p:xfrm>
          <a:off x="660163" y="2122443"/>
          <a:ext cx="4774038" cy="229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673">
                  <a:extLst>
                    <a:ext uri="{9D8B030D-6E8A-4147-A177-3AD203B41FA5}">
                      <a16:colId xmlns:a16="http://schemas.microsoft.com/office/drawing/2014/main" val="1428700849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339021424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1091690346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857517746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3040233766"/>
                    </a:ext>
                  </a:extLst>
                </a:gridCol>
                <a:gridCol w="795673">
                  <a:extLst>
                    <a:ext uri="{9D8B030D-6E8A-4147-A177-3AD203B41FA5}">
                      <a16:colId xmlns:a16="http://schemas.microsoft.com/office/drawing/2014/main" val="1207890136"/>
                    </a:ext>
                  </a:extLst>
                </a:gridCol>
              </a:tblGrid>
              <a:tr h="959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Cond.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no.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Vit. avance (mm/min)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Vit. rot. (RPM)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Contrainte ultime (MPa)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Rapport de vitesse </a:t>
                      </a:r>
                      <a:endParaRPr lang="fr-CA" sz="1400" u="none" strike="noStrike" dirty="0" smtClean="0">
                        <a:effectLst/>
                        <a:latin typeface="Univers Condensed Light" panose="020B0306020202040204"/>
                      </a:endParaRPr>
                    </a:p>
                    <a:p>
                      <a:pPr algn="ctr" rtl="0" fontAlgn="ctr"/>
                      <a:r>
                        <a:rPr lang="fr-CA" sz="1400" u="none" strike="noStrike" dirty="0" smtClean="0">
                          <a:effectLst/>
                          <a:latin typeface="Univers Condensed Light" panose="020B0306020202040204"/>
                        </a:rPr>
                        <a:t>k </a:t>
                      </a:r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= v / </a:t>
                      </a:r>
                      <a:r>
                        <a:rPr lang="fr-CA" sz="1400" u="none" strike="noStrike" dirty="0" smtClean="0">
                          <a:effectLst/>
                          <a:latin typeface="Univers Condensed Light" panose="020B0306020202040204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fr-CA" sz="1400" u="none" strike="noStrike" dirty="0" smtClean="0">
                          <a:effectLst/>
                          <a:latin typeface="Univers Condensed Light" panose="020B0306020202040204"/>
                        </a:rPr>
                        <a:t> </a:t>
                      </a:r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(mm/tour)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u="none" strike="noStrike" dirty="0">
                          <a:effectLst/>
                          <a:latin typeface="Univers Condensed Light" panose="020B0306020202040204"/>
                        </a:rPr>
                        <a:t>Coefficient de soudure</a:t>
                      </a:r>
                      <a:endParaRPr lang="fr-CA" sz="1400" b="1" i="0" u="none" strike="noStrike" dirty="0">
                        <a:solidFill>
                          <a:srgbClr val="FFFFFF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7110" marR="7110" marT="7110" marB="0" anchor="ctr">
                    <a:solidFill>
                      <a:srgbClr val="00A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32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381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750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202,5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0,51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17536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0,36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0,60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3158592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202,8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0,18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12644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0,14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020642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280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1 000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213,5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0,28</a:t>
                      </a: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0,74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>
                    <a:solidFill>
                      <a:srgbClr val="CB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69429"/>
                  </a:ext>
                </a:extLst>
              </a:tr>
              <a:tr h="199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 Condensed Light" panose="020B030602020204020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00AA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218,1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</a:rPr>
                        <a:t>0,25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C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Univers Condensed Light" panose="020B0306020202040204"/>
                          <a:ea typeface="+mn-ea"/>
                          <a:cs typeface="+mn-cs"/>
                        </a:rPr>
                        <a:t>0,75</a:t>
                      </a:r>
                      <a:endParaRPr lang="fr-C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 Condensed Light" panose="020B030602020204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2096320"/>
                  </a:ext>
                </a:extLst>
              </a:tr>
            </a:tbl>
          </a:graphicData>
        </a:graphic>
      </p:graphicFrame>
      <p:sp>
        <p:nvSpPr>
          <p:cNvPr id="7" name="Titre 4"/>
          <p:cNvSpPr>
            <a:spLocks noGrp="1"/>
          </p:cNvSpPr>
          <p:nvPr>
            <p:ph type="title"/>
          </p:nvPr>
        </p:nvSpPr>
        <p:spPr>
          <a:xfrm>
            <a:off x="838200" y="431188"/>
            <a:ext cx="9821449" cy="926926"/>
          </a:xfrm>
        </p:spPr>
        <p:txBody>
          <a:bodyPr/>
          <a:lstStyle/>
          <a:p>
            <a:r>
              <a:rPr lang="fr-CA" dirty="0"/>
              <a:t>Exercice d’optimisation des soudures</a:t>
            </a: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905823" y="1232733"/>
            <a:ext cx="10497374" cy="4281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Univers Condensed Light" panose="020B0306020202040204" pitchFamily="34" charset="0"/>
                <a:ea typeface="+mj-ea"/>
                <a:cs typeface="+mj-cs"/>
              </a:defRPr>
            </a:lvl1pPr>
          </a:lstStyle>
          <a:p>
            <a:r>
              <a:rPr lang="fr-CA" sz="2400" b="1" dirty="0" smtClean="0">
                <a:solidFill>
                  <a:srgbClr val="00AAB8"/>
                </a:solidFill>
              </a:rPr>
              <a:t>Solutions:</a:t>
            </a:r>
            <a:endParaRPr lang="fr-CA" sz="2400" b="1" dirty="0">
              <a:solidFill>
                <a:srgbClr val="00AA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29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1221</Words>
  <Application>Microsoft Office PowerPoint</Application>
  <PresentationFormat>Grand écran</PresentationFormat>
  <Paragraphs>334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Cambria Math</vt:lpstr>
      <vt:lpstr>Symbol</vt:lpstr>
      <vt:lpstr>Times New Roman</vt:lpstr>
      <vt:lpstr>Univers Condensed Light</vt:lpstr>
      <vt:lpstr>Thème Office</vt:lpstr>
      <vt:lpstr>Exercice d’optimisation des soudures</vt:lpstr>
      <vt:lpstr>Exercice d’optimisation des soudures</vt:lpstr>
      <vt:lpstr>Exercice d’optimisation des soudures</vt:lpstr>
      <vt:lpstr>Exercice d’optimisation des soudures</vt:lpstr>
      <vt:lpstr>Exercice d’optimisation des soudures</vt:lpstr>
      <vt:lpstr>Exercice d’optimisation des soudures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 d’optimisation des soudures</dc:title>
  <dc:creator>Lyne St-Georges</dc:creator>
  <cp:lastModifiedBy>Marie Morin-Drolet</cp:lastModifiedBy>
  <cp:revision>4</cp:revision>
  <dcterms:created xsi:type="dcterms:W3CDTF">2022-04-06T12:27:33Z</dcterms:created>
  <dcterms:modified xsi:type="dcterms:W3CDTF">2022-06-09T15:36:35Z</dcterms:modified>
</cp:coreProperties>
</file>