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3"/>
  </p:notesMasterIdLst>
  <p:sldIdLst>
    <p:sldId id="1187" r:id="rId2"/>
    <p:sldId id="1273" r:id="rId3"/>
    <p:sldId id="1274" r:id="rId4"/>
    <p:sldId id="1188" r:id="rId5"/>
    <p:sldId id="258" r:id="rId6"/>
    <p:sldId id="1112" r:id="rId7"/>
    <p:sldId id="1189" r:id="rId8"/>
    <p:sldId id="1190" r:id="rId9"/>
    <p:sldId id="1191" r:id="rId10"/>
    <p:sldId id="1192" r:id="rId11"/>
    <p:sldId id="1193" r:id="rId12"/>
    <p:sldId id="1194" r:id="rId13"/>
    <p:sldId id="1210" r:id="rId14"/>
    <p:sldId id="1195" r:id="rId15"/>
    <p:sldId id="1196" r:id="rId16"/>
    <p:sldId id="1197" r:id="rId17"/>
    <p:sldId id="1198" r:id="rId18"/>
    <p:sldId id="1199" r:id="rId19"/>
    <p:sldId id="1200" r:id="rId20"/>
    <p:sldId id="1201" r:id="rId21"/>
    <p:sldId id="1202" r:id="rId22"/>
    <p:sldId id="1203" r:id="rId23"/>
    <p:sldId id="1204" r:id="rId24"/>
    <p:sldId id="1205" r:id="rId25"/>
    <p:sldId id="1206" r:id="rId26"/>
    <p:sldId id="1207" r:id="rId27"/>
    <p:sldId id="1208" r:id="rId28"/>
    <p:sldId id="1209" r:id="rId29"/>
    <p:sldId id="1212" r:id="rId30"/>
    <p:sldId id="1213" r:id="rId31"/>
    <p:sldId id="1211" r:id="rId32"/>
    <p:sldId id="1215" r:id="rId33"/>
    <p:sldId id="1214" r:id="rId34"/>
    <p:sldId id="1216" r:id="rId35"/>
    <p:sldId id="1217" r:id="rId36"/>
    <p:sldId id="1218" r:id="rId37"/>
    <p:sldId id="1219" r:id="rId38"/>
    <p:sldId id="1220" r:id="rId39"/>
    <p:sldId id="1221" r:id="rId40"/>
    <p:sldId id="1222" r:id="rId41"/>
    <p:sldId id="1223" r:id="rId42"/>
    <p:sldId id="1224" r:id="rId43"/>
    <p:sldId id="1225" r:id="rId44"/>
    <p:sldId id="1226" r:id="rId45"/>
    <p:sldId id="1227" r:id="rId46"/>
    <p:sldId id="1228" r:id="rId47"/>
    <p:sldId id="1229" r:id="rId48"/>
    <p:sldId id="1230" r:id="rId49"/>
    <p:sldId id="1231" r:id="rId50"/>
    <p:sldId id="1232" r:id="rId51"/>
    <p:sldId id="1233" r:id="rId52"/>
    <p:sldId id="1235" r:id="rId53"/>
    <p:sldId id="1234" r:id="rId54"/>
    <p:sldId id="1236" r:id="rId55"/>
    <p:sldId id="1237" r:id="rId56"/>
    <p:sldId id="1238" r:id="rId57"/>
    <p:sldId id="1239" r:id="rId58"/>
    <p:sldId id="1240" r:id="rId59"/>
    <p:sldId id="1241" r:id="rId60"/>
    <p:sldId id="1242" r:id="rId61"/>
    <p:sldId id="1243" r:id="rId62"/>
    <p:sldId id="1244" r:id="rId63"/>
    <p:sldId id="1245" r:id="rId64"/>
    <p:sldId id="1246" r:id="rId65"/>
    <p:sldId id="1247" r:id="rId66"/>
    <p:sldId id="1248" r:id="rId67"/>
    <p:sldId id="1249" r:id="rId68"/>
    <p:sldId id="1250" r:id="rId69"/>
    <p:sldId id="1251" r:id="rId70"/>
    <p:sldId id="1252" r:id="rId71"/>
    <p:sldId id="1253" r:id="rId72"/>
    <p:sldId id="1254" r:id="rId73"/>
    <p:sldId id="1255" r:id="rId74"/>
    <p:sldId id="1256" r:id="rId75"/>
    <p:sldId id="1258" r:id="rId76"/>
    <p:sldId id="1257" r:id="rId77"/>
    <p:sldId id="1259" r:id="rId78"/>
    <p:sldId id="1260" r:id="rId79"/>
    <p:sldId id="1262" r:id="rId80"/>
    <p:sldId id="1263" r:id="rId81"/>
    <p:sldId id="1261" r:id="rId82"/>
    <p:sldId id="1264" r:id="rId83"/>
    <p:sldId id="1265" r:id="rId84"/>
    <p:sldId id="1266" r:id="rId85"/>
    <p:sldId id="1267" r:id="rId86"/>
    <p:sldId id="1268" r:id="rId87"/>
    <p:sldId id="1269" r:id="rId88"/>
    <p:sldId id="1270" r:id="rId89"/>
    <p:sldId id="1271" r:id="rId90"/>
    <p:sldId id="1272" r:id="rId91"/>
    <p:sldId id="256" r:id="rId9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5" autoAdjust="0"/>
    <p:restoredTop sz="96405" autoAdjust="0"/>
  </p:normalViewPr>
  <p:slideViewPr>
    <p:cSldViewPr snapToGrid="0" snapToObjects="1">
      <p:cViewPr varScale="1">
        <p:scale>
          <a:sx n="71" d="100"/>
          <a:sy n="71" d="100"/>
        </p:scale>
        <p:origin x="220"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a:t>
            </a:fld>
            <a:endParaRPr lang="fr-FR"/>
          </a:p>
        </p:txBody>
      </p:sp>
    </p:spTree>
    <p:extLst>
      <p:ext uri="{BB962C8B-B14F-4D97-AF65-F5344CB8AC3E}">
        <p14:creationId xmlns:p14="http://schemas.microsoft.com/office/powerpoint/2010/main" val="2862367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a:t>
            </a:fld>
            <a:endParaRPr lang="fr-CA" altLang="fr-FR" sz="1200"/>
          </a:p>
        </p:txBody>
      </p:sp>
    </p:spTree>
    <p:extLst>
      <p:ext uri="{BB962C8B-B14F-4D97-AF65-F5344CB8AC3E}">
        <p14:creationId xmlns:p14="http://schemas.microsoft.com/office/powerpoint/2010/main" val="392667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a:t>
            </a:fld>
            <a:endParaRPr lang="fr-CA" altLang="fr-FR" sz="1200"/>
          </a:p>
        </p:txBody>
      </p:sp>
    </p:spTree>
    <p:extLst>
      <p:ext uri="{BB962C8B-B14F-4D97-AF65-F5344CB8AC3E}">
        <p14:creationId xmlns:p14="http://schemas.microsoft.com/office/powerpoint/2010/main" val="401249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a:t>
            </a:fld>
            <a:endParaRPr lang="fr-CA" altLang="fr-FR" sz="1200"/>
          </a:p>
        </p:txBody>
      </p:sp>
    </p:spTree>
    <p:extLst>
      <p:ext uri="{BB962C8B-B14F-4D97-AF65-F5344CB8AC3E}">
        <p14:creationId xmlns:p14="http://schemas.microsoft.com/office/powerpoint/2010/main" val="2464431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19</a:t>
            </a:fld>
            <a:endParaRPr lang="fr-CA" altLang="fr-FR" sz="1200"/>
          </a:p>
        </p:txBody>
      </p:sp>
    </p:spTree>
    <p:extLst>
      <p:ext uri="{BB962C8B-B14F-4D97-AF65-F5344CB8AC3E}">
        <p14:creationId xmlns:p14="http://schemas.microsoft.com/office/powerpoint/2010/main" val="1145291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20</a:t>
            </a:fld>
            <a:endParaRPr lang="fr-CA" altLang="fr-FR" sz="1200"/>
          </a:p>
        </p:txBody>
      </p:sp>
    </p:spTree>
    <p:extLst>
      <p:ext uri="{BB962C8B-B14F-4D97-AF65-F5344CB8AC3E}">
        <p14:creationId xmlns:p14="http://schemas.microsoft.com/office/powerpoint/2010/main" val="1878336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21</a:t>
            </a:fld>
            <a:endParaRPr lang="fr-CA" altLang="fr-FR" sz="1200"/>
          </a:p>
        </p:txBody>
      </p:sp>
    </p:spTree>
    <p:extLst>
      <p:ext uri="{BB962C8B-B14F-4D97-AF65-F5344CB8AC3E}">
        <p14:creationId xmlns:p14="http://schemas.microsoft.com/office/powerpoint/2010/main" val="3156114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22</a:t>
            </a:fld>
            <a:endParaRPr lang="fr-CA" altLang="fr-FR" sz="1200"/>
          </a:p>
        </p:txBody>
      </p:sp>
    </p:spTree>
    <p:extLst>
      <p:ext uri="{BB962C8B-B14F-4D97-AF65-F5344CB8AC3E}">
        <p14:creationId xmlns:p14="http://schemas.microsoft.com/office/powerpoint/2010/main" val="3109155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23</a:t>
            </a:fld>
            <a:endParaRPr lang="fr-CA" altLang="fr-FR" sz="1200"/>
          </a:p>
        </p:txBody>
      </p:sp>
    </p:spTree>
    <p:extLst>
      <p:ext uri="{BB962C8B-B14F-4D97-AF65-F5344CB8AC3E}">
        <p14:creationId xmlns:p14="http://schemas.microsoft.com/office/powerpoint/2010/main" val="771779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24</a:t>
            </a:fld>
            <a:endParaRPr lang="fr-CA" altLang="fr-FR" sz="1200"/>
          </a:p>
        </p:txBody>
      </p:sp>
    </p:spTree>
    <p:extLst>
      <p:ext uri="{BB962C8B-B14F-4D97-AF65-F5344CB8AC3E}">
        <p14:creationId xmlns:p14="http://schemas.microsoft.com/office/powerpoint/2010/main" val="2524216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25</a:t>
            </a:fld>
            <a:endParaRPr lang="fr-CA" altLang="fr-FR" sz="1200"/>
          </a:p>
        </p:txBody>
      </p:sp>
    </p:spTree>
    <p:extLst>
      <p:ext uri="{BB962C8B-B14F-4D97-AF65-F5344CB8AC3E}">
        <p14:creationId xmlns:p14="http://schemas.microsoft.com/office/powerpoint/2010/main" val="125891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a:t>
            </a:fld>
            <a:endParaRPr lang="fr-CA" altLang="fr-FR" sz="1200"/>
          </a:p>
        </p:txBody>
      </p:sp>
    </p:spTree>
    <p:extLst>
      <p:ext uri="{BB962C8B-B14F-4D97-AF65-F5344CB8AC3E}">
        <p14:creationId xmlns:p14="http://schemas.microsoft.com/office/powerpoint/2010/main" val="756036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26</a:t>
            </a:fld>
            <a:endParaRPr lang="fr-CA" altLang="fr-FR" sz="1200"/>
          </a:p>
        </p:txBody>
      </p:sp>
    </p:spTree>
    <p:extLst>
      <p:ext uri="{BB962C8B-B14F-4D97-AF65-F5344CB8AC3E}">
        <p14:creationId xmlns:p14="http://schemas.microsoft.com/office/powerpoint/2010/main" val="4087226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27</a:t>
            </a:fld>
            <a:endParaRPr lang="fr-CA" altLang="fr-FR" sz="1200"/>
          </a:p>
        </p:txBody>
      </p:sp>
    </p:spTree>
    <p:extLst>
      <p:ext uri="{BB962C8B-B14F-4D97-AF65-F5344CB8AC3E}">
        <p14:creationId xmlns:p14="http://schemas.microsoft.com/office/powerpoint/2010/main" val="2662680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28</a:t>
            </a:fld>
            <a:endParaRPr lang="fr-CA" altLang="fr-FR" sz="1200"/>
          </a:p>
        </p:txBody>
      </p:sp>
    </p:spTree>
    <p:extLst>
      <p:ext uri="{BB962C8B-B14F-4D97-AF65-F5344CB8AC3E}">
        <p14:creationId xmlns:p14="http://schemas.microsoft.com/office/powerpoint/2010/main" val="2035775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31</a:t>
            </a:fld>
            <a:endParaRPr lang="fr-CA" altLang="fr-FR" sz="1200"/>
          </a:p>
        </p:txBody>
      </p:sp>
    </p:spTree>
    <p:extLst>
      <p:ext uri="{BB962C8B-B14F-4D97-AF65-F5344CB8AC3E}">
        <p14:creationId xmlns:p14="http://schemas.microsoft.com/office/powerpoint/2010/main" val="288171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33</a:t>
            </a:fld>
            <a:endParaRPr lang="fr-CA" altLang="fr-FR" sz="1200"/>
          </a:p>
        </p:txBody>
      </p:sp>
    </p:spTree>
    <p:extLst>
      <p:ext uri="{BB962C8B-B14F-4D97-AF65-F5344CB8AC3E}">
        <p14:creationId xmlns:p14="http://schemas.microsoft.com/office/powerpoint/2010/main" val="4162832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34</a:t>
            </a:fld>
            <a:endParaRPr lang="fr-CA" altLang="fr-FR" sz="1200"/>
          </a:p>
        </p:txBody>
      </p:sp>
    </p:spTree>
    <p:extLst>
      <p:ext uri="{BB962C8B-B14F-4D97-AF65-F5344CB8AC3E}">
        <p14:creationId xmlns:p14="http://schemas.microsoft.com/office/powerpoint/2010/main" val="2699313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35</a:t>
            </a:fld>
            <a:endParaRPr lang="fr-CA" altLang="fr-FR" sz="1200"/>
          </a:p>
        </p:txBody>
      </p:sp>
    </p:spTree>
    <p:extLst>
      <p:ext uri="{BB962C8B-B14F-4D97-AF65-F5344CB8AC3E}">
        <p14:creationId xmlns:p14="http://schemas.microsoft.com/office/powerpoint/2010/main" val="2559374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38</a:t>
            </a:fld>
            <a:endParaRPr lang="fr-CA" altLang="fr-FR" sz="1200"/>
          </a:p>
        </p:txBody>
      </p:sp>
    </p:spTree>
    <p:extLst>
      <p:ext uri="{BB962C8B-B14F-4D97-AF65-F5344CB8AC3E}">
        <p14:creationId xmlns:p14="http://schemas.microsoft.com/office/powerpoint/2010/main" val="916983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39</a:t>
            </a:fld>
            <a:endParaRPr lang="fr-CA" altLang="fr-FR" sz="1200"/>
          </a:p>
        </p:txBody>
      </p:sp>
    </p:spTree>
    <p:extLst>
      <p:ext uri="{BB962C8B-B14F-4D97-AF65-F5344CB8AC3E}">
        <p14:creationId xmlns:p14="http://schemas.microsoft.com/office/powerpoint/2010/main" val="3891379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42</a:t>
            </a:fld>
            <a:endParaRPr lang="fr-CA" altLang="fr-FR" sz="1200"/>
          </a:p>
        </p:txBody>
      </p:sp>
    </p:spTree>
    <p:extLst>
      <p:ext uri="{BB962C8B-B14F-4D97-AF65-F5344CB8AC3E}">
        <p14:creationId xmlns:p14="http://schemas.microsoft.com/office/powerpoint/2010/main" val="387504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a:t>
            </a:fld>
            <a:endParaRPr lang="fr-CA" altLang="fr-FR" sz="1200"/>
          </a:p>
        </p:txBody>
      </p:sp>
    </p:spTree>
    <p:extLst>
      <p:ext uri="{BB962C8B-B14F-4D97-AF65-F5344CB8AC3E}">
        <p14:creationId xmlns:p14="http://schemas.microsoft.com/office/powerpoint/2010/main" val="340131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44</a:t>
            </a:fld>
            <a:endParaRPr lang="fr-CA" altLang="fr-FR" sz="1200"/>
          </a:p>
        </p:txBody>
      </p:sp>
    </p:spTree>
    <p:extLst>
      <p:ext uri="{BB962C8B-B14F-4D97-AF65-F5344CB8AC3E}">
        <p14:creationId xmlns:p14="http://schemas.microsoft.com/office/powerpoint/2010/main" val="505755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45</a:t>
            </a:fld>
            <a:endParaRPr lang="fr-CA" altLang="fr-FR" sz="1200"/>
          </a:p>
        </p:txBody>
      </p:sp>
    </p:spTree>
    <p:extLst>
      <p:ext uri="{BB962C8B-B14F-4D97-AF65-F5344CB8AC3E}">
        <p14:creationId xmlns:p14="http://schemas.microsoft.com/office/powerpoint/2010/main" val="3195806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46</a:t>
            </a:fld>
            <a:endParaRPr lang="fr-CA" altLang="fr-FR" sz="1200"/>
          </a:p>
        </p:txBody>
      </p:sp>
    </p:spTree>
    <p:extLst>
      <p:ext uri="{BB962C8B-B14F-4D97-AF65-F5344CB8AC3E}">
        <p14:creationId xmlns:p14="http://schemas.microsoft.com/office/powerpoint/2010/main" val="135158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47</a:t>
            </a:fld>
            <a:endParaRPr lang="fr-CA" altLang="fr-FR" sz="1200"/>
          </a:p>
        </p:txBody>
      </p:sp>
    </p:spTree>
    <p:extLst>
      <p:ext uri="{BB962C8B-B14F-4D97-AF65-F5344CB8AC3E}">
        <p14:creationId xmlns:p14="http://schemas.microsoft.com/office/powerpoint/2010/main" val="416225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48</a:t>
            </a:fld>
            <a:endParaRPr lang="fr-CA" altLang="fr-FR" sz="1200"/>
          </a:p>
        </p:txBody>
      </p:sp>
    </p:spTree>
    <p:extLst>
      <p:ext uri="{BB962C8B-B14F-4D97-AF65-F5344CB8AC3E}">
        <p14:creationId xmlns:p14="http://schemas.microsoft.com/office/powerpoint/2010/main" val="3023412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49</a:t>
            </a:fld>
            <a:endParaRPr lang="fr-CA" altLang="fr-FR" sz="1200"/>
          </a:p>
        </p:txBody>
      </p:sp>
    </p:spTree>
    <p:extLst>
      <p:ext uri="{BB962C8B-B14F-4D97-AF65-F5344CB8AC3E}">
        <p14:creationId xmlns:p14="http://schemas.microsoft.com/office/powerpoint/2010/main" val="4130774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50</a:t>
            </a:fld>
            <a:endParaRPr lang="fr-CA" altLang="fr-FR" sz="1200"/>
          </a:p>
        </p:txBody>
      </p:sp>
    </p:spTree>
    <p:extLst>
      <p:ext uri="{BB962C8B-B14F-4D97-AF65-F5344CB8AC3E}">
        <p14:creationId xmlns:p14="http://schemas.microsoft.com/office/powerpoint/2010/main" val="2060605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51</a:t>
            </a:fld>
            <a:endParaRPr lang="fr-CA" altLang="fr-FR" sz="1200"/>
          </a:p>
        </p:txBody>
      </p:sp>
    </p:spTree>
    <p:extLst>
      <p:ext uri="{BB962C8B-B14F-4D97-AF65-F5344CB8AC3E}">
        <p14:creationId xmlns:p14="http://schemas.microsoft.com/office/powerpoint/2010/main" val="98385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53</a:t>
            </a:fld>
            <a:endParaRPr lang="fr-CA" altLang="fr-FR" sz="1200"/>
          </a:p>
        </p:txBody>
      </p:sp>
    </p:spTree>
    <p:extLst>
      <p:ext uri="{BB962C8B-B14F-4D97-AF65-F5344CB8AC3E}">
        <p14:creationId xmlns:p14="http://schemas.microsoft.com/office/powerpoint/2010/main" val="1406410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54</a:t>
            </a:fld>
            <a:endParaRPr lang="fr-CA" altLang="fr-FR" sz="1200"/>
          </a:p>
        </p:txBody>
      </p:sp>
    </p:spTree>
    <p:extLst>
      <p:ext uri="{BB962C8B-B14F-4D97-AF65-F5344CB8AC3E}">
        <p14:creationId xmlns:p14="http://schemas.microsoft.com/office/powerpoint/2010/main" val="2215008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a:t>
            </a:fld>
            <a:endParaRPr lang="fr-CA" altLang="fr-FR" sz="1200"/>
          </a:p>
        </p:txBody>
      </p:sp>
    </p:spTree>
    <p:extLst>
      <p:ext uri="{BB962C8B-B14F-4D97-AF65-F5344CB8AC3E}">
        <p14:creationId xmlns:p14="http://schemas.microsoft.com/office/powerpoint/2010/main" val="3199828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55</a:t>
            </a:fld>
            <a:endParaRPr lang="fr-CA" altLang="fr-FR" sz="1200"/>
          </a:p>
        </p:txBody>
      </p:sp>
    </p:spTree>
    <p:extLst>
      <p:ext uri="{BB962C8B-B14F-4D97-AF65-F5344CB8AC3E}">
        <p14:creationId xmlns:p14="http://schemas.microsoft.com/office/powerpoint/2010/main" val="2106715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56</a:t>
            </a:fld>
            <a:endParaRPr lang="fr-CA" altLang="fr-FR" sz="1200"/>
          </a:p>
        </p:txBody>
      </p:sp>
    </p:spTree>
    <p:extLst>
      <p:ext uri="{BB962C8B-B14F-4D97-AF65-F5344CB8AC3E}">
        <p14:creationId xmlns:p14="http://schemas.microsoft.com/office/powerpoint/2010/main" val="1964515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57</a:t>
            </a:fld>
            <a:endParaRPr lang="fr-CA" altLang="fr-FR" sz="1200"/>
          </a:p>
        </p:txBody>
      </p:sp>
    </p:spTree>
    <p:extLst>
      <p:ext uri="{BB962C8B-B14F-4D97-AF65-F5344CB8AC3E}">
        <p14:creationId xmlns:p14="http://schemas.microsoft.com/office/powerpoint/2010/main" val="948246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58</a:t>
            </a:fld>
            <a:endParaRPr lang="fr-CA" altLang="fr-FR" sz="1200"/>
          </a:p>
        </p:txBody>
      </p:sp>
    </p:spTree>
    <p:extLst>
      <p:ext uri="{BB962C8B-B14F-4D97-AF65-F5344CB8AC3E}">
        <p14:creationId xmlns:p14="http://schemas.microsoft.com/office/powerpoint/2010/main" val="2516252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59</a:t>
            </a:fld>
            <a:endParaRPr lang="fr-CA" altLang="fr-FR" sz="1200"/>
          </a:p>
        </p:txBody>
      </p:sp>
    </p:spTree>
    <p:extLst>
      <p:ext uri="{BB962C8B-B14F-4D97-AF65-F5344CB8AC3E}">
        <p14:creationId xmlns:p14="http://schemas.microsoft.com/office/powerpoint/2010/main" val="3366959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60</a:t>
            </a:fld>
            <a:endParaRPr lang="fr-CA" altLang="fr-FR" sz="1200"/>
          </a:p>
        </p:txBody>
      </p:sp>
    </p:spTree>
    <p:extLst>
      <p:ext uri="{BB962C8B-B14F-4D97-AF65-F5344CB8AC3E}">
        <p14:creationId xmlns:p14="http://schemas.microsoft.com/office/powerpoint/2010/main" val="499900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61</a:t>
            </a:fld>
            <a:endParaRPr lang="fr-CA" altLang="fr-FR" sz="1200"/>
          </a:p>
        </p:txBody>
      </p:sp>
    </p:spTree>
    <p:extLst>
      <p:ext uri="{BB962C8B-B14F-4D97-AF65-F5344CB8AC3E}">
        <p14:creationId xmlns:p14="http://schemas.microsoft.com/office/powerpoint/2010/main" val="2675703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62</a:t>
            </a:fld>
            <a:endParaRPr lang="fr-CA" altLang="fr-FR" sz="1200"/>
          </a:p>
        </p:txBody>
      </p:sp>
    </p:spTree>
    <p:extLst>
      <p:ext uri="{BB962C8B-B14F-4D97-AF65-F5344CB8AC3E}">
        <p14:creationId xmlns:p14="http://schemas.microsoft.com/office/powerpoint/2010/main" val="994412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63</a:t>
            </a:fld>
            <a:endParaRPr lang="fr-CA" altLang="fr-FR" sz="1200"/>
          </a:p>
        </p:txBody>
      </p:sp>
    </p:spTree>
    <p:extLst>
      <p:ext uri="{BB962C8B-B14F-4D97-AF65-F5344CB8AC3E}">
        <p14:creationId xmlns:p14="http://schemas.microsoft.com/office/powerpoint/2010/main" val="9779512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66</a:t>
            </a:fld>
            <a:endParaRPr lang="fr-CA" altLang="fr-FR" sz="1200"/>
          </a:p>
        </p:txBody>
      </p:sp>
    </p:spTree>
    <p:extLst>
      <p:ext uri="{BB962C8B-B14F-4D97-AF65-F5344CB8AC3E}">
        <p14:creationId xmlns:p14="http://schemas.microsoft.com/office/powerpoint/2010/main" val="138082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a:t>
            </a:fld>
            <a:endParaRPr lang="fr-CA" altLang="fr-FR" sz="1200"/>
          </a:p>
        </p:txBody>
      </p:sp>
    </p:spTree>
    <p:extLst>
      <p:ext uri="{BB962C8B-B14F-4D97-AF65-F5344CB8AC3E}">
        <p14:creationId xmlns:p14="http://schemas.microsoft.com/office/powerpoint/2010/main" val="1568893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67</a:t>
            </a:fld>
            <a:endParaRPr lang="fr-CA" altLang="fr-FR" sz="1200"/>
          </a:p>
        </p:txBody>
      </p:sp>
    </p:spTree>
    <p:extLst>
      <p:ext uri="{BB962C8B-B14F-4D97-AF65-F5344CB8AC3E}">
        <p14:creationId xmlns:p14="http://schemas.microsoft.com/office/powerpoint/2010/main" val="1701356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68</a:t>
            </a:fld>
            <a:endParaRPr lang="fr-CA" altLang="fr-FR" sz="1200"/>
          </a:p>
        </p:txBody>
      </p:sp>
    </p:spTree>
    <p:extLst>
      <p:ext uri="{BB962C8B-B14F-4D97-AF65-F5344CB8AC3E}">
        <p14:creationId xmlns:p14="http://schemas.microsoft.com/office/powerpoint/2010/main" val="30151823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69</a:t>
            </a:fld>
            <a:endParaRPr lang="fr-CA" altLang="fr-FR" sz="1200"/>
          </a:p>
        </p:txBody>
      </p:sp>
    </p:spTree>
    <p:extLst>
      <p:ext uri="{BB962C8B-B14F-4D97-AF65-F5344CB8AC3E}">
        <p14:creationId xmlns:p14="http://schemas.microsoft.com/office/powerpoint/2010/main" val="1178735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70</a:t>
            </a:fld>
            <a:endParaRPr lang="fr-CA" altLang="fr-FR" sz="1200"/>
          </a:p>
        </p:txBody>
      </p:sp>
    </p:spTree>
    <p:extLst>
      <p:ext uri="{BB962C8B-B14F-4D97-AF65-F5344CB8AC3E}">
        <p14:creationId xmlns:p14="http://schemas.microsoft.com/office/powerpoint/2010/main" val="31005102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71</a:t>
            </a:fld>
            <a:endParaRPr lang="fr-CA" altLang="fr-FR" sz="1200"/>
          </a:p>
        </p:txBody>
      </p:sp>
    </p:spTree>
    <p:extLst>
      <p:ext uri="{BB962C8B-B14F-4D97-AF65-F5344CB8AC3E}">
        <p14:creationId xmlns:p14="http://schemas.microsoft.com/office/powerpoint/2010/main" val="3797264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72</a:t>
            </a:fld>
            <a:endParaRPr lang="fr-CA" altLang="fr-FR" sz="1200"/>
          </a:p>
        </p:txBody>
      </p:sp>
    </p:spTree>
    <p:extLst>
      <p:ext uri="{BB962C8B-B14F-4D97-AF65-F5344CB8AC3E}">
        <p14:creationId xmlns:p14="http://schemas.microsoft.com/office/powerpoint/2010/main" val="37029402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73</a:t>
            </a:fld>
            <a:endParaRPr lang="fr-CA" altLang="fr-FR" sz="1200"/>
          </a:p>
        </p:txBody>
      </p:sp>
    </p:spTree>
    <p:extLst>
      <p:ext uri="{BB962C8B-B14F-4D97-AF65-F5344CB8AC3E}">
        <p14:creationId xmlns:p14="http://schemas.microsoft.com/office/powerpoint/2010/main" val="3044809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74</a:t>
            </a:fld>
            <a:endParaRPr lang="fr-CA" altLang="fr-FR" sz="1200"/>
          </a:p>
        </p:txBody>
      </p:sp>
    </p:spTree>
    <p:extLst>
      <p:ext uri="{BB962C8B-B14F-4D97-AF65-F5344CB8AC3E}">
        <p14:creationId xmlns:p14="http://schemas.microsoft.com/office/powerpoint/2010/main" val="10749771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76</a:t>
            </a:fld>
            <a:endParaRPr lang="fr-CA" altLang="fr-FR" sz="1200"/>
          </a:p>
        </p:txBody>
      </p:sp>
    </p:spTree>
    <p:extLst>
      <p:ext uri="{BB962C8B-B14F-4D97-AF65-F5344CB8AC3E}">
        <p14:creationId xmlns:p14="http://schemas.microsoft.com/office/powerpoint/2010/main" val="853270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77</a:t>
            </a:fld>
            <a:endParaRPr lang="fr-CA" altLang="fr-FR" sz="1200"/>
          </a:p>
        </p:txBody>
      </p:sp>
    </p:spTree>
    <p:extLst>
      <p:ext uri="{BB962C8B-B14F-4D97-AF65-F5344CB8AC3E}">
        <p14:creationId xmlns:p14="http://schemas.microsoft.com/office/powerpoint/2010/main" val="2768606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a:t>
            </a:fld>
            <a:endParaRPr lang="fr-CA" altLang="fr-FR" sz="1200"/>
          </a:p>
        </p:txBody>
      </p:sp>
    </p:spTree>
    <p:extLst>
      <p:ext uri="{BB962C8B-B14F-4D97-AF65-F5344CB8AC3E}">
        <p14:creationId xmlns:p14="http://schemas.microsoft.com/office/powerpoint/2010/main" val="28114222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78</a:t>
            </a:fld>
            <a:endParaRPr lang="fr-CA" altLang="fr-FR" sz="1200"/>
          </a:p>
        </p:txBody>
      </p:sp>
    </p:spTree>
    <p:extLst>
      <p:ext uri="{BB962C8B-B14F-4D97-AF65-F5344CB8AC3E}">
        <p14:creationId xmlns:p14="http://schemas.microsoft.com/office/powerpoint/2010/main" val="42098376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81</a:t>
            </a:fld>
            <a:endParaRPr lang="fr-CA" altLang="fr-FR" sz="1200"/>
          </a:p>
        </p:txBody>
      </p:sp>
    </p:spTree>
    <p:extLst>
      <p:ext uri="{BB962C8B-B14F-4D97-AF65-F5344CB8AC3E}">
        <p14:creationId xmlns:p14="http://schemas.microsoft.com/office/powerpoint/2010/main" val="16075232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82</a:t>
            </a:fld>
            <a:endParaRPr lang="fr-CA" altLang="fr-FR" sz="1200"/>
          </a:p>
        </p:txBody>
      </p:sp>
    </p:spTree>
    <p:extLst>
      <p:ext uri="{BB962C8B-B14F-4D97-AF65-F5344CB8AC3E}">
        <p14:creationId xmlns:p14="http://schemas.microsoft.com/office/powerpoint/2010/main" val="1734970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83</a:t>
            </a:fld>
            <a:endParaRPr lang="fr-CA" altLang="fr-FR" sz="1200"/>
          </a:p>
        </p:txBody>
      </p:sp>
    </p:spTree>
    <p:extLst>
      <p:ext uri="{BB962C8B-B14F-4D97-AF65-F5344CB8AC3E}">
        <p14:creationId xmlns:p14="http://schemas.microsoft.com/office/powerpoint/2010/main" val="9261835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86</a:t>
            </a:fld>
            <a:endParaRPr lang="fr-CA" altLang="fr-FR" sz="1200"/>
          </a:p>
        </p:txBody>
      </p:sp>
    </p:spTree>
    <p:extLst>
      <p:ext uri="{BB962C8B-B14F-4D97-AF65-F5344CB8AC3E}">
        <p14:creationId xmlns:p14="http://schemas.microsoft.com/office/powerpoint/2010/main" val="14946042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87</a:t>
            </a:fld>
            <a:endParaRPr lang="fr-CA" altLang="fr-FR" sz="1200"/>
          </a:p>
        </p:txBody>
      </p:sp>
    </p:spTree>
    <p:extLst>
      <p:ext uri="{BB962C8B-B14F-4D97-AF65-F5344CB8AC3E}">
        <p14:creationId xmlns:p14="http://schemas.microsoft.com/office/powerpoint/2010/main" val="10709641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89</a:t>
            </a:fld>
            <a:endParaRPr lang="fr-CA" altLang="fr-FR" sz="1200"/>
          </a:p>
        </p:txBody>
      </p:sp>
    </p:spTree>
    <p:extLst>
      <p:ext uri="{BB962C8B-B14F-4D97-AF65-F5344CB8AC3E}">
        <p14:creationId xmlns:p14="http://schemas.microsoft.com/office/powerpoint/2010/main" val="31590711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90</a:t>
            </a:fld>
            <a:endParaRPr lang="fr-CA" altLang="fr-FR" sz="1200"/>
          </a:p>
        </p:txBody>
      </p:sp>
    </p:spTree>
    <p:extLst>
      <p:ext uri="{BB962C8B-B14F-4D97-AF65-F5344CB8AC3E}">
        <p14:creationId xmlns:p14="http://schemas.microsoft.com/office/powerpoint/2010/main" val="2263963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a:t>
            </a:fld>
            <a:endParaRPr lang="fr-CA" altLang="fr-FR" sz="1200"/>
          </a:p>
        </p:txBody>
      </p:sp>
    </p:spTree>
    <p:extLst>
      <p:ext uri="{BB962C8B-B14F-4D97-AF65-F5344CB8AC3E}">
        <p14:creationId xmlns:p14="http://schemas.microsoft.com/office/powerpoint/2010/main" val="423910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a:t>
            </a:fld>
            <a:endParaRPr lang="fr-CA" altLang="fr-FR" sz="1200"/>
          </a:p>
        </p:txBody>
      </p:sp>
    </p:spTree>
    <p:extLst>
      <p:ext uri="{BB962C8B-B14F-4D97-AF65-F5344CB8AC3E}">
        <p14:creationId xmlns:p14="http://schemas.microsoft.com/office/powerpoint/2010/main" val="1445333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a:t>
            </a:fld>
            <a:endParaRPr lang="fr-CA" altLang="fr-FR" sz="1200"/>
          </a:p>
        </p:txBody>
      </p:sp>
    </p:spTree>
    <p:extLst>
      <p:ext uri="{BB962C8B-B14F-4D97-AF65-F5344CB8AC3E}">
        <p14:creationId xmlns:p14="http://schemas.microsoft.com/office/powerpoint/2010/main" val="92622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3.xml"/><Relationship Id="rId7" Type="http://schemas.openxmlformats.org/officeDocument/2006/relationships/slideLayout" Target="../slideLayouts/slideLayout1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3.xml"/><Relationship Id="rId7" Type="http://schemas.openxmlformats.org/officeDocument/2006/relationships/image" Target="../media/image30.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17.xml"/><Relationship Id="rId5" Type="http://schemas.openxmlformats.org/officeDocument/2006/relationships/slideLayout" Target="../slideLayouts/slideLayout11.xml"/><Relationship Id="rId4"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2.jpeg"/><Relationship Id="rId5" Type="http://schemas.openxmlformats.org/officeDocument/2006/relationships/notesSlide" Target="../notesSlides/notesSlide18.xml"/><Relationship Id="rId4"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3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3.jpeg"/><Relationship Id="rId5" Type="http://schemas.openxmlformats.org/officeDocument/2006/relationships/notesSlide" Target="../notesSlides/notesSlide19.xml"/><Relationship Id="rId4"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36.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5.jpeg"/><Relationship Id="rId5" Type="http://schemas.openxmlformats.org/officeDocument/2006/relationships/notesSlide" Target="../notesSlides/notesSlide20.xml"/><Relationship Id="rId4"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38.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7.jpeg"/><Relationship Id="rId5" Type="http://schemas.openxmlformats.org/officeDocument/2006/relationships/notesSlide" Target="../notesSlides/notesSlide21.xml"/><Relationship Id="rId4"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500.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69.png"/><Relationship Id="rId9"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image" Target="../media/image87.png"/><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86.png"/><Relationship Id="rId2" Type="http://schemas.openxmlformats.org/officeDocument/2006/relationships/tags" Target="../tags/tag30.xml"/><Relationship Id="rId16" Type="http://schemas.openxmlformats.org/officeDocument/2006/relationships/notesSlide" Target="../notesSlides/notesSlide40.xml"/><Relationship Id="rId20" Type="http://schemas.openxmlformats.org/officeDocument/2006/relationships/image" Target="../media/image89.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slideLayout" Target="../slideLayouts/slideLayout11.xml"/><Relationship Id="rId10" Type="http://schemas.openxmlformats.org/officeDocument/2006/relationships/tags" Target="../tags/tag38.xml"/><Relationship Id="rId19" Type="http://schemas.openxmlformats.org/officeDocument/2006/relationships/image" Target="../media/image88.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105.png"/><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116.png"/></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118.png"/></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image" Target="../media/image133.png"/><Relationship Id="rId7" Type="http://schemas.openxmlformats.org/officeDocument/2006/relationships/image" Target="../media/image137.emf"/><Relationship Id="rId2" Type="http://schemas.openxmlformats.org/officeDocument/2006/relationships/image" Target="../media/image132.jpg"/><Relationship Id="rId1" Type="http://schemas.openxmlformats.org/officeDocument/2006/relationships/slideLayout" Target="../slideLayouts/slideLayout12.xml"/><Relationship Id="rId6" Type="http://schemas.openxmlformats.org/officeDocument/2006/relationships/image" Target="../media/image136.svg"/><Relationship Id="rId5" Type="http://schemas.openxmlformats.org/officeDocument/2006/relationships/image" Target="../media/image135.png"/><Relationship Id="rId10" Type="http://schemas.openxmlformats.org/officeDocument/2006/relationships/image" Target="../media/image140.jpg"/><Relationship Id="rId4" Type="http://schemas.openxmlformats.org/officeDocument/2006/relationships/image" Target="../media/image134.jpg"/><Relationship Id="rId9" Type="http://schemas.openxmlformats.org/officeDocument/2006/relationships/image" Target="../media/image1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93155" y="3721389"/>
            <a:ext cx="8941181" cy="2017151"/>
          </a:xfrm>
        </p:spPr>
        <p:txBody>
          <a:bodyPr>
            <a:normAutofit fontScale="90000"/>
          </a:bodyPr>
          <a:lstStyle/>
          <a:p>
            <a:r>
              <a:rPr lang="fr-FR" dirty="0"/>
              <a:t>Conception des </a:t>
            </a:r>
            <a:br>
              <a:rPr lang="fr-FR" dirty="0"/>
            </a:br>
            <a:r>
              <a:rPr lang="fr-FR" dirty="0"/>
              <a:t>charpentes d’aluminium</a:t>
            </a:r>
            <a:br>
              <a:rPr lang="fr-FR" dirty="0"/>
            </a:br>
            <a:br>
              <a:rPr lang="fr-FR" sz="900" dirty="0"/>
            </a:br>
            <a:r>
              <a:rPr lang="fr-FR" sz="3100" b="1" dirty="0">
                <a:ln>
                  <a:solidFill>
                    <a:schemeClr val="tx1"/>
                  </a:solidFill>
                </a:ln>
                <a:solidFill>
                  <a:schemeClr val="bg2">
                    <a:lumMod val="50000"/>
                  </a:schemeClr>
                </a:solidFill>
              </a:rPr>
              <a:t>Pièces en traction</a:t>
            </a:r>
            <a:br>
              <a:rPr lang="fr-FR" dirty="0"/>
            </a:br>
            <a:endParaRPr lang="fr-CA" dirty="0"/>
          </a:p>
        </p:txBody>
      </p:sp>
    </p:spTree>
    <p:extLst>
      <p:ext uri="{BB962C8B-B14F-4D97-AF65-F5344CB8AC3E}">
        <p14:creationId xmlns:p14="http://schemas.microsoft.com/office/powerpoint/2010/main" val="292121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Introduction</a:t>
            </a: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728235"/>
                <a:ext cx="10387842" cy="2656623"/>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Pour les assemblages soudés, il faudra tenir compte de la perte de résistance de l’aluminium dans les zones affectées thermiquement (</a:t>
                </a:r>
                <a14:m>
                  <m:oMath xmlns:m="http://schemas.openxmlformats.org/officeDocument/2006/math">
                    <m:r>
                      <a:rPr lang="fr-FR" sz="2000" b="0" i="1" dirty="0">
                        <a:solidFill>
                          <a:schemeClr val="tx1"/>
                        </a:solidFill>
                        <a:latin typeface="Cambria Math" panose="02040503050406030204" pitchFamily="18" charset="0"/>
                        <a:ea typeface="Cambria Math" panose="02040503050406030204" pitchFamily="18" charset="0"/>
                      </a:rPr>
                      <m:t>𝑍𝐴𝑇</m:t>
                    </m:r>
                  </m:oMath>
                </a14:m>
                <a:r>
                  <a:rPr lang="fr-FR" sz="2000" dirty="0">
                    <a:solidFill>
                      <a:schemeClr val="tx1"/>
                    </a:solidFill>
                    <a:latin typeface="Univers Condensed"/>
                    <a:ea typeface="Cambria Math" panose="02040503050406030204" pitchFamily="18" charset="0"/>
                  </a:rPr>
                  <a:t>) par les soudures (la perte de résistance peut être très importante dans ces zones)</a:t>
                </a:r>
              </a:p>
              <a:p>
                <a:pPr marL="857250" lvl="2" indent="-457200" eaLnBrk="1" hangingPunct="1">
                  <a:buFont typeface="Wingdings" panose="05000000000000000000" pitchFamily="2" charset="2"/>
                  <a:buChar char="Ø"/>
                  <a:defRPr/>
                </a:pPr>
                <a:endParaRPr lang="fr-FR" sz="20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v"/>
                  <a:defRPr/>
                </a:pPr>
                <a:r>
                  <a:rPr lang="fr-FR" sz="2000" dirty="0">
                    <a:solidFill>
                      <a:schemeClr val="tx1"/>
                    </a:solidFill>
                    <a:latin typeface="Univers Condensed"/>
                    <a:ea typeface="Cambria Math" panose="02040503050406030204" pitchFamily="18" charset="0"/>
                  </a:rPr>
                  <a:t>Le calcul de résistance </a:t>
                </a:r>
                <a14:m>
                  <m:oMath xmlns:m="http://schemas.openxmlformats.org/officeDocument/2006/math">
                    <m:sSub>
                      <m:sSubPr>
                        <m:ctrlPr>
                          <a:rPr lang="fr-FR" sz="2000" i="1">
                            <a:solidFill>
                              <a:schemeClr val="tx1"/>
                            </a:solidFill>
                            <a:latin typeface="Cambria Math" panose="02040503050406030204" pitchFamily="18" charset="0"/>
                            <a:ea typeface="Cambria Math" panose="02040503050406030204" pitchFamily="18" charset="0"/>
                          </a:rPr>
                        </m:ctrlPr>
                      </m:sSubPr>
                      <m:e>
                        <m:r>
                          <a:rPr lang="en-CA" sz="2000" b="0" i="1">
                            <a:solidFill>
                              <a:schemeClr val="tx1"/>
                            </a:solidFill>
                            <a:latin typeface="Cambria Math" panose="02040503050406030204" pitchFamily="18" charset="0"/>
                            <a:ea typeface="Cambria Math" panose="02040503050406030204" pitchFamily="18" charset="0"/>
                          </a:rPr>
                          <m:t>𝑇</m:t>
                        </m:r>
                      </m:e>
                      <m:sub>
                        <m:r>
                          <a:rPr lang="en-CA" sz="2000" b="0" i="1">
                            <a:solidFill>
                              <a:schemeClr val="tx1"/>
                            </a:solidFill>
                            <a:latin typeface="Cambria Math" panose="02040503050406030204" pitchFamily="18" charset="0"/>
                            <a:ea typeface="Cambria Math" panose="02040503050406030204" pitchFamily="18" charset="0"/>
                          </a:rPr>
                          <m:t>𝑟</m:t>
                        </m:r>
                      </m:sub>
                    </m:sSub>
                    <m:r>
                      <a:rPr lang="en-CA" sz="2000" b="0" i="1">
                        <a:solidFill>
                          <a:schemeClr val="tx1"/>
                        </a:solidFill>
                        <a:latin typeface="Cambria Math" panose="02040503050406030204" pitchFamily="18" charset="0"/>
                        <a:ea typeface="Cambria Math" panose="02040503050406030204" pitchFamily="18" charset="0"/>
                      </a:rPr>
                      <m:t> </m:t>
                    </m:r>
                  </m:oMath>
                </a14:m>
                <a:r>
                  <a:rPr lang="fr-FR" sz="2000" dirty="0">
                    <a:solidFill>
                      <a:schemeClr val="tx1"/>
                    </a:solidFill>
                    <a:latin typeface="Univers Condensed"/>
                    <a:ea typeface="Cambria Math" panose="02040503050406030204" pitchFamily="18" charset="0"/>
                  </a:rPr>
                  <a:t>est alors effectué en tenant compte de la perte de résistance dans la </a:t>
                </a:r>
                <a14:m>
                  <m:oMath xmlns:m="http://schemas.openxmlformats.org/officeDocument/2006/math">
                    <m:r>
                      <a:rPr lang="fr-FR" sz="2000" b="0" i="1" dirty="0">
                        <a:solidFill>
                          <a:schemeClr val="tx1"/>
                        </a:solidFill>
                        <a:latin typeface="Cambria Math" panose="02040503050406030204" pitchFamily="18" charset="0"/>
                        <a:ea typeface="Cambria Math" panose="02040503050406030204" pitchFamily="18" charset="0"/>
                      </a:rPr>
                      <m:t>𝑍𝐴𝑇</m:t>
                    </m:r>
                  </m:oMath>
                </a14:m>
                <a:r>
                  <a:rPr lang="fr-FR" sz="2000" dirty="0">
                    <a:solidFill>
                      <a:schemeClr val="tx1"/>
                    </a:solidFill>
                    <a:latin typeface="Univers Condensed"/>
                    <a:ea typeface="Cambria Math" panose="02040503050406030204" pitchFamily="18" charset="0"/>
                  </a:rPr>
                  <a:t> et du type de soudure à l’extrémité de la pièce, soit une soudure transversale ou une soudure longitudinale</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728235"/>
                <a:ext cx="10387842" cy="2656623"/>
              </a:xfrm>
              <a:prstGeom prst="rect">
                <a:avLst/>
              </a:prstGeom>
              <a:blipFill>
                <a:blip r:embed="rId3"/>
                <a:stretch>
                  <a:fillRect l="-528" t="-917"/>
                </a:stretch>
              </a:blipFill>
              <a:ln>
                <a:noFill/>
              </a:ln>
            </p:spPr>
            <p:txBody>
              <a:bodyPr/>
              <a:lstStyle/>
              <a:p>
                <a:r>
                  <a:rPr lang="fr-CA">
                    <a:noFill/>
                  </a:rPr>
                  <a:t> </a:t>
                </a:r>
              </a:p>
            </p:txBody>
          </p:sp>
        </mc:Fallback>
      </mc:AlternateContent>
      <p:grpSp>
        <p:nvGrpSpPr>
          <p:cNvPr id="19" name="Groupe 18">
            <a:extLst>
              <a:ext uri="{FF2B5EF4-FFF2-40B4-BE49-F238E27FC236}">
                <a16:creationId xmlns:a16="http://schemas.microsoft.com/office/drawing/2014/main" id="{7F00DD45-CDDC-4353-89AE-30F4858C47B3}"/>
              </a:ext>
            </a:extLst>
          </p:cNvPr>
          <p:cNvGrpSpPr/>
          <p:nvPr/>
        </p:nvGrpSpPr>
        <p:grpSpPr>
          <a:xfrm>
            <a:off x="6918430" y="3061085"/>
            <a:ext cx="3741218" cy="3072119"/>
            <a:chOff x="2670631" y="2709991"/>
            <a:chExt cx="4147731" cy="3358468"/>
          </a:xfrm>
        </p:grpSpPr>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631" y="2709991"/>
              <a:ext cx="3779291" cy="324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4268137" y="5496470"/>
              <a:ext cx="2550225" cy="571989"/>
            </a:xfrm>
            <a:prstGeom prst="rect">
              <a:avLst/>
            </a:prstGeom>
          </p:spPr>
          <p:txBody>
            <a:bodyPr wrap="square">
              <a:spAutoFit/>
            </a:bodyPr>
            <a:lstStyle/>
            <a:p>
              <a:r>
                <a:rPr lang="fr-FR" sz="1400" dirty="0">
                  <a:latin typeface="Univers Condensed"/>
                </a:rPr>
                <a:t>Nœud d’un treillis : Assemblage par soudage</a:t>
              </a:r>
            </a:p>
          </p:txBody>
        </p:sp>
      </p:grpSp>
      <p:sp>
        <p:nvSpPr>
          <p:cNvPr id="22" name="Rectangle 21"/>
          <p:cNvSpPr/>
          <p:nvPr/>
        </p:nvSpPr>
        <p:spPr>
          <a:xfrm>
            <a:off x="838200" y="6536378"/>
            <a:ext cx="5257800" cy="276999"/>
          </a:xfrm>
          <a:prstGeom prst="rect">
            <a:avLst/>
          </a:prstGeom>
        </p:spPr>
        <p:txBody>
          <a:bodyPr wrap="square">
            <a:spAutoFit/>
          </a:bodyPr>
          <a:lstStyle/>
          <a:p>
            <a:r>
              <a:rPr lang="fr-CA" sz="1200" dirty="0">
                <a:latin typeface="+mj-lt"/>
              </a:rPr>
              <a:t>Source: Beaulieu, Denis. Calcul des charpentes d'aluminium (2003); slideplayer.fr</a:t>
            </a:r>
          </a:p>
        </p:txBody>
      </p:sp>
      <p:grpSp>
        <p:nvGrpSpPr>
          <p:cNvPr id="23" name="Groupe 22">
            <a:extLst>
              <a:ext uri="{FF2B5EF4-FFF2-40B4-BE49-F238E27FC236}">
                <a16:creationId xmlns:a16="http://schemas.microsoft.com/office/drawing/2014/main" id="{CD67E948-95E2-4E33-A22E-503178BF46E5}"/>
              </a:ext>
            </a:extLst>
          </p:cNvPr>
          <p:cNvGrpSpPr/>
          <p:nvPr/>
        </p:nvGrpSpPr>
        <p:grpSpPr>
          <a:xfrm>
            <a:off x="1869784" y="3384858"/>
            <a:ext cx="4353948" cy="2971492"/>
            <a:chOff x="323042" y="2788080"/>
            <a:chExt cx="4353948" cy="2971492"/>
          </a:xfrm>
        </p:grpSpPr>
        <p:pic>
          <p:nvPicPr>
            <p:cNvPr id="24" name="Image 23">
              <a:extLst>
                <a:ext uri="{FF2B5EF4-FFF2-40B4-BE49-F238E27FC236}">
                  <a16:creationId xmlns:a16="http://schemas.microsoft.com/office/drawing/2014/main" id="{72B0583C-D029-498C-84BF-CDBDEAA3308B}"/>
                </a:ext>
              </a:extLst>
            </p:cNvPr>
            <p:cNvPicPr>
              <a:picLocks noChangeAspect="1"/>
            </p:cNvPicPr>
            <p:nvPr/>
          </p:nvPicPr>
          <p:blipFill>
            <a:blip r:embed="rId5"/>
            <a:stretch>
              <a:fillRect/>
            </a:stretch>
          </p:blipFill>
          <p:spPr>
            <a:xfrm>
              <a:off x="323042" y="2788080"/>
              <a:ext cx="4353948" cy="2354103"/>
            </a:xfrm>
            <a:prstGeom prst="rect">
              <a:avLst/>
            </a:prstGeom>
          </p:spPr>
        </p:pic>
        <p:sp>
          <p:nvSpPr>
            <p:cNvPr id="25" name="Rectangle 24">
              <a:extLst>
                <a:ext uri="{FF2B5EF4-FFF2-40B4-BE49-F238E27FC236}">
                  <a16:creationId xmlns:a16="http://schemas.microsoft.com/office/drawing/2014/main" id="{E23184E8-E9B6-494A-9ED3-BE254933F45A}"/>
                </a:ext>
              </a:extLst>
            </p:cNvPr>
            <p:cNvSpPr/>
            <p:nvPr/>
          </p:nvSpPr>
          <p:spPr>
            <a:xfrm>
              <a:off x="823474" y="5236352"/>
              <a:ext cx="3429356" cy="523220"/>
            </a:xfrm>
            <a:prstGeom prst="rect">
              <a:avLst/>
            </a:prstGeom>
          </p:spPr>
          <p:txBody>
            <a:bodyPr wrap="square">
              <a:spAutoFit/>
            </a:bodyPr>
            <a:lstStyle/>
            <a:p>
              <a:r>
                <a:rPr lang="fr-CA" sz="1400" dirty="0">
                  <a:latin typeface="Univers Condensed"/>
                </a:rPr>
                <a:t>Orientation et localisation des soudures dans les pièces assemblées</a:t>
              </a:r>
            </a:p>
          </p:txBody>
        </p:sp>
      </p:grpSp>
    </p:spTree>
    <p:extLst>
      <p:ext uri="{BB962C8B-B14F-4D97-AF65-F5344CB8AC3E}">
        <p14:creationId xmlns:p14="http://schemas.microsoft.com/office/powerpoint/2010/main" val="30475659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Introduction</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746234"/>
                <a:ext cx="10378504" cy="50967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solidFill>
                      <a:schemeClr val="accent1"/>
                    </a:solidFill>
                    <a:latin typeface="Univers Condensed"/>
                    <a:ea typeface="Cambria Math" panose="02040503050406030204" pitchFamily="18" charset="0"/>
                  </a:rPr>
                  <a:t>Pour </a:t>
                </a:r>
                <a:r>
                  <a:rPr lang="fr-FR" sz="1600" b="1" u="sng" dirty="0">
                    <a:solidFill>
                      <a:schemeClr val="accent1"/>
                    </a:solidFill>
                    <a:latin typeface="Univers Condensed"/>
                    <a:ea typeface="Cambria Math" panose="02040503050406030204" pitchFamily="18" charset="0"/>
                  </a:rPr>
                  <a:t>vérifier les états limites d’utilisation</a:t>
                </a:r>
                <a:r>
                  <a:rPr lang="fr-FR" sz="1600" dirty="0">
                    <a:solidFill>
                      <a:schemeClr val="tx1"/>
                    </a:solidFill>
                    <a:latin typeface="Univers Condensed"/>
                    <a:ea typeface="Cambria Math" panose="02040503050406030204" pitchFamily="18" charset="0"/>
                  </a:rPr>
                  <a:t>, afin de limiter les allongement trop grands, l’élancement (</a:t>
                </a:r>
                <a14:m>
                  <m:oMath xmlns:m="http://schemas.openxmlformats.org/officeDocument/2006/math">
                    <m:r>
                      <a:rPr lang="fr-FR"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a:ea typeface="Cambria Math" panose="02040503050406030204" pitchFamily="18" charset="0"/>
                  </a:rPr>
                  <a:t>) de la pièce soumise à la traction, devra être limité à des valeurs acceptables, à l’aide de l’équation de la norme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S</m:t>
                    </m:r>
                    <m:r>
                      <a:rPr lang="fr-FR" sz="1600" dirty="0">
                        <a:solidFill>
                          <a:schemeClr val="tx1"/>
                        </a:solidFill>
                        <a:latin typeface="Cambria Math" panose="02040503050406030204" pitchFamily="18" charset="0"/>
                        <a:ea typeface="Cambria Math" panose="02040503050406030204" pitchFamily="18" charset="0"/>
                      </a:rPr>
                      <m:t>157</m:t>
                    </m:r>
                  </m:oMath>
                </a14:m>
                <a:r>
                  <a:rPr lang="fr-FR" sz="1600" dirty="0">
                    <a:solidFill>
                      <a:schemeClr val="tx1"/>
                    </a:solidFill>
                    <a:latin typeface="Univers Condensed"/>
                    <a:ea typeface="Cambria Math" panose="02040503050406030204" pitchFamily="18" charset="0"/>
                  </a:rPr>
                  <a:t> suivante :</a:t>
                </a:r>
              </a:p>
              <a:p>
                <a:pPr marL="457200" lvl="1" indent="-457200"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400050" lvl="2" indent="0"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fr-FR" sz="1600" i="1" dirty="0">
                          <a:solidFill>
                            <a:schemeClr val="tx1"/>
                          </a:solidFill>
                          <a:latin typeface="Cambria Math" panose="02040503050406030204" pitchFamily="18" charset="0"/>
                          <a:ea typeface="Cambria Math"/>
                        </a:rPr>
                        <m:t> &lt;250</m:t>
                      </m:r>
                      <m:rad>
                        <m:radPr>
                          <m:degHide m:val="on"/>
                          <m:ctrlPr>
                            <a:rPr lang="en-CA" sz="1600" i="1" dirty="0">
                              <a:solidFill>
                                <a:schemeClr val="tx1"/>
                              </a:solidFill>
                              <a:latin typeface="Cambria Math" panose="02040503050406030204" pitchFamily="18" charset="0"/>
                              <a:ea typeface="Cambria Math"/>
                            </a:rPr>
                          </m:ctrlPr>
                        </m:radPr>
                        <m:deg/>
                        <m:e>
                          <m:r>
                            <a:rPr lang="en-CA" sz="1600" i="1" dirty="0">
                              <a:solidFill>
                                <a:schemeClr val="tx1"/>
                              </a:solidFill>
                              <a:latin typeface="Cambria Math" panose="02040503050406030204" pitchFamily="18" charset="0"/>
                              <a:ea typeface="Cambria Math"/>
                            </a:rPr>
                            <m:t>1+</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𝑓</m:t>
                              </m:r>
                            </m:num>
                            <m:den>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𝐹</m:t>
                                  </m:r>
                                </m:e>
                                <m:sub>
                                  <m:r>
                                    <a:rPr lang="en-CA" sz="1600" i="1" dirty="0">
                                      <a:solidFill>
                                        <a:schemeClr val="tx1"/>
                                      </a:solidFill>
                                      <a:latin typeface="Cambria Math" panose="02040503050406030204" pitchFamily="18" charset="0"/>
                                      <a:ea typeface="Cambria Math"/>
                                    </a:rPr>
                                    <m:t>𝑒</m:t>
                                  </m:r>
                                </m:sub>
                              </m:sSub>
                            </m:den>
                          </m:f>
                        </m:e>
                      </m:rad>
                      <m:r>
                        <m:rPr>
                          <m:nor/>
                        </m:rPr>
                        <a:rPr lang="fr-CA" sz="1600" dirty="0">
                          <a:solidFill>
                            <a:schemeClr val="tx1"/>
                          </a:solidFill>
                          <a:latin typeface="Univers Condensed"/>
                          <a:ea typeface="Cambria Math"/>
                        </a:rPr>
                        <m:t>     </m:t>
                      </m:r>
                      <m:r>
                        <m:rPr>
                          <m:nor/>
                        </m:rPr>
                        <a:rPr lang="fr-FR" sz="1600" dirty="0">
                          <a:solidFill>
                            <a:schemeClr val="tx1"/>
                          </a:solidFill>
                          <a:latin typeface="Univers Condensed"/>
                          <a:ea typeface="Cambria Math" panose="02040503050406030204" pitchFamily="18" charset="0"/>
                        </a:rPr>
                        <m:t>avec</m:t>
                      </m:r>
                      <m:r>
                        <a:rPr lang="fr-CA" sz="1600" i="1" dirty="0">
                          <a:solidFill>
                            <a:schemeClr val="tx1"/>
                          </a:solidFill>
                          <a:latin typeface="Cambria Math" panose="02040503050406030204" pitchFamily="18" charset="0"/>
                          <a:ea typeface="Cambria Math" panose="02040503050406030204" pitchFamily="18" charset="0"/>
                        </a:rPr>
                        <m:t>     </m:t>
                      </m:r>
                      <m:r>
                        <a:rPr lang="fr-FR" sz="1600" i="1" dirty="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𝐾𝐿</m:t>
                          </m:r>
                        </m:num>
                        <m:den>
                          <m:r>
                            <a:rPr lang="en-CA" sz="1600" i="1" dirty="0">
                              <a:solidFill>
                                <a:schemeClr val="tx1"/>
                              </a:solidFill>
                              <a:latin typeface="Cambria Math" panose="02040503050406030204" pitchFamily="18" charset="0"/>
                              <a:ea typeface="Cambria Math"/>
                            </a:rPr>
                            <m:t>𝑟</m:t>
                          </m:r>
                        </m:den>
                      </m:f>
                    </m:oMath>
                  </m:oMathPara>
                </a14:m>
                <a:endParaRPr lang="en-CA" sz="1600" dirty="0">
                  <a:solidFill>
                    <a:schemeClr val="tx1"/>
                  </a:solidFill>
                  <a:latin typeface="Univers Condensed"/>
                  <a:ea typeface="Cambria Math"/>
                </a:endParaRPr>
              </a:p>
              <a:p>
                <a:pPr marL="857250" lvl="3" indent="0" eaLnBrk="1" hangingPunct="1">
                  <a:buNone/>
                  <a:defRPr/>
                </a:pPr>
                <a:endParaRPr lang="en-CA" sz="1600" dirty="0">
                  <a:solidFill>
                    <a:schemeClr val="tx1"/>
                  </a:solidFill>
                  <a:latin typeface="Univers Condensed"/>
                  <a:ea typeface="Cambria Math" panose="02040503050406030204" pitchFamily="18" charset="0"/>
                </a:endParaRPr>
              </a:p>
              <a:p>
                <a:pPr marL="400050" lvl="2"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𝐾</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 coefficient de longueur effective (chapitre 5)</a:t>
                </a:r>
              </a:p>
              <a:p>
                <a:pPr marL="400050" lvl="2"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𝐿</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 longueur de la pièce, mm</a:t>
                </a:r>
              </a:p>
              <a:p>
                <a:pPr marL="400050" lvl="2" indent="0" eaLnBrk="1" hangingPunct="1">
                  <a:buNone/>
                  <a:defRPr/>
                </a:pPr>
                <a:endParaRPr lang="fr-FR" sz="1600" dirty="0">
                  <a:solidFill>
                    <a:schemeClr val="tx1"/>
                  </a:solidFill>
                  <a:latin typeface="Univers Condensed"/>
                  <a:ea typeface="Cambria Math" panose="02040503050406030204" pitchFamily="18" charset="0"/>
                </a:endParaRPr>
              </a:p>
              <a:p>
                <a:pPr marL="400050" lvl="2"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𝑟</m:t>
                    </m:r>
                    <m:r>
                      <a:rPr lang="fr-CA" sz="1600" i="1" dirty="0">
                        <a:solidFill>
                          <a:schemeClr val="tx1"/>
                        </a:solidFill>
                        <a:latin typeface="Cambria Math" panose="02040503050406030204" pitchFamily="18" charset="0"/>
                        <a:ea typeface="Cambria Math" panose="02040503050406030204" pitchFamily="18" charset="0"/>
                      </a:rPr>
                      <m:t>=</m:t>
                    </m:r>
                    <m:rad>
                      <m:radPr>
                        <m:degHide m:val="on"/>
                        <m:ctrlPr>
                          <a:rPr lang="en-CA" sz="1600" i="1" dirty="0">
                            <a:solidFill>
                              <a:schemeClr val="tx1"/>
                            </a:solidFill>
                            <a:latin typeface="Cambria Math" panose="02040503050406030204" pitchFamily="18" charset="0"/>
                            <a:ea typeface="Cambria Math"/>
                          </a:rPr>
                        </m:ctrlPr>
                      </m:radPr>
                      <m:deg/>
                      <m:e>
                        <m:f>
                          <m:fPr>
                            <m:type m:val="lin"/>
                            <m:ctrlPr>
                              <a:rPr lang="en-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𝐼</m:t>
                            </m:r>
                          </m:num>
                          <m:den>
                            <m:r>
                              <a:rPr lang="fr-CA" sz="1600" i="1" dirty="0">
                                <a:solidFill>
                                  <a:schemeClr val="tx1"/>
                                </a:solidFill>
                                <a:latin typeface="Cambria Math" panose="02040503050406030204" pitchFamily="18" charset="0"/>
                                <a:ea typeface="Cambria Math"/>
                              </a:rPr>
                              <m:t>𝐴</m:t>
                            </m:r>
                          </m:den>
                        </m:f>
                      </m:e>
                    </m:rad>
                  </m:oMath>
                </a14:m>
                <a:r>
                  <a:rPr lang="fr-FR" sz="1600" dirty="0">
                    <a:solidFill>
                      <a:schemeClr val="tx1"/>
                    </a:solidFill>
                    <a:latin typeface="Univers Condensed"/>
                    <a:ea typeface="Cambria Math" panose="02040503050406030204" pitchFamily="18" charset="0"/>
                  </a:rPr>
                  <a:t>: rayon de giration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𝐼</m:t>
                    </m:r>
                  </m:oMath>
                </a14:m>
                <a:r>
                  <a:rPr lang="fr-FR" sz="1600" dirty="0">
                    <a:solidFill>
                      <a:schemeClr val="tx1"/>
                    </a:solidFill>
                    <a:latin typeface="Univers Condensed"/>
                    <a:ea typeface="Cambria Math" panose="02040503050406030204" pitchFamily="18" charset="0"/>
                  </a:rPr>
                  <a:t> et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𝐴</m:t>
                    </m:r>
                  </m:oMath>
                </a14:m>
                <a:r>
                  <a:rPr lang="fr-FR" sz="1600" dirty="0">
                    <a:solidFill>
                      <a:schemeClr val="tx1"/>
                    </a:solidFill>
                    <a:latin typeface="Univers Condensed"/>
                    <a:ea typeface="Cambria Math" panose="02040503050406030204" pitchFamily="18" charset="0"/>
                  </a:rPr>
                  <a:t> : Inertie et aire de la section respectivement) </a:t>
                </a:r>
              </a:p>
              <a:p>
                <a:pPr marL="400050" lvl="2" indent="0" eaLnBrk="1" hangingPunct="1">
                  <a:buNone/>
                  <a:defRPr/>
                </a:pPr>
                <a:endParaRPr lang="fr-FR" sz="1600" dirty="0">
                  <a:solidFill>
                    <a:schemeClr val="tx1"/>
                  </a:solidFill>
                  <a:latin typeface="Univers Condensed"/>
                  <a:ea typeface="Cambria Math" panose="02040503050406030204" pitchFamily="18" charset="0"/>
                </a:endParaRPr>
              </a:p>
              <a:p>
                <a:pPr marL="400050" lvl="2"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𝑓</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 contrainte de </a:t>
                </a:r>
                <a:r>
                  <a:rPr lang="fr-FR" sz="1600" u="sng" dirty="0">
                    <a:solidFill>
                      <a:schemeClr val="tx1"/>
                    </a:solidFill>
                    <a:latin typeface="Univers Condensed"/>
                    <a:ea typeface="Cambria Math" panose="02040503050406030204" pitchFamily="18" charset="0"/>
                  </a:rPr>
                  <a:t>traction permanente</a:t>
                </a:r>
                <a:r>
                  <a:rPr lang="fr-FR" sz="1600" dirty="0">
                    <a:solidFill>
                      <a:schemeClr val="tx1"/>
                    </a:solidFill>
                    <a:latin typeface="Univers Condensed"/>
                    <a:ea typeface="Cambria Math" panose="02040503050406030204" pitchFamily="18" charset="0"/>
                  </a:rPr>
                  <a:t> minimale dans la pièce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Mpa</m:t>
                    </m:r>
                  </m:oMath>
                </a14:m>
                <a:r>
                  <a:rPr lang="fr-FR" sz="1600" dirty="0">
                    <a:solidFill>
                      <a:schemeClr val="tx1"/>
                    </a:solidFill>
                    <a:latin typeface="Univers Condensed"/>
                    <a:ea typeface="Cambria Math" panose="02040503050406030204" pitchFamily="18" charset="0"/>
                  </a:rPr>
                  <a:t>)</a:t>
                </a:r>
              </a:p>
              <a:p>
                <a:pPr marL="400050" lvl="2" indent="0" eaLnBrk="1" hangingPunct="1">
                  <a:buNone/>
                  <a:defRPr/>
                </a:pP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oMath>
                </a14:m>
                <a:r>
                  <a:rPr lang="fr-FR" sz="1600" dirty="0">
                    <a:solidFill>
                      <a:schemeClr val="tx1"/>
                    </a:solidFill>
                    <a:latin typeface="Univers Condensed"/>
                    <a:ea typeface="Cambria Math" panose="02040503050406030204" pitchFamily="18" charset="0"/>
                  </a:rPr>
                  <a:t>: contrainte de flambage élastique d’Euler</a:t>
                </a: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r>
                        <a:rPr lang="fr-FR" sz="1600" i="1" dirty="0">
                          <a:solidFill>
                            <a:schemeClr val="tx1"/>
                          </a:solidFill>
                          <a:latin typeface="Cambria Math" panose="02040503050406030204" pitchFamily="18" charset="0"/>
                          <a:ea typeface="Cambria Math" panose="02040503050406030204" pitchFamily="18" charset="0"/>
                        </a:rPr>
                        <m:t>= </m:t>
                      </m:r>
                      <m:f>
                        <m:fPr>
                          <m:ctrlPr>
                            <a:rPr lang="fr-FR" sz="1600" i="1" dirty="0">
                              <a:solidFill>
                                <a:schemeClr val="tx1"/>
                              </a:solidFill>
                              <a:latin typeface="Cambria Math" panose="02040503050406030204" pitchFamily="18" charset="0"/>
                              <a:ea typeface="Cambria Math" panose="02040503050406030204" pitchFamily="18" charset="0"/>
                            </a:rPr>
                          </m:ctrlPr>
                        </m:fPr>
                        <m:num>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num>
                        <m:den>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𝜆</m:t>
                              </m:r>
                            </m:e>
                            <m:sup>
                              <m:r>
                                <a:rPr lang="en-CA" sz="1600" i="1" dirty="0">
                                  <a:solidFill>
                                    <a:schemeClr val="tx1"/>
                                  </a:solidFill>
                                  <a:latin typeface="Cambria Math" panose="02040503050406030204" pitchFamily="18" charset="0"/>
                                  <a:ea typeface="Cambria Math" panose="02040503050406030204" pitchFamily="18" charset="0"/>
                                </a:rPr>
                                <m:t>2</m:t>
                              </m:r>
                            </m:sup>
                          </m:sSup>
                        </m:den>
                      </m:f>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746234"/>
                <a:ext cx="10378504" cy="5096759"/>
              </a:xfrm>
              <a:prstGeom prst="rect">
                <a:avLst/>
              </a:prstGeom>
              <a:blipFill>
                <a:blip r:embed="rId3"/>
                <a:stretch>
                  <a:fillRect l="-353" t="-3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F78DA6F-DCA0-4FA2-BF53-4F32C4DA3FEA}"/>
                  </a:ext>
                </a:extLst>
              </p:cNvPr>
              <p:cNvSpPr/>
              <p:nvPr/>
            </p:nvSpPr>
            <p:spPr>
              <a:xfrm>
                <a:off x="838200" y="5875115"/>
                <a:ext cx="9821449" cy="830997"/>
              </a:xfrm>
              <a:prstGeom prst="rect">
                <a:avLst/>
              </a:prstGeom>
            </p:spPr>
            <p:txBody>
              <a:bodyPr wrap="square">
                <a:spAutoFit/>
              </a:bodyPr>
              <a:lstStyle/>
              <a:p>
                <a:pPr marL="182563" lvl="1" indent="-182563">
                  <a:spcBef>
                    <a:spcPct val="20000"/>
                  </a:spcBef>
                  <a:defRPr/>
                </a:pPr>
                <a14:m>
                  <m:oMath xmlns:m="http://schemas.openxmlformats.org/officeDocument/2006/math">
                    <m:r>
                      <a:rPr lang="fr-CA" sz="1600" i="1">
                        <a:solidFill>
                          <a:srgbClr val="000099"/>
                        </a:solidFill>
                        <a:latin typeface="Cambria Math" panose="02040503050406030204" pitchFamily="18" charset="0"/>
                        <a:ea typeface="Cambria Math"/>
                      </a:rPr>
                      <m:t>⨀</m:t>
                    </m:r>
                  </m:oMath>
                </a14:m>
                <a:r>
                  <a:rPr lang="fr-CA" sz="1600" dirty="0">
                    <a:latin typeface="Univers Condensed"/>
                  </a:rPr>
                  <a:t> </a:t>
                </a:r>
                <a:r>
                  <a:rPr lang="fr-FR" sz="1600" dirty="0">
                    <a:latin typeface="Univers Condensed"/>
                  </a:rPr>
                  <a:t>Cette recommandation permet d’éviter la formation de chaînettes et une tendance à la vibration de l’élément tendu lorsque la charge de traction qui le sollicite est nulle ou lorsqu’elle varie selon un cycle rapide</a:t>
                </a:r>
                <a:r>
                  <a:rPr lang="fr-CA" sz="1600" dirty="0">
                    <a:latin typeface="Univers Condensed"/>
                  </a:rPr>
                  <a:t>.</a:t>
                </a:r>
                <a:endParaRPr lang="fr-FR" sz="1600" dirty="0">
                  <a:latin typeface="Univers Condensed"/>
                </a:endParaRPr>
              </a:p>
            </p:txBody>
          </p:sp>
        </mc:Choice>
        <mc:Fallback xmlns="">
          <p:sp>
            <p:nvSpPr>
              <p:cNvPr id="13" name="Rectangle 12">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38200" y="5875115"/>
                <a:ext cx="9821449" cy="830997"/>
              </a:xfrm>
              <a:prstGeom prst="rect">
                <a:avLst/>
              </a:prstGeom>
              <a:blipFill>
                <a:blip r:embed="rId4"/>
                <a:stretch>
                  <a:fillRect t="-2206" b="-8824"/>
                </a:stretch>
              </a:blipFill>
            </p:spPr>
            <p:txBody>
              <a:bodyPr/>
              <a:lstStyle/>
              <a:p>
                <a:r>
                  <a:rPr lang="fr-CA">
                    <a:noFill/>
                  </a:rPr>
                  <a:t> </a:t>
                </a:r>
              </a:p>
            </p:txBody>
          </p:sp>
        </mc:Fallback>
      </mc:AlternateContent>
    </p:spTree>
    <p:extLst>
      <p:ext uri="{BB962C8B-B14F-4D97-AF65-F5344CB8AC3E}">
        <p14:creationId xmlns:p14="http://schemas.microsoft.com/office/powerpoint/2010/main" val="5387512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Introduction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650177"/>
                <a:ext cx="10124504" cy="62078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388" lvl="1" indent="-179388" eaLnBrk="1" hangingPunct="1">
                  <a:buFont typeface="Arial" panose="020B0604020202020204" pitchFamily="34" charset="0"/>
                  <a:buChar char="•"/>
                  <a:defRPr/>
                </a:pPr>
                <a:r>
                  <a:rPr lang="fr-CA" sz="1600" dirty="0">
                    <a:solidFill>
                      <a:schemeClr val="tx1"/>
                    </a:solidFill>
                    <a:latin typeface="Univers Condensed"/>
                  </a:rPr>
                  <a:t>La contrainte maximale de flambage élastique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oMath>
                </a14:m>
                <a:r>
                  <a:rPr lang="fr-CA" sz="1600" dirty="0">
                    <a:solidFill>
                      <a:schemeClr val="tx1"/>
                    </a:solidFill>
                    <a:latin typeface="Univers Condensed"/>
                  </a:rPr>
                  <a:t>) représente la contrainte maximale que peut supporter un élément avant que la flambage ne se produise, sans qu’il n’y ait plastification de la section</a:t>
                </a:r>
              </a:p>
              <a:p>
                <a:pPr marL="179388" lvl="1" indent="-179388" eaLnBrk="1" hangingPunct="1">
                  <a:buFont typeface="Arial" panose="020B0604020202020204" pitchFamily="34" charset="0"/>
                  <a:buChar char="•"/>
                  <a:defRPr/>
                </a:pPr>
                <a:endParaRPr lang="fr-CA" sz="1600" dirty="0">
                  <a:solidFill>
                    <a:schemeClr val="tx1"/>
                  </a:solidFill>
                  <a:latin typeface="Univers Condensed"/>
                </a:endParaRPr>
              </a:p>
              <a:p>
                <a:pPr marL="179388" lvl="1" indent="-179388" eaLnBrk="1" hangingPunct="1">
                  <a:buFont typeface="Arial" panose="020B0604020202020204" pitchFamily="34" charset="0"/>
                  <a:buChar char="•"/>
                  <a:defRPr/>
                </a:pPr>
                <a:r>
                  <a:rPr lang="fr-CA" sz="1600" dirty="0">
                    <a:solidFill>
                      <a:schemeClr val="tx1"/>
                    </a:solidFill>
                    <a:latin typeface="Univers Condensed"/>
                  </a:rPr>
                  <a:t>On a une contrainte de traction permanente minimale lorsque la pièce en traction a été prétendue volontairement afin de diminuer les déformations de celle-ci</a:t>
                </a:r>
              </a:p>
              <a:p>
                <a:pPr marL="0" lvl="1" indent="0" eaLnBrk="1" hangingPunct="1">
                  <a:buNone/>
                  <a:defRPr/>
                </a:pPr>
                <a:endParaRPr lang="fr-CA" sz="1600" dirty="0">
                  <a:solidFill>
                    <a:schemeClr val="tx1"/>
                  </a:solidFill>
                  <a:latin typeface="Univers Condensed"/>
                  <a:ea typeface="Cambria Math" panose="02040503050406030204" pitchFamily="18" charset="0"/>
                </a:endParaRPr>
              </a:p>
              <a:p>
                <a:pPr marL="179388" lvl="1" indent="-179388" eaLnBrk="1" hangingPunct="1">
                  <a:buFont typeface="Arial" panose="020B0604020202020204" pitchFamily="34" charset="0"/>
                  <a:buChar char="•"/>
                  <a:defRPr/>
                </a:pPr>
                <a:r>
                  <a:rPr lang="fr-CA" sz="1600" dirty="0">
                    <a:solidFill>
                      <a:schemeClr val="tx1"/>
                    </a:solidFill>
                    <a:latin typeface="Univers Condensed"/>
                  </a:rPr>
                  <a:t>S’il n’y a pas de contrainte de traction permanente minimale dans la membrure, l’équation de l’élancement limite devient :</a:t>
                </a:r>
              </a:p>
              <a:p>
                <a:pPr marL="457200" lvl="1" indent="-457200"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539750" lvl="3" indent="0" eaLnBrk="1" hangingPunct="1">
                  <a:buNone/>
                  <a:defRPr/>
                </a:pPr>
                <a14:m>
                  <m:oMathPara xmlns:m="http://schemas.openxmlformats.org/officeDocument/2006/math">
                    <m:oMathParaPr>
                      <m:jc m:val="left"/>
                    </m:oMathParaPr>
                    <m:oMath xmlns:m="http://schemas.openxmlformats.org/officeDocument/2006/math">
                      <m:d>
                        <m:dPr>
                          <m:ctrlPr>
                            <a:rPr lang="fr-FR" sz="1600" i="1" dirty="0">
                              <a:solidFill>
                                <a:schemeClr val="tx1"/>
                              </a:solidFill>
                              <a:latin typeface="Cambria Math" panose="02040503050406030204" pitchFamily="18" charset="0"/>
                              <a:ea typeface="Cambria Math"/>
                            </a:rPr>
                          </m:ctrlPr>
                        </m:dPr>
                        <m:e>
                          <m:r>
                            <a:rPr lang="fr-FR" sz="1600" i="1" dirty="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𝐾𝐿</m:t>
                              </m:r>
                            </m:num>
                            <m:den>
                              <m:r>
                                <a:rPr lang="en-CA" sz="1600" i="1" dirty="0">
                                  <a:solidFill>
                                    <a:schemeClr val="tx1"/>
                                  </a:solidFill>
                                  <a:latin typeface="Cambria Math" panose="02040503050406030204" pitchFamily="18" charset="0"/>
                                  <a:ea typeface="Cambria Math"/>
                                </a:rPr>
                                <m:t>𝑟</m:t>
                              </m:r>
                            </m:den>
                          </m:f>
                        </m:e>
                      </m:d>
                      <m:r>
                        <a:rPr lang="fr-FR" sz="1600" i="1" dirty="0">
                          <a:solidFill>
                            <a:schemeClr val="tx1"/>
                          </a:solidFill>
                          <a:latin typeface="Cambria Math" panose="02040503050406030204" pitchFamily="18" charset="0"/>
                          <a:ea typeface="Cambria Math"/>
                        </a:rPr>
                        <m:t>&lt;250</m:t>
                      </m:r>
                    </m:oMath>
                  </m:oMathPara>
                </a14:m>
                <a:endParaRPr lang="en-CA" sz="1600" dirty="0">
                  <a:solidFill>
                    <a:schemeClr val="tx1"/>
                  </a:solidFill>
                  <a:latin typeface="Univers Condensed"/>
                  <a:ea typeface="Cambria Math" panose="02040503050406030204" pitchFamily="18" charset="0"/>
                </a:endParaRPr>
              </a:p>
              <a:p>
                <a:pPr marL="179388" lvl="1" indent="-179388" eaLnBrk="1" hangingPunct="1">
                  <a:buFont typeface="Arial" panose="020B0604020202020204" pitchFamily="34" charset="0"/>
                  <a:buChar char="•"/>
                  <a:defRPr/>
                </a:pPr>
                <a:endParaRPr lang="en-CA" sz="1600" dirty="0">
                  <a:solidFill>
                    <a:schemeClr val="tx1"/>
                  </a:solidFill>
                  <a:latin typeface="Univers Condensed"/>
                </a:endParaRPr>
              </a:p>
              <a:p>
                <a:pPr marL="179388" lvl="1" indent="-179388" eaLnBrk="1" hangingPunct="1">
                  <a:buFont typeface="Arial" panose="020B0604020202020204" pitchFamily="34" charset="0"/>
                  <a:buChar char="•"/>
                  <a:defRPr/>
                </a:pPr>
                <a:r>
                  <a:rPr lang="fr-CA" sz="1600" dirty="0">
                    <a:solidFill>
                      <a:schemeClr val="tx1"/>
                    </a:solidFill>
                    <a:latin typeface="Univers Condensed"/>
                  </a:rPr>
                  <a:t>Pour les tubes exposés au vent:</a:t>
                </a:r>
              </a:p>
              <a:p>
                <a:pPr marL="179388" lvl="1" indent="-179388" eaLnBrk="1" hangingPunct="1">
                  <a:buFont typeface="Arial" panose="020B0604020202020204" pitchFamily="34" charset="0"/>
                  <a:buChar char="•"/>
                  <a:defRPr/>
                </a:pPr>
                <a:endParaRPr lang="fr-CA" sz="1600" dirty="0">
                  <a:solidFill>
                    <a:schemeClr val="tx1"/>
                  </a:solidFill>
                  <a:latin typeface="Univers Condensed"/>
                </a:endParaRPr>
              </a:p>
              <a:p>
                <a:pPr marL="539750" lvl="3" indent="0" eaLnBrk="1" hangingPunct="1">
                  <a:buNone/>
                  <a:defRPr/>
                </a:pPr>
                <a14:m>
                  <m:oMathPara xmlns:m="http://schemas.openxmlformats.org/officeDocument/2006/math">
                    <m:oMathParaPr>
                      <m:jc m:val="left"/>
                    </m:oMathParaPr>
                    <m:oMath xmlns:m="http://schemas.openxmlformats.org/officeDocument/2006/math">
                      <m:d>
                        <m:dPr>
                          <m:ctrlPr>
                            <a:rPr lang="fr-FR" sz="1600" i="1" dirty="0">
                              <a:solidFill>
                                <a:schemeClr val="tx1"/>
                              </a:solidFill>
                              <a:latin typeface="Cambria Math" panose="02040503050406030204" pitchFamily="18" charset="0"/>
                              <a:ea typeface="Cambria Math"/>
                            </a:rPr>
                          </m:ctrlPr>
                        </m:dPr>
                        <m:e>
                          <m:r>
                            <a:rPr lang="fr-FR" sz="1600" i="1" dirty="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𝐾𝐿</m:t>
                              </m:r>
                            </m:num>
                            <m:den>
                              <m:r>
                                <a:rPr lang="en-CA" sz="1600" i="1" dirty="0">
                                  <a:solidFill>
                                    <a:schemeClr val="tx1"/>
                                  </a:solidFill>
                                  <a:latin typeface="Cambria Math" panose="02040503050406030204" pitchFamily="18" charset="0"/>
                                  <a:ea typeface="Cambria Math"/>
                                </a:rPr>
                                <m:t>𝑟</m:t>
                              </m:r>
                            </m:den>
                          </m:f>
                        </m:e>
                      </m:d>
                      <m:r>
                        <a:rPr lang="fr-FR" sz="1600" i="1" dirty="0">
                          <a:solidFill>
                            <a:schemeClr val="tx1"/>
                          </a:solidFill>
                          <a:latin typeface="Cambria Math" panose="02040503050406030204" pitchFamily="18" charset="0"/>
                          <a:ea typeface="Cambria Math"/>
                        </a:rPr>
                        <m:t>&lt;</m:t>
                      </m:r>
                      <m:r>
                        <a:rPr lang="fr-CA" sz="1600" i="1" dirty="0">
                          <a:solidFill>
                            <a:schemeClr val="tx1"/>
                          </a:solidFill>
                          <a:latin typeface="Cambria Math" panose="02040503050406030204" pitchFamily="18" charset="0"/>
                          <a:ea typeface="Cambria Math"/>
                        </a:rPr>
                        <m:t>100</m:t>
                      </m:r>
                    </m:oMath>
                  </m:oMathPara>
                </a14:m>
                <a:endParaRPr lang="en-CA" sz="1600" i="1" dirty="0">
                  <a:solidFill>
                    <a:schemeClr val="tx1"/>
                  </a:solidFill>
                  <a:latin typeface="Univers Condensed"/>
                  <a:ea typeface="Cambria Math"/>
                </a:endParaRPr>
              </a:p>
              <a:p>
                <a:pPr marL="857250" lvl="3" indent="0" eaLnBrk="1" hangingPunct="1">
                  <a:buNone/>
                  <a:defRPr/>
                </a:pPr>
                <a:endParaRPr lang="en-CA" sz="1600" dirty="0">
                  <a:solidFill>
                    <a:schemeClr val="tx1"/>
                  </a:solidFill>
                  <a:latin typeface="Univers Condensed"/>
                  <a:ea typeface="Cambria Math" panose="02040503050406030204" pitchFamily="18" charset="0"/>
                </a:endParaRPr>
              </a:p>
              <a:p>
                <a:pPr marL="179388" lvl="1" indent="-179388" eaLnBrk="1" hangingPunct="1">
                  <a:buFont typeface="Arial" panose="020B0604020202020204" pitchFamily="34" charset="0"/>
                  <a:buChar char="•"/>
                  <a:defRPr/>
                </a:pPr>
                <a:r>
                  <a:rPr lang="fr-CA" sz="1600" dirty="0">
                    <a:solidFill>
                      <a:schemeClr val="tx1"/>
                    </a:solidFill>
                    <a:latin typeface="Univers Condensed"/>
                  </a:rPr>
                  <a:t>Pour les cornières doubles exposées au vent :</a:t>
                </a:r>
              </a:p>
              <a:p>
                <a:pPr marL="0" lvl="1" indent="0" eaLnBrk="1" hangingPunct="1">
                  <a:buNone/>
                  <a:defRPr/>
                </a:pPr>
                <a:endParaRPr lang="fr-CA" sz="1600" dirty="0">
                  <a:solidFill>
                    <a:schemeClr val="tx1"/>
                  </a:solidFill>
                  <a:latin typeface="Univers Condensed"/>
                </a:endParaRPr>
              </a:p>
              <a:p>
                <a:pPr marL="539750" lvl="3" indent="0" eaLnBrk="1" hangingPunct="1">
                  <a:buNone/>
                  <a:defRPr/>
                </a:pPr>
                <a14:m>
                  <m:oMathPara xmlns:m="http://schemas.openxmlformats.org/officeDocument/2006/math">
                    <m:oMathParaPr>
                      <m:jc m:val="left"/>
                    </m:oMathParaPr>
                    <m:oMath xmlns:m="http://schemas.openxmlformats.org/officeDocument/2006/math">
                      <m:f>
                        <m:fPr>
                          <m:ctrlPr>
                            <a:rPr lang="en-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𝑏</m:t>
                          </m:r>
                        </m:num>
                        <m:den>
                          <m:r>
                            <a:rPr lang="fr-CA" sz="1600" i="1" dirty="0">
                              <a:solidFill>
                                <a:schemeClr val="tx1"/>
                              </a:solidFill>
                              <a:latin typeface="Cambria Math" panose="02040503050406030204" pitchFamily="18" charset="0"/>
                              <a:ea typeface="Cambria Math"/>
                            </a:rPr>
                            <m:t>𝑡</m:t>
                          </m:r>
                        </m:den>
                      </m:f>
                      <m:r>
                        <a:rPr lang="fr-FR" sz="1600" i="1" dirty="0">
                          <a:solidFill>
                            <a:schemeClr val="tx1"/>
                          </a:solidFill>
                          <a:latin typeface="Cambria Math" panose="02040503050406030204" pitchFamily="18" charset="0"/>
                          <a:ea typeface="Cambria Math"/>
                        </a:rPr>
                        <m:t>&lt;</m:t>
                      </m:r>
                      <m:f>
                        <m:fPr>
                          <m:ctrlPr>
                            <a:rPr lang="en-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32 000</m:t>
                          </m:r>
                        </m:num>
                        <m:den>
                          <m:r>
                            <a:rPr lang="fr-CA" sz="1600" i="1" dirty="0">
                              <a:solidFill>
                                <a:schemeClr val="tx1"/>
                              </a:solidFill>
                              <a:latin typeface="Cambria Math" panose="02040503050406030204" pitchFamily="18" charset="0"/>
                              <a:ea typeface="Cambria Math"/>
                            </a:rPr>
                            <m:t>𝐿</m:t>
                          </m:r>
                        </m:den>
                      </m:f>
                    </m:oMath>
                  </m:oMathPara>
                </a14:m>
                <a:endParaRPr lang="en-CA" sz="1600" dirty="0">
                  <a:solidFill>
                    <a:schemeClr val="tx1"/>
                  </a:solidFill>
                  <a:latin typeface="Univers Condensed"/>
                  <a:ea typeface="Cambria Math" panose="02040503050406030204" pitchFamily="18" charset="0"/>
                </a:endParaRPr>
              </a:p>
              <a:p>
                <a:pPr marL="5397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𝑏</m:t>
                    </m:r>
                  </m:oMath>
                </a14:m>
                <a:r>
                  <a:rPr lang="fr-CA" sz="1600" dirty="0">
                    <a:solidFill>
                      <a:schemeClr val="tx1"/>
                    </a:solidFill>
                    <a:latin typeface="Univers Condensed"/>
                    <a:ea typeface="Cambria Math" panose="02040503050406030204" pitchFamily="18" charset="0"/>
                  </a:rPr>
                  <a:t> et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𝑡</m:t>
                    </m:r>
                  </m:oMath>
                </a14:m>
                <a:r>
                  <a:rPr lang="fr-CA" sz="1600" dirty="0">
                    <a:solidFill>
                      <a:schemeClr val="tx1"/>
                    </a:solidFill>
                    <a:latin typeface="Univers Condensed"/>
                    <a:ea typeface="Cambria Math" panose="02040503050406030204" pitchFamily="18" charset="0"/>
                  </a:rPr>
                  <a:t> : respectivement la largeur et épaisseur de la pièce, exprimées en </a:t>
                </a:r>
                <a14:m>
                  <m:oMath xmlns:m="http://schemas.openxmlformats.org/officeDocument/2006/math">
                    <m:r>
                      <m:rPr>
                        <m:sty m:val="p"/>
                      </m:rPr>
                      <a:rPr lang="fr-CA" sz="1600" dirty="0">
                        <a:solidFill>
                          <a:schemeClr val="tx1"/>
                        </a:solidFill>
                        <a:latin typeface="Cambria Math" panose="02040503050406030204" pitchFamily="18" charset="0"/>
                        <a:ea typeface="Cambria Math" panose="02040503050406030204" pitchFamily="18" charset="0"/>
                      </a:rPr>
                      <m:t>mm</m:t>
                    </m:r>
                  </m:oMath>
                </a14:m>
                <a:endParaRPr lang="fr-CA" sz="1600"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650177"/>
                <a:ext cx="10124504" cy="6207824"/>
              </a:xfrm>
              <a:prstGeom prst="rect">
                <a:avLst/>
              </a:prstGeom>
              <a:blipFill>
                <a:blip r:embed="rId3"/>
                <a:stretch>
                  <a:fillRect l="-241" t="-295" b="-1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41111462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a:bodyPr>
          <a:lstStyle/>
          <a:p>
            <a:r>
              <a:rPr lang="fr-FR" sz="2700" dirty="0">
                <a:effectLst/>
              </a:rPr>
              <a:t>A – Introduction</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B – Classification des pièces d’aluminium travaillant en traction</a:t>
            </a:r>
          </a:p>
          <a:p>
            <a:r>
              <a:rPr lang="fr-FR" sz="2700" dirty="0"/>
              <a:t>C – Comportement des pièces tendues en aluminium</a:t>
            </a:r>
          </a:p>
          <a:p>
            <a:r>
              <a:rPr lang="fr-FR" sz="2700" dirty="0"/>
              <a:t>D – </a:t>
            </a:r>
            <a:r>
              <a:rPr lang="fr-CA" sz="2700" dirty="0"/>
              <a:t>Différence entre le comportement en traction des pièces en acier et celui des pièces en aluminium</a:t>
            </a:r>
            <a:endParaRPr lang="fr-FR" sz="2700" dirty="0"/>
          </a:p>
          <a:p>
            <a:r>
              <a:rPr lang="fr-FR" sz="2700" dirty="0"/>
              <a:t>E – </a:t>
            </a:r>
            <a:r>
              <a:rPr lang="fr-CA" sz="2700" dirty="0"/>
              <a:t>Définition de l’aire d’une section d’une pièce en traction</a:t>
            </a:r>
          </a:p>
          <a:p>
            <a:r>
              <a:rPr lang="fr-FR" sz="2700" dirty="0"/>
              <a:t>F – </a:t>
            </a:r>
            <a:r>
              <a:rPr lang="fr-CA" sz="2700" dirty="0"/>
              <a:t>Définition de l’aire d’une section d’une pièce en traction soudée  </a:t>
            </a:r>
          </a:p>
          <a:p>
            <a:r>
              <a:rPr lang="fr-FR" sz="2700" dirty="0"/>
              <a:t>G – </a:t>
            </a:r>
            <a:r>
              <a:rPr lang="fr-CA" sz="2700" dirty="0"/>
              <a:t>Mode de mise hors service par plastification ou fracture (états limites ultimes)</a:t>
            </a:r>
          </a:p>
          <a:p>
            <a:r>
              <a:rPr lang="fr-FR" sz="2700" dirty="0"/>
              <a:t>H – Exemples pratiques </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4371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Classification des pièces d’aluminium travaillant en traction</a:t>
            </a:r>
          </a:p>
        </p:txBody>
      </p:sp>
      <p:sp>
        <p:nvSpPr>
          <p:cNvPr id="3" name="Espace réservé du texte 2"/>
          <p:cNvSpPr>
            <a:spLocks noGrp="1"/>
          </p:cNvSpPr>
          <p:nvPr>
            <p:ph type="body" idx="1"/>
          </p:nvPr>
        </p:nvSpPr>
        <p:spPr>
          <a:xfrm>
            <a:off x="931972" y="4013657"/>
            <a:ext cx="5316428" cy="1371144"/>
          </a:xfrm>
        </p:spPr>
        <p:txBody>
          <a:bodyPr/>
          <a:lstStyle/>
          <a:p>
            <a:r>
              <a:rPr lang="fr-FR" dirty="0"/>
              <a:t>Généralités et exemples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a:t>
            </a:fld>
            <a:endParaRPr lang="fr-FR"/>
          </a:p>
        </p:txBody>
      </p:sp>
    </p:spTree>
    <p:extLst>
      <p:ext uri="{BB962C8B-B14F-4D97-AF65-F5344CB8AC3E}">
        <p14:creationId xmlns:p14="http://schemas.microsoft.com/office/powerpoint/2010/main" val="3128522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629" y="1772815"/>
            <a:ext cx="5400600" cy="469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
        <p:nvSpPr>
          <p:cNvPr id="9" name="Rectangle 8"/>
          <p:cNvSpPr/>
          <p:nvPr/>
        </p:nvSpPr>
        <p:spPr>
          <a:xfrm>
            <a:off x="1995252" y="5457219"/>
            <a:ext cx="3600400" cy="738664"/>
          </a:xfrm>
          <a:prstGeom prst="rect">
            <a:avLst/>
          </a:prstGeom>
        </p:spPr>
        <p:txBody>
          <a:bodyPr wrap="square">
            <a:spAutoFit/>
          </a:bodyPr>
          <a:lstStyle/>
          <a:p>
            <a:r>
              <a:rPr lang="fr-FR" sz="1400" dirty="0">
                <a:latin typeface="Univers Condensed"/>
              </a:rPr>
              <a:t>Exemples de section de pièces ou de profilés utilisés pour résister aux efforts de traction</a:t>
            </a:r>
          </a:p>
        </p:txBody>
      </p:sp>
      <p:sp>
        <p:nvSpPr>
          <p:cNvPr id="10" name="Rectangle 1027"/>
          <p:cNvSpPr txBox="1">
            <a:spLocks noChangeArrowheads="1"/>
          </p:cNvSpPr>
          <p:nvPr/>
        </p:nvSpPr>
        <p:spPr bwMode="auto">
          <a:xfrm>
            <a:off x="838200" y="764703"/>
            <a:ext cx="951490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None/>
              <a:defRPr/>
            </a:pPr>
            <a:r>
              <a:rPr lang="fr-FR" sz="2000" dirty="0">
                <a:latin typeface="Univers Condensed"/>
                <a:ea typeface="Cambria Math" panose="02040503050406030204" pitchFamily="18" charset="0"/>
              </a:rPr>
              <a:t>Elle peuvent être </a:t>
            </a:r>
            <a:r>
              <a:rPr lang="fr-FR" sz="2000" u="sng" dirty="0">
                <a:latin typeface="Univers Condensed"/>
                <a:ea typeface="Cambria Math" panose="02040503050406030204" pitchFamily="18" charset="0"/>
              </a:rPr>
              <a:t>classées selon leur utilisation</a:t>
            </a:r>
            <a:r>
              <a:rPr lang="fr-FR" sz="2000" dirty="0">
                <a:latin typeface="Univers Condensed"/>
                <a:ea typeface="Cambria Math" panose="02040503050406030204" pitchFamily="18" charset="0"/>
              </a:rPr>
              <a:t>. On distingue alors 4 catégories : les câbles, les tubes, les barres et plaques et les profilés à section ouverte et à section composée</a:t>
            </a:r>
          </a:p>
        </p:txBody>
      </p:sp>
      <p:sp>
        <p:nvSpPr>
          <p:cNvPr id="11" name="Rectangle 1027"/>
          <p:cNvSpPr txBox="1">
            <a:spLocks noChangeArrowheads="1"/>
          </p:cNvSpPr>
          <p:nvPr/>
        </p:nvSpPr>
        <p:spPr bwMode="auto">
          <a:xfrm>
            <a:off x="838200" y="1917170"/>
            <a:ext cx="3950257" cy="296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2" indent="-342900" eaLnBrk="1" hangingPunct="1">
              <a:defRPr/>
            </a:pPr>
            <a:r>
              <a:rPr lang="fr-FR" sz="2000" dirty="0">
                <a:latin typeface="Univers Condensed"/>
                <a:ea typeface="Cambria Math" panose="02040503050406030204" pitchFamily="18" charset="0"/>
              </a:rPr>
              <a:t>La règle principale à considérer lors du</a:t>
            </a:r>
            <a:r>
              <a:rPr lang="fr-CA" sz="2000" dirty="0">
                <a:latin typeface="Univers Condensed"/>
                <a:ea typeface="Cambria Math" panose="02040503050406030204" pitchFamily="18" charset="0"/>
              </a:rPr>
              <a:t> calcul des </a:t>
            </a:r>
            <a:r>
              <a:rPr lang="fr-FR" sz="2000" dirty="0">
                <a:latin typeface="Univers Condensed"/>
                <a:ea typeface="Cambria Math" panose="02040503050406030204" pitchFamily="18" charset="0"/>
              </a:rPr>
              <a:t>pièces à section composée est que </a:t>
            </a:r>
            <a:r>
              <a:rPr lang="fr-FR" sz="2000" u="sng" dirty="0">
                <a:latin typeface="Univers Condensed"/>
                <a:ea typeface="Cambria Math" panose="02040503050406030204" pitchFamily="18" charset="0"/>
              </a:rPr>
              <a:t>l’</a:t>
            </a:r>
            <a:r>
              <a:rPr lang="fr-FR" sz="2000" u="sng" dirty="0">
                <a:latin typeface="Univers Condensed"/>
              </a:rPr>
              <a:t>élancement d’une composante principale de la pièce doit être plus petit ou égal à l’élancement global de toute la pièce</a:t>
            </a:r>
            <a:endParaRPr lang="fr-CA" sz="800" u="sng" dirty="0">
              <a:latin typeface="Univers Condensed"/>
            </a:endParaRPr>
          </a:p>
        </p:txBody>
      </p:sp>
    </p:spTree>
    <p:extLst>
      <p:ext uri="{BB962C8B-B14F-4D97-AF65-F5344CB8AC3E}">
        <p14:creationId xmlns:p14="http://schemas.microsoft.com/office/powerpoint/2010/main" val="335477832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sp>
        <p:nvSpPr>
          <p:cNvPr id="12" name="Rectangle 11"/>
          <p:cNvSpPr/>
          <p:nvPr/>
        </p:nvSpPr>
        <p:spPr>
          <a:xfrm>
            <a:off x="1531371" y="6546870"/>
            <a:ext cx="2390334" cy="276999"/>
          </a:xfrm>
          <a:prstGeom prst="rect">
            <a:avLst/>
          </a:prstGeom>
        </p:spPr>
        <p:txBody>
          <a:bodyPr wrap="none">
            <a:spAutoFit/>
          </a:bodyPr>
          <a:lstStyle/>
          <a:p>
            <a:r>
              <a:rPr lang="fr-CA" sz="1200" dirty="0">
                <a:latin typeface="+mj-lt"/>
              </a:rPr>
              <a:t>Source: richard3.net; picclick.co.uk </a:t>
            </a:r>
          </a:p>
        </p:txBody>
      </p:sp>
      <p:sp>
        <p:nvSpPr>
          <p:cNvPr id="13" name="Rectangle 12"/>
          <p:cNvSpPr/>
          <p:nvPr/>
        </p:nvSpPr>
        <p:spPr>
          <a:xfrm>
            <a:off x="3451805" y="5786409"/>
            <a:ext cx="5288389" cy="307777"/>
          </a:xfrm>
          <a:prstGeom prst="rect">
            <a:avLst/>
          </a:prstGeom>
        </p:spPr>
        <p:txBody>
          <a:bodyPr wrap="square">
            <a:spAutoFit/>
          </a:bodyPr>
          <a:lstStyle/>
          <a:p>
            <a:r>
              <a:rPr lang="fr-FR" sz="1400" dirty="0">
                <a:latin typeface="Univers Condensed"/>
              </a:rPr>
              <a:t>Tubes en aluminium utilisés dans des structures spatiales</a:t>
            </a:r>
          </a:p>
        </p:txBody>
      </p:sp>
      <p:pic>
        <p:nvPicPr>
          <p:cNvPr id="14" name="Image 13">
            <a:extLst>
              <a:ext uri="{FF2B5EF4-FFF2-40B4-BE49-F238E27FC236}">
                <a16:creationId xmlns:a16="http://schemas.microsoft.com/office/drawing/2014/main" id="{18760EFD-BB0E-4BE0-AF7C-289E778843F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11724" y="672951"/>
            <a:ext cx="4968552" cy="4968552"/>
          </a:xfrm>
          <a:prstGeom prst="rect">
            <a:avLst/>
          </a:prstGeom>
        </p:spPr>
      </p:pic>
    </p:spTree>
    <p:extLst>
      <p:ext uri="{BB962C8B-B14F-4D97-AF65-F5344CB8AC3E}">
        <p14:creationId xmlns:p14="http://schemas.microsoft.com/office/powerpoint/2010/main" val="317981408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sp>
        <p:nvSpPr>
          <p:cNvPr id="8" name="Rectangle 7"/>
          <p:cNvSpPr/>
          <p:nvPr/>
        </p:nvSpPr>
        <p:spPr>
          <a:xfrm>
            <a:off x="3886434" y="5795933"/>
            <a:ext cx="4856318" cy="307777"/>
          </a:xfrm>
          <a:prstGeom prst="rect">
            <a:avLst/>
          </a:prstGeom>
        </p:spPr>
        <p:txBody>
          <a:bodyPr wrap="square">
            <a:spAutoFit/>
          </a:bodyPr>
          <a:lstStyle/>
          <a:p>
            <a:r>
              <a:rPr lang="fr-FR" sz="1400" dirty="0">
                <a:latin typeface="Univers Condensed"/>
              </a:rPr>
              <a:t>Tubes en aluminium utilisés dans des structures spatiales</a:t>
            </a:r>
          </a:p>
        </p:txBody>
      </p:sp>
      <p:pic>
        <p:nvPicPr>
          <p:cNvPr id="9" name="Image 8">
            <a:extLst>
              <a:ext uri="{FF2B5EF4-FFF2-40B4-BE49-F238E27FC236}">
                <a16:creationId xmlns:a16="http://schemas.microsoft.com/office/drawing/2014/main" id="{2FB7EBC9-093E-4200-AAF7-2798D42A9F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46669" y="374327"/>
            <a:ext cx="3935849" cy="5286225"/>
          </a:xfrm>
          <a:prstGeom prst="rect">
            <a:avLst/>
          </a:prstGeom>
        </p:spPr>
      </p:pic>
      <p:sp>
        <p:nvSpPr>
          <p:cNvPr id="10" name="Rectangle 9">
            <a:extLst>
              <a:ext uri="{FF2B5EF4-FFF2-40B4-BE49-F238E27FC236}">
                <a16:creationId xmlns:a16="http://schemas.microsoft.com/office/drawing/2014/main" id="{493AF77C-3E7D-E344-A48C-293A1845B183}"/>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002583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sp>
        <p:nvSpPr>
          <p:cNvPr id="11" name="Rectangle 10"/>
          <p:cNvSpPr/>
          <p:nvPr/>
        </p:nvSpPr>
        <p:spPr>
          <a:xfrm>
            <a:off x="3001165" y="5636804"/>
            <a:ext cx="6165389" cy="307777"/>
          </a:xfrm>
          <a:prstGeom prst="rect">
            <a:avLst/>
          </a:prstGeom>
        </p:spPr>
        <p:txBody>
          <a:bodyPr wrap="square">
            <a:spAutoFit/>
          </a:bodyPr>
          <a:lstStyle/>
          <a:p>
            <a:r>
              <a:rPr lang="fr-FR" sz="1400" dirty="0">
                <a:latin typeface="Univers Condensed"/>
              </a:rPr>
              <a:t>Tubes et profilés en aluminium utilisés pour résister aux efforts de traction</a:t>
            </a:r>
          </a:p>
        </p:txBody>
      </p:sp>
      <p:pic>
        <p:nvPicPr>
          <p:cNvPr id="13" name="Image 12">
            <a:extLst>
              <a:ext uri="{FF2B5EF4-FFF2-40B4-BE49-F238E27FC236}">
                <a16:creationId xmlns:a16="http://schemas.microsoft.com/office/drawing/2014/main" id="{7DAE6415-AB0D-4364-9522-FBB85529418E}"/>
              </a:ext>
            </a:extLst>
          </p:cNvPr>
          <p:cNvPicPr>
            <a:picLocks noChangeAspect="1"/>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27711" y="647508"/>
            <a:ext cx="8136578" cy="4989296"/>
          </a:xfrm>
          <a:prstGeom prst="rect">
            <a:avLst/>
          </a:prstGeom>
        </p:spPr>
      </p:pic>
      <p:sp>
        <p:nvSpPr>
          <p:cNvPr id="8" name="Rectangle 7">
            <a:extLst>
              <a:ext uri="{FF2B5EF4-FFF2-40B4-BE49-F238E27FC236}">
                <a16:creationId xmlns:a16="http://schemas.microsoft.com/office/drawing/2014/main" id="{F9AB5A1C-A66B-8044-820B-5D2BDF8BCF45}"/>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63707133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19</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sp>
        <p:nvSpPr>
          <p:cNvPr id="9" name="Rectangle 8"/>
          <p:cNvSpPr/>
          <p:nvPr/>
        </p:nvSpPr>
        <p:spPr>
          <a:xfrm>
            <a:off x="2898730" y="5043901"/>
            <a:ext cx="5700388" cy="523220"/>
          </a:xfrm>
          <a:prstGeom prst="rect">
            <a:avLst/>
          </a:prstGeom>
        </p:spPr>
        <p:txBody>
          <a:bodyPr wrap="square">
            <a:spAutoFit/>
          </a:bodyPr>
          <a:lstStyle/>
          <a:p>
            <a:r>
              <a:rPr lang="fr-FR" sz="1400" dirty="0">
                <a:latin typeface="Univers Condensed"/>
              </a:rPr>
              <a:t>Utilisation de tirants (tiges ou barres) dans les toitures inclinés ou comme pièces de contreventements dans les bâtiments</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493" y="1871255"/>
            <a:ext cx="59055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90C615F-AF17-F246-B264-03D017DDA833}"/>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377897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765818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20</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pic>
        <p:nvPicPr>
          <p:cNvPr id="7" name="Picture 2"/>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2693423" y="754265"/>
            <a:ext cx="6647589" cy="502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custDataLst>
              <p:tags r:id="rId2"/>
            </p:custDataLst>
          </p:nvPr>
        </p:nvSpPr>
        <p:spPr>
          <a:xfrm>
            <a:off x="1524001" y="6581486"/>
            <a:ext cx="1718099" cy="276999"/>
          </a:xfrm>
          <a:prstGeom prst="rect">
            <a:avLst/>
          </a:prstGeom>
          <a:noFill/>
        </p:spPr>
        <p:txBody>
          <a:bodyPr wrap="none" rtlCol="0">
            <a:spAutoFit/>
          </a:bodyPr>
          <a:lstStyle/>
          <a:p>
            <a:r>
              <a:rPr lang="fr-CA" sz="1200" dirty="0">
                <a:latin typeface="+mj-lt"/>
              </a:rPr>
              <a:t>Source: Robert Tremblay</a:t>
            </a:r>
          </a:p>
        </p:txBody>
      </p:sp>
      <p:sp>
        <p:nvSpPr>
          <p:cNvPr id="11" name="Espace réservé du contenu 2">
            <a:extLst>
              <a:ext uri="{FF2B5EF4-FFF2-40B4-BE49-F238E27FC236}">
                <a16:creationId xmlns:a16="http://schemas.microsoft.com/office/drawing/2014/main" id="{FDE1EB22-59FD-438E-B4DA-3CD148F63999}"/>
              </a:ext>
            </a:extLst>
          </p:cNvPr>
          <p:cNvSpPr txBox="1">
            <a:spLocks/>
          </p:cNvSpPr>
          <p:nvPr>
            <p:custDataLst>
              <p:tags r:id="rId3"/>
            </p:custDataLst>
          </p:nvPr>
        </p:nvSpPr>
        <p:spPr>
          <a:xfrm>
            <a:off x="1866562" y="5967121"/>
            <a:ext cx="8149675" cy="338554"/>
          </a:xfrm>
          <a:prstGeom prst="rect">
            <a:avLst/>
          </a:prstGeom>
        </p:spPr>
        <p:txBody>
          <a:bodyPr wrap="square">
            <a:spAutoFit/>
          </a:bodyPr>
          <a:lstStyle>
            <a:defPPr>
              <a:defRPr lang="fr-FR"/>
            </a:defPPr>
            <a:lvl1pPr>
              <a:defRPr sz="1400">
                <a:solidFill>
                  <a:srgbClr val="0000FF"/>
                </a:solidFill>
                <a:latin typeface="+mj-lt"/>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sz="1600" dirty="0">
                <a:solidFill>
                  <a:schemeClr val="tx1"/>
                </a:solidFill>
                <a:latin typeface="Univers Condensed"/>
              </a:rPr>
              <a:t>Exemples de pièces en acier tendues -  Contreventements dans les bâtiments ou ponts</a:t>
            </a:r>
          </a:p>
        </p:txBody>
      </p:sp>
      <p:sp>
        <p:nvSpPr>
          <p:cNvPr id="12" name="Flèche vers le bas 11"/>
          <p:cNvSpPr/>
          <p:nvPr>
            <p:custDataLst>
              <p:tags r:id="rId4"/>
            </p:custDataLst>
          </p:nvPr>
        </p:nvSpPr>
        <p:spPr>
          <a:xfrm rot="18343480">
            <a:off x="7386906" y="1854072"/>
            <a:ext cx="720080" cy="1114952"/>
          </a:xfrm>
          <a:prstGeom prst="downArrow">
            <a:avLst/>
          </a:prstGeom>
          <a:solidFill>
            <a:srgbClr val="FF00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3" name="Flèche vers le bas 12"/>
          <p:cNvSpPr/>
          <p:nvPr>
            <p:custDataLst>
              <p:tags r:id="rId5"/>
            </p:custDataLst>
          </p:nvPr>
        </p:nvSpPr>
        <p:spPr>
          <a:xfrm rot="13507557">
            <a:off x="6555418" y="2307104"/>
            <a:ext cx="561175" cy="71970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vers le bas 14"/>
          <p:cNvSpPr/>
          <p:nvPr>
            <p:custDataLst>
              <p:tags r:id="rId6"/>
            </p:custDataLst>
          </p:nvPr>
        </p:nvSpPr>
        <p:spPr>
          <a:xfrm rot="13507557" flipV="1">
            <a:off x="5503866" y="3342410"/>
            <a:ext cx="561175" cy="688747"/>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1239955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21</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pic>
        <p:nvPicPr>
          <p:cNvPr id="14" name="Image 13">
            <a:extLst>
              <a:ext uri="{FF2B5EF4-FFF2-40B4-BE49-F238E27FC236}">
                <a16:creationId xmlns:a16="http://schemas.microsoft.com/office/drawing/2014/main" id="{AA78611E-0104-432E-9756-CEFF000DF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3662" y="908721"/>
            <a:ext cx="3312368" cy="4416491"/>
          </a:xfrm>
          <a:prstGeom prst="rect">
            <a:avLst/>
          </a:prstGeom>
        </p:spPr>
      </p:pic>
      <p:sp>
        <p:nvSpPr>
          <p:cNvPr id="17" name="ZoneTexte 16">
            <a:extLst>
              <a:ext uri="{FF2B5EF4-FFF2-40B4-BE49-F238E27FC236}">
                <a16:creationId xmlns:a16="http://schemas.microsoft.com/office/drawing/2014/main" id="{DEB004C7-1C1E-4372-B9AF-03463BDC881B}"/>
              </a:ext>
            </a:extLst>
          </p:cNvPr>
          <p:cNvSpPr txBox="1"/>
          <p:nvPr>
            <p:custDataLst>
              <p:tags r:id="rId1"/>
            </p:custDataLst>
          </p:nvPr>
        </p:nvSpPr>
        <p:spPr>
          <a:xfrm>
            <a:off x="1524001" y="6581486"/>
            <a:ext cx="2253117" cy="276999"/>
          </a:xfrm>
          <a:prstGeom prst="rect">
            <a:avLst/>
          </a:prstGeom>
          <a:noFill/>
        </p:spPr>
        <p:txBody>
          <a:bodyPr wrap="none" rtlCol="0">
            <a:spAutoFit/>
          </a:bodyPr>
          <a:lstStyle/>
          <a:p>
            <a:r>
              <a:rPr lang="fr-CA" sz="1200" dirty="0">
                <a:latin typeface="+mj-lt"/>
              </a:rPr>
              <a:t>Sources: lainco.ca; wikimedia.org </a:t>
            </a:r>
          </a:p>
        </p:txBody>
      </p:sp>
      <p:pic>
        <p:nvPicPr>
          <p:cNvPr id="18" name="Image 17">
            <a:extLst>
              <a:ext uri="{FF2B5EF4-FFF2-40B4-BE49-F238E27FC236}">
                <a16:creationId xmlns:a16="http://schemas.microsoft.com/office/drawing/2014/main" id="{4BE724E2-4A9D-4C13-A96D-5C84D51229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867" y="908721"/>
            <a:ext cx="2760307" cy="4416491"/>
          </a:xfrm>
          <a:prstGeom prst="rect">
            <a:avLst/>
          </a:prstGeom>
        </p:spPr>
      </p:pic>
      <p:sp>
        <p:nvSpPr>
          <p:cNvPr id="19" name="Espace réservé du contenu 2">
            <a:extLst>
              <a:ext uri="{FF2B5EF4-FFF2-40B4-BE49-F238E27FC236}">
                <a16:creationId xmlns:a16="http://schemas.microsoft.com/office/drawing/2014/main" id="{7E068320-B597-4356-BC31-BA781B92B1D2}"/>
              </a:ext>
            </a:extLst>
          </p:cNvPr>
          <p:cNvSpPr txBox="1">
            <a:spLocks/>
          </p:cNvSpPr>
          <p:nvPr>
            <p:custDataLst>
              <p:tags r:id="rId2"/>
            </p:custDataLst>
          </p:nvPr>
        </p:nvSpPr>
        <p:spPr>
          <a:xfrm>
            <a:off x="1631753" y="5675288"/>
            <a:ext cx="8234341" cy="338554"/>
          </a:xfrm>
          <a:prstGeom prst="rect">
            <a:avLst/>
          </a:prstGeom>
        </p:spPr>
        <p:txBody>
          <a:bodyPr wrap="square">
            <a:spAutoFit/>
          </a:bodyPr>
          <a:lstStyle>
            <a:defPPr>
              <a:defRPr lang="fr-FR"/>
            </a:defPPr>
            <a:lvl1pPr>
              <a:defRPr sz="1400">
                <a:solidFill>
                  <a:srgbClr val="0000FF"/>
                </a:solidFill>
                <a:latin typeface="+mj-lt"/>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sz="1600" dirty="0">
                <a:solidFill>
                  <a:schemeClr val="tx1"/>
                </a:solidFill>
                <a:latin typeface="Univers Condensed"/>
              </a:rPr>
              <a:t>Exemples de pièces en acier tendues -  Contreventements dans les bâtiments ou ponts</a:t>
            </a:r>
          </a:p>
        </p:txBody>
      </p:sp>
    </p:spTree>
    <p:extLst>
      <p:ext uri="{BB962C8B-B14F-4D97-AF65-F5344CB8AC3E}">
        <p14:creationId xmlns:p14="http://schemas.microsoft.com/office/powerpoint/2010/main" val="16575308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22</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sp>
        <p:nvSpPr>
          <p:cNvPr id="8" name="ZoneTexte 7">
            <a:extLst>
              <a:ext uri="{FF2B5EF4-FFF2-40B4-BE49-F238E27FC236}">
                <a16:creationId xmlns:a16="http://schemas.microsoft.com/office/drawing/2014/main" id="{544E34F8-E928-46D3-A68A-0DA3D27CDF48}"/>
              </a:ext>
            </a:extLst>
          </p:cNvPr>
          <p:cNvSpPr txBox="1"/>
          <p:nvPr>
            <p:custDataLst>
              <p:tags r:id="rId1"/>
            </p:custDataLst>
          </p:nvPr>
        </p:nvSpPr>
        <p:spPr>
          <a:xfrm>
            <a:off x="1524000" y="6581486"/>
            <a:ext cx="1771447" cy="276999"/>
          </a:xfrm>
          <a:prstGeom prst="rect">
            <a:avLst/>
          </a:prstGeom>
          <a:noFill/>
        </p:spPr>
        <p:txBody>
          <a:bodyPr wrap="none" rtlCol="0">
            <a:spAutoFit/>
          </a:bodyPr>
          <a:lstStyle/>
          <a:p>
            <a:r>
              <a:rPr lang="fr-CA" sz="1200" dirty="0">
                <a:latin typeface="+mj-lt"/>
              </a:rPr>
              <a:t>Source: pro-mecelite.com</a:t>
            </a:r>
          </a:p>
        </p:txBody>
      </p:sp>
      <p:sp>
        <p:nvSpPr>
          <p:cNvPr id="9" name="Espace réservé du contenu 2">
            <a:extLst>
              <a:ext uri="{FF2B5EF4-FFF2-40B4-BE49-F238E27FC236}">
                <a16:creationId xmlns:a16="http://schemas.microsoft.com/office/drawing/2014/main" id="{57B2E8E8-D04A-4A0A-B1EF-75121DE6AA82}"/>
              </a:ext>
            </a:extLst>
          </p:cNvPr>
          <p:cNvSpPr txBox="1">
            <a:spLocks/>
          </p:cNvSpPr>
          <p:nvPr>
            <p:custDataLst>
              <p:tags r:id="rId2"/>
            </p:custDataLst>
          </p:nvPr>
        </p:nvSpPr>
        <p:spPr>
          <a:xfrm>
            <a:off x="2127565" y="5034662"/>
            <a:ext cx="8299560" cy="338554"/>
          </a:xfrm>
          <a:prstGeom prst="rect">
            <a:avLst/>
          </a:prstGeom>
        </p:spPr>
        <p:txBody>
          <a:bodyPr wrap="square">
            <a:spAutoFit/>
          </a:bodyPr>
          <a:lstStyle>
            <a:defPPr>
              <a:defRPr lang="fr-FR"/>
            </a:defPPr>
            <a:lvl1pPr>
              <a:defRPr sz="1400">
                <a:solidFill>
                  <a:srgbClr val="0000FF"/>
                </a:solidFill>
                <a:latin typeface="+mj-lt"/>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sz="1600" dirty="0">
                <a:solidFill>
                  <a:schemeClr val="tx1"/>
                </a:solidFill>
                <a:latin typeface="Univers Condensed"/>
              </a:rPr>
              <a:t>Exemples de pièces en acier tendues -  Contreventements dans les bâtiments ou ponts</a:t>
            </a:r>
          </a:p>
        </p:txBody>
      </p:sp>
      <p:pic>
        <p:nvPicPr>
          <p:cNvPr id="10" name="Image 9">
            <a:extLst>
              <a:ext uri="{FF2B5EF4-FFF2-40B4-BE49-F238E27FC236}">
                <a16:creationId xmlns:a16="http://schemas.microsoft.com/office/drawing/2014/main" id="{EDC82CD1-46BF-4289-99E8-EC2902A8C2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2611" y="1484784"/>
            <a:ext cx="4680520" cy="3133755"/>
          </a:xfrm>
          <a:prstGeom prst="rect">
            <a:avLst/>
          </a:prstGeom>
        </p:spPr>
      </p:pic>
      <p:pic>
        <p:nvPicPr>
          <p:cNvPr id="11" name="Image 10">
            <a:extLst>
              <a:ext uri="{FF2B5EF4-FFF2-40B4-BE49-F238E27FC236}">
                <a16:creationId xmlns:a16="http://schemas.microsoft.com/office/drawing/2014/main" id="{4843AFC2-8530-484D-88D0-941C1B2F58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2632" y="1484784"/>
            <a:ext cx="4178338" cy="3133754"/>
          </a:xfrm>
          <a:prstGeom prst="rect">
            <a:avLst/>
          </a:prstGeom>
        </p:spPr>
      </p:pic>
    </p:spTree>
    <p:extLst>
      <p:ext uri="{BB962C8B-B14F-4D97-AF65-F5344CB8AC3E}">
        <p14:creationId xmlns:p14="http://schemas.microsoft.com/office/powerpoint/2010/main" val="13949992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23</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sp>
        <p:nvSpPr>
          <p:cNvPr id="12" name="ZoneTexte 11"/>
          <p:cNvSpPr txBox="1"/>
          <p:nvPr>
            <p:custDataLst>
              <p:tags r:id="rId1"/>
            </p:custDataLst>
          </p:nvPr>
        </p:nvSpPr>
        <p:spPr>
          <a:xfrm>
            <a:off x="1524001" y="6581486"/>
            <a:ext cx="1727717" cy="276999"/>
          </a:xfrm>
          <a:prstGeom prst="rect">
            <a:avLst/>
          </a:prstGeom>
          <a:noFill/>
        </p:spPr>
        <p:txBody>
          <a:bodyPr wrap="none" rtlCol="0">
            <a:spAutoFit/>
          </a:bodyPr>
          <a:lstStyle/>
          <a:p>
            <a:r>
              <a:rPr lang="fr-CA" sz="1200" dirty="0">
                <a:latin typeface="+mj-lt"/>
              </a:rPr>
              <a:t>Source: </a:t>
            </a:r>
            <a:r>
              <a:rPr lang="fr-CA" sz="1200" dirty="0" err="1">
                <a:latin typeface="+mj-lt"/>
              </a:rPr>
              <a:t>Steel</a:t>
            </a:r>
            <a:r>
              <a:rPr lang="fr-CA" sz="1200" dirty="0">
                <a:latin typeface="+mj-lt"/>
              </a:rPr>
              <a:t> Mill Cranes</a:t>
            </a:r>
          </a:p>
        </p:txBody>
      </p:sp>
      <p:pic>
        <p:nvPicPr>
          <p:cNvPr id="13" name="Picture 10" descr="RÃ©sultats de recherche d'images pour Â«Â steel structureÂ Â»">
            <a:extLst>
              <a:ext uri="{FF2B5EF4-FFF2-40B4-BE49-F238E27FC236}">
                <a16:creationId xmlns:a16="http://schemas.microsoft.com/office/drawing/2014/main" id="{F5C882DF-9594-4A55-9EC9-F8DBD2DDF1C3}"/>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2174965" y="908720"/>
            <a:ext cx="7512174" cy="4221126"/>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contenu 2">
            <a:extLst>
              <a:ext uri="{FF2B5EF4-FFF2-40B4-BE49-F238E27FC236}">
                <a16:creationId xmlns:a16="http://schemas.microsoft.com/office/drawing/2014/main" id="{20E3EC62-FABA-493D-979B-57078923C482}"/>
              </a:ext>
            </a:extLst>
          </p:cNvPr>
          <p:cNvSpPr txBox="1">
            <a:spLocks/>
          </p:cNvSpPr>
          <p:nvPr>
            <p:custDataLst>
              <p:tags r:id="rId3"/>
            </p:custDataLst>
          </p:nvPr>
        </p:nvSpPr>
        <p:spPr>
          <a:xfrm>
            <a:off x="2389890" y="5246693"/>
            <a:ext cx="6975515" cy="338554"/>
          </a:xfrm>
          <a:prstGeom prst="rect">
            <a:avLst/>
          </a:prstGeom>
        </p:spPr>
        <p:txBody>
          <a:bodyPr wrap="square">
            <a:spAutoFit/>
          </a:bodyPr>
          <a:lstStyle>
            <a:defPPr>
              <a:defRPr lang="fr-FR"/>
            </a:defPPr>
            <a:lvl1pPr>
              <a:defRPr sz="1400">
                <a:solidFill>
                  <a:srgbClr val="0000FF"/>
                </a:solidFill>
                <a:latin typeface="+mj-lt"/>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sz="1600" dirty="0">
                <a:solidFill>
                  <a:schemeClr val="tx1"/>
                </a:solidFill>
                <a:latin typeface="Univers Condensed"/>
              </a:rPr>
              <a:t>Exemples de pièces en acier tendues -  Treillis dans les bâtiments ou pont</a:t>
            </a:r>
          </a:p>
        </p:txBody>
      </p:sp>
      <p:pic>
        <p:nvPicPr>
          <p:cNvPr id="15" name="Picture 2">
            <a:extLst>
              <a:ext uri="{FF2B5EF4-FFF2-40B4-BE49-F238E27FC236}">
                <a16:creationId xmlns:a16="http://schemas.microsoft.com/office/drawing/2014/main" id="{87B2CBE8-DF99-4026-BCE2-0EDDFA18C5B4}"/>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3685305" y="3789040"/>
            <a:ext cx="4127238" cy="1340806"/>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025140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24</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sp>
        <p:nvSpPr>
          <p:cNvPr id="8" name="ZoneTexte 7"/>
          <p:cNvSpPr txBox="1"/>
          <p:nvPr>
            <p:custDataLst>
              <p:tags r:id="rId1"/>
            </p:custDataLst>
          </p:nvPr>
        </p:nvSpPr>
        <p:spPr>
          <a:xfrm>
            <a:off x="1524001" y="6581486"/>
            <a:ext cx="1727717" cy="276999"/>
          </a:xfrm>
          <a:prstGeom prst="rect">
            <a:avLst/>
          </a:prstGeom>
          <a:noFill/>
        </p:spPr>
        <p:txBody>
          <a:bodyPr wrap="none" rtlCol="0">
            <a:spAutoFit/>
          </a:bodyPr>
          <a:lstStyle/>
          <a:p>
            <a:r>
              <a:rPr lang="fr-CA" sz="1200" dirty="0">
                <a:latin typeface="+mj-lt"/>
              </a:rPr>
              <a:t>Source: </a:t>
            </a:r>
            <a:r>
              <a:rPr lang="fr-CA" sz="1200" dirty="0" err="1">
                <a:latin typeface="+mj-lt"/>
              </a:rPr>
              <a:t>Steel</a:t>
            </a:r>
            <a:r>
              <a:rPr lang="fr-CA" sz="1200" dirty="0">
                <a:latin typeface="+mj-lt"/>
              </a:rPr>
              <a:t> Mill Cranes</a:t>
            </a:r>
          </a:p>
        </p:txBody>
      </p:sp>
      <p:pic>
        <p:nvPicPr>
          <p:cNvPr id="9" name="Picture 4" descr="Image illustrative de lâarticle Pont de QuÃ©bec">
            <a:extLst>
              <a:ext uri="{FF2B5EF4-FFF2-40B4-BE49-F238E27FC236}">
                <a16:creationId xmlns:a16="http://schemas.microsoft.com/office/drawing/2014/main" id="{9A41133A-1E11-4644-824D-B4C9E1655303}"/>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3759" t="15459" r="4519" b="12621"/>
          <a:stretch/>
        </p:blipFill>
        <p:spPr bwMode="auto">
          <a:xfrm>
            <a:off x="1877672" y="836712"/>
            <a:ext cx="8106760" cy="4221126"/>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contenu 2">
            <a:extLst>
              <a:ext uri="{FF2B5EF4-FFF2-40B4-BE49-F238E27FC236}">
                <a16:creationId xmlns:a16="http://schemas.microsoft.com/office/drawing/2014/main" id="{B39600AC-E7FF-4E62-947C-E7BC39460F3A}"/>
              </a:ext>
            </a:extLst>
          </p:cNvPr>
          <p:cNvSpPr txBox="1">
            <a:spLocks/>
          </p:cNvSpPr>
          <p:nvPr>
            <p:custDataLst>
              <p:tags r:id="rId3"/>
            </p:custDataLst>
          </p:nvPr>
        </p:nvSpPr>
        <p:spPr>
          <a:xfrm>
            <a:off x="2254423" y="5265003"/>
            <a:ext cx="6991177" cy="338554"/>
          </a:xfrm>
          <a:prstGeom prst="rect">
            <a:avLst/>
          </a:prstGeom>
        </p:spPr>
        <p:txBody>
          <a:bodyPr wrap="square">
            <a:spAutoFit/>
          </a:bodyPr>
          <a:lstStyle>
            <a:defPPr>
              <a:defRPr lang="fr-FR"/>
            </a:defPPr>
            <a:lvl1pPr>
              <a:defRPr sz="1400">
                <a:solidFill>
                  <a:srgbClr val="0000FF"/>
                </a:solidFill>
                <a:latin typeface="+mj-lt"/>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sz="1600" dirty="0">
                <a:solidFill>
                  <a:schemeClr val="tx1"/>
                </a:solidFill>
                <a:latin typeface="Univers Condensed"/>
              </a:rPr>
              <a:t>Exemples de pièces en acier tendues -  Treillis dans les bâtiments ou pont</a:t>
            </a:r>
          </a:p>
        </p:txBody>
      </p:sp>
    </p:spTree>
    <p:extLst>
      <p:ext uri="{BB962C8B-B14F-4D97-AF65-F5344CB8AC3E}">
        <p14:creationId xmlns:p14="http://schemas.microsoft.com/office/powerpoint/2010/main" val="6018334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25</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pic>
        <p:nvPicPr>
          <p:cNvPr id="7" name="Picture 4" descr="RÃ©sultats de recherche d'images pour Â«Â administratif chauderon lausanneÂ Â»"/>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b="6177"/>
          <a:stretch/>
        </p:blipFill>
        <p:spPr bwMode="auto">
          <a:xfrm>
            <a:off x="1784839" y="1382715"/>
            <a:ext cx="5382625" cy="378760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custDataLst>
              <p:tags r:id="rId2"/>
            </p:custDataLst>
          </p:nvPr>
        </p:nvSpPr>
        <p:spPr>
          <a:xfrm>
            <a:off x="371062" y="6581486"/>
            <a:ext cx="4959756" cy="276999"/>
          </a:xfrm>
          <a:prstGeom prst="rect">
            <a:avLst/>
          </a:prstGeom>
          <a:noFill/>
        </p:spPr>
        <p:txBody>
          <a:bodyPr wrap="none" rtlCol="0">
            <a:spAutoFit/>
          </a:bodyPr>
          <a:lstStyle/>
          <a:p>
            <a:r>
              <a:rPr lang="fr-CA" sz="1200" dirty="0">
                <a:latin typeface="+mj-lt"/>
              </a:rPr>
              <a:t>Sources: </a:t>
            </a:r>
            <a:r>
              <a:rPr lang="fr-CA" sz="1200" dirty="0" err="1">
                <a:latin typeface="+mj-lt"/>
              </a:rPr>
              <a:t>wikipedia</a:t>
            </a:r>
            <a:r>
              <a:rPr lang="fr-CA" sz="1200" dirty="0">
                <a:latin typeface="+mj-lt"/>
              </a:rPr>
              <a:t>; Picard, André. Calcul des charpentes d’acier Tome 1 (2008)</a:t>
            </a:r>
          </a:p>
        </p:txBody>
      </p:sp>
      <p:pic>
        <p:nvPicPr>
          <p:cNvPr id="12" name="Image 11">
            <a:extLst>
              <a:ext uri="{FF2B5EF4-FFF2-40B4-BE49-F238E27FC236}">
                <a16:creationId xmlns:a16="http://schemas.microsoft.com/office/drawing/2014/main" id="{CA4B7DCD-3311-40DF-8D9E-E3B824384B73}"/>
              </a:ext>
            </a:extLst>
          </p:cNvPr>
          <p:cNvPicPr>
            <a:picLocks noChangeAspect="1"/>
          </p:cNvPicPr>
          <p:nvPr/>
        </p:nvPicPr>
        <p:blipFill>
          <a:blip r:embed="rId7"/>
          <a:stretch>
            <a:fillRect/>
          </a:stretch>
        </p:blipFill>
        <p:spPr>
          <a:xfrm>
            <a:off x="7464152" y="1112667"/>
            <a:ext cx="2857500" cy="4057650"/>
          </a:xfrm>
          <a:prstGeom prst="rect">
            <a:avLst/>
          </a:prstGeom>
        </p:spPr>
      </p:pic>
      <p:sp>
        <p:nvSpPr>
          <p:cNvPr id="13" name="Espace réservé du contenu 2">
            <a:extLst>
              <a:ext uri="{FF2B5EF4-FFF2-40B4-BE49-F238E27FC236}">
                <a16:creationId xmlns:a16="http://schemas.microsoft.com/office/drawing/2014/main" id="{91D7CA12-C838-4C6A-82C5-58B34DAA23C1}"/>
              </a:ext>
            </a:extLst>
          </p:cNvPr>
          <p:cNvSpPr txBox="1">
            <a:spLocks/>
          </p:cNvSpPr>
          <p:nvPr>
            <p:custDataLst>
              <p:tags r:id="rId3"/>
            </p:custDataLst>
          </p:nvPr>
        </p:nvSpPr>
        <p:spPr>
          <a:xfrm>
            <a:off x="2474404" y="5417057"/>
            <a:ext cx="7541833" cy="584775"/>
          </a:xfrm>
          <a:prstGeom prst="rect">
            <a:avLst/>
          </a:prstGeom>
        </p:spPr>
        <p:txBody>
          <a:bodyPr wrap="square">
            <a:spAutoFit/>
          </a:bodyPr>
          <a:lstStyle>
            <a:defPPr>
              <a:defRPr lang="fr-FR"/>
            </a:defPPr>
            <a:lvl1pPr>
              <a:defRPr sz="1400">
                <a:solidFill>
                  <a:srgbClr val="0000FF"/>
                </a:solidFill>
                <a:latin typeface="+mj-lt"/>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sz="1600" dirty="0">
                <a:solidFill>
                  <a:schemeClr val="tx1"/>
                </a:solidFill>
                <a:latin typeface="Univers Condensed"/>
              </a:rPr>
              <a:t>Exemples de pièces en acier tendues -  Suspentes dans les bâtiments ou ponts</a:t>
            </a:r>
          </a:p>
          <a:p>
            <a:endParaRPr lang="fr-CA" sz="1600" dirty="0">
              <a:solidFill>
                <a:schemeClr val="tx1"/>
              </a:solidFill>
              <a:latin typeface="Univers Condensed"/>
            </a:endParaRPr>
          </a:p>
        </p:txBody>
      </p:sp>
    </p:spTree>
    <p:extLst>
      <p:ext uri="{BB962C8B-B14F-4D97-AF65-F5344CB8AC3E}">
        <p14:creationId xmlns:p14="http://schemas.microsoft.com/office/powerpoint/2010/main" val="211663677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26</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sp>
        <p:nvSpPr>
          <p:cNvPr id="8" name="ZoneTexte 7"/>
          <p:cNvSpPr txBox="1"/>
          <p:nvPr>
            <p:custDataLst>
              <p:tags r:id="rId1"/>
            </p:custDataLst>
          </p:nvPr>
        </p:nvSpPr>
        <p:spPr>
          <a:xfrm>
            <a:off x="1524001" y="6581486"/>
            <a:ext cx="5006242" cy="276999"/>
          </a:xfrm>
          <a:prstGeom prst="rect">
            <a:avLst/>
          </a:prstGeom>
          <a:noFill/>
        </p:spPr>
        <p:txBody>
          <a:bodyPr wrap="none" rtlCol="0">
            <a:spAutoFit/>
          </a:bodyPr>
          <a:lstStyle/>
          <a:p>
            <a:r>
              <a:rPr lang="fr-CA" sz="1200" dirty="0">
                <a:latin typeface="+mj-lt"/>
              </a:rPr>
              <a:t>Sources: </a:t>
            </a:r>
            <a:r>
              <a:rPr lang="fr-CA" sz="1200" dirty="0" err="1">
                <a:latin typeface="+mj-lt"/>
              </a:rPr>
              <a:t>wikipedia</a:t>
            </a:r>
            <a:r>
              <a:rPr lang="fr-CA" sz="1200" dirty="0">
                <a:latin typeface="+mj-lt"/>
              </a:rPr>
              <a:t>; Picard, André. Calcul des charpentes d’acier Tome 1 (2008)</a:t>
            </a:r>
          </a:p>
        </p:txBody>
      </p:sp>
      <p:pic>
        <p:nvPicPr>
          <p:cNvPr id="9" name="Picture 9" descr="https://upload.wikimedia.org/wikipedia/commons/thumb/a/a9/Quebec_and_Pierre-Laporte_Bridges-edit.jpg/1280px-Quebec_and_Pierre-Laporte_Bridges-edit.jpg">
            <a:extLst>
              <a:ext uri="{FF2B5EF4-FFF2-40B4-BE49-F238E27FC236}">
                <a16:creationId xmlns:a16="http://schemas.microsoft.com/office/drawing/2014/main" id="{CAB25747-1CA5-4919-8AF3-703EC5984D35}"/>
              </a:ext>
            </a:extLst>
          </p:cNvPr>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b="13847"/>
          <a:stretch/>
        </p:blipFill>
        <p:spPr bwMode="auto">
          <a:xfrm>
            <a:off x="1703512" y="1708121"/>
            <a:ext cx="4608512" cy="317007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299ADB7-B27C-4D4B-B242-F9035B2266B8}"/>
              </a:ext>
            </a:extLst>
          </p:cNvPr>
          <p:cNvPicPr>
            <a:picLocks noChangeAspect="1"/>
          </p:cNvPicPr>
          <p:nvPr/>
        </p:nvPicPr>
        <p:blipFill>
          <a:blip r:embed="rId7"/>
          <a:stretch>
            <a:fillRect/>
          </a:stretch>
        </p:blipFill>
        <p:spPr>
          <a:xfrm>
            <a:off x="6528049" y="2711065"/>
            <a:ext cx="4077841" cy="1517336"/>
          </a:xfrm>
          <a:prstGeom prst="rect">
            <a:avLst/>
          </a:prstGeom>
        </p:spPr>
      </p:pic>
      <p:sp>
        <p:nvSpPr>
          <p:cNvPr id="14" name="Espace réservé du contenu 2">
            <a:extLst>
              <a:ext uri="{FF2B5EF4-FFF2-40B4-BE49-F238E27FC236}">
                <a16:creationId xmlns:a16="http://schemas.microsoft.com/office/drawing/2014/main" id="{1105D6D3-B29A-4173-8094-05FB69F9430C}"/>
              </a:ext>
            </a:extLst>
          </p:cNvPr>
          <p:cNvSpPr txBox="1">
            <a:spLocks/>
          </p:cNvSpPr>
          <p:nvPr>
            <p:custDataLst>
              <p:tags r:id="rId3"/>
            </p:custDataLst>
          </p:nvPr>
        </p:nvSpPr>
        <p:spPr>
          <a:xfrm>
            <a:off x="2351748" y="5145065"/>
            <a:ext cx="7376621" cy="584775"/>
          </a:xfrm>
          <a:prstGeom prst="rect">
            <a:avLst/>
          </a:prstGeom>
        </p:spPr>
        <p:txBody>
          <a:bodyPr wrap="square">
            <a:spAutoFit/>
          </a:bodyPr>
          <a:lstStyle>
            <a:defPPr>
              <a:defRPr lang="fr-FR"/>
            </a:defPPr>
            <a:lvl1pPr>
              <a:defRPr sz="1400">
                <a:solidFill>
                  <a:srgbClr val="0000FF"/>
                </a:solidFill>
                <a:latin typeface="+mj-lt"/>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sz="1600" dirty="0">
                <a:solidFill>
                  <a:schemeClr val="tx1"/>
                </a:solidFill>
                <a:latin typeface="Univers Condensed"/>
              </a:rPr>
              <a:t>Exemples de pièces en acier tendues -  Suspentes dans les bâtiments ou ponts</a:t>
            </a:r>
          </a:p>
          <a:p>
            <a:endParaRPr lang="fr-CA" sz="1600" dirty="0">
              <a:solidFill>
                <a:schemeClr val="tx1"/>
              </a:solidFill>
              <a:latin typeface="Univers Condensed"/>
            </a:endParaRPr>
          </a:p>
        </p:txBody>
      </p:sp>
    </p:spTree>
    <p:extLst>
      <p:ext uri="{BB962C8B-B14F-4D97-AF65-F5344CB8AC3E}">
        <p14:creationId xmlns:p14="http://schemas.microsoft.com/office/powerpoint/2010/main" val="421376271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27</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pic>
        <p:nvPicPr>
          <p:cNvPr id="11" name="Picture 2" descr="RÃ©sultats de recherche d'images pour Â«Â pont de l'autoroute 25Â Â»">
            <a:extLst>
              <a:ext uri="{FF2B5EF4-FFF2-40B4-BE49-F238E27FC236}">
                <a16:creationId xmlns:a16="http://schemas.microsoft.com/office/drawing/2014/main" id="{93F37869-37F3-486C-B1BF-BBF1344C943C}"/>
              </a:ext>
            </a:extLst>
          </p:cNvPr>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l="4618" r="12436"/>
          <a:stretch/>
        </p:blipFill>
        <p:spPr bwMode="auto">
          <a:xfrm>
            <a:off x="1684905" y="1576659"/>
            <a:ext cx="4674625" cy="317007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custDataLst>
              <p:tags r:id="rId2"/>
            </p:custDataLst>
          </p:nvPr>
        </p:nvSpPr>
        <p:spPr>
          <a:xfrm>
            <a:off x="1524001" y="6581486"/>
            <a:ext cx="5006242" cy="276999"/>
          </a:xfrm>
          <a:prstGeom prst="rect">
            <a:avLst/>
          </a:prstGeom>
          <a:noFill/>
        </p:spPr>
        <p:txBody>
          <a:bodyPr wrap="none" rtlCol="0">
            <a:spAutoFit/>
          </a:bodyPr>
          <a:lstStyle/>
          <a:p>
            <a:r>
              <a:rPr lang="fr-CA" sz="1200" dirty="0">
                <a:latin typeface="+mj-lt"/>
              </a:rPr>
              <a:t>Sources: </a:t>
            </a:r>
            <a:r>
              <a:rPr lang="fr-CA" sz="1200" dirty="0" err="1">
                <a:latin typeface="+mj-lt"/>
              </a:rPr>
              <a:t>wikipedia</a:t>
            </a:r>
            <a:r>
              <a:rPr lang="fr-CA" sz="1200" dirty="0">
                <a:latin typeface="+mj-lt"/>
              </a:rPr>
              <a:t>; Picard, André. Calcul des charpentes d’acier Tome 1 (2008)</a:t>
            </a:r>
          </a:p>
        </p:txBody>
      </p:sp>
      <p:pic>
        <p:nvPicPr>
          <p:cNvPr id="13" name="Image 12">
            <a:extLst>
              <a:ext uri="{FF2B5EF4-FFF2-40B4-BE49-F238E27FC236}">
                <a16:creationId xmlns:a16="http://schemas.microsoft.com/office/drawing/2014/main" id="{D7F63171-1142-40B9-A039-FD94FB2790A5}"/>
              </a:ext>
            </a:extLst>
          </p:cNvPr>
          <p:cNvPicPr>
            <a:picLocks noChangeAspect="1"/>
          </p:cNvPicPr>
          <p:nvPr/>
        </p:nvPicPr>
        <p:blipFill>
          <a:blip r:embed="rId7"/>
          <a:stretch>
            <a:fillRect/>
          </a:stretch>
        </p:blipFill>
        <p:spPr>
          <a:xfrm>
            <a:off x="6501828" y="2605800"/>
            <a:ext cx="4130676" cy="1371033"/>
          </a:xfrm>
          <a:prstGeom prst="rect">
            <a:avLst/>
          </a:prstGeom>
        </p:spPr>
      </p:pic>
      <p:sp>
        <p:nvSpPr>
          <p:cNvPr id="15" name="Espace réservé du contenu 2">
            <a:extLst>
              <a:ext uri="{FF2B5EF4-FFF2-40B4-BE49-F238E27FC236}">
                <a16:creationId xmlns:a16="http://schemas.microsoft.com/office/drawing/2014/main" id="{4F825DA3-8701-4D63-86B3-EE475C44541F}"/>
              </a:ext>
            </a:extLst>
          </p:cNvPr>
          <p:cNvSpPr txBox="1">
            <a:spLocks/>
          </p:cNvSpPr>
          <p:nvPr>
            <p:custDataLst>
              <p:tags r:id="rId3"/>
            </p:custDataLst>
          </p:nvPr>
        </p:nvSpPr>
        <p:spPr>
          <a:xfrm>
            <a:off x="2693680" y="5428659"/>
            <a:ext cx="7111681" cy="338554"/>
          </a:xfrm>
          <a:prstGeom prst="rect">
            <a:avLst/>
          </a:prstGeom>
        </p:spPr>
        <p:txBody>
          <a:bodyPr wrap="square">
            <a:spAutoFit/>
          </a:bodyPr>
          <a:lstStyle>
            <a:defPPr>
              <a:defRPr lang="fr-FR"/>
            </a:defPPr>
            <a:lvl1pPr>
              <a:defRPr sz="1400">
                <a:solidFill>
                  <a:srgbClr val="0000FF"/>
                </a:solidFill>
                <a:latin typeface="+mj-lt"/>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sz="1600" dirty="0">
                <a:solidFill>
                  <a:schemeClr val="tx1"/>
                </a:solidFill>
                <a:latin typeface="Univers Condensed"/>
              </a:rPr>
              <a:t>Exemples de pièces en acier tendues -  Câbles dans les bâtiments ou ponts</a:t>
            </a:r>
          </a:p>
        </p:txBody>
      </p:sp>
    </p:spTree>
    <p:extLst>
      <p:ext uri="{BB962C8B-B14F-4D97-AF65-F5344CB8AC3E}">
        <p14:creationId xmlns:p14="http://schemas.microsoft.com/office/powerpoint/2010/main" val="36644559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28</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Classification des pièces d’aluminium travaillant en traction</a:t>
            </a:r>
          </a:p>
        </p:txBody>
      </p:sp>
      <p:sp>
        <p:nvSpPr>
          <p:cNvPr id="8" name="ZoneTexte 7"/>
          <p:cNvSpPr txBox="1"/>
          <p:nvPr>
            <p:custDataLst>
              <p:tags r:id="rId1"/>
            </p:custDataLst>
          </p:nvPr>
        </p:nvSpPr>
        <p:spPr>
          <a:xfrm>
            <a:off x="1524000" y="6581486"/>
            <a:ext cx="3006464" cy="276999"/>
          </a:xfrm>
          <a:prstGeom prst="rect">
            <a:avLst/>
          </a:prstGeom>
          <a:noFill/>
        </p:spPr>
        <p:txBody>
          <a:bodyPr wrap="none" rtlCol="0">
            <a:spAutoFit/>
          </a:bodyPr>
          <a:lstStyle/>
          <a:p>
            <a:r>
              <a:rPr lang="fr-CA" sz="1200" dirty="0">
                <a:latin typeface="+mj-lt"/>
              </a:rPr>
              <a:t>Sources: anzor.co.nz; high-strength-steel.com</a:t>
            </a:r>
          </a:p>
        </p:txBody>
      </p:sp>
      <p:pic>
        <p:nvPicPr>
          <p:cNvPr id="9" name="Image 8">
            <a:extLst>
              <a:ext uri="{FF2B5EF4-FFF2-40B4-BE49-F238E27FC236}">
                <a16:creationId xmlns:a16="http://schemas.microsoft.com/office/drawing/2014/main" id="{02130894-BE43-4180-82E6-A73953B6B3BD}"/>
              </a:ext>
            </a:extLst>
          </p:cNvPr>
          <p:cNvPicPr>
            <a:picLocks noChangeAspect="1"/>
          </p:cNvPicPr>
          <p:nvPr/>
        </p:nvPicPr>
        <p:blipFill>
          <a:blip r:embed="rId5"/>
          <a:stretch>
            <a:fillRect/>
          </a:stretch>
        </p:blipFill>
        <p:spPr>
          <a:xfrm>
            <a:off x="1994064" y="1174530"/>
            <a:ext cx="3400858" cy="4159562"/>
          </a:xfrm>
          <a:prstGeom prst="rect">
            <a:avLst/>
          </a:prstGeom>
        </p:spPr>
      </p:pic>
      <p:pic>
        <p:nvPicPr>
          <p:cNvPr id="10" name="Image 9">
            <a:extLst>
              <a:ext uri="{FF2B5EF4-FFF2-40B4-BE49-F238E27FC236}">
                <a16:creationId xmlns:a16="http://schemas.microsoft.com/office/drawing/2014/main" id="{6351F971-4968-4D07-B01A-651F03108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0922" y="1613686"/>
            <a:ext cx="4407015" cy="3305261"/>
          </a:xfrm>
          <a:prstGeom prst="rect">
            <a:avLst/>
          </a:prstGeom>
        </p:spPr>
      </p:pic>
      <p:sp>
        <p:nvSpPr>
          <p:cNvPr id="14" name="Espace réservé du contenu 2">
            <a:extLst>
              <a:ext uri="{FF2B5EF4-FFF2-40B4-BE49-F238E27FC236}">
                <a16:creationId xmlns:a16="http://schemas.microsoft.com/office/drawing/2014/main" id="{9AE3DEFF-4FC4-4864-A71D-71CB49F14EF7}"/>
              </a:ext>
            </a:extLst>
          </p:cNvPr>
          <p:cNvSpPr txBox="1">
            <a:spLocks/>
          </p:cNvSpPr>
          <p:nvPr>
            <p:custDataLst>
              <p:tags r:id="rId2"/>
            </p:custDataLst>
          </p:nvPr>
        </p:nvSpPr>
        <p:spPr>
          <a:xfrm>
            <a:off x="2506133" y="5601415"/>
            <a:ext cx="7149823" cy="338554"/>
          </a:xfrm>
          <a:prstGeom prst="rect">
            <a:avLst/>
          </a:prstGeom>
        </p:spPr>
        <p:txBody>
          <a:bodyPr wrap="square">
            <a:spAutoFit/>
          </a:bodyPr>
          <a:lstStyle>
            <a:defPPr>
              <a:defRPr lang="fr-FR"/>
            </a:defPPr>
            <a:lvl1pPr>
              <a:defRPr sz="1400">
                <a:solidFill>
                  <a:srgbClr val="0000FF"/>
                </a:solidFill>
                <a:latin typeface="+mj-lt"/>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CA" sz="1600" dirty="0">
                <a:solidFill>
                  <a:schemeClr val="tx1"/>
                </a:solidFill>
                <a:latin typeface="Univers Condensed"/>
              </a:rPr>
              <a:t>Exemples de pièces en acier tendues -  Câbles dans les bâtiments ou ponts</a:t>
            </a:r>
          </a:p>
        </p:txBody>
      </p:sp>
    </p:spTree>
    <p:extLst>
      <p:ext uri="{BB962C8B-B14F-4D97-AF65-F5344CB8AC3E}">
        <p14:creationId xmlns:p14="http://schemas.microsoft.com/office/powerpoint/2010/main" val="108403190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29</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a:bodyPr>
          <a:lstStyle/>
          <a:p>
            <a:r>
              <a:rPr lang="fr-FR" sz="2700" dirty="0">
                <a:effectLst/>
              </a:rPr>
              <a:t>A – Introduction</a:t>
            </a:r>
          </a:p>
          <a:p>
            <a:r>
              <a:rPr lang="fr-FR" sz="2700" dirty="0">
                <a:effectLst/>
              </a:rPr>
              <a:t>B – Classification des pièces d’aluminium travaillant en traction</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C – Comportement des pièces tendues en aluminium</a:t>
            </a:r>
          </a:p>
          <a:p>
            <a:r>
              <a:rPr lang="fr-FR" sz="2700" dirty="0"/>
              <a:t>D – </a:t>
            </a:r>
            <a:r>
              <a:rPr lang="fr-CA" sz="2700" dirty="0"/>
              <a:t>Différence entre le comportement en traction des pièces en acier et celui des pièces en aluminium</a:t>
            </a:r>
            <a:endParaRPr lang="fr-FR" sz="2700" dirty="0"/>
          </a:p>
          <a:p>
            <a:r>
              <a:rPr lang="fr-FR" sz="2700" dirty="0"/>
              <a:t>E – </a:t>
            </a:r>
            <a:r>
              <a:rPr lang="fr-CA" sz="2700" dirty="0"/>
              <a:t>Définition de l’aire d’une section d’une pièce en traction</a:t>
            </a:r>
          </a:p>
          <a:p>
            <a:r>
              <a:rPr lang="fr-FR" sz="2700" dirty="0"/>
              <a:t>F – </a:t>
            </a:r>
            <a:r>
              <a:rPr lang="fr-CA" sz="2700" dirty="0"/>
              <a:t>Définition de l’aire d’une section d’une pièce en traction soudée  </a:t>
            </a:r>
          </a:p>
          <a:p>
            <a:r>
              <a:rPr lang="fr-FR" sz="2700" dirty="0"/>
              <a:t>G – </a:t>
            </a:r>
            <a:r>
              <a:rPr lang="fr-CA" sz="2700" dirty="0"/>
              <a:t>Mode de mise hors service par plastification ou fracture (états limites ultimes)</a:t>
            </a:r>
          </a:p>
          <a:p>
            <a:r>
              <a:rPr lang="fr-FR" sz="2700" dirty="0"/>
              <a:t>H – Exemples pratiques </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089279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4038600" y="6356350"/>
            <a:ext cx="4114800" cy="365125"/>
          </a:xfrm>
        </p:spPr>
        <p:txBody>
          <a:bodyPr/>
          <a:lstStyle/>
          <a:p>
            <a:r>
              <a:rPr lang="fr-FR"/>
              <a:t>ALU-COMPÉTENCES</a:t>
            </a:r>
            <a:endParaRPr lang="fr-FR" dirty="0"/>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3</a:t>
            </a:fld>
            <a:endParaRPr lang="fr-FR" dirty="0"/>
          </a:p>
        </p:txBody>
      </p:sp>
      <p:sp>
        <p:nvSpPr>
          <p:cNvPr id="4" name="Espace réservé du texte 3"/>
          <p:cNvSpPr>
            <a:spLocks noGrp="1"/>
          </p:cNvSpPr>
          <p:nvPr>
            <p:ph type="body" idx="1"/>
          </p:nvPr>
        </p:nvSpPr>
        <p:spPr>
          <a:xfrm>
            <a:off x="787034" y="1892178"/>
            <a:ext cx="7313612" cy="4041258"/>
          </a:xfrm>
        </p:spPr>
        <p:txBody>
          <a:bodyPr>
            <a:normAutofit/>
          </a:bodyPr>
          <a:lstStyle/>
          <a:p>
            <a:r>
              <a:rPr lang="fr-CA" sz="2000" dirty="0"/>
              <a:t>Avec la permission de l'Association canadienne de normalisation (exploitée sous le nom de «Groupe CSA»), 178, boul. </a:t>
            </a:r>
            <a:r>
              <a:rPr lang="fr-CA" sz="2000" dirty="0" err="1"/>
              <a:t>Rexdale</a:t>
            </a:r>
            <a:r>
              <a:rPr lang="fr-CA" sz="2000" dirty="0"/>
              <a:t>, Toronto, ON, M9W 1R3, une certaine partie du matériel est reproduite de la norme CSA S157-17 / S157.1-17 du groupe CSA. / Commentaire sur CSA S157-17, Calcul de la résistance mécanique des éléments en aluminium. Ce document ne représente pas la position officielle complète du Groupe CSA sur le sujet référencé, qui est représenté uniquement par la norme dans son intégralité. Bien que l'utilisation du matériel ait été autorisée, le Groupe CSA n'est pas responsable de la manière dont les données sont présentées, ni de toute représentation ou interprétation. Aucune autre reproduction n'est autorisée. Pour plus d'informations ou pour acheter des normes auprès du Groupe CSA, veuillez visiter store.csagroup.org ou appeler le 1-800-463-6727.</a:t>
            </a:r>
          </a:p>
          <a:p>
            <a:endParaRPr lang="fr-CA" sz="2000" dirty="0"/>
          </a:p>
        </p:txBody>
      </p:sp>
      <p:sp>
        <p:nvSpPr>
          <p:cNvPr id="5" name="Titre 4"/>
          <p:cNvSpPr>
            <a:spLocks noGrp="1"/>
          </p:cNvSpPr>
          <p:nvPr>
            <p:ph type="title"/>
          </p:nvPr>
        </p:nvSpPr>
        <p:spPr/>
        <p:txBody>
          <a:bodyPr/>
          <a:lstStyle/>
          <a:p>
            <a:r>
              <a:rPr lang="fr-CA" dirty="0"/>
              <a:t>Avis</a:t>
            </a:r>
          </a:p>
        </p:txBody>
      </p:sp>
      <p:pic>
        <p:nvPicPr>
          <p:cNvPr id="6" name="Image 5">
            <a:extLst>
              <a:ext uri="{FF2B5EF4-FFF2-40B4-BE49-F238E27FC236}">
                <a16:creationId xmlns:a16="http://schemas.microsoft.com/office/drawing/2014/main" id="{A25F7124-457F-C946-9C87-A16D03BDC838}"/>
              </a:ext>
            </a:extLst>
          </p:cNvPr>
          <p:cNvPicPr>
            <a:picLocks noChangeAspect="1"/>
          </p:cNvPicPr>
          <p:nvPr/>
        </p:nvPicPr>
        <p:blipFill rotWithShape="1">
          <a:blip r:embed="rId2"/>
          <a:srcRect r="321" b="13091"/>
          <a:stretch/>
        </p:blipFill>
        <p:spPr>
          <a:xfrm>
            <a:off x="8497555" y="1828798"/>
            <a:ext cx="3094140" cy="3376248"/>
          </a:xfrm>
          <a:prstGeom prst="rect">
            <a:avLst/>
          </a:prstGeom>
        </p:spPr>
      </p:pic>
    </p:spTree>
    <p:extLst>
      <p:ext uri="{BB962C8B-B14F-4D97-AF65-F5344CB8AC3E}">
        <p14:creationId xmlns:p14="http://schemas.microsoft.com/office/powerpoint/2010/main" val="2901256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Comportement des pièces tendues en aluminium</a:t>
            </a:r>
          </a:p>
        </p:txBody>
      </p:sp>
      <p:sp>
        <p:nvSpPr>
          <p:cNvPr id="3" name="Espace réservé du texte 2"/>
          <p:cNvSpPr>
            <a:spLocks noGrp="1"/>
          </p:cNvSpPr>
          <p:nvPr>
            <p:ph type="body" idx="1"/>
          </p:nvPr>
        </p:nvSpPr>
        <p:spPr>
          <a:xfrm>
            <a:off x="931972" y="4013657"/>
            <a:ext cx="5316428" cy="1371144"/>
          </a:xfrm>
        </p:spPr>
        <p:txBody>
          <a:bodyPr/>
          <a:lstStyle/>
          <a:p>
            <a:r>
              <a:rPr lang="fr-FR" dirty="0"/>
              <a:t>Comportement d’une éprouvette tendue</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30</a:t>
            </a:fld>
            <a:endParaRPr lang="fr-FR"/>
          </a:p>
        </p:txBody>
      </p:sp>
    </p:spTree>
    <p:extLst>
      <p:ext uri="{BB962C8B-B14F-4D97-AF65-F5344CB8AC3E}">
        <p14:creationId xmlns:p14="http://schemas.microsoft.com/office/powerpoint/2010/main" val="3117614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31</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Comportement des pièces tendues en aluminium</a:t>
            </a: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199" y="786006"/>
                <a:ext cx="8670037" cy="15389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0825" lvl="2" indent="-342900" eaLnBrk="1" hangingPunct="1">
                  <a:defRPr/>
                </a:pPr>
                <a:r>
                  <a:rPr lang="fr-FR" sz="2000" dirty="0">
                    <a:solidFill>
                      <a:schemeClr val="tx1"/>
                    </a:solidFill>
                    <a:latin typeface="Univers Condensed"/>
                    <a:ea typeface="Cambria Math" panose="02040503050406030204" pitchFamily="18" charset="0"/>
                  </a:rPr>
                  <a:t>décrit par la courbe contrainte-déformation</a:t>
                </a:r>
              </a:p>
              <a:p>
                <a:pPr marL="534988" lvl="3" indent="-239713" eaLnBrk="1" hangingPunct="1">
                  <a:defRPr/>
                </a:pPr>
                <a:endParaRPr lang="fr-FR" dirty="0">
                  <a:solidFill>
                    <a:schemeClr val="tx1"/>
                  </a:solidFill>
                  <a:latin typeface="Univers Condensed"/>
                  <a:ea typeface="Cambria Math" panose="02040503050406030204" pitchFamily="18" charset="0"/>
                </a:endParaRPr>
              </a:p>
              <a:p>
                <a:pPr marL="250825" lvl="2" indent="-342900" eaLnBrk="1" hangingPunct="1">
                  <a:defRPr/>
                </a:pPr>
                <a:r>
                  <a:rPr lang="fr-CA" sz="2000" dirty="0">
                    <a:solidFill>
                      <a:schemeClr val="tx1"/>
                    </a:solidFill>
                    <a:latin typeface="Univers Condensed"/>
                  </a:rPr>
                  <a:t>caractérisé par la limite élastique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𝐹</m:t>
                        </m:r>
                      </m:e>
                      <m:sub>
                        <m:r>
                          <a:rPr lang="en-CA" sz="2000" i="1" dirty="0">
                            <a:solidFill>
                              <a:schemeClr val="tx1"/>
                            </a:solidFill>
                            <a:latin typeface="Cambria Math" panose="02040503050406030204" pitchFamily="18" charset="0"/>
                            <a:ea typeface="Cambria Math" panose="02040503050406030204" pitchFamily="18" charset="0"/>
                          </a:rPr>
                          <m:t>𝑦</m:t>
                        </m:r>
                      </m:sub>
                    </m:sSub>
                  </m:oMath>
                </a14:m>
                <a:r>
                  <a:rPr lang="fr-CA" sz="2000" dirty="0">
                    <a:solidFill>
                      <a:schemeClr val="tx1"/>
                    </a:solidFill>
                    <a:latin typeface="Univers Condensed"/>
                  </a:rPr>
                  <a:t>) et la contrainte de rupture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𝐹</m:t>
                        </m:r>
                      </m:e>
                      <m:sub>
                        <m:r>
                          <a:rPr lang="en-CA" sz="2000" i="1" dirty="0">
                            <a:solidFill>
                              <a:schemeClr val="tx1"/>
                            </a:solidFill>
                            <a:latin typeface="Cambria Math" panose="02040503050406030204" pitchFamily="18" charset="0"/>
                            <a:ea typeface="Cambria Math" panose="02040503050406030204" pitchFamily="18" charset="0"/>
                          </a:rPr>
                          <m:t>𝑢</m:t>
                        </m:r>
                      </m:sub>
                    </m:sSub>
                  </m:oMath>
                </a14:m>
                <a:r>
                  <a:rPr lang="fr-CA" sz="2000" dirty="0">
                    <a:solidFill>
                      <a:schemeClr val="tx1"/>
                    </a:solidFill>
                    <a:latin typeface="Univers Condensed"/>
                  </a:rPr>
                  <a:t>)</a:t>
                </a:r>
                <a:endParaRPr lang="fr-FR" sz="2000" dirty="0">
                  <a:solidFill>
                    <a:schemeClr val="tx1"/>
                  </a:solidFill>
                  <a:latin typeface="Univers Condensed"/>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199" y="786006"/>
                <a:ext cx="8670037" cy="1538945"/>
              </a:xfrm>
              <a:prstGeom prst="rect">
                <a:avLst/>
              </a:prstGeom>
              <a:blipFill>
                <a:blip r:embed="rId3"/>
                <a:stretch>
                  <a:fillRect l="-562" t="-19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2" name="Image 11"/>
          <p:cNvPicPr>
            <a:picLocks noChangeAspect="1"/>
          </p:cNvPicPr>
          <p:nvPr/>
        </p:nvPicPr>
        <p:blipFill>
          <a:blip r:embed="rId4"/>
          <a:stretch>
            <a:fillRect/>
          </a:stretch>
        </p:blipFill>
        <p:spPr>
          <a:xfrm>
            <a:off x="5327358" y="2512330"/>
            <a:ext cx="5184576" cy="3563483"/>
          </a:xfrm>
          <a:prstGeom prst="rect">
            <a:avLst/>
          </a:prstGeom>
        </p:spPr>
      </p:pic>
      <p:sp>
        <p:nvSpPr>
          <p:cNvPr id="13" name="Rectangle 12"/>
          <p:cNvSpPr/>
          <p:nvPr/>
        </p:nvSpPr>
        <p:spPr>
          <a:xfrm>
            <a:off x="5806136" y="6239093"/>
            <a:ext cx="4705797" cy="307777"/>
          </a:xfrm>
          <a:prstGeom prst="rect">
            <a:avLst/>
          </a:prstGeom>
        </p:spPr>
        <p:txBody>
          <a:bodyPr wrap="square">
            <a:spAutoFit/>
          </a:bodyPr>
          <a:lstStyle/>
          <a:p>
            <a:r>
              <a:rPr lang="fr-CA" sz="1400" dirty="0">
                <a:latin typeface="Univers Condensed"/>
              </a:rPr>
              <a:t>Courbe contrainte-déformation d'un alliage d'aluminium</a:t>
            </a:r>
          </a:p>
        </p:txBody>
      </p:sp>
      <mc:AlternateContent xmlns:mc="http://schemas.openxmlformats.org/markup-compatibility/2006" xmlns:a14="http://schemas.microsoft.com/office/drawing/2010/main">
        <mc:Choice Requires="a14">
          <p:sp>
            <p:nvSpPr>
              <p:cNvPr id="17" name="Rectangle 1027">
                <a:extLst>
                  <a:ext uri="{FF2B5EF4-FFF2-40B4-BE49-F238E27FC236}">
                    <a16:creationId xmlns:a16="http://schemas.microsoft.com/office/drawing/2014/main" id="{CE294F2A-1E34-485E-9AD5-7460060EAACF}"/>
                  </a:ext>
                </a:extLst>
              </p:cNvPr>
              <p:cNvSpPr txBox="1">
                <a:spLocks noChangeArrowheads="1"/>
              </p:cNvSpPr>
              <p:nvPr/>
            </p:nvSpPr>
            <p:spPr bwMode="auto">
              <a:xfrm>
                <a:off x="838200" y="2297281"/>
                <a:ext cx="4432692" cy="27256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1950" lvl="2" indent="-342900" eaLnBrk="1" hangingPunct="1">
                  <a:defRPr/>
                </a:pPr>
                <a:r>
                  <a:rPr lang="fr-FR" sz="2000" dirty="0">
                    <a:latin typeface="Univers Condensed"/>
                    <a:ea typeface="Cambria Math" panose="02040503050406030204" pitchFamily="18" charset="0"/>
                  </a:rPr>
                  <a:t>Si</a:t>
                </a:r>
                <a:r>
                  <a:rPr lang="fr-CA" sz="2000" dirty="0">
                    <a:latin typeface="Univers Condensed"/>
                    <a:ea typeface="Cambria Math" panose="02040503050406030204" pitchFamily="18" charset="0"/>
                  </a:rPr>
                  <a:t> la contrainte dépasse limite élastique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en-CA" sz="2000" i="1" dirty="0">
                            <a:latin typeface="Cambria Math" panose="02040503050406030204" pitchFamily="18" charset="0"/>
                            <a:ea typeface="Cambria Math" panose="02040503050406030204" pitchFamily="18" charset="0"/>
                          </a:rPr>
                          <m:t>𝐹</m:t>
                        </m:r>
                      </m:e>
                      <m:sub>
                        <m:r>
                          <a:rPr lang="en-CA" sz="2000" i="1" dirty="0">
                            <a:latin typeface="Cambria Math" panose="02040503050406030204" pitchFamily="18" charset="0"/>
                            <a:ea typeface="Cambria Math" panose="02040503050406030204" pitchFamily="18" charset="0"/>
                          </a:rPr>
                          <m:t>𝑦</m:t>
                        </m:r>
                      </m:sub>
                    </m:sSub>
                  </m:oMath>
                </a14:m>
                <a:r>
                  <a:rPr lang="fr-CA" sz="2000" dirty="0">
                    <a:latin typeface="Univers Condensed"/>
                    <a:ea typeface="Cambria Math" panose="02040503050406030204" pitchFamily="18" charset="0"/>
                  </a:rPr>
                  <a:t>, il y a plastification de section avec déformations permanentes</a:t>
                </a:r>
              </a:p>
              <a:p>
                <a:pPr marL="361950" lvl="2" indent="-342900" eaLnBrk="1" hangingPunct="1">
                  <a:defRPr/>
                </a:pPr>
                <a:endParaRPr lang="fr-CA" sz="2000" dirty="0">
                  <a:latin typeface="Univers Condensed"/>
                  <a:ea typeface="Cambria Math" panose="02040503050406030204" pitchFamily="18" charset="0"/>
                </a:endParaRPr>
              </a:p>
              <a:p>
                <a:pPr marL="361950" lvl="2" indent="-342900" eaLnBrk="1" hangingPunct="1">
                  <a:defRPr/>
                </a:pPr>
                <a:r>
                  <a:rPr lang="fr-CA" sz="2000" dirty="0">
                    <a:latin typeface="Univers Condensed"/>
                    <a:ea typeface="Cambria Math" panose="02040503050406030204" pitchFamily="18" charset="0"/>
                  </a:rPr>
                  <a:t>Si la contrainte atteint la valeur limite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en-CA" sz="2000" dirty="0">
                            <a:latin typeface="Cambria Math" panose="02040503050406030204" pitchFamily="18" charset="0"/>
                            <a:ea typeface="Cambria Math" panose="02040503050406030204" pitchFamily="18" charset="0"/>
                          </a:rPr>
                          <m:t>𝐹</m:t>
                        </m:r>
                      </m:e>
                      <m:sub>
                        <m:r>
                          <a:rPr lang="en-CA" sz="2000" dirty="0">
                            <a:latin typeface="Cambria Math" panose="02040503050406030204" pitchFamily="18" charset="0"/>
                            <a:ea typeface="Cambria Math" panose="02040503050406030204" pitchFamily="18" charset="0"/>
                          </a:rPr>
                          <m:t>𝑢</m:t>
                        </m:r>
                      </m:sub>
                    </m:sSub>
                  </m:oMath>
                </a14:m>
                <a:r>
                  <a:rPr lang="fr-CA" sz="2000" dirty="0">
                    <a:latin typeface="Univers Condensed"/>
                    <a:ea typeface="Cambria Math" panose="02040503050406030204" pitchFamily="18" charset="0"/>
                  </a:rPr>
                  <a:t>, c’est la fracture de la pièce qui se produit</a:t>
                </a:r>
                <a:endParaRPr lang="fr-FR" sz="2000" dirty="0">
                  <a:latin typeface="Univers Condensed"/>
                  <a:ea typeface="Cambria Math" panose="02040503050406030204" pitchFamily="18" charset="0"/>
                </a:endParaRPr>
              </a:p>
            </p:txBody>
          </p:sp>
        </mc:Choice>
        <mc:Fallback xmlns="">
          <p:sp>
            <p:nvSpPr>
              <p:cNvPr id="17" name="Rectangle 1027">
                <a:extLst>
                  <a:ext uri="{FF2B5EF4-FFF2-40B4-BE49-F238E27FC236}">
                    <a16:creationId xmlns:a16="http://schemas.microsoft.com/office/drawing/2014/main" id="{CE294F2A-1E34-485E-9AD5-7460060EAACF}"/>
                  </a:ext>
                </a:extLst>
              </p:cNvPr>
              <p:cNvSpPr txBox="1">
                <a:spLocks noRot="1" noChangeAspect="1" noMove="1" noResize="1" noEditPoints="1" noAdjustHandles="1" noChangeArrowheads="1" noChangeShapeType="1" noTextEdit="1"/>
              </p:cNvSpPr>
              <p:nvPr/>
            </p:nvSpPr>
            <p:spPr bwMode="auto">
              <a:xfrm>
                <a:off x="838200" y="2297281"/>
                <a:ext cx="4432692" cy="2725657"/>
              </a:xfrm>
              <a:prstGeom prst="rect">
                <a:avLst/>
              </a:prstGeom>
              <a:blipFill>
                <a:blip r:embed="rId5"/>
                <a:stretch>
                  <a:fillRect l="-825" t="-1119" r="-825" b="-24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9" name="Rectangle 8">
            <a:extLst>
              <a:ext uri="{FF2B5EF4-FFF2-40B4-BE49-F238E27FC236}">
                <a16:creationId xmlns:a16="http://schemas.microsoft.com/office/drawing/2014/main" id="{A550A0E7-C861-4C4E-88C3-74131ABB689A}"/>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3087296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Comportement des pièces tendues en aluminium</a:t>
            </a:r>
          </a:p>
        </p:txBody>
      </p:sp>
      <p:sp>
        <p:nvSpPr>
          <p:cNvPr id="3" name="Espace réservé du texte 2"/>
          <p:cNvSpPr>
            <a:spLocks noGrp="1"/>
          </p:cNvSpPr>
          <p:nvPr>
            <p:ph type="body" idx="1"/>
          </p:nvPr>
        </p:nvSpPr>
        <p:spPr>
          <a:xfrm>
            <a:off x="931972" y="4013657"/>
            <a:ext cx="5316428" cy="1371144"/>
          </a:xfrm>
        </p:spPr>
        <p:txBody>
          <a:bodyPr/>
          <a:lstStyle/>
          <a:p>
            <a:r>
              <a:rPr lang="fr-FR" dirty="0"/>
              <a:t>Comportement des pièces tendues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32</a:t>
            </a:fld>
            <a:endParaRPr lang="fr-FR"/>
          </a:p>
        </p:txBody>
      </p:sp>
    </p:spTree>
    <p:extLst>
      <p:ext uri="{BB962C8B-B14F-4D97-AF65-F5344CB8AC3E}">
        <p14:creationId xmlns:p14="http://schemas.microsoft.com/office/powerpoint/2010/main" val="3447088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33</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Comportement des pièces tendues en aluminium</a:t>
            </a:r>
          </a:p>
        </p:txBody>
      </p:sp>
      <p:sp>
        <p:nvSpPr>
          <p:cNvPr id="9" name="Rectangle 1027"/>
          <p:cNvSpPr txBox="1">
            <a:spLocks noChangeArrowheads="1"/>
          </p:cNvSpPr>
          <p:nvPr/>
        </p:nvSpPr>
        <p:spPr bwMode="auto">
          <a:xfrm>
            <a:off x="837823" y="818630"/>
            <a:ext cx="9049562" cy="282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217488" eaLnBrk="1" hangingPunct="1">
              <a:buNone/>
              <a:defRPr/>
            </a:pPr>
            <a:r>
              <a:rPr lang="fr-FR" sz="2000" dirty="0">
                <a:latin typeface="Univers Condensed"/>
                <a:ea typeface="Cambria Math" panose="02040503050406030204" pitchFamily="18" charset="0"/>
              </a:rPr>
              <a:t>Comportement semblable à celui des éprouvettes, mais </a:t>
            </a:r>
            <a:r>
              <a:rPr lang="fr-FR" sz="2000" u="sng" dirty="0">
                <a:latin typeface="Univers Condensed"/>
                <a:ea typeface="Cambria Math" panose="02040503050406030204" pitchFamily="18" charset="0"/>
              </a:rPr>
              <a:t>il n’est pas identique</a:t>
            </a:r>
            <a:r>
              <a:rPr lang="fr-FR" sz="2000" dirty="0">
                <a:latin typeface="Univers Condensed"/>
                <a:ea typeface="Cambria Math" panose="02040503050406030204" pitchFamily="18" charset="0"/>
              </a:rPr>
              <a:t>: </a:t>
            </a:r>
          </a:p>
          <a:p>
            <a:pPr marL="534988" lvl="2" indent="-268288"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820738" lvl="3" indent="-285750" eaLnBrk="1" hangingPunct="1">
              <a:buFont typeface="Arial" panose="020B0604020202020204" pitchFamily="34" charset="0"/>
              <a:buChar char="•"/>
              <a:defRPr/>
            </a:pPr>
            <a:r>
              <a:rPr lang="fr-FR" dirty="0">
                <a:latin typeface="Univers Condensed"/>
              </a:rPr>
              <a:t>présence des contraintes résiduelles : </a:t>
            </a:r>
            <a:r>
              <a:rPr lang="fr-CA" dirty="0">
                <a:latin typeface="Univers Condensed"/>
              </a:rPr>
              <a:t>résultantes des procédés de fabrication (extrusion, laminage, </a:t>
            </a:r>
            <a:r>
              <a:rPr lang="fr-FR" dirty="0">
                <a:latin typeface="Univers Condensed"/>
              </a:rPr>
              <a:t>pliage, découpage, soudage, etc.). </a:t>
            </a:r>
            <a:r>
              <a:rPr lang="fr-FR" u="sng" dirty="0">
                <a:latin typeface="Univers Condensed"/>
              </a:rPr>
              <a:t>Contraintes autoéquilibrées</a:t>
            </a:r>
            <a:r>
              <a:rPr lang="fr-FR" dirty="0">
                <a:latin typeface="Univers Condensed"/>
              </a:rPr>
              <a:t>.</a:t>
            </a:r>
          </a:p>
          <a:p>
            <a:pPr marL="801688" lvl="3" indent="-266700" eaLnBrk="1" hangingPunct="1">
              <a:buFont typeface="Wingdings" panose="05000000000000000000" pitchFamily="2" charset="2"/>
              <a:buChar char="§"/>
              <a:defRPr/>
            </a:pPr>
            <a:endParaRPr lang="fr-FR" dirty="0">
              <a:latin typeface="Univers Condensed"/>
            </a:endParaRPr>
          </a:p>
          <a:p>
            <a:pPr marL="1277938" lvl="4" indent="-285750" eaLnBrk="1" hangingPunct="1">
              <a:buSzPct val="80000"/>
              <a:buFont typeface="Wingdings" panose="05000000000000000000" pitchFamily="2" charset="2"/>
              <a:buChar char="Ø"/>
              <a:defRPr/>
            </a:pPr>
            <a:r>
              <a:rPr lang="fr-FR" u="sng" dirty="0">
                <a:latin typeface="Univers Condensed"/>
              </a:rPr>
              <a:t>moins significatives toutefois pour le comportement des pièces en traction</a:t>
            </a:r>
            <a:r>
              <a:rPr lang="fr-FR" dirty="0">
                <a:latin typeface="Univers Condensed"/>
              </a:rPr>
              <a:t> que pour le comportement des pièces en compression</a:t>
            </a:r>
          </a:p>
        </p:txBody>
      </p:sp>
      <p:sp>
        <p:nvSpPr>
          <p:cNvPr id="10" name="Rectangle 9"/>
          <p:cNvSpPr/>
          <p:nvPr/>
        </p:nvSpPr>
        <p:spPr>
          <a:xfrm>
            <a:off x="2455333" y="4831211"/>
            <a:ext cx="4162445" cy="523220"/>
          </a:xfrm>
          <a:prstGeom prst="rect">
            <a:avLst/>
          </a:prstGeom>
        </p:spPr>
        <p:txBody>
          <a:bodyPr wrap="square">
            <a:spAutoFit/>
          </a:bodyPr>
          <a:lstStyle/>
          <a:p>
            <a:r>
              <a:rPr lang="fr-CA" sz="1400" dirty="0">
                <a:latin typeface="Univers Condensed"/>
              </a:rPr>
              <a:t>Contraintes résiduelles dues au refroidissement d’un profilé laminé à chaud (acier)</a:t>
            </a:r>
          </a:p>
        </p:txBody>
      </p:sp>
      <p:sp>
        <p:nvSpPr>
          <p:cNvPr id="14" name="Rectangle 13"/>
          <p:cNvSpPr/>
          <p:nvPr/>
        </p:nvSpPr>
        <p:spPr>
          <a:xfrm>
            <a:off x="1531371" y="6546870"/>
            <a:ext cx="1313052" cy="276999"/>
          </a:xfrm>
          <a:prstGeom prst="rect">
            <a:avLst/>
          </a:prstGeom>
        </p:spPr>
        <p:txBody>
          <a:bodyPr wrap="none">
            <a:spAutoFit/>
          </a:bodyPr>
          <a:lstStyle/>
          <a:p>
            <a:r>
              <a:rPr lang="fr-CA" sz="1200" dirty="0">
                <a:latin typeface="+mj-lt"/>
              </a:rPr>
              <a:t>Source: Pr. F. FREY</a:t>
            </a:r>
          </a:p>
        </p:txBody>
      </p:sp>
      <p:pic>
        <p:nvPicPr>
          <p:cNvPr id="18" name="Image 17">
            <a:extLst>
              <a:ext uri="{FF2B5EF4-FFF2-40B4-BE49-F238E27FC236}">
                <a16:creationId xmlns:a16="http://schemas.microsoft.com/office/drawing/2014/main" id="{084FD9E5-744C-4D74-AACD-868A577ECBD6}"/>
              </a:ext>
            </a:extLst>
          </p:cNvPr>
          <p:cNvPicPr>
            <a:picLocks noChangeAspect="1"/>
          </p:cNvPicPr>
          <p:nvPr/>
        </p:nvPicPr>
        <p:blipFill>
          <a:blip r:embed="rId3"/>
          <a:stretch>
            <a:fillRect/>
          </a:stretch>
        </p:blipFill>
        <p:spPr>
          <a:xfrm>
            <a:off x="6798790" y="3829293"/>
            <a:ext cx="2887076" cy="2527057"/>
          </a:xfrm>
          <a:prstGeom prst="rect">
            <a:avLst/>
          </a:prstGeom>
        </p:spPr>
      </p:pic>
    </p:spTree>
    <p:extLst>
      <p:ext uri="{BB962C8B-B14F-4D97-AF65-F5344CB8AC3E}">
        <p14:creationId xmlns:p14="http://schemas.microsoft.com/office/powerpoint/2010/main" val="70508173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34</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Comportement des pièces tendues en aluminium</a:t>
            </a:r>
          </a:p>
        </p:txBody>
      </p:sp>
      <p:sp>
        <p:nvSpPr>
          <p:cNvPr id="8" name="Rectangle 1027"/>
          <p:cNvSpPr txBox="1">
            <a:spLocks noChangeArrowheads="1"/>
          </p:cNvSpPr>
          <p:nvPr/>
        </p:nvSpPr>
        <p:spPr bwMode="auto">
          <a:xfrm>
            <a:off x="838199" y="822368"/>
            <a:ext cx="9870005"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7888" lvl="3" indent="-342900" eaLnBrk="1" hangingPunct="1">
              <a:buFont typeface="Arial" panose="020B0604020202020204" pitchFamily="34" charset="0"/>
              <a:buChar char="•"/>
              <a:defRPr/>
            </a:pPr>
            <a:r>
              <a:rPr lang="fr-FR" dirty="0">
                <a:latin typeface="Univers Condensed"/>
              </a:rPr>
              <a:t>dû au comportement particulier des </a:t>
            </a:r>
            <a:r>
              <a:rPr lang="fr-FR" u="sng" dirty="0">
                <a:latin typeface="Univers Condensed"/>
              </a:rPr>
              <a:t>assemblages </a:t>
            </a:r>
            <a:r>
              <a:rPr lang="fr-CA" u="sng" dirty="0">
                <a:latin typeface="Univers Condensed"/>
              </a:rPr>
              <a:t>aux extrémités de la pièce</a:t>
            </a:r>
            <a:r>
              <a:rPr lang="fr-FR" dirty="0">
                <a:latin typeface="Univers Condensed"/>
              </a:rPr>
              <a:t>:</a:t>
            </a:r>
          </a:p>
          <a:p>
            <a:pPr marL="1165225" lvl="4" indent="-342900" eaLnBrk="1" hangingPunct="1">
              <a:buSzPct val="80000"/>
              <a:buFont typeface="Wingdings" panose="05000000000000000000" pitchFamily="2" charset="2"/>
              <a:buChar char="Ø"/>
              <a:defRPr/>
            </a:pPr>
            <a:r>
              <a:rPr lang="fr-CA" dirty="0">
                <a:latin typeface="Univers Condensed"/>
              </a:rPr>
              <a:t>assemblage boulonné impliquant le perçage de trous dans les pièces</a:t>
            </a:r>
          </a:p>
          <a:p>
            <a:pPr marL="1165225" lvl="4" indent="-342900" eaLnBrk="1" hangingPunct="1">
              <a:buSzPct val="80000"/>
              <a:buFont typeface="Wingdings" panose="05000000000000000000" pitchFamily="2" charset="2"/>
              <a:buChar char="Ø"/>
              <a:defRPr/>
            </a:pPr>
            <a:r>
              <a:rPr lang="fr-CA" dirty="0">
                <a:latin typeface="Univers Condensed"/>
              </a:rPr>
              <a:t>assemblage soudé, impliquant un changement métallurgique du métal</a:t>
            </a:r>
          </a:p>
          <a:p>
            <a:pPr marL="1165225" lvl="4" indent="-342900" eaLnBrk="1" hangingPunct="1">
              <a:buSzPct val="80000"/>
              <a:buFont typeface="Wingdings" panose="05000000000000000000" pitchFamily="2" charset="2"/>
              <a:buChar char="Ø"/>
              <a:defRPr/>
            </a:pPr>
            <a:r>
              <a:rPr lang="fr-CA" dirty="0">
                <a:latin typeface="Univers Condensed"/>
              </a:rPr>
              <a:t>excentricités intrinsèques aux différents types d’assemblages</a:t>
            </a:r>
          </a:p>
          <a:p>
            <a:pPr marL="1165225" lvl="4" indent="-342900" eaLnBrk="1" hangingPunct="1">
              <a:buSzPct val="80000"/>
              <a:buFont typeface="Wingdings" panose="05000000000000000000" pitchFamily="2" charset="2"/>
              <a:buChar char="Ø"/>
              <a:defRPr/>
            </a:pPr>
            <a:r>
              <a:rPr lang="fr-CA" dirty="0">
                <a:latin typeface="Univers Condensed"/>
              </a:rPr>
              <a:t>distributions non uniformes des contraintes qui découlent des excentricités</a:t>
            </a:r>
          </a:p>
          <a:p>
            <a:pPr marL="1165225" lvl="4" indent="-342900" eaLnBrk="1" hangingPunct="1">
              <a:buSzPct val="80000"/>
              <a:buFont typeface="Wingdings" panose="05000000000000000000" pitchFamily="2" charset="2"/>
              <a:buChar char="Ø"/>
              <a:defRPr/>
            </a:pPr>
            <a:r>
              <a:rPr lang="fr-CA" dirty="0">
                <a:latin typeface="Univers Condensed"/>
              </a:rPr>
              <a:t>modes de déchirement ou de séparation des pièces (assemblages boulonnées)</a:t>
            </a:r>
            <a:endParaRPr lang="fr-FR" dirty="0">
              <a:latin typeface="Univers Condensed"/>
            </a:endParaRPr>
          </a:p>
        </p:txBody>
      </p:sp>
      <p:sp>
        <p:nvSpPr>
          <p:cNvPr id="11" name="Rectangle 10">
            <a:extLst>
              <a:ext uri="{FF2B5EF4-FFF2-40B4-BE49-F238E27FC236}">
                <a16:creationId xmlns:a16="http://schemas.microsoft.com/office/drawing/2014/main" id="{3B686BAD-2A86-4B0F-8BB9-27BCA550B4EE}"/>
              </a:ext>
            </a:extLst>
          </p:cNvPr>
          <p:cNvSpPr/>
          <p:nvPr/>
        </p:nvSpPr>
        <p:spPr>
          <a:xfrm>
            <a:off x="6173008" y="6239093"/>
            <a:ext cx="3843229" cy="307777"/>
          </a:xfrm>
          <a:prstGeom prst="rect">
            <a:avLst/>
          </a:prstGeom>
        </p:spPr>
        <p:txBody>
          <a:bodyPr wrap="square">
            <a:spAutoFit/>
          </a:bodyPr>
          <a:lstStyle/>
          <a:p>
            <a:r>
              <a:rPr lang="fr-FR" sz="1400" dirty="0">
                <a:latin typeface="Univers Condensed"/>
              </a:rPr>
              <a:t>Comportement en traction d’une cornière</a:t>
            </a:r>
          </a:p>
        </p:txBody>
      </p:sp>
      <p:pic>
        <p:nvPicPr>
          <p:cNvPr id="12" name="Picture 2">
            <a:extLst>
              <a:ext uri="{FF2B5EF4-FFF2-40B4-BE49-F238E27FC236}">
                <a16:creationId xmlns:a16="http://schemas.microsoft.com/office/drawing/2014/main" id="{6281D925-6509-4A63-B09A-576D3F745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038" y="3359701"/>
            <a:ext cx="5227167" cy="2733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Rectangle 1027">
                <a:extLst>
                  <a:ext uri="{FF2B5EF4-FFF2-40B4-BE49-F238E27FC236}">
                    <a16:creationId xmlns:a16="http://schemas.microsoft.com/office/drawing/2014/main" id="{542471F7-F07B-40D4-89A3-1DAAF5B3EC31}"/>
                  </a:ext>
                </a:extLst>
              </p:cNvPr>
              <p:cNvSpPr txBox="1">
                <a:spLocks noChangeArrowheads="1"/>
              </p:cNvSpPr>
              <p:nvPr/>
            </p:nvSpPr>
            <p:spPr bwMode="auto">
              <a:xfrm>
                <a:off x="838200" y="3764920"/>
                <a:ext cx="4642838" cy="20351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84250" lvl="1" indent="-365125" eaLnBrk="1" hangingPunct="1">
                  <a:buClr>
                    <a:srgbClr val="FF0000"/>
                  </a:buClr>
                  <a:buNone/>
                  <a:defRPr/>
                </a:pPr>
                <a14:m>
                  <m:oMath xmlns:m="http://schemas.openxmlformats.org/officeDocument/2006/math">
                    <m:r>
                      <a:rPr lang="fr-CA" sz="2000" i="1" smtClean="0">
                        <a:solidFill>
                          <a:schemeClr val="tx1"/>
                        </a:solidFill>
                        <a:latin typeface="Cambria Math" panose="02040503050406030204" pitchFamily="18" charset="0"/>
                        <a:ea typeface="Cambria Math" panose="02040503050406030204" pitchFamily="18" charset="0"/>
                      </a:rPr>
                      <m:t>⟹</m:t>
                    </m:r>
                  </m:oMath>
                </a14:m>
                <a:r>
                  <a:rPr lang="fr-CA" sz="2000" dirty="0">
                    <a:solidFill>
                      <a:schemeClr val="tx1"/>
                    </a:solidFill>
                    <a:latin typeface="Univers Condensed"/>
                    <a:ea typeface="Cambria Math" panose="02040503050406030204" pitchFamily="18" charset="0"/>
                  </a:rPr>
                  <a:t>  </a:t>
                </a:r>
                <a:r>
                  <a:rPr lang="fr-FR" sz="2000" dirty="0">
                    <a:solidFill>
                      <a:schemeClr val="tx1"/>
                    </a:solidFill>
                    <a:latin typeface="Univers Condensed"/>
                    <a:ea typeface="Cambria Math" panose="02040503050406030204" pitchFamily="18" charset="0"/>
                  </a:rPr>
                  <a:t>Perte de résistance </a:t>
                </a:r>
                <a:r>
                  <a:rPr lang="fr-FR" sz="2000" dirty="0">
                    <a:latin typeface="Univers Condensed"/>
                    <a:ea typeface="Cambria Math" panose="02040503050406030204" pitchFamily="18" charset="0"/>
                  </a:rPr>
                  <a:t>due à la présence de </a:t>
                </a:r>
                <a:r>
                  <a:rPr lang="fr-FR" sz="2000" u="sng" dirty="0">
                    <a:latin typeface="Univers Condensed"/>
                    <a:ea typeface="Cambria Math" panose="02040503050406030204" pitchFamily="18" charset="0"/>
                  </a:rPr>
                  <a:t>soudures</a:t>
                </a:r>
                <a:r>
                  <a:rPr lang="fr-FR" sz="2000" dirty="0">
                    <a:latin typeface="Univers Condensed"/>
                    <a:ea typeface="Cambria Math" panose="02040503050406030204" pitchFamily="18" charset="0"/>
                  </a:rPr>
                  <a:t>, à la présence de </a:t>
                </a:r>
                <a:r>
                  <a:rPr lang="fr-FR" sz="2000" u="sng" dirty="0">
                    <a:latin typeface="Univers Condensed"/>
                    <a:ea typeface="Cambria Math" panose="02040503050406030204" pitchFamily="18" charset="0"/>
                  </a:rPr>
                  <a:t>trous</a:t>
                </a:r>
                <a:r>
                  <a:rPr lang="fr-FR" sz="2000" dirty="0">
                    <a:latin typeface="Univers Condensed"/>
                    <a:ea typeface="Cambria Math" panose="02040503050406030204" pitchFamily="18" charset="0"/>
                  </a:rPr>
                  <a:t>, aux </a:t>
                </a:r>
                <a:r>
                  <a:rPr lang="fr-FR" sz="2000" u="sng" dirty="0">
                    <a:latin typeface="Univers Condensed"/>
                    <a:ea typeface="Cambria Math" panose="02040503050406030204" pitchFamily="18" charset="0"/>
                  </a:rPr>
                  <a:t>excentricités</a:t>
                </a:r>
                <a:r>
                  <a:rPr lang="fr-FR" sz="2000" dirty="0">
                    <a:latin typeface="Univers Condensed"/>
                    <a:ea typeface="Cambria Math" panose="02040503050406030204" pitchFamily="18" charset="0"/>
                  </a:rPr>
                  <a:t> et à la </a:t>
                </a:r>
                <a:r>
                  <a:rPr lang="fr-FR" sz="2000" u="sng" dirty="0">
                    <a:latin typeface="Univers Condensed"/>
                    <a:ea typeface="Cambria Math" panose="02040503050406030204" pitchFamily="18" charset="0"/>
                  </a:rPr>
                  <a:t>distribution non uniforme des contraintes</a:t>
                </a:r>
                <a:r>
                  <a:rPr lang="fr-FR" sz="2000" dirty="0">
                    <a:latin typeface="Univers Condensed"/>
                    <a:ea typeface="Cambria Math" panose="02040503050406030204" pitchFamily="18" charset="0"/>
                  </a:rPr>
                  <a:t> qui en découlent</a:t>
                </a:r>
              </a:p>
            </p:txBody>
          </p:sp>
        </mc:Choice>
        <mc:Fallback xmlns="">
          <p:sp>
            <p:nvSpPr>
              <p:cNvPr id="13" name="Rectangle 1027">
                <a:extLst>
                  <a:ext uri="{FF2B5EF4-FFF2-40B4-BE49-F238E27FC236}">
                    <a16:creationId xmlns:a16="http://schemas.microsoft.com/office/drawing/2014/main" id="{542471F7-F07B-40D4-89A3-1DAAF5B3EC31}"/>
                  </a:ext>
                </a:extLst>
              </p:cNvPr>
              <p:cNvSpPr txBox="1">
                <a:spLocks noRot="1" noChangeAspect="1" noMove="1" noResize="1" noEditPoints="1" noAdjustHandles="1" noChangeArrowheads="1" noChangeShapeType="1" noTextEdit="1"/>
              </p:cNvSpPr>
              <p:nvPr/>
            </p:nvSpPr>
            <p:spPr bwMode="auto">
              <a:xfrm>
                <a:off x="838200" y="3764920"/>
                <a:ext cx="4642838" cy="2035132"/>
              </a:xfrm>
              <a:prstGeom prst="rect">
                <a:avLst/>
              </a:prstGeom>
              <a:blipFill>
                <a:blip r:embed="rId4"/>
                <a:stretch>
                  <a:fillRect t="-1502" r="-2760" b="-3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9" name="Rectangle 8">
            <a:extLst>
              <a:ext uri="{FF2B5EF4-FFF2-40B4-BE49-F238E27FC236}">
                <a16:creationId xmlns:a16="http://schemas.microsoft.com/office/drawing/2014/main" id="{0A9FCC86-864D-8B48-AAB8-643D715BF5D2}"/>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230038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35</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Comportement des pièces tendues en aluminium</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839631"/>
                <a:ext cx="10049933" cy="55167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latin typeface="Univers Condensed"/>
                    <a:ea typeface="Cambria Math" panose="02040503050406030204" pitchFamily="18" charset="0"/>
                  </a:rPr>
                  <a:t>Le comportement des pièces tendues n’étant pas tout à fait identique à celui des éprouvettes, </a:t>
                </a:r>
                <a:r>
                  <a:rPr lang="fr-FR" sz="2000" u="sng" dirty="0">
                    <a:latin typeface="Univers Condensed"/>
                    <a:ea typeface="Cambria Math" panose="02040503050406030204" pitchFamily="18" charset="0"/>
                  </a:rPr>
                  <a:t>il faut donc </a:t>
                </a:r>
                <a:r>
                  <a:rPr lang="fr-CA" sz="2000" u="sng" dirty="0">
                    <a:latin typeface="Univers Condensed"/>
                    <a:ea typeface="Cambria Math" panose="02040503050406030204" pitchFamily="18" charset="0"/>
                  </a:rPr>
                  <a:t>considérer pour les pièces tendues </a:t>
                </a:r>
                <a:r>
                  <a:rPr lang="fr-CA" sz="2000" b="1" u="sng" dirty="0">
                    <a:latin typeface="Univers Condensed"/>
                    <a:ea typeface="Cambria Math" panose="02040503050406030204" pitchFamily="18" charset="0"/>
                  </a:rPr>
                  <a:t>deux (2) états </a:t>
                </a:r>
                <a:r>
                  <a:rPr lang="fr-FR" sz="2000" b="1" u="sng" dirty="0">
                    <a:latin typeface="Univers Condensed"/>
                    <a:ea typeface="Cambria Math" panose="02040503050406030204" pitchFamily="18" charset="0"/>
                  </a:rPr>
                  <a:t>limites ultimes </a:t>
                </a:r>
                <a:endParaRPr lang="fr-FR" sz="2000" b="1" dirty="0">
                  <a:latin typeface="Univers Condensed"/>
                  <a:ea typeface="Cambria Math" panose="02040503050406030204" pitchFamily="18" charset="0"/>
                </a:endParaRPr>
              </a:p>
              <a:p>
                <a:pPr marL="742950" lvl="2" indent="-342900" eaLnBrk="1" hangingPunct="1">
                  <a:defRPr/>
                </a:pPr>
                <a:endParaRPr lang="fr-FR" sz="2000" dirty="0">
                  <a:latin typeface="Univers Condensed"/>
                  <a:ea typeface="Cambria Math" panose="02040503050406030204" pitchFamily="18" charset="0"/>
                </a:endParaRPr>
              </a:p>
              <a:p>
                <a:pPr marL="609600" lvl="2" indent="-342900" eaLnBrk="1" hangingPunct="1">
                  <a:defRPr/>
                </a:pPr>
                <a:r>
                  <a:rPr lang="fr-FR" sz="2000" dirty="0">
                    <a:solidFill>
                      <a:schemeClr val="tx1"/>
                    </a:solidFill>
                    <a:latin typeface="Univers Condensed"/>
                    <a:ea typeface="Cambria Math" panose="02040503050406030204" pitchFamily="18" charset="0"/>
                  </a:rPr>
                  <a:t>l’état limite correspondant à la </a:t>
                </a:r>
                <a:r>
                  <a:rPr lang="fr-FR" sz="2000" u="sng" dirty="0">
                    <a:solidFill>
                      <a:schemeClr val="tx1"/>
                    </a:solidFill>
                    <a:latin typeface="Univers Condensed"/>
                    <a:ea typeface="Cambria Math" panose="02040503050406030204" pitchFamily="18" charset="0"/>
                  </a:rPr>
                  <a:t>plastification</a:t>
                </a:r>
                <a:r>
                  <a:rPr lang="fr-FR" sz="2000" dirty="0">
                    <a:solidFill>
                      <a:schemeClr val="tx1"/>
                    </a:solidFill>
                    <a:latin typeface="Univers Condensed"/>
                    <a:ea typeface="Cambria Math" panose="02040503050406030204" pitchFamily="18" charset="0"/>
                  </a:rPr>
                  <a:t> de la section brute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dirty="0">
                            <a:solidFill>
                              <a:schemeClr val="tx1"/>
                            </a:solidFill>
                            <a:latin typeface="Cambria Math" panose="02040503050406030204" pitchFamily="18" charset="0"/>
                            <a:ea typeface="Cambria Math" panose="02040503050406030204" pitchFamily="18" charset="0"/>
                          </a:rPr>
                          <m:t>𝐹</m:t>
                        </m:r>
                      </m:e>
                      <m:sub>
                        <m:r>
                          <a:rPr lang="en-CA" sz="2000" dirty="0">
                            <a:solidFill>
                              <a:schemeClr val="tx1"/>
                            </a:solidFill>
                            <a:latin typeface="Cambria Math" panose="02040503050406030204" pitchFamily="18" charset="0"/>
                            <a:ea typeface="Cambria Math" panose="02040503050406030204" pitchFamily="18" charset="0"/>
                          </a:rPr>
                          <m:t>𝑦</m:t>
                        </m:r>
                      </m:sub>
                    </m:sSub>
                  </m:oMath>
                </a14:m>
                <a:r>
                  <a:rPr lang="fr-FR" sz="2000" dirty="0">
                    <a:solidFill>
                      <a:schemeClr val="tx1"/>
                    </a:solidFill>
                    <a:latin typeface="Univers Condensed"/>
                    <a:ea typeface="Cambria Math" panose="02040503050406030204" pitchFamily="18" charset="0"/>
                  </a:rPr>
                  <a:t>)</a:t>
                </a:r>
              </a:p>
              <a:p>
                <a:pPr marL="542925" lvl="3" indent="0" eaLnBrk="1" hangingPunct="1">
                  <a:buNone/>
                  <a:defRPr/>
                </a:pPr>
                <a:r>
                  <a:rPr lang="fr-FR" dirty="0">
                    <a:solidFill>
                      <a:schemeClr val="tx1"/>
                    </a:solidFill>
                    <a:latin typeface="Univers Condensed"/>
                    <a:ea typeface="Cambria Math" panose="02040503050406030204" pitchFamily="18" charset="0"/>
                  </a:rPr>
                  <a:t>(comportement ductile </a:t>
                </a:r>
                <a14:m>
                  <m:oMath xmlns:m="http://schemas.openxmlformats.org/officeDocument/2006/math">
                    <m:r>
                      <a:rPr lang="fr-FR" i="1">
                        <a:solidFill>
                          <a:schemeClr val="tx1"/>
                        </a:solidFill>
                        <a:latin typeface="Cambria Math" panose="02040503050406030204" pitchFamily="18" charset="0"/>
                        <a:ea typeface="Cambria Math" panose="02040503050406030204" pitchFamily="18" charset="0"/>
                      </a:rPr>
                      <m:t>⟹</m:t>
                    </m:r>
                  </m:oMath>
                </a14:m>
                <a:r>
                  <a:rPr lang="fr-FR" dirty="0">
                    <a:solidFill>
                      <a:schemeClr val="tx1"/>
                    </a:solidFill>
                    <a:latin typeface="Univers Condensed"/>
                    <a:ea typeface="Cambria Math" panose="02040503050406030204" pitchFamily="18" charset="0"/>
                  </a:rPr>
                  <a:t> grandes déformations </a:t>
                </a:r>
                <a14:m>
                  <m:oMath xmlns:m="http://schemas.openxmlformats.org/officeDocument/2006/math">
                    <m:r>
                      <a:rPr lang="fr-FR" i="1">
                        <a:solidFill>
                          <a:schemeClr val="tx1"/>
                        </a:solidFill>
                        <a:latin typeface="Cambria Math" panose="02040503050406030204" pitchFamily="18" charset="0"/>
                        <a:ea typeface="Cambria Math" panose="02040503050406030204" pitchFamily="18" charset="0"/>
                      </a:rPr>
                      <m:t>⟹</m:t>
                    </m:r>
                  </m:oMath>
                </a14:m>
                <a:r>
                  <a:rPr lang="fr-CA" dirty="0">
                    <a:solidFill>
                      <a:schemeClr val="tx1"/>
                    </a:solidFill>
                    <a:latin typeface="Univers Condensed"/>
                    <a:ea typeface="Cambria Math" panose="02040503050406030204" pitchFamily="18" charset="0"/>
                  </a:rPr>
                  <a:t> mise hors service de la charpente</a:t>
                </a:r>
                <a:r>
                  <a:rPr lang="fr-FR" dirty="0">
                    <a:solidFill>
                      <a:schemeClr val="tx1"/>
                    </a:solidFill>
                    <a:latin typeface="Univers Condensed"/>
                    <a:ea typeface="Cambria Math" panose="02040503050406030204" pitchFamily="18" charset="0"/>
                  </a:rPr>
                  <a:t>)</a:t>
                </a:r>
                <a:endParaRPr lang="fr-FR" sz="2000" dirty="0">
                  <a:solidFill>
                    <a:schemeClr val="tx1"/>
                  </a:solidFill>
                  <a:latin typeface="Univers Condensed"/>
                  <a:ea typeface="Cambria Math" panose="02040503050406030204" pitchFamily="18" charset="0"/>
                </a:endParaRPr>
              </a:p>
              <a:p>
                <a:pPr marL="609600" lvl="2" indent="-342900" eaLnBrk="1" hangingPunct="1">
                  <a:defRPr/>
                </a:pPr>
                <a:r>
                  <a:rPr lang="fr-FR" sz="2000" dirty="0">
                    <a:solidFill>
                      <a:schemeClr val="tx1"/>
                    </a:solidFill>
                    <a:latin typeface="Univers Condensed"/>
                    <a:ea typeface="Cambria Math" panose="02040503050406030204" pitchFamily="18" charset="0"/>
                  </a:rPr>
                  <a:t>l’état limite correspond à la </a:t>
                </a:r>
                <a:r>
                  <a:rPr lang="fr-FR" sz="2000" u="sng" dirty="0">
                    <a:solidFill>
                      <a:schemeClr val="tx1"/>
                    </a:solidFill>
                    <a:latin typeface="Univers Condensed"/>
                    <a:ea typeface="Cambria Math" panose="02040503050406030204" pitchFamily="18" charset="0"/>
                  </a:rPr>
                  <a:t>rupture</a:t>
                </a:r>
                <a:r>
                  <a:rPr lang="fr-FR" sz="2000" dirty="0">
                    <a:solidFill>
                      <a:schemeClr val="tx1"/>
                    </a:solidFill>
                    <a:latin typeface="Univers Condensed"/>
                    <a:ea typeface="Cambria Math" panose="02040503050406030204" pitchFamily="18" charset="0"/>
                  </a:rPr>
                  <a:t> de la pièce à la section nette critique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dirty="0">
                            <a:solidFill>
                              <a:schemeClr val="tx1"/>
                            </a:solidFill>
                            <a:latin typeface="Cambria Math" panose="02040503050406030204" pitchFamily="18" charset="0"/>
                            <a:ea typeface="Cambria Math" panose="02040503050406030204" pitchFamily="18" charset="0"/>
                          </a:rPr>
                          <m:t>𝐹</m:t>
                        </m:r>
                      </m:e>
                      <m:sub>
                        <m:r>
                          <a:rPr lang="en-CA" sz="2000" dirty="0">
                            <a:solidFill>
                              <a:schemeClr val="tx1"/>
                            </a:solidFill>
                            <a:latin typeface="Cambria Math" panose="02040503050406030204" pitchFamily="18" charset="0"/>
                            <a:ea typeface="Cambria Math" panose="02040503050406030204" pitchFamily="18" charset="0"/>
                          </a:rPr>
                          <m:t>𝑢</m:t>
                        </m:r>
                      </m:sub>
                    </m:sSub>
                  </m:oMath>
                </a14:m>
                <a:r>
                  <a:rPr lang="fr-FR" sz="2000" dirty="0">
                    <a:solidFill>
                      <a:schemeClr val="tx1"/>
                    </a:solidFill>
                    <a:latin typeface="Univers Condensed"/>
                    <a:ea typeface="Cambria Math" panose="02040503050406030204" pitchFamily="18" charset="0"/>
                  </a:rPr>
                  <a:t>)</a:t>
                </a:r>
              </a:p>
              <a:p>
                <a:pPr marL="542925" lvl="3" indent="0" eaLnBrk="1" hangingPunct="1">
                  <a:buNone/>
                  <a:defRPr/>
                </a:pPr>
                <a:r>
                  <a:rPr lang="fr-FR" dirty="0">
                    <a:solidFill>
                      <a:schemeClr val="tx1"/>
                    </a:solidFill>
                    <a:latin typeface="Univers Condensed"/>
                    <a:ea typeface="Cambria Math" panose="02040503050406030204" pitchFamily="18" charset="0"/>
                  </a:rPr>
                  <a:t>(comportement fragile </a:t>
                </a:r>
                <a14:m>
                  <m:oMath xmlns:m="http://schemas.openxmlformats.org/officeDocument/2006/math">
                    <m:r>
                      <a:rPr lang="fr-FR">
                        <a:solidFill>
                          <a:schemeClr val="tx1"/>
                        </a:solidFill>
                        <a:latin typeface="Cambria Math" panose="02040503050406030204" pitchFamily="18" charset="0"/>
                        <a:ea typeface="Cambria Math" panose="02040503050406030204" pitchFamily="18" charset="0"/>
                      </a:rPr>
                      <m:t>⟹</m:t>
                    </m:r>
                  </m:oMath>
                </a14:m>
                <a:r>
                  <a:rPr lang="fr-FR" dirty="0">
                    <a:solidFill>
                      <a:schemeClr val="tx1"/>
                    </a:solidFill>
                    <a:latin typeface="Univers Condensed"/>
                    <a:ea typeface="Cambria Math" panose="02040503050406030204" pitchFamily="18" charset="0"/>
                  </a:rPr>
                  <a:t> rupture </a:t>
                </a:r>
                <a14:m>
                  <m:oMath xmlns:m="http://schemas.openxmlformats.org/officeDocument/2006/math">
                    <m:r>
                      <a:rPr lang="fr-FR" i="1">
                        <a:solidFill>
                          <a:schemeClr val="tx1"/>
                        </a:solidFill>
                        <a:latin typeface="Cambria Math" panose="02040503050406030204" pitchFamily="18" charset="0"/>
                        <a:ea typeface="Cambria Math" panose="02040503050406030204" pitchFamily="18" charset="0"/>
                      </a:rPr>
                      <m:t>⟹</m:t>
                    </m:r>
                  </m:oMath>
                </a14:m>
                <a:r>
                  <a:rPr lang="fr-FR" dirty="0">
                    <a:solidFill>
                      <a:schemeClr val="tx1"/>
                    </a:solidFill>
                    <a:latin typeface="Univers Condensed"/>
                    <a:ea typeface="Cambria Math" panose="02040503050406030204" pitchFamily="18" charset="0"/>
                  </a:rPr>
                  <a:t> effondrement de la charpentes)</a:t>
                </a:r>
              </a:p>
              <a:p>
                <a:pPr marL="534988" lvl="2" indent="-268288"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534988" lvl="2" indent="-268288" eaLnBrk="1" hangingPunct="1">
                  <a:buFont typeface="Calibri" panose="020F0502020204030204" pitchFamily="34" charset="0"/>
                  <a:buChar char="−"/>
                  <a:defRPr/>
                </a:pPr>
                <a:endParaRPr lang="fr-CA" sz="2000" dirty="0">
                  <a:latin typeface="Univers Condensed"/>
                  <a:ea typeface="Cambria Math" panose="02040503050406030204" pitchFamily="18" charset="0"/>
                </a:endParaRPr>
              </a:p>
              <a:p>
                <a:pPr marL="0" lvl="1" indent="0" eaLnBrk="1" hangingPunct="1">
                  <a:buNone/>
                  <a:defRPr/>
                </a:pPr>
                <a:r>
                  <a:rPr lang="fr-FR" sz="2000" dirty="0">
                    <a:solidFill>
                      <a:schemeClr val="accent1"/>
                    </a:solidFill>
                    <a:latin typeface="Univers Condensed"/>
                    <a:ea typeface="Cambria Math" panose="02040503050406030204" pitchFamily="18" charset="0"/>
                  </a:rPr>
                  <a:t>Ductilité et résilience</a:t>
                </a:r>
              </a:p>
              <a:p>
                <a:pPr marL="742950" lvl="2" indent="-342900" eaLnBrk="1" hangingPunct="1">
                  <a:defRPr/>
                </a:pPr>
                <a:endParaRPr lang="fr-FR" sz="2000" dirty="0">
                  <a:latin typeface="Univers Condensed"/>
                  <a:ea typeface="Cambria Math" panose="02040503050406030204" pitchFamily="18" charset="0"/>
                </a:endParaRPr>
              </a:p>
              <a:p>
                <a:pPr marL="609600" lvl="2" indent="-342900" eaLnBrk="1" hangingPunct="1">
                  <a:defRPr/>
                </a:pPr>
                <a:r>
                  <a:rPr lang="fr-FR" sz="2000" dirty="0">
                    <a:latin typeface="Univers Condensed"/>
                    <a:ea typeface="Cambria Math" panose="02040503050406030204" pitchFamily="18" charset="0"/>
                  </a:rPr>
                  <a:t>Tous les alliages se qualifiant pour la traction, sauf quelques-uns utilisés en aéronautique, </a:t>
                </a:r>
                <a:r>
                  <a:rPr lang="fr-CA" sz="2000" dirty="0">
                    <a:latin typeface="Univers Condensed"/>
                  </a:rPr>
                  <a:t>présentent un comportement non résilient</a:t>
                </a:r>
                <a:r>
                  <a:rPr lang="fr-FR" sz="2000" dirty="0">
                    <a:latin typeface="Univers Condensed"/>
                    <a:ea typeface="Cambria Math" panose="02040503050406030204" pitchFamily="18" charset="0"/>
                  </a:rPr>
                  <a:t> (</a:t>
                </a:r>
                <a:r>
                  <a:rPr lang="fr-CA" sz="2000" dirty="0">
                    <a:latin typeface="Univers Condensed"/>
                    <a:ea typeface="Cambria Math" panose="02040503050406030204" pitchFamily="18" charset="0"/>
                  </a:rPr>
                  <a:t>cas du </a:t>
                </a:r>
                <a14:m>
                  <m:oMath xmlns:m="http://schemas.openxmlformats.org/officeDocument/2006/math">
                    <m:r>
                      <a:rPr lang="fr-CA" sz="2000" dirty="0">
                        <a:latin typeface="Cambria Math" panose="02040503050406030204" pitchFamily="18" charset="0"/>
                        <a:ea typeface="Cambria Math" panose="02040503050406030204" pitchFamily="18" charset="0"/>
                      </a:rPr>
                      <m:t>2014</m:t>
                    </m:r>
                  </m:oMath>
                </a14:m>
                <a:r>
                  <a:rPr lang="fr-CA" sz="2000" dirty="0">
                    <a:latin typeface="Univers Condensed"/>
                    <a:ea typeface="Cambria Math" panose="02040503050406030204" pitchFamily="18" charset="0"/>
                  </a:rPr>
                  <a:t>-</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T</m:t>
                    </m:r>
                    <m:r>
                      <a:rPr lang="fr-CA" sz="2000" dirty="0">
                        <a:latin typeface="Cambria Math" panose="02040503050406030204" pitchFamily="18" charset="0"/>
                        <a:ea typeface="Cambria Math" panose="02040503050406030204" pitchFamily="18" charset="0"/>
                      </a:rPr>
                      <m:t>6</m:t>
                    </m:r>
                  </m:oMath>
                </a14:m>
                <a:r>
                  <a:rPr lang="fr-CA" sz="2000" dirty="0">
                    <a:latin typeface="Univers Condensed"/>
                    <a:ea typeface="Cambria Math" panose="02040503050406030204" pitchFamily="18" charset="0"/>
                  </a:rPr>
                  <a:t>)</a:t>
                </a:r>
                <a:endParaRPr lang="fr-FR" sz="2000" dirty="0">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839631"/>
                <a:ext cx="10049933" cy="5516719"/>
              </a:xfrm>
              <a:prstGeom prst="rect">
                <a:avLst/>
              </a:prstGeom>
              <a:blipFill>
                <a:blip r:embed="rId3"/>
                <a:stretch>
                  <a:fillRect l="-606" t="-5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6" name="Rectangle 5">
            <a:extLst>
              <a:ext uri="{FF2B5EF4-FFF2-40B4-BE49-F238E27FC236}">
                <a16:creationId xmlns:a16="http://schemas.microsoft.com/office/drawing/2014/main" id="{C019BE2B-8416-0942-9FBA-EFB54812306C}"/>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391087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36</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a:bodyPr>
          <a:lstStyle/>
          <a:p>
            <a:r>
              <a:rPr lang="fr-FR" sz="2700" dirty="0">
                <a:effectLst/>
              </a:rPr>
              <a:t>A – Introduction</a:t>
            </a:r>
          </a:p>
          <a:p>
            <a:r>
              <a:rPr lang="fr-FR" sz="2700" dirty="0">
                <a:effectLst/>
              </a:rPr>
              <a:t>B – Classification des pièces d’aluminium travaillant en traction</a:t>
            </a:r>
          </a:p>
          <a:p>
            <a:r>
              <a:rPr lang="fr-FR" sz="2700" dirty="0">
                <a:effectLst/>
              </a:rPr>
              <a:t>C – Comportement des pièces tendues en aluminium</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 – </a:t>
            </a:r>
            <a:r>
              <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Différence entre le comportement en traction des pièces en acier et celui des pièces en aluminium</a:t>
            </a:r>
            <a:endPar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700" dirty="0"/>
              <a:t>E – </a:t>
            </a:r>
            <a:r>
              <a:rPr lang="fr-CA" sz="2700" dirty="0"/>
              <a:t>Définition de l’aire d’une section d’une pièce en traction</a:t>
            </a:r>
          </a:p>
          <a:p>
            <a:r>
              <a:rPr lang="fr-FR" sz="2700" dirty="0"/>
              <a:t>F – </a:t>
            </a:r>
            <a:r>
              <a:rPr lang="fr-CA" sz="2700" dirty="0"/>
              <a:t>Définition de l’aire d’une section d’une pièce en traction soudée  </a:t>
            </a:r>
          </a:p>
          <a:p>
            <a:r>
              <a:rPr lang="fr-FR" sz="2700" dirty="0"/>
              <a:t>G – </a:t>
            </a:r>
            <a:r>
              <a:rPr lang="fr-CA" sz="2700" dirty="0"/>
              <a:t>Mode de mise hors service par plastification ou fracture (états limites ultimes)</a:t>
            </a:r>
          </a:p>
          <a:p>
            <a:r>
              <a:rPr lang="fr-FR" sz="2700" dirty="0"/>
              <a:t>H – Exemples pratiques </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448396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Différence entre le comportement en traction des pièces en acier et celui des pièces en aluminium</a:t>
            </a:r>
          </a:p>
        </p:txBody>
      </p:sp>
      <p:sp>
        <p:nvSpPr>
          <p:cNvPr id="3" name="Espace réservé du texte 2"/>
          <p:cNvSpPr>
            <a:spLocks noGrp="1"/>
          </p:cNvSpPr>
          <p:nvPr>
            <p:ph type="body" idx="1"/>
          </p:nvPr>
        </p:nvSpPr>
        <p:spPr>
          <a:xfrm>
            <a:off x="931972" y="4013657"/>
            <a:ext cx="5316428" cy="1371144"/>
          </a:xfrm>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37</a:t>
            </a:fld>
            <a:endParaRPr lang="fr-FR"/>
          </a:p>
        </p:txBody>
      </p:sp>
    </p:spTree>
    <p:extLst>
      <p:ext uri="{BB962C8B-B14F-4D97-AF65-F5344CB8AC3E}">
        <p14:creationId xmlns:p14="http://schemas.microsoft.com/office/powerpoint/2010/main" val="4072158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38</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Différence entre le comportement en traction des pièces en acier et celui des pièces en aluminium</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18D1EB2-E0AD-41D3-8650-B86BB8027964}"/>
                  </a:ext>
                </a:extLst>
              </p:cNvPr>
              <p:cNvSpPr/>
              <p:nvPr/>
            </p:nvSpPr>
            <p:spPr>
              <a:xfrm>
                <a:off x="853178" y="1934978"/>
                <a:ext cx="4018686" cy="1938992"/>
              </a:xfrm>
              <a:prstGeom prst="rect">
                <a:avLst/>
              </a:prstGeom>
            </p:spPr>
            <p:txBody>
              <a:bodyPr wrap="square">
                <a:spAutoFit/>
              </a:bodyPr>
              <a:lstStyle/>
              <a:p>
                <a:pPr marL="525462" lvl="1" indent="-342900">
                  <a:buFont typeface="Arial" panose="020B0604020202020204" pitchFamily="34" charset="0"/>
                  <a:buChar char="•"/>
                  <a:defRPr/>
                </a:pPr>
                <a:r>
                  <a:rPr lang="fr-CA" sz="2000" dirty="0">
                    <a:latin typeface="Univers Condensed"/>
                    <a:ea typeface="Cambria Math" panose="02040503050406030204" pitchFamily="18" charset="0"/>
                  </a:rPr>
                  <a:t>À titre d'exemple, l’écart est </a:t>
                </a:r>
                <a:r>
                  <a:rPr lang="fr-CA" sz="2000" u="sng" dirty="0">
                    <a:latin typeface="Univers Condensed"/>
                    <a:ea typeface="Cambria Math" panose="02040503050406030204" pitchFamily="18" charset="0"/>
                  </a:rPr>
                  <a:t>de moins de </a:t>
                </a:r>
                <a14:m>
                  <m:oMath xmlns:m="http://schemas.openxmlformats.org/officeDocument/2006/math">
                    <m:r>
                      <a:rPr lang="fr-CA" sz="2000" i="1" u="sng" dirty="0">
                        <a:latin typeface="Cambria Math" panose="02040503050406030204" pitchFamily="18" charset="0"/>
                        <a:ea typeface="Cambria Math" panose="02040503050406030204" pitchFamily="18" charset="0"/>
                      </a:rPr>
                      <m:t>10 %</m:t>
                    </m:r>
                  </m:oMath>
                </a14:m>
                <a:r>
                  <a:rPr lang="fr-CA" sz="2000" u="sng" dirty="0">
                    <a:latin typeface="Univers Condensed"/>
                    <a:ea typeface="Cambria Math" panose="02040503050406030204" pitchFamily="18" charset="0"/>
                  </a:rPr>
                  <a:t> pour l’alliage </a:t>
                </a:r>
                <a14:m>
                  <m:oMath xmlns:m="http://schemas.openxmlformats.org/officeDocument/2006/math">
                    <m:r>
                      <a:rPr lang="fr-CA" sz="2000" i="1" u="sng" dirty="0">
                        <a:latin typeface="Cambria Math" panose="02040503050406030204" pitchFamily="18" charset="0"/>
                        <a:ea typeface="Cambria Math" panose="02040503050406030204" pitchFamily="18" charset="0"/>
                      </a:rPr>
                      <m:t>6061</m:t>
                    </m:r>
                  </m:oMath>
                </a14:m>
                <a:r>
                  <a:rPr lang="fr-CA" sz="2000" u="sng" dirty="0">
                    <a:latin typeface="Univers Condensed"/>
                    <a:ea typeface="Cambria Math" panose="02040503050406030204" pitchFamily="18" charset="0"/>
                  </a:rPr>
                  <a:t>-</a:t>
                </a:r>
                <a14:m>
                  <m:oMath xmlns:m="http://schemas.openxmlformats.org/officeDocument/2006/math">
                    <m:r>
                      <m:rPr>
                        <m:sty m:val="p"/>
                      </m:rPr>
                      <a:rPr lang="fr-CA" sz="2000" u="sng" dirty="0">
                        <a:latin typeface="Cambria Math" panose="02040503050406030204" pitchFamily="18" charset="0"/>
                        <a:ea typeface="Cambria Math" panose="02040503050406030204" pitchFamily="18" charset="0"/>
                      </a:rPr>
                      <m:t>T</m:t>
                    </m:r>
                    <m:r>
                      <a:rPr lang="fr-CA" sz="2000" u="sng" dirty="0">
                        <a:latin typeface="Cambria Math" panose="02040503050406030204" pitchFamily="18" charset="0"/>
                        <a:ea typeface="Cambria Math" panose="02040503050406030204" pitchFamily="18" charset="0"/>
                      </a:rPr>
                      <m:t>6</m:t>
                    </m:r>
                  </m:oMath>
                </a14:m>
                <a:r>
                  <a:rPr lang="fr-CA" sz="2000" dirty="0">
                    <a:latin typeface="Univers Condensed"/>
                    <a:ea typeface="Cambria Math" panose="02040503050406030204" pitchFamily="18" charset="0"/>
                  </a:rPr>
                  <a:t>, alors que pour l’acier </a:t>
                </a:r>
                <a14:m>
                  <m:oMath xmlns:m="http://schemas.openxmlformats.org/officeDocument/2006/math">
                    <m:r>
                      <a:rPr lang="fr-CA" sz="2000" u="sng" dirty="0">
                        <a:latin typeface="Cambria Math" panose="02040503050406030204" pitchFamily="18" charset="0"/>
                        <a:ea typeface="Cambria Math" panose="02040503050406030204" pitchFamily="18" charset="0"/>
                      </a:rPr>
                      <m:t>260</m:t>
                    </m:r>
                    <m:r>
                      <m:rPr>
                        <m:sty m:val="p"/>
                      </m:rPr>
                      <a:rPr lang="fr-CA" sz="2000" u="sng" dirty="0">
                        <a:latin typeface="Cambria Math" panose="02040503050406030204" pitchFamily="18" charset="0"/>
                        <a:ea typeface="Cambria Math" panose="02040503050406030204" pitchFamily="18" charset="0"/>
                      </a:rPr>
                      <m:t>W</m:t>
                    </m:r>
                  </m:oMath>
                </a14:m>
                <a:r>
                  <a:rPr lang="fr-CA" sz="2000" u="sng" dirty="0">
                    <a:latin typeface="Univers Condensed"/>
                    <a:ea typeface="Cambria Math" panose="02040503050406030204" pitchFamily="18" charset="0"/>
                  </a:rPr>
                  <a:t> </a:t>
                </a:r>
                <a:r>
                  <a:rPr lang="fr-CA" sz="2000" dirty="0">
                    <a:latin typeface="Univers Condensed"/>
                    <a:ea typeface="Cambria Math" panose="02040503050406030204" pitchFamily="18" charset="0"/>
                  </a:rPr>
                  <a:t>(qui s’apparente au </a:t>
                </a:r>
                <a14:m>
                  <m:oMath xmlns:m="http://schemas.openxmlformats.org/officeDocument/2006/math">
                    <m:r>
                      <a:rPr lang="fr-CA" sz="2000" i="1" dirty="0">
                        <a:latin typeface="Cambria Math" panose="02040503050406030204" pitchFamily="18" charset="0"/>
                        <a:ea typeface="Cambria Math" panose="02040503050406030204" pitchFamily="18" charset="0"/>
                      </a:rPr>
                      <m:t>6061</m:t>
                    </m:r>
                  </m:oMath>
                </a14:m>
                <a:r>
                  <a:rPr lang="fr-CA" sz="2000" dirty="0">
                    <a:latin typeface="Univers Condensed"/>
                    <a:ea typeface="Cambria Math" panose="02040503050406030204" pitchFamily="18" charset="0"/>
                  </a:rPr>
                  <a:t>-</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T</m:t>
                    </m:r>
                    <m:r>
                      <a:rPr lang="fr-CA" sz="2000" dirty="0">
                        <a:latin typeface="Cambria Math" panose="02040503050406030204" pitchFamily="18" charset="0"/>
                        <a:ea typeface="Cambria Math" panose="02040503050406030204" pitchFamily="18" charset="0"/>
                      </a:rPr>
                      <m:t>6</m:t>
                    </m:r>
                  </m:oMath>
                </a14:m>
                <a:r>
                  <a:rPr lang="fr-CA" sz="2000" dirty="0">
                    <a:latin typeface="Univers Condensed"/>
                    <a:ea typeface="Cambria Math" panose="02040503050406030204" pitchFamily="18" charset="0"/>
                  </a:rPr>
                  <a:t>) </a:t>
                </a:r>
                <a:r>
                  <a:rPr lang="fr-CA" sz="2000" u="sng" dirty="0">
                    <a:latin typeface="Univers Condensed"/>
                    <a:ea typeface="Cambria Math" panose="02040503050406030204" pitchFamily="18" charset="0"/>
                  </a:rPr>
                  <a:t>l’écart est de l’ordre de </a:t>
                </a:r>
                <a14:m>
                  <m:oMath xmlns:m="http://schemas.openxmlformats.org/officeDocument/2006/math">
                    <m:r>
                      <a:rPr lang="fr-CA" sz="2000" i="1" u="sng" dirty="0">
                        <a:latin typeface="Cambria Math" panose="02040503050406030204" pitchFamily="18" charset="0"/>
                        <a:ea typeface="Cambria Math" panose="02040503050406030204" pitchFamily="18" charset="0"/>
                      </a:rPr>
                      <m:t>60 %</m:t>
                    </m:r>
                  </m:oMath>
                </a14:m>
                <a:endParaRPr lang="fr-CA" sz="2000" u="sng" dirty="0">
                  <a:latin typeface="Univers Condensed"/>
                  <a:ea typeface="Cambria Math" panose="02040503050406030204" pitchFamily="18" charset="0"/>
                </a:endParaRPr>
              </a:p>
            </p:txBody>
          </p:sp>
        </mc:Choice>
        <mc:Fallback xmlns="">
          <p:sp>
            <p:nvSpPr>
              <p:cNvPr id="7" name="Rectangle 6">
                <a:extLst>
                  <a:ext uri="{FF2B5EF4-FFF2-40B4-BE49-F238E27FC236}">
                    <a16:creationId xmlns:a16="http://schemas.microsoft.com/office/drawing/2014/main" id="{118D1EB2-E0AD-41D3-8650-B86BB8027964}"/>
                  </a:ext>
                </a:extLst>
              </p:cNvPr>
              <p:cNvSpPr>
                <a:spLocks noRot="1" noChangeAspect="1" noMove="1" noResize="1" noEditPoints="1" noAdjustHandles="1" noChangeArrowheads="1" noChangeShapeType="1" noTextEdit="1"/>
              </p:cNvSpPr>
              <p:nvPr/>
            </p:nvSpPr>
            <p:spPr>
              <a:xfrm>
                <a:off x="853178" y="1934978"/>
                <a:ext cx="4018686" cy="1938992"/>
              </a:xfrm>
              <a:prstGeom prst="rect">
                <a:avLst/>
              </a:prstGeom>
              <a:blipFill>
                <a:blip r:embed="rId3"/>
                <a:stretch>
                  <a:fillRect t="-1258" b="-5031"/>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 name="Rectangle 1027">
                <a:extLst>
                  <a:ext uri="{FF2B5EF4-FFF2-40B4-BE49-F238E27FC236}">
                    <a16:creationId xmlns:a16="http://schemas.microsoft.com/office/drawing/2014/main" id="{D0624AF5-06FF-4B71-AE9B-D29AB0BF35D5}"/>
                  </a:ext>
                </a:extLst>
              </p:cNvPr>
              <p:cNvSpPr txBox="1">
                <a:spLocks noChangeArrowheads="1"/>
              </p:cNvSpPr>
              <p:nvPr/>
            </p:nvSpPr>
            <p:spPr bwMode="auto">
              <a:xfrm>
                <a:off x="1224143" y="4208535"/>
                <a:ext cx="9049562" cy="14297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700" lvl="2" indent="0" eaLnBrk="1" hangingPunct="1">
                  <a:buNone/>
                  <a:defRPr/>
                </a:pPr>
                <a14:m>
                  <m:oMath xmlns:m="http://schemas.openxmlformats.org/officeDocument/2006/math">
                    <m:r>
                      <a:rPr lang="fr-FR" sz="2000" i="1" smtClean="0">
                        <a:solidFill>
                          <a:schemeClr val="tx1"/>
                        </a:solidFill>
                        <a:latin typeface="Cambria Math" panose="02040503050406030204" pitchFamily="18" charset="0"/>
                        <a:ea typeface="Cambria Math" panose="02040503050406030204" pitchFamily="18" charset="0"/>
                      </a:rPr>
                      <m:t>⟹</m:t>
                    </m:r>
                  </m:oMath>
                </a14:m>
                <a:r>
                  <a:rPr lang="fr-FR" sz="2000" dirty="0">
                    <a:solidFill>
                      <a:schemeClr val="tx1"/>
                    </a:solidFill>
                    <a:latin typeface="Univers Condensed"/>
                    <a:ea typeface="Cambria Math" panose="02040503050406030204" pitchFamily="18" charset="0"/>
                  </a:rPr>
                  <a:t> </a:t>
                </a:r>
                <a:r>
                  <a:rPr lang="fr-FR" sz="2000" dirty="0">
                    <a:latin typeface="Univers Condensed"/>
                    <a:ea typeface="Cambria Math" panose="02040503050406030204" pitchFamily="18" charset="0"/>
                  </a:rPr>
                  <a:t> </a:t>
                </a:r>
                <a:r>
                  <a:rPr lang="fr-CA" sz="2000" dirty="0">
                    <a:latin typeface="Univers Condensed"/>
                    <a:ea typeface="Cambria Math" panose="02040503050406030204" pitchFamily="18" charset="0"/>
                  </a:rPr>
                  <a:t>Dans les </a:t>
                </a:r>
                <a:r>
                  <a:rPr lang="fr-CA" sz="2000" u="sng" dirty="0">
                    <a:latin typeface="Univers Condensed"/>
                    <a:ea typeface="Cambria Math" panose="02040503050406030204" pitchFamily="18" charset="0"/>
                  </a:rPr>
                  <a:t>charpentes d'acier, c’est souvent la limite élastique</a:t>
                </a:r>
                <a:r>
                  <a:rPr lang="fr-CA" sz="2000" dirty="0">
                    <a:latin typeface="Univers Condensed"/>
                    <a:ea typeface="Cambria Math" panose="02040503050406030204" pitchFamily="18" charset="0"/>
                  </a:rPr>
                  <a:t>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en-CA" sz="2000" i="1" dirty="0">
                            <a:latin typeface="Cambria Math" panose="02040503050406030204" pitchFamily="18" charset="0"/>
                            <a:ea typeface="Cambria Math" panose="02040503050406030204" pitchFamily="18" charset="0"/>
                          </a:rPr>
                          <m:t>𝐹</m:t>
                        </m:r>
                      </m:e>
                      <m:sub>
                        <m:r>
                          <a:rPr lang="en-CA" sz="2000" i="1" dirty="0">
                            <a:latin typeface="Cambria Math" panose="02040503050406030204" pitchFamily="18" charset="0"/>
                            <a:ea typeface="Cambria Math" panose="02040503050406030204" pitchFamily="18" charset="0"/>
                          </a:rPr>
                          <m:t>𝑦</m:t>
                        </m:r>
                      </m:sub>
                    </m:sSub>
                  </m:oMath>
                </a14:m>
                <a:r>
                  <a:rPr lang="fr-CA" sz="2000" dirty="0">
                    <a:latin typeface="Univers Condensed"/>
                    <a:ea typeface="Cambria Math" panose="02040503050406030204" pitchFamily="18" charset="0"/>
                  </a:rPr>
                  <a:t> qui gouverne le calcul des pièces en traction alors que </a:t>
                </a:r>
                <a:r>
                  <a:rPr lang="fr-CA" sz="2000" u="sng" dirty="0">
                    <a:latin typeface="Univers Condensed"/>
                    <a:ea typeface="Cambria Math" panose="02040503050406030204" pitchFamily="18" charset="0"/>
                  </a:rPr>
                  <a:t>dans les charpentes d’aluminium c’est plutôt la contrainte de rupture</a:t>
                </a:r>
                <a:r>
                  <a:rPr lang="fr-CA" sz="2000" dirty="0">
                    <a:latin typeface="Univers Condensed"/>
                    <a:ea typeface="Cambria Math" panose="02040503050406030204" pitchFamily="18" charset="0"/>
                  </a:rPr>
                  <a:t>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en-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𝑢</m:t>
                        </m:r>
                      </m:sub>
                    </m:sSub>
                  </m:oMath>
                </a14:m>
                <a:r>
                  <a:rPr lang="fr-CA" sz="2000" dirty="0">
                    <a:latin typeface="Univers Condensed"/>
                    <a:ea typeface="Cambria Math" panose="02040503050406030204" pitchFamily="18" charset="0"/>
                  </a:rPr>
                  <a:t> </a:t>
                </a:r>
                <a:r>
                  <a:rPr lang="fr-CA" sz="2000" dirty="0">
                    <a:latin typeface="Univers Condensed"/>
                  </a:rPr>
                  <a:t>qui</a:t>
                </a:r>
                <a14:m>
                  <m:oMath xmlns:m="http://schemas.openxmlformats.org/officeDocument/2006/math">
                    <m:r>
                      <a:rPr lang="en-CA" sz="2000" i="1" dirty="0">
                        <a:latin typeface="Cambria Math" panose="02040503050406030204" pitchFamily="18" charset="0"/>
                        <a:ea typeface="Cambria Math" panose="02040503050406030204" pitchFamily="18" charset="0"/>
                      </a:rPr>
                      <m:t> </m:t>
                    </m:r>
                  </m:oMath>
                </a14:m>
                <a:r>
                  <a:rPr lang="fr-CA" sz="2000" dirty="0">
                    <a:latin typeface="Univers Condensed"/>
                  </a:rPr>
                  <a:t>déterminera souvent le choix final de la pièce en traction</a:t>
                </a:r>
              </a:p>
            </p:txBody>
          </p:sp>
        </mc:Choice>
        <mc:Fallback xmlns="">
          <p:sp>
            <p:nvSpPr>
              <p:cNvPr id="8" name="Rectangle 1027">
                <a:extLst>
                  <a:ext uri="{FF2B5EF4-FFF2-40B4-BE49-F238E27FC236}">
                    <a16:creationId xmlns:a16="http://schemas.microsoft.com/office/drawing/2014/main" id="{D0624AF5-06FF-4B71-AE9B-D29AB0BF35D5}"/>
                  </a:ext>
                </a:extLst>
              </p:cNvPr>
              <p:cNvSpPr txBox="1">
                <a:spLocks noRot="1" noChangeAspect="1" noMove="1" noResize="1" noEditPoints="1" noAdjustHandles="1" noChangeArrowheads="1" noChangeShapeType="1" noTextEdit="1"/>
              </p:cNvSpPr>
              <p:nvPr/>
            </p:nvSpPr>
            <p:spPr bwMode="auto">
              <a:xfrm>
                <a:off x="1224143" y="4208535"/>
                <a:ext cx="9049562" cy="1429720"/>
              </a:xfrm>
              <a:prstGeom prst="rect">
                <a:avLst/>
              </a:prstGeom>
              <a:blipFill>
                <a:blip r:embed="rId4"/>
                <a:stretch>
                  <a:fillRect t="-2128" b="-12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1" name="Groupe 10">
            <a:extLst>
              <a:ext uri="{FF2B5EF4-FFF2-40B4-BE49-F238E27FC236}">
                <a16:creationId xmlns:a16="http://schemas.microsoft.com/office/drawing/2014/main" id="{54ACE303-96FE-45A8-9E42-E9C883303433}"/>
              </a:ext>
            </a:extLst>
          </p:cNvPr>
          <p:cNvGrpSpPr/>
          <p:nvPr/>
        </p:nvGrpSpPr>
        <p:grpSpPr>
          <a:xfrm>
            <a:off x="5005289" y="1668426"/>
            <a:ext cx="5654360" cy="2472097"/>
            <a:chOff x="3454144" y="1628800"/>
            <a:chExt cx="5654360" cy="2472097"/>
          </a:xfrm>
        </p:grpSpPr>
        <p:pic>
          <p:nvPicPr>
            <p:cNvPr id="12" name="Image 11">
              <a:extLst>
                <a:ext uri="{FF2B5EF4-FFF2-40B4-BE49-F238E27FC236}">
                  <a16:creationId xmlns:a16="http://schemas.microsoft.com/office/drawing/2014/main" id="{61100753-58A6-4595-AAA4-199D0A0FF352}"/>
                </a:ext>
              </a:extLst>
            </p:cNvPr>
            <p:cNvPicPr>
              <a:picLocks noChangeAspect="1"/>
            </p:cNvPicPr>
            <p:nvPr/>
          </p:nvPicPr>
          <p:blipFill>
            <a:blip r:embed="rId5"/>
            <a:stretch>
              <a:fillRect/>
            </a:stretch>
          </p:blipFill>
          <p:spPr>
            <a:xfrm>
              <a:off x="3454144" y="1628800"/>
              <a:ext cx="5654360" cy="2472097"/>
            </a:xfrm>
            <a:prstGeom prst="rect">
              <a:avLst/>
            </a:prstGeom>
          </p:spPr>
        </p:pic>
        <p:sp>
          <p:nvSpPr>
            <p:cNvPr id="13" name="Rectangle 12"/>
            <p:cNvSpPr/>
            <p:nvPr/>
          </p:nvSpPr>
          <p:spPr>
            <a:xfrm>
              <a:off x="4792465" y="3049796"/>
              <a:ext cx="3544151" cy="523220"/>
            </a:xfrm>
            <a:prstGeom prst="rect">
              <a:avLst/>
            </a:prstGeom>
          </p:spPr>
          <p:txBody>
            <a:bodyPr wrap="square">
              <a:spAutoFit/>
            </a:bodyPr>
            <a:lstStyle/>
            <a:p>
              <a:r>
                <a:rPr lang="fr-CA" sz="1400" dirty="0">
                  <a:latin typeface="Univers Condensed"/>
                </a:rPr>
                <a:t>Courbes contrainte - déformation types : Alliage aluminium versus acier </a:t>
              </a:r>
            </a:p>
          </p:txBody>
        </p:sp>
      </p:gr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6F39E82-F1DD-4152-B438-FAA4142C5B8D}"/>
                  </a:ext>
                </a:extLst>
              </p:cNvPr>
              <p:cNvSpPr/>
              <p:nvPr/>
            </p:nvSpPr>
            <p:spPr>
              <a:xfrm>
                <a:off x="853178" y="5972820"/>
                <a:ext cx="9056818" cy="307777"/>
              </a:xfrm>
              <a:prstGeom prst="rect">
                <a:avLst/>
              </a:prstGeom>
            </p:spPr>
            <p:txBody>
              <a:bodyPr wrap="square">
                <a:spAutoFit/>
              </a:bodyPr>
              <a:lstStyle/>
              <a:p>
                <a:pPr marL="0" lvl="1">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a:rPr>
                  <a:t> Rappelons que l’alliage 6061-T6 est certainement le plus utilisé dans les applications de génie civil.</a:t>
                </a:r>
                <a:endParaRPr lang="fr-FR" sz="1400" dirty="0">
                  <a:latin typeface="Univers Condensed"/>
                </a:endParaRPr>
              </a:p>
            </p:txBody>
          </p:sp>
        </mc:Choice>
        <mc:Fallback xmlns="">
          <p:sp>
            <p:nvSpPr>
              <p:cNvPr id="14" name="Rectangle 13">
                <a:extLst>
                  <a:ext uri="{FF2B5EF4-FFF2-40B4-BE49-F238E27FC236}">
                    <a16:creationId xmlns:a16="http://schemas.microsoft.com/office/drawing/2014/main" id="{86F39E82-F1DD-4152-B438-FAA4142C5B8D}"/>
                  </a:ext>
                </a:extLst>
              </p:cNvPr>
              <p:cNvSpPr>
                <a:spLocks noRot="1" noChangeAspect="1" noMove="1" noResize="1" noEditPoints="1" noAdjustHandles="1" noChangeArrowheads="1" noChangeShapeType="1" noTextEdit="1"/>
              </p:cNvSpPr>
              <p:nvPr/>
            </p:nvSpPr>
            <p:spPr>
              <a:xfrm>
                <a:off x="853178" y="5972820"/>
                <a:ext cx="9056818" cy="307777"/>
              </a:xfrm>
              <a:prstGeom prst="rect">
                <a:avLst/>
              </a:prstGeom>
              <a:blipFill>
                <a:blip r:embed="rId6"/>
                <a:stretch>
                  <a:fillRect t="-4000" b="-200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57B0E949-7D8A-46FF-91E8-7CA2785BDF1E}"/>
                  </a:ext>
                </a:extLst>
              </p:cNvPr>
              <p:cNvSpPr/>
              <p:nvPr/>
            </p:nvSpPr>
            <p:spPr>
              <a:xfrm>
                <a:off x="838200" y="1141363"/>
                <a:ext cx="9049562" cy="793615"/>
              </a:xfrm>
              <a:prstGeom prst="rect">
                <a:avLst/>
              </a:prstGeom>
            </p:spPr>
            <p:txBody>
              <a:bodyPr wrap="square">
                <a:spAutoFit/>
              </a:bodyPr>
              <a:lstStyle/>
              <a:p>
                <a:pPr marL="0" lvl="1">
                  <a:spcBef>
                    <a:spcPct val="20000"/>
                  </a:spcBef>
                  <a:defRPr/>
                </a:pPr>
                <a:r>
                  <a:rPr lang="fr-CA" sz="2000" dirty="0">
                    <a:latin typeface="Univers Condensed"/>
                    <a:ea typeface="Cambria Math" panose="02040503050406030204" pitchFamily="18" charset="0"/>
                  </a:rPr>
                  <a:t>L’écart entre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en-CA" sz="2000" dirty="0">
                            <a:latin typeface="Cambria Math" panose="02040503050406030204" pitchFamily="18" charset="0"/>
                            <a:ea typeface="Cambria Math" panose="02040503050406030204" pitchFamily="18" charset="0"/>
                          </a:rPr>
                          <m:t>𝐹</m:t>
                        </m:r>
                      </m:e>
                      <m:sub>
                        <m:r>
                          <a:rPr lang="fr-CA" sz="2000" dirty="0">
                            <a:latin typeface="Cambria Math" panose="02040503050406030204" pitchFamily="18" charset="0"/>
                            <a:ea typeface="Cambria Math" panose="02040503050406030204" pitchFamily="18" charset="0"/>
                          </a:rPr>
                          <m:t>𝑢</m:t>
                        </m:r>
                      </m:sub>
                    </m:sSub>
                  </m:oMath>
                </a14:m>
                <a:r>
                  <a:rPr lang="fr-FR" sz="2000" dirty="0">
                    <a:latin typeface="Univers Condensed"/>
                    <a:ea typeface="Cambria Math" panose="02040503050406030204" pitchFamily="18" charset="0"/>
                  </a:rPr>
                  <a:t> et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en-CA" sz="2000" dirty="0">
                            <a:latin typeface="Cambria Math" panose="02040503050406030204" pitchFamily="18" charset="0"/>
                            <a:ea typeface="Cambria Math" panose="02040503050406030204" pitchFamily="18" charset="0"/>
                          </a:rPr>
                          <m:t>𝐹</m:t>
                        </m:r>
                      </m:e>
                      <m:sub>
                        <m:r>
                          <a:rPr lang="fr-CA" sz="2000" dirty="0">
                            <a:latin typeface="Cambria Math" panose="02040503050406030204" pitchFamily="18" charset="0"/>
                            <a:ea typeface="Cambria Math" panose="02040503050406030204" pitchFamily="18" charset="0"/>
                          </a:rPr>
                          <m:t>𝑦</m:t>
                        </m:r>
                      </m:sub>
                    </m:sSub>
                  </m:oMath>
                </a14:m>
                <a:r>
                  <a:rPr lang="fr-CA" sz="2000" dirty="0">
                    <a:latin typeface="Univers Condensed"/>
                    <a:ea typeface="Cambria Math" panose="02040503050406030204" pitchFamily="18" charset="0"/>
                  </a:rPr>
                  <a:t> est </a:t>
                </a:r>
                <a:r>
                  <a:rPr lang="fr-CA" sz="2000" u="sng" dirty="0">
                    <a:latin typeface="Univers Condensed"/>
                    <a:ea typeface="Cambria Math" panose="02040503050406030204" pitchFamily="18" charset="0"/>
                  </a:rPr>
                  <a:t>souvent très mince pour l’aluminium</a:t>
                </a:r>
                <a:r>
                  <a:rPr lang="fr-CA" sz="2000" dirty="0">
                    <a:latin typeface="Univers Condensed"/>
                    <a:ea typeface="Cambria Math" panose="02040503050406030204" pitchFamily="18" charset="0"/>
                  </a:rPr>
                  <a:t> que pour l’acier </a:t>
                </a:r>
              </a:p>
              <a:p>
                <a:pPr marL="0" lvl="1">
                  <a:spcBef>
                    <a:spcPct val="20000"/>
                  </a:spcBef>
                  <a:defRPr/>
                </a:pPr>
                <a:endParaRPr lang="fr-CA" sz="2000" dirty="0">
                  <a:solidFill>
                    <a:srgbClr val="FF0000"/>
                  </a:solidFill>
                  <a:latin typeface="Univers Condensed"/>
                </a:endParaRPr>
              </a:p>
            </p:txBody>
          </p:sp>
        </mc:Choice>
        <mc:Fallback xmlns="">
          <p:sp>
            <p:nvSpPr>
              <p:cNvPr id="15" name="Rectangle 14">
                <a:extLst>
                  <a:ext uri="{FF2B5EF4-FFF2-40B4-BE49-F238E27FC236}">
                    <a16:creationId xmlns:a16="http://schemas.microsoft.com/office/drawing/2014/main" id="{57B0E949-7D8A-46FF-91E8-7CA2785BDF1E}"/>
                  </a:ext>
                </a:extLst>
              </p:cNvPr>
              <p:cNvSpPr>
                <a:spLocks noRot="1" noChangeAspect="1" noMove="1" noResize="1" noEditPoints="1" noAdjustHandles="1" noChangeArrowheads="1" noChangeShapeType="1" noTextEdit="1"/>
              </p:cNvSpPr>
              <p:nvPr/>
            </p:nvSpPr>
            <p:spPr>
              <a:xfrm>
                <a:off x="838200" y="1141363"/>
                <a:ext cx="9049562" cy="793615"/>
              </a:xfrm>
              <a:prstGeom prst="rect">
                <a:avLst/>
              </a:prstGeom>
              <a:blipFill>
                <a:blip r:embed="rId7"/>
                <a:stretch>
                  <a:fillRect l="-741" t="-3846"/>
                </a:stretch>
              </a:blipFill>
            </p:spPr>
            <p:txBody>
              <a:bodyPr/>
              <a:lstStyle/>
              <a:p>
                <a:r>
                  <a:rPr lang="fr-CA">
                    <a:noFill/>
                  </a:rPr>
                  <a:t> </a:t>
                </a:r>
              </a:p>
            </p:txBody>
          </p:sp>
        </mc:Fallback>
      </mc:AlternateContent>
      <p:sp>
        <p:nvSpPr>
          <p:cNvPr id="17" name="Rectangle 16">
            <a:extLst>
              <a:ext uri="{FF2B5EF4-FFF2-40B4-BE49-F238E27FC236}">
                <a16:creationId xmlns:a16="http://schemas.microsoft.com/office/drawing/2014/main" id="{62444CB8-12FE-5E41-93F3-A3D2122C0DB1}"/>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10146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39</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Différence entre le comportement en traction des pièces en acier et celui des pièces en aluminium</a:t>
            </a:r>
          </a:p>
        </p:txBody>
      </p:sp>
      <mc:AlternateContent xmlns:mc="http://schemas.openxmlformats.org/markup-compatibility/2006" xmlns:a14="http://schemas.microsoft.com/office/drawing/2010/main">
        <mc:Choice Requires="a14">
          <p:sp>
            <p:nvSpPr>
              <p:cNvPr id="18" name="Rectangle 1027">
                <a:extLst>
                  <a:ext uri="{FF2B5EF4-FFF2-40B4-BE49-F238E27FC236}">
                    <a16:creationId xmlns:a16="http://schemas.microsoft.com/office/drawing/2014/main" id="{AB2DEED8-EE46-424E-859D-DBC1A1331E0B}"/>
                  </a:ext>
                </a:extLst>
              </p:cNvPr>
              <p:cNvSpPr txBox="1">
                <a:spLocks noChangeArrowheads="1"/>
              </p:cNvSpPr>
              <p:nvPr/>
            </p:nvSpPr>
            <p:spPr bwMode="auto">
              <a:xfrm>
                <a:off x="838200" y="1118090"/>
                <a:ext cx="4428068" cy="29967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latin typeface="Univers Condensed"/>
                    <a:ea typeface="Cambria Math" panose="02040503050406030204" pitchFamily="18" charset="0"/>
                  </a:rPr>
                  <a:t>Pour les alliages d’aluminium </a:t>
                </a:r>
                <a14:m>
                  <m:oMath xmlns:m="http://schemas.openxmlformats.org/officeDocument/2006/math">
                    <m:r>
                      <a:rPr lang="fr-CA" sz="2000" u="sng" dirty="0">
                        <a:latin typeface="Cambria Math" panose="02040503050406030204" pitchFamily="18" charset="0"/>
                      </a:rPr>
                      <m:t>6351</m:t>
                    </m:r>
                  </m:oMath>
                </a14:m>
                <a:r>
                  <a:rPr lang="fr-CA" sz="2000" u="sng" dirty="0">
                    <a:latin typeface="Univers Condensed"/>
                  </a:rPr>
                  <a:t>-</a:t>
                </a:r>
                <a14:m>
                  <m:oMath xmlns:m="http://schemas.openxmlformats.org/officeDocument/2006/math">
                    <m:r>
                      <m:rPr>
                        <m:sty m:val="p"/>
                      </m:rPr>
                      <a:rPr lang="fr-CA" sz="2000" u="sng" dirty="0">
                        <a:latin typeface="Cambria Math" panose="02040503050406030204" pitchFamily="18" charset="0"/>
                      </a:rPr>
                      <m:t>T</m:t>
                    </m:r>
                    <m:r>
                      <a:rPr lang="fr-CA" sz="2000" u="sng" dirty="0">
                        <a:latin typeface="Cambria Math" panose="02040503050406030204" pitchFamily="18" charset="0"/>
                      </a:rPr>
                      <m:t>6</m:t>
                    </m:r>
                    <m:r>
                      <a:rPr lang="fr-CA" sz="2000" i="1" u="sng" dirty="0">
                        <a:latin typeface="Cambria Math" panose="02040503050406030204" pitchFamily="18" charset="0"/>
                      </a:rPr>
                      <m:t> </m:t>
                    </m:r>
                  </m:oMath>
                </a14:m>
                <a:r>
                  <a:rPr lang="fr-CA" sz="2000" u="sng" dirty="0">
                    <a:latin typeface="Univers Condensed"/>
                    <a:ea typeface="Cambria Math" panose="02040503050406030204" pitchFamily="18" charset="0"/>
                  </a:rPr>
                  <a:t>et </a:t>
                </a:r>
                <a14:m>
                  <m:oMath xmlns:m="http://schemas.openxmlformats.org/officeDocument/2006/math">
                    <m:r>
                      <a:rPr lang="fr-CA" sz="2000" u="sng" dirty="0">
                        <a:latin typeface="Cambria Math" panose="02040503050406030204" pitchFamily="18" charset="0"/>
                      </a:rPr>
                      <m:t>5083</m:t>
                    </m:r>
                  </m:oMath>
                </a14:m>
                <a:r>
                  <a:rPr lang="fr-CA" sz="2000" u="sng" dirty="0">
                    <a:latin typeface="Univers Condensed"/>
                  </a:rPr>
                  <a:t>-</a:t>
                </a:r>
                <a14:m>
                  <m:oMath xmlns:m="http://schemas.openxmlformats.org/officeDocument/2006/math">
                    <m:r>
                      <m:rPr>
                        <m:sty m:val="p"/>
                      </m:rPr>
                      <a:rPr lang="fr-CA" sz="2000" u="sng" dirty="0">
                        <a:latin typeface="Cambria Math" panose="02040503050406030204" pitchFamily="18" charset="0"/>
                      </a:rPr>
                      <m:t>H</m:t>
                    </m:r>
                    <m:r>
                      <a:rPr lang="fr-CA" sz="2000" u="sng" dirty="0">
                        <a:latin typeface="Cambria Math" panose="02040503050406030204" pitchFamily="18" charset="0"/>
                      </a:rPr>
                      <m:t>112</m:t>
                    </m:r>
                  </m:oMath>
                </a14:m>
                <a:r>
                  <a:rPr lang="fr-CA" sz="2000" u="sng" dirty="0">
                    <a:latin typeface="Univers Condensed"/>
                    <a:ea typeface="Cambria Math" panose="02040503050406030204" pitchFamily="18" charset="0"/>
                  </a:rPr>
                  <a:t>, l’écart entre </a:t>
                </a:r>
                <a14:m>
                  <m:oMath xmlns:m="http://schemas.openxmlformats.org/officeDocument/2006/math">
                    <m:sSub>
                      <m:sSubPr>
                        <m:ctrlPr>
                          <a:rPr lang="fr-FR" sz="2000" i="1" u="sng" dirty="0">
                            <a:latin typeface="Cambria Math" panose="02040503050406030204" pitchFamily="18" charset="0"/>
                            <a:ea typeface="Cambria Math" panose="02040503050406030204" pitchFamily="18" charset="0"/>
                          </a:rPr>
                        </m:ctrlPr>
                      </m:sSubPr>
                      <m:e>
                        <m:r>
                          <a:rPr lang="en-CA" sz="2000" u="sng" dirty="0">
                            <a:latin typeface="Cambria Math" panose="02040503050406030204" pitchFamily="18" charset="0"/>
                            <a:ea typeface="Cambria Math" panose="02040503050406030204" pitchFamily="18" charset="0"/>
                          </a:rPr>
                          <m:t>𝐹</m:t>
                        </m:r>
                      </m:e>
                      <m:sub>
                        <m:r>
                          <a:rPr lang="fr-CA" sz="2000" u="sng" dirty="0">
                            <a:latin typeface="Cambria Math" panose="02040503050406030204" pitchFamily="18" charset="0"/>
                            <a:ea typeface="Cambria Math" panose="02040503050406030204" pitchFamily="18" charset="0"/>
                          </a:rPr>
                          <m:t>𝑢</m:t>
                        </m:r>
                      </m:sub>
                    </m:sSub>
                  </m:oMath>
                </a14:m>
                <a:r>
                  <a:rPr lang="fr-FR" sz="2000" u="sng" dirty="0">
                    <a:latin typeface="Univers Condensed"/>
                    <a:ea typeface="Cambria Math" panose="02040503050406030204" pitchFamily="18" charset="0"/>
                  </a:rPr>
                  <a:t> et </a:t>
                </a:r>
                <a14:m>
                  <m:oMath xmlns:m="http://schemas.openxmlformats.org/officeDocument/2006/math">
                    <m:sSub>
                      <m:sSubPr>
                        <m:ctrlPr>
                          <a:rPr lang="fr-FR" sz="2000" i="1" u="sng" dirty="0">
                            <a:latin typeface="Cambria Math" panose="02040503050406030204" pitchFamily="18" charset="0"/>
                            <a:ea typeface="Cambria Math" panose="02040503050406030204" pitchFamily="18" charset="0"/>
                          </a:rPr>
                        </m:ctrlPr>
                      </m:sSubPr>
                      <m:e>
                        <m:r>
                          <a:rPr lang="en-CA" sz="2000" u="sng" dirty="0">
                            <a:latin typeface="Cambria Math" panose="02040503050406030204" pitchFamily="18" charset="0"/>
                            <a:ea typeface="Cambria Math" panose="02040503050406030204" pitchFamily="18" charset="0"/>
                          </a:rPr>
                          <m:t>𝐹</m:t>
                        </m:r>
                      </m:e>
                      <m:sub>
                        <m:r>
                          <a:rPr lang="fr-CA" sz="2000" u="sng" dirty="0">
                            <a:latin typeface="Cambria Math" panose="02040503050406030204" pitchFamily="18" charset="0"/>
                            <a:ea typeface="Cambria Math" panose="02040503050406030204" pitchFamily="18" charset="0"/>
                          </a:rPr>
                          <m:t>𝑦</m:t>
                        </m:r>
                      </m:sub>
                    </m:sSub>
                  </m:oMath>
                </a14:m>
                <a:r>
                  <a:rPr lang="fr-CA" sz="2000" u="sng" dirty="0">
                    <a:latin typeface="Univers Condensed"/>
                    <a:ea typeface="Cambria Math" panose="02040503050406030204" pitchFamily="18" charset="0"/>
                  </a:rPr>
                  <a:t> </a:t>
                </a:r>
                <a:r>
                  <a:rPr lang="fr-CA" sz="2000" u="sng" dirty="0">
                    <a:latin typeface="Univers Condensed"/>
                  </a:rPr>
                  <a:t>est de l’ordre de </a:t>
                </a:r>
                <a14:m>
                  <m:oMath xmlns:m="http://schemas.openxmlformats.org/officeDocument/2006/math">
                    <m:r>
                      <a:rPr lang="fr-CA" sz="2000" i="1" u="sng" dirty="0">
                        <a:latin typeface="Cambria Math" panose="02040503050406030204" pitchFamily="18" charset="0"/>
                      </a:rPr>
                      <m:t>15 %</m:t>
                    </m:r>
                  </m:oMath>
                </a14:m>
                <a:r>
                  <a:rPr lang="fr-CA" sz="2000" u="sng" dirty="0">
                    <a:latin typeface="Univers Condensed"/>
                  </a:rPr>
                  <a:t> et </a:t>
                </a:r>
                <a14:m>
                  <m:oMath xmlns:m="http://schemas.openxmlformats.org/officeDocument/2006/math">
                    <m:r>
                      <a:rPr lang="fr-CA" sz="2000" i="1" u="sng" dirty="0">
                        <a:latin typeface="Cambria Math" panose="02040503050406030204" pitchFamily="18" charset="0"/>
                      </a:rPr>
                      <m:t>100 %</m:t>
                    </m:r>
                  </m:oMath>
                </a14:m>
                <a:r>
                  <a:rPr lang="fr-CA" sz="2000" u="sng" dirty="0">
                    <a:latin typeface="Univers Condensed"/>
                  </a:rPr>
                  <a:t> </a:t>
                </a:r>
                <a:r>
                  <a:rPr lang="fr-CA" sz="2000" dirty="0">
                    <a:latin typeface="Univers Condensed"/>
                    <a:ea typeface="Cambria Math" panose="02040503050406030204" pitchFamily="18" charset="0"/>
                  </a:rPr>
                  <a:t>respectivement alors que pour </a:t>
                </a:r>
                <a:r>
                  <a:rPr lang="fr-CA" sz="2000" dirty="0">
                    <a:latin typeface="Univers Condensed"/>
                  </a:rPr>
                  <a:t>les aciers d’usage le plus courant au Canada, soit les aciers de nuances </a:t>
                </a:r>
                <a14:m>
                  <m:oMath xmlns:m="http://schemas.openxmlformats.org/officeDocument/2006/math">
                    <m:r>
                      <a:rPr lang="fr-CA" sz="2000" u="sng" dirty="0">
                        <a:latin typeface="Cambria Math" panose="02040503050406030204" pitchFamily="18" charset="0"/>
                      </a:rPr>
                      <m:t>350</m:t>
                    </m:r>
                    <m:r>
                      <m:rPr>
                        <m:sty m:val="p"/>
                      </m:rPr>
                      <a:rPr lang="fr-CA" sz="2000" u="sng" dirty="0">
                        <a:latin typeface="Cambria Math" panose="02040503050406030204" pitchFamily="18" charset="0"/>
                      </a:rPr>
                      <m:t>W</m:t>
                    </m:r>
                  </m:oMath>
                </a14:m>
                <a:r>
                  <a:rPr lang="fr-CA" sz="2000" u="sng" dirty="0">
                    <a:latin typeface="Univers Condensed"/>
                  </a:rPr>
                  <a:t> et </a:t>
                </a:r>
                <a14:m>
                  <m:oMath xmlns:m="http://schemas.openxmlformats.org/officeDocument/2006/math">
                    <m:r>
                      <a:rPr lang="fr-CA" sz="2000" u="sng" dirty="0">
                        <a:latin typeface="Cambria Math" panose="02040503050406030204" pitchFamily="18" charset="0"/>
                      </a:rPr>
                      <m:t>300</m:t>
                    </m:r>
                    <m:r>
                      <m:rPr>
                        <m:sty m:val="p"/>
                      </m:rPr>
                      <a:rPr lang="fr-CA" sz="2000" u="sng" dirty="0">
                        <a:latin typeface="Cambria Math" panose="02040503050406030204" pitchFamily="18" charset="0"/>
                      </a:rPr>
                      <m:t>W</m:t>
                    </m:r>
                  </m:oMath>
                </a14:m>
                <a:r>
                  <a:rPr lang="fr-CA" sz="2000" u="sng" dirty="0">
                    <a:latin typeface="Univers Condensed"/>
                  </a:rPr>
                  <a:t>, les écarts sont respectivement égaux à </a:t>
                </a:r>
                <a14:m>
                  <m:oMath xmlns:m="http://schemas.openxmlformats.org/officeDocument/2006/math">
                    <m:r>
                      <a:rPr lang="fr-CA" sz="2000" i="1" u="sng" dirty="0">
                        <a:latin typeface="Cambria Math" panose="02040503050406030204" pitchFamily="18" charset="0"/>
                      </a:rPr>
                      <m:t>30</m:t>
                    </m:r>
                  </m:oMath>
                </a14:m>
                <a:r>
                  <a:rPr lang="fr-CA" sz="2000" u="sng" dirty="0">
                    <a:latin typeface="Univers Condensed"/>
                  </a:rPr>
                  <a:t> et </a:t>
                </a:r>
                <a14:m>
                  <m:oMath xmlns:m="http://schemas.openxmlformats.org/officeDocument/2006/math">
                    <m:r>
                      <a:rPr lang="fr-CA" sz="2000" i="1" u="sng" dirty="0">
                        <a:latin typeface="Cambria Math" panose="02040503050406030204" pitchFamily="18" charset="0"/>
                      </a:rPr>
                      <m:t>50 %</m:t>
                    </m:r>
                  </m:oMath>
                </a14:m>
                <a:endParaRPr lang="fr-CA" sz="2000" u="sng" dirty="0">
                  <a:latin typeface="Univers Condensed"/>
                  <a:ea typeface="Cambria Math" panose="02040503050406030204" pitchFamily="18" charset="0"/>
                </a:endParaRPr>
              </a:p>
            </p:txBody>
          </p:sp>
        </mc:Choice>
        <mc:Fallback xmlns="">
          <p:sp>
            <p:nvSpPr>
              <p:cNvPr id="18" name="Rectangle 1027">
                <a:extLst>
                  <a:ext uri="{FF2B5EF4-FFF2-40B4-BE49-F238E27FC236}">
                    <a16:creationId xmlns:a16="http://schemas.microsoft.com/office/drawing/2014/main" id="{AB2DEED8-EE46-424E-859D-DBC1A1331E0B}"/>
                  </a:ext>
                </a:extLst>
              </p:cNvPr>
              <p:cNvSpPr txBox="1">
                <a:spLocks noRot="1" noChangeAspect="1" noMove="1" noResize="1" noEditPoints="1" noAdjustHandles="1" noChangeArrowheads="1" noChangeShapeType="1" noTextEdit="1"/>
              </p:cNvSpPr>
              <p:nvPr/>
            </p:nvSpPr>
            <p:spPr bwMode="auto">
              <a:xfrm>
                <a:off x="838200" y="1118090"/>
                <a:ext cx="4428068" cy="2996710"/>
              </a:xfrm>
              <a:prstGeom prst="rect">
                <a:avLst/>
              </a:prstGeom>
              <a:blipFill>
                <a:blip r:embed="rId3"/>
                <a:stretch>
                  <a:fillRect l="-1515" t="-81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9" name="Rectangle 1027">
                <a:extLst>
                  <a:ext uri="{FF2B5EF4-FFF2-40B4-BE49-F238E27FC236}">
                    <a16:creationId xmlns:a16="http://schemas.microsoft.com/office/drawing/2014/main" id="{D0624AF5-06FF-4B71-AE9B-D29AB0BF35D5}"/>
                  </a:ext>
                </a:extLst>
              </p:cNvPr>
              <p:cNvSpPr txBox="1">
                <a:spLocks noChangeArrowheads="1"/>
              </p:cNvSpPr>
              <p:nvPr/>
            </p:nvSpPr>
            <p:spPr bwMode="auto">
              <a:xfrm>
                <a:off x="838199" y="4833099"/>
                <a:ext cx="9650289" cy="14100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CA" sz="2000" dirty="0">
                    <a:latin typeface="Univers Condensed"/>
                    <a:ea typeface="Cambria Math" panose="02040503050406030204" pitchFamily="18" charset="0"/>
                  </a:rPr>
                  <a:t>Cette différence de comportement de l’aluminium versus  l’acier rend encore plus importante </a:t>
                </a:r>
                <a:r>
                  <a:rPr lang="fr-CA" sz="2000" u="sng" dirty="0">
                    <a:latin typeface="Univers Condensed"/>
                    <a:ea typeface="Cambria Math" panose="02040503050406030204" pitchFamily="18" charset="0"/>
                  </a:rPr>
                  <a:t>la vérification des deux états limites pour le dimensionnement des pièces en aluminium</a:t>
                </a:r>
                <a:r>
                  <a:rPr lang="fr-CA" sz="2000" dirty="0">
                    <a:latin typeface="Univers Condensed"/>
                    <a:ea typeface="Cambria Math" panose="02040503050406030204" pitchFamily="18" charset="0"/>
                  </a:rPr>
                  <a:t> en traction et justifie l’utilisation d’un </a:t>
                </a:r>
                <a:r>
                  <a:rPr lang="fr-CA" sz="2000" u="sng" dirty="0">
                    <a:latin typeface="Univers Condensed"/>
                    <a:ea typeface="Cambria Math" panose="02040503050406030204" pitchFamily="18" charset="0"/>
                  </a:rPr>
                  <a:t>coefficient de tenue</a:t>
                </a:r>
                <a:r>
                  <a:rPr lang="fr-CA" sz="2000" dirty="0">
                    <a:latin typeface="Univers Condensed"/>
                    <a:ea typeface="Cambria Math" panose="02040503050406030204" pitchFamily="18" charset="0"/>
                  </a:rPr>
                  <a:t> </a:t>
                </a:r>
                <a14:m>
                  <m:oMath xmlns:m="http://schemas.openxmlformats.org/officeDocument/2006/math">
                    <m:r>
                      <a:rPr lang="fr-CA" sz="2000" i="1">
                        <a:latin typeface="Cambria Math" panose="02040503050406030204" pitchFamily="18" charset="0"/>
                        <a:ea typeface="Cambria Math" panose="02040503050406030204" pitchFamily="18" charset="0"/>
                      </a:rPr>
                      <m:t>𝜙</m:t>
                    </m:r>
                  </m:oMath>
                </a14:m>
                <a:r>
                  <a:rPr lang="fr-CA" sz="2000" dirty="0">
                    <a:latin typeface="Univers Condensed"/>
                    <a:ea typeface="Cambria Math" panose="02040503050406030204" pitchFamily="18" charset="0"/>
                  </a:rPr>
                  <a:t> au moins équivalente celui qui est utilisé dans les charpentes d’acier</a:t>
                </a:r>
              </a:p>
              <a:p>
                <a:pPr marL="266700" lvl="2" indent="0" eaLnBrk="1" hangingPunct="1">
                  <a:buNone/>
                  <a:defRPr/>
                </a:pPr>
                <a:endParaRPr lang="fr-CA" sz="2000" dirty="0">
                  <a:latin typeface="Univers Condensed"/>
                  <a:ea typeface="Cambria Math" panose="02040503050406030204" pitchFamily="18" charset="0"/>
                </a:endParaRPr>
              </a:p>
            </p:txBody>
          </p:sp>
        </mc:Choice>
        <mc:Fallback xmlns="">
          <p:sp>
            <p:nvSpPr>
              <p:cNvPr id="19" name="Rectangle 1027">
                <a:extLst>
                  <a:ext uri="{FF2B5EF4-FFF2-40B4-BE49-F238E27FC236}">
                    <a16:creationId xmlns:a16="http://schemas.microsoft.com/office/drawing/2014/main" id="{D0624AF5-06FF-4B71-AE9B-D29AB0BF35D5}"/>
                  </a:ext>
                </a:extLst>
              </p:cNvPr>
              <p:cNvSpPr txBox="1">
                <a:spLocks noRot="1" noChangeAspect="1" noMove="1" noResize="1" noEditPoints="1" noAdjustHandles="1" noChangeArrowheads="1" noChangeShapeType="1" noTextEdit="1"/>
              </p:cNvSpPr>
              <p:nvPr/>
            </p:nvSpPr>
            <p:spPr bwMode="auto">
              <a:xfrm>
                <a:off x="838199" y="4833099"/>
                <a:ext cx="9650289" cy="1410074"/>
              </a:xfrm>
              <a:prstGeom prst="rect">
                <a:avLst/>
              </a:prstGeom>
              <a:blipFill>
                <a:blip r:embed="rId4"/>
                <a:stretch>
                  <a:fillRect l="-631" t="-2165" r="-1326" b="-129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20" name="Image 19">
            <a:extLst>
              <a:ext uri="{FF2B5EF4-FFF2-40B4-BE49-F238E27FC236}">
                <a16:creationId xmlns:a16="http://schemas.microsoft.com/office/drawing/2014/main" id="{2D3834D0-8012-4B39-B33A-5D7D9A2E0C85}"/>
              </a:ext>
            </a:extLst>
          </p:cNvPr>
          <p:cNvPicPr>
            <a:picLocks noChangeAspect="1"/>
          </p:cNvPicPr>
          <p:nvPr/>
        </p:nvPicPr>
        <p:blipFill>
          <a:blip r:embed="rId5"/>
          <a:stretch>
            <a:fillRect/>
          </a:stretch>
        </p:blipFill>
        <p:spPr>
          <a:xfrm>
            <a:off x="5856595" y="647703"/>
            <a:ext cx="4506606" cy="3599747"/>
          </a:xfrm>
          <a:prstGeom prst="rect">
            <a:avLst/>
          </a:prstGeom>
        </p:spPr>
      </p:pic>
      <p:sp>
        <p:nvSpPr>
          <p:cNvPr id="21" name="Rectangle 20"/>
          <p:cNvSpPr/>
          <p:nvPr/>
        </p:nvSpPr>
        <p:spPr>
          <a:xfrm>
            <a:off x="5562552" y="4360627"/>
            <a:ext cx="5097097" cy="307777"/>
          </a:xfrm>
          <a:prstGeom prst="rect">
            <a:avLst/>
          </a:prstGeom>
        </p:spPr>
        <p:txBody>
          <a:bodyPr wrap="square">
            <a:spAutoFit/>
          </a:bodyPr>
          <a:lstStyle/>
          <a:p>
            <a:r>
              <a:rPr lang="fr-CA" sz="1400" dirty="0">
                <a:latin typeface="Univers Condensed"/>
              </a:rPr>
              <a:t>Courbes contrainte - déformation types : Alliages d’aluminium</a:t>
            </a:r>
          </a:p>
        </p:txBody>
      </p:sp>
      <p:sp>
        <p:nvSpPr>
          <p:cNvPr id="9" name="Rectangle 8">
            <a:extLst>
              <a:ext uri="{FF2B5EF4-FFF2-40B4-BE49-F238E27FC236}">
                <a16:creationId xmlns:a16="http://schemas.microsoft.com/office/drawing/2014/main" id="{04F42F11-214A-294F-B7B2-AC9B9CD544BF}"/>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80214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a:bodyPr>
          <a:lstStyle/>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A – Introduction</a:t>
            </a:r>
          </a:p>
          <a:p>
            <a:r>
              <a:rPr lang="fr-FR" sz="2700" dirty="0"/>
              <a:t>B – Classification des pièces d’aluminium travaillant en traction</a:t>
            </a:r>
          </a:p>
          <a:p>
            <a:r>
              <a:rPr lang="fr-FR" sz="2700" dirty="0"/>
              <a:t>C – Comportement des pièces tendues en aluminium</a:t>
            </a:r>
          </a:p>
          <a:p>
            <a:r>
              <a:rPr lang="fr-FR" sz="2700" dirty="0"/>
              <a:t>D – </a:t>
            </a:r>
            <a:r>
              <a:rPr lang="fr-CA" sz="2700" dirty="0"/>
              <a:t>Différence entre le comportement en traction des pièces en acier et celui des pièces en aluminium</a:t>
            </a:r>
            <a:endParaRPr lang="fr-FR" sz="2700" dirty="0"/>
          </a:p>
          <a:p>
            <a:r>
              <a:rPr lang="fr-FR" sz="2700" dirty="0"/>
              <a:t>E – </a:t>
            </a:r>
            <a:r>
              <a:rPr lang="fr-CA" sz="2700" dirty="0"/>
              <a:t>Définition de l’aire d’une section d’une pièce en traction</a:t>
            </a:r>
          </a:p>
          <a:p>
            <a:r>
              <a:rPr lang="fr-FR" sz="2700" dirty="0"/>
              <a:t>F – </a:t>
            </a:r>
            <a:r>
              <a:rPr lang="fr-CA" sz="2700" dirty="0"/>
              <a:t>Définition de l’aire d’une section d’une pièce en traction soudée  </a:t>
            </a:r>
          </a:p>
          <a:p>
            <a:r>
              <a:rPr lang="fr-FR" sz="2700" dirty="0"/>
              <a:t>G – </a:t>
            </a:r>
            <a:r>
              <a:rPr lang="fr-CA" sz="2700" dirty="0"/>
              <a:t>Mode de mise hors service par plastification ou fracture (états limites ultimes)</a:t>
            </a:r>
          </a:p>
          <a:p>
            <a:r>
              <a:rPr lang="fr-FR" sz="2700" dirty="0"/>
              <a:t>H – Exemples pratiques </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818971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40</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a:bodyPr>
          <a:lstStyle/>
          <a:p>
            <a:r>
              <a:rPr lang="fr-FR" sz="2700" dirty="0">
                <a:effectLst/>
              </a:rPr>
              <a:t>A – Introduction</a:t>
            </a:r>
          </a:p>
          <a:p>
            <a:r>
              <a:rPr lang="fr-FR" sz="2700" dirty="0">
                <a:effectLst/>
              </a:rPr>
              <a:t>B – Classification des pièces d’aluminium travaillant en traction</a:t>
            </a:r>
          </a:p>
          <a:p>
            <a:r>
              <a:rPr lang="fr-FR" sz="2700" dirty="0">
                <a:effectLst/>
              </a:rPr>
              <a:t>C – Comportement des pièces tendues en aluminium</a:t>
            </a:r>
          </a:p>
          <a:p>
            <a:r>
              <a:rPr lang="fr-FR" sz="2700" dirty="0">
                <a:effectLst/>
              </a:rPr>
              <a:t>D – </a:t>
            </a:r>
            <a:r>
              <a:rPr lang="fr-CA" sz="2700" dirty="0">
                <a:effectLst/>
              </a:rPr>
              <a:t>Différence entre le comportement en traction des pièces en acier et celui des pièces en aluminium</a:t>
            </a:r>
            <a:endParaRPr lang="fr-FR" sz="2700" dirty="0">
              <a:effectLst/>
            </a:endParaRP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E – </a:t>
            </a:r>
            <a:r>
              <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Définition de l’aire d’une section d’une pièce en traction</a:t>
            </a:r>
          </a:p>
          <a:p>
            <a:r>
              <a:rPr lang="fr-FR" sz="2700" dirty="0"/>
              <a:t>F – </a:t>
            </a:r>
            <a:r>
              <a:rPr lang="fr-CA" sz="2700" dirty="0"/>
              <a:t>Définition de l’aire d’une section d’une pièce en traction soudée  </a:t>
            </a:r>
          </a:p>
          <a:p>
            <a:r>
              <a:rPr lang="fr-FR" sz="2700" dirty="0"/>
              <a:t>G – </a:t>
            </a:r>
            <a:r>
              <a:rPr lang="fr-CA" sz="2700" dirty="0"/>
              <a:t>Mode de mise hors service par plastification ou fracture (états limites ultimes)</a:t>
            </a:r>
          </a:p>
          <a:p>
            <a:r>
              <a:rPr lang="fr-FR" sz="2700" dirty="0"/>
              <a:t>H – Exemples pratiques </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945262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Définition de l’aire d’une section d’une pièce en traction</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a:xfrm>
                <a:off x="931972" y="4013657"/>
                <a:ext cx="5316428" cy="1371144"/>
              </a:xfrm>
            </p:spPr>
            <p:txBody>
              <a:bodyPr/>
              <a:lstStyle/>
              <a:p>
                <a:r>
                  <a:rPr lang="fr-CA" dirty="0">
                    <a:solidFill>
                      <a:schemeClr val="accent2"/>
                    </a:solidFill>
                  </a:rPr>
                  <a:t>L’aire de la section brute (</a:t>
                </a:r>
                <a14:m>
                  <m:oMath xmlns:m="http://schemas.openxmlformats.org/officeDocument/2006/math">
                    <m:sSub>
                      <m:sSubPr>
                        <m:ctrlPr>
                          <a:rPr lang="fr-FR" i="1" dirty="0">
                            <a:solidFill>
                              <a:schemeClr val="accent2"/>
                            </a:solidFill>
                            <a:latin typeface="Cambria Math" panose="02040503050406030204" pitchFamily="18" charset="0"/>
                            <a:ea typeface="Cambria Math" panose="02040503050406030204" pitchFamily="18" charset="0"/>
                          </a:rPr>
                        </m:ctrlPr>
                      </m:sSubPr>
                      <m:e>
                        <m:r>
                          <a:rPr lang="en-CA" i="1" dirty="0">
                            <a:solidFill>
                              <a:schemeClr val="accent2"/>
                            </a:solidFill>
                            <a:latin typeface="Cambria Math"/>
                            <a:ea typeface="Cambria Math" panose="02040503050406030204" pitchFamily="18" charset="0"/>
                          </a:rPr>
                          <m:t>𝐴</m:t>
                        </m:r>
                      </m:e>
                      <m:sub>
                        <m:r>
                          <a:rPr lang="en-CA" i="1" dirty="0">
                            <a:solidFill>
                              <a:schemeClr val="accent2"/>
                            </a:solidFill>
                            <a:latin typeface="Cambria Math"/>
                            <a:ea typeface="Cambria Math" panose="02040503050406030204" pitchFamily="18" charset="0"/>
                          </a:rPr>
                          <m:t>𝑔</m:t>
                        </m:r>
                      </m:sub>
                    </m:sSub>
                  </m:oMath>
                </a14:m>
                <a:r>
                  <a:rPr lang="fr-CA" dirty="0">
                    <a:solidFill>
                      <a:schemeClr val="accent2"/>
                    </a:solidFill>
                  </a:rPr>
                  <a:t>) d’une pièce</a:t>
                </a: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xfrm>
                <a:off x="931972" y="4013657"/>
                <a:ext cx="5316428" cy="1371144"/>
              </a:xfrm>
              <a:blipFill>
                <a:blip r:embed="rId2"/>
                <a:stretch>
                  <a:fillRect l="-3555" t="-8889"/>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41</a:t>
            </a:fld>
            <a:endParaRPr lang="fr-FR"/>
          </a:p>
        </p:txBody>
      </p:sp>
    </p:spTree>
    <p:extLst>
      <p:ext uri="{BB962C8B-B14F-4D97-AF65-F5344CB8AC3E}">
        <p14:creationId xmlns:p14="http://schemas.microsoft.com/office/powerpoint/2010/main" val="1880077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42</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915494"/>
                <a:ext cx="8919356" cy="17246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CA" sz="2000" b="1" u="sng" dirty="0">
                    <a:solidFill>
                      <a:schemeClr val="tx1"/>
                    </a:solidFill>
                    <a:latin typeface="Univers Condensed"/>
                  </a:rPr>
                  <a:t>L’aire brute</a:t>
                </a:r>
                <a:r>
                  <a:rPr lang="fr-CA" sz="2000" b="1" dirty="0">
                    <a:solidFill>
                      <a:schemeClr val="tx1"/>
                    </a:solidFill>
                    <a:latin typeface="Univers Condensed"/>
                  </a:rPr>
                  <a:t> </a:t>
                </a:r>
                <a:r>
                  <a:rPr lang="fr-CA" sz="2000" dirty="0">
                    <a:solidFill>
                      <a:schemeClr val="tx1"/>
                    </a:solidFill>
                    <a:latin typeface="Univers Condensed"/>
                  </a:rPr>
                  <a:t>(</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𝐴</m:t>
                        </m:r>
                      </m:e>
                      <m:sub>
                        <m:r>
                          <a:rPr lang="en-CA" sz="2000" i="1" dirty="0">
                            <a:solidFill>
                              <a:schemeClr val="tx1"/>
                            </a:solidFill>
                            <a:latin typeface="Cambria Math" panose="02040503050406030204" pitchFamily="18" charset="0"/>
                            <a:ea typeface="Cambria Math" panose="02040503050406030204" pitchFamily="18" charset="0"/>
                          </a:rPr>
                          <m:t>𝑔</m:t>
                        </m:r>
                      </m:sub>
                    </m:sSub>
                  </m:oMath>
                </a14:m>
                <a:r>
                  <a:rPr lang="fr-CA" sz="2000" dirty="0">
                    <a:solidFill>
                      <a:schemeClr val="tx1"/>
                    </a:solidFill>
                    <a:latin typeface="Univers Condensed"/>
                  </a:rPr>
                  <a:t>) </a:t>
                </a:r>
                <a:r>
                  <a:rPr lang="fr-CA" sz="2000" dirty="0">
                    <a:solidFill>
                      <a:schemeClr val="tx1"/>
                    </a:solidFill>
                    <a:latin typeface="Univers Condensed"/>
                    <a:ea typeface="Cambria Math" panose="02040503050406030204" pitchFamily="18" charset="0"/>
                  </a:rPr>
                  <a:t>est définie comme étant la somme des produits de l’épaisseur </a:t>
                </a:r>
                <a:r>
                  <a:rPr lang="fr-FR" sz="2000" dirty="0">
                    <a:solidFill>
                      <a:schemeClr val="tx1"/>
                    </a:solidFill>
                    <a:latin typeface="Univers Condensed"/>
                    <a:ea typeface="Cambria Math" panose="02040503050406030204" pitchFamily="18" charset="0"/>
                  </a:rPr>
                  <a:t>(</a:t>
                </a:r>
                <a14:m>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𝑡</m:t>
                    </m:r>
                  </m:oMath>
                </a14:m>
                <a:r>
                  <a:rPr lang="en-CA" sz="2000" dirty="0">
                    <a:solidFill>
                      <a:schemeClr val="tx1"/>
                    </a:solidFill>
                    <a:latin typeface="Univers Condensed"/>
                    <a:ea typeface="Cambria Math" panose="02040503050406030204" pitchFamily="18" charset="0"/>
                  </a:rPr>
                  <a:t>) </a:t>
                </a:r>
                <a:r>
                  <a:rPr lang="fr-CA" sz="2000" dirty="0">
                    <a:solidFill>
                      <a:schemeClr val="tx1"/>
                    </a:solidFill>
                    <a:latin typeface="Univers Condensed"/>
                    <a:ea typeface="Cambria Math" panose="02040503050406030204" pitchFamily="18" charset="0"/>
                  </a:rPr>
                  <a:t>multipliée par la largeur brute </a:t>
                </a:r>
                <a:r>
                  <a:rPr lang="fr-FR" sz="2000" dirty="0">
                    <a:solidFill>
                      <a:schemeClr val="tx1"/>
                    </a:solidFill>
                    <a:latin typeface="Univers Condensed"/>
                    <a:ea typeface="Cambria Math" panose="02040503050406030204" pitchFamily="18" charset="0"/>
                  </a:rPr>
                  <a:t>(</a:t>
                </a:r>
                <a14:m>
                  <m:oMath xmlns:m="http://schemas.openxmlformats.org/officeDocument/2006/math">
                    <m:r>
                      <a:rPr lang="en-CA" sz="2000" i="1" dirty="0">
                        <a:solidFill>
                          <a:schemeClr val="tx1"/>
                        </a:solidFill>
                        <a:latin typeface="Cambria Math" panose="02040503050406030204" pitchFamily="18" charset="0"/>
                        <a:ea typeface="Cambria Math" panose="02040503050406030204" pitchFamily="18" charset="0"/>
                      </a:rPr>
                      <m:t>𝑤</m:t>
                    </m:r>
                  </m:oMath>
                </a14:m>
                <a:r>
                  <a:rPr lang="en-CA" sz="2000" dirty="0">
                    <a:solidFill>
                      <a:schemeClr val="tx1"/>
                    </a:solidFill>
                    <a:latin typeface="Univers Condensed"/>
                    <a:ea typeface="Cambria Math" panose="02040503050406030204" pitchFamily="18" charset="0"/>
                  </a:rPr>
                  <a:t>) </a:t>
                </a:r>
                <a:r>
                  <a:rPr lang="fr-CA" sz="2000" dirty="0">
                    <a:solidFill>
                      <a:schemeClr val="tx1"/>
                    </a:solidFill>
                    <a:latin typeface="Univers Condensed"/>
                    <a:ea typeface="Cambria Math" panose="02040503050406030204" pitchFamily="18" charset="0"/>
                  </a:rPr>
                  <a:t>de chacun des éléments mesurée  perpendiculairement à son axe </a:t>
                </a:r>
                <a:endParaRPr lang="fr-FR" sz="2000" dirty="0">
                  <a:solidFill>
                    <a:schemeClr val="tx1"/>
                  </a:solidFill>
                  <a:latin typeface="Univers Condensed"/>
                  <a:ea typeface="Cambria Math" panose="02040503050406030204" pitchFamily="18" charset="0"/>
                </a:endParaRPr>
              </a:p>
              <a:p>
                <a:pPr marL="717550" lvl="3" indent="0" eaLnBrk="1" hangingPunct="1">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en-CA" i="1" dirty="0">
                              <a:solidFill>
                                <a:schemeClr val="tx1"/>
                              </a:solidFill>
                              <a:latin typeface="Cambria Math" panose="02040503050406030204" pitchFamily="18" charset="0"/>
                              <a:ea typeface="Cambria Math" panose="02040503050406030204" pitchFamily="18" charset="0"/>
                            </a:rPr>
                            <m:t>𝑔</m:t>
                          </m:r>
                        </m:sub>
                      </m:sSub>
                      <m:r>
                        <a:rPr lang="en-CA" i="1" dirty="0">
                          <a:solidFill>
                            <a:schemeClr val="tx1"/>
                          </a:solidFill>
                          <a:latin typeface="Cambria Math" panose="02040503050406030204" pitchFamily="18" charset="0"/>
                          <a:ea typeface="Cambria Math" panose="02040503050406030204" pitchFamily="18" charset="0"/>
                        </a:rPr>
                        <m:t>=</m:t>
                      </m:r>
                      <m:nary>
                        <m:naryPr>
                          <m:chr m:val="∑"/>
                          <m:subHide m:val="on"/>
                          <m:supHide m:val="on"/>
                          <m:ctrlPr>
                            <a:rPr lang="en-CA" i="1" dirty="0">
                              <a:solidFill>
                                <a:schemeClr val="tx1"/>
                              </a:solidFill>
                              <a:latin typeface="Cambria Math" panose="02040503050406030204" pitchFamily="18" charset="0"/>
                              <a:ea typeface="Cambria Math" panose="02040503050406030204" pitchFamily="18" charset="0"/>
                            </a:rPr>
                          </m:ctrlPr>
                        </m:naryPr>
                        <m:sub/>
                        <m:sup/>
                        <m:e>
                          <m:r>
                            <a:rPr lang="en-CA" i="1" dirty="0">
                              <a:solidFill>
                                <a:schemeClr val="tx1"/>
                              </a:solidFill>
                              <a:latin typeface="Cambria Math" panose="02040503050406030204" pitchFamily="18" charset="0"/>
                              <a:ea typeface="Cambria Math" panose="02040503050406030204" pitchFamily="18" charset="0"/>
                            </a:rPr>
                            <m:t>𝑤</m:t>
                          </m:r>
                          <m:r>
                            <a:rPr lang="en-CA" i="1" dirty="0">
                              <a:solidFill>
                                <a:schemeClr val="tx1"/>
                              </a:solidFill>
                              <a:latin typeface="Cambria Math" panose="02040503050406030204" pitchFamily="18" charset="0"/>
                              <a:ea typeface="Cambria Math" panose="02040503050406030204" pitchFamily="18" charset="0"/>
                            </a:rPr>
                            <m:t> </m:t>
                          </m:r>
                          <m:r>
                            <a:rPr lang="en-CA" i="1" dirty="0">
                              <a:solidFill>
                                <a:schemeClr val="tx1"/>
                              </a:solidFill>
                              <a:latin typeface="Cambria Math" panose="02040503050406030204" pitchFamily="18" charset="0"/>
                              <a:ea typeface="Cambria Math" panose="02040503050406030204" pitchFamily="18" charset="0"/>
                            </a:rPr>
                            <m:t>𝑡</m:t>
                          </m:r>
                        </m:e>
                      </m:nary>
                    </m:oMath>
                  </m:oMathPara>
                </a14:m>
                <a:endParaRPr lang="en-CA" dirty="0">
                  <a:solidFill>
                    <a:schemeClr val="tx1"/>
                  </a:solidFill>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915494"/>
                <a:ext cx="8919356" cy="1724676"/>
              </a:xfrm>
              <a:prstGeom prst="rect">
                <a:avLst/>
              </a:prstGeom>
              <a:blipFill>
                <a:blip r:embed="rId3"/>
                <a:stretch>
                  <a:fillRect l="-752" t="-17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1" name="Groupe 10">
            <a:extLst>
              <a:ext uri="{FF2B5EF4-FFF2-40B4-BE49-F238E27FC236}">
                <a16:creationId xmlns:a16="http://schemas.microsoft.com/office/drawing/2014/main" id="{10C7B658-8E9A-42DA-B3F3-83F9F3406633}"/>
              </a:ext>
            </a:extLst>
          </p:cNvPr>
          <p:cNvGrpSpPr/>
          <p:nvPr/>
        </p:nvGrpSpPr>
        <p:grpSpPr>
          <a:xfrm>
            <a:off x="4060485" y="2615192"/>
            <a:ext cx="5697071" cy="3713641"/>
            <a:chOff x="1723464" y="2405931"/>
            <a:chExt cx="5697071" cy="3713641"/>
          </a:xfrm>
        </p:grpSpPr>
        <p:sp>
          <p:nvSpPr>
            <p:cNvPr id="12" name="Rectangle 11"/>
            <p:cNvSpPr/>
            <p:nvPr/>
          </p:nvSpPr>
          <p:spPr>
            <a:xfrm>
              <a:off x="2448008" y="5811795"/>
              <a:ext cx="4247982" cy="307777"/>
            </a:xfrm>
            <a:prstGeom prst="rect">
              <a:avLst/>
            </a:prstGeom>
          </p:spPr>
          <p:txBody>
            <a:bodyPr wrap="square">
              <a:spAutoFit/>
            </a:bodyPr>
            <a:lstStyle/>
            <a:p>
              <a:r>
                <a:rPr lang="fr-FR" sz="1400" dirty="0">
                  <a:latin typeface="Univers Condensed"/>
                </a:rPr>
                <a:t>Aire de la section brute d’un assemblage boulonné</a:t>
              </a:r>
              <a:endParaRPr lang="fr-CA" sz="1400" dirty="0">
                <a:latin typeface="Univers Condensed"/>
              </a:endParaRPr>
            </a:p>
          </p:txBody>
        </p:sp>
        <p:pic>
          <p:nvPicPr>
            <p:cNvPr id="13" name="Image 12">
              <a:extLst>
                <a:ext uri="{FF2B5EF4-FFF2-40B4-BE49-F238E27FC236}">
                  <a16:creationId xmlns:a16="http://schemas.microsoft.com/office/drawing/2014/main" id="{83A27A51-5FB8-46A9-A65C-BCFFE4511428}"/>
                </a:ext>
              </a:extLst>
            </p:cNvPr>
            <p:cNvPicPr>
              <a:picLocks noChangeAspect="1"/>
            </p:cNvPicPr>
            <p:nvPr/>
          </p:nvPicPr>
          <p:blipFill>
            <a:blip r:embed="rId4"/>
            <a:stretch>
              <a:fillRect/>
            </a:stretch>
          </p:blipFill>
          <p:spPr>
            <a:xfrm>
              <a:off x="1723464" y="2405931"/>
              <a:ext cx="5697071" cy="3224120"/>
            </a:xfrm>
            <a:prstGeom prst="rect">
              <a:avLst/>
            </a:prstGeom>
          </p:spPr>
        </p:pic>
      </p:grpSp>
      <p:sp>
        <p:nvSpPr>
          <p:cNvPr id="14" name="Rectangle 13">
            <a:extLst>
              <a:ext uri="{FF2B5EF4-FFF2-40B4-BE49-F238E27FC236}">
                <a16:creationId xmlns:a16="http://schemas.microsoft.com/office/drawing/2014/main" id="{EFF5B631-2A94-834F-857A-487BCCD55119}"/>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593193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Définition de l’aire d’une section d’une pièce en traction</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a:xfrm>
                <a:off x="931972" y="4013657"/>
                <a:ext cx="5316428" cy="1371144"/>
              </a:xfrm>
            </p:spPr>
            <p:txBody>
              <a:bodyPr/>
              <a:lstStyle/>
              <a:p>
                <a:r>
                  <a:rPr lang="fr-CA" dirty="0">
                    <a:solidFill>
                      <a:schemeClr val="accent2"/>
                    </a:solidFill>
                  </a:rPr>
                  <a:t>L’aire de la section nette (</a:t>
                </a:r>
                <a14:m>
                  <m:oMath xmlns:m="http://schemas.openxmlformats.org/officeDocument/2006/math">
                    <m:sSub>
                      <m:sSubPr>
                        <m:ctrlPr>
                          <a:rPr lang="fr-FR" i="1" dirty="0">
                            <a:solidFill>
                              <a:schemeClr val="accent2"/>
                            </a:solidFill>
                            <a:latin typeface="Cambria Math" panose="02040503050406030204" pitchFamily="18" charset="0"/>
                            <a:ea typeface="Cambria Math" panose="02040503050406030204" pitchFamily="18" charset="0"/>
                          </a:rPr>
                        </m:ctrlPr>
                      </m:sSubPr>
                      <m:e>
                        <m:r>
                          <a:rPr lang="en-CA" b="0" i="1" dirty="0">
                            <a:solidFill>
                              <a:schemeClr val="accent2"/>
                            </a:solidFill>
                            <a:latin typeface="Cambria Math"/>
                            <a:ea typeface="Cambria Math" panose="02040503050406030204" pitchFamily="18" charset="0"/>
                          </a:rPr>
                          <m:t>𝐴</m:t>
                        </m:r>
                      </m:e>
                      <m:sub>
                        <m:r>
                          <a:rPr lang="fr-CA" b="0" i="1" dirty="0">
                            <a:solidFill>
                              <a:schemeClr val="accent2"/>
                            </a:solidFill>
                            <a:latin typeface="Cambria Math" panose="02040503050406030204" pitchFamily="18" charset="0"/>
                            <a:ea typeface="Cambria Math" panose="02040503050406030204" pitchFamily="18" charset="0"/>
                          </a:rPr>
                          <m:t>𝑛</m:t>
                        </m:r>
                      </m:sub>
                    </m:sSub>
                  </m:oMath>
                </a14:m>
                <a:r>
                  <a:rPr lang="fr-CA" dirty="0">
                    <a:solidFill>
                      <a:schemeClr val="accent2"/>
                    </a:solidFill>
                  </a:rPr>
                  <a:t>) des assemblages boulonnés</a:t>
                </a:r>
                <a:endParaRPr lang="fr-CA" sz="600" dirty="0">
                  <a:solidFill>
                    <a:schemeClr val="accent2"/>
                  </a:solidFill>
                </a:endParaRPr>
              </a:p>
              <a:p>
                <a:endParaRPr lang="fr-CA" dirty="0">
                  <a:solidFill>
                    <a:schemeClr val="accent2"/>
                  </a:solidFill>
                </a:endParaRP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xfrm>
                <a:off x="931972" y="4013657"/>
                <a:ext cx="5316428" cy="1371144"/>
              </a:xfrm>
              <a:blipFill>
                <a:blip r:embed="rId2"/>
                <a:stretch>
                  <a:fillRect l="-3555" t="-8889"/>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43</a:t>
            </a:fld>
            <a:endParaRPr lang="fr-FR"/>
          </a:p>
        </p:txBody>
      </p:sp>
    </p:spTree>
    <p:extLst>
      <p:ext uri="{BB962C8B-B14F-4D97-AF65-F5344CB8AC3E}">
        <p14:creationId xmlns:p14="http://schemas.microsoft.com/office/powerpoint/2010/main" val="3070246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44</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sp>
        <p:nvSpPr>
          <p:cNvPr id="14" name="Rectangle 13"/>
          <p:cNvSpPr/>
          <p:nvPr/>
        </p:nvSpPr>
        <p:spPr>
          <a:xfrm>
            <a:off x="1531372" y="6546870"/>
            <a:ext cx="2694327" cy="276999"/>
          </a:xfrm>
          <a:prstGeom prst="rect">
            <a:avLst/>
          </a:prstGeom>
        </p:spPr>
        <p:txBody>
          <a:bodyPr wrap="none">
            <a:spAutoFit/>
          </a:bodyPr>
          <a:lstStyle/>
          <a:p>
            <a:r>
              <a:rPr lang="fr-CA" sz="1200" dirty="0">
                <a:latin typeface="+mj-lt"/>
              </a:rPr>
              <a:t>Source: Pr. F. Levesque &amp; Pr. D. Tremblay</a:t>
            </a:r>
          </a:p>
        </p:txBody>
      </p:sp>
      <p:grpSp>
        <p:nvGrpSpPr>
          <p:cNvPr id="15" name="Groupe 14">
            <a:extLst>
              <a:ext uri="{FF2B5EF4-FFF2-40B4-BE49-F238E27FC236}">
                <a16:creationId xmlns:a16="http://schemas.microsoft.com/office/drawing/2014/main" id="{23E7EE96-5B0F-4FE2-8829-B9B89D11856D}"/>
              </a:ext>
            </a:extLst>
          </p:cNvPr>
          <p:cNvGrpSpPr/>
          <p:nvPr/>
        </p:nvGrpSpPr>
        <p:grpSpPr>
          <a:xfrm>
            <a:off x="4285962" y="3636024"/>
            <a:ext cx="6373687" cy="2902888"/>
            <a:chOff x="2627784" y="3334424"/>
            <a:chExt cx="6373687" cy="2902888"/>
          </a:xfrm>
        </p:grpSpPr>
        <p:pic>
          <p:nvPicPr>
            <p:cNvPr id="17" name="Image 16">
              <a:extLst>
                <a:ext uri="{FF2B5EF4-FFF2-40B4-BE49-F238E27FC236}">
                  <a16:creationId xmlns:a16="http://schemas.microsoft.com/office/drawing/2014/main" id="{2067E04D-8970-4014-915F-D60594462E52}"/>
                </a:ext>
              </a:extLst>
            </p:cNvPr>
            <p:cNvPicPr>
              <a:picLocks noChangeAspect="1"/>
            </p:cNvPicPr>
            <p:nvPr/>
          </p:nvPicPr>
          <p:blipFill>
            <a:blip r:embed="rId3"/>
            <a:stretch>
              <a:fillRect/>
            </a:stretch>
          </p:blipFill>
          <p:spPr>
            <a:xfrm>
              <a:off x="2627784" y="3334424"/>
              <a:ext cx="6347850" cy="2470840"/>
            </a:xfrm>
            <a:prstGeom prst="rect">
              <a:avLst/>
            </a:prstGeom>
            <a:ln>
              <a:noFill/>
            </a:ln>
          </p:spPr>
        </p:pic>
        <p:sp>
          <p:nvSpPr>
            <p:cNvPr id="18" name="Rectangle 17">
              <a:extLst>
                <a:ext uri="{FF2B5EF4-FFF2-40B4-BE49-F238E27FC236}">
                  <a16:creationId xmlns:a16="http://schemas.microsoft.com/office/drawing/2014/main" id="{E94622E5-D5CD-40E1-8407-7A97183C93E8}"/>
                </a:ext>
              </a:extLst>
            </p:cNvPr>
            <p:cNvSpPr/>
            <p:nvPr/>
          </p:nvSpPr>
          <p:spPr>
            <a:xfrm>
              <a:off x="4233332" y="5929535"/>
              <a:ext cx="4268489" cy="307777"/>
            </a:xfrm>
            <a:prstGeom prst="rect">
              <a:avLst/>
            </a:prstGeom>
          </p:spPr>
          <p:txBody>
            <a:bodyPr wrap="square">
              <a:spAutoFit/>
            </a:bodyPr>
            <a:lstStyle/>
            <a:p>
              <a:r>
                <a:rPr lang="fr-FR" sz="1400" dirty="0">
                  <a:latin typeface="Univers Condensed"/>
                </a:rPr>
                <a:t>Aire de la section nette d’un assemblage boulonné</a:t>
              </a:r>
              <a:endParaRPr lang="fr-CA" sz="1400" dirty="0">
                <a:latin typeface="Univers Condensed"/>
              </a:endParaRPr>
            </a:p>
          </p:txBody>
        </p:sp>
        <p:sp>
          <p:nvSpPr>
            <p:cNvPr id="19" name="Rectangle 18">
              <a:extLst>
                <a:ext uri="{FF2B5EF4-FFF2-40B4-BE49-F238E27FC236}">
                  <a16:creationId xmlns:a16="http://schemas.microsoft.com/office/drawing/2014/main" id="{05D920F6-2D68-4310-A5DB-C4F654EC8390}"/>
                </a:ext>
              </a:extLst>
            </p:cNvPr>
            <p:cNvSpPr/>
            <p:nvPr/>
          </p:nvSpPr>
          <p:spPr>
            <a:xfrm>
              <a:off x="5508104" y="3717032"/>
              <a:ext cx="360040" cy="1620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203D464A-D8B0-49A1-B5D2-D96C5CC440F1}"/>
                </a:ext>
              </a:extLst>
            </p:cNvPr>
            <p:cNvSpPr/>
            <p:nvPr/>
          </p:nvSpPr>
          <p:spPr>
            <a:xfrm>
              <a:off x="8028385" y="3429000"/>
              <a:ext cx="973086" cy="2376264"/>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mc:AlternateContent xmlns:mc="http://schemas.openxmlformats.org/markup-compatibility/2006" xmlns:a14="http://schemas.microsoft.com/office/drawing/2010/main">
        <mc:Choice Requires="a14">
          <p:sp>
            <p:nvSpPr>
              <p:cNvPr id="21" name="Rectangle 1027">
                <a:extLst>
                  <a:ext uri="{FF2B5EF4-FFF2-40B4-BE49-F238E27FC236}">
                    <a16:creationId xmlns:a16="http://schemas.microsoft.com/office/drawing/2014/main" id="{679EB045-EE7A-4F9F-85D8-B24BB05D5ECF}"/>
                  </a:ext>
                </a:extLst>
              </p:cNvPr>
              <p:cNvSpPr txBox="1">
                <a:spLocks noChangeArrowheads="1"/>
              </p:cNvSpPr>
              <p:nvPr/>
            </p:nvSpPr>
            <p:spPr bwMode="auto">
              <a:xfrm>
                <a:off x="838200" y="4245843"/>
                <a:ext cx="2890464" cy="1937408"/>
              </a:xfrm>
              <a:prstGeom prst="rect">
                <a:avLst/>
              </a:prstGeom>
              <a:noFill/>
              <a:ln w="19050">
                <a:solidFill>
                  <a:srgbClr val="0000FF"/>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solidFill>
                      <a:schemeClr val="tx1"/>
                    </a:solidFill>
                    <a:latin typeface="Univers Condensed"/>
                    <a:ea typeface="Cambria Math" panose="02040503050406030204" pitchFamily="18" charset="0"/>
                  </a:rPr>
                  <a:t>L’aire nette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𝐴</m:t>
                        </m:r>
                      </m:e>
                      <m:sub>
                        <m:r>
                          <a:rPr lang="fr-CA" sz="2000" i="1" dirty="0">
                            <a:solidFill>
                              <a:schemeClr val="tx1"/>
                            </a:solidFill>
                            <a:latin typeface="Cambria Math" panose="02040503050406030204" pitchFamily="18" charset="0"/>
                            <a:ea typeface="Cambria Math" panose="02040503050406030204" pitchFamily="18" charset="0"/>
                          </a:rPr>
                          <m:t>𝑛</m:t>
                        </m:r>
                      </m:sub>
                    </m:sSub>
                  </m:oMath>
                </a14:m>
                <a:r>
                  <a:rPr lang="fr-CA" sz="2000" dirty="0">
                    <a:solidFill>
                      <a:schemeClr val="tx1"/>
                    </a:solidFill>
                    <a:latin typeface="Univers Condensed"/>
                    <a:ea typeface="Cambria Math" panose="02040503050406030204" pitchFamily="18" charset="0"/>
                  </a:rPr>
                  <a:t>) selon la </a:t>
                </a:r>
                <a:r>
                  <a:rPr lang="fr-CA" sz="2000" b="1" dirty="0">
                    <a:solidFill>
                      <a:schemeClr val="tx1"/>
                    </a:solidFill>
                    <a:latin typeface="Univers Condensed"/>
                    <a:ea typeface="Cambria Math" panose="02040503050406030204" pitchFamily="18" charset="0"/>
                  </a:rPr>
                  <a:t>ligne de rupture </a:t>
                </a:r>
                <a14:m>
                  <m:oMath xmlns:m="http://schemas.openxmlformats.org/officeDocument/2006/math">
                    <m:r>
                      <m:rPr>
                        <m:sty m:val="p"/>
                      </m:rPr>
                      <a:rPr lang="fr-CA" sz="2000" dirty="0">
                        <a:solidFill>
                          <a:schemeClr val="tx1"/>
                        </a:solidFill>
                        <a:latin typeface="Cambria Math" panose="02040503050406030204" pitchFamily="18" charset="0"/>
                        <a:ea typeface="Cambria Math" panose="02040503050406030204" pitchFamily="18" charset="0"/>
                      </a:rPr>
                      <m:t>BB</m:t>
                    </m:r>
                  </m:oMath>
                </a14:m>
                <a:r>
                  <a:rPr lang="fr-CA" sz="2000" dirty="0">
                    <a:solidFill>
                      <a:schemeClr val="tx1"/>
                    </a:solidFill>
                    <a:latin typeface="Univers Condensed"/>
                    <a:ea typeface="Cambria Math" panose="02040503050406030204" pitchFamily="18" charset="0"/>
                  </a:rPr>
                  <a:t> est par calculée par :</a:t>
                </a:r>
              </a:p>
              <a:p>
                <a:pPr marL="400050" lvl="2" indent="-133350" eaLnBrk="1" hangingPunct="1">
                  <a:buNone/>
                  <a:defRPr/>
                </a:pP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𝐴</m:t>
                        </m:r>
                      </m:e>
                      <m:sub>
                        <m:r>
                          <a:rPr lang="en-CA" sz="2000" i="1" dirty="0">
                            <a:solidFill>
                              <a:schemeClr val="tx1"/>
                            </a:solidFill>
                            <a:latin typeface="Cambria Math" panose="02040503050406030204" pitchFamily="18" charset="0"/>
                            <a:ea typeface="Cambria Math" panose="02040503050406030204" pitchFamily="18" charset="0"/>
                          </a:rPr>
                          <m:t>𝑛</m:t>
                        </m:r>
                      </m:sub>
                    </m:sSub>
                    <m:r>
                      <a:rPr lang="en-CA" sz="2000" i="1" dirty="0">
                        <a:solidFill>
                          <a:schemeClr val="tx1"/>
                        </a:solidFill>
                        <a:latin typeface="Cambria Math" panose="02040503050406030204" pitchFamily="18" charset="0"/>
                        <a:ea typeface="Cambria Math" panose="02040503050406030204" pitchFamily="18" charset="0"/>
                      </a:rPr>
                      <m:t>=</m:t>
                    </m:r>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𝐴</m:t>
                        </m:r>
                      </m:e>
                      <m:sub>
                        <m:r>
                          <a:rPr lang="fr-CA" sz="2000" i="1" dirty="0">
                            <a:solidFill>
                              <a:schemeClr val="tx1"/>
                            </a:solidFill>
                            <a:latin typeface="Cambria Math" panose="02040503050406030204" pitchFamily="18" charset="0"/>
                            <a:ea typeface="Cambria Math" panose="02040503050406030204" pitchFamily="18" charset="0"/>
                          </a:rPr>
                          <m:t>𝑔</m:t>
                        </m:r>
                      </m:sub>
                    </m:sSub>
                    <m:r>
                      <a:rPr lang="fr-CA" sz="2000" i="1" dirty="0">
                        <a:solidFill>
                          <a:schemeClr val="tx1"/>
                        </a:solidFill>
                        <a:latin typeface="Cambria Math" panose="02040503050406030204" pitchFamily="18" charset="0"/>
                        <a:ea typeface="Cambria Math" panose="02040503050406030204" pitchFamily="18" charset="0"/>
                      </a:rPr>
                      <m:t>−</m:t>
                    </m:r>
                  </m:oMath>
                </a14:m>
                <a:r>
                  <a:rPr lang="en-CA" sz="2000" dirty="0">
                    <a:solidFill>
                      <a:schemeClr val="tx1"/>
                    </a:solidFill>
                    <a:latin typeface="Univers Condensed"/>
                    <a:ea typeface="Cambria Math" panose="02040503050406030204" pitchFamily="18" charset="0"/>
                  </a:rPr>
                  <a:t> </a:t>
                </a:r>
                <a14:m>
                  <m:oMath xmlns:m="http://schemas.openxmlformats.org/officeDocument/2006/math">
                    <m:r>
                      <a:rPr lang="fr-CA" sz="2000" dirty="0">
                        <a:solidFill>
                          <a:schemeClr val="tx1"/>
                        </a:solidFill>
                        <a:latin typeface="Cambria Math" panose="02040503050406030204" pitchFamily="18" charset="0"/>
                        <a:ea typeface="Cambria Math" panose="02040503050406030204" pitchFamily="18" charset="0"/>
                      </a:rPr>
                      <m:t>2 </m:t>
                    </m:r>
                    <m:sSub>
                      <m:sSubPr>
                        <m:ctrlPr>
                          <a:rPr lang="en-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𝑑</m:t>
                        </m:r>
                      </m:e>
                      <m:sub>
                        <m:r>
                          <a:rPr lang="fr-CA" sz="2000" i="1" dirty="0">
                            <a:solidFill>
                              <a:schemeClr val="tx1"/>
                            </a:solidFill>
                            <a:latin typeface="Cambria Math" panose="02040503050406030204" pitchFamily="18" charset="0"/>
                            <a:ea typeface="Cambria Math" panose="02040503050406030204" pitchFamily="18" charset="0"/>
                          </a:rPr>
                          <m:t>𝑜</m:t>
                        </m:r>
                      </m:sub>
                    </m:sSub>
                    <m:r>
                      <a:rPr lang="fr-CA" sz="2000" i="1" dirty="0">
                        <a:solidFill>
                          <a:schemeClr val="tx1"/>
                        </a:solidFill>
                        <a:latin typeface="Cambria Math" panose="02040503050406030204" pitchFamily="18" charset="0"/>
                        <a:ea typeface="Cambria Math" panose="02040503050406030204" pitchFamily="18" charset="0"/>
                      </a:rPr>
                      <m:t> </m:t>
                    </m:r>
                    <m:r>
                      <a:rPr lang="fr-CA" sz="2000" i="1" dirty="0">
                        <a:solidFill>
                          <a:schemeClr val="tx1"/>
                        </a:solidFill>
                        <a:latin typeface="Cambria Math" panose="02040503050406030204" pitchFamily="18" charset="0"/>
                        <a:ea typeface="Cambria Math" panose="02040503050406030204" pitchFamily="18" charset="0"/>
                      </a:rPr>
                      <m:t>𝑡</m:t>
                    </m:r>
                  </m:oMath>
                </a14:m>
                <a:endParaRPr lang="fr-CA" sz="2000" dirty="0">
                  <a:solidFill>
                    <a:schemeClr val="tx1"/>
                  </a:solidFill>
                  <a:latin typeface="Univers Condensed"/>
                  <a:ea typeface="Cambria Math" panose="02040503050406030204" pitchFamily="18" charset="0"/>
                </a:endParaRPr>
              </a:p>
              <a:p>
                <a:pPr marL="400050" lvl="2" indent="-133350" eaLnBrk="1" hangingPunct="1">
                  <a:buNone/>
                  <a:defRPr/>
                </a:pP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𝐴</m:t>
                        </m:r>
                      </m:e>
                      <m:sub>
                        <m:r>
                          <a:rPr lang="en-CA" sz="2000" i="1" dirty="0">
                            <a:solidFill>
                              <a:schemeClr val="tx1"/>
                            </a:solidFill>
                            <a:latin typeface="Cambria Math" panose="02040503050406030204" pitchFamily="18" charset="0"/>
                            <a:ea typeface="Cambria Math" panose="02040503050406030204" pitchFamily="18" charset="0"/>
                          </a:rPr>
                          <m:t>𝑛</m:t>
                        </m:r>
                      </m:sub>
                    </m:sSub>
                    <m:r>
                      <a:rPr lang="en-CA" sz="2000" i="1" dirty="0">
                        <a:solidFill>
                          <a:schemeClr val="tx1"/>
                        </a:solidFill>
                        <a:latin typeface="Cambria Math" panose="02040503050406030204" pitchFamily="18" charset="0"/>
                        <a:ea typeface="Cambria Math" panose="02040503050406030204" pitchFamily="18" charset="0"/>
                      </a:rPr>
                      <m:t>=</m:t>
                    </m:r>
                    <m:r>
                      <a:rPr lang="fr-CA" sz="2000" i="1" dirty="0">
                        <a:solidFill>
                          <a:schemeClr val="tx1"/>
                        </a:solidFill>
                        <a:latin typeface="Cambria Math" panose="02040503050406030204" pitchFamily="18" charset="0"/>
                        <a:ea typeface="Cambria Math" panose="02040503050406030204" pitchFamily="18" charset="0"/>
                      </a:rPr>
                      <m:t>𝑤𝑡</m:t>
                    </m:r>
                    <m:r>
                      <a:rPr lang="fr-CA" sz="2000" i="1" dirty="0">
                        <a:solidFill>
                          <a:schemeClr val="tx1"/>
                        </a:solidFill>
                        <a:latin typeface="Cambria Math" panose="02040503050406030204" pitchFamily="18" charset="0"/>
                        <a:ea typeface="Cambria Math" panose="02040503050406030204" pitchFamily="18" charset="0"/>
                      </a:rPr>
                      <m:t>−</m:t>
                    </m:r>
                  </m:oMath>
                </a14:m>
                <a:r>
                  <a:rPr lang="en-CA" sz="2000" dirty="0">
                    <a:solidFill>
                      <a:schemeClr val="tx1"/>
                    </a:solidFill>
                    <a:latin typeface="Univers Condensed"/>
                    <a:ea typeface="Cambria Math" panose="02040503050406030204" pitchFamily="18" charset="0"/>
                  </a:rPr>
                  <a:t> </a:t>
                </a:r>
                <a14:m>
                  <m:oMath xmlns:m="http://schemas.openxmlformats.org/officeDocument/2006/math">
                    <m:r>
                      <a:rPr lang="fr-CA" sz="2000" dirty="0">
                        <a:solidFill>
                          <a:schemeClr val="tx1"/>
                        </a:solidFill>
                        <a:latin typeface="Cambria Math" panose="02040503050406030204" pitchFamily="18" charset="0"/>
                        <a:ea typeface="Cambria Math" panose="02040503050406030204" pitchFamily="18" charset="0"/>
                      </a:rPr>
                      <m:t>2 </m:t>
                    </m:r>
                    <m:sSub>
                      <m:sSubPr>
                        <m:ctrlPr>
                          <a:rPr lang="en-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𝑑</m:t>
                        </m:r>
                      </m:e>
                      <m:sub>
                        <m:r>
                          <a:rPr lang="fr-CA" sz="2000" i="1" dirty="0">
                            <a:solidFill>
                              <a:schemeClr val="tx1"/>
                            </a:solidFill>
                            <a:latin typeface="Cambria Math" panose="02040503050406030204" pitchFamily="18" charset="0"/>
                            <a:ea typeface="Cambria Math" panose="02040503050406030204" pitchFamily="18" charset="0"/>
                          </a:rPr>
                          <m:t>𝑜</m:t>
                        </m:r>
                      </m:sub>
                    </m:sSub>
                    <m:r>
                      <a:rPr lang="fr-CA" sz="2000" i="1" dirty="0">
                        <a:solidFill>
                          <a:schemeClr val="tx1"/>
                        </a:solidFill>
                        <a:latin typeface="Cambria Math" panose="02040503050406030204" pitchFamily="18" charset="0"/>
                        <a:ea typeface="Cambria Math" panose="02040503050406030204" pitchFamily="18" charset="0"/>
                      </a:rPr>
                      <m:t> </m:t>
                    </m:r>
                    <m:r>
                      <a:rPr lang="fr-CA" sz="2000" i="1" dirty="0">
                        <a:solidFill>
                          <a:schemeClr val="tx1"/>
                        </a:solidFill>
                        <a:latin typeface="Cambria Math" panose="02040503050406030204" pitchFamily="18" charset="0"/>
                        <a:ea typeface="Cambria Math" panose="02040503050406030204" pitchFamily="18" charset="0"/>
                      </a:rPr>
                      <m:t>𝑡</m:t>
                    </m:r>
                  </m:oMath>
                </a14:m>
                <a:endParaRPr lang="fr-CA" sz="2000" dirty="0">
                  <a:solidFill>
                    <a:schemeClr val="tx1"/>
                  </a:solidFill>
                  <a:latin typeface="Univers Condensed"/>
                  <a:ea typeface="Cambria Math" panose="02040503050406030204" pitchFamily="18" charset="0"/>
                </a:endParaRPr>
              </a:p>
            </p:txBody>
          </p:sp>
        </mc:Choice>
        <mc:Fallback xmlns="">
          <p:sp>
            <p:nvSpPr>
              <p:cNvPr id="21" name="Rectangle 1027">
                <a:extLst>
                  <a:ext uri="{FF2B5EF4-FFF2-40B4-BE49-F238E27FC236}">
                    <a16:creationId xmlns:a16="http://schemas.microsoft.com/office/drawing/2014/main" id="{679EB045-EE7A-4F9F-85D8-B24BB05D5ECF}"/>
                  </a:ext>
                </a:extLst>
              </p:cNvPr>
              <p:cNvSpPr txBox="1">
                <a:spLocks noRot="1" noChangeAspect="1" noMove="1" noResize="1" noEditPoints="1" noAdjustHandles="1" noChangeArrowheads="1" noChangeShapeType="1" noTextEdit="1"/>
              </p:cNvSpPr>
              <p:nvPr/>
            </p:nvSpPr>
            <p:spPr bwMode="auto">
              <a:xfrm>
                <a:off x="838200" y="4245843"/>
                <a:ext cx="2890464" cy="1937408"/>
              </a:xfrm>
              <a:prstGeom prst="rect">
                <a:avLst/>
              </a:prstGeom>
              <a:blipFill>
                <a:blip r:embed="rId4"/>
                <a:stretch>
                  <a:fillRect l="-2096" t="-935" r="-3983"/>
                </a:stretch>
              </a:blip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2" name="Rectangle 1027"/>
              <p:cNvSpPr txBox="1">
                <a:spLocks noChangeArrowheads="1"/>
              </p:cNvSpPr>
              <p:nvPr/>
            </p:nvSpPr>
            <p:spPr bwMode="auto">
              <a:xfrm>
                <a:off x="838200" y="786981"/>
                <a:ext cx="9982200" cy="27610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tx1"/>
                    </a:solidFill>
                    <a:latin typeface="Univers Condensed"/>
                    <a:ea typeface="Cambria Math" panose="02040503050406030204" pitchFamily="18" charset="0"/>
                  </a:rPr>
                  <a:t>Pour tenir compte du perçage des trous (qui réduit la résistance d’un élément en traction), la section brute </a:t>
                </a:r>
                <a:r>
                  <a:rPr lang="fr-CA" sz="2000" dirty="0">
                    <a:solidFill>
                      <a:schemeClr val="tx1"/>
                    </a:solidFill>
                    <a:latin typeface="Univers Condensed"/>
                  </a:rPr>
                  <a:t>doit être réduite afin d’obtenir une section nette.</a:t>
                </a:r>
              </a:p>
              <a:p>
                <a:pPr marL="0" lvl="1" indent="0" eaLnBrk="1" hangingPunct="1">
                  <a:buClr>
                    <a:srgbClr val="FF0000"/>
                  </a:buClr>
                  <a:buNone/>
                  <a:defRPr/>
                </a:pPr>
                <a:endParaRPr lang="fr-CA" sz="2000" b="1" u="sng" dirty="0">
                  <a:latin typeface="Univers Condensed"/>
                  <a:ea typeface="Cambria Math" panose="02040503050406030204" pitchFamily="18" charset="0"/>
                </a:endParaRPr>
              </a:p>
              <a:p>
                <a:pPr marL="0" lvl="1" indent="0" eaLnBrk="1" hangingPunct="1">
                  <a:buClr>
                    <a:srgbClr val="FF0000"/>
                  </a:buClr>
                  <a:buNone/>
                  <a:defRPr/>
                </a:pPr>
                <a:r>
                  <a:rPr lang="fr-CA" sz="2000" b="1" u="sng" dirty="0">
                    <a:solidFill>
                      <a:schemeClr val="tx1"/>
                    </a:solidFill>
                    <a:latin typeface="Univers Condensed"/>
                    <a:ea typeface="Cambria Math" panose="02040503050406030204" pitchFamily="18" charset="0"/>
                  </a:rPr>
                  <a:t>L’aire nette</a:t>
                </a:r>
                <a:r>
                  <a:rPr lang="fr-CA" sz="2000" b="1" dirty="0">
                    <a:solidFill>
                      <a:schemeClr val="tx1"/>
                    </a:solidFill>
                    <a:latin typeface="Univers Condensed"/>
                    <a:ea typeface="Cambria Math" panose="02040503050406030204" pitchFamily="18" charset="0"/>
                  </a:rPr>
                  <a:t> </a:t>
                </a:r>
                <a:r>
                  <a:rPr lang="fr-CA" sz="2000" dirty="0">
                    <a:solidFill>
                      <a:schemeClr val="tx1"/>
                    </a:solidFill>
                    <a:latin typeface="Univers Condensed"/>
                    <a:ea typeface="Cambria Math" panose="02040503050406030204" pitchFamily="18" charset="0"/>
                  </a:rPr>
                  <a:t>(</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𝐴</m:t>
                        </m:r>
                      </m:e>
                      <m:sub>
                        <m:r>
                          <a:rPr lang="fr-CA" sz="2000" i="1" dirty="0">
                            <a:solidFill>
                              <a:schemeClr val="tx1"/>
                            </a:solidFill>
                            <a:latin typeface="Cambria Math" panose="02040503050406030204" pitchFamily="18" charset="0"/>
                            <a:ea typeface="Cambria Math" panose="02040503050406030204" pitchFamily="18" charset="0"/>
                          </a:rPr>
                          <m:t>𝑛</m:t>
                        </m:r>
                      </m:sub>
                    </m:sSub>
                  </m:oMath>
                </a14:m>
                <a:r>
                  <a:rPr lang="fr-CA" sz="2000" dirty="0">
                    <a:solidFill>
                      <a:schemeClr val="tx1"/>
                    </a:solidFill>
                    <a:latin typeface="Univers Condensed"/>
                    <a:ea typeface="Cambria Math" panose="02040503050406030204" pitchFamily="18" charset="0"/>
                  </a:rPr>
                  <a:t>) est définie comme étant l’aire brute moins la somme des diamètres des trous (</a:t>
                </a:r>
                <a14:m>
                  <m:oMath xmlns:m="http://schemas.openxmlformats.org/officeDocument/2006/math">
                    <m:sSub>
                      <m:sSubPr>
                        <m:ctrlPr>
                          <a:rPr lang="en-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𝑑</m:t>
                        </m:r>
                      </m:e>
                      <m:sub>
                        <m:r>
                          <a:rPr lang="fr-CA" sz="2000" i="1" dirty="0">
                            <a:solidFill>
                              <a:schemeClr val="tx1"/>
                            </a:solidFill>
                            <a:latin typeface="Cambria Math" panose="02040503050406030204" pitchFamily="18" charset="0"/>
                            <a:ea typeface="Cambria Math" panose="02040503050406030204" pitchFamily="18" charset="0"/>
                          </a:rPr>
                          <m:t>𝑜</m:t>
                        </m:r>
                      </m:sub>
                    </m:sSub>
                  </m:oMath>
                </a14:m>
                <a:r>
                  <a:rPr lang="fr-CA" sz="2000" dirty="0">
                    <a:solidFill>
                      <a:schemeClr val="tx1"/>
                    </a:solidFill>
                    <a:latin typeface="Univers Condensed"/>
                    <a:ea typeface="Cambria Math" panose="02040503050406030204" pitchFamily="18" charset="0"/>
                  </a:rPr>
                  <a:t>) multipliée (</a:t>
                </a:r>
                <a14:m>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𝑡</m:t>
                    </m:r>
                  </m:oMath>
                </a14:m>
                <a:r>
                  <a:rPr lang="fr-CA" sz="2000" dirty="0">
                    <a:solidFill>
                      <a:schemeClr val="tx1"/>
                    </a:solidFill>
                    <a:latin typeface="Univers Condensed"/>
                    <a:ea typeface="Cambria Math" panose="02040503050406030204" pitchFamily="18" charset="0"/>
                  </a:rPr>
                  <a:t>) par l’épaisseur (de la section </a:t>
                </a:r>
              </a:p>
              <a:p>
                <a:pPr marL="534988" lvl="2" indent="-268288" eaLnBrk="1" hangingPunct="1">
                  <a:defRPr/>
                </a:pPr>
                <a:endParaRPr lang="fr-CA" sz="2000" dirty="0">
                  <a:solidFill>
                    <a:schemeClr val="tx1"/>
                  </a:solidFill>
                  <a:latin typeface="Univers Condensed"/>
                  <a:ea typeface="Cambria Math" panose="02040503050406030204" pitchFamily="18" charset="0"/>
                </a:endParaRPr>
              </a:p>
              <a:p>
                <a:pPr marL="723900" lvl="3" indent="0" eaLnBrk="1" hangingPunct="1">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en-CA" i="1" dirty="0">
                              <a:solidFill>
                                <a:schemeClr val="tx1"/>
                              </a:solidFill>
                              <a:latin typeface="Cambria Math" panose="02040503050406030204" pitchFamily="18" charset="0"/>
                              <a:ea typeface="Cambria Math" panose="02040503050406030204" pitchFamily="18" charset="0"/>
                            </a:rPr>
                            <m:t>𝑛</m:t>
                          </m:r>
                        </m:sub>
                      </m:sSub>
                      <m:r>
                        <a:rPr lang="en-CA" i="1" dirty="0">
                          <a:solidFill>
                            <a:schemeClr val="tx1"/>
                          </a:solidFill>
                          <a:latin typeface="Cambria Math" panose="02040503050406030204" pitchFamily="18" charset="0"/>
                          <a:ea typeface="Cambria Math" panose="02040503050406030204" pitchFamily="18" charset="0"/>
                        </a:rPr>
                        <m:t>=</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fr-CA" i="1" dirty="0">
                              <a:solidFill>
                                <a:schemeClr val="tx1"/>
                              </a:solidFill>
                              <a:latin typeface="Cambria Math" panose="02040503050406030204" pitchFamily="18" charset="0"/>
                              <a:ea typeface="Cambria Math" panose="02040503050406030204" pitchFamily="18" charset="0"/>
                            </a:rPr>
                            <m:t>𝑔</m:t>
                          </m:r>
                        </m:sub>
                      </m:sSub>
                      <m:r>
                        <a:rPr lang="fr-CA" i="1" dirty="0">
                          <a:solidFill>
                            <a:schemeClr val="tx1"/>
                          </a:solidFill>
                          <a:latin typeface="Cambria Math" panose="02040503050406030204" pitchFamily="18" charset="0"/>
                          <a:ea typeface="Cambria Math" panose="02040503050406030204" pitchFamily="18" charset="0"/>
                        </a:rPr>
                        <m:t>−</m:t>
                      </m:r>
                      <m:nary>
                        <m:naryPr>
                          <m:chr m:val="∑"/>
                          <m:subHide m:val="on"/>
                          <m:supHide m:val="on"/>
                          <m:ctrlPr>
                            <a:rPr lang="en-CA" i="1" dirty="0">
                              <a:solidFill>
                                <a:schemeClr val="tx1"/>
                              </a:solidFill>
                              <a:latin typeface="Cambria Math" panose="02040503050406030204" pitchFamily="18" charset="0"/>
                              <a:ea typeface="Cambria Math" panose="02040503050406030204" pitchFamily="18" charset="0"/>
                            </a:rPr>
                          </m:ctrlPr>
                        </m:naryPr>
                        <m:sub/>
                        <m:sup/>
                        <m:e>
                          <m:sSub>
                            <m:sSubPr>
                              <m:ctrlPr>
                                <a:rPr lang="en-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𝑑</m:t>
                              </m:r>
                            </m:e>
                            <m:sub>
                              <m:r>
                                <a:rPr lang="fr-CA" i="1" dirty="0">
                                  <a:solidFill>
                                    <a:schemeClr val="tx1"/>
                                  </a:solidFill>
                                  <a:latin typeface="Cambria Math" panose="02040503050406030204" pitchFamily="18" charset="0"/>
                                  <a:ea typeface="Cambria Math" panose="02040503050406030204" pitchFamily="18" charset="0"/>
                                </a:rPr>
                                <m:t>𝑜</m:t>
                              </m:r>
                            </m:sub>
                          </m:sSub>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𝑡</m:t>
                          </m:r>
                        </m:e>
                      </m:nary>
                    </m:oMath>
                  </m:oMathPara>
                </a14:m>
                <a:endParaRPr lang="fr-FR" dirty="0">
                  <a:solidFill>
                    <a:schemeClr val="tx1"/>
                  </a:solidFill>
                  <a:latin typeface="Univers Condensed"/>
                  <a:ea typeface="Cambria Math" panose="02040503050406030204" pitchFamily="18" charset="0"/>
                </a:endParaRPr>
              </a:p>
            </p:txBody>
          </p:sp>
        </mc:Choice>
        <mc:Fallback xmlns="">
          <p:sp>
            <p:nvSpPr>
              <p:cNvPr id="22" name="Rectangle 1027"/>
              <p:cNvSpPr txBox="1">
                <a:spLocks noRot="1" noChangeAspect="1" noMove="1" noResize="1" noEditPoints="1" noAdjustHandles="1" noChangeArrowheads="1" noChangeShapeType="1" noTextEdit="1"/>
              </p:cNvSpPr>
              <p:nvPr/>
            </p:nvSpPr>
            <p:spPr bwMode="auto">
              <a:xfrm>
                <a:off x="838200" y="786981"/>
                <a:ext cx="9982200" cy="2761056"/>
              </a:xfrm>
              <a:prstGeom prst="rect">
                <a:avLst/>
              </a:prstGeom>
              <a:blipFill>
                <a:blip r:embed="rId5"/>
                <a:stretch>
                  <a:fillRect l="-672" t="-8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53575270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45</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mc:AlternateContent xmlns:mc="http://schemas.openxmlformats.org/markup-compatibility/2006" xmlns:a14="http://schemas.microsoft.com/office/drawing/2010/main">
        <mc:Choice Requires="a14">
          <p:sp>
            <p:nvSpPr>
              <p:cNvPr id="12" name="Rectangle 1027">
                <a:extLst>
                  <a:ext uri="{FF2B5EF4-FFF2-40B4-BE49-F238E27FC236}">
                    <a16:creationId xmlns:a16="http://schemas.microsoft.com/office/drawing/2014/main" id="{0293EBE5-773A-4B7C-992C-A7EC6847520A}"/>
                  </a:ext>
                </a:extLst>
              </p:cNvPr>
              <p:cNvSpPr txBox="1">
                <a:spLocks noChangeArrowheads="1"/>
              </p:cNvSpPr>
              <p:nvPr/>
            </p:nvSpPr>
            <p:spPr bwMode="auto">
              <a:xfrm>
                <a:off x="838200" y="700101"/>
                <a:ext cx="9666545" cy="45847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CA" sz="1600" b="1" u="sng" dirty="0">
                    <a:solidFill>
                      <a:schemeClr val="tx1"/>
                    </a:solidFill>
                    <a:latin typeface="Univers Condensed"/>
                    <a:ea typeface="Cambria Math" panose="02040503050406030204" pitchFamily="18" charset="0"/>
                  </a:rPr>
                  <a:t>Le diamètre des trous</a:t>
                </a:r>
                <a:r>
                  <a:rPr lang="fr-CA" sz="1600" b="1" dirty="0">
                    <a:solidFill>
                      <a:schemeClr val="tx1"/>
                    </a:solidFill>
                    <a:latin typeface="Univers Condensed"/>
                    <a:ea typeface="Cambria Math" panose="02040503050406030204" pitchFamily="18" charset="0"/>
                  </a:rPr>
                  <a:t> </a:t>
                </a:r>
                <a:r>
                  <a:rPr lang="fr-CA" sz="1600" dirty="0">
                    <a:solidFill>
                      <a:schemeClr val="tx1"/>
                    </a:solidFill>
                    <a:latin typeface="Univers Condensed"/>
                    <a:ea typeface="Cambria Math" panose="02040503050406030204" pitchFamily="18" charset="0"/>
                  </a:rPr>
                  <a:t>(</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𝑑</m:t>
                        </m:r>
                      </m:e>
                      <m:sub>
                        <m:r>
                          <a:rPr lang="en-CA" sz="1600" i="1" dirty="0">
                            <a:solidFill>
                              <a:schemeClr val="tx1"/>
                            </a:solidFill>
                            <a:latin typeface="Cambria Math" panose="02040503050406030204" pitchFamily="18" charset="0"/>
                            <a:ea typeface="Cambria Math" panose="02040503050406030204" pitchFamily="18" charset="0"/>
                          </a:rPr>
                          <m:t>0</m:t>
                        </m:r>
                      </m:sub>
                    </m:sSub>
                  </m:oMath>
                </a14:m>
                <a:r>
                  <a:rPr lang="fr-CA" sz="1600" dirty="0">
                    <a:solidFill>
                      <a:schemeClr val="tx1"/>
                    </a:solidFill>
                    <a:latin typeface="Univers Condensed"/>
                    <a:ea typeface="Cambria Math" panose="02040503050406030204" pitchFamily="18" charset="0"/>
                  </a:rPr>
                  <a:t>) est fonction du diamètre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𝑑</m:t>
                    </m:r>
                  </m:oMath>
                </a14:m>
                <a:r>
                  <a:rPr lang="fr-CA" sz="1600" dirty="0">
                    <a:solidFill>
                      <a:schemeClr val="tx1"/>
                    </a:solidFill>
                    <a:latin typeface="Univers Condensed"/>
                    <a:ea typeface="Cambria Math" panose="02040503050406030204" pitchFamily="18" charset="0"/>
                  </a:rPr>
                  <a:t>) des boulons ou des rivets utilisés. Selon la norme </a:t>
                </a:r>
                <a14:m>
                  <m:oMath xmlns:m="http://schemas.openxmlformats.org/officeDocument/2006/math">
                    <m:r>
                      <m:rPr>
                        <m:sty m:val="p"/>
                      </m:rPr>
                      <a:rPr lang="fr-CA" sz="1600" dirty="0">
                        <a:solidFill>
                          <a:schemeClr val="tx1"/>
                        </a:solidFill>
                        <a:latin typeface="Cambria Math" panose="02040503050406030204" pitchFamily="18" charset="0"/>
                        <a:ea typeface="Cambria Math" panose="02040503050406030204" pitchFamily="18" charset="0"/>
                      </a:rPr>
                      <m:t>S</m:t>
                    </m:r>
                    <m:r>
                      <a:rPr lang="fr-CA" sz="1600" dirty="0">
                        <a:solidFill>
                          <a:schemeClr val="tx1"/>
                        </a:solidFill>
                        <a:latin typeface="Cambria Math" panose="02040503050406030204" pitchFamily="18" charset="0"/>
                        <a:ea typeface="Cambria Math" panose="02040503050406030204" pitchFamily="18" charset="0"/>
                      </a:rPr>
                      <m:t>157</m:t>
                    </m:r>
                  </m:oMath>
                </a14:m>
                <a:r>
                  <a:rPr lang="fr-CA" sz="1600" dirty="0">
                    <a:solidFill>
                      <a:schemeClr val="tx1"/>
                    </a:solidFill>
                    <a:latin typeface="Univers Condensed"/>
                    <a:ea typeface="Cambria Math" panose="02040503050406030204" pitchFamily="18" charset="0"/>
                  </a:rPr>
                  <a:t>, ce diamètre sera de :</a:t>
                </a:r>
              </a:p>
              <a:p>
                <a:pPr marL="0" lvl="1" indent="0" eaLnBrk="1" hangingPunct="1">
                  <a:buClr>
                    <a:srgbClr val="FF0000"/>
                  </a:buClr>
                  <a:buNone/>
                  <a:defRPr/>
                </a:pPr>
                <a:endParaRPr lang="fr-CA" sz="1600" dirty="0">
                  <a:latin typeface="Univers Condensed"/>
                  <a:ea typeface="Cambria Math" panose="02040503050406030204" pitchFamily="18" charset="0"/>
                </a:endParaRPr>
              </a:p>
              <a:p>
                <a:pPr marL="0" lvl="1" indent="0" eaLnBrk="1" hangingPunct="1">
                  <a:buClr>
                    <a:srgbClr val="FF0000"/>
                  </a:buClr>
                  <a:buNone/>
                  <a:defRPr/>
                </a:pPr>
                <a:r>
                  <a:rPr lang="fr-FR" sz="1600" dirty="0">
                    <a:solidFill>
                      <a:schemeClr val="accent1"/>
                    </a:solidFill>
                    <a:latin typeface="Univers Condensed"/>
                    <a:ea typeface="Cambria Math" panose="02040503050406030204" pitchFamily="18" charset="0"/>
                  </a:rPr>
                  <a:t>Pour les boulons </a:t>
                </a:r>
                <a:endParaRPr lang="fr-FR" sz="1600" dirty="0">
                  <a:solidFill>
                    <a:schemeClr val="tx1"/>
                  </a:solidFill>
                  <a:latin typeface="Univers Condensed"/>
                  <a:ea typeface="Cambria Math" panose="02040503050406030204" pitchFamily="18" charset="0"/>
                </a:endParaRPr>
              </a:p>
              <a:p>
                <a:pPr marL="1003300" lvl="2" indent="-285750" eaLnBrk="1" hangingPunct="1">
                  <a:defRPr/>
                </a:pPr>
                <a:r>
                  <a:rPr lang="fr-FR" sz="1600" dirty="0">
                    <a:solidFill>
                      <a:schemeClr val="tx1"/>
                    </a:solidFill>
                    <a:latin typeface="Univers Condensed"/>
                    <a:ea typeface="Cambria Math" panose="02040503050406030204" pitchFamily="18" charset="0"/>
                  </a:rPr>
                  <a:t>boulons de diamètre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𝑑</m:t>
                    </m:r>
                    <m:r>
                      <a:rPr lang="fr-FR" sz="1600" i="1" dirty="0">
                        <a:solidFill>
                          <a:schemeClr val="tx1"/>
                        </a:solidFill>
                        <a:latin typeface="Cambria Math" panose="02040503050406030204" pitchFamily="18" charset="0"/>
                        <a:ea typeface="Cambria Math" panose="02040503050406030204" pitchFamily="18" charset="0"/>
                      </a:rPr>
                      <m:t> ≤ 12 </m:t>
                    </m:r>
                    <m:r>
                      <m:rPr>
                        <m:sty m:val="p"/>
                      </m:rPr>
                      <a:rPr lang="fr-FR" sz="1600" dirty="0">
                        <a:solidFill>
                          <a:schemeClr val="tx1"/>
                        </a:solidFill>
                        <a:latin typeface="Cambria Math" panose="02040503050406030204" pitchFamily="18" charset="0"/>
                        <a:ea typeface="Cambria Math" panose="02040503050406030204" pitchFamily="18" charset="0"/>
                      </a:rPr>
                      <m:t>mm</m:t>
                    </m:r>
                  </m:oMath>
                </a14:m>
                <a:endParaRPr lang="fr-FR" sz="1600" dirty="0">
                  <a:solidFill>
                    <a:schemeClr val="tx1"/>
                  </a:solidFill>
                  <a:latin typeface="Univers Condensed"/>
                  <a:ea typeface="Cambria Math" panose="02040503050406030204" pitchFamily="18" charset="0"/>
                </a:endParaRPr>
              </a:p>
              <a:p>
                <a:pPr marL="1314450" lvl="4"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𝑑</m:t>
                          </m:r>
                        </m:e>
                        <m:sub>
                          <m:r>
                            <a:rPr lang="fr-CA" sz="1600" i="1" dirty="0">
                              <a:solidFill>
                                <a:schemeClr val="tx1"/>
                              </a:solidFill>
                              <a:latin typeface="Cambria Math" panose="02040503050406030204" pitchFamily="18" charset="0"/>
                              <a:ea typeface="Cambria Math" panose="02040503050406030204" pitchFamily="18" charset="0"/>
                            </a:rPr>
                            <m:t>𝑜</m:t>
                          </m:r>
                        </m:sub>
                      </m:sSub>
                      <m:r>
                        <a:rPr lang="fr-FR"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panose="02040503050406030204" pitchFamily="18" charset="0"/>
                        </a:rPr>
                        <m:t>𝑑</m:t>
                      </m:r>
                      <m:r>
                        <a:rPr lang="fr-FR" sz="1600" i="1" dirty="0">
                          <a:solidFill>
                            <a:schemeClr val="tx1"/>
                          </a:solidFill>
                          <a:latin typeface="Cambria Math" panose="02040503050406030204" pitchFamily="18" charset="0"/>
                          <a:ea typeface="Cambria Math" panose="02040503050406030204" pitchFamily="18" charset="0"/>
                        </a:rPr>
                        <m:t>+1</m:t>
                      </m:r>
                      <m:r>
                        <a:rPr lang="en-CA" sz="1600" dirty="0">
                          <a:solidFill>
                            <a:schemeClr val="tx1"/>
                          </a:solidFill>
                          <a:latin typeface="Cambria Math" panose="02040503050406030204" pitchFamily="18" charset="0"/>
                          <a:ea typeface="Cambria Math" panose="02040503050406030204" pitchFamily="18" charset="0"/>
                        </a:rPr>
                        <m:t> </m:t>
                      </m:r>
                      <m:r>
                        <m:rPr>
                          <m:sty m:val="p"/>
                        </m:rPr>
                        <a:rPr lang="fr-FR" sz="1600" dirty="0">
                          <a:solidFill>
                            <a:schemeClr val="tx1"/>
                          </a:solidFill>
                          <a:latin typeface="Cambria Math" panose="02040503050406030204" pitchFamily="18" charset="0"/>
                          <a:ea typeface="Cambria Math" panose="02040503050406030204" pitchFamily="18" charset="0"/>
                        </a:rPr>
                        <m:t>mm</m:t>
                      </m:r>
                    </m:oMath>
                  </m:oMathPara>
                </a14:m>
                <a:endParaRPr lang="fr-FR" sz="1600" dirty="0">
                  <a:solidFill>
                    <a:schemeClr val="tx1"/>
                  </a:solidFill>
                  <a:latin typeface="Univers Condensed"/>
                  <a:ea typeface="Cambria Math" panose="02040503050406030204" pitchFamily="18" charset="0"/>
                </a:endParaRPr>
              </a:p>
              <a:p>
                <a:pPr marL="1314450" lvl="4" indent="0">
                  <a:buNone/>
                  <a:defRPr/>
                </a:pPr>
                <a:endParaRPr lang="fr-FR" sz="1600" dirty="0">
                  <a:solidFill>
                    <a:schemeClr val="tx1"/>
                  </a:solidFill>
                  <a:latin typeface="Univers Condensed"/>
                  <a:ea typeface="Cambria Math" panose="02040503050406030204" pitchFamily="18" charset="0"/>
                </a:endParaRPr>
              </a:p>
              <a:p>
                <a:pPr marL="1003300" lvl="2" indent="-285750" eaLnBrk="1" hangingPunct="1">
                  <a:defRPr/>
                </a:pPr>
                <a:r>
                  <a:rPr lang="fr-FR" sz="1600" dirty="0">
                    <a:solidFill>
                      <a:schemeClr val="tx1"/>
                    </a:solidFill>
                    <a:latin typeface="Univers Condensed"/>
                    <a:ea typeface="Cambria Math" panose="02040503050406030204" pitchFamily="18" charset="0"/>
                  </a:rPr>
                  <a:t>boulons de diamètre plus gros (</a:t>
                </a:r>
                <a14:m>
                  <m:oMath xmlns:m="http://schemas.openxmlformats.org/officeDocument/2006/math">
                    <m:r>
                      <a:rPr lang="fr-FR" sz="1600" dirty="0">
                        <a:solidFill>
                          <a:schemeClr val="tx1"/>
                        </a:solidFill>
                        <a:latin typeface="Cambria Math" panose="02040503050406030204" pitchFamily="18" charset="0"/>
                        <a:ea typeface="Cambria Math" panose="02040503050406030204" pitchFamily="18" charset="0"/>
                      </a:rPr>
                      <m:t>𝑑</m:t>
                    </m:r>
                    <m:r>
                      <a:rPr lang="fr-FR" sz="1600" dirty="0">
                        <a:solidFill>
                          <a:schemeClr val="tx1"/>
                        </a:solidFill>
                        <a:latin typeface="Cambria Math" panose="02040503050406030204" pitchFamily="18" charset="0"/>
                        <a:ea typeface="Cambria Math" panose="02040503050406030204" pitchFamily="18" charset="0"/>
                      </a:rPr>
                      <m:t> &gt; 12 </m:t>
                    </m:r>
                    <m:r>
                      <m:rPr>
                        <m:sty m:val="p"/>
                      </m:rPr>
                      <a:rPr lang="fr-FR" sz="1600" dirty="0">
                        <a:solidFill>
                          <a:schemeClr val="tx1"/>
                        </a:solidFill>
                        <a:latin typeface="Cambria Math" panose="02040503050406030204" pitchFamily="18" charset="0"/>
                        <a:ea typeface="Cambria Math" panose="02040503050406030204" pitchFamily="18" charset="0"/>
                      </a:rPr>
                      <m:t>mm</m:t>
                    </m:r>
                  </m:oMath>
                </a14:m>
                <a:r>
                  <a:rPr lang="fr-FR" sz="1600" dirty="0">
                    <a:solidFill>
                      <a:schemeClr val="tx1"/>
                    </a:solidFill>
                    <a:latin typeface="Univers Condensed"/>
                    <a:ea typeface="Cambria Math" panose="02040503050406030204" pitchFamily="18" charset="0"/>
                  </a:rPr>
                  <a:t>)</a:t>
                </a:r>
              </a:p>
              <a:p>
                <a:pPr marL="1314450" lvl="4"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𝑑</m:t>
                          </m:r>
                        </m:e>
                        <m:sub>
                          <m:r>
                            <a:rPr lang="fr-CA" sz="1600" i="1" dirty="0">
                              <a:solidFill>
                                <a:schemeClr val="tx1"/>
                              </a:solidFill>
                              <a:latin typeface="Cambria Math" panose="02040503050406030204" pitchFamily="18" charset="0"/>
                              <a:ea typeface="Cambria Math" panose="02040503050406030204" pitchFamily="18" charset="0"/>
                            </a:rPr>
                            <m:t>𝑜</m:t>
                          </m:r>
                        </m:sub>
                      </m:sSub>
                      <m:r>
                        <a:rPr lang="fr-FR"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panose="02040503050406030204" pitchFamily="18" charset="0"/>
                        </a:rPr>
                        <m:t>𝑑</m:t>
                      </m:r>
                      <m:r>
                        <a:rPr lang="fr-FR" sz="1600" i="1" dirty="0">
                          <a:solidFill>
                            <a:schemeClr val="tx1"/>
                          </a:solidFill>
                          <a:latin typeface="Cambria Math" panose="02040503050406030204" pitchFamily="18" charset="0"/>
                          <a:ea typeface="Cambria Math" panose="02040503050406030204" pitchFamily="18" charset="0"/>
                        </a:rPr>
                        <m:t>+1</m:t>
                      </m:r>
                      <m:r>
                        <a:rPr lang="en-CA" sz="1600" i="1" dirty="0">
                          <a:solidFill>
                            <a:schemeClr val="tx1"/>
                          </a:solidFill>
                          <a:latin typeface="Cambria Math" panose="02040503050406030204" pitchFamily="18" charset="0"/>
                          <a:ea typeface="Cambria Math" panose="02040503050406030204" pitchFamily="18" charset="0"/>
                        </a:rPr>
                        <m:t>,5</m:t>
                      </m:r>
                      <m:r>
                        <a:rPr lang="en-CA" sz="1600" dirty="0">
                          <a:solidFill>
                            <a:schemeClr val="tx1"/>
                          </a:solidFill>
                          <a:latin typeface="Cambria Math" panose="02040503050406030204" pitchFamily="18" charset="0"/>
                          <a:ea typeface="Cambria Math" panose="02040503050406030204" pitchFamily="18" charset="0"/>
                        </a:rPr>
                        <m:t> </m:t>
                      </m:r>
                      <m:r>
                        <m:rPr>
                          <m:sty m:val="p"/>
                        </m:rPr>
                        <a:rPr lang="fr-FR" sz="1600" dirty="0">
                          <a:solidFill>
                            <a:schemeClr val="tx1"/>
                          </a:solidFill>
                          <a:latin typeface="Cambria Math" panose="02040503050406030204" pitchFamily="18" charset="0"/>
                          <a:ea typeface="Cambria Math" panose="02040503050406030204" pitchFamily="18" charset="0"/>
                        </a:rPr>
                        <m:t>mm</m:t>
                      </m:r>
                    </m:oMath>
                  </m:oMathPara>
                </a14:m>
                <a:endParaRPr lang="fr-FR" sz="1600" dirty="0">
                  <a:solidFill>
                    <a:schemeClr val="tx1"/>
                  </a:solidFill>
                  <a:latin typeface="Univers Condensed"/>
                  <a:ea typeface="Cambria Math" panose="02040503050406030204" pitchFamily="18" charset="0"/>
                </a:endParaRPr>
              </a:p>
              <a:p>
                <a:pPr marL="1314450" lvl="4" indent="0">
                  <a:buNone/>
                  <a:defRPr/>
                </a:pPr>
                <a:endParaRPr lang="fr-FR" sz="1600" dirty="0">
                  <a:solidFill>
                    <a:schemeClr val="tx1"/>
                  </a:solidFill>
                  <a:latin typeface="Univers Condensed"/>
                  <a:ea typeface="Cambria Math" panose="02040503050406030204" pitchFamily="18" charset="0"/>
                </a:endParaRPr>
              </a:p>
              <a:p>
                <a:pPr marL="0" indent="-44450" eaLnBrk="1" hangingPunct="1">
                  <a:buClr>
                    <a:srgbClr val="000099"/>
                  </a:buClr>
                  <a:buNone/>
                  <a:defRPr/>
                </a:pPr>
                <a:r>
                  <a:rPr lang="fr-FR" sz="1600" dirty="0">
                    <a:solidFill>
                      <a:schemeClr val="accent1"/>
                    </a:solidFill>
                    <a:latin typeface="Univers Condensed"/>
                    <a:ea typeface="Cambria Math" panose="02040503050406030204" pitchFamily="18" charset="0"/>
                  </a:rPr>
                  <a:t>Pour les rivet (</a:t>
                </a:r>
                <a14:m>
                  <m:oMath xmlns:m="http://schemas.openxmlformats.org/officeDocument/2006/math">
                    <m:r>
                      <a:rPr lang="fr-FR" sz="1600" i="1" dirty="0">
                        <a:solidFill>
                          <a:schemeClr val="accent1"/>
                        </a:solidFill>
                        <a:latin typeface="Cambria Math" panose="02040503050406030204" pitchFamily="18" charset="0"/>
                        <a:ea typeface="Cambria Math" panose="02040503050406030204" pitchFamily="18" charset="0"/>
                      </a:rPr>
                      <m:t>𝑡</m:t>
                    </m:r>
                    <m:r>
                      <a:rPr lang="fr-FR" sz="1600" i="1" dirty="0">
                        <a:solidFill>
                          <a:schemeClr val="accent1"/>
                        </a:solidFill>
                        <a:latin typeface="Cambria Math" panose="02040503050406030204" pitchFamily="18" charset="0"/>
                        <a:ea typeface="Cambria Math" panose="02040503050406030204" pitchFamily="18" charset="0"/>
                      </a:rPr>
                      <m:t> ≤ </m:t>
                    </m:r>
                    <m:r>
                      <a:rPr lang="fr-FR" sz="1600" i="1" dirty="0">
                        <a:solidFill>
                          <a:schemeClr val="accent1"/>
                        </a:solidFill>
                        <a:latin typeface="Cambria Math" panose="02040503050406030204" pitchFamily="18" charset="0"/>
                        <a:ea typeface="Cambria Math" panose="02040503050406030204" pitchFamily="18" charset="0"/>
                      </a:rPr>
                      <m:t>𝑑</m:t>
                    </m:r>
                    <m:r>
                      <a:rPr lang="fr-FR" sz="1600" i="1" dirty="0">
                        <a:solidFill>
                          <a:schemeClr val="accent1"/>
                        </a:solidFill>
                        <a:latin typeface="Cambria Math" panose="02040503050406030204" pitchFamily="18" charset="0"/>
                        <a:ea typeface="Cambria Math" panose="02040503050406030204" pitchFamily="18" charset="0"/>
                      </a:rPr>
                      <m:t> ≤ 3 </m:t>
                    </m:r>
                    <m:r>
                      <a:rPr lang="fr-FR" sz="1600" i="1" dirty="0">
                        <a:solidFill>
                          <a:schemeClr val="accent1"/>
                        </a:solidFill>
                        <a:latin typeface="Cambria Math" panose="02040503050406030204" pitchFamily="18" charset="0"/>
                        <a:ea typeface="Cambria Math" panose="02040503050406030204" pitchFamily="18" charset="0"/>
                      </a:rPr>
                      <m:t>𝑡</m:t>
                    </m:r>
                  </m:oMath>
                </a14:m>
                <a:r>
                  <a:rPr lang="fr-FR" sz="1600" dirty="0">
                    <a:solidFill>
                      <a:schemeClr val="accent1"/>
                    </a:solidFill>
                    <a:latin typeface="Univers Condensed"/>
                    <a:ea typeface="Cambria Math" panose="02040503050406030204" pitchFamily="18" charset="0"/>
                  </a:rPr>
                  <a:t>)</a:t>
                </a:r>
                <a:endParaRPr lang="fr-FR" sz="1600" dirty="0">
                  <a:solidFill>
                    <a:schemeClr val="tx1"/>
                  </a:solidFill>
                  <a:latin typeface="Univers Condensed"/>
                  <a:ea typeface="Cambria Math" panose="02040503050406030204" pitchFamily="18" charset="0"/>
                </a:endParaRPr>
              </a:p>
              <a:p>
                <a:pPr marL="1003300" lvl="2" indent="-285750" eaLnBrk="1" hangingPunct="1">
                  <a:defRPr/>
                </a:pPr>
                <a:r>
                  <a:rPr lang="fr-FR" sz="1600" dirty="0">
                    <a:solidFill>
                      <a:schemeClr val="tx1"/>
                    </a:solidFill>
                    <a:latin typeface="Univers Condensed"/>
                    <a:ea typeface="Cambria Math" panose="02040503050406030204" pitchFamily="18" charset="0"/>
                  </a:rPr>
                  <a:t>boulons de diamètre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𝑑</m:t>
                    </m:r>
                    <m:r>
                      <a:rPr lang="fr-FR" sz="1600" i="1" dirty="0">
                        <a:solidFill>
                          <a:schemeClr val="tx1"/>
                        </a:solidFill>
                        <a:latin typeface="Cambria Math" panose="02040503050406030204" pitchFamily="18" charset="0"/>
                        <a:ea typeface="Cambria Math" panose="02040503050406030204" pitchFamily="18" charset="0"/>
                      </a:rPr>
                      <m:t> ≤ 12 </m:t>
                    </m:r>
                    <m:r>
                      <m:rPr>
                        <m:sty m:val="p"/>
                      </m:rPr>
                      <a:rPr lang="fr-FR" sz="1600" dirty="0">
                        <a:solidFill>
                          <a:schemeClr val="tx1"/>
                        </a:solidFill>
                        <a:latin typeface="Cambria Math" panose="02040503050406030204" pitchFamily="18" charset="0"/>
                        <a:ea typeface="Cambria Math" panose="02040503050406030204" pitchFamily="18" charset="0"/>
                      </a:rPr>
                      <m:t>mm</m:t>
                    </m:r>
                  </m:oMath>
                </a14:m>
                <a:endParaRPr lang="fr-FR" sz="1600" dirty="0">
                  <a:solidFill>
                    <a:schemeClr val="tx1"/>
                  </a:solidFill>
                  <a:latin typeface="Univers Condensed"/>
                  <a:ea typeface="Cambria Math" panose="02040503050406030204" pitchFamily="18" charset="0"/>
                </a:endParaRPr>
              </a:p>
              <a:p>
                <a:pPr marL="1314450" lvl="4"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𝑑</m:t>
                          </m:r>
                        </m:e>
                        <m:sub>
                          <m:r>
                            <a:rPr lang="fr-CA" sz="1600" i="1" dirty="0">
                              <a:solidFill>
                                <a:schemeClr val="tx1"/>
                              </a:solidFill>
                              <a:latin typeface="Cambria Math" panose="02040503050406030204" pitchFamily="18" charset="0"/>
                              <a:ea typeface="Cambria Math" panose="02040503050406030204" pitchFamily="18" charset="0"/>
                            </a:rPr>
                            <m:t>𝑜</m:t>
                          </m:r>
                        </m:sub>
                      </m:sSub>
                      <m:r>
                        <a:rPr lang="fr-FR"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panose="02040503050406030204" pitchFamily="18" charset="0"/>
                        </a:rPr>
                        <m:t>𝑑</m:t>
                      </m:r>
                      <m:r>
                        <a:rPr lang="fr-FR"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0,8</m:t>
                      </m:r>
                      <m:r>
                        <a:rPr lang="en-CA" sz="1600" dirty="0">
                          <a:solidFill>
                            <a:schemeClr val="tx1"/>
                          </a:solidFill>
                          <a:latin typeface="Cambria Math" panose="02040503050406030204" pitchFamily="18" charset="0"/>
                          <a:ea typeface="Cambria Math" panose="02040503050406030204" pitchFamily="18" charset="0"/>
                        </a:rPr>
                        <m:t> </m:t>
                      </m:r>
                      <m:r>
                        <m:rPr>
                          <m:sty m:val="p"/>
                        </m:rPr>
                        <a:rPr lang="fr-FR" sz="1600" dirty="0">
                          <a:solidFill>
                            <a:schemeClr val="tx1"/>
                          </a:solidFill>
                          <a:latin typeface="Cambria Math" panose="02040503050406030204" pitchFamily="18" charset="0"/>
                          <a:ea typeface="Cambria Math" panose="02040503050406030204" pitchFamily="18" charset="0"/>
                        </a:rPr>
                        <m:t>mm</m:t>
                      </m:r>
                    </m:oMath>
                  </m:oMathPara>
                </a14:m>
                <a:endParaRPr lang="fr-FR" sz="1600" dirty="0">
                  <a:solidFill>
                    <a:schemeClr val="tx1"/>
                  </a:solidFill>
                  <a:latin typeface="Univers Condensed"/>
                  <a:ea typeface="Cambria Math" panose="02040503050406030204" pitchFamily="18" charset="0"/>
                </a:endParaRPr>
              </a:p>
              <a:p>
                <a:pPr marL="1314450" lvl="4" indent="0">
                  <a:buNone/>
                  <a:defRPr/>
                </a:pPr>
                <a:endParaRPr lang="fr-FR" sz="1600" dirty="0">
                  <a:solidFill>
                    <a:schemeClr val="tx1"/>
                  </a:solidFill>
                  <a:latin typeface="Univers Condensed"/>
                  <a:ea typeface="Cambria Math" panose="02040503050406030204" pitchFamily="18" charset="0"/>
                </a:endParaRPr>
              </a:p>
              <a:p>
                <a:pPr marL="1003300" lvl="2" indent="-285750" eaLnBrk="1" hangingPunct="1">
                  <a:defRPr/>
                </a:pPr>
                <a:r>
                  <a:rPr lang="fr-FR" sz="1600" dirty="0">
                    <a:solidFill>
                      <a:schemeClr val="tx1"/>
                    </a:solidFill>
                    <a:latin typeface="Univers Condensed"/>
                    <a:ea typeface="Cambria Math" panose="02040503050406030204" pitchFamily="18" charset="0"/>
                  </a:rPr>
                  <a:t>boulons de diamètre </a:t>
                </a:r>
                <a14:m>
                  <m:oMath xmlns:m="http://schemas.openxmlformats.org/officeDocument/2006/math">
                    <m:r>
                      <a:rPr lang="fr-FR" sz="1600" dirty="0">
                        <a:solidFill>
                          <a:schemeClr val="tx1"/>
                        </a:solidFill>
                        <a:latin typeface="Cambria Math" panose="02040503050406030204" pitchFamily="18" charset="0"/>
                        <a:ea typeface="Cambria Math" panose="02040503050406030204" pitchFamily="18" charset="0"/>
                      </a:rPr>
                      <m:t>𝑑</m:t>
                    </m:r>
                    <m:r>
                      <a:rPr lang="fr-FR" sz="1600" dirty="0">
                        <a:solidFill>
                          <a:schemeClr val="tx1"/>
                        </a:solidFill>
                        <a:latin typeface="Cambria Math" panose="02040503050406030204" pitchFamily="18" charset="0"/>
                        <a:ea typeface="Cambria Math" panose="02040503050406030204" pitchFamily="18" charset="0"/>
                      </a:rPr>
                      <m:t> &gt; 12 </m:t>
                    </m:r>
                    <m:r>
                      <m:rPr>
                        <m:sty m:val="p"/>
                      </m:rPr>
                      <a:rPr lang="fr-FR" sz="1600" dirty="0">
                        <a:solidFill>
                          <a:schemeClr val="tx1"/>
                        </a:solidFill>
                        <a:latin typeface="Cambria Math" panose="02040503050406030204" pitchFamily="18" charset="0"/>
                        <a:ea typeface="Cambria Math" panose="02040503050406030204" pitchFamily="18" charset="0"/>
                      </a:rPr>
                      <m:t>mm</m:t>
                    </m:r>
                  </m:oMath>
                </a14:m>
                <a:endParaRPr lang="fr-FR" sz="1600" dirty="0">
                  <a:solidFill>
                    <a:schemeClr val="tx1"/>
                  </a:solidFill>
                  <a:latin typeface="Univers Condensed"/>
                  <a:ea typeface="Cambria Math" panose="02040503050406030204" pitchFamily="18" charset="0"/>
                </a:endParaRPr>
              </a:p>
              <a:p>
                <a:pPr marL="1314450" lvl="4"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𝑑</m:t>
                          </m:r>
                        </m:e>
                        <m:sub>
                          <m:r>
                            <a:rPr lang="fr-CA" sz="1600" i="1" dirty="0">
                              <a:solidFill>
                                <a:schemeClr val="tx1"/>
                              </a:solidFill>
                              <a:latin typeface="Cambria Math" panose="02040503050406030204" pitchFamily="18" charset="0"/>
                              <a:ea typeface="Cambria Math" panose="02040503050406030204" pitchFamily="18" charset="0"/>
                            </a:rPr>
                            <m:t>𝑜</m:t>
                          </m:r>
                        </m:sub>
                      </m:sSub>
                      <m:r>
                        <a:rPr lang="fr-FR"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panose="02040503050406030204" pitchFamily="18" charset="0"/>
                        </a:rPr>
                        <m:t>𝑑</m:t>
                      </m:r>
                      <m:r>
                        <a:rPr lang="fr-FR" sz="1600" i="1" dirty="0">
                          <a:solidFill>
                            <a:schemeClr val="tx1"/>
                          </a:solidFill>
                          <a:latin typeface="Cambria Math" panose="02040503050406030204" pitchFamily="18" charset="0"/>
                          <a:ea typeface="Cambria Math" panose="02040503050406030204" pitchFamily="18" charset="0"/>
                        </a:rPr>
                        <m:t>+1</m:t>
                      </m:r>
                      <m:r>
                        <a:rPr lang="en-CA" sz="1600" i="1" dirty="0">
                          <a:solidFill>
                            <a:schemeClr val="tx1"/>
                          </a:solidFill>
                          <a:latin typeface="Cambria Math" panose="02040503050406030204" pitchFamily="18" charset="0"/>
                          <a:ea typeface="Cambria Math" panose="02040503050406030204" pitchFamily="18" charset="0"/>
                        </a:rPr>
                        <m:t>,</m:t>
                      </m:r>
                      <m:r>
                        <a:rPr lang="fr-CA" sz="1600" dirty="0">
                          <a:solidFill>
                            <a:schemeClr val="tx1"/>
                          </a:solidFill>
                          <a:latin typeface="Cambria Math" panose="02040503050406030204" pitchFamily="18" charset="0"/>
                          <a:ea typeface="Cambria Math" panose="02040503050406030204" pitchFamily="18" charset="0"/>
                        </a:rPr>
                        <m:t>2</m:t>
                      </m:r>
                      <m:r>
                        <a:rPr lang="en-CA" sz="1600" dirty="0">
                          <a:solidFill>
                            <a:schemeClr val="tx1"/>
                          </a:solidFill>
                          <a:latin typeface="Cambria Math" panose="02040503050406030204" pitchFamily="18" charset="0"/>
                          <a:ea typeface="Cambria Math" panose="02040503050406030204" pitchFamily="18" charset="0"/>
                        </a:rPr>
                        <m:t> </m:t>
                      </m:r>
                      <m:r>
                        <m:rPr>
                          <m:sty m:val="p"/>
                        </m:rPr>
                        <a:rPr lang="fr-FR" sz="1600" dirty="0">
                          <a:solidFill>
                            <a:schemeClr val="tx1"/>
                          </a:solidFill>
                          <a:latin typeface="Cambria Math" panose="02040503050406030204" pitchFamily="18" charset="0"/>
                          <a:ea typeface="Cambria Math" panose="02040503050406030204" pitchFamily="18" charset="0"/>
                        </a:rPr>
                        <m:t>mm</m:t>
                      </m:r>
                    </m:oMath>
                  </m:oMathPara>
                </a14:m>
                <a:endParaRPr lang="fr-FR" sz="1600" dirty="0">
                  <a:solidFill>
                    <a:schemeClr val="tx1"/>
                  </a:solidFill>
                  <a:latin typeface="Univers Condensed"/>
                  <a:ea typeface="Cambria Math" panose="02040503050406030204" pitchFamily="18" charset="0"/>
                </a:endParaRPr>
              </a:p>
              <a:p>
                <a:pPr marL="1314450" lvl="4" indent="0">
                  <a:buNone/>
                  <a:defRPr/>
                </a:pPr>
                <a:endParaRPr lang="fr-FR" sz="1600" dirty="0">
                  <a:solidFill>
                    <a:schemeClr val="tx1"/>
                  </a:solidFill>
                  <a:latin typeface="Univers Condensed"/>
                  <a:ea typeface="Cambria Math" panose="02040503050406030204" pitchFamily="18" charset="0"/>
                </a:endParaRPr>
              </a:p>
            </p:txBody>
          </p:sp>
        </mc:Choice>
        <mc:Fallback xmlns="">
          <p:sp>
            <p:nvSpPr>
              <p:cNvPr id="12" name="Rectangle 1027">
                <a:extLst>
                  <a:ext uri="{FF2B5EF4-FFF2-40B4-BE49-F238E27FC236}">
                    <a16:creationId xmlns:a16="http://schemas.microsoft.com/office/drawing/2014/main" id="{0293EBE5-773A-4B7C-992C-A7EC6847520A}"/>
                  </a:ext>
                </a:extLst>
              </p:cNvPr>
              <p:cNvSpPr txBox="1">
                <a:spLocks noRot="1" noChangeAspect="1" noMove="1" noResize="1" noEditPoints="1" noAdjustHandles="1" noChangeArrowheads="1" noChangeShapeType="1" noTextEdit="1"/>
              </p:cNvSpPr>
              <p:nvPr/>
            </p:nvSpPr>
            <p:spPr bwMode="auto">
              <a:xfrm>
                <a:off x="838200" y="700101"/>
                <a:ext cx="9666545" cy="4584762"/>
              </a:xfrm>
              <a:prstGeom prst="rect">
                <a:avLst/>
              </a:prstGeom>
              <a:blipFill>
                <a:blip r:embed="rId3"/>
                <a:stretch>
                  <a:fillRect l="-379" t="-39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Rectangle 1027">
                <a:extLst>
                  <a:ext uri="{FF2B5EF4-FFF2-40B4-BE49-F238E27FC236}">
                    <a16:creationId xmlns:a16="http://schemas.microsoft.com/office/drawing/2014/main" id="{8E2726C1-76FC-41C5-9586-620490473A5E}"/>
                  </a:ext>
                </a:extLst>
              </p:cNvPr>
              <p:cNvSpPr txBox="1">
                <a:spLocks noChangeArrowheads="1"/>
              </p:cNvSpPr>
              <p:nvPr/>
            </p:nvSpPr>
            <p:spPr bwMode="auto">
              <a:xfrm>
                <a:off x="838200" y="5421387"/>
                <a:ext cx="9770859" cy="1300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1600" dirty="0">
                    <a:latin typeface="Univers Condensed" panose="020B0506020202050204"/>
                    <a:ea typeface="Cambria Math" panose="02040503050406030204" pitchFamily="18" charset="0"/>
                  </a:rPr>
                  <a:t>Les trous des joints boulonnés non soumis à la fatigue peuvent être poinçonnés </a:t>
                </a:r>
                <a:r>
                  <a:rPr lang="fr-FR" sz="1600" dirty="0">
                    <a:latin typeface="Univers Condensed" panose="020B0506020202050204"/>
                    <a:ea typeface="Cambria Math" panose="02040503050406030204" pitchFamily="18" charset="0"/>
                  </a:rPr>
                  <a:t>lorsque l’épaisseur du matériau </a:t>
                </a:r>
                <a14:m>
                  <m:oMath xmlns:m="http://schemas.openxmlformats.org/officeDocument/2006/math">
                    <m:r>
                      <a:rPr lang="fr-FR" sz="1600" i="1" dirty="0">
                        <a:latin typeface="Cambria Math"/>
                        <a:ea typeface="Cambria Math" panose="02040503050406030204" pitchFamily="18" charset="0"/>
                      </a:rPr>
                      <m:t>≤ </m:t>
                    </m:r>
                    <m:r>
                      <a:rPr lang="fr-FR" sz="1600" i="1" dirty="0">
                        <a:latin typeface="Cambria Math" panose="02040503050406030204" pitchFamily="18" charset="0"/>
                        <a:ea typeface="Cambria Math" panose="02040503050406030204" pitchFamily="18" charset="0"/>
                      </a:rPr>
                      <m:t>12 </m:t>
                    </m:r>
                    <m:r>
                      <m:rPr>
                        <m:sty m:val="p"/>
                      </m:rPr>
                      <a:rPr lang="fr-FR" sz="1600" dirty="0">
                        <a:latin typeface="Cambria Math" panose="02040503050406030204" pitchFamily="18" charset="0"/>
                        <a:ea typeface="Cambria Math" panose="02040503050406030204" pitchFamily="18" charset="0"/>
                      </a:rPr>
                      <m:t>mm</m:t>
                    </m:r>
                  </m:oMath>
                </a14:m>
                <a:endParaRPr lang="fr-CA" sz="1600" dirty="0">
                  <a:latin typeface="Univers Condensed" panose="020B0506020202050204"/>
                  <a:ea typeface="Cambria Math" panose="02040503050406030204" pitchFamily="18" charset="0"/>
                </a:endParaRPr>
              </a:p>
              <a:p>
                <a:pPr marL="285750" lvl="1" eaLnBrk="1" hangingPunct="1">
                  <a:buFont typeface="Arial" panose="020B0604020202020204" pitchFamily="34" charset="0"/>
                  <a:buChar char="•"/>
                  <a:defRPr/>
                </a:pPr>
                <a:r>
                  <a:rPr lang="fr-CA" sz="1600" dirty="0">
                    <a:latin typeface="Univers Condensed" panose="020B0506020202050204"/>
                    <a:ea typeface="Cambria Math" panose="02040503050406030204" pitchFamily="18" charset="0"/>
                  </a:rPr>
                  <a:t>Un matériau d’épaisseur </a:t>
                </a:r>
                <a14:m>
                  <m:oMath xmlns:m="http://schemas.openxmlformats.org/officeDocument/2006/math">
                    <m:r>
                      <a:rPr lang="fr-CA" sz="1600" i="1" dirty="0">
                        <a:latin typeface="Cambria Math" panose="02040503050406030204" pitchFamily="18" charset="0"/>
                        <a:ea typeface="Cambria Math" panose="02040503050406030204" pitchFamily="18" charset="0"/>
                      </a:rPr>
                      <m:t>&gt;</m:t>
                    </m:r>
                    <m:r>
                      <a:rPr lang="fr-CA" sz="1600" dirty="0">
                        <a:latin typeface="Cambria Math" panose="02040503050406030204" pitchFamily="18" charset="0"/>
                        <a:ea typeface="Cambria Math" panose="02040503050406030204" pitchFamily="18" charset="0"/>
                      </a:rPr>
                      <m:t>12 </m:t>
                    </m:r>
                    <m:r>
                      <m:rPr>
                        <m:sty m:val="p"/>
                      </m:rPr>
                      <a:rPr lang="fr-CA" sz="1600" dirty="0">
                        <a:latin typeface="Cambria Math" panose="02040503050406030204" pitchFamily="18" charset="0"/>
                        <a:ea typeface="Cambria Math" panose="02040503050406030204" pitchFamily="18" charset="0"/>
                      </a:rPr>
                      <m:t>mm</m:t>
                    </m:r>
                    <m:r>
                      <a:rPr lang="fr-CA" sz="1600" dirty="0">
                        <a:latin typeface="Cambria Math" panose="02040503050406030204" pitchFamily="18" charset="0"/>
                        <a:ea typeface="Cambria Math" panose="02040503050406030204" pitchFamily="18" charset="0"/>
                      </a:rPr>
                      <m:t> </m:t>
                    </m:r>
                  </m:oMath>
                </a14:m>
                <a:r>
                  <a:rPr lang="fr-CA" sz="1600" dirty="0">
                    <a:latin typeface="Univers Condensed" panose="020B0506020202050204"/>
                    <a:ea typeface="Cambria Math" panose="02040503050406030204" pitchFamily="18" charset="0"/>
                  </a:rPr>
                  <a:t>ne doit pas être poinçonné jusqu’à l’obtention du diamètre final, mais peut être poinçonné à un diamètre inférieur puis alésés pour obtenir le diamètre final </a:t>
                </a:r>
              </a:p>
            </p:txBody>
          </p:sp>
        </mc:Choice>
        <mc:Fallback xmlns="">
          <p:sp>
            <p:nvSpPr>
              <p:cNvPr id="13" name="Rectangle 1027">
                <a:extLst>
                  <a:ext uri="{FF2B5EF4-FFF2-40B4-BE49-F238E27FC236}">
                    <a16:creationId xmlns:a16="http://schemas.microsoft.com/office/drawing/2014/main" id="{8E2726C1-76FC-41C5-9586-620490473A5E}"/>
                  </a:ext>
                </a:extLst>
              </p:cNvPr>
              <p:cNvSpPr txBox="1">
                <a:spLocks noRot="1" noChangeAspect="1" noMove="1" noResize="1" noEditPoints="1" noAdjustHandles="1" noChangeArrowheads="1" noChangeShapeType="1" noTextEdit="1"/>
              </p:cNvSpPr>
              <p:nvPr/>
            </p:nvSpPr>
            <p:spPr bwMode="auto">
              <a:xfrm>
                <a:off x="838200" y="5421387"/>
                <a:ext cx="9770859" cy="1300088"/>
              </a:xfrm>
              <a:prstGeom prst="rect">
                <a:avLst/>
              </a:prstGeom>
              <a:blipFill>
                <a:blip r:embed="rId4"/>
                <a:stretch>
                  <a:fillRect l="-250" t="-1402" r="-9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298368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46</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666002"/>
                <a:ext cx="10049933" cy="278664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CA" sz="2000" dirty="0">
                    <a:solidFill>
                      <a:schemeClr val="tx1"/>
                    </a:solidFill>
                    <a:latin typeface="Univers Condensed"/>
                    <a:ea typeface="Cambria Math" panose="02040503050406030204" pitchFamily="18" charset="0"/>
                  </a:rPr>
                  <a:t>Dans le cas des trous disposés en </a:t>
                </a:r>
                <a:r>
                  <a:rPr lang="fr-CA" sz="2000" u="sng" dirty="0">
                    <a:solidFill>
                      <a:schemeClr val="tx1"/>
                    </a:solidFill>
                    <a:latin typeface="Univers Condensed"/>
                    <a:ea typeface="Cambria Math" panose="02040503050406030204" pitchFamily="18" charset="0"/>
                  </a:rPr>
                  <a:t>diagonale ou en zigzag</a:t>
                </a:r>
                <a:r>
                  <a:rPr lang="fr-CA" sz="2000" dirty="0">
                    <a:solidFill>
                      <a:schemeClr val="tx1"/>
                    </a:solidFill>
                    <a:latin typeface="Univers Condensed"/>
                    <a:ea typeface="Cambria Math" panose="02040503050406030204" pitchFamily="18" charset="0"/>
                  </a:rPr>
                  <a:t>, </a:t>
                </a:r>
                <a:r>
                  <a:rPr lang="fr-CA" sz="2000" b="1" dirty="0">
                    <a:solidFill>
                      <a:schemeClr val="tx1"/>
                    </a:solidFill>
                    <a:latin typeface="Univers Condensed"/>
                    <a:ea typeface="Cambria Math" panose="02040503050406030204" pitchFamily="18" charset="0"/>
                  </a:rPr>
                  <a:t>la ligne de rupture </a:t>
                </a:r>
                <a:r>
                  <a:rPr lang="fr-CA" sz="2000" dirty="0">
                    <a:solidFill>
                      <a:schemeClr val="tx1"/>
                    </a:solidFill>
                    <a:latin typeface="Univers Condensed"/>
                    <a:ea typeface="Cambria Math" panose="02040503050406030204" pitchFamily="18" charset="0"/>
                  </a:rPr>
                  <a:t>critique peut passer par les plans inclinés entre les trous voisins</a:t>
                </a:r>
              </a:p>
              <a:p>
                <a:pPr marL="342900" lvl="1" indent="-342900" eaLnBrk="1" hangingPunct="1">
                  <a:buClr>
                    <a:srgbClr val="FF0000"/>
                  </a:buClr>
                  <a:buFont typeface="Wingdings" panose="05000000000000000000" pitchFamily="2" charset="2"/>
                  <a:buChar char="Ø"/>
                  <a:defRPr/>
                </a:pPr>
                <a:endParaRPr lang="fr-CA" sz="2000" dirty="0">
                  <a:solidFill>
                    <a:schemeClr val="tx1"/>
                  </a:solidFill>
                  <a:latin typeface="Univers Condensed"/>
                  <a:ea typeface="Cambria Math" panose="02040503050406030204" pitchFamily="18" charset="0"/>
                </a:endParaRPr>
              </a:p>
              <a:p>
                <a:pPr marL="0" lvl="1" indent="0" eaLnBrk="1" hangingPunct="1">
                  <a:buClr>
                    <a:srgbClr val="FF0000"/>
                  </a:buClr>
                  <a:buNone/>
                  <a:defRPr/>
                </a:pPr>
                <a:r>
                  <a:rPr lang="fr-CA" sz="2000" dirty="0">
                    <a:solidFill>
                      <a:schemeClr val="tx1"/>
                    </a:solidFill>
                    <a:latin typeface="Univers Condensed"/>
                    <a:ea typeface="Cambria Math" panose="02040503050406030204" pitchFamily="18" charset="0"/>
                  </a:rPr>
                  <a:t>La largeur nette correspondant à cette ligne critique se calcule en déduisant de la largeur brute la somme des diamètres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𝑑</m:t>
                        </m:r>
                      </m:e>
                      <m:sub>
                        <m:r>
                          <a:rPr lang="fr-CA" sz="2000" i="1" dirty="0">
                            <a:solidFill>
                              <a:schemeClr val="tx1"/>
                            </a:solidFill>
                            <a:latin typeface="Cambria Math" panose="02040503050406030204" pitchFamily="18" charset="0"/>
                            <a:ea typeface="Cambria Math" panose="02040503050406030204" pitchFamily="18" charset="0"/>
                          </a:rPr>
                          <m:t>𝑜</m:t>
                        </m:r>
                      </m:sub>
                    </m:sSub>
                  </m:oMath>
                </a14:m>
                <a:r>
                  <a:rPr lang="fr-CA" sz="2000" dirty="0">
                    <a:solidFill>
                      <a:schemeClr val="tx1"/>
                    </a:solidFill>
                    <a:latin typeface="Univers Condensed"/>
                    <a:ea typeface="Cambria Math" panose="02040503050406030204" pitchFamily="18" charset="0"/>
                  </a:rPr>
                  <a:t>) de tous les trous et en rajoutant, pour chaque </a:t>
                </a:r>
                <a:r>
                  <a:rPr lang="fr-CA" sz="2000" b="1" u="sng" dirty="0">
                    <a:solidFill>
                      <a:schemeClr val="tx1"/>
                    </a:solidFill>
                    <a:latin typeface="Univers Condensed"/>
                    <a:ea typeface="Cambria Math" panose="02040503050406030204" pitchFamily="18" charset="0"/>
                  </a:rPr>
                  <a:t>segment incliné</a:t>
                </a:r>
                <a:r>
                  <a:rPr lang="fr-CA" sz="2000" dirty="0">
                    <a:solidFill>
                      <a:schemeClr val="tx1"/>
                    </a:solidFill>
                    <a:latin typeface="Univers Condensed"/>
                    <a:ea typeface="Cambria Math" panose="02040503050406030204" pitchFamily="18" charset="0"/>
                  </a:rPr>
                  <a:t> mesuré dans la série, la grandeur </a:t>
                </a:r>
                <a14:m>
                  <m:oMath xmlns:m="http://schemas.openxmlformats.org/officeDocument/2006/math">
                    <m:f>
                      <m:fPr>
                        <m:type m:val="lin"/>
                        <m:ctrlPr>
                          <a:rPr lang="fr-CA" sz="2000" i="1">
                            <a:solidFill>
                              <a:schemeClr val="tx1"/>
                            </a:solidFill>
                            <a:latin typeface="Cambria Math" panose="02040503050406030204" pitchFamily="18" charset="0"/>
                            <a:ea typeface="Cambria Math" panose="02040503050406030204" pitchFamily="18" charset="0"/>
                          </a:rPr>
                        </m:ctrlPr>
                      </m:fPr>
                      <m:num>
                        <m:sSup>
                          <m:sSupPr>
                            <m:ctrlPr>
                              <a:rPr lang="fr-CA" sz="2000" i="1">
                                <a:solidFill>
                                  <a:schemeClr val="tx1"/>
                                </a:solidFill>
                                <a:latin typeface="Cambria Math" panose="02040503050406030204" pitchFamily="18" charset="0"/>
                                <a:ea typeface="Cambria Math" panose="02040503050406030204" pitchFamily="18" charset="0"/>
                              </a:rPr>
                            </m:ctrlPr>
                          </m:sSupPr>
                          <m:e>
                            <m:r>
                              <a:rPr lang="fr-CA" sz="2000" i="1">
                                <a:solidFill>
                                  <a:schemeClr val="tx1"/>
                                </a:solidFill>
                                <a:latin typeface="Cambria Math" panose="02040503050406030204" pitchFamily="18" charset="0"/>
                                <a:ea typeface="Cambria Math" panose="02040503050406030204" pitchFamily="18" charset="0"/>
                              </a:rPr>
                              <m:t>𝑠</m:t>
                            </m:r>
                          </m:e>
                          <m:sup>
                            <m:r>
                              <a:rPr lang="fr-CA" sz="2000" i="1">
                                <a:solidFill>
                                  <a:schemeClr val="tx1"/>
                                </a:solidFill>
                                <a:latin typeface="Cambria Math" panose="02040503050406030204" pitchFamily="18" charset="0"/>
                                <a:ea typeface="Cambria Math" panose="02040503050406030204" pitchFamily="18" charset="0"/>
                              </a:rPr>
                              <m:t>2</m:t>
                            </m:r>
                          </m:sup>
                        </m:sSup>
                      </m:num>
                      <m:den>
                        <m:r>
                          <a:rPr lang="fr-CA" sz="2000" i="1">
                            <a:solidFill>
                              <a:schemeClr val="tx1"/>
                            </a:solidFill>
                            <a:latin typeface="Cambria Math" panose="02040503050406030204" pitchFamily="18" charset="0"/>
                            <a:ea typeface="Cambria Math" panose="02040503050406030204" pitchFamily="18" charset="0"/>
                          </a:rPr>
                          <m:t>4 </m:t>
                        </m:r>
                        <m:r>
                          <a:rPr lang="fr-CA" sz="2000" i="1">
                            <a:solidFill>
                              <a:schemeClr val="tx1"/>
                            </a:solidFill>
                            <a:latin typeface="Cambria Math" panose="02040503050406030204" pitchFamily="18" charset="0"/>
                            <a:ea typeface="Cambria Math" panose="02040503050406030204" pitchFamily="18" charset="0"/>
                          </a:rPr>
                          <m:t>𝑔</m:t>
                        </m:r>
                      </m:den>
                    </m:f>
                  </m:oMath>
                </a14:m>
                <a:endParaRPr lang="fr-FR" dirty="0">
                  <a:solidFill>
                    <a:schemeClr val="tx1"/>
                  </a:solidFill>
                  <a:latin typeface="Univers Condensed"/>
                  <a:ea typeface="Cambria Math" panose="02040503050406030204" pitchFamily="18" charset="0"/>
                </a:endParaRPr>
              </a:p>
              <a:p>
                <a:pPr marL="7175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en-CA" i="1" dirty="0">
                              <a:solidFill>
                                <a:schemeClr val="tx1"/>
                              </a:solidFill>
                              <a:latin typeface="Cambria Math" panose="02040503050406030204" pitchFamily="18" charset="0"/>
                              <a:ea typeface="Cambria Math" panose="02040503050406030204" pitchFamily="18" charset="0"/>
                            </a:rPr>
                            <m:t>𝑛</m:t>
                          </m:r>
                        </m:sub>
                      </m:sSub>
                      <m:r>
                        <a:rPr lang="en-CA" i="1" dirty="0">
                          <a:solidFill>
                            <a:schemeClr val="tx1"/>
                          </a:solidFill>
                          <a:latin typeface="Cambria Math" panose="02040503050406030204" pitchFamily="18" charset="0"/>
                          <a:ea typeface="Cambria Math" panose="02040503050406030204" pitchFamily="18" charset="0"/>
                        </a:rPr>
                        <m:t>=</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fr-CA" i="1" dirty="0">
                              <a:solidFill>
                                <a:schemeClr val="tx1"/>
                              </a:solidFill>
                              <a:latin typeface="Cambria Math" panose="02040503050406030204" pitchFamily="18" charset="0"/>
                              <a:ea typeface="Cambria Math" panose="02040503050406030204" pitchFamily="18" charset="0"/>
                            </a:rPr>
                            <m:t>𝑔</m:t>
                          </m:r>
                        </m:sub>
                      </m:sSub>
                      <m:r>
                        <a:rPr lang="fr-CA" i="1" dirty="0">
                          <a:solidFill>
                            <a:schemeClr val="tx1"/>
                          </a:solidFill>
                          <a:latin typeface="Cambria Math" panose="02040503050406030204" pitchFamily="18" charset="0"/>
                          <a:ea typeface="Cambria Math" panose="02040503050406030204" pitchFamily="18" charset="0"/>
                        </a:rPr>
                        <m:t>−</m:t>
                      </m:r>
                      <m:nary>
                        <m:naryPr>
                          <m:chr m:val="∑"/>
                          <m:subHide m:val="on"/>
                          <m:supHide m:val="on"/>
                          <m:ctrlPr>
                            <a:rPr lang="en-CA" i="1" dirty="0">
                              <a:solidFill>
                                <a:schemeClr val="tx1"/>
                              </a:solidFill>
                              <a:latin typeface="Cambria Math" panose="02040503050406030204" pitchFamily="18" charset="0"/>
                              <a:ea typeface="Cambria Math" panose="02040503050406030204" pitchFamily="18" charset="0"/>
                            </a:rPr>
                          </m:ctrlPr>
                        </m:naryPr>
                        <m:sub/>
                        <m:sup/>
                        <m:e>
                          <m:sSub>
                            <m:sSubPr>
                              <m:ctrlPr>
                                <a:rPr lang="en-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𝑑</m:t>
                              </m:r>
                            </m:e>
                            <m:sub>
                              <m:r>
                                <a:rPr lang="fr-CA" i="1" dirty="0">
                                  <a:solidFill>
                                    <a:schemeClr val="tx1"/>
                                  </a:solidFill>
                                  <a:latin typeface="Cambria Math" panose="02040503050406030204" pitchFamily="18" charset="0"/>
                                  <a:ea typeface="Cambria Math" panose="02040503050406030204" pitchFamily="18" charset="0"/>
                                </a:rPr>
                                <m:t>𝑜</m:t>
                              </m:r>
                            </m:sub>
                          </m:sSub>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𝑡</m:t>
                          </m:r>
                        </m:e>
                      </m:nary>
                      <m:r>
                        <a:rPr lang="fr-CA" i="1" dirty="0">
                          <a:solidFill>
                            <a:schemeClr val="tx1"/>
                          </a:solidFill>
                          <a:latin typeface="Cambria Math" panose="02040503050406030204" pitchFamily="18" charset="0"/>
                          <a:ea typeface="Cambria Math" panose="02040503050406030204" pitchFamily="18" charset="0"/>
                        </a:rPr>
                        <m:t>+</m:t>
                      </m:r>
                      <m:nary>
                        <m:naryPr>
                          <m:chr m:val="∑"/>
                          <m:subHide m:val="on"/>
                          <m:supHide m:val="on"/>
                          <m:ctrlPr>
                            <a:rPr lang="en-CA" i="1" dirty="0">
                              <a:solidFill>
                                <a:schemeClr val="tx1"/>
                              </a:solidFill>
                              <a:latin typeface="Cambria Math" panose="02040503050406030204" pitchFamily="18" charset="0"/>
                              <a:ea typeface="Cambria Math" panose="02040503050406030204" pitchFamily="18" charset="0"/>
                            </a:rPr>
                          </m:ctrlPr>
                        </m:naryPr>
                        <m:sub/>
                        <m:sup/>
                        <m:e>
                          <m:d>
                            <m:dPr>
                              <m:ctrlPr>
                                <a:rPr lang="en-CA" i="1" dirty="0">
                                  <a:solidFill>
                                    <a:schemeClr val="tx1"/>
                                  </a:solidFill>
                                  <a:latin typeface="Cambria Math" panose="02040503050406030204" pitchFamily="18" charset="0"/>
                                  <a:ea typeface="Cambria Math" panose="02040503050406030204" pitchFamily="18" charset="0"/>
                                </a:rPr>
                              </m:ctrlPr>
                            </m:dPr>
                            <m:e>
                              <m:f>
                                <m:fPr>
                                  <m:type m:val="lin"/>
                                  <m:ctrlPr>
                                    <a:rPr lang="fr-CA" i="1">
                                      <a:solidFill>
                                        <a:schemeClr val="tx1"/>
                                      </a:solidFill>
                                      <a:latin typeface="Cambria Math" panose="02040503050406030204" pitchFamily="18" charset="0"/>
                                      <a:ea typeface="Cambria Math" panose="02040503050406030204" pitchFamily="18" charset="0"/>
                                    </a:rPr>
                                  </m:ctrlPr>
                                </m:fPr>
                                <m:num>
                                  <m:sSup>
                                    <m:sSupPr>
                                      <m:ctrlPr>
                                        <a:rPr lang="fr-CA" i="1">
                                          <a:solidFill>
                                            <a:schemeClr val="tx1"/>
                                          </a:solidFill>
                                          <a:latin typeface="Cambria Math" panose="02040503050406030204" pitchFamily="18" charset="0"/>
                                          <a:ea typeface="Cambria Math" panose="02040503050406030204" pitchFamily="18" charset="0"/>
                                        </a:rPr>
                                      </m:ctrlPr>
                                    </m:sSupPr>
                                    <m:e>
                                      <m:r>
                                        <a:rPr lang="fr-CA" i="1">
                                          <a:solidFill>
                                            <a:schemeClr val="tx1"/>
                                          </a:solidFill>
                                          <a:latin typeface="Cambria Math" panose="02040503050406030204" pitchFamily="18" charset="0"/>
                                          <a:ea typeface="Cambria Math" panose="02040503050406030204" pitchFamily="18" charset="0"/>
                                        </a:rPr>
                                        <m:t>𝑠</m:t>
                                      </m:r>
                                    </m:e>
                                    <m:sup>
                                      <m:r>
                                        <a:rPr lang="fr-CA" i="1">
                                          <a:solidFill>
                                            <a:schemeClr val="tx1"/>
                                          </a:solidFill>
                                          <a:latin typeface="Cambria Math" panose="02040503050406030204" pitchFamily="18" charset="0"/>
                                          <a:ea typeface="Cambria Math" panose="02040503050406030204" pitchFamily="18" charset="0"/>
                                        </a:rPr>
                                        <m:t>2</m:t>
                                      </m:r>
                                    </m:sup>
                                  </m:sSup>
                                </m:num>
                                <m:den>
                                  <m:r>
                                    <a:rPr lang="fr-CA" i="1">
                                      <a:solidFill>
                                        <a:schemeClr val="tx1"/>
                                      </a:solidFill>
                                      <a:latin typeface="Cambria Math" panose="02040503050406030204" pitchFamily="18" charset="0"/>
                                      <a:ea typeface="Cambria Math" panose="02040503050406030204" pitchFamily="18" charset="0"/>
                                    </a:rPr>
                                    <m:t>4 </m:t>
                                  </m:r>
                                  <m:r>
                                    <a:rPr lang="fr-CA" i="1">
                                      <a:solidFill>
                                        <a:schemeClr val="tx1"/>
                                      </a:solidFill>
                                      <a:latin typeface="Cambria Math" panose="02040503050406030204" pitchFamily="18" charset="0"/>
                                      <a:ea typeface="Cambria Math" panose="02040503050406030204" pitchFamily="18" charset="0"/>
                                    </a:rPr>
                                    <m:t>𝑔</m:t>
                                  </m:r>
                                </m:den>
                              </m:f>
                            </m:e>
                          </m:d>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𝑡</m:t>
                          </m:r>
                        </m:e>
                      </m:nary>
                    </m:oMath>
                  </m:oMathPara>
                </a14:m>
                <a:endParaRPr lang="fr-FR"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666002"/>
                <a:ext cx="10049933" cy="2786642"/>
              </a:xfrm>
              <a:prstGeom prst="rect">
                <a:avLst/>
              </a:prstGeom>
              <a:blipFill>
                <a:blip r:embed="rId3"/>
                <a:stretch>
                  <a:fillRect l="-667" t="-875" r="-4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7" name="Rectangle 1027">
                <a:extLst>
                  <a:ext uri="{FF2B5EF4-FFF2-40B4-BE49-F238E27FC236}">
                    <a16:creationId xmlns:a16="http://schemas.microsoft.com/office/drawing/2014/main" id="{CD2FD832-41C4-4A1D-A96A-395F24376263}"/>
                  </a:ext>
                </a:extLst>
              </p:cNvPr>
              <p:cNvSpPr txBox="1">
                <a:spLocks noChangeArrowheads="1"/>
              </p:cNvSpPr>
              <p:nvPr/>
            </p:nvSpPr>
            <p:spPr bwMode="auto">
              <a:xfrm>
                <a:off x="838200" y="3375749"/>
                <a:ext cx="4910724" cy="255734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7550" lvl="3" indent="0">
                  <a:buNone/>
                  <a:defRPr/>
                </a:pPr>
                <a14:m>
                  <m:oMath xmlns:m="http://schemas.openxmlformats.org/officeDocument/2006/math">
                    <m:sSub>
                      <m:sSubPr>
                        <m:ctrlPr>
                          <a:rPr lang="fr-FR" i="1" dirty="0">
                            <a:latin typeface="Cambria Math" panose="02040503050406030204" pitchFamily="18" charset="0"/>
                            <a:ea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𝑑</m:t>
                        </m:r>
                      </m:e>
                      <m:sub>
                        <m:r>
                          <a:rPr lang="en-CA" i="1" dirty="0">
                            <a:latin typeface="Cambria Math" panose="02040503050406030204" pitchFamily="18" charset="0"/>
                            <a:ea typeface="Cambria Math" panose="02040503050406030204" pitchFamily="18" charset="0"/>
                          </a:rPr>
                          <m:t>0</m:t>
                        </m:r>
                      </m:sub>
                    </m:sSub>
                  </m:oMath>
                </a14:m>
                <a:r>
                  <a:rPr lang="fr-FR" dirty="0">
                    <a:latin typeface="Univers Condensed"/>
                    <a:ea typeface="Cambria Math" panose="02040503050406030204" pitchFamily="18" charset="0"/>
                  </a:rPr>
                  <a:t>: </a:t>
                </a:r>
                <a:r>
                  <a:rPr lang="fr-CA" dirty="0">
                    <a:latin typeface="Univers Condensed"/>
                    <a:ea typeface="Cambria Math" panose="02040503050406030204" pitchFamily="18" charset="0"/>
                  </a:rPr>
                  <a:t>diamètre des trous</a:t>
                </a:r>
              </a:p>
              <a:p>
                <a:pPr marL="717550" lvl="3" indent="0">
                  <a:buNone/>
                  <a:defRPr/>
                </a:pPr>
                <a14:m>
                  <m:oMath xmlns:m="http://schemas.openxmlformats.org/officeDocument/2006/math">
                    <m:r>
                      <a:rPr lang="fr-CA" i="1" dirty="0">
                        <a:latin typeface="Cambria Math" panose="02040503050406030204" pitchFamily="18" charset="0"/>
                        <a:ea typeface="Cambria Math" panose="02040503050406030204" pitchFamily="18" charset="0"/>
                      </a:rPr>
                      <m:t>𝑡</m:t>
                    </m:r>
                  </m:oMath>
                </a14:m>
                <a:r>
                  <a:rPr lang="fr-FR" dirty="0">
                    <a:latin typeface="Univers Condensed"/>
                    <a:ea typeface="Cambria Math" panose="02040503050406030204" pitchFamily="18" charset="0"/>
                  </a:rPr>
                  <a:t>: </a:t>
                </a:r>
                <a:r>
                  <a:rPr lang="fr-CA" dirty="0">
                    <a:latin typeface="Univers Condensed"/>
                    <a:ea typeface="Cambria Math" panose="02040503050406030204" pitchFamily="18" charset="0"/>
                  </a:rPr>
                  <a:t>épaisseur</a:t>
                </a:r>
              </a:p>
              <a:p>
                <a:pPr marL="989013" lvl="3" indent="-271463">
                  <a:buNone/>
                  <a:defRPr/>
                </a:pPr>
                <a14:m>
                  <m:oMath xmlns:m="http://schemas.openxmlformats.org/officeDocument/2006/math">
                    <m:r>
                      <a:rPr lang="fr-CA" i="1" dirty="0">
                        <a:latin typeface="Cambria Math" panose="02040503050406030204" pitchFamily="18" charset="0"/>
                        <a:ea typeface="Cambria Math" panose="02040503050406030204" pitchFamily="18" charset="0"/>
                      </a:rPr>
                      <m:t>𝑠</m:t>
                    </m:r>
                  </m:oMath>
                </a14:m>
                <a:r>
                  <a:rPr lang="fr-CA" dirty="0">
                    <a:latin typeface="Univers Condensed"/>
                    <a:ea typeface="Cambria Math" panose="02040503050406030204" pitchFamily="18" charset="0"/>
                  </a:rPr>
                  <a:t> </a:t>
                </a:r>
                <a:r>
                  <a:rPr lang="fr-CA" dirty="0">
                    <a:latin typeface="Univers Condensed"/>
                  </a:rPr>
                  <a:t>: espacement des trous voisins dans le sens d’application de la force</a:t>
                </a:r>
              </a:p>
              <a:p>
                <a:pPr marL="1077913" lvl="3" indent="-360363">
                  <a:buNone/>
                  <a:defRPr/>
                </a:pPr>
                <a14:m>
                  <m:oMath xmlns:m="http://schemas.openxmlformats.org/officeDocument/2006/math">
                    <m:r>
                      <a:rPr lang="fr-CA" i="1" dirty="0">
                        <a:latin typeface="Cambria Math" panose="02040503050406030204" pitchFamily="18" charset="0"/>
                      </a:rPr>
                      <m:t>𝑔</m:t>
                    </m:r>
                  </m:oMath>
                </a14:m>
                <a:r>
                  <a:rPr lang="fr-CA" dirty="0">
                    <a:latin typeface="Univers Condensed"/>
                  </a:rPr>
                  <a:t> : espacement transversal des deux trous</a:t>
                </a:r>
              </a:p>
              <a:p>
                <a:pPr marL="857250" lvl="3" indent="0">
                  <a:buNone/>
                  <a:defRPr/>
                </a:pPr>
                <a:endParaRPr lang="fr-CA" dirty="0">
                  <a:latin typeface="Univers Condensed"/>
                  <a:ea typeface="Cambria Math" panose="02040503050406030204" pitchFamily="18" charset="0"/>
                </a:endParaRPr>
              </a:p>
            </p:txBody>
          </p:sp>
        </mc:Choice>
        <mc:Fallback xmlns="">
          <p:sp>
            <p:nvSpPr>
              <p:cNvPr id="7" name="Rectangle 1027">
                <a:extLst>
                  <a:ext uri="{FF2B5EF4-FFF2-40B4-BE49-F238E27FC236}">
                    <a16:creationId xmlns:a16="http://schemas.microsoft.com/office/drawing/2014/main" id="{CD2FD832-41C4-4A1D-A96A-395F24376263}"/>
                  </a:ext>
                </a:extLst>
              </p:cNvPr>
              <p:cNvSpPr txBox="1">
                <a:spLocks noRot="1" noChangeAspect="1" noMove="1" noResize="1" noEditPoints="1" noAdjustHandles="1" noChangeArrowheads="1" noChangeShapeType="1" noTextEdit="1"/>
              </p:cNvSpPr>
              <p:nvPr/>
            </p:nvSpPr>
            <p:spPr bwMode="auto">
              <a:xfrm>
                <a:off x="838200" y="3375749"/>
                <a:ext cx="4910724" cy="2557347"/>
              </a:xfrm>
              <a:prstGeom prst="rect">
                <a:avLst/>
              </a:prstGeom>
              <a:blipFill>
                <a:blip r:embed="rId4"/>
                <a:stretch>
                  <a:fillRect t="-11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8" name="Image 7">
            <a:extLst>
              <a:ext uri="{FF2B5EF4-FFF2-40B4-BE49-F238E27FC236}">
                <a16:creationId xmlns:a16="http://schemas.microsoft.com/office/drawing/2014/main" id="{B2AC8163-F36C-4808-BD19-21CA6CFAA61A}"/>
              </a:ext>
            </a:extLst>
          </p:cNvPr>
          <p:cNvPicPr>
            <a:picLocks noChangeAspect="1"/>
          </p:cNvPicPr>
          <p:nvPr/>
        </p:nvPicPr>
        <p:blipFill>
          <a:blip r:embed="rId5"/>
          <a:stretch>
            <a:fillRect/>
          </a:stretch>
        </p:blipFill>
        <p:spPr>
          <a:xfrm>
            <a:off x="5584971" y="3135362"/>
            <a:ext cx="5467116" cy="3038122"/>
          </a:xfrm>
          <a:prstGeom prst="rect">
            <a:avLst/>
          </a:prstGeom>
        </p:spPr>
      </p:pic>
      <p:sp>
        <p:nvSpPr>
          <p:cNvPr id="9" name="Rectangle 8">
            <a:extLst>
              <a:ext uri="{FF2B5EF4-FFF2-40B4-BE49-F238E27FC236}">
                <a16:creationId xmlns:a16="http://schemas.microsoft.com/office/drawing/2014/main" id="{60B840EC-0E68-4DFE-8444-C9AC4673B5FA}"/>
              </a:ext>
            </a:extLst>
          </p:cNvPr>
          <p:cNvSpPr/>
          <p:nvPr/>
        </p:nvSpPr>
        <p:spPr>
          <a:xfrm>
            <a:off x="5748924" y="6172593"/>
            <a:ext cx="5518312" cy="523220"/>
          </a:xfrm>
          <a:prstGeom prst="rect">
            <a:avLst/>
          </a:prstGeom>
        </p:spPr>
        <p:txBody>
          <a:bodyPr wrap="square">
            <a:spAutoFit/>
          </a:bodyPr>
          <a:lstStyle/>
          <a:p>
            <a:r>
              <a:rPr lang="fr-CA" sz="1400" dirty="0">
                <a:latin typeface="Univers Condensed" panose="020B0506020202050204"/>
              </a:rPr>
              <a:t>Aire de la section nette d’un assemblage boulonné</a:t>
            </a:r>
            <a:r>
              <a:rPr lang="fr-FR" sz="1400" dirty="0">
                <a:latin typeface="Univers Condensed" panose="020B0506020202050204"/>
              </a:rPr>
              <a:t> – Trous en diagonal</a:t>
            </a:r>
            <a:endParaRPr lang="fr-CA" sz="1400" dirty="0">
              <a:latin typeface="Univers Condensed" panose="020B0506020202050204"/>
            </a:endParaRPr>
          </a:p>
        </p:txBody>
      </p:sp>
      <p:sp>
        <p:nvSpPr>
          <p:cNvPr id="10" name="Rectangle 9">
            <a:extLst>
              <a:ext uri="{FF2B5EF4-FFF2-40B4-BE49-F238E27FC236}">
                <a16:creationId xmlns:a16="http://schemas.microsoft.com/office/drawing/2014/main" id="{D47CA3BB-0EB5-4A1F-941C-575D9167A1C2}"/>
              </a:ext>
            </a:extLst>
          </p:cNvPr>
          <p:cNvSpPr/>
          <p:nvPr/>
        </p:nvSpPr>
        <p:spPr>
          <a:xfrm>
            <a:off x="1531372" y="6546870"/>
            <a:ext cx="2694327" cy="276999"/>
          </a:xfrm>
          <a:prstGeom prst="rect">
            <a:avLst/>
          </a:prstGeom>
        </p:spPr>
        <p:txBody>
          <a:bodyPr wrap="none">
            <a:spAutoFit/>
          </a:bodyPr>
          <a:lstStyle/>
          <a:p>
            <a:r>
              <a:rPr lang="fr-CA" sz="1200" dirty="0">
                <a:latin typeface="+mj-lt"/>
              </a:rPr>
              <a:t>Source: Pr. F. Levesque &amp; Pr. D. Tremblay</a:t>
            </a:r>
          </a:p>
        </p:txBody>
      </p:sp>
      <p:sp>
        <p:nvSpPr>
          <p:cNvPr id="11" name="Rectangle 10">
            <a:extLst>
              <a:ext uri="{FF2B5EF4-FFF2-40B4-BE49-F238E27FC236}">
                <a16:creationId xmlns:a16="http://schemas.microsoft.com/office/drawing/2014/main" id="{64551870-99A9-4935-B2F0-8CDC23E37EC6}"/>
              </a:ext>
            </a:extLst>
          </p:cNvPr>
          <p:cNvSpPr/>
          <p:nvPr/>
        </p:nvSpPr>
        <p:spPr>
          <a:xfrm>
            <a:off x="6125427" y="3135362"/>
            <a:ext cx="1584176" cy="471564"/>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C15B9E1E-1D72-4897-BCEF-13ED09D01676}"/>
              </a:ext>
            </a:extLst>
          </p:cNvPr>
          <p:cNvSpPr/>
          <p:nvPr/>
        </p:nvSpPr>
        <p:spPr>
          <a:xfrm>
            <a:off x="7781747" y="3499198"/>
            <a:ext cx="1116000" cy="2520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95907057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47</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sp>
        <p:nvSpPr>
          <p:cNvPr id="12" name="Rectangle 11">
            <a:extLst>
              <a:ext uri="{FF2B5EF4-FFF2-40B4-BE49-F238E27FC236}">
                <a16:creationId xmlns:a16="http://schemas.microsoft.com/office/drawing/2014/main" id="{871A2AE0-EED4-4846-91F6-F8A74659EE9E}"/>
              </a:ext>
            </a:extLst>
          </p:cNvPr>
          <p:cNvSpPr/>
          <p:nvPr/>
        </p:nvSpPr>
        <p:spPr>
          <a:xfrm>
            <a:off x="1531372" y="6546870"/>
            <a:ext cx="2694327" cy="276999"/>
          </a:xfrm>
          <a:prstGeom prst="rect">
            <a:avLst/>
          </a:prstGeom>
        </p:spPr>
        <p:txBody>
          <a:bodyPr wrap="none">
            <a:spAutoFit/>
          </a:bodyPr>
          <a:lstStyle/>
          <a:p>
            <a:r>
              <a:rPr lang="fr-CA" sz="1200" dirty="0">
                <a:latin typeface="+mj-lt"/>
              </a:rPr>
              <a:t>Source: Pr. F. Levesque &amp; Pr. D. Tremblay</a:t>
            </a: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98315" y="823848"/>
                <a:ext cx="9001000" cy="16561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CA" sz="2000" dirty="0">
                    <a:solidFill>
                      <a:schemeClr val="tx1"/>
                    </a:solidFill>
                    <a:latin typeface="Univers Condensed"/>
                    <a:ea typeface="Cambria Math" panose="02040503050406030204" pitchFamily="18" charset="0"/>
                  </a:rPr>
                  <a:t>La ligne de rupture de la pièce </a:t>
                </a:r>
                <a:r>
                  <a:rPr lang="fr-CA" sz="2000" u="sng" dirty="0">
                    <a:solidFill>
                      <a:schemeClr val="tx1"/>
                    </a:solidFill>
                    <a:latin typeface="Univers Condensed"/>
                    <a:ea typeface="Cambria Math" panose="02040503050406030204" pitchFamily="18" charset="0"/>
                  </a:rPr>
                  <a:t>peut également passer par un plan parallèle à l’axe de la force de traction</a:t>
                </a:r>
                <a:r>
                  <a:rPr lang="fr-CA" sz="2000" dirty="0">
                    <a:solidFill>
                      <a:schemeClr val="tx1"/>
                    </a:solidFill>
                    <a:latin typeface="Univers Condensed"/>
                    <a:ea typeface="Cambria Math" panose="02040503050406030204" pitchFamily="18" charset="0"/>
                  </a:rPr>
                  <a:t>. Pour tout segment parallèle à la force (c.-à-d., sollicitée en cisaillement), l’aire nette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𝐴</m:t>
                        </m:r>
                      </m:e>
                      <m:sub>
                        <m:r>
                          <a:rPr lang="en-CA" sz="2000" i="1" dirty="0">
                            <a:solidFill>
                              <a:schemeClr val="tx1"/>
                            </a:solidFill>
                            <a:latin typeface="Cambria Math" panose="02040503050406030204" pitchFamily="18" charset="0"/>
                            <a:ea typeface="Cambria Math" panose="02040503050406030204" pitchFamily="18" charset="0"/>
                          </a:rPr>
                          <m:t>𝑛</m:t>
                        </m:r>
                      </m:sub>
                    </m:sSub>
                  </m:oMath>
                </a14:m>
                <a:r>
                  <a:rPr lang="fr-CA" sz="2000" dirty="0">
                    <a:solidFill>
                      <a:schemeClr val="tx1"/>
                    </a:solidFill>
                    <a:latin typeface="Univers Condensed"/>
                    <a:ea typeface="Cambria Math" panose="02040503050406030204" pitchFamily="18" charset="0"/>
                  </a:rPr>
                  <a:t>) est calculée par :</a:t>
                </a:r>
              </a:p>
              <a:p>
                <a:pPr marL="265113" lvl="1" indent="-265113" eaLnBrk="1" hangingPunct="1">
                  <a:buClr>
                    <a:srgbClr val="FF0000"/>
                  </a:buClr>
                  <a:buFont typeface="Wingdings" panose="05000000000000000000" pitchFamily="2" charset="2"/>
                  <a:buChar char="Ø"/>
                  <a:defRPr/>
                </a:pPr>
                <a:endParaRPr lang="fr-CA" sz="20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𝐴</m:t>
                          </m:r>
                        </m:e>
                        <m:sub>
                          <m:r>
                            <a:rPr lang="en-CA" sz="2000" i="1" dirty="0">
                              <a:solidFill>
                                <a:schemeClr val="tx1"/>
                              </a:solidFill>
                              <a:latin typeface="Cambria Math" panose="02040503050406030204" pitchFamily="18" charset="0"/>
                              <a:ea typeface="Cambria Math" panose="02040503050406030204" pitchFamily="18" charset="0"/>
                            </a:rPr>
                            <m:t>𝑛</m:t>
                          </m:r>
                        </m:sub>
                      </m:sSub>
                      <m:r>
                        <a:rPr lang="en-CA" sz="2000" i="1" dirty="0">
                          <a:solidFill>
                            <a:schemeClr val="tx1"/>
                          </a:solidFill>
                          <a:latin typeface="Cambria Math" panose="02040503050406030204" pitchFamily="18" charset="0"/>
                          <a:ea typeface="Cambria Math" panose="02040503050406030204" pitchFamily="18" charset="0"/>
                        </a:rPr>
                        <m:t>=</m:t>
                      </m:r>
                      <m:r>
                        <a:rPr lang="en-CA" sz="2000" b="1" i="1" dirty="0">
                          <a:solidFill>
                            <a:schemeClr val="tx1"/>
                          </a:solidFill>
                          <a:latin typeface="Cambria Math" panose="02040503050406030204" pitchFamily="18" charset="0"/>
                          <a:ea typeface="Cambria Math" panose="02040503050406030204" pitchFamily="18" charset="0"/>
                        </a:rPr>
                        <m:t>𝟎</m:t>
                      </m:r>
                      <m:r>
                        <a:rPr lang="en-CA" sz="2000" b="1" i="1" dirty="0">
                          <a:solidFill>
                            <a:schemeClr val="tx1"/>
                          </a:solidFill>
                          <a:latin typeface="Cambria Math" panose="02040503050406030204" pitchFamily="18" charset="0"/>
                          <a:ea typeface="Cambria Math" panose="02040503050406030204" pitchFamily="18" charset="0"/>
                        </a:rPr>
                        <m:t>,</m:t>
                      </m:r>
                      <m:r>
                        <a:rPr lang="fr-CA" sz="2000" b="1" i="1" dirty="0">
                          <a:solidFill>
                            <a:schemeClr val="tx1"/>
                          </a:solidFill>
                          <a:latin typeface="Cambria Math" panose="02040503050406030204" pitchFamily="18" charset="0"/>
                          <a:ea typeface="Cambria Math" panose="02040503050406030204" pitchFamily="18" charset="0"/>
                        </a:rPr>
                        <m:t>𝟔</m:t>
                      </m:r>
                      <m:r>
                        <a:rPr lang="fr-CA" sz="2000" b="1" i="1" dirty="0">
                          <a:solidFill>
                            <a:schemeClr val="tx1"/>
                          </a:solidFill>
                          <a:latin typeface="Cambria Math" panose="02040503050406030204" pitchFamily="18" charset="0"/>
                          <a:ea typeface="Cambria Math" panose="02040503050406030204" pitchFamily="18" charset="0"/>
                        </a:rPr>
                        <m:t> </m:t>
                      </m:r>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𝐿</m:t>
                          </m:r>
                        </m:e>
                        <m:sub>
                          <m:r>
                            <a:rPr lang="fr-CA" sz="2000" i="1" dirty="0">
                              <a:solidFill>
                                <a:schemeClr val="tx1"/>
                              </a:solidFill>
                              <a:latin typeface="Cambria Math" panose="02040503050406030204" pitchFamily="18" charset="0"/>
                              <a:ea typeface="Cambria Math" panose="02040503050406030204" pitchFamily="18" charset="0"/>
                            </a:rPr>
                            <m:t>𝑛</m:t>
                          </m:r>
                        </m:sub>
                      </m:sSub>
                      <m:r>
                        <a:rPr lang="en-CA" sz="2000" i="1" dirty="0">
                          <a:solidFill>
                            <a:schemeClr val="tx1"/>
                          </a:solidFill>
                          <a:latin typeface="Cambria Math" panose="02040503050406030204" pitchFamily="18" charset="0"/>
                          <a:ea typeface="Cambria Math" panose="02040503050406030204" pitchFamily="18" charset="0"/>
                        </a:rPr>
                        <m:t> </m:t>
                      </m:r>
                      <m:r>
                        <a:rPr lang="en-CA" sz="2000" i="1" dirty="0">
                          <a:solidFill>
                            <a:schemeClr val="tx1"/>
                          </a:solidFill>
                          <a:latin typeface="Cambria Math" panose="02040503050406030204" pitchFamily="18" charset="0"/>
                          <a:ea typeface="Cambria Math" panose="02040503050406030204" pitchFamily="18" charset="0"/>
                        </a:rPr>
                        <m:t>𝑡</m:t>
                      </m:r>
                    </m:oMath>
                  </m:oMathPara>
                </a14:m>
                <a:endParaRPr lang="fr-CA" sz="2000" i="1" dirty="0">
                  <a:solidFill>
                    <a:schemeClr val="tx1"/>
                  </a:solidFill>
                  <a:latin typeface="Univers Condensed"/>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98315" y="823848"/>
                <a:ext cx="9001000" cy="1656184"/>
              </a:xfrm>
              <a:prstGeom prst="rect">
                <a:avLst/>
              </a:prstGeom>
              <a:blipFill>
                <a:blip r:embed="rId3"/>
                <a:stretch>
                  <a:fillRect l="-677" t="-1471" b="-14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5" name="Rectangle 14">
            <a:extLst>
              <a:ext uri="{FF2B5EF4-FFF2-40B4-BE49-F238E27FC236}">
                <a16:creationId xmlns:a16="http://schemas.microsoft.com/office/drawing/2014/main" id="{4C5DB58A-D369-494B-9872-03DE9984775C}"/>
              </a:ext>
            </a:extLst>
          </p:cNvPr>
          <p:cNvSpPr/>
          <p:nvPr/>
        </p:nvSpPr>
        <p:spPr>
          <a:xfrm>
            <a:off x="6147864" y="6130188"/>
            <a:ext cx="4333649" cy="523220"/>
          </a:xfrm>
          <a:prstGeom prst="rect">
            <a:avLst/>
          </a:prstGeom>
        </p:spPr>
        <p:txBody>
          <a:bodyPr wrap="square">
            <a:spAutoFit/>
          </a:bodyPr>
          <a:lstStyle/>
          <a:p>
            <a:r>
              <a:rPr lang="fr-CA" sz="1400" dirty="0">
                <a:latin typeface="Univers Condensed" panose="020B0506020202050204"/>
              </a:rPr>
              <a:t>Aire de la section nette d’un assemblage boulonné</a:t>
            </a:r>
            <a:r>
              <a:rPr lang="fr-FR" sz="1400" dirty="0">
                <a:latin typeface="Univers Condensed" panose="020B0506020202050204"/>
              </a:rPr>
              <a:t> – </a:t>
            </a:r>
            <a:r>
              <a:rPr lang="fr-CA" sz="1400" dirty="0">
                <a:latin typeface="Univers Condensed" panose="020B0506020202050204"/>
              </a:rPr>
              <a:t>Plan parallèle à l’axe de l’élément en traction</a:t>
            </a:r>
          </a:p>
        </p:txBody>
      </p:sp>
      <p:grpSp>
        <p:nvGrpSpPr>
          <p:cNvPr id="17" name="Groupe 16">
            <a:extLst>
              <a:ext uri="{FF2B5EF4-FFF2-40B4-BE49-F238E27FC236}">
                <a16:creationId xmlns:a16="http://schemas.microsoft.com/office/drawing/2014/main" id="{522606D0-70B9-4F62-B719-790EF7BF9B4A}"/>
              </a:ext>
            </a:extLst>
          </p:cNvPr>
          <p:cNvGrpSpPr/>
          <p:nvPr/>
        </p:nvGrpSpPr>
        <p:grpSpPr>
          <a:xfrm>
            <a:off x="5181364" y="1750774"/>
            <a:ext cx="5616624" cy="4245708"/>
            <a:chOff x="3419873" y="1406044"/>
            <a:chExt cx="5616624" cy="4245708"/>
          </a:xfrm>
        </p:grpSpPr>
        <p:pic>
          <p:nvPicPr>
            <p:cNvPr id="18" name="Image 17">
              <a:extLst>
                <a:ext uri="{FF2B5EF4-FFF2-40B4-BE49-F238E27FC236}">
                  <a16:creationId xmlns:a16="http://schemas.microsoft.com/office/drawing/2014/main" id="{E30FD59F-C7CE-4B29-B36F-C0798D02562F}"/>
                </a:ext>
              </a:extLst>
            </p:cNvPr>
            <p:cNvPicPr>
              <a:picLocks noChangeAspect="1"/>
            </p:cNvPicPr>
            <p:nvPr/>
          </p:nvPicPr>
          <p:blipFill>
            <a:blip r:embed="rId4"/>
            <a:stretch>
              <a:fillRect/>
            </a:stretch>
          </p:blipFill>
          <p:spPr>
            <a:xfrm>
              <a:off x="3419873" y="1474188"/>
              <a:ext cx="5616624" cy="4091749"/>
            </a:xfrm>
            <a:prstGeom prst="rect">
              <a:avLst/>
            </a:prstGeom>
          </p:spPr>
        </p:pic>
        <p:sp>
          <p:nvSpPr>
            <p:cNvPr id="19" name="Rectangle 18">
              <a:extLst>
                <a:ext uri="{FF2B5EF4-FFF2-40B4-BE49-F238E27FC236}">
                  <a16:creationId xmlns:a16="http://schemas.microsoft.com/office/drawing/2014/main" id="{A52E7C62-BA96-4FB0-82C5-F482339FD424}"/>
                </a:ext>
              </a:extLst>
            </p:cNvPr>
            <p:cNvSpPr/>
            <p:nvPr/>
          </p:nvSpPr>
          <p:spPr>
            <a:xfrm>
              <a:off x="6174358" y="1406044"/>
              <a:ext cx="757683" cy="294764"/>
            </a:xfrm>
            <a:prstGeom prst="rect">
              <a:avLst/>
            </a:prstGeom>
            <a:solidFill>
              <a:srgbClr val="00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7EF15F4C-5FA5-45A1-804E-F9C4259C13A6}"/>
                </a:ext>
              </a:extLst>
            </p:cNvPr>
            <p:cNvSpPr/>
            <p:nvPr/>
          </p:nvSpPr>
          <p:spPr>
            <a:xfrm>
              <a:off x="7702749" y="1406044"/>
              <a:ext cx="757683" cy="294764"/>
            </a:xfrm>
            <a:prstGeom prst="rect">
              <a:avLst/>
            </a:prstGeom>
            <a:solidFill>
              <a:schemeClr val="tx2">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304B3681-F45B-45C3-BE0F-97CEE6EA92ED}"/>
                    </a:ext>
                  </a:extLst>
                </p:cNvPr>
                <p:cNvSpPr/>
                <p:nvPr/>
              </p:nvSpPr>
              <p:spPr>
                <a:xfrm>
                  <a:off x="4571376" y="5350964"/>
                  <a:ext cx="4266627" cy="300788"/>
                </a:xfrm>
                <a:prstGeom prst="rect">
                  <a:avLst/>
                </a:prstGeom>
                <a:solidFill>
                  <a:schemeClr val="bg1"/>
                </a:solidFill>
              </p:spPr>
              <p:txBody>
                <a:bodyPr wrap="square">
                  <a:spAutoFit/>
                </a:bodyPr>
                <a:lstStyle/>
                <a:p>
                  <a:pPr marL="400050" lvl="1" indent="-533400">
                    <a:defRPr/>
                  </a:pPr>
                  <a14:m>
                    <m:oMathPara xmlns:m="http://schemas.openxmlformats.org/officeDocument/2006/math">
                      <m:oMathParaPr>
                        <m:jc m:val="left"/>
                      </m:oMathParaPr>
                      <m:oMath xmlns:m="http://schemas.openxmlformats.org/officeDocument/2006/math">
                        <m:sSub>
                          <m:sSubPr>
                            <m:ctrlPr>
                              <a:rPr lang="fr-FR" sz="1200" i="1" dirty="0">
                                <a:latin typeface="Cambria Math" panose="02040503050406030204" pitchFamily="18" charset="0"/>
                                <a:ea typeface="Cambria Math" panose="02040503050406030204" pitchFamily="18" charset="0"/>
                              </a:rPr>
                            </m:ctrlPr>
                          </m:sSubPr>
                          <m:e>
                            <m:r>
                              <a:rPr lang="fr-CA" sz="1200" i="1" dirty="0">
                                <a:latin typeface="Cambria Math" panose="02040503050406030204" pitchFamily="18" charset="0"/>
                                <a:ea typeface="Cambria Math" panose="02040503050406030204" pitchFamily="18" charset="0"/>
                              </a:rPr>
                              <m:t>𝐴</m:t>
                            </m:r>
                          </m:e>
                          <m:sub>
                            <m:r>
                              <a:rPr lang="en-CA" sz="1200" i="1" dirty="0">
                                <a:latin typeface="Cambria Math"/>
                                <a:ea typeface="Cambria Math" panose="02040503050406030204" pitchFamily="18" charset="0"/>
                              </a:rPr>
                              <m:t>𝑛</m:t>
                            </m:r>
                          </m:sub>
                        </m:sSub>
                        <m:r>
                          <a:rPr lang="fr-CA" sz="1200" i="1" dirty="0">
                            <a:latin typeface="Cambria Math" panose="02040503050406030204" pitchFamily="18" charset="0"/>
                            <a:ea typeface="Cambria Math" panose="02040503050406030204" pitchFamily="18" charset="0"/>
                          </a:rPr>
                          <m:t>=</m:t>
                        </m:r>
                        <m:d>
                          <m:dPr>
                            <m:begChr m:val="["/>
                            <m:endChr m:val="]"/>
                            <m:ctrlPr>
                              <a:rPr lang="fr-CA" sz="1200" i="1" dirty="0">
                                <a:latin typeface="Cambria Math" panose="02040503050406030204" pitchFamily="18" charset="0"/>
                                <a:ea typeface="Cambria Math" panose="02040503050406030204" pitchFamily="18" charset="0"/>
                              </a:rPr>
                            </m:ctrlPr>
                          </m:dPr>
                          <m:e>
                            <m:d>
                              <m:dPr>
                                <m:ctrlPr>
                                  <a:rPr lang="fr-CA" sz="1200" i="1" dirty="0">
                                    <a:latin typeface="Cambria Math" panose="02040503050406030204" pitchFamily="18" charset="0"/>
                                    <a:ea typeface="Cambria Math" panose="02040503050406030204" pitchFamily="18" charset="0"/>
                                  </a:rPr>
                                </m:ctrlPr>
                              </m:dPr>
                              <m:e>
                                <m:r>
                                  <a:rPr lang="fr-CA" sz="1200" i="1" dirty="0">
                                    <a:latin typeface="Cambria Math" panose="02040503050406030204" pitchFamily="18" charset="0"/>
                                    <a:ea typeface="Cambria Math" panose="02040503050406030204" pitchFamily="18" charset="0"/>
                                  </a:rPr>
                                  <m:t>𝑔</m:t>
                                </m:r>
                                <m:r>
                                  <a:rPr lang="fr-CA" sz="1200" i="1" dirty="0">
                                    <a:latin typeface="Cambria Math" panose="02040503050406030204" pitchFamily="18" charset="0"/>
                                    <a:ea typeface="Cambria Math" panose="02040503050406030204" pitchFamily="18" charset="0"/>
                                  </a:rPr>
                                  <m:t>−</m:t>
                                </m:r>
                                <m:d>
                                  <m:dPr>
                                    <m:ctrlPr>
                                      <a:rPr lang="fr-CA" sz="1200" i="1" dirty="0">
                                        <a:latin typeface="Cambria Math" panose="02040503050406030204" pitchFamily="18" charset="0"/>
                                        <a:ea typeface="Cambria Math" panose="02040503050406030204" pitchFamily="18" charset="0"/>
                                      </a:rPr>
                                    </m:ctrlPr>
                                  </m:dPr>
                                  <m:e>
                                    <m:f>
                                      <m:fPr>
                                        <m:type m:val="lin"/>
                                        <m:ctrlPr>
                                          <a:rPr lang="fr-CA" sz="1200" i="1" dirty="0">
                                            <a:latin typeface="Cambria Math" panose="02040503050406030204" pitchFamily="18" charset="0"/>
                                            <a:ea typeface="Cambria Math" panose="02040503050406030204" pitchFamily="18" charset="0"/>
                                          </a:rPr>
                                        </m:ctrlPr>
                                      </m:fPr>
                                      <m:num>
                                        <m:sSub>
                                          <m:sSubPr>
                                            <m:ctrlPr>
                                              <a:rPr lang="fr-CA" sz="1200" i="1" dirty="0">
                                                <a:latin typeface="Cambria Math" panose="02040503050406030204" pitchFamily="18" charset="0"/>
                                                <a:ea typeface="Cambria Math" panose="02040503050406030204" pitchFamily="18" charset="0"/>
                                              </a:rPr>
                                            </m:ctrlPr>
                                          </m:sSubPr>
                                          <m:e>
                                            <m:r>
                                              <a:rPr lang="fr-CA" sz="1200" i="1" dirty="0">
                                                <a:latin typeface="Cambria Math" panose="02040503050406030204" pitchFamily="18" charset="0"/>
                                                <a:ea typeface="Cambria Math" panose="02040503050406030204" pitchFamily="18" charset="0"/>
                                              </a:rPr>
                                              <m:t>𝑑</m:t>
                                            </m:r>
                                          </m:e>
                                          <m:sub>
                                            <m:r>
                                              <a:rPr lang="fr-CA" sz="1200" i="1" dirty="0">
                                                <a:latin typeface="Cambria Math" panose="02040503050406030204" pitchFamily="18" charset="0"/>
                                                <a:ea typeface="Cambria Math" panose="02040503050406030204" pitchFamily="18" charset="0"/>
                                              </a:rPr>
                                              <m:t>𝑜</m:t>
                                            </m:r>
                                          </m:sub>
                                        </m:sSub>
                                      </m:num>
                                      <m:den>
                                        <m:r>
                                          <a:rPr lang="fr-CA" sz="1200" i="1" dirty="0">
                                            <a:latin typeface="Cambria Math" panose="02040503050406030204" pitchFamily="18" charset="0"/>
                                            <a:ea typeface="Cambria Math" panose="02040503050406030204" pitchFamily="18" charset="0"/>
                                          </a:rPr>
                                          <m:t>2</m:t>
                                        </m:r>
                                      </m:den>
                                    </m:f>
                                  </m:e>
                                </m:d>
                              </m:e>
                            </m:d>
                            <m:r>
                              <a:rPr lang="fr-CA" sz="1200" i="1" dirty="0">
                                <a:latin typeface="Cambria Math" panose="02040503050406030204" pitchFamily="18" charset="0"/>
                                <a:ea typeface="Cambria Math" panose="02040503050406030204" pitchFamily="18" charset="0"/>
                              </a:rPr>
                              <m:t>         +    (0,6</m:t>
                            </m:r>
                            <m:d>
                              <m:dPr>
                                <m:ctrlPr>
                                  <a:rPr lang="fr-CA" sz="1200" i="1" dirty="0">
                                    <a:latin typeface="Cambria Math" panose="02040503050406030204" pitchFamily="18" charset="0"/>
                                    <a:ea typeface="Cambria Math" panose="02040503050406030204" pitchFamily="18" charset="0"/>
                                  </a:rPr>
                                </m:ctrlPr>
                              </m:dPr>
                              <m:e>
                                <m:r>
                                  <a:rPr lang="fr-CA" sz="1200" i="1" dirty="0">
                                    <a:latin typeface="Cambria Math" panose="02040503050406030204" pitchFamily="18" charset="0"/>
                                    <a:ea typeface="Cambria Math" panose="02040503050406030204" pitchFamily="18" charset="0"/>
                                  </a:rPr>
                                  <m:t>𝑠</m:t>
                                </m:r>
                                <m:r>
                                  <a:rPr lang="fr-CA" sz="1200" i="1" dirty="0">
                                    <a:latin typeface="Cambria Math" panose="02040503050406030204" pitchFamily="18" charset="0"/>
                                    <a:ea typeface="Cambria Math" panose="02040503050406030204" pitchFamily="18" charset="0"/>
                                  </a:rPr>
                                  <m:t>−</m:t>
                                </m:r>
                                <m:sSub>
                                  <m:sSubPr>
                                    <m:ctrlPr>
                                      <a:rPr lang="fr-CA" sz="1200" i="1" dirty="0">
                                        <a:latin typeface="Cambria Math" panose="02040503050406030204" pitchFamily="18" charset="0"/>
                                        <a:ea typeface="Cambria Math" panose="02040503050406030204" pitchFamily="18" charset="0"/>
                                      </a:rPr>
                                    </m:ctrlPr>
                                  </m:sSubPr>
                                  <m:e>
                                    <m:r>
                                      <a:rPr lang="fr-CA" sz="1200" i="1" dirty="0">
                                        <a:latin typeface="Cambria Math" panose="02040503050406030204" pitchFamily="18" charset="0"/>
                                        <a:ea typeface="Cambria Math" panose="02040503050406030204" pitchFamily="18" charset="0"/>
                                      </a:rPr>
                                      <m:t>𝑑</m:t>
                                    </m:r>
                                  </m:e>
                                  <m:sub>
                                    <m:r>
                                      <a:rPr lang="fr-CA" sz="1200" i="1" dirty="0">
                                        <a:latin typeface="Cambria Math" panose="02040503050406030204" pitchFamily="18" charset="0"/>
                                        <a:ea typeface="Cambria Math" panose="02040503050406030204" pitchFamily="18" charset="0"/>
                                      </a:rPr>
                                      <m:t>𝑜</m:t>
                                    </m:r>
                                  </m:sub>
                                </m:sSub>
                              </m:e>
                            </m:d>
                            <m:r>
                              <a:rPr lang="fr-CA" sz="1200" i="1" dirty="0">
                                <a:latin typeface="Cambria Math" panose="02040503050406030204" pitchFamily="18" charset="0"/>
                                <a:ea typeface="Cambria Math" panose="02040503050406030204" pitchFamily="18" charset="0"/>
                              </a:rPr>
                              <m:t>      +        </m:t>
                            </m:r>
                            <m:d>
                              <m:dPr>
                                <m:ctrlPr>
                                  <a:rPr lang="fr-CA" sz="1200" i="1" dirty="0">
                                    <a:latin typeface="Cambria Math" panose="02040503050406030204" pitchFamily="18" charset="0"/>
                                    <a:ea typeface="Cambria Math" panose="02040503050406030204" pitchFamily="18" charset="0"/>
                                  </a:rPr>
                                </m:ctrlPr>
                              </m:dPr>
                              <m:e>
                                <m:r>
                                  <a:rPr lang="fr-CA" sz="1200" i="1" dirty="0">
                                    <a:latin typeface="Cambria Math" panose="02040503050406030204" pitchFamily="18" charset="0"/>
                                    <a:ea typeface="Cambria Math" panose="02040503050406030204" pitchFamily="18" charset="0"/>
                                  </a:rPr>
                                  <m:t>0,6</m:t>
                                </m:r>
                                <m:r>
                                  <a:rPr lang="fr-CA" sz="1200" i="1" dirty="0">
                                    <a:latin typeface="Cambria Math" panose="02040503050406030204" pitchFamily="18" charset="0"/>
                                    <a:ea typeface="Cambria Math" panose="02040503050406030204" pitchFamily="18" charset="0"/>
                                  </a:rPr>
                                  <m:t>𝑒</m:t>
                                </m:r>
                              </m:e>
                            </m:d>
                            <m:r>
                              <a:rPr lang="fr-CA" sz="1200" i="1" dirty="0">
                                <a:latin typeface="Cambria Math" panose="02040503050406030204" pitchFamily="18" charset="0"/>
                                <a:ea typeface="Cambria Math" panose="02040503050406030204" pitchFamily="18" charset="0"/>
                              </a:rPr>
                              <m:t> </m:t>
                            </m:r>
                          </m:e>
                        </m:d>
                        <m:r>
                          <a:rPr lang="fr-CA" sz="1200" i="1" dirty="0">
                            <a:latin typeface="Cambria Math" panose="02040503050406030204" pitchFamily="18" charset="0"/>
                            <a:ea typeface="Cambria Math" panose="02040503050406030204" pitchFamily="18" charset="0"/>
                          </a:rPr>
                          <m:t> </m:t>
                        </m:r>
                        <m:r>
                          <a:rPr lang="fr-CA" sz="1200" i="1" dirty="0">
                            <a:latin typeface="Cambria Math" panose="02040503050406030204" pitchFamily="18" charset="0"/>
                            <a:ea typeface="Cambria Math" panose="02040503050406030204" pitchFamily="18" charset="0"/>
                          </a:rPr>
                          <m:t>𝑡</m:t>
                        </m:r>
                      </m:oMath>
                    </m:oMathPara>
                  </a14:m>
                  <a:endParaRPr lang="fr-CA" sz="1200" dirty="0">
                    <a:ea typeface="Cambria Math" panose="02040503050406030204" pitchFamily="18" charset="0"/>
                  </a:endParaRPr>
                </a:p>
              </p:txBody>
            </p:sp>
          </mc:Choice>
          <mc:Fallback xmlns="">
            <p:sp>
              <p:nvSpPr>
                <p:cNvPr id="4" name="Rectangle 3">
                  <a:extLst>
                    <a:ext uri="{FF2B5EF4-FFF2-40B4-BE49-F238E27FC236}">
                      <a16:creationId xmlns:a16="http://schemas.microsoft.com/office/drawing/2014/main" id="{304B3681-F45B-45C3-BE0F-97CEE6EA92ED}"/>
                    </a:ext>
                  </a:extLst>
                </p:cNvPr>
                <p:cNvSpPr>
                  <a:spLocks noRot="1" noChangeAspect="1" noMove="1" noResize="1" noEditPoints="1" noAdjustHandles="1" noChangeArrowheads="1" noChangeShapeType="1" noTextEdit="1"/>
                </p:cNvSpPr>
                <p:nvPr/>
              </p:nvSpPr>
              <p:spPr>
                <a:xfrm>
                  <a:off x="4571376" y="5350964"/>
                  <a:ext cx="4266627" cy="300788"/>
                </a:xfrm>
                <a:prstGeom prst="rect">
                  <a:avLst/>
                </a:prstGeom>
                <a:blipFill>
                  <a:blip r:embed="rId7"/>
                  <a:stretch>
                    <a:fillRect t="-81633" b="-134694"/>
                  </a:stretch>
                </a:blipFill>
              </p:spPr>
              <p:txBody>
                <a:bodyPr/>
                <a:lstStyle/>
                <a:p>
                  <a:r>
                    <a:rPr lang="fr-CA">
                      <a:noFill/>
                    </a:rPr>
                    <a:t> </a:t>
                  </a:r>
                </a:p>
              </p:txBody>
            </p:sp>
          </mc:Fallback>
        </mc:AlternateContent>
        <p:sp>
          <p:nvSpPr>
            <p:cNvPr id="22" name="Rectangle 21">
              <a:extLst>
                <a:ext uri="{FF2B5EF4-FFF2-40B4-BE49-F238E27FC236}">
                  <a16:creationId xmlns:a16="http://schemas.microsoft.com/office/drawing/2014/main" id="{EAD02EA1-FA69-43E2-91F5-4D7CBE328496}"/>
                </a:ext>
              </a:extLst>
            </p:cNvPr>
            <p:cNvSpPr/>
            <p:nvPr/>
          </p:nvSpPr>
          <p:spPr>
            <a:xfrm>
              <a:off x="8028432" y="5365034"/>
              <a:ext cx="432000" cy="252000"/>
            </a:xfrm>
            <a:prstGeom prst="rect">
              <a:avLst/>
            </a:prstGeom>
            <a:solidFill>
              <a:schemeClr val="tx2">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a:extLst>
                <a:ext uri="{FF2B5EF4-FFF2-40B4-BE49-F238E27FC236}">
                  <a16:creationId xmlns:a16="http://schemas.microsoft.com/office/drawing/2014/main" id="{446C3B6A-9BB2-4030-9950-E5B189ACABC2}"/>
                </a:ext>
              </a:extLst>
            </p:cNvPr>
            <p:cNvSpPr/>
            <p:nvPr/>
          </p:nvSpPr>
          <p:spPr>
            <a:xfrm>
              <a:off x="6553198" y="5350964"/>
              <a:ext cx="864000" cy="252000"/>
            </a:xfrm>
            <a:prstGeom prst="rect">
              <a:avLst/>
            </a:prstGeom>
            <a:solidFill>
              <a:srgbClr val="00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mc:AlternateContent xmlns:mc="http://schemas.openxmlformats.org/markup-compatibility/2006" xmlns:a14="http://schemas.microsoft.com/office/drawing/2010/main">
        <mc:Choice Requires="a14">
          <p:sp>
            <p:nvSpPr>
              <p:cNvPr id="24" name="Rectangle 1027"/>
              <p:cNvSpPr txBox="1">
                <a:spLocks noChangeArrowheads="1"/>
              </p:cNvSpPr>
              <p:nvPr/>
            </p:nvSpPr>
            <p:spPr bwMode="auto">
              <a:xfrm>
                <a:off x="898315" y="2806242"/>
                <a:ext cx="3960440" cy="18562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Clr>
                    <a:srgbClr val="FF0000"/>
                  </a:buClr>
                  <a:buNone/>
                  <a:defRPr/>
                </a:pPr>
                <a14:m>
                  <m:oMath xmlns:m="http://schemas.openxmlformats.org/officeDocument/2006/math">
                    <m:sSub>
                      <m:sSubPr>
                        <m:ctrlPr>
                          <a:rPr lang="fr-FR" sz="2000" i="1" dirty="0" smtClean="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𝐿</m:t>
                        </m:r>
                      </m:e>
                      <m:sub>
                        <m:r>
                          <a:rPr lang="fr-CA" sz="2000" i="1" dirty="0">
                            <a:solidFill>
                              <a:schemeClr val="tx1"/>
                            </a:solidFill>
                            <a:latin typeface="Cambria Math" panose="02040503050406030204" pitchFamily="18" charset="0"/>
                            <a:ea typeface="Cambria Math" panose="02040503050406030204" pitchFamily="18" charset="0"/>
                          </a:rPr>
                          <m:t>𝑛</m:t>
                        </m:r>
                      </m:sub>
                    </m:sSub>
                  </m:oMath>
                </a14:m>
                <a:r>
                  <a:rPr lang="fr-FR" sz="2000" dirty="0">
                    <a:solidFill>
                      <a:schemeClr val="tx1"/>
                    </a:solidFill>
                    <a:latin typeface="Univers Condensed" panose="020B0506020202050204"/>
                    <a:ea typeface="Cambria Math" panose="02040503050406030204" pitchFamily="18" charset="0"/>
                  </a:rPr>
                  <a:t>: </a:t>
                </a:r>
                <a:r>
                  <a:rPr lang="fr-CA" sz="2000" dirty="0">
                    <a:solidFill>
                      <a:schemeClr val="tx1"/>
                    </a:solidFill>
                    <a:latin typeface="Univers Condensed" panose="020B0506020202050204"/>
                  </a:rPr>
                  <a:t>longueur nette d’un segment parallèle à une force</a:t>
                </a:r>
              </a:p>
              <a:p>
                <a:pPr marL="400050" lvl="2" indent="0" eaLnBrk="1" hangingPunct="1">
                  <a:buClr>
                    <a:srgbClr val="FF0000"/>
                  </a:buClr>
                  <a:buNone/>
                  <a:defRPr/>
                </a:pPr>
                <a:endParaRPr lang="fr-CA" sz="2000" dirty="0">
                  <a:solidFill>
                    <a:schemeClr val="tx1"/>
                  </a:solidFill>
                  <a:latin typeface="Univers Condensed" panose="020B0506020202050204"/>
                  <a:ea typeface="Cambria Math" panose="02040503050406030204" pitchFamily="18" charset="0"/>
                </a:endParaRPr>
              </a:p>
              <a:p>
                <a:pPr marL="400050" lvl="2" indent="0" eaLnBrk="1" hangingPunct="1">
                  <a:buClr>
                    <a:srgbClr val="FF0000"/>
                  </a:buClr>
                  <a:buNone/>
                  <a:defRPr/>
                </a:pPr>
                <a14:m>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𝑡</m:t>
                    </m:r>
                  </m:oMath>
                </a14:m>
                <a:r>
                  <a:rPr lang="fr-FR" sz="2000" dirty="0">
                    <a:solidFill>
                      <a:schemeClr val="tx1"/>
                    </a:solidFill>
                    <a:latin typeface="Univers Condensed" panose="020B0506020202050204"/>
                    <a:ea typeface="Cambria Math" panose="02040503050406030204" pitchFamily="18" charset="0"/>
                  </a:rPr>
                  <a:t>: </a:t>
                </a:r>
                <a:r>
                  <a:rPr lang="fr-CA" sz="2000" dirty="0">
                    <a:solidFill>
                      <a:schemeClr val="tx1"/>
                    </a:solidFill>
                    <a:latin typeface="Univers Condensed" panose="020B0506020202050204"/>
                    <a:ea typeface="Cambria Math" panose="02040503050406030204" pitchFamily="18" charset="0"/>
                  </a:rPr>
                  <a:t>épaisseur de l’élément</a:t>
                </a:r>
              </a:p>
            </p:txBody>
          </p:sp>
        </mc:Choice>
        <mc:Fallback xmlns="">
          <p:sp>
            <p:nvSpPr>
              <p:cNvPr id="24" name="Rectangle 1027"/>
              <p:cNvSpPr txBox="1">
                <a:spLocks noRot="1" noChangeAspect="1" noMove="1" noResize="1" noEditPoints="1" noAdjustHandles="1" noChangeArrowheads="1" noChangeShapeType="1" noTextEdit="1"/>
              </p:cNvSpPr>
              <p:nvPr/>
            </p:nvSpPr>
            <p:spPr bwMode="auto">
              <a:xfrm>
                <a:off x="898315" y="2806242"/>
                <a:ext cx="3960440" cy="1856262"/>
              </a:xfrm>
              <a:prstGeom prst="rect">
                <a:avLst/>
              </a:prstGeom>
              <a:blipFill>
                <a:blip r:embed="rId8"/>
                <a:stretch>
                  <a:fillRect t="-1311" r="-1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5" name="Rectangle 1027">
                <a:extLst>
                  <a:ext uri="{FF2B5EF4-FFF2-40B4-BE49-F238E27FC236}">
                    <a16:creationId xmlns:a16="http://schemas.microsoft.com/office/drawing/2014/main" id="{66E90C2C-6482-4FDB-9B26-12689C8D6302}"/>
                  </a:ext>
                </a:extLst>
              </p:cNvPr>
              <p:cNvSpPr txBox="1">
                <a:spLocks noChangeArrowheads="1"/>
              </p:cNvSpPr>
              <p:nvPr/>
            </p:nvSpPr>
            <p:spPr bwMode="auto">
              <a:xfrm>
                <a:off x="838200" y="4662504"/>
                <a:ext cx="3867015" cy="1676771"/>
              </a:xfrm>
              <a:prstGeom prst="rect">
                <a:avLst/>
              </a:prstGeom>
              <a:noFill/>
              <a:ln w="19050">
                <a:solidFill>
                  <a:srgbClr val="0000FF"/>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solidFill>
                      <a:schemeClr val="tx1"/>
                    </a:solidFill>
                    <a:latin typeface="Univers Condensed" panose="020B0506020202050204"/>
                    <a:ea typeface="Cambria Math" panose="02040503050406030204" pitchFamily="18" charset="0"/>
                  </a:rPr>
                  <a:t>Pour la lignes 2-3-4, la longueur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𝐿</m:t>
                        </m:r>
                      </m:e>
                      <m:sub>
                        <m:r>
                          <a:rPr lang="fr-CA" sz="2000" i="1" dirty="0">
                            <a:solidFill>
                              <a:schemeClr val="tx1"/>
                            </a:solidFill>
                            <a:latin typeface="Cambria Math" panose="02040503050406030204" pitchFamily="18" charset="0"/>
                            <a:ea typeface="Cambria Math" panose="02040503050406030204" pitchFamily="18" charset="0"/>
                          </a:rPr>
                          <m:t>𝑛</m:t>
                        </m:r>
                      </m:sub>
                    </m:sSub>
                  </m:oMath>
                </a14:m>
                <a:r>
                  <a:rPr lang="fr-CA" sz="2000" dirty="0">
                    <a:solidFill>
                      <a:schemeClr val="tx1"/>
                    </a:solidFill>
                    <a:latin typeface="Univers Condensed" panose="020B0506020202050204"/>
                    <a:ea typeface="Cambria Math" panose="02040503050406030204" pitchFamily="18" charset="0"/>
                  </a:rPr>
                  <a:t> à considérer est respectivement :</a:t>
                </a:r>
              </a:p>
              <a:p>
                <a:pPr marL="400050" lvl="1" indent="-533400" eaLnBrk="1" hangingPunct="1">
                  <a:buNone/>
                  <a:defRPr/>
                </a:pPr>
                <a14:m>
                  <m:oMathPara xmlns:m="http://schemas.openxmlformats.org/officeDocument/2006/math">
                    <m:oMathParaPr>
                      <m:jc m:val="left"/>
                    </m:oMathParaPr>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𝐿</m:t>
                          </m:r>
                        </m:e>
                        <m:sub>
                          <m:r>
                            <a:rPr lang="en-CA" sz="2000" i="1" dirty="0">
                              <a:solidFill>
                                <a:schemeClr val="tx1"/>
                              </a:solidFill>
                              <a:latin typeface="Cambria Math" panose="02040503050406030204" pitchFamily="18" charset="0"/>
                              <a:ea typeface="Cambria Math" panose="02040503050406030204" pitchFamily="18" charset="0"/>
                            </a:rPr>
                            <m:t>𝑛</m:t>
                          </m:r>
                        </m:sub>
                      </m:sSub>
                      <m:r>
                        <a:rPr lang="en-CA" sz="2000" i="1" dirty="0">
                          <a:solidFill>
                            <a:schemeClr val="tx1"/>
                          </a:solidFill>
                          <a:latin typeface="Cambria Math" panose="02040503050406030204" pitchFamily="18" charset="0"/>
                          <a:ea typeface="Cambria Math" panose="02040503050406030204" pitchFamily="18" charset="0"/>
                        </a:rPr>
                        <m:t>=</m:t>
                      </m:r>
                      <m:d>
                        <m:dPr>
                          <m:ctrlPr>
                            <a:rPr lang="fr-CA" sz="2000" i="1" dirty="0">
                              <a:solidFill>
                                <a:schemeClr val="tx1"/>
                              </a:solidFill>
                              <a:latin typeface="Cambria Math" panose="02040503050406030204" pitchFamily="18" charset="0"/>
                              <a:ea typeface="Cambria Math" panose="02040503050406030204" pitchFamily="18" charset="0"/>
                            </a:rPr>
                          </m:ctrlPr>
                        </m:dPr>
                        <m:e>
                          <m:r>
                            <a:rPr lang="fr-CA" sz="2000" i="1" dirty="0">
                              <a:solidFill>
                                <a:schemeClr val="tx1"/>
                              </a:solidFill>
                              <a:latin typeface="Cambria Math" panose="02040503050406030204" pitchFamily="18" charset="0"/>
                              <a:ea typeface="Cambria Math" panose="02040503050406030204" pitchFamily="18" charset="0"/>
                            </a:rPr>
                            <m:t>𝑠</m:t>
                          </m:r>
                          <m:r>
                            <a:rPr lang="fr-CA" sz="2000" i="1" dirty="0">
                              <a:solidFill>
                                <a:schemeClr val="tx1"/>
                              </a:solidFill>
                              <a:latin typeface="Cambria Math" panose="02040503050406030204" pitchFamily="18" charset="0"/>
                              <a:ea typeface="Cambria Math" panose="02040503050406030204" pitchFamily="18" charset="0"/>
                            </a:rPr>
                            <m:t>−</m:t>
                          </m:r>
                          <m:sSub>
                            <m:sSubPr>
                              <m:ctrlPr>
                                <a:rPr lang="en-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𝑑</m:t>
                              </m:r>
                            </m:e>
                            <m:sub>
                              <m:r>
                                <a:rPr lang="fr-CA" sz="2000" i="1" dirty="0">
                                  <a:solidFill>
                                    <a:schemeClr val="tx1"/>
                                  </a:solidFill>
                                  <a:latin typeface="Cambria Math" panose="02040503050406030204" pitchFamily="18" charset="0"/>
                                  <a:ea typeface="Cambria Math" panose="02040503050406030204" pitchFamily="18" charset="0"/>
                                </a:rPr>
                                <m:t>𝑜</m:t>
                              </m:r>
                            </m:sub>
                          </m:sSub>
                        </m:e>
                      </m:d>
                    </m:oMath>
                  </m:oMathPara>
                </a14:m>
                <a:endParaRPr lang="fr-CA" sz="2000" dirty="0">
                  <a:solidFill>
                    <a:schemeClr val="tx1"/>
                  </a:solidFill>
                  <a:latin typeface="Univers Condensed" panose="020B0506020202050204"/>
                  <a:ea typeface="Cambria Math" panose="02040503050406030204" pitchFamily="18" charset="0"/>
                </a:endParaRPr>
              </a:p>
              <a:p>
                <a:pPr marL="400050" lvl="1" indent="-533400" eaLnBrk="1" hangingPunct="1">
                  <a:buNone/>
                  <a:defRPr/>
                </a:pPr>
                <a14:m>
                  <m:oMathPara xmlns:m="http://schemas.openxmlformats.org/officeDocument/2006/math">
                    <m:oMathParaPr>
                      <m:jc m:val="left"/>
                    </m:oMathParaPr>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𝐿</m:t>
                          </m:r>
                        </m:e>
                        <m:sub>
                          <m:r>
                            <a:rPr lang="fr-CA" sz="2000" i="1" dirty="0">
                              <a:solidFill>
                                <a:schemeClr val="tx1"/>
                              </a:solidFill>
                              <a:latin typeface="Cambria Math" panose="02040503050406030204" pitchFamily="18" charset="0"/>
                              <a:ea typeface="Cambria Math" panose="02040503050406030204" pitchFamily="18" charset="0"/>
                            </a:rPr>
                            <m:t>𝑛</m:t>
                          </m:r>
                        </m:sub>
                      </m:sSub>
                      <m:r>
                        <a:rPr lang="fr-CA" sz="2000" i="1" dirty="0">
                          <a:solidFill>
                            <a:schemeClr val="tx1"/>
                          </a:solidFill>
                          <a:latin typeface="Cambria Math" panose="02040503050406030204" pitchFamily="18" charset="0"/>
                          <a:ea typeface="Cambria Math" panose="02040503050406030204" pitchFamily="18" charset="0"/>
                        </a:rPr>
                        <m:t>=</m:t>
                      </m:r>
                      <m:r>
                        <a:rPr lang="fr-CA" sz="2000" i="1" dirty="0">
                          <a:solidFill>
                            <a:schemeClr val="tx1"/>
                          </a:solidFill>
                          <a:latin typeface="Cambria Math" panose="02040503050406030204" pitchFamily="18" charset="0"/>
                          <a:ea typeface="Cambria Math" panose="02040503050406030204" pitchFamily="18" charset="0"/>
                        </a:rPr>
                        <m:t>𝑒</m:t>
                      </m:r>
                    </m:oMath>
                  </m:oMathPara>
                </a14:m>
                <a:endParaRPr lang="fr-CA" sz="2000" dirty="0">
                  <a:solidFill>
                    <a:schemeClr val="tx1"/>
                  </a:solidFill>
                  <a:latin typeface="Univers Condensed" panose="020B0506020202050204"/>
                  <a:ea typeface="Cambria Math" panose="02040503050406030204" pitchFamily="18" charset="0"/>
                </a:endParaRPr>
              </a:p>
            </p:txBody>
          </p:sp>
        </mc:Choice>
        <mc:Fallback xmlns="">
          <p:sp>
            <p:nvSpPr>
              <p:cNvPr id="25" name="Rectangle 1027">
                <a:extLst>
                  <a:ext uri="{FF2B5EF4-FFF2-40B4-BE49-F238E27FC236}">
                    <a16:creationId xmlns:a16="http://schemas.microsoft.com/office/drawing/2014/main" id="{66E90C2C-6482-4FDB-9B26-12689C8D6302}"/>
                  </a:ext>
                </a:extLst>
              </p:cNvPr>
              <p:cNvSpPr txBox="1">
                <a:spLocks noRot="1" noChangeAspect="1" noMove="1" noResize="1" noEditPoints="1" noAdjustHandles="1" noChangeArrowheads="1" noChangeShapeType="1" noTextEdit="1"/>
              </p:cNvSpPr>
              <p:nvPr/>
            </p:nvSpPr>
            <p:spPr bwMode="auto">
              <a:xfrm>
                <a:off x="838200" y="4662504"/>
                <a:ext cx="3867015" cy="1676771"/>
              </a:xfrm>
              <a:prstGeom prst="rect">
                <a:avLst/>
              </a:prstGeom>
              <a:blipFill>
                <a:blip r:embed="rId9"/>
                <a:stretch>
                  <a:fillRect l="-1570" t="-1439" r="-942"/>
                </a:stretch>
              </a:blip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fr-CA">
                    <a:noFill/>
                  </a:rPr>
                  <a:t> </a:t>
                </a:r>
              </a:p>
            </p:txBody>
          </p:sp>
        </mc:Fallback>
      </mc:AlternateContent>
    </p:spTree>
    <p:extLst>
      <p:ext uri="{BB962C8B-B14F-4D97-AF65-F5344CB8AC3E}">
        <p14:creationId xmlns:p14="http://schemas.microsoft.com/office/powerpoint/2010/main" val="81960732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48</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mc:AlternateContent xmlns:mc="http://schemas.openxmlformats.org/markup-compatibility/2006" xmlns:a14="http://schemas.microsoft.com/office/drawing/2010/main">
        <mc:Choice Requires="a14">
          <p:sp>
            <p:nvSpPr>
              <p:cNvPr id="27" name="Rectangle 1027"/>
              <p:cNvSpPr txBox="1">
                <a:spLocks noChangeArrowheads="1"/>
              </p:cNvSpPr>
              <p:nvPr/>
            </p:nvSpPr>
            <p:spPr bwMode="auto">
              <a:xfrm>
                <a:off x="838200" y="4038059"/>
                <a:ext cx="4843906" cy="18210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23875" lvl="2" indent="-342900" eaLnBrk="1" hangingPunct="1">
                  <a:buFont typeface="Wingdings" panose="05000000000000000000" pitchFamily="2" charset="2"/>
                  <a:buChar char="Ø"/>
                  <a:defRPr/>
                </a:pPr>
                <a:r>
                  <a:rPr lang="fr-FR" sz="2000" b="1" dirty="0">
                    <a:solidFill>
                      <a:schemeClr val="tx1"/>
                    </a:solidFill>
                    <a:latin typeface="Univers Condensed"/>
                  </a:rPr>
                  <a:t>L’espacement</a:t>
                </a:r>
                <a:r>
                  <a:rPr lang="fr-FR" sz="2000" dirty="0">
                    <a:solidFill>
                      <a:schemeClr val="tx1"/>
                    </a:solidFill>
                    <a:latin typeface="Univers Condensed"/>
                  </a:rPr>
                  <a:t> ou </a:t>
                </a:r>
                <a:r>
                  <a:rPr lang="fr-FR" sz="2000" b="1" dirty="0">
                    <a:solidFill>
                      <a:schemeClr val="tx1"/>
                    </a:solidFill>
                    <a:latin typeface="Univers Condensed"/>
                  </a:rPr>
                  <a:t>pas</a:t>
                </a:r>
                <a:r>
                  <a:rPr lang="fr-FR" sz="2000" dirty="0">
                    <a:solidFill>
                      <a:schemeClr val="tx1"/>
                    </a:solidFill>
                    <a:latin typeface="Univers Condensed"/>
                  </a:rPr>
                  <a:t> (</a:t>
                </a:r>
                <a14:m>
                  <m:oMath xmlns:m="http://schemas.openxmlformats.org/officeDocument/2006/math">
                    <m:r>
                      <a:rPr lang="fr-FR" sz="2000" i="1" dirty="0">
                        <a:solidFill>
                          <a:schemeClr val="tx1"/>
                        </a:solidFill>
                        <a:latin typeface="Cambria Math" panose="02040503050406030204" pitchFamily="18" charset="0"/>
                      </a:rPr>
                      <m:t>𝑝</m:t>
                    </m:r>
                  </m:oMath>
                </a14:m>
                <a:r>
                  <a:rPr lang="fr-FR" sz="2000" dirty="0">
                    <a:solidFill>
                      <a:schemeClr val="tx1"/>
                    </a:solidFill>
                    <a:latin typeface="Univers Condensed"/>
                  </a:rPr>
                  <a:t>) minimal entre les trous ne doit pas être inférieure à </a:t>
                </a:r>
                <a14:m>
                  <m:oMath xmlns:m="http://schemas.openxmlformats.org/officeDocument/2006/math">
                    <m:r>
                      <a:rPr lang="fr-FR" sz="2000" i="1" dirty="0">
                        <a:solidFill>
                          <a:schemeClr val="tx1"/>
                        </a:solidFill>
                        <a:latin typeface="Cambria Math" panose="02040503050406030204" pitchFamily="18" charset="0"/>
                      </a:rPr>
                      <m:t>2,5 </m:t>
                    </m:r>
                    <m:r>
                      <a:rPr lang="fr-FR" sz="2000" i="1" dirty="0">
                        <a:solidFill>
                          <a:schemeClr val="tx1"/>
                        </a:solidFill>
                        <a:latin typeface="Cambria Math" panose="02040503050406030204" pitchFamily="18" charset="0"/>
                      </a:rPr>
                      <m:t>𝑑</m:t>
                    </m:r>
                  </m:oMath>
                </a14:m>
                <a:endParaRPr lang="fr-FR" sz="2000" dirty="0">
                  <a:solidFill>
                    <a:schemeClr val="tx1"/>
                  </a:solidFill>
                  <a:latin typeface="Univers Condensed"/>
                </a:endParaRPr>
              </a:p>
              <a:p>
                <a:pPr marL="363538" lvl="2" indent="-182563" eaLnBrk="1" hangingPunct="1">
                  <a:buClr>
                    <a:srgbClr val="FF0000"/>
                  </a:buClr>
                  <a:defRPr/>
                </a:pPr>
                <a:endParaRPr lang="fr-FR" sz="2000" dirty="0">
                  <a:solidFill>
                    <a:schemeClr val="tx1"/>
                  </a:solidFill>
                  <a:latin typeface="Univers Condensed"/>
                </a:endParaRPr>
              </a:p>
              <a:p>
                <a:pPr marL="857250" lvl="3" indent="-133350" eaLnBrk="1" hangingPunct="1">
                  <a:buClr>
                    <a:srgbClr val="FF0000"/>
                  </a:buClr>
                  <a:buNone/>
                  <a:defRPr/>
                </a:pPr>
                <a14:m>
                  <m:oMathPara xmlns:m="http://schemas.openxmlformats.org/officeDocument/2006/math">
                    <m:oMathParaPr>
                      <m:jc m:val="left"/>
                    </m:oMathParaPr>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𝑝</m:t>
                      </m:r>
                      <m:r>
                        <a:rPr lang="fr-CA" i="1" dirty="0">
                          <a:solidFill>
                            <a:schemeClr val="tx1"/>
                          </a:solidFill>
                          <a:latin typeface="Cambria Math" panose="02040503050406030204" pitchFamily="18" charset="0"/>
                          <a:ea typeface="Cambria Math" panose="02040503050406030204" pitchFamily="18" charset="0"/>
                        </a:rPr>
                        <m:t>≥1,5 </m:t>
                      </m:r>
                      <m:r>
                        <a:rPr lang="fr-CA" i="1" dirty="0">
                          <a:solidFill>
                            <a:schemeClr val="tx1"/>
                          </a:solidFill>
                          <a:latin typeface="Cambria Math" panose="02040503050406030204" pitchFamily="18" charset="0"/>
                          <a:ea typeface="Cambria Math" panose="02040503050406030204" pitchFamily="18" charset="0"/>
                        </a:rPr>
                        <m:t>𝑑</m:t>
                      </m:r>
                    </m:oMath>
                  </m:oMathPara>
                </a14:m>
                <a:endParaRPr lang="fr-FR" i="1" dirty="0">
                  <a:solidFill>
                    <a:schemeClr val="tx1"/>
                  </a:solidFill>
                  <a:latin typeface="Univers Condensed"/>
                  <a:ea typeface="Cambria Math" panose="02040503050406030204" pitchFamily="18" charset="0"/>
                </a:endParaRPr>
              </a:p>
            </p:txBody>
          </p:sp>
        </mc:Choice>
        <mc:Fallback xmlns="">
          <p:sp>
            <p:nvSpPr>
              <p:cNvPr id="27" name="Rectangle 1027"/>
              <p:cNvSpPr txBox="1">
                <a:spLocks noRot="1" noChangeAspect="1" noMove="1" noResize="1" noEditPoints="1" noAdjustHandles="1" noChangeArrowheads="1" noChangeShapeType="1" noTextEdit="1"/>
              </p:cNvSpPr>
              <p:nvPr/>
            </p:nvSpPr>
            <p:spPr bwMode="auto">
              <a:xfrm>
                <a:off x="838200" y="4038059"/>
                <a:ext cx="4843906" cy="1821077"/>
              </a:xfrm>
              <a:prstGeom prst="rect">
                <a:avLst/>
              </a:prstGeom>
              <a:blipFill>
                <a:blip r:embed="rId3"/>
                <a:stretch>
                  <a:fillRect t="-13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8" name="Rectangle 1027"/>
              <p:cNvSpPr txBox="1">
                <a:spLocks noChangeArrowheads="1"/>
              </p:cNvSpPr>
              <p:nvPr/>
            </p:nvSpPr>
            <p:spPr bwMode="auto">
              <a:xfrm>
                <a:off x="838200" y="846080"/>
                <a:ext cx="9007704" cy="31332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i="1" u="sng" dirty="0">
                    <a:solidFill>
                      <a:schemeClr val="tx1"/>
                    </a:solidFill>
                    <a:latin typeface="Univers Condensed"/>
                    <a:ea typeface="Cambria Math" panose="02040503050406030204" pitchFamily="18" charset="0"/>
                  </a:rPr>
                  <a:t>La norme S157 donne aussi les précisions suivantes</a:t>
                </a:r>
                <a:r>
                  <a:rPr lang="fr-CA" sz="2000" i="1" dirty="0">
                    <a:solidFill>
                      <a:schemeClr val="tx1"/>
                    </a:solidFill>
                    <a:latin typeface="Univers Condensed"/>
                    <a:ea typeface="Cambria Math" panose="02040503050406030204" pitchFamily="18" charset="0"/>
                  </a:rPr>
                  <a:t> :</a:t>
                </a:r>
              </a:p>
              <a:p>
                <a:pPr marL="265113" lvl="1" indent="-265113" eaLnBrk="1" hangingPunct="1">
                  <a:buClr>
                    <a:srgbClr val="FF0000"/>
                  </a:buClr>
                  <a:buFont typeface="Wingdings" panose="05000000000000000000" pitchFamily="2" charset="2"/>
                  <a:buChar char="Ø"/>
                  <a:defRPr/>
                </a:pPr>
                <a:endParaRPr lang="fr-CA" sz="2000" b="1" dirty="0">
                  <a:solidFill>
                    <a:schemeClr val="tx1"/>
                  </a:solidFill>
                  <a:latin typeface="Univers Condensed"/>
                  <a:ea typeface="Cambria Math" panose="02040503050406030204" pitchFamily="18" charset="0"/>
                </a:endParaRPr>
              </a:p>
              <a:p>
                <a:pPr marL="523875" lvl="2" indent="-342900" eaLnBrk="1" hangingPunct="1">
                  <a:buFont typeface="Wingdings" panose="05000000000000000000" pitchFamily="2" charset="2"/>
                  <a:buChar char="Ø"/>
                  <a:defRPr/>
                </a:pPr>
                <a:r>
                  <a:rPr lang="fr-CA" sz="2000" dirty="0">
                    <a:solidFill>
                      <a:schemeClr val="tx1"/>
                    </a:solidFill>
                    <a:latin typeface="Univers Condensed"/>
                  </a:rPr>
                  <a:t>La distance entre le dernier trou et l’extrémité de la pièce en traction, dite </a:t>
                </a:r>
                <a:r>
                  <a:rPr lang="fr-CA" sz="2000" b="1" dirty="0">
                    <a:solidFill>
                      <a:schemeClr val="tx1"/>
                    </a:solidFill>
                    <a:latin typeface="Univers Condensed"/>
                  </a:rPr>
                  <a:t>pince longitudinale</a:t>
                </a:r>
                <a:r>
                  <a:rPr lang="fr-CA" sz="2000" dirty="0">
                    <a:solidFill>
                      <a:schemeClr val="tx1"/>
                    </a:solidFill>
                    <a:latin typeface="Univers Condensed"/>
                  </a:rPr>
                  <a:t> (</a:t>
                </a:r>
                <a14:m>
                  <m:oMath xmlns:m="http://schemas.openxmlformats.org/officeDocument/2006/math">
                    <m:r>
                      <a:rPr lang="fr-CA" sz="2000" i="1" dirty="0">
                        <a:solidFill>
                          <a:schemeClr val="tx1"/>
                        </a:solidFill>
                        <a:latin typeface="Cambria Math" panose="02040503050406030204" pitchFamily="18" charset="0"/>
                      </a:rPr>
                      <m:t>𝑒</m:t>
                    </m:r>
                  </m:oMath>
                </a14:m>
                <a:r>
                  <a:rPr lang="fr-CA" sz="2000" dirty="0">
                    <a:solidFill>
                      <a:schemeClr val="tx1"/>
                    </a:solidFill>
                    <a:latin typeface="Univers Condensed"/>
                  </a:rPr>
                  <a:t>), doit être supérieure ou égale à </a:t>
                </a:r>
                <a14:m>
                  <m:oMath xmlns:m="http://schemas.openxmlformats.org/officeDocument/2006/math">
                    <m:r>
                      <a:rPr lang="fr-CA" sz="2000" i="1" dirty="0">
                        <a:solidFill>
                          <a:schemeClr val="tx1"/>
                        </a:solidFill>
                        <a:latin typeface="Cambria Math" panose="02040503050406030204" pitchFamily="18" charset="0"/>
                      </a:rPr>
                      <m:t>1,5</m:t>
                    </m:r>
                  </m:oMath>
                </a14:m>
                <a:r>
                  <a:rPr lang="fr-CA" sz="2000" dirty="0">
                    <a:solidFill>
                      <a:schemeClr val="tx1"/>
                    </a:solidFill>
                    <a:latin typeface="Univers Condensed"/>
                  </a:rPr>
                  <a:t> fois le diamètre de </a:t>
                </a:r>
                <a:r>
                  <a:rPr lang="fr-FR" sz="2000" dirty="0">
                    <a:solidFill>
                      <a:schemeClr val="tx1"/>
                    </a:solidFill>
                    <a:latin typeface="Univers Condensed"/>
                  </a:rPr>
                  <a:t>l’organe d’assemblage </a:t>
                </a:r>
                <a:r>
                  <a:rPr lang="fr-CA" sz="2000" dirty="0">
                    <a:solidFill>
                      <a:schemeClr val="tx1"/>
                    </a:solidFill>
                    <a:latin typeface="Univers Condensed"/>
                  </a:rPr>
                  <a:t>(</a:t>
                </a:r>
                <a14:m>
                  <m:oMath xmlns:m="http://schemas.openxmlformats.org/officeDocument/2006/math">
                    <m:r>
                      <a:rPr lang="fr-CA" sz="2000" i="1" dirty="0">
                        <a:solidFill>
                          <a:schemeClr val="tx1"/>
                        </a:solidFill>
                        <a:latin typeface="Cambria Math" panose="02040503050406030204" pitchFamily="18" charset="0"/>
                      </a:rPr>
                      <m:t>𝑑</m:t>
                    </m:r>
                  </m:oMath>
                </a14:m>
                <a:r>
                  <a:rPr lang="fr-CA" sz="2000" dirty="0">
                    <a:solidFill>
                      <a:schemeClr val="tx1"/>
                    </a:solidFill>
                    <a:latin typeface="Univers Condensed"/>
                  </a:rPr>
                  <a:t>) utilisé </a:t>
                </a:r>
                <a:r>
                  <a:rPr lang="fr-FR" sz="2000" dirty="0">
                    <a:solidFill>
                      <a:schemeClr val="tx1"/>
                    </a:solidFill>
                    <a:latin typeface="Univers Condensed"/>
                  </a:rPr>
                  <a:t>(boulons ou rivets) </a:t>
                </a:r>
                <a:r>
                  <a:rPr lang="fr-CA" sz="2000" dirty="0">
                    <a:solidFill>
                      <a:schemeClr val="tx1"/>
                    </a:solidFill>
                    <a:latin typeface="Univers Condensed"/>
                  </a:rPr>
                  <a:t>et la pince transversale (</a:t>
                </a:r>
                <a14:m>
                  <m:oMath xmlns:m="http://schemas.openxmlformats.org/officeDocument/2006/math">
                    <m:sSub>
                      <m:sSubPr>
                        <m:ctrlPr>
                          <a:rPr lang="fr-CA" sz="2000" i="1" dirty="0">
                            <a:solidFill>
                              <a:schemeClr val="tx1"/>
                            </a:solidFill>
                            <a:latin typeface="Cambria Math" panose="02040503050406030204" pitchFamily="18" charset="0"/>
                          </a:rPr>
                        </m:ctrlPr>
                      </m:sSubPr>
                      <m:e>
                        <m:r>
                          <a:rPr lang="fr-CA" sz="2000" i="1" dirty="0">
                            <a:solidFill>
                              <a:schemeClr val="tx1"/>
                            </a:solidFill>
                            <a:latin typeface="Cambria Math" panose="02040503050406030204" pitchFamily="18" charset="0"/>
                          </a:rPr>
                          <m:t>𝑒</m:t>
                        </m:r>
                      </m:e>
                      <m:sub>
                        <m:r>
                          <a:rPr lang="fr-CA" sz="2000" i="1" dirty="0">
                            <a:solidFill>
                              <a:schemeClr val="tx1"/>
                            </a:solidFill>
                            <a:latin typeface="Cambria Math" panose="02040503050406030204" pitchFamily="18" charset="0"/>
                          </a:rPr>
                          <m:t>𝑡</m:t>
                        </m:r>
                      </m:sub>
                    </m:sSub>
                  </m:oMath>
                </a14:m>
                <a:r>
                  <a:rPr lang="fr-CA" sz="2000" dirty="0">
                    <a:solidFill>
                      <a:schemeClr val="tx1"/>
                    </a:solidFill>
                    <a:latin typeface="Univers Condensed"/>
                  </a:rPr>
                  <a:t>) doit être supérieure ou égale à </a:t>
                </a:r>
                <a14:m>
                  <m:oMath xmlns:m="http://schemas.openxmlformats.org/officeDocument/2006/math">
                    <m:r>
                      <a:rPr lang="fr-CA" sz="2000" i="1" dirty="0">
                        <a:solidFill>
                          <a:schemeClr val="tx1"/>
                        </a:solidFill>
                        <a:latin typeface="Cambria Math" panose="02040503050406030204" pitchFamily="18" charset="0"/>
                      </a:rPr>
                      <m:t>1,25</m:t>
                    </m:r>
                  </m:oMath>
                </a14:m>
                <a:r>
                  <a:rPr lang="fr-CA" sz="2000" dirty="0">
                    <a:solidFill>
                      <a:schemeClr val="tx1"/>
                    </a:solidFill>
                    <a:latin typeface="Univers Condensed"/>
                  </a:rPr>
                  <a:t> fois le diamètre (</a:t>
                </a:r>
                <a14:m>
                  <m:oMath xmlns:m="http://schemas.openxmlformats.org/officeDocument/2006/math">
                    <m:r>
                      <a:rPr lang="fr-CA" sz="2000" i="1" dirty="0">
                        <a:solidFill>
                          <a:schemeClr val="tx1"/>
                        </a:solidFill>
                        <a:latin typeface="Cambria Math" panose="02040503050406030204" pitchFamily="18" charset="0"/>
                      </a:rPr>
                      <m:t>𝑑</m:t>
                    </m:r>
                  </m:oMath>
                </a14:m>
                <a:r>
                  <a:rPr lang="fr-CA" sz="2000" dirty="0">
                    <a:solidFill>
                      <a:schemeClr val="tx1"/>
                    </a:solidFill>
                    <a:latin typeface="Univers Condensed"/>
                  </a:rPr>
                  <a:t>)</a:t>
                </a:r>
              </a:p>
              <a:p>
                <a:pPr marL="538163" lvl="2" indent="-182563" eaLnBrk="1" hangingPunct="1">
                  <a:buClr>
                    <a:srgbClr val="FF0000"/>
                  </a:buClr>
                  <a:defRPr/>
                </a:pPr>
                <a:endParaRPr lang="fr-CA" sz="2000" dirty="0">
                  <a:solidFill>
                    <a:schemeClr val="tx1"/>
                  </a:solidFill>
                  <a:latin typeface="Univers Condensed"/>
                </a:endParaRPr>
              </a:p>
              <a:p>
                <a:pPr marL="857250" lvl="3" indent="-133350" eaLnBrk="1" hangingPunct="1">
                  <a:buNone/>
                  <a:defRPr/>
                </a:pPr>
                <a14:m>
                  <m:oMathPara xmlns:m="http://schemas.openxmlformats.org/officeDocument/2006/math">
                    <m:oMathParaPr>
                      <m:jc m:val="left"/>
                    </m:oMathParaPr>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𝑒</m:t>
                      </m:r>
                      <m:r>
                        <a:rPr lang="fr-CA" i="1" dirty="0">
                          <a:solidFill>
                            <a:schemeClr val="tx1"/>
                          </a:solidFill>
                          <a:latin typeface="Cambria Math" panose="02040503050406030204" pitchFamily="18" charset="0"/>
                          <a:ea typeface="Cambria Math" panose="02040503050406030204" pitchFamily="18" charset="0"/>
                        </a:rPr>
                        <m:t>≥1,5 </m:t>
                      </m:r>
                      <m:r>
                        <a:rPr lang="fr-CA" i="1" dirty="0">
                          <a:solidFill>
                            <a:schemeClr val="tx1"/>
                          </a:solidFill>
                          <a:latin typeface="Cambria Math" panose="02040503050406030204" pitchFamily="18" charset="0"/>
                          <a:ea typeface="Cambria Math" panose="02040503050406030204" pitchFamily="18" charset="0"/>
                        </a:rPr>
                        <m:t>𝑑</m:t>
                      </m:r>
                      <m:r>
                        <m:rPr>
                          <m:nor/>
                        </m:rPr>
                        <a:rPr lang="fr-CA" dirty="0">
                          <a:solidFill>
                            <a:schemeClr val="tx1"/>
                          </a:solidFill>
                          <a:latin typeface="Univers Condensed"/>
                          <a:ea typeface="Cambria Math" panose="02040503050406030204" pitchFamily="18" charset="0"/>
                        </a:rPr>
                        <m:t>    </m:t>
                      </m:r>
                      <m:r>
                        <m:rPr>
                          <m:nor/>
                        </m:rPr>
                        <a:rPr lang="fr-CA" dirty="0">
                          <a:solidFill>
                            <a:schemeClr val="tx1"/>
                          </a:solidFill>
                          <a:latin typeface="Univers Condensed"/>
                        </a:rPr>
                        <m:t>et</m:t>
                      </m:r>
                      <m:r>
                        <m:rPr>
                          <m:nor/>
                        </m:rPr>
                        <a:rPr lang="fr-CA" dirty="0">
                          <a:solidFill>
                            <a:schemeClr val="tx1"/>
                          </a:solidFill>
                          <a:latin typeface="Univers Condensed"/>
                        </a:rPr>
                        <m:t>   </m:t>
                      </m:r>
                      <m:sSub>
                        <m:sSubPr>
                          <m:ctrlPr>
                            <a:rPr lang="fr-CA" i="1" dirty="0">
                              <a:solidFill>
                                <a:schemeClr val="tx1"/>
                              </a:solidFill>
                              <a:latin typeface="Cambria Math" panose="02040503050406030204" pitchFamily="18" charset="0"/>
                            </a:rPr>
                          </m:ctrlPr>
                        </m:sSubPr>
                        <m:e>
                          <m:r>
                            <a:rPr lang="fr-CA" i="1" dirty="0">
                              <a:solidFill>
                                <a:schemeClr val="tx1"/>
                              </a:solidFill>
                              <a:latin typeface="Cambria Math" panose="02040503050406030204" pitchFamily="18" charset="0"/>
                            </a:rPr>
                            <m:t>𝑒</m:t>
                          </m:r>
                        </m:e>
                        <m:sub>
                          <m:r>
                            <a:rPr lang="fr-CA" i="1" dirty="0">
                              <a:solidFill>
                                <a:schemeClr val="tx1"/>
                              </a:solidFill>
                              <a:latin typeface="Cambria Math" panose="02040503050406030204" pitchFamily="18" charset="0"/>
                            </a:rPr>
                            <m:t>𝑡</m:t>
                          </m:r>
                        </m:sub>
                      </m:sSub>
                      <m:r>
                        <a:rPr lang="fr-CA" i="1" dirty="0">
                          <a:solidFill>
                            <a:schemeClr val="tx1"/>
                          </a:solidFill>
                          <a:latin typeface="Cambria Math" panose="02040503050406030204" pitchFamily="18" charset="0"/>
                          <a:ea typeface="Cambria Math" panose="02040503050406030204" pitchFamily="18" charset="0"/>
                        </a:rPr>
                        <m:t>≥1,25 </m:t>
                      </m:r>
                      <m:r>
                        <a:rPr lang="fr-CA" i="1" dirty="0">
                          <a:solidFill>
                            <a:schemeClr val="tx1"/>
                          </a:solidFill>
                          <a:latin typeface="Cambria Math" panose="02040503050406030204" pitchFamily="18" charset="0"/>
                          <a:ea typeface="Cambria Math" panose="02040503050406030204" pitchFamily="18" charset="0"/>
                        </a:rPr>
                        <m:t>𝑑</m:t>
                      </m:r>
                    </m:oMath>
                  </m:oMathPara>
                </a14:m>
                <a:endParaRPr lang="fr-FR" dirty="0">
                  <a:solidFill>
                    <a:schemeClr val="tx1"/>
                  </a:solidFill>
                  <a:latin typeface="Univers Condensed"/>
                  <a:ea typeface="Cambria Math" panose="02040503050406030204" pitchFamily="18" charset="0"/>
                </a:endParaRPr>
              </a:p>
            </p:txBody>
          </p:sp>
        </mc:Choice>
        <mc:Fallback xmlns="">
          <p:sp>
            <p:nvSpPr>
              <p:cNvPr id="28" name="Rectangle 1027"/>
              <p:cNvSpPr txBox="1">
                <a:spLocks noRot="1" noChangeAspect="1" noMove="1" noResize="1" noEditPoints="1" noAdjustHandles="1" noChangeArrowheads="1" noChangeShapeType="1" noTextEdit="1"/>
              </p:cNvSpPr>
              <p:nvPr/>
            </p:nvSpPr>
            <p:spPr bwMode="auto">
              <a:xfrm>
                <a:off x="838200" y="846080"/>
                <a:ext cx="9007704" cy="3133253"/>
              </a:xfrm>
              <a:prstGeom prst="rect">
                <a:avLst/>
              </a:prstGeom>
              <a:blipFill>
                <a:blip r:embed="rId4"/>
                <a:stretch>
                  <a:fillRect l="-609" t="-973" r="-2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29" name="Groupe 28"/>
          <p:cNvGrpSpPr/>
          <p:nvPr/>
        </p:nvGrpSpPr>
        <p:grpSpPr>
          <a:xfrm>
            <a:off x="3653509" y="2965600"/>
            <a:ext cx="7048644" cy="3837949"/>
            <a:chOff x="221995" y="1556792"/>
            <a:chExt cx="8813108" cy="4752528"/>
          </a:xfrm>
        </p:grpSpPr>
        <p:sp>
          <p:nvSpPr>
            <p:cNvPr id="30" name="Rectangle 29"/>
            <p:cNvSpPr/>
            <p:nvPr/>
          </p:nvSpPr>
          <p:spPr>
            <a:xfrm>
              <a:off x="221995" y="4813750"/>
              <a:ext cx="3973646" cy="638086"/>
            </a:xfrm>
            <a:prstGeom prst="rect">
              <a:avLst/>
            </a:prstGeom>
          </p:spPr>
          <p:txBody>
            <a:bodyPr wrap="square">
              <a:spAutoFit/>
            </a:bodyPr>
            <a:lstStyle/>
            <a:p>
              <a:r>
                <a:rPr lang="fr-FR" sz="1400" dirty="0">
                  <a:latin typeface="Univers Condensed"/>
                </a:rPr>
                <a:t>Dispositions constructives concernant l’organe d’assemblage </a:t>
              </a:r>
            </a:p>
          </p:txBody>
        </p:sp>
        <p:pic>
          <p:nvPicPr>
            <p:cNvPr id="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8267" y="1628801"/>
              <a:ext cx="4686836" cy="468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a:extLst>
                <a:ext uri="{FF2B5EF4-FFF2-40B4-BE49-F238E27FC236}">
                  <a16:creationId xmlns:a16="http://schemas.microsoft.com/office/drawing/2014/main" id="{C15B9E1E-1D72-4897-BCEF-13ED09D01676}"/>
                </a:ext>
              </a:extLst>
            </p:cNvPr>
            <p:cNvSpPr/>
            <p:nvPr/>
          </p:nvSpPr>
          <p:spPr>
            <a:xfrm>
              <a:off x="6372200" y="1556792"/>
              <a:ext cx="864096" cy="36004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Rectangle 32">
              <a:extLst>
                <a:ext uri="{FF2B5EF4-FFF2-40B4-BE49-F238E27FC236}">
                  <a16:creationId xmlns:a16="http://schemas.microsoft.com/office/drawing/2014/main" id="{C15B9E1E-1D72-4897-BCEF-13ED09D01676}"/>
                </a:ext>
              </a:extLst>
            </p:cNvPr>
            <p:cNvSpPr/>
            <p:nvPr/>
          </p:nvSpPr>
          <p:spPr>
            <a:xfrm>
              <a:off x="4716016" y="1628801"/>
              <a:ext cx="936104" cy="360039"/>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Rectangle 33">
              <a:extLst>
                <a:ext uri="{FF2B5EF4-FFF2-40B4-BE49-F238E27FC236}">
                  <a16:creationId xmlns:a16="http://schemas.microsoft.com/office/drawing/2014/main" id="{C15B9E1E-1D72-4897-BCEF-13ED09D01676}"/>
                </a:ext>
              </a:extLst>
            </p:cNvPr>
            <p:cNvSpPr/>
            <p:nvPr/>
          </p:nvSpPr>
          <p:spPr>
            <a:xfrm>
              <a:off x="6804248" y="2132856"/>
              <a:ext cx="1080120" cy="36004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3" name="Rectangle 12">
            <a:extLst>
              <a:ext uri="{FF2B5EF4-FFF2-40B4-BE49-F238E27FC236}">
                <a16:creationId xmlns:a16="http://schemas.microsoft.com/office/drawing/2014/main" id="{F8D67F3C-290A-9348-9A48-BA3A30D554E0}"/>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2771554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49</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sp>
        <p:nvSpPr>
          <p:cNvPr id="13" name="Rectangle 12"/>
          <p:cNvSpPr/>
          <p:nvPr/>
        </p:nvSpPr>
        <p:spPr>
          <a:xfrm>
            <a:off x="5972813" y="5940949"/>
            <a:ext cx="4330435" cy="307777"/>
          </a:xfrm>
          <a:prstGeom prst="rect">
            <a:avLst/>
          </a:prstGeom>
        </p:spPr>
        <p:txBody>
          <a:bodyPr wrap="square">
            <a:spAutoFit/>
          </a:bodyPr>
          <a:lstStyle/>
          <a:p>
            <a:r>
              <a:rPr lang="fr-CA" sz="1400" dirty="0">
                <a:latin typeface="Univers Condensed"/>
              </a:rPr>
              <a:t>Cornière en traction boulonnée sur les deux ailes</a:t>
            </a: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813" y="1116414"/>
            <a:ext cx="4686836" cy="468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027"/>
          <p:cNvSpPr txBox="1">
            <a:spLocks noChangeArrowheads="1"/>
          </p:cNvSpPr>
          <p:nvPr/>
        </p:nvSpPr>
        <p:spPr bwMode="auto">
          <a:xfrm>
            <a:off x="838200" y="1044283"/>
            <a:ext cx="484619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latin typeface="Univers Condensed"/>
              </a:rPr>
              <a:t>Si la pièce en traction comprend des trous dans plus d’un plan, il suffit de déplier la section et d’appliquer les équations précédentes, en considérant les ajustements qui s’imposent</a:t>
            </a:r>
          </a:p>
        </p:txBody>
      </p:sp>
      <mc:AlternateContent xmlns:mc="http://schemas.openxmlformats.org/markup-compatibility/2006" xmlns:a14="http://schemas.microsoft.com/office/drawing/2010/main">
        <mc:Choice Requires="a14">
          <p:sp>
            <p:nvSpPr>
              <p:cNvPr id="18" name="Rectangle 1027"/>
              <p:cNvSpPr txBox="1">
                <a:spLocks noChangeArrowheads="1"/>
              </p:cNvSpPr>
              <p:nvPr/>
            </p:nvSpPr>
            <p:spPr bwMode="auto">
              <a:xfrm>
                <a:off x="838200" y="3286523"/>
                <a:ext cx="4702176" cy="2808314"/>
              </a:xfrm>
              <a:prstGeom prst="rect">
                <a:avLst/>
              </a:prstGeom>
              <a:noFill/>
              <a:ln w="19050">
                <a:solidFill>
                  <a:srgbClr val="0000FF"/>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defPPr>
                  <a:defRPr lang="fr-FR"/>
                </a:defPPr>
                <a:lvl1pPr marL="269875" indent="-269875">
                  <a:spcBef>
                    <a:spcPct val="20000"/>
                  </a:spcBef>
                  <a:buClr>
                    <a:srgbClr val="FF0000"/>
                  </a:buClr>
                  <a:buFont typeface="Wingdings" panose="05000000000000000000" pitchFamily="2" charset="2"/>
                  <a:buChar char="Ø"/>
                  <a:defRPr sz="1800">
                    <a:latin typeface="+mn-lt"/>
                  </a:defRPr>
                </a:lvl1pPr>
                <a:lvl2pPr marL="742950" indent="-285750">
                  <a:spcBef>
                    <a:spcPct val="20000"/>
                  </a:spcBef>
                  <a:buFont typeface="Arial" panose="020B0604020202020204" pitchFamily="34" charset="0"/>
                  <a:buChar char="–"/>
                  <a:defRPr sz="2800">
                    <a:latin typeface="+mn-lt"/>
                  </a:defRPr>
                </a:lvl2pPr>
                <a:lvl3pPr marL="400050" lvl="2" indent="-133350" eaLnBrk="1" hangingPunct="1">
                  <a:spcBef>
                    <a:spcPct val="20000"/>
                  </a:spcBef>
                  <a:buFont typeface="Arial" panose="020B0604020202020204" pitchFamily="34" charset="0"/>
                  <a:buNone/>
                  <a:defRPr sz="1800" b="0" i="1">
                    <a:solidFill>
                      <a:srgbClr val="000099"/>
                    </a:solidFill>
                    <a:latin typeface="Cambria Math" panose="02040503050406030204" pitchFamily="18" charset="0"/>
                    <a:ea typeface="Cambria Math" panose="02040503050406030204" pitchFamily="18" charset="0"/>
                  </a:defRPr>
                </a:lvl3pPr>
                <a:lvl4pPr marL="1600200" indent="-228600">
                  <a:spcBef>
                    <a:spcPct val="20000"/>
                  </a:spcBef>
                  <a:buFont typeface="Arial" panose="020B0604020202020204" pitchFamily="34" charset="0"/>
                  <a:buChar char="–"/>
                  <a:defRPr sz="2000">
                    <a:latin typeface="+mn-lt"/>
                  </a:defRPr>
                </a:lvl4pPr>
                <a:lvl5pPr marL="2057400" indent="-228600">
                  <a:spcBef>
                    <a:spcPct val="20000"/>
                  </a:spcBef>
                  <a:buFont typeface="Arial" panose="020B0604020202020204" pitchFamily="34" charset="0"/>
                  <a:buChar char="»"/>
                  <a:defRPr sz="2000">
                    <a:latin typeface="+mn-lt"/>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marL="0" indent="-15875">
                  <a:buNone/>
                </a:pPr>
                <a:r>
                  <a:rPr lang="fr-CA" sz="2000" dirty="0">
                    <a:latin typeface="Univers Condensed"/>
                  </a:rPr>
                  <a:t>Par exemple dans le cas d’une des cornières de la figure, il suffit de déplier la section et d’appliquer les équations précédentes, en considérant les ajustements indiqués sur la figure pour le calcul de la largeur brute (</a:t>
                </a:r>
                <a14:m>
                  <m:oMath xmlns:m="http://schemas.openxmlformats.org/officeDocument/2006/math">
                    <m:sSub>
                      <m:sSubPr>
                        <m:ctrlPr>
                          <a:rPr lang="fr-CA" sz="2000" i="1" dirty="0">
                            <a:latin typeface="Cambria Math" panose="02040503050406030204" pitchFamily="18" charset="0"/>
                          </a:rPr>
                        </m:ctrlPr>
                      </m:sSubPr>
                      <m:e>
                        <m:r>
                          <a:rPr lang="fr-CA" sz="2000" dirty="0">
                            <a:latin typeface="Cambria Math" panose="02040503050406030204" pitchFamily="18" charset="0"/>
                          </a:rPr>
                          <m:t>𝑤</m:t>
                        </m:r>
                      </m:e>
                      <m:sub>
                        <m:r>
                          <a:rPr lang="fr-CA" sz="2000" dirty="0">
                            <a:latin typeface="Cambria Math" panose="02040503050406030204" pitchFamily="18" charset="0"/>
                          </a:rPr>
                          <m:t>𝑔</m:t>
                        </m:r>
                      </m:sub>
                    </m:sSub>
                  </m:oMath>
                </a14:m>
                <a:r>
                  <a:rPr lang="fr-CA" sz="2000" dirty="0">
                    <a:latin typeface="Univers Condensed"/>
                  </a:rPr>
                  <a:t>) et de l’écartement (</a:t>
                </a:r>
                <a14:m>
                  <m:oMath xmlns:m="http://schemas.openxmlformats.org/officeDocument/2006/math">
                    <m:sSub>
                      <m:sSubPr>
                        <m:ctrlPr>
                          <a:rPr lang="fr-CA" sz="2000" i="1" dirty="0">
                            <a:latin typeface="Cambria Math" panose="02040503050406030204" pitchFamily="18" charset="0"/>
                          </a:rPr>
                        </m:ctrlPr>
                      </m:sSubPr>
                      <m:e>
                        <m:r>
                          <a:rPr lang="fr-CA" sz="2000" dirty="0">
                            <a:latin typeface="Cambria Math" panose="02040503050406030204" pitchFamily="18" charset="0"/>
                          </a:rPr>
                          <m:t>𝑔</m:t>
                        </m:r>
                      </m:e>
                      <m:sub>
                        <m:r>
                          <a:rPr lang="fr-CA" sz="2000" dirty="0">
                            <a:latin typeface="Cambria Math" panose="02040503050406030204" pitchFamily="18" charset="0"/>
                          </a:rPr>
                          <m:t>4</m:t>
                        </m:r>
                      </m:sub>
                    </m:sSub>
                  </m:oMath>
                </a14:m>
                <a:r>
                  <a:rPr lang="fr-CA" sz="2000" dirty="0">
                    <a:latin typeface="Univers Condensed"/>
                  </a:rPr>
                  <a:t>) des trous  </a:t>
                </a:r>
              </a:p>
            </p:txBody>
          </p:sp>
        </mc:Choice>
        <mc:Fallback xmlns="">
          <p:sp>
            <p:nvSpPr>
              <p:cNvPr id="18" name="Rectangle 1027"/>
              <p:cNvSpPr txBox="1">
                <a:spLocks noRot="1" noChangeAspect="1" noMove="1" noResize="1" noEditPoints="1" noAdjustHandles="1" noChangeArrowheads="1" noChangeShapeType="1" noTextEdit="1"/>
              </p:cNvSpPr>
              <p:nvPr/>
            </p:nvSpPr>
            <p:spPr bwMode="auto">
              <a:xfrm>
                <a:off x="838200" y="3286523"/>
                <a:ext cx="4702176" cy="2808314"/>
              </a:xfrm>
              <a:prstGeom prst="rect">
                <a:avLst/>
              </a:prstGeom>
              <a:blipFill>
                <a:blip r:embed="rId4"/>
                <a:stretch>
                  <a:fillRect l="-1292" t="-647" r="-258"/>
                </a:stretch>
              </a:blip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fr-CA">
                    <a:noFill/>
                  </a:rPr>
                  <a:t> </a:t>
                </a:r>
              </a:p>
            </p:txBody>
          </p:sp>
        </mc:Fallback>
      </mc:AlternateContent>
      <p:sp>
        <p:nvSpPr>
          <p:cNvPr id="19" name="Rectangle 18">
            <a:extLst>
              <a:ext uri="{FF2B5EF4-FFF2-40B4-BE49-F238E27FC236}">
                <a16:creationId xmlns:a16="http://schemas.microsoft.com/office/drawing/2014/main" id="{C15B9E1E-1D72-4897-BCEF-13ED09D01676}"/>
              </a:ext>
            </a:extLst>
          </p:cNvPr>
          <p:cNvSpPr/>
          <p:nvPr/>
        </p:nvSpPr>
        <p:spPr>
          <a:xfrm>
            <a:off x="8138030" y="3753036"/>
            <a:ext cx="2526984" cy="18002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46CFE1B4-2E5E-DB4D-A14B-817355B19057}"/>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6107028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a:t>
            </a:fld>
            <a:endParaRPr lang="fr-FR"/>
          </a:p>
        </p:txBody>
      </p:sp>
    </p:spTree>
    <p:extLst>
      <p:ext uri="{BB962C8B-B14F-4D97-AF65-F5344CB8AC3E}">
        <p14:creationId xmlns:p14="http://schemas.microsoft.com/office/powerpoint/2010/main" val="2760426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50</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pic>
        <p:nvPicPr>
          <p:cNvPr id="11" name="Image 10"/>
          <p:cNvPicPr>
            <a:picLocks noChangeAspect="1"/>
          </p:cNvPicPr>
          <p:nvPr/>
        </p:nvPicPr>
        <p:blipFill>
          <a:blip r:embed="rId3"/>
          <a:stretch>
            <a:fillRect/>
          </a:stretch>
        </p:blipFill>
        <p:spPr>
          <a:xfrm>
            <a:off x="6081585" y="964558"/>
            <a:ext cx="4522796" cy="5104117"/>
          </a:xfrm>
          <a:prstGeom prst="rect">
            <a:avLst/>
          </a:prstGeom>
        </p:spPr>
      </p:pic>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1185824"/>
                <a:ext cx="5243385" cy="46615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lvl="2" indent="-182563" eaLnBrk="1" hangingPunct="1">
                  <a:defRPr/>
                </a:pPr>
                <a:r>
                  <a:rPr lang="fr-CA" sz="2000" dirty="0">
                    <a:latin typeface="Univers Condensed"/>
                  </a:rPr>
                  <a:t>La valeur de l’a</a:t>
                </a:r>
                <a:r>
                  <a:rPr lang="fr-FR" sz="2000" dirty="0">
                    <a:latin typeface="Univers Condensed"/>
                  </a:rPr>
                  <a:t>ire de la section nette</a:t>
                </a:r>
                <a:r>
                  <a:rPr lang="fr-CA" sz="2000" dirty="0">
                    <a:latin typeface="Univers Condensed"/>
                  </a:rPr>
                  <a:t> retenue pour le calcul de la résistance à la traction de la pièce, est la plus petite des valeurs calculées en considérant toutes les </a:t>
                </a:r>
                <a:r>
                  <a:rPr lang="fr-CA" sz="2000" b="1" dirty="0">
                    <a:latin typeface="Univers Condensed"/>
                  </a:rPr>
                  <a:t>lignes de rupture</a:t>
                </a:r>
              </a:p>
              <a:p>
                <a:pPr marL="265113" lvl="1" indent="-265113" eaLnBrk="1" hangingPunct="1">
                  <a:buClr>
                    <a:srgbClr val="FF0000"/>
                  </a:buClr>
                  <a:buFont typeface="Wingdings" panose="05000000000000000000" pitchFamily="2" charset="2"/>
                  <a:buChar char="Ø"/>
                  <a:defRPr/>
                </a:pPr>
                <a:endParaRPr lang="fr-CA" sz="2000" b="1" dirty="0">
                  <a:latin typeface="Univers Condensed"/>
                  <a:ea typeface="Cambria Math" panose="02040503050406030204" pitchFamily="18" charset="0"/>
                </a:endParaRPr>
              </a:p>
              <a:p>
                <a:pPr marL="538163" lvl="1" indent="-363538" eaLnBrk="1" hangingPunct="1">
                  <a:buClr>
                    <a:srgbClr val="FF0000"/>
                  </a:buClr>
                  <a:buNone/>
                  <a:defRPr/>
                </a:pPr>
                <a14:m>
                  <m:oMath xmlns:m="http://schemas.openxmlformats.org/officeDocument/2006/math">
                    <m:r>
                      <a:rPr lang="fr-FR" sz="2000" i="1" smtClean="0">
                        <a:solidFill>
                          <a:schemeClr val="tx1"/>
                        </a:solidFill>
                        <a:latin typeface="Cambria Math" panose="02040503050406030204" pitchFamily="18" charset="0"/>
                        <a:ea typeface="Cambria Math"/>
                      </a:rPr>
                      <m:t>⟹</m:t>
                    </m:r>
                  </m:oMath>
                </a14:m>
                <a:r>
                  <a:rPr lang="fr-FR" sz="2000" dirty="0">
                    <a:solidFill>
                      <a:schemeClr val="tx1"/>
                    </a:solidFill>
                    <a:latin typeface="Univers Condensed"/>
                    <a:ea typeface="Cambria Math" panose="02040503050406030204" pitchFamily="18" charset="0"/>
                  </a:rPr>
                  <a:t> </a:t>
                </a:r>
                <a:r>
                  <a:rPr lang="fr-FR" sz="2000" dirty="0">
                    <a:latin typeface="Univers Condensed"/>
                    <a:ea typeface="Cambria Math" panose="02040503050406030204" pitchFamily="18" charset="0"/>
                  </a:rPr>
                  <a:t>La largeur nette la plus faible (incluant les lignes en zigzag) doit être utilisée pour calculer l’aire nette</a:t>
                </a:r>
              </a:p>
              <a:p>
                <a:pPr marL="538163" lvl="1" indent="-363538" eaLnBrk="1" hangingPunct="1">
                  <a:buClr>
                    <a:srgbClr val="FF0000"/>
                  </a:buClr>
                  <a:buNone/>
                  <a:defRPr/>
                </a:pPr>
                <a:endParaRPr lang="fr-FR" sz="2000" dirty="0">
                  <a:latin typeface="Univers Condensed"/>
                  <a:ea typeface="Cambria Math" panose="02040503050406030204" pitchFamily="18" charset="0"/>
                </a:endParaRPr>
              </a:p>
              <a:p>
                <a:pPr marL="182563" lvl="2" indent="-182563" eaLnBrk="1" hangingPunct="1">
                  <a:defRPr/>
                </a:pPr>
                <a:r>
                  <a:rPr lang="fr-FR" sz="2000" dirty="0">
                    <a:latin typeface="Univers Condensed"/>
                  </a:rPr>
                  <a:t>La ligne de rupture en quinconce (en zigzag) est le facteur dominant lorsque la valeur de </a:t>
                </a:r>
                <a14:m>
                  <m:oMath xmlns:m="http://schemas.openxmlformats.org/officeDocument/2006/math">
                    <m:sSup>
                      <m:sSupPr>
                        <m:ctrlPr>
                          <a:rPr lang="fr-CA" sz="2000" i="1">
                            <a:latin typeface="Cambria Math" panose="02040503050406030204" pitchFamily="18" charset="0"/>
                            <a:ea typeface="Cambria Math" panose="02040503050406030204" pitchFamily="18" charset="0"/>
                          </a:rPr>
                        </m:ctrlPr>
                      </m:sSupPr>
                      <m:e>
                        <m:r>
                          <a:rPr lang="fr-CA" sz="2000" i="1">
                            <a:latin typeface="Cambria Math" panose="02040503050406030204" pitchFamily="18" charset="0"/>
                            <a:ea typeface="Cambria Math" panose="02040503050406030204" pitchFamily="18" charset="0"/>
                          </a:rPr>
                          <m:t>𝑠</m:t>
                        </m:r>
                      </m:e>
                      <m:sup>
                        <m:r>
                          <a:rPr lang="fr-CA" sz="2000" i="1">
                            <a:latin typeface="Cambria Math" panose="02040503050406030204" pitchFamily="18" charset="0"/>
                            <a:ea typeface="Cambria Math" panose="02040503050406030204" pitchFamily="18" charset="0"/>
                          </a:rPr>
                          <m:t>2</m:t>
                        </m:r>
                      </m:sup>
                    </m:sSup>
                  </m:oMath>
                </a14:m>
                <a:r>
                  <a:rPr lang="fr-FR" sz="2000" dirty="0">
                    <a:latin typeface="Univers Condensed"/>
                  </a:rPr>
                  <a:t> est inférieure à </a:t>
                </a:r>
                <a14:m>
                  <m:oMath xmlns:m="http://schemas.openxmlformats.org/officeDocument/2006/math">
                    <m:r>
                      <a:rPr lang="fr-CA" sz="2000">
                        <a:latin typeface="Cambria Math" panose="02040503050406030204" pitchFamily="18" charset="0"/>
                        <a:ea typeface="Cambria Math" panose="02040503050406030204" pitchFamily="18" charset="0"/>
                      </a:rPr>
                      <m:t>2</m:t>
                    </m:r>
                    <m:r>
                      <a:rPr lang="fr-CA" sz="2000" i="1">
                        <a:latin typeface="Cambria Math" panose="02040503050406030204" pitchFamily="18" charset="0"/>
                        <a:ea typeface="Cambria Math" panose="02040503050406030204" pitchFamily="18" charset="0"/>
                      </a:rPr>
                      <m:t> </m:t>
                    </m:r>
                    <m:r>
                      <a:rPr lang="fr-CA" sz="2000" i="1">
                        <a:latin typeface="Cambria Math" panose="02040503050406030204" pitchFamily="18" charset="0"/>
                        <a:ea typeface="Cambria Math" panose="02040503050406030204" pitchFamily="18" charset="0"/>
                      </a:rPr>
                      <m:t>𝑔</m:t>
                    </m:r>
                    <m:sSub>
                      <m:sSubPr>
                        <m:ctrlPr>
                          <a:rPr lang="fr-CA" sz="2000" i="1">
                            <a:latin typeface="Cambria Math" panose="02040503050406030204" pitchFamily="18" charset="0"/>
                            <a:ea typeface="Cambria Math" panose="02040503050406030204" pitchFamily="18" charset="0"/>
                          </a:rPr>
                        </m:ctrlPr>
                      </m:sSubPr>
                      <m:e>
                        <m:r>
                          <a:rPr lang="fr-CA" sz="2000" i="1">
                            <a:latin typeface="Cambria Math" panose="02040503050406030204" pitchFamily="18" charset="0"/>
                            <a:ea typeface="Cambria Math" panose="02040503050406030204" pitchFamily="18" charset="0"/>
                          </a:rPr>
                          <m:t>𝑑</m:t>
                        </m:r>
                      </m:e>
                      <m:sub>
                        <m:r>
                          <a:rPr lang="fr-CA" sz="2000" i="1">
                            <a:latin typeface="Cambria Math" panose="02040503050406030204" pitchFamily="18" charset="0"/>
                            <a:ea typeface="Cambria Math" panose="02040503050406030204" pitchFamily="18" charset="0"/>
                          </a:rPr>
                          <m:t>0</m:t>
                        </m:r>
                      </m:sub>
                    </m:sSub>
                  </m:oMath>
                </a14:m>
                <a:endParaRPr lang="fr-FR" sz="2000" dirty="0">
                  <a:latin typeface="Univers Condensed"/>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1185824"/>
                <a:ext cx="5243385" cy="4661583"/>
              </a:xfrm>
              <a:prstGeom prst="rect">
                <a:avLst/>
              </a:prstGeom>
              <a:blipFill>
                <a:blip r:embed="rId4"/>
                <a:stretch>
                  <a:fillRect l="-1047" t="-654" r="-17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20" name="Rectangle 19"/>
          <p:cNvSpPr/>
          <p:nvPr/>
        </p:nvSpPr>
        <p:spPr>
          <a:xfrm>
            <a:off x="7220004" y="6139307"/>
            <a:ext cx="2520280" cy="307777"/>
          </a:xfrm>
          <a:prstGeom prst="rect">
            <a:avLst/>
          </a:prstGeom>
        </p:spPr>
        <p:txBody>
          <a:bodyPr wrap="square">
            <a:spAutoFit/>
          </a:bodyPr>
          <a:lstStyle/>
          <a:p>
            <a:r>
              <a:rPr lang="fr-FR" sz="1400" dirty="0">
                <a:latin typeface="Univers Condensed" panose="020B0506020202050204"/>
              </a:rPr>
              <a:t>Calcul de l’aire nette effective</a:t>
            </a:r>
          </a:p>
        </p:txBody>
      </p:sp>
      <p:sp>
        <p:nvSpPr>
          <p:cNvPr id="21" name="Rectangle 20">
            <a:extLst>
              <a:ext uri="{FF2B5EF4-FFF2-40B4-BE49-F238E27FC236}">
                <a16:creationId xmlns:a16="http://schemas.microsoft.com/office/drawing/2014/main" id="{DF807783-0160-48B8-A271-3B5807253061}"/>
              </a:ext>
            </a:extLst>
          </p:cNvPr>
          <p:cNvSpPr/>
          <p:nvPr/>
        </p:nvSpPr>
        <p:spPr>
          <a:xfrm>
            <a:off x="6054168" y="4132910"/>
            <a:ext cx="4128508" cy="1935764"/>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ABF84BEE-70D2-DE43-AF07-96DF98079B5F}"/>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1896827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51</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pic>
        <p:nvPicPr>
          <p:cNvPr id="9" name="Image 8"/>
          <p:cNvPicPr>
            <a:picLocks noChangeAspect="1"/>
          </p:cNvPicPr>
          <p:nvPr/>
        </p:nvPicPr>
        <p:blipFill>
          <a:blip r:embed="rId3"/>
          <a:stretch>
            <a:fillRect/>
          </a:stretch>
        </p:blipFill>
        <p:spPr>
          <a:xfrm>
            <a:off x="6789770" y="2252044"/>
            <a:ext cx="3257492" cy="3179255"/>
          </a:xfrm>
          <a:prstGeom prst="rect">
            <a:avLst/>
          </a:prstGeom>
        </p:spPr>
      </p:pic>
      <p:sp>
        <p:nvSpPr>
          <p:cNvPr id="13" name="Rectangle 12"/>
          <p:cNvSpPr/>
          <p:nvPr/>
        </p:nvSpPr>
        <p:spPr>
          <a:xfrm>
            <a:off x="6694374" y="5781144"/>
            <a:ext cx="3448283" cy="307777"/>
          </a:xfrm>
          <a:prstGeom prst="rect">
            <a:avLst/>
          </a:prstGeom>
        </p:spPr>
        <p:txBody>
          <a:bodyPr wrap="square">
            <a:spAutoFit/>
          </a:bodyPr>
          <a:lstStyle/>
          <a:p>
            <a:r>
              <a:rPr lang="fr-CA" sz="1400" dirty="0">
                <a:latin typeface="Univers Condensed" panose="020B0506020202050204"/>
              </a:rPr>
              <a:t>Assemblage circulaire sollicité en torsion </a:t>
            </a:r>
          </a:p>
        </p:txBody>
      </p:sp>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200" y="917852"/>
                <a:ext cx="9001001" cy="10151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lvl="2" indent="-182563" eaLnBrk="1" hangingPunct="1">
                  <a:defRPr/>
                </a:pPr>
                <a:r>
                  <a:rPr lang="fr-FR" sz="2000" dirty="0">
                    <a:solidFill>
                      <a:schemeClr val="tx1"/>
                    </a:solidFill>
                    <a:latin typeface="Univers Condensed"/>
                  </a:rPr>
                  <a:t>Lorsque (</a:t>
                </a:r>
                <a14:m>
                  <m:oMath xmlns:m="http://schemas.openxmlformats.org/officeDocument/2006/math">
                    <m:r>
                      <a:rPr lang="fr-FR" sz="2000" i="1" dirty="0">
                        <a:solidFill>
                          <a:schemeClr val="tx1"/>
                        </a:solidFill>
                        <a:latin typeface="Cambria Math" panose="02040503050406030204" pitchFamily="18" charset="0"/>
                      </a:rPr>
                      <m:t>𝑛</m:t>
                    </m:r>
                  </m:oMath>
                </a14:m>
                <a:r>
                  <a:rPr lang="fr-FR" sz="2000" dirty="0">
                    <a:solidFill>
                      <a:schemeClr val="tx1"/>
                    </a:solidFill>
                    <a:latin typeface="Univers Condensed"/>
                  </a:rPr>
                  <a:t>) boulons sont espacés de façon uniforme et sont disposés en forme de cercle pour résister à un torque, l’aire nette de l’assemblage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𝐴</m:t>
                        </m:r>
                      </m:e>
                      <m:sub>
                        <m:r>
                          <a:rPr lang="en-CA" sz="2000" i="1" dirty="0">
                            <a:solidFill>
                              <a:schemeClr val="tx1"/>
                            </a:solidFill>
                            <a:latin typeface="Cambria Math" panose="02040503050406030204" pitchFamily="18" charset="0"/>
                            <a:ea typeface="Cambria Math" panose="02040503050406030204" pitchFamily="18" charset="0"/>
                          </a:rPr>
                          <m:t>𝑛</m:t>
                        </m:r>
                      </m:sub>
                    </m:sSub>
                  </m:oMath>
                </a14:m>
                <a:r>
                  <a:rPr lang="fr-FR" sz="2000" dirty="0">
                    <a:solidFill>
                      <a:schemeClr val="tx1"/>
                    </a:solidFill>
                    <a:latin typeface="Univers Condensed"/>
                  </a:rPr>
                  <a:t>) et le couple résistant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𝑀</m:t>
                        </m:r>
                      </m:e>
                      <m:sub>
                        <m:r>
                          <a:rPr lang="fr-CA" sz="2000" i="1" dirty="0">
                            <a:solidFill>
                              <a:schemeClr val="tx1"/>
                            </a:solidFill>
                            <a:latin typeface="Cambria Math" panose="02040503050406030204" pitchFamily="18" charset="0"/>
                            <a:ea typeface="Cambria Math" panose="02040503050406030204" pitchFamily="18" charset="0"/>
                          </a:rPr>
                          <m:t>𝑟</m:t>
                        </m:r>
                      </m:sub>
                    </m:sSub>
                  </m:oMath>
                </a14:m>
                <a:r>
                  <a:rPr lang="fr-FR" sz="2000" dirty="0">
                    <a:solidFill>
                      <a:schemeClr val="tx1"/>
                    </a:solidFill>
                    <a:latin typeface="Univers Condensed"/>
                  </a:rPr>
                  <a:t>) se calcule par :</a:t>
                </a: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200" y="917852"/>
                <a:ext cx="9001001" cy="1015175"/>
              </a:xfrm>
              <a:prstGeom prst="rect">
                <a:avLst/>
              </a:prstGeom>
              <a:blipFill>
                <a:blip r:embed="rId4"/>
                <a:stretch>
                  <a:fillRect l="-610" t="-3012" r="-1084" b="-108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7" name="Rectangle 1027"/>
              <p:cNvSpPr txBox="1">
                <a:spLocks noChangeArrowheads="1"/>
              </p:cNvSpPr>
              <p:nvPr/>
            </p:nvSpPr>
            <p:spPr bwMode="auto">
              <a:xfrm>
                <a:off x="838200" y="2227062"/>
                <a:ext cx="4756276" cy="42948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Clr>
                    <a:schemeClr val="tx1"/>
                  </a:buClr>
                  <a:buFont typeface="Wingdings" panose="05000000000000000000" pitchFamily="2" charset="2"/>
                  <a:buChar char="Ø"/>
                  <a:defRPr/>
                </a:pPr>
                <a:r>
                  <a:rPr lang="fr-FR" sz="2000" dirty="0">
                    <a:solidFill>
                      <a:schemeClr val="tx1"/>
                    </a:solidFill>
                    <a:latin typeface="Univers Condensed" panose="020B0506020202050204"/>
                    <a:ea typeface="Cambria Math" panose="02040503050406030204" pitchFamily="18" charset="0"/>
                  </a:rPr>
                  <a:t>Aire de la section  nette</a:t>
                </a:r>
              </a:p>
              <a:p>
                <a:pPr marL="342900" lvl="1" indent="-342900" eaLnBrk="1" hangingPunct="1">
                  <a:buClr>
                    <a:schemeClr val="tx1"/>
                  </a:buClr>
                  <a:buFont typeface="Arial" panose="020B0604020202020204" pitchFamily="34" charset="0"/>
                  <a:buChar char="•"/>
                  <a:defRPr/>
                </a:pPr>
                <a:endParaRPr lang="fr-FR" sz="2000" dirty="0">
                  <a:solidFill>
                    <a:schemeClr val="tx1"/>
                  </a:solidFill>
                  <a:latin typeface="Univers Condensed" panose="020B0506020202050204"/>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a:ea typeface="Cambria Math" panose="02040503050406030204" pitchFamily="18" charset="0"/>
                            </a:rPr>
                            <m:t>𝐴</m:t>
                          </m:r>
                        </m:e>
                        <m:sub>
                          <m:r>
                            <a:rPr lang="en-CA" i="1" dirty="0">
                              <a:solidFill>
                                <a:schemeClr val="tx1"/>
                              </a:solidFill>
                              <a:latin typeface="Cambria Math"/>
                              <a:ea typeface="Cambria Math" panose="02040503050406030204" pitchFamily="18" charset="0"/>
                            </a:rPr>
                            <m:t>𝑛</m:t>
                          </m:r>
                        </m:sub>
                      </m:sSub>
                      <m:r>
                        <a:rPr lang="en-CA" i="1" dirty="0">
                          <a:solidFill>
                            <a:schemeClr val="tx1"/>
                          </a:solidFill>
                          <a:latin typeface="Cambria Math"/>
                          <a:ea typeface="Cambria Math" panose="02040503050406030204" pitchFamily="18" charset="0"/>
                        </a:rPr>
                        <m:t>=</m:t>
                      </m:r>
                      <m:r>
                        <a:rPr lang="en-CA" b="1" i="1" dirty="0">
                          <a:solidFill>
                            <a:schemeClr val="tx1"/>
                          </a:solidFill>
                          <a:latin typeface="Cambria Math"/>
                          <a:ea typeface="Cambria Math" panose="02040503050406030204" pitchFamily="18" charset="0"/>
                        </a:rPr>
                        <m:t>𝟎</m:t>
                      </m:r>
                      <m:r>
                        <a:rPr lang="en-CA" b="1" i="1" dirty="0">
                          <a:solidFill>
                            <a:schemeClr val="tx1"/>
                          </a:solidFill>
                          <a:latin typeface="Cambria Math"/>
                          <a:ea typeface="Cambria Math" panose="02040503050406030204" pitchFamily="18" charset="0"/>
                        </a:rPr>
                        <m:t>,</m:t>
                      </m:r>
                      <m:r>
                        <a:rPr lang="fr-CA" b="1" i="1" dirty="0">
                          <a:solidFill>
                            <a:schemeClr val="tx1"/>
                          </a:solidFill>
                          <a:latin typeface="Cambria Math" panose="02040503050406030204" pitchFamily="18" charset="0"/>
                          <a:ea typeface="Cambria Math" panose="02040503050406030204" pitchFamily="18" charset="0"/>
                        </a:rPr>
                        <m:t>𝟔</m:t>
                      </m:r>
                      <m:r>
                        <a:rPr lang="fr-CA" i="1" dirty="0">
                          <a:solidFill>
                            <a:schemeClr val="tx1"/>
                          </a:solidFill>
                          <a:latin typeface="Cambria Math" panose="02040503050406030204" pitchFamily="18" charset="0"/>
                          <a:ea typeface="Cambria Math" panose="02040503050406030204" pitchFamily="18" charset="0"/>
                        </a:rPr>
                        <m:t> </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𝑝</m:t>
                          </m:r>
                        </m:e>
                        <m:sub>
                          <m:r>
                            <a:rPr lang="en-CA" i="1" dirty="0">
                              <a:solidFill>
                                <a:schemeClr val="tx1"/>
                              </a:solidFill>
                              <a:latin typeface="Cambria Math"/>
                              <a:ea typeface="Cambria Math" panose="02040503050406030204" pitchFamily="18" charset="0"/>
                            </a:rPr>
                            <m:t>𝑛</m:t>
                          </m:r>
                        </m:sub>
                      </m:sSub>
                      <m:r>
                        <a:rPr lang="fr-CA" i="1" dirty="0">
                          <a:solidFill>
                            <a:schemeClr val="tx1"/>
                          </a:solidFill>
                          <a:latin typeface="Cambria Math" panose="02040503050406030204" pitchFamily="18" charset="0"/>
                          <a:ea typeface="Cambria Math" panose="02040503050406030204" pitchFamily="18" charset="0"/>
                        </a:rPr>
                        <m:t>=</m:t>
                      </m:r>
                      <m:r>
                        <a:rPr lang="en-CA" b="1" i="1" dirty="0">
                          <a:solidFill>
                            <a:schemeClr val="tx1"/>
                          </a:solidFill>
                          <a:latin typeface="Cambria Math"/>
                          <a:ea typeface="Cambria Math" panose="02040503050406030204" pitchFamily="18" charset="0"/>
                        </a:rPr>
                        <m:t>𝟎</m:t>
                      </m:r>
                      <m:r>
                        <a:rPr lang="en-CA" b="1" i="1" dirty="0">
                          <a:solidFill>
                            <a:schemeClr val="tx1"/>
                          </a:solidFill>
                          <a:latin typeface="Cambria Math"/>
                          <a:ea typeface="Cambria Math" panose="02040503050406030204" pitchFamily="18" charset="0"/>
                        </a:rPr>
                        <m:t>,</m:t>
                      </m:r>
                      <m:r>
                        <a:rPr lang="fr-CA" b="1" i="1" dirty="0">
                          <a:solidFill>
                            <a:schemeClr val="tx1"/>
                          </a:solidFill>
                          <a:latin typeface="Cambria Math" panose="02040503050406030204" pitchFamily="18" charset="0"/>
                          <a:ea typeface="Cambria Math" panose="02040503050406030204" pitchFamily="18" charset="0"/>
                        </a:rPr>
                        <m:t>𝟔</m:t>
                      </m:r>
                      <m:r>
                        <a:rPr lang="en-CA" i="1" dirty="0">
                          <a:solidFill>
                            <a:schemeClr val="tx1"/>
                          </a:solidFill>
                          <a:latin typeface="Cambria Math"/>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𝑛</m:t>
                      </m:r>
                      <m:d>
                        <m:dPr>
                          <m:ctrlPr>
                            <a:rPr lang="fr-CA" i="1" dirty="0">
                              <a:solidFill>
                                <a:schemeClr val="tx1"/>
                              </a:solidFill>
                              <a:latin typeface="Cambria Math" panose="02040503050406030204" pitchFamily="18" charset="0"/>
                              <a:ea typeface="Cambria Math" panose="02040503050406030204" pitchFamily="18" charset="0"/>
                            </a:rPr>
                          </m:ctrlPr>
                        </m:dPr>
                        <m:e>
                          <m:r>
                            <a:rPr lang="fr-CA" i="1" dirty="0">
                              <a:solidFill>
                                <a:schemeClr val="tx1"/>
                              </a:solidFill>
                              <a:latin typeface="Cambria Math" panose="02040503050406030204" pitchFamily="18" charset="0"/>
                              <a:ea typeface="Cambria Math" panose="02040503050406030204" pitchFamily="18" charset="0"/>
                            </a:rPr>
                            <m:t>𝑝</m:t>
                          </m:r>
                          <m:r>
                            <a:rPr lang="fr-CA" i="1" dirty="0">
                              <a:solidFill>
                                <a:schemeClr val="tx1"/>
                              </a:solidFill>
                              <a:latin typeface="Cambria Math" panose="02040503050406030204" pitchFamily="18" charset="0"/>
                              <a:ea typeface="Cambria Math" panose="02040503050406030204" pitchFamily="18" charset="0"/>
                            </a:rPr>
                            <m:t>−</m:t>
                          </m:r>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𝑑</m:t>
                              </m:r>
                            </m:e>
                            <m:sub>
                              <m:r>
                                <a:rPr lang="fr-CA" i="1" dirty="0">
                                  <a:solidFill>
                                    <a:schemeClr val="tx1"/>
                                  </a:solidFill>
                                  <a:latin typeface="Cambria Math" panose="02040503050406030204" pitchFamily="18" charset="0"/>
                                  <a:ea typeface="Cambria Math" panose="02040503050406030204" pitchFamily="18" charset="0"/>
                                </a:rPr>
                                <m:t>0</m:t>
                              </m:r>
                            </m:sub>
                          </m:sSub>
                        </m:e>
                      </m:d>
                      <m:r>
                        <a:rPr lang="en-CA" i="1" dirty="0">
                          <a:solidFill>
                            <a:schemeClr val="tx1"/>
                          </a:solidFill>
                          <a:latin typeface="Cambria Math"/>
                          <a:ea typeface="Cambria Math" panose="02040503050406030204" pitchFamily="18" charset="0"/>
                        </a:rPr>
                        <m:t> </m:t>
                      </m:r>
                      <m:r>
                        <a:rPr lang="en-CA" i="1" dirty="0">
                          <a:solidFill>
                            <a:schemeClr val="tx1"/>
                          </a:solidFill>
                          <a:latin typeface="Cambria Math"/>
                          <a:ea typeface="Cambria Math" panose="02040503050406030204" pitchFamily="18" charset="0"/>
                        </a:rPr>
                        <m:t>𝑡</m:t>
                      </m:r>
                    </m:oMath>
                  </m:oMathPara>
                </a14:m>
                <a:endParaRPr lang="fr-CA" dirty="0">
                  <a:solidFill>
                    <a:schemeClr val="tx1"/>
                  </a:solidFill>
                  <a:latin typeface="Univers Condensed" panose="020B0506020202050204"/>
                  <a:ea typeface="Cambria Math" panose="02040503050406030204" pitchFamily="18" charset="0"/>
                </a:endParaRPr>
              </a:p>
              <a:p>
                <a:pPr marL="342900" lvl="1" indent="-342900" eaLnBrk="1" hangingPunct="1">
                  <a:buClr>
                    <a:schemeClr val="tx1"/>
                  </a:buClr>
                  <a:buFont typeface="Arial" panose="020B0604020202020204" pitchFamily="34" charset="0"/>
                  <a:buChar char="•"/>
                  <a:defRPr/>
                </a:pPr>
                <a:endParaRPr lang="fr-FR" sz="2000" dirty="0">
                  <a:solidFill>
                    <a:schemeClr val="tx1"/>
                  </a:solidFill>
                  <a:latin typeface="Univers Condensed" panose="020B0506020202050204"/>
                  <a:ea typeface="Cambria Math" panose="02040503050406030204" pitchFamily="18" charset="0"/>
                </a:endParaRPr>
              </a:p>
              <a:p>
                <a:pPr marL="742950" lvl="2" indent="-342900" eaLnBrk="1" hangingPunct="1">
                  <a:buClr>
                    <a:schemeClr val="tx1"/>
                  </a:buClr>
                  <a:buFont typeface="Wingdings" panose="05000000000000000000" pitchFamily="2" charset="2"/>
                  <a:buChar char="Ø"/>
                  <a:defRPr/>
                </a:pPr>
                <a:r>
                  <a:rPr lang="fr-FR" sz="2000" dirty="0">
                    <a:solidFill>
                      <a:schemeClr val="tx1"/>
                    </a:solidFill>
                    <a:latin typeface="Univers Condensed" panose="020B0506020202050204"/>
                    <a:ea typeface="Cambria Math" panose="02040503050406030204" pitchFamily="18" charset="0"/>
                  </a:rPr>
                  <a:t>Couple de résistance</a:t>
                </a:r>
                <a:endParaRPr lang="fr-FR" sz="2000" i="1" dirty="0">
                  <a:solidFill>
                    <a:schemeClr val="tx1"/>
                  </a:solidFill>
                  <a:latin typeface="Univers Condensed" panose="020B0506020202050204"/>
                  <a:ea typeface="Cambria Math" panose="02040503050406030204" pitchFamily="18" charset="0"/>
                </a:endParaRPr>
              </a:p>
              <a:p>
                <a:pPr marL="857250" lvl="3" indent="0" eaLnBrk="1" hangingPunct="1">
                  <a:buClr>
                    <a:schemeClr val="tx1"/>
                  </a:buClr>
                  <a:buNone/>
                  <a:defRPr/>
                </a:pPr>
                <a:endParaRPr lang="fr-CA" dirty="0">
                  <a:solidFill>
                    <a:schemeClr val="tx1"/>
                  </a:solidFill>
                  <a:latin typeface="Univers Condensed" panose="020B0506020202050204"/>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𝑀</m:t>
                          </m:r>
                        </m:e>
                        <m:sub>
                          <m:r>
                            <a:rPr lang="fr-CA" i="1" dirty="0">
                              <a:solidFill>
                                <a:schemeClr val="tx1"/>
                              </a:solidFill>
                              <a:latin typeface="Cambria Math" panose="02040503050406030204" pitchFamily="18" charset="0"/>
                              <a:ea typeface="Cambria Math" panose="02040503050406030204" pitchFamily="18" charset="0"/>
                            </a:rPr>
                            <m:t>𝑟</m:t>
                          </m:r>
                        </m:sub>
                      </m:sSub>
                      <m:r>
                        <a:rPr lang="en-CA" i="1" dirty="0">
                          <a:solidFill>
                            <a:schemeClr val="tx1"/>
                          </a:solidFill>
                          <a:latin typeface="Cambria Math"/>
                          <a:ea typeface="Cambria Math" panose="02040503050406030204" pitchFamily="18" charset="0"/>
                        </a:rPr>
                        <m:t>=</m:t>
                      </m:r>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𝜙</m:t>
                          </m:r>
                        </m:e>
                        <m:sub>
                          <m:r>
                            <a:rPr lang="fr-CA" i="1" dirty="0">
                              <a:solidFill>
                                <a:schemeClr val="tx1"/>
                              </a:solidFill>
                              <a:latin typeface="Cambria Math" panose="02040503050406030204" pitchFamily="18" charset="0"/>
                              <a:ea typeface="Cambria Math" panose="02040503050406030204" pitchFamily="18" charset="0"/>
                            </a:rPr>
                            <m:t>𝑢</m:t>
                          </m:r>
                        </m:sub>
                      </m:sSub>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𝑅</m:t>
                      </m:r>
                      <m:r>
                        <a:rPr lang="fr-CA" i="1" dirty="0">
                          <a:solidFill>
                            <a:schemeClr val="tx1"/>
                          </a:solidFill>
                          <a:latin typeface="Cambria Math" panose="02040503050406030204" pitchFamily="18" charset="0"/>
                          <a:ea typeface="Cambria Math" panose="02040503050406030204" pitchFamily="18" charset="0"/>
                        </a:rPr>
                        <m:t> </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a:ea typeface="Cambria Math" panose="02040503050406030204" pitchFamily="18" charset="0"/>
                            </a:rPr>
                            <m:t>𝐴</m:t>
                          </m:r>
                        </m:e>
                        <m:sub>
                          <m:r>
                            <a:rPr lang="en-CA" i="1" dirty="0">
                              <a:solidFill>
                                <a:schemeClr val="tx1"/>
                              </a:solidFill>
                              <a:latin typeface="Cambria Math"/>
                              <a:ea typeface="Cambria Math" panose="02040503050406030204" pitchFamily="18" charset="0"/>
                            </a:rPr>
                            <m:t>𝑛</m:t>
                          </m:r>
                        </m:sub>
                      </m:sSub>
                      <m:sSub>
                        <m:sSubPr>
                          <m:ctrlPr>
                            <a:rPr lang="en-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𝐹</m:t>
                          </m:r>
                        </m:e>
                        <m:sub>
                          <m:r>
                            <a:rPr lang="fr-CA" i="1" dirty="0">
                              <a:solidFill>
                                <a:schemeClr val="tx1"/>
                              </a:solidFill>
                              <a:latin typeface="Cambria Math" panose="02040503050406030204" pitchFamily="18" charset="0"/>
                              <a:ea typeface="Cambria Math" panose="02040503050406030204" pitchFamily="18" charset="0"/>
                            </a:rPr>
                            <m:t>𝑢</m:t>
                          </m:r>
                        </m:sub>
                      </m:sSub>
                      <m:r>
                        <a:rPr lang="en-CA" i="1" dirty="0">
                          <a:solidFill>
                            <a:schemeClr val="tx1"/>
                          </a:solidFill>
                          <a:latin typeface="Cambria Math"/>
                          <a:ea typeface="Cambria Math" panose="02040503050406030204" pitchFamily="18" charset="0"/>
                        </a:rPr>
                        <m:t> </m:t>
                      </m:r>
                      <m:r>
                        <a:rPr lang="en-CA" i="1" dirty="0">
                          <a:solidFill>
                            <a:schemeClr val="tx1"/>
                          </a:solidFill>
                          <a:latin typeface="Cambria Math"/>
                          <a:ea typeface="Cambria Math" panose="02040503050406030204" pitchFamily="18" charset="0"/>
                        </a:rPr>
                        <m:t>𝑡</m:t>
                      </m:r>
                    </m:oMath>
                  </m:oMathPara>
                </a14:m>
                <a:endParaRPr lang="fr-CA" dirty="0">
                  <a:solidFill>
                    <a:schemeClr val="tx1"/>
                  </a:solidFill>
                  <a:latin typeface="Univers Condensed" panose="020B0506020202050204"/>
                  <a:ea typeface="Cambria Math" panose="02040503050406030204" pitchFamily="18" charset="0"/>
                </a:endParaRPr>
              </a:p>
              <a:p>
                <a:pPr marL="1252538" lvl="3" indent="-395288" eaLnBrk="1" hangingPunct="1">
                  <a:buClr>
                    <a:schemeClr val="tx1"/>
                  </a:buClr>
                  <a:buNone/>
                  <a:defRPr/>
                </a:pPr>
                <a14:m>
                  <m:oMath xmlns:m="http://schemas.openxmlformats.org/officeDocument/2006/math">
                    <m:sSub>
                      <m:sSubPr>
                        <m:ctrlPr>
                          <a:rPr lang="en-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𝐹</m:t>
                        </m:r>
                      </m:e>
                      <m:sub>
                        <m:r>
                          <a:rPr lang="fr-CA" i="1" dirty="0">
                            <a:solidFill>
                              <a:schemeClr val="tx1"/>
                            </a:solidFill>
                            <a:latin typeface="Cambria Math" panose="02040503050406030204" pitchFamily="18" charset="0"/>
                            <a:ea typeface="Cambria Math" panose="02040503050406030204" pitchFamily="18" charset="0"/>
                          </a:rPr>
                          <m:t>𝑢</m:t>
                        </m:r>
                      </m:sub>
                    </m:sSub>
                  </m:oMath>
                </a14:m>
                <a:r>
                  <a:rPr lang="fr-CA" dirty="0">
                    <a:solidFill>
                      <a:schemeClr val="tx1"/>
                    </a:solidFill>
                    <a:latin typeface="Univers Condensed" panose="020B0506020202050204"/>
                    <a:ea typeface="Cambria Math" panose="02040503050406030204" pitchFamily="18" charset="0"/>
                  </a:rPr>
                  <a:t>: </a:t>
                </a:r>
                <a:r>
                  <a:rPr lang="fr-CA" dirty="0">
                    <a:solidFill>
                      <a:schemeClr val="tx1"/>
                    </a:solidFill>
                    <a:latin typeface="Univers Condensed" panose="020B0506020202050204"/>
                  </a:rPr>
                  <a:t>limite ultime de l’alliage considéré</a:t>
                </a:r>
              </a:p>
              <a:p>
                <a:pPr marL="1252538" lvl="3" indent="-395288" eaLnBrk="1" hangingPunct="1">
                  <a:buClr>
                    <a:schemeClr val="tx1"/>
                  </a:buClr>
                  <a:buNone/>
                  <a:defRPr/>
                </a:pPr>
                <a:endParaRPr lang="fr-CA" dirty="0">
                  <a:solidFill>
                    <a:schemeClr val="tx1"/>
                  </a:solidFill>
                  <a:latin typeface="Univers Condensed" panose="020B0506020202050204"/>
                </a:endParaRPr>
              </a:p>
              <a:p>
                <a:pPr marL="2151063" lvl="3" indent="-1293813" eaLnBrk="1" hangingPunct="1">
                  <a:buClr>
                    <a:schemeClr val="tx1"/>
                  </a:buClr>
                  <a:buNone/>
                  <a:defRPr/>
                </a:pPr>
                <a14:m>
                  <m:oMath xmlns:m="http://schemas.openxmlformats.org/officeDocument/2006/math">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𝜙</m:t>
                        </m:r>
                      </m:e>
                      <m:sub>
                        <m:r>
                          <a:rPr lang="fr-CA" i="1" dirty="0">
                            <a:solidFill>
                              <a:schemeClr val="tx1"/>
                            </a:solidFill>
                            <a:latin typeface="Cambria Math" panose="02040503050406030204" pitchFamily="18" charset="0"/>
                            <a:ea typeface="Cambria Math" panose="02040503050406030204" pitchFamily="18" charset="0"/>
                          </a:rPr>
                          <m:t>𝑢</m:t>
                        </m:r>
                      </m:sub>
                    </m:sSub>
                    <m:r>
                      <a:rPr lang="fr-CA" i="1" dirty="0">
                        <a:solidFill>
                          <a:schemeClr val="tx1"/>
                        </a:solidFill>
                        <a:latin typeface="Cambria Math"/>
                        <a:ea typeface="Cambria Math" panose="02040503050406030204" pitchFamily="18" charset="0"/>
                      </a:rPr>
                      <m:t>=0,85</m:t>
                    </m:r>
                  </m:oMath>
                </a14:m>
                <a:r>
                  <a:rPr lang="fr-CA" dirty="0">
                    <a:solidFill>
                      <a:schemeClr val="tx1"/>
                    </a:solidFill>
                    <a:latin typeface="Univers Condensed" panose="020B0506020202050204"/>
                  </a:rPr>
                  <a:t> : coefficient de tenue ultime</a:t>
                </a:r>
                <a:endParaRPr lang="en-CA" dirty="0">
                  <a:solidFill>
                    <a:schemeClr val="tx1"/>
                  </a:solidFill>
                  <a:latin typeface="Univers Condensed" panose="020B0506020202050204"/>
                  <a:ea typeface="Cambria Math" panose="02040503050406030204" pitchFamily="18" charset="0"/>
                </a:endParaRPr>
              </a:p>
              <a:p>
                <a:pPr marL="857250" lvl="3" indent="0" eaLnBrk="1" hangingPunct="1">
                  <a:buClr>
                    <a:schemeClr val="tx1"/>
                  </a:buClr>
                  <a:buNone/>
                  <a:defRPr/>
                </a:pPr>
                <a:endParaRPr lang="en-CA" dirty="0">
                  <a:solidFill>
                    <a:schemeClr val="tx1"/>
                  </a:solidFill>
                  <a:latin typeface="Univers Condensed" panose="020B0506020202050204"/>
                  <a:ea typeface="Cambria Math" panose="02040503050406030204" pitchFamily="18" charset="0"/>
                </a:endParaRPr>
              </a:p>
            </p:txBody>
          </p:sp>
        </mc:Choice>
        <mc:Fallback xmlns="">
          <p:sp>
            <p:nvSpPr>
              <p:cNvPr id="17" name="Rectangle 1027"/>
              <p:cNvSpPr txBox="1">
                <a:spLocks noRot="1" noChangeAspect="1" noMove="1" noResize="1" noEditPoints="1" noAdjustHandles="1" noChangeArrowheads="1" noChangeShapeType="1" noTextEdit="1"/>
              </p:cNvSpPr>
              <p:nvPr/>
            </p:nvSpPr>
            <p:spPr bwMode="auto">
              <a:xfrm>
                <a:off x="838200" y="2227062"/>
                <a:ext cx="4756276" cy="4294827"/>
              </a:xfrm>
              <a:prstGeom prst="rect">
                <a:avLst/>
              </a:prstGeom>
              <a:blipFill>
                <a:blip r:embed="rId5"/>
                <a:stretch>
                  <a:fillRect t="-5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a:extLst>
              <a:ext uri="{FF2B5EF4-FFF2-40B4-BE49-F238E27FC236}">
                <a16:creationId xmlns:a16="http://schemas.microsoft.com/office/drawing/2014/main" id="{55999E35-ED45-F34D-9F80-B667B96CBCCC}"/>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58123364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Définition de l’aire d’une section d’une pièce en traction</a:t>
            </a:r>
          </a:p>
        </p:txBody>
      </p:sp>
      <p:sp>
        <p:nvSpPr>
          <p:cNvPr id="3" name="Espace réservé du texte 2"/>
          <p:cNvSpPr>
            <a:spLocks noGrp="1"/>
          </p:cNvSpPr>
          <p:nvPr>
            <p:ph type="body" idx="1"/>
          </p:nvPr>
        </p:nvSpPr>
        <p:spPr>
          <a:xfrm>
            <a:off x="931972" y="4013657"/>
            <a:ext cx="5316428" cy="1371144"/>
          </a:xfrm>
        </p:spPr>
        <p:txBody>
          <a:bodyPr/>
          <a:lstStyle/>
          <a:p>
            <a:r>
              <a:rPr lang="fr-CA" dirty="0"/>
              <a:t>Excentricité et décalage en cisaillement dans les assemblages boulonnés</a:t>
            </a:r>
            <a:endParaRPr lang="fr-CA" b="1" u="sng" dirty="0"/>
          </a:p>
          <a:p>
            <a:endParaRPr lang="fr-CA" dirty="0">
              <a:solidFill>
                <a:schemeClr val="accent2"/>
              </a:solidFill>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52</a:t>
            </a:fld>
            <a:endParaRPr lang="fr-FR"/>
          </a:p>
        </p:txBody>
      </p:sp>
    </p:spTree>
    <p:extLst>
      <p:ext uri="{BB962C8B-B14F-4D97-AF65-F5344CB8AC3E}">
        <p14:creationId xmlns:p14="http://schemas.microsoft.com/office/powerpoint/2010/main" val="1479134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53</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pic>
        <p:nvPicPr>
          <p:cNvPr id="10" name="Image 9"/>
          <p:cNvPicPr>
            <a:picLocks noChangeAspect="1"/>
          </p:cNvPicPr>
          <p:nvPr/>
        </p:nvPicPr>
        <p:blipFill>
          <a:blip r:embed="rId3"/>
          <a:stretch>
            <a:fillRect/>
          </a:stretch>
        </p:blipFill>
        <p:spPr>
          <a:xfrm>
            <a:off x="7165776" y="572919"/>
            <a:ext cx="2890664" cy="2969039"/>
          </a:xfrm>
          <a:prstGeom prst="rect">
            <a:avLst/>
          </a:prstGeom>
        </p:spPr>
      </p:pic>
      <p:sp>
        <p:nvSpPr>
          <p:cNvPr id="11" name="Rectangle 10"/>
          <p:cNvSpPr/>
          <p:nvPr/>
        </p:nvSpPr>
        <p:spPr>
          <a:xfrm>
            <a:off x="7485613" y="3713499"/>
            <a:ext cx="2530624" cy="307777"/>
          </a:xfrm>
          <a:prstGeom prst="rect">
            <a:avLst/>
          </a:prstGeom>
        </p:spPr>
        <p:txBody>
          <a:bodyPr wrap="square">
            <a:spAutoFit/>
          </a:bodyPr>
          <a:lstStyle/>
          <a:p>
            <a:r>
              <a:rPr lang="fr-CA" sz="1400" dirty="0">
                <a:latin typeface="Univers Condensed"/>
              </a:rPr>
              <a:t>Assemblage excentriques</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510110"/>
                <a:ext cx="6189133" cy="36389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mj-lt"/>
                  <a:buAutoNum type="arabicPeriod"/>
                  <a:defRPr/>
                </a:pPr>
                <a:r>
                  <a:rPr lang="fr-FR" sz="2000" b="1" dirty="0">
                    <a:solidFill>
                      <a:schemeClr val="accent1"/>
                    </a:solidFill>
                    <a:latin typeface="Univers Condensed"/>
                  </a:rPr>
                  <a:t>Excentricité</a:t>
                </a:r>
              </a:p>
              <a:p>
                <a:pPr marL="0" lvl="1" indent="0" eaLnBrk="1" hangingPunct="1">
                  <a:buClr>
                    <a:schemeClr val="tx1"/>
                  </a:buClr>
                  <a:buNone/>
                  <a:defRPr/>
                </a:pPr>
                <a:endParaRPr lang="fr-FR" sz="2000" b="1" dirty="0">
                  <a:solidFill>
                    <a:schemeClr val="tx1"/>
                  </a:solidFill>
                  <a:latin typeface="Univers Condensed"/>
                </a:endParaRPr>
              </a:p>
              <a:p>
                <a:pPr marL="0" lvl="1" indent="0" eaLnBrk="1" hangingPunct="1">
                  <a:buClr>
                    <a:schemeClr val="tx1"/>
                  </a:buClr>
                  <a:buNone/>
                  <a:defRPr/>
                </a:pPr>
                <a:r>
                  <a:rPr lang="fr-FR" sz="2000" dirty="0">
                    <a:solidFill>
                      <a:schemeClr val="tx1"/>
                    </a:solidFill>
                    <a:latin typeface="Univers Condensed"/>
                  </a:rPr>
                  <a:t>Il est fréquent qu’on soit obligé de relier un profilé (</a:t>
                </a:r>
                <a14:m>
                  <m:oMath xmlns:m="http://schemas.openxmlformats.org/officeDocument/2006/math">
                    <m:r>
                      <m:rPr>
                        <m:sty m:val="p"/>
                      </m:rPr>
                      <a:rPr lang="el-GR" sz="2000" i="1" dirty="0">
                        <a:solidFill>
                          <a:schemeClr val="tx1"/>
                        </a:solidFill>
                        <a:latin typeface="Cambria Math" panose="02040503050406030204" pitchFamily="18" charset="0"/>
                        <a:ea typeface="Cambria Math"/>
                      </a:rPr>
                      <m:t>Σ</m:t>
                    </m:r>
                    <m:r>
                      <a:rPr lang="el-GR" sz="2000" i="1" dirty="0">
                        <a:solidFill>
                          <a:schemeClr val="tx1"/>
                        </a:solidFill>
                        <a:latin typeface="Cambria Math" panose="02040503050406030204" pitchFamily="18" charset="0"/>
                        <a:ea typeface="Cambria Math"/>
                      </a:rPr>
                      <m:t> </m:t>
                    </m:r>
                  </m:oMath>
                </a14:m>
                <a:r>
                  <a:rPr lang="fr-FR" sz="2000" dirty="0">
                    <a:solidFill>
                      <a:schemeClr val="tx1"/>
                    </a:solidFill>
                    <a:latin typeface="Univers Condensed"/>
                  </a:rPr>
                  <a:t>de plusieurs parois) au reste de la charpente par seulement une parois</a:t>
                </a:r>
              </a:p>
              <a:p>
                <a:pPr marL="606425" lvl="2" indent="-342900" eaLnBrk="1" hangingPunct="1">
                  <a:buClr>
                    <a:schemeClr val="tx1"/>
                  </a:buClr>
                  <a:defRPr/>
                </a:pPr>
                <a:r>
                  <a:rPr lang="fr-FR" sz="2000" dirty="0">
                    <a:solidFill>
                      <a:schemeClr val="tx1"/>
                    </a:solidFill>
                    <a:latin typeface="Univers Condensed"/>
                  </a:rPr>
                  <a:t>si la pièce est soumise à un effort de traction (</a:t>
                </a:r>
                <a14:m>
                  <m:oMath xmlns:m="http://schemas.openxmlformats.org/officeDocument/2006/math">
                    <m:r>
                      <a:rPr lang="fr-FR" sz="2000" i="1" dirty="0">
                        <a:solidFill>
                          <a:schemeClr val="tx1"/>
                        </a:solidFill>
                        <a:latin typeface="Cambria Math" panose="02040503050406030204" pitchFamily="18" charset="0"/>
                      </a:rPr>
                      <m:t>𝑇</m:t>
                    </m:r>
                  </m:oMath>
                </a14:m>
                <a:r>
                  <a:rPr lang="fr-FR" sz="2000" dirty="0">
                    <a:solidFill>
                      <a:schemeClr val="tx1"/>
                    </a:solidFill>
                    <a:latin typeface="Univers Condensed"/>
                  </a:rPr>
                  <a:t>), à cause de l’excentricité (</a:t>
                </a:r>
                <a14:m>
                  <m:oMath xmlns:m="http://schemas.openxmlformats.org/officeDocument/2006/math">
                    <m:r>
                      <a:rPr lang="fr-FR" sz="2000" i="1" dirty="0">
                        <a:solidFill>
                          <a:schemeClr val="tx1"/>
                        </a:solidFill>
                        <a:latin typeface="Cambria Math" panose="02040503050406030204" pitchFamily="18" charset="0"/>
                      </a:rPr>
                      <m:t>𝑒</m:t>
                    </m:r>
                  </m:oMath>
                </a14:m>
                <a:r>
                  <a:rPr lang="fr-FR" sz="2000" dirty="0">
                    <a:solidFill>
                      <a:schemeClr val="tx1"/>
                    </a:solidFill>
                    <a:latin typeface="Univers Condensed"/>
                  </a:rPr>
                  <a:t>) de ce dernier par rapport à l’axe longitudinal de la section, des efforts secondaires de flexion sont induits dans la pièce (</a:t>
                </a:r>
                <a14:m>
                  <m:oMath xmlns:m="http://schemas.openxmlformats.org/officeDocument/2006/math">
                    <m:r>
                      <a:rPr lang="fr-CA" sz="2000" i="1">
                        <a:solidFill>
                          <a:schemeClr val="tx1"/>
                        </a:solidFill>
                        <a:latin typeface="Cambria Math" panose="02040503050406030204" pitchFamily="18" charset="0"/>
                      </a:rPr>
                      <m:t>𝑀</m:t>
                    </m:r>
                    <m:r>
                      <a:rPr lang="fr-CA" sz="2000" i="1">
                        <a:solidFill>
                          <a:schemeClr val="tx1"/>
                        </a:solidFill>
                        <a:latin typeface="Cambria Math" panose="02040503050406030204" pitchFamily="18" charset="0"/>
                      </a:rPr>
                      <m:t>=</m:t>
                    </m:r>
                    <m:r>
                      <a:rPr lang="fr-CA" sz="2000" i="1">
                        <a:solidFill>
                          <a:schemeClr val="tx1"/>
                        </a:solidFill>
                        <a:latin typeface="Cambria Math" panose="02040503050406030204" pitchFamily="18" charset="0"/>
                      </a:rPr>
                      <m:t>𝑇</m:t>
                    </m:r>
                    <m:r>
                      <a:rPr lang="fr-CA" sz="2000" i="1">
                        <a:solidFill>
                          <a:schemeClr val="tx1"/>
                        </a:solidFill>
                        <a:latin typeface="Cambria Math" panose="02040503050406030204" pitchFamily="18" charset="0"/>
                      </a:rPr>
                      <m:t> </m:t>
                    </m:r>
                    <m:r>
                      <a:rPr lang="fr-CA" sz="2000" i="1">
                        <a:solidFill>
                          <a:schemeClr val="tx1"/>
                        </a:solidFill>
                        <a:latin typeface="Cambria Math" panose="02040503050406030204" pitchFamily="18" charset="0"/>
                      </a:rPr>
                      <m:t>𝑒</m:t>
                    </m:r>
                  </m:oMath>
                </a14:m>
                <a:r>
                  <a:rPr lang="fr-CA" sz="2000" dirty="0">
                    <a:solidFill>
                      <a:schemeClr val="tx1"/>
                    </a:solidFill>
                    <a:latin typeface="Univers Condensed"/>
                  </a:rPr>
                  <a:t>)</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510110"/>
                <a:ext cx="6189133" cy="3638970"/>
              </a:xfrm>
              <a:prstGeom prst="rect">
                <a:avLst/>
              </a:prstGeom>
              <a:blipFill>
                <a:blip r:embed="rId4"/>
                <a:stretch>
                  <a:fillRect l="-1084" t="-8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8" name="Rectangle 1027">
                <a:extLst>
                  <a:ext uri="{FF2B5EF4-FFF2-40B4-BE49-F238E27FC236}">
                    <a16:creationId xmlns:a16="http://schemas.microsoft.com/office/drawing/2014/main" id="{B2C3E980-1A90-43E5-9A1F-BF80F9993E50}"/>
                  </a:ext>
                </a:extLst>
              </p:cNvPr>
              <p:cNvSpPr txBox="1">
                <a:spLocks noChangeArrowheads="1"/>
              </p:cNvSpPr>
              <p:nvPr/>
            </p:nvSpPr>
            <p:spPr bwMode="auto">
              <a:xfrm>
                <a:off x="838200" y="4149080"/>
                <a:ext cx="8532440" cy="23350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8662" lvl="3" indent="-342900" defTabSz="1074738" eaLnBrk="1" hangingPunct="1">
                  <a:buFont typeface="Wingdings" panose="05000000000000000000" pitchFamily="2" charset="2"/>
                  <a:buChar char="Ø"/>
                  <a:defRPr/>
                </a:pPr>
                <a:r>
                  <a:rPr lang="fr-CA" dirty="0">
                    <a:solidFill>
                      <a:schemeClr val="tx1"/>
                    </a:solidFill>
                    <a:latin typeface="Univers Condensed"/>
                  </a:rPr>
                  <a:t>La contrainte sur la </a:t>
                </a:r>
                <a:r>
                  <a:rPr lang="fr-CA" u="sng" dirty="0">
                    <a:solidFill>
                      <a:schemeClr val="tx1"/>
                    </a:solidFill>
                    <a:latin typeface="Univers Condensed"/>
                  </a:rPr>
                  <a:t>fibre extrême</a:t>
                </a:r>
                <a:r>
                  <a:rPr lang="fr-CA" dirty="0">
                    <a:solidFill>
                      <a:schemeClr val="tx1"/>
                    </a:solidFill>
                    <a:latin typeface="Univers Condensed"/>
                  </a:rPr>
                  <a:t> (</a:t>
                </a:r>
                <a14:m>
                  <m:oMath xmlns:m="http://schemas.openxmlformats.org/officeDocument/2006/math">
                    <m:r>
                      <a:rPr lang="fr-CA" i="1">
                        <a:solidFill>
                          <a:schemeClr val="tx1"/>
                        </a:solidFill>
                        <a:latin typeface="Cambria Math" panose="02040503050406030204" pitchFamily="18" charset="0"/>
                        <a:ea typeface="Cambria Math" panose="02040503050406030204" pitchFamily="18" charset="0"/>
                      </a:rPr>
                      <m:t>𝜎</m:t>
                    </m:r>
                  </m:oMath>
                </a14:m>
                <a:r>
                  <a:rPr lang="fr-CA" dirty="0">
                    <a:solidFill>
                      <a:schemeClr val="tx1"/>
                    </a:solidFill>
                    <a:latin typeface="Univers Condensed"/>
                  </a:rPr>
                  <a:t>) doit alors être limité à </a:t>
                </a:r>
                <a14:m>
                  <m:oMath xmlns:m="http://schemas.openxmlformats.org/officeDocument/2006/math">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r>
                      <a:rPr lang="en-CA" i="1" dirty="0">
                        <a:solidFill>
                          <a:schemeClr val="tx1"/>
                        </a:solidFill>
                        <a:latin typeface="Cambria Math" panose="02040503050406030204" pitchFamily="18" charset="0"/>
                        <a:ea typeface="Cambria Math" panose="02040503050406030204" pitchFamily="18" charset="0"/>
                      </a:rPr>
                      <m:t> </m:t>
                    </m:r>
                  </m:oMath>
                </a14:m>
                <a:r>
                  <a:rPr lang="fr-CA" dirty="0">
                    <a:solidFill>
                      <a:schemeClr val="tx1"/>
                    </a:solidFill>
                    <a:latin typeface="Univers Condensed"/>
                  </a:rPr>
                  <a:t>: </a:t>
                </a:r>
              </a:p>
              <a:p>
                <a:pPr marL="542925" lvl="3" indent="-157163" defTabSz="1074738" eaLnBrk="1" hangingPunct="1">
                  <a:buFont typeface="Arial" panose="020B0604020202020204" pitchFamily="34" charset="0"/>
                  <a:buChar char="•"/>
                  <a:defRPr/>
                </a:pPr>
                <a:endParaRPr lang="fr-CA" dirty="0">
                  <a:solidFill>
                    <a:schemeClr val="tx1"/>
                  </a:solidFill>
                  <a:latin typeface="Univers Condensed"/>
                </a:endParaRPr>
              </a:p>
              <a:p>
                <a:pPr marL="842962" lvl="4" indent="0" defTabSz="1074738" eaLnBrk="1" hangingPunct="1">
                  <a:buNone/>
                  <a:defRPr/>
                </a:pPr>
                <a14:m>
                  <m:oMathPara xmlns:m="http://schemas.openxmlformats.org/officeDocument/2006/math">
                    <m:oMathParaPr>
                      <m:jc m:val="left"/>
                    </m:oMathParaPr>
                    <m:oMath xmlns:m="http://schemas.openxmlformats.org/officeDocument/2006/math">
                      <m:r>
                        <a:rPr lang="fr-CA" i="1">
                          <a:solidFill>
                            <a:schemeClr val="tx1"/>
                          </a:solidFill>
                          <a:latin typeface="Cambria Math" panose="02040503050406030204" pitchFamily="18" charset="0"/>
                          <a:ea typeface="Cambria Math" panose="02040503050406030204" pitchFamily="18" charset="0"/>
                        </a:rPr>
                        <m:t>𝜎</m:t>
                      </m:r>
                      <m:r>
                        <a:rPr lang="fr-CA" i="1" dirty="0">
                          <a:solidFill>
                            <a:schemeClr val="tx1"/>
                          </a:solidFill>
                          <a:latin typeface="Cambria Math" panose="02040503050406030204" pitchFamily="18" charset="0"/>
                          <a:ea typeface="Cambria Math" panose="02040503050406030204" pitchFamily="18" charset="0"/>
                        </a:rPr>
                        <m:t>=</m:t>
                      </m:r>
                      <m:f>
                        <m:fPr>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𝑇</m:t>
                          </m:r>
                        </m:num>
                        <m:den>
                          <m:r>
                            <a:rPr lang="fr-CA" i="1" dirty="0">
                              <a:solidFill>
                                <a:schemeClr val="tx1"/>
                              </a:solidFill>
                              <a:latin typeface="Cambria Math" panose="02040503050406030204" pitchFamily="18" charset="0"/>
                              <a:ea typeface="Cambria Math" panose="02040503050406030204" pitchFamily="18" charset="0"/>
                            </a:rPr>
                            <m:t>𝐴</m:t>
                          </m:r>
                        </m:den>
                      </m:f>
                      <m:r>
                        <a:rPr lang="fr-CA" i="1" dirty="0">
                          <a:solidFill>
                            <a:schemeClr val="tx1"/>
                          </a:solidFill>
                          <a:latin typeface="Cambria Math" panose="02040503050406030204" pitchFamily="18" charset="0"/>
                          <a:ea typeface="Cambria Math" panose="02040503050406030204" pitchFamily="18" charset="0"/>
                        </a:rPr>
                        <m:t>+</m:t>
                      </m:r>
                      <m:f>
                        <m:fPr>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𝑇</m:t>
                          </m:r>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𝑒</m:t>
                          </m:r>
                        </m:num>
                        <m:den>
                          <m:r>
                            <a:rPr lang="fr-CA" i="1" dirty="0">
                              <a:solidFill>
                                <a:schemeClr val="tx1"/>
                              </a:solidFill>
                              <a:latin typeface="Cambria Math" panose="02040503050406030204" pitchFamily="18" charset="0"/>
                              <a:ea typeface="Cambria Math" panose="02040503050406030204" pitchFamily="18" charset="0"/>
                            </a:rPr>
                            <m:t>𝑆</m:t>
                          </m:r>
                        </m:den>
                      </m:f>
                      <m:r>
                        <a:rPr lang="fr-CA" i="1" dirty="0">
                          <a:solidFill>
                            <a:schemeClr val="tx1"/>
                          </a:solidFill>
                          <a:latin typeface="Cambria Math" panose="02040503050406030204" pitchFamily="18" charset="0"/>
                          <a:ea typeface="Cambria Math" panose="02040503050406030204" pitchFamily="18" charset="0"/>
                        </a:rPr>
                        <m:t>≤</m:t>
                      </m:r>
                      <m:r>
                        <a:rPr lang="en-CA" i="1" dirty="0">
                          <a:solidFill>
                            <a:schemeClr val="tx1"/>
                          </a:solidFill>
                          <a:latin typeface="Cambria Math" panose="02040503050406030204" pitchFamily="18" charset="0"/>
                          <a:ea typeface="Cambria Math" panose="02040503050406030204" pitchFamily="18" charset="0"/>
                        </a:rPr>
                        <m:t> </m:t>
                      </m:r>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r>
                        <a:rPr lang="en-CA" i="1" dirty="0">
                          <a:solidFill>
                            <a:schemeClr val="tx1"/>
                          </a:solidFill>
                          <a:latin typeface="Cambria Math" panose="02040503050406030204" pitchFamily="18" charset="0"/>
                          <a:ea typeface="Cambria Math" panose="02040503050406030204" pitchFamily="18" charset="0"/>
                        </a:rPr>
                        <m:t>⟹</m:t>
                      </m:r>
                      <m:r>
                        <a:rPr lang="fr-CA" i="1" dirty="0">
                          <a:solidFill>
                            <a:schemeClr val="tx1"/>
                          </a:solidFill>
                          <a:latin typeface="Cambria Math" panose="02040503050406030204" pitchFamily="18" charset="0"/>
                          <a:ea typeface="Cambria Math" panose="02040503050406030204" pitchFamily="18" charset="0"/>
                        </a:rPr>
                        <m:t>𝑇</m:t>
                      </m:r>
                      <m:r>
                        <a:rPr lang="fr-CA" i="1" dirty="0">
                          <a:solidFill>
                            <a:schemeClr val="tx1"/>
                          </a:solidFill>
                          <a:latin typeface="Cambria Math" panose="02040503050406030204" pitchFamily="18" charset="0"/>
                          <a:ea typeface="Cambria Math" panose="02040503050406030204" pitchFamily="18" charset="0"/>
                        </a:rPr>
                        <m:t>≤</m:t>
                      </m:r>
                      <m:f>
                        <m:fPr>
                          <m:ctrlPr>
                            <a:rPr lang="en-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𝐴</m:t>
                          </m:r>
                        </m:num>
                        <m:den>
                          <m:r>
                            <a:rPr lang="fr-CA" i="1" dirty="0">
                              <a:solidFill>
                                <a:schemeClr val="tx1"/>
                              </a:solidFill>
                              <a:latin typeface="Cambria Math" panose="02040503050406030204" pitchFamily="18" charset="0"/>
                              <a:ea typeface="Cambria Math" panose="02040503050406030204" pitchFamily="18" charset="0"/>
                            </a:rPr>
                            <m:t>1+</m:t>
                          </m:r>
                          <m:r>
                            <a:rPr lang="fr-CA" i="1" dirty="0">
                              <a:solidFill>
                                <a:schemeClr val="tx1"/>
                              </a:solidFill>
                              <a:latin typeface="Cambria Math" panose="02040503050406030204" pitchFamily="18" charset="0"/>
                              <a:ea typeface="Cambria Math" panose="02040503050406030204" pitchFamily="18" charset="0"/>
                            </a:rPr>
                            <m:t>𝑒</m:t>
                          </m:r>
                          <m:r>
                            <a:rPr lang="fr-CA" i="1" dirty="0">
                              <a:solidFill>
                                <a:schemeClr val="tx1"/>
                              </a:solidFill>
                              <a:latin typeface="Cambria Math" panose="02040503050406030204" pitchFamily="18" charset="0"/>
                              <a:ea typeface="Cambria Math" panose="02040503050406030204" pitchFamily="18" charset="0"/>
                            </a:rPr>
                            <m:t> </m:t>
                          </m:r>
                          <m:f>
                            <m:fPr>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𝐴</m:t>
                              </m:r>
                            </m:num>
                            <m:den>
                              <m:r>
                                <a:rPr lang="fr-CA" i="1" dirty="0">
                                  <a:solidFill>
                                    <a:schemeClr val="tx1"/>
                                  </a:solidFill>
                                  <a:latin typeface="Cambria Math" panose="02040503050406030204" pitchFamily="18" charset="0"/>
                                  <a:ea typeface="Cambria Math" panose="02040503050406030204" pitchFamily="18" charset="0"/>
                                </a:rPr>
                                <m:t>𝑆</m:t>
                              </m:r>
                            </m:den>
                          </m:f>
                        </m:den>
                      </m:f>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oMath>
                  </m:oMathPara>
                </a14:m>
                <a:endParaRPr lang="fr-CA" dirty="0">
                  <a:solidFill>
                    <a:schemeClr val="tx1"/>
                  </a:solidFill>
                  <a:latin typeface="Univers Condensed"/>
                  <a:ea typeface="Cambria Math" panose="02040503050406030204" pitchFamily="18" charset="0"/>
                </a:endParaRPr>
              </a:p>
              <a:p>
                <a:pPr marL="842962" lvl="4" indent="0" defTabSz="1074738" eaLnBrk="1" hangingPunct="1">
                  <a:buNone/>
                  <a:defRPr/>
                </a:pPr>
                <a14:m>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𝑆</m:t>
                    </m:r>
                  </m:oMath>
                </a14:m>
                <a:r>
                  <a:rPr lang="fr-FR" i="1" dirty="0">
                    <a:solidFill>
                      <a:schemeClr val="tx1"/>
                    </a:solidFill>
                    <a:latin typeface="Univers Condensed"/>
                    <a:ea typeface="Cambria Math" panose="02040503050406030204" pitchFamily="18" charset="0"/>
                  </a:rPr>
                  <a:t> </a:t>
                </a:r>
                <a:r>
                  <a:rPr lang="fr-FR" dirty="0">
                    <a:solidFill>
                      <a:schemeClr val="tx1"/>
                    </a:solidFill>
                    <a:latin typeface="Univers Condensed"/>
                    <a:ea typeface="Cambria Math" panose="02040503050406030204" pitchFamily="18" charset="0"/>
                  </a:rPr>
                  <a:t>: </a:t>
                </a:r>
                <a:r>
                  <a:rPr lang="fr-CA" u="sng" dirty="0">
                    <a:solidFill>
                      <a:schemeClr val="tx1"/>
                    </a:solidFill>
                    <a:latin typeface="Univers Condensed"/>
                  </a:rPr>
                  <a:t>module de section </a:t>
                </a:r>
                <a:r>
                  <a:rPr lang="fr-CA" b="1" u="sng" dirty="0">
                    <a:solidFill>
                      <a:schemeClr val="tx1"/>
                    </a:solidFill>
                    <a:latin typeface="Univers Condensed"/>
                  </a:rPr>
                  <a:t>élastique</a:t>
                </a:r>
                <a:r>
                  <a:rPr lang="fr-CA" dirty="0">
                    <a:solidFill>
                      <a:schemeClr val="tx1"/>
                    </a:solidFill>
                    <a:latin typeface="Univers Condensed"/>
                  </a:rPr>
                  <a:t> de l’aire </a:t>
                </a:r>
                <a14:m>
                  <m:oMath xmlns:m="http://schemas.openxmlformats.org/officeDocument/2006/math">
                    <m:r>
                      <a:rPr lang="fr-CA" i="1" dirty="0">
                        <a:solidFill>
                          <a:schemeClr val="tx1"/>
                        </a:solidFill>
                        <a:latin typeface="Cambria Math" panose="02040503050406030204" pitchFamily="18" charset="0"/>
                      </a:rPr>
                      <m:t>𝐴</m:t>
                    </m:r>
                  </m:oMath>
                </a14:m>
                <a:r>
                  <a:rPr lang="fr-CA" dirty="0">
                    <a:solidFill>
                      <a:schemeClr val="tx1"/>
                    </a:solidFill>
                    <a:latin typeface="Univers Condensed"/>
                  </a:rPr>
                  <a:t> </a:t>
                </a:r>
                <a:r>
                  <a:rPr lang="en-CA" dirty="0">
                    <a:solidFill>
                      <a:schemeClr val="tx1"/>
                    </a:solidFill>
                    <a:latin typeface="Univers Condensed"/>
                    <a:ea typeface="Cambria Math" panose="02040503050406030204" pitchFamily="18" charset="0"/>
                  </a:rPr>
                  <a:t>(</a:t>
                </a:r>
                <a14:m>
                  <m:oMath xmlns:m="http://schemas.openxmlformats.org/officeDocument/2006/math">
                    <m:sSup>
                      <m:sSupPr>
                        <m:ctrlPr>
                          <a:rPr lang="en-CA" i="1" dirty="0">
                            <a:solidFill>
                              <a:schemeClr val="tx1"/>
                            </a:solidFill>
                            <a:latin typeface="Cambria Math" panose="02040503050406030204" pitchFamily="18" charset="0"/>
                            <a:ea typeface="Cambria Math" panose="02040503050406030204" pitchFamily="18" charset="0"/>
                          </a:rPr>
                        </m:ctrlPr>
                      </m:sSupPr>
                      <m:e>
                        <m:r>
                          <m:rPr>
                            <m:sty m:val="p"/>
                          </m:rPr>
                          <a:rPr lang="en-CA" dirty="0">
                            <a:solidFill>
                              <a:schemeClr val="tx1"/>
                            </a:solidFill>
                            <a:latin typeface="Cambria Math" panose="02040503050406030204" pitchFamily="18" charset="0"/>
                            <a:ea typeface="Cambria Math" panose="02040503050406030204" pitchFamily="18" charset="0"/>
                          </a:rPr>
                          <m:t>mm</m:t>
                        </m:r>
                      </m:e>
                      <m:sup>
                        <m:r>
                          <a:rPr lang="en-CA" dirty="0">
                            <a:solidFill>
                              <a:schemeClr val="tx1"/>
                            </a:solidFill>
                            <a:latin typeface="Cambria Math" panose="02040503050406030204" pitchFamily="18" charset="0"/>
                            <a:ea typeface="Cambria Math" panose="02040503050406030204" pitchFamily="18" charset="0"/>
                          </a:rPr>
                          <m:t>3</m:t>
                        </m:r>
                      </m:sup>
                    </m:sSup>
                  </m:oMath>
                </a14:m>
                <a:r>
                  <a:rPr lang="en-CA" dirty="0">
                    <a:solidFill>
                      <a:schemeClr val="tx1"/>
                    </a:solidFill>
                    <a:latin typeface="Univers Condensed"/>
                    <a:ea typeface="Cambria Math" panose="02040503050406030204" pitchFamily="18" charset="0"/>
                  </a:rPr>
                  <a:t>), </a:t>
                </a:r>
                <a:r>
                  <a:rPr lang="fr-CA" dirty="0">
                    <a:solidFill>
                      <a:schemeClr val="tx1"/>
                    </a:solidFill>
                    <a:latin typeface="Univers Condensed"/>
                  </a:rPr>
                  <a:t>calculé par rapport à la </a:t>
                </a:r>
                <a:r>
                  <a:rPr lang="fr-CA" u="sng" dirty="0">
                    <a:solidFill>
                      <a:schemeClr val="tx1"/>
                    </a:solidFill>
                    <a:latin typeface="Univers Condensed"/>
                  </a:rPr>
                  <a:t>fibre extrême</a:t>
                </a:r>
                <a:r>
                  <a:rPr lang="fr-CA" dirty="0">
                    <a:solidFill>
                      <a:schemeClr val="tx1"/>
                    </a:solidFill>
                    <a:latin typeface="Univers Condensed"/>
                  </a:rPr>
                  <a:t> en traction</a:t>
                </a:r>
                <a:endParaRPr lang="en-CA" dirty="0">
                  <a:solidFill>
                    <a:schemeClr val="tx1"/>
                  </a:solidFill>
                  <a:latin typeface="Univers Condensed"/>
                  <a:ea typeface="Cambria Math" panose="02040503050406030204" pitchFamily="18" charset="0"/>
                </a:endParaRPr>
              </a:p>
              <a:p>
                <a:pPr marL="842962" lvl="4" indent="0" defTabSz="1074738" eaLnBrk="1" hangingPunct="1">
                  <a:buNone/>
                  <a:defRPr/>
                </a:pPr>
                <a:endParaRPr lang="fr-CA" dirty="0">
                  <a:solidFill>
                    <a:schemeClr val="tx1"/>
                  </a:solidFill>
                  <a:latin typeface="Univers Condensed"/>
                  <a:ea typeface="Cambria Math" panose="02040503050406030204" pitchFamily="18" charset="0"/>
                </a:endParaRPr>
              </a:p>
              <a:p>
                <a:pPr marL="542925" lvl="3" indent="-157163" defTabSz="1074738" eaLnBrk="1" hangingPunct="1">
                  <a:buFont typeface="Arial" panose="020B0604020202020204" pitchFamily="34" charset="0"/>
                  <a:buChar char="•"/>
                  <a:defRPr/>
                </a:pPr>
                <a:endParaRPr lang="fr-FR" dirty="0">
                  <a:solidFill>
                    <a:schemeClr val="tx1"/>
                  </a:solidFill>
                  <a:latin typeface="Univers Condensed"/>
                  <a:ea typeface="Cambria Math" panose="02040503050406030204" pitchFamily="18" charset="0"/>
                </a:endParaRPr>
              </a:p>
              <a:p>
                <a:pPr marL="857250" lvl="3" indent="0" eaLnBrk="1" hangingPunct="1">
                  <a:buNone/>
                  <a:defRPr/>
                </a:pPr>
                <a:endParaRPr lang="fr-FR" dirty="0">
                  <a:solidFill>
                    <a:schemeClr val="tx1"/>
                  </a:solidFill>
                  <a:latin typeface="Univers Condensed"/>
                </a:endParaRPr>
              </a:p>
            </p:txBody>
          </p:sp>
        </mc:Choice>
        <mc:Fallback xmlns="">
          <p:sp>
            <p:nvSpPr>
              <p:cNvPr id="18" name="Rectangle 1027">
                <a:extLst>
                  <a:ext uri="{FF2B5EF4-FFF2-40B4-BE49-F238E27FC236}">
                    <a16:creationId xmlns:a16="http://schemas.microsoft.com/office/drawing/2014/main" id="{B2C3E980-1A90-43E5-9A1F-BF80F9993E50}"/>
                  </a:ext>
                </a:extLst>
              </p:cNvPr>
              <p:cNvSpPr txBox="1">
                <a:spLocks noRot="1" noChangeAspect="1" noMove="1" noResize="1" noEditPoints="1" noAdjustHandles="1" noChangeArrowheads="1" noChangeShapeType="1" noTextEdit="1"/>
              </p:cNvSpPr>
              <p:nvPr/>
            </p:nvSpPr>
            <p:spPr bwMode="auto">
              <a:xfrm>
                <a:off x="838200" y="4149080"/>
                <a:ext cx="8532440" cy="2335074"/>
              </a:xfrm>
              <a:prstGeom prst="rect">
                <a:avLst/>
              </a:prstGeom>
              <a:blipFill>
                <a:blip r:embed="rId5"/>
                <a:stretch>
                  <a:fillRect t="-1567" b="-28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9" name="Rectangle 8">
            <a:extLst>
              <a:ext uri="{FF2B5EF4-FFF2-40B4-BE49-F238E27FC236}">
                <a16:creationId xmlns:a16="http://schemas.microsoft.com/office/drawing/2014/main" id="{8E862C59-A7E9-B44F-BF27-7E4087039198}"/>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426470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54</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mc:AlternateContent xmlns:mc="http://schemas.openxmlformats.org/markup-compatibility/2006" xmlns:a14="http://schemas.microsoft.com/office/drawing/2010/main">
        <mc:Choice Requires="a14">
          <p:sp>
            <p:nvSpPr>
              <p:cNvPr id="9" name="Rectangle 1027">
                <a:extLst>
                  <a:ext uri="{FF2B5EF4-FFF2-40B4-BE49-F238E27FC236}">
                    <a16:creationId xmlns:a16="http://schemas.microsoft.com/office/drawing/2014/main" id="{7FF83364-AA1F-4124-BCC2-93E9F45B38B0}"/>
                  </a:ext>
                </a:extLst>
              </p:cNvPr>
              <p:cNvSpPr txBox="1">
                <a:spLocks noChangeArrowheads="1"/>
              </p:cNvSpPr>
              <p:nvPr/>
            </p:nvSpPr>
            <p:spPr bwMode="auto">
              <a:xfrm>
                <a:off x="838200" y="600795"/>
                <a:ext cx="10049511" cy="25922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25" lvl="2" indent="0" eaLnBrk="1" hangingPunct="1">
                  <a:buNone/>
                  <a:defRPr/>
                </a:pPr>
                <a:r>
                  <a:rPr lang="fr-FR" sz="1800" dirty="0">
                    <a:solidFill>
                      <a:schemeClr val="tx1"/>
                    </a:solidFill>
                    <a:latin typeface="Univers Condensed"/>
                  </a:rPr>
                  <a:t>Dans pareils cas, il faut donc considérer </a:t>
                </a:r>
                <a:r>
                  <a:rPr lang="fr-FR" sz="1800" b="1" dirty="0">
                    <a:solidFill>
                      <a:schemeClr val="tx1"/>
                    </a:solidFill>
                    <a:latin typeface="Univers Condensed"/>
                  </a:rPr>
                  <a:t>l’aire effective </a:t>
                </a:r>
                <a:r>
                  <a:rPr lang="fr-FR" sz="1800" dirty="0">
                    <a:solidFill>
                      <a:schemeClr val="tx1"/>
                    </a:solidFill>
                    <a:latin typeface="Univers Condensed"/>
                  </a:rPr>
                  <a:t>(</a:t>
                </a:r>
                <a14:m>
                  <m:oMath xmlns:m="http://schemas.openxmlformats.org/officeDocument/2006/math">
                    <m:sSub>
                      <m:sSubPr>
                        <m:ctrlPr>
                          <a:rPr lang="fr-FR" sz="1800" i="1" dirty="0">
                            <a:solidFill>
                              <a:schemeClr val="tx1"/>
                            </a:solidFill>
                            <a:latin typeface="Cambria Math" panose="02040503050406030204" pitchFamily="18" charset="0"/>
                          </a:rPr>
                        </m:ctrlPr>
                      </m:sSubPr>
                      <m:e>
                        <m:r>
                          <a:rPr lang="en-CA" sz="1800" dirty="0">
                            <a:solidFill>
                              <a:schemeClr val="tx1"/>
                            </a:solidFill>
                            <a:latin typeface="Cambria Math" panose="02040503050406030204" pitchFamily="18" charset="0"/>
                          </a:rPr>
                          <m:t>𝐴</m:t>
                        </m:r>
                      </m:e>
                      <m:sub>
                        <m:r>
                          <a:rPr lang="fr-CA" sz="1800" dirty="0">
                            <a:solidFill>
                              <a:schemeClr val="tx1"/>
                            </a:solidFill>
                            <a:latin typeface="Cambria Math" panose="02040503050406030204" pitchFamily="18" charset="0"/>
                          </a:rPr>
                          <m:t>𝑛𝑒</m:t>
                        </m:r>
                      </m:sub>
                    </m:sSub>
                  </m:oMath>
                </a14:m>
                <a:r>
                  <a:rPr lang="fr-FR" sz="1800" dirty="0">
                    <a:solidFill>
                      <a:schemeClr val="tx1"/>
                    </a:solidFill>
                    <a:latin typeface="Univers Condensed"/>
                  </a:rPr>
                  <a:t> ou </a:t>
                </a:r>
                <a14:m>
                  <m:oMath xmlns:m="http://schemas.openxmlformats.org/officeDocument/2006/math">
                    <m:sSub>
                      <m:sSubPr>
                        <m:ctrlPr>
                          <a:rPr lang="en-CA"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en-CA" sz="1800" i="1" dirty="0">
                            <a:solidFill>
                              <a:schemeClr val="tx1"/>
                            </a:solidFill>
                            <a:latin typeface="Cambria Math" panose="02040503050406030204" pitchFamily="18" charset="0"/>
                            <a:ea typeface="Cambria Math" panose="02040503050406030204" pitchFamily="18" charset="0"/>
                          </a:rPr>
                          <m:t>𝑔𝑒</m:t>
                        </m:r>
                      </m:sub>
                    </m:sSub>
                    <m:r>
                      <a:rPr lang="en-CA" sz="1800" i="1" dirty="0">
                        <a:solidFill>
                          <a:schemeClr val="tx1"/>
                        </a:solidFill>
                        <a:latin typeface="Cambria Math" panose="02040503050406030204" pitchFamily="18" charset="0"/>
                        <a:ea typeface="Cambria Math" panose="02040503050406030204" pitchFamily="18" charset="0"/>
                      </a:rPr>
                      <m:t> </m:t>
                    </m:r>
                  </m:oMath>
                </a14:m>
                <a:r>
                  <a:rPr lang="fr-FR" sz="1800" dirty="0">
                    <a:solidFill>
                      <a:schemeClr val="tx1"/>
                    </a:solidFill>
                    <a:latin typeface="Univers Condensed"/>
                  </a:rPr>
                  <a:t>) pour le calcul de la résistance de la pièce à la traction (</a:t>
                </a:r>
                <a14:m>
                  <m:oMath xmlns:m="http://schemas.openxmlformats.org/officeDocument/2006/math">
                    <m:sSub>
                      <m:sSubPr>
                        <m:ctrlPr>
                          <a:rPr lang="fr-FR" sz="1800" i="1" dirty="0">
                            <a:solidFill>
                              <a:schemeClr val="tx1"/>
                            </a:solidFill>
                            <a:latin typeface="Cambria Math" panose="02040503050406030204" pitchFamily="18" charset="0"/>
                          </a:rPr>
                        </m:ctrlPr>
                      </m:sSubPr>
                      <m:e>
                        <m:r>
                          <a:rPr lang="fr-CA" sz="1800" dirty="0">
                            <a:solidFill>
                              <a:schemeClr val="tx1"/>
                            </a:solidFill>
                            <a:latin typeface="Cambria Math" panose="02040503050406030204" pitchFamily="18" charset="0"/>
                          </a:rPr>
                          <m:t>𝑇</m:t>
                        </m:r>
                      </m:e>
                      <m:sub>
                        <m:r>
                          <a:rPr lang="fr-CA" sz="1800" dirty="0">
                            <a:solidFill>
                              <a:schemeClr val="tx1"/>
                            </a:solidFill>
                            <a:latin typeface="Cambria Math" panose="02040503050406030204" pitchFamily="18" charset="0"/>
                          </a:rPr>
                          <m:t>𝑟</m:t>
                        </m:r>
                      </m:sub>
                    </m:sSub>
                  </m:oMath>
                </a14:m>
                <a:r>
                  <a:rPr lang="fr-FR" sz="1800" dirty="0">
                    <a:solidFill>
                      <a:schemeClr val="tx1"/>
                    </a:solidFill>
                    <a:latin typeface="Univers Condensed"/>
                  </a:rPr>
                  <a:t>) :</a:t>
                </a:r>
              </a:p>
              <a:p>
                <a:pPr marL="274638" lvl="2" indent="-265113" eaLnBrk="1" hangingPunct="1">
                  <a:buClr>
                    <a:srgbClr val="FF0000"/>
                  </a:buClr>
                  <a:buFont typeface="Wingdings" panose="05000000000000000000" pitchFamily="2" charset="2"/>
                  <a:buChar char="Ø"/>
                  <a:defRPr/>
                </a:pPr>
                <a:endParaRPr lang="fr-FR" sz="1800" dirty="0">
                  <a:solidFill>
                    <a:schemeClr val="tx1"/>
                  </a:solidFill>
                  <a:latin typeface="Univers Condensed"/>
                </a:endParaRPr>
              </a:p>
              <a:p>
                <a:pPr marL="542925" lvl="3" indent="-157163" defTabSz="1074738" eaLnBrk="1" hangingPunct="1">
                  <a:buFont typeface="Arial" panose="020B0604020202020204" pitchFamily="34" charset="0"/>
                  <a:buChar char="•"/>
                  <a:defRPr/>
                </a:pPr>
                <a:r>
                  <a:rPr lang="fr-CA" sz="1800" dirty="0">
                    <a:solidFill>
                      <a:schemeClr val="tx1"/>
                    </a:solidFill>
                    <a:latin typeface="Univers Condensed"/>
                  </a:rPr>
                  <a:t>Pour la plastification sur </a:t>
                </a:r>
                <a:r>
                  <a:rPr lang="fr-CA" sz="1800" u="sng" dirty="0">
                    <a:solidFill>
                      <a:schemeClr val="tx1"/>
                    </a:solidFill>
                    <a:latin typeface="Univers Condensed"/>
                  </a:rPr>
                  <a:t>la section brute</a:t>
                </a:r>
                <a:endParaRPr lang="fr-FR" sz="1800" dirty="0">
                  <a:solidFill>
                    <a:schemeClr val="tx1"/>
                  </a:solidFill>
                  <a:latin typeface="Univers Condensed"/>
                  <a:ea typeface="Cambria Math" panose="02040503050406030204" pitchFamily="18" charset="0"/>
                </a:endParaRPr>
              </a:p>
              <a:p>
                <a:pPr marL="857250" lvl="3" indent="0">
                  <a:buNone/>
                  <a:defRPr/>
                </a:pPr>
                <a14:m>
                  <m:oMathPara xmlns:m="http://schemas.openxmlformats.org/officeDocument/2006/math">
                    <m:oMathParaPr>
                      <m:jc m:val="left"/>
                    </m:oMathParaPr>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𝑇</m:t>
                          </m:r>
                        </m:e>
                        <m:sub>
                          <m:r>
                            <a:rPr lang="en-CA" sz="1800" i="1" dirty="0">
                              <a:solidFill>
                                <a:schemeClr val="tx1"/>
                              </a:solidFill>
                              <a:latin typeface="Cambria Math" panose="02040503050406030204" pitchFamily="18" charset="0"/>
                              <a:ea typeface="Cambria Math" panose="02040503050406030204" pitchFamily="18" charset="0"/>
                            </a:rPr>
                            <m:t>𝑟</m:t>
                          </m:r>
                        </m:sub>
                      </m:sSub>
                      <m:r>
                        <a:rPr lang="fr-CA" sz="1800" i="1" dirty="0">
                          <a:solidFill>
                            <a:schemeClr val="tx1"/>
                          </a:solidFill>
                          <a:latin typeface="Cambria Math" panose="02040503050406030204" pitchFamily="18" charset="0"/>
                          <a:ea typeface="Cambria Math" panose="02040503050406030204" pitchFamily="18" charset="0"/>
                        </a:rPr>
                        <m:t>=</m:t>
                      </m:r>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fr-FR" sz="1800" i="1" dirty="0">
                              <a:solidFill>
                                <a:schemeClr val="tx1"/>
                              </a:solidFill>
                              <a:latin typeface="Cambria Math" panose="02040503050406030204" pitchFamily="18" charset="0"/>
                              <a:ea typeface="Cambria Math"/>
                            </a:rPr>
                            <m:t>𝜙</m:t>
                          </m:r>
                        </m:e>
                        <m:sub>
                          <m:r>
                            <a:rPr lang="en-CA" sz="1800" i="1" dirty="0">
                              <a:solidFill>
                                <a:schemeClr val="tx1"/>
                              </a:solidFill>
                              <a:latin typeface="Cambria Math" panose="02040503050406030204" pitchFamily="18" charset="0"/>
                              <a:ea typeface="Cambria Math" panose="02040503050406030204" pitchFamily="18" charset="0"/>
                            </a:rPr>
                            <m:t>𝑦</m:t>
                          </m:r>
                        </m:sub>
                      </m:sSub>
                      <m:r>
                        <a:rPr lang="en-CA" sz="1800" i="1" dirty="0">
                          <a:solidFill>
                            <a:schemeClr val="tx1"/>
                          </a:solidFill>
                          <a:latin typeface="Cambria Math" panose="02040503050406030204" pitchFamily="18" charset="0"/>
                          <a:ea typeface="Cambria Math" panose="02040503050406030204" pitchFamily="18" charset="0"/>
                        </a:rPr>
                        <m:t> </m:t>
                      </m:r>
                      <m:sSub>
                        <m:sSubPr>
                          <m:ctrlPr>
                            <a:rPr lang="en-CA"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en-CA" sz="1800" i="1" dirty="0">
                              <a:solidFill>
                                <a:schemeClr val="tx1"/>
                              </a:solidFill>
                              <a:latin typeface="Cambria Math" panose="02040503050406030204" pitchFamily="18" charset="0"/>
                              <a:ea typeface="Cambria Math" panose="02040503050406030204" pitchFamily="18" charset="0"/>
                            </a:rPr>
                            <m:t>𝑔𝑒</m:t>
                          </m:r>
                        </m:sub>
                      </m:sSub>
                      <m:r>
                        <a:rPr lang="en-CA" sz="1800" i="1" dirty="0">
                          <a:solidFill>
                            <a:schemeClr val="tx1"/>
                          </a:solidFill>
                          <a:latin typeface="Cambria Math" panose="02040503050406030204" pitchFamily="18" charset="0"/>
                          <a:ea typeface="Cambria Math" panose="02040503050406030204" pitchFamily="18" charset="0"/>
                        </a:rPr>
                        <m:t> </m:t>
                      </m:r>
                      <m:sSub>
                        <m:sSubPr>
                          <m:ctrlPr>
                            <a:rPr lang="en-CA"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en-CA" sz="1800" i="1" dirty="0">
                              <a:solidFill>
                                <a:schemeClr val="tx1"/>
                              </a:solidFill>
                              <a:latin typeface="Cambria Math" panose="02040503050406030204" pitchFamily="18" charset="0"/>
                              <a:ea typeface="Cambria Math" panose="02040503050406030204" pitchFamily="18" charset="0"/>
                            </a:rPr>
                            <m:t>𝑦</m:t>
                          </m:r>
                        </m:sub>
                      </m:sSub>
                    </m:oMath>
                  </m:oMathPara>
                </a14:m>
                <a:endParaRPr lang="fr-CA" sz="1800" dirty="0">
                  <a:solidFill>
                    <a:schemeClr val="tx1"/>
                  </a:solidFill>
                  <a:latin typeface="Univers Condensed"/>
                  <a:ea typeface="Cambria Math" panose="02040503050406030204" pitchFamily="18" charset="0"/>
                </a:endParaRPr>
              </a:p>
              <a:p>
                <a:pPr marL="1314450" lvl="4" indent="0" eaLnBrk="1" hangingPunct="1">
                  <a:buNone/>
                  <a:defRPr/>
                </a:pPr>
                <a:endParaRPr lang="fr-CA" sz="1800" dirty="0">
                  <a:solidFill>
                    <a:schemeClr val="tx1"/>
                  </a:solidFill>
                  <a:latin typeface="Univers Condensed"/>
                  <a:ea typeface="Cambria Math" panose="02040503050406030204" pitchFamily="18" charset="0"/>
                </a:endParaRPr>
              </a:p>
              <a:p>
                <a:pPr marL="542925" lvl="3" indent="-157163" defTabSz="1074738" eaLnBrk="1" hangingPunct="1">
                  <a:buFont typeface="Arial" panose="020B0604020202020204" pitchFamily="34" charset="0"/>
                  <a:buChar char="•"/>
                  <a:defRPr/>
                </a:pPr>
                <a:r>
                  <a:rPr lang="fr-CA" sz="1800" dirty="0">
                    <a:solidFill>
                      <a:schemeClr val="tx1"/>
                    </a:solidFill>
                    <a:latin typeface="Univers Condensed"/>
                    <a:ea typeface="Cambria Math" panose="02040503050406030204" pitchFamily="18" charset="0"/>
                  </a:rPr>
                  <a:t>Pour la rupture sur la section nette a</a:t>
                </a:r>
                <a:r>
                  <a:rPr lang="fr-FR" sz="1800" dirty="0">
                    <a:solidFill>
                      <a:schemeClr val="tx1"/>
                    </a:solidFill>
                    <a:latin typeface="Univers Condensed"/>
                    <a:ea typeface="Cambria Math" panose="02040503050406030204" pitchFamily="18" charset="0"/>
                  </a:rPr>
                  <a:t>u droit de </a:t>
                </a:r>
                <a:r>
                  <a:rPr lang="fr-FR" sz="1800" u="sng" dirty="0">
                    <a:solidFill>
                      <a:schemeClr val="tx1"/>
                    </a:solidFill>
                    <a:latin typeface="Univers Condensed"/>
                    <a:ea typeface="Cambria Math" panose="02040503050406030204" pitchFamily="18" charset="0"/>
                  </a:rPr>
                  <a:t>l’assemblage boulonné</a:t>
                </a:r>
                <a:endParaRPr lang="fr-FR" sz="18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𝑇</m:t>
                          </m:r>
                        </m:e>
                        <m:sub>
                          <m:r>
                            <a:rPr lang="en-CA" sz="1800" i="1" dirty="0">
                              <a:solidFill>
                                <a:schemeClr val="tx1"/>
                              </a:solidFill>
                              <a:latin typeface="Cambria Math" panose="02040503050406030204" pitchFamily="18" charset="0"/>
                              <a:ea typeface="Cambria Math" panose="02040503050406030204" pitchFamily="18" charset="0"/>
                            </a:rPr>
                            <m:t>𝑟</m:t>
                          </m:r>
                        </m:sub>
                      </m:sSub>
                      <m:r>
                        <a:rPr lang="fr-CA" sz="1800" i="1" dirty="0">
                          <a:solidFill>
                            <a:schemeClr val="tx1"/>
                          </a:solidFill>
                          <a:latin typeface="Cambria Math" panose="02040503050406030204" pitchFamily="18" charset="0"/>
                          <a:ea typeface="Cambria Math" panose="02040503050406030204" pitchFamily="18" charset="0"/>
                        </a:rPr>
                        <m:t>=</m:t>
                      </m:r>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fr-FR" sz="1800" i="1" dirty="0">
                              <a:solidFill>
                                <a:schemeClr val="tx1"/>
                              </a:solidFill>
                              <a:latin typeface="Cambria Math" panose="02040503050406030204" pitchFamily="18" charset="0"/>
                              <a:ea typeface="Cambria Math"/>
                            </a:rPr>
                            <m:t>𝜙</m:t>
                          </m:r>
                        </m:e>
                        <m:sub>
                          <m:r>
                            <a:rPr lang="en-CA" sz="1800" i="1" dirty="0">
                              <a:solidFill>
                                <a:schemeClr val="tx1"/>
                              </a:solidFill>
                              <a:latin typeface="Cambria Math" panose="02040503050406030204" pitchFamily="18" charset="0"/>
                              <a:ea typeface="Cambria Math"/>
                            </a:rPr>
                            <m:t>𝑢</m:t>
                          </m:r>
                        </m:sub>
                      </m:sSub>
                      <m:r>
                        <a:rPr lang="en-CA" sz="1800" i="1" dirty="0">
                          <a:solidFill>
                            <a:schemeClr val="tx1"/>
                          </a:solidFill>
                          <a:latin typeface="Cambria Math" panose="02040503050406030204" pitchFamily="18" charset="0"/>
                          <a:ea typeface="Cambria Math" panose="02040503050406030204" pitchFamily="18" charset="0"/>
                        </a:rPr>
                        <m:t> </m:t>
                      </m:r>
                      <m:sSub>
                        <m:sSubPr>
                          <m:ctrlPr>
                            <a:rPr lang="en-CA"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en-CA" sz="1800" i="1" dirty="0">
                              <a:solidFill>
                                <a:schemeClr val="tx1"/>
                              </a:solidFill>
                              <a:latin typeface="Cambria Math" panose="02040503050406030204" pitchFamily="18" charset="0"/>
                              <a:ea typeface="Cambria Math" panose="02040503050406030204" pitchFamily="18" charset="0"/>
                            </a:rPr>
                            <m:t>𝑛</m:t>
                          </m:r>
                          <m:r>
                            <a:rPr lang="fr-CA" sz="1800" i="1" dirty="0">
                              <a:solidFill>
                                <a:schemeClr val="tx1"/>
                              </a:solidFill>
                              <a:latin typeface="Cambria Math" panose="02040503050406030204" pitchFamily="18" charset="0"/>
                              <a:ea typeface="Cambria Math" panose="02040503050406030204" pitchFamily="18" charset="0"/>
                            </a:rPr>
                            <m:t>𝑒</m:t>
                          </m:r>
                        </m:sub>
                      </m:sSub>
                      <m:r>
                        <a:rPr lang="en-CA" sz="1800" i="1" dirty="0">
                          <a:solidFill>
                            <a:schemeClr val="tx1"/>
                          </a:solidFill>
                          <a:latin typeface="Cambria Math" panose="02040503050406030204" pitchFamily="18" charset="0"/>
                          <a:ea typeface="Cambria Math" panose="02040503050406030204" pitchFamily="18" charset="0"/>
                        </a:rPr>
                        <m:t> </m:t>
                      </m:r>
                      <m:sSub>
                        <m:sSubPr>
                          <m:ctrlPr>
                            <a:rPr lang="en-CA"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en-CA" sz="1800" i="1" dirty="0">
                              <a:solidFill>
                                <a:schemeClr val="tx1"/>
                              </a:solidFill>
                              <a:latin typeface="Cambria Math" panose="02040503050406030204" pitchFamily="18" charset="0"/>
                              <a:ea typeface="Cambria Math" panose="02040503050406030204" pitchFamily="18" charset="0"/>
                            </a:rPr>
                            <m:t>𝑢</m:t>
                          </m:r>
                        </m:sub>
                      </m:sSub>
                    </m:oMath>
                  </m:oMathPara>
                </a14:m>
                <a:endParaRPr lang="fr-FR" sz="1800" dirty="0">
                  <a:solidFill>
                    <a:schemeClr val="tx1"/>
                  </a:solidFill>
                  <a:latin typeface="Univers Condensed"/>
                </a:endParaRPr>
              </a:p>
              <a:p>
                <a:pPr marL="274638" lvl="2" indent="-265113" eaLnBrk="1" hangingPunct="1">
                  <a:buClr>
                    <a:srgbClr val="FF0000"/>
                  </a:buClr>
                  <a:buFont typeface="Wingdings" panose="05000000000000000000" pitchFamily="2" charset="2"/>
                  <a:buChar char="Ø"/>
                  <a:defRPr/>
                </a:pPr>
                <a:endParaRPr lang="fr-FR" sz="1800" dirty="0">
                  <a:solidFill>
                    <a:schemeClr val="tx1"/>
                  </a:solidFill>
                  <a:latin typeface="Univers Condensed"/>
                </a:endParaRPr>
              </a:p>
            </p:txBody>
          </p:sp>
        </mc:Choice>
        <mc:Fallback xmlns="">
          <p:sp>
            <p:nvSpPr>
              <p:cNvPr id="9" name="Rectangle 1027">
                <a:extLst>
                  <a:ext uri="{FF2B5EF4-FFF2-40B4-BE49-F238E27FC236}">
                    <a16:creationId xmlns:a16="http://schemas.microsoft.com/office/drawing/2014/main" id="{7FF83364-AA1F-4124-BCC2-93E9F45B38B0}"/>
                  </a:ext>
                </a:extLst>
              </p:cNvPr>
              <p:cNvSpPr txBox="1">
                <a:spLocks noRot="1" noChangeAspect="1" noMove="1" noResize="1" noEditPoints="1" noAdjustHandles="1" noChangeArrowheads="1" noChangeShapeType="1" noTextEdit="1"/>
              </p:cNvSpPr>
              <p:nvPr/>
            </p:nvSpPr>
            <p:spPr bwMode="auto">
              <a:xfrm>
                <a:off x="838200" y="600795"/>
                <a:ext cx="10049511" cy="2592288"/>
              </a:xfrm>
              <a:prstGeom prst="rect">
                <a:avLst/>
              </a:prstGeom>
              <a:blipFill>
                <a:blip r:embed="rId3"/>
                <a:stretch>
                  <a:fillRect l="-425" t="-1412" b="-9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Rectangle 1027">
                <a:extLst>
                  <a:ext uri="{FF2B5EF4-FFF2-40B4-BE49-F238E27FC236}">
                    <a16:creationId xmlns:a16="http://schemas.microsoft.com/office/drawing/2014/main" id="{197D23EA-5EB4-4CB9-9DC4-C438D4D3AF4C}"/>
                  </a:ext>
                </a:extLst>
              </p:cNvPr>
              <p:cNvSpPr txBox="1">
                <a:spLocks noChangeArrowheads="1"/>
              </p:cNvSpPr>
              <p:nvPr/>
            </p:nvSpPr>
            <p:spPr bwMode="auto">
              <a:xfrm>
                <a:off x="886015" y="3197870"/>
                <a:ext cx="9933942" cy="35283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1" indent="-180975" eaLnBrk="1" hangingPunct="1">
                  <a:buFont typeface="Arial" panose="020B0604020202020204" pitchFamily="34" charset="0"/>
                  <a:buChar char="•"/>
                  <a:defRPr/>
                </a:pPr>
                <a:r>
                  <a:rPr lang="fr-FR" sz="1800" dirty="0">
                    <a:solidFill>
                      <a:schemeClr val="tx1"/>
                    </a:solidFill>
                    <a:latin typeface="Univers Condensed"/>
                  </a:rPr>
                  <a:t>Les aires effectives (</a:t>
                </a:r>
                <a14:m>
                  <m:oMath xmlns:m="http://schemas.openxmlformats.org/officeDocument/2006/math">
                    <m:sSub>
                      <m:sSubPr>
                        <m:ctrlPr>
                          <a:rPr lang="fr-FR" sz="1800" i="1" dirty="0">
                            <a:solidFill>
                              <a:schemeClr val="tx1"/>
                            </a:solidFill>
                            <a:latin typeface="Cambria Math" panose="02040503050406030204" pitchFamily="18" charset="0"/>
                          </a:rPr>
                        </m:ctrlPr>
                      </m:sSubPr>
                      <m:e>
                        <m:r>
                          <a:rPr lang="en-CA" sz="1800" dirty="0">
                            <a:solidFill>
                              <a:schemeClr val="tx1"/>
                            </a:solidFill>
                            <a:latin typeface="Cambria Math" panose="02040503050406030204" pitchFamily="18" charset="0"/>
                          </a:rPr>
                          <m:t>𝐴</m:t>
                        </m:r>
                      </m:e>
                      <m:sub>
                        <m:r>
                          <a:rPr lang="fr-CA" sz="1800" i="1" dirty="0">
                            <a:solidFill>
                              <a:schemeClr val="tx1"/>
                            </a:solidFill>
                            <a:latin typeface="Cambria Math" panose="02040503050406030204" pitchFamily="18" charset="0"/>
                          </a:rPr>
                          <m:t>𝑔</m:t>
                        </m:r>
                        <m:r>
                          <a:rPr lang="fr-CA" sz="1800" dirty="0">
                            <a:solidFill>
                              <a:schemeClr val="tx1"/>
                            </a:solidFill>
                            <a:latin typeface="Cambria Math" panose="02040503050406030204" pitchFamily="18" charset="0"/>
                          </a:rPr>
                          <m:t>𝑒</m:t>
                        </m:r>
                      </m:sub>
                    </m:sSub>
                  </m:oMath>
                </a14:m>
                <a:r>
                  <a:rPr lang="fr-FR" sz="1800" dirty="0">
                    <a:solidFill>
                      <a:schemeClr val="tx1"/>
                    </a:solidFill>
                    <a:latin typeface="Univers Condensed"/>
                  </a:rPr>
                  <a:t>) et (</a:t>
                </a:r>
                <a14:m>
                  <m:oMath xmlns:m="http://schemas.openxmlformats.org/officeDocument/2006/math">
                    <m:sSub>
                      <m:sSubPr>
                        <m:ctrlPr>
                          <a:rPr lang="en-CA"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fr-CA" sz="1800" i="1" dirty="0">
                            <a:solidFill>
                              <a:schemeClr val="tx1"/>
                            </a:solidFill>
                            <a:latin typeface="Cambria Math" panose="02040503050406030204" pitchFamily="18" charset="0"/>
                            <a:ea typeface="Cambria Math" panose="02040503050406030204" pitchFamily="18" charset="0"/>
                          </a:rPr>
                          <m:t>𝑛</m:t>
                        </m:r>
                        <m:r>
                          <a:rPr lang="en-CA" sz="1800" i="1" dirty="0">
                            <a:solidFill>
                              <a:schemeClr val="tx1"/>
                            </a:solidFill>
                            <a:latin typeface="Cambria Math" panose="02040503050406030204" pitchFamily="18" charset="0"/>
                            <a:ea typeface="Cambria Math" panose="02040503050406030204" pitchFamily="18" charset="0"/>
                          </a:rPr>
                          <m:t>𝑒</m:t>
                        </m:r>
                      </m:sub>
                    </m:sSub>
                  </m:oMath>
                </a14:m>
                <a:r>
                  <a:rPr lang="fr-FR" sz="1800" dirty="0">
                    <a:solidFill>
                      <a:schemeClr val="tx1"/>
                    </a:solidFill>
                    <a:latin typeface="Univers Condensed"/>
                  </a:rPr>
                  <a:t>) sont obtenues par les relations :</a:t>
                </a:r>
              </a:p>
              <a:p>
                <a:pPr marL="723900" lvl="2" indent="0" eaLnBrk="1" hangingPunct="1">
                  <a:buNone/>
                  <a:defRPr/>
                </a:pPr>
                <a14:m>
                  <m:oMathPara xmlns:m="http://schemas.openxmlformats.org/officeDocument/2006/math">
                    <m:oMathParaPr>
                      <m:jc m:val="left"/>
                    </m:oMathParaPr>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en-CA" sz="1800" i="1" dirty="0">
                              <a:solidFill>
                                <a:schemeClr val="tx1"/>
                              </a:solidFill>
                              <a:latin typeface="Cambria Math" panose="02040503050406030204" pitchFamily="18" charset="0"/>
                              <a:ea typeface="Cambria Math" panose="02040503050406030204" pitchFamily="18" charset="0"/>
                            </a:rPr>
                            <m:t>𝑔</m:t>
                          </m:r>
                          <m:r>
                            <a:rPr lang="fr-CA" sz="1800" i="1" dirty="0">
                              <a:solidFill>
                                <a:schemeClr val="tx1"/>
                              </a:solidFill>
                              <a:latin typeface="Cambria Math" panose="02040503050406030204" pitchFamily="18" charset="0"/>
                              <a:ea typeface="Cambria Math" panose="02040503050406030204" pitchFamily="18" charset="0"/>
                            </a:rPr>
                            <m:t>𝑒</m:t>
                          </m:r>
                        </m:sub>
                      </m:sSub>
                      <m:r>
                        <a:rPr lang="en-CA" sz="1800" i="1" dirty="0">
                          <a:solidFill>
                            <a:schemeClr val="tx1"/>
                          </a:solidFill>
                          <a:latin typeface="Cambria Math" panose="02040503050406030204" pitchFamily="18" charset="0"/>
                          <a:ea typeface="Cambria Math" panose="02040503050406030204" pitchFamily="18" charset="0"/>
                        </a:rPr>
                        <m:t>=</m:t>
                      </m:r>
                      <m:f>
                        <m:fPr>
                          <m:ctrlPr>
                            <a:rPr lang="en-CA" sz="1800" i="1" dirty="0">
                              <a:solidFill>
                                <a:schemeClr val="tx1"/>
                              </a:solidFill>
                              <a:latin typeface="Cambria Math" panose="02040503050406030204" pitchFamily="18" charset="0"/>
                              <a:ea typeface="Cambria Math" panose="02040503050406030204" pitchFamily="18" charset="0"/>
                            </a:rPr>
                          </m:ctrlPr>
                        </m:fPr>
                        <m:num>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en-CA" sz="1800" i="1" dirty="0">
                                  <a:solidFill>
                                    <a:schemeClr val="tx1"/>
                                  </a:solidFill>
                                  <a:latin typeface="Cambria Math" panose="02040503050406030204" pitchFamily="18" charset="0"/>
                                  <a:ea typeface="Cambria Math" panose="02040503050406030204" pitchFamily="18" charset="0"/>
                                </a:rPr>
                                <m:t>𝑔</m:t>
                              </m:r>
                            </m:sub>
                          </m:sSub>
                        </m:num>
                        <m:den>
                          <m:r>
                            <a:rPr lang="fr-CA" sz="1800" i="1" dirty="0">
                              <a:solidFill>
                                <a:schemeClr val="tx1"/>
                              </a:solidFill>
                              <a:latin typeface="Cambria Math" panose="02040503050406030204" pitchFamily="18" charset="0"/>
                              <a:ea typeface="Cambria Math" panose="02040503050406030204" pitchFamily="18" charset="0"/>
                            </a:rPr>
                            <m:t>1+</m:t>
                          </m:r>
                          <m:r>
                            <a:rPr lang="fr-CA" sz="1800" i="1" dirty="0">
                              <a:solidFill>
                                <a:schemeClr val="tx1"/>
                              </a:solidFill>
                              <a:latin typeface="Cambria Math" panose="02040503050406030204" pitchFamily="18" charset="0"/>
                              <a:ea typeface="Cambria Math" panose="02040503050406030204" pitchFamily="18" charset="0"/>
                            </a:rPr>
                            <m:t>𝑒</m:t>
                          </m:r>
                          <m:r>
                            <a:rPr lang="fr-CA" sz="1800" i="1" dirty="0">
                              <a:solidFill>
                                <a:schemeClr val="tx1"/>
                              </a:solidFill>
                              <a:latin typeface="Cambria Math" panose="02040503050406030204" pitchFamily="18" charset="0"/>
                              <a:ea typeface="Cambria Math" panose="02040503050406030204" pitchFamily="18" charset="0"/>
                            </a:rPr>
                            <m:t> </m:t>
                          </m:r>
                          <m:f>
                            <m:fPr>
                              <m:ctrlPr>
                                <a:rPr lang="fr-CA" sz="1800" i="1" dirty="0">
                                  <a:solidFill>
                                    <a:schemeClr val="tx1"/>
                                  </a:solidFill>
                                  <a:latin typeface="Cambria Math" panose="02040503050406030204" pitchFamily="18" charset="0"/>
                                  <a:ea typeface="Cambria Math" panose="02040503050406030204" pitchFamily="18" charset="0"/>
                                </a:rPr>
                              </m:ctrlPr>
                            </m:fPr>
                            <m:num>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en-CA" sz="1800" i="1" dirty="0">
                                      <a:solidFill>
                                        <a:schemeClr val="tx1"/>
                                      </a:solidFill>
                                      <a:latin typeface="Cambria Math" panose="02040503050406030204" pitchFamily="18" charset="0"/>
                                      <a:ea typeface="Cambria Math" panose="02040503050406030204" pitchFamily="18" charset="0"/>
                                    </a:rPr>
                                    <m:t>𝑔</m:t>
                                  </m:r>
                                </m:sub>
                              </m:sSub>
                            </m:num>
                            <m:den>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fr-CA" sz="1800" i="1" dirty="0">
                                      <a:solidFill>
                                        <a:schemeClr val="tx1"/>
                                      </a:solidFill>
                                      <a:latin typeface="Cambria Math" panose="02040503050406030204" pitchFamily="18" charset="0"/>
                                      <a:ea typeface="Cambria Math" panose="02040503050406030204" pitchFamily="18" charset="0"/>
                                    </a:rPr>
                                    <m:t>𝑆</m:t>
                                  </m:r>
                                </m:e>
                                <m:sub>
                                  <m:r>
                                    <a:rPr lang="en-CA" sz="1800" i="1" dirty="0">
                                      <a:solidFill>
                                        <a:schemeClr val="tx1"/>
                                      </a:solidFill>
                                      <a:latin typeface="Cambria Math" panose="02040503050406030204" pitchFamily="18" charset="0"/>
                                      <a:ea typeface="Cambria Math" panose="02040503050406030204" pitchFamily="18" charset="0"/>
                                    </a:rPr>
                                    <m:t>𝑔</m:t>
                                  </m:r>
                                </m:sub>
                              </m:sSub>
                            </m:den>
                          </m:f>
                        </m:den>
                      </m:f>
                    </m:oMath>
                  </m:oMathPara>
                </a14:m>
                <a:endParaRPr lang="fr-CA" sz="1800" dirty="0">
                  <a:solidFill>
                    <a:schemeClr val="tx1"/>
                  </a:solidFill>
                  <a:latin typeface="Univers Condensed"/>
                  <a:ea typeface="Cambria Math" panose="02040503050406030204" pitchFamily="18" charset="0"/>
                </a:endParaRPr>
              </a:p>
              <a:p>
                <a:pPr marL="723900" lvl="2" indent="0" eaLnBrk="1" hangingPunct="1">
                  <a:buNone/>
                  <a:defRPr/>
                </a:pPr>
                <a:endParaRPr lang="fr-CA" sz="1800" dirty="0">
                  <a:solidFill>
                    <a:schemeClr val="tx1"/>
                  </a:solidFill>
                  <a:latin typeface="Univers Condensed"/>
                  <a:ea typeface="Cambria Math" panose="02040503050406030204" pitchFamily="18" charset="0"/>
                </a:endParaRPr>
              </a:p>
              <a:p>
                <a:pPr marL="723900" lvl="2" indent="0" eaLnBrk="1" hangingPunct="1">
                  <a:buNone/>
                  <a:defRPr/>
                </a:pPr>
                <a14:m>
                  <m:oMathPara xmlns:m="http://schemas.openxmlformats.org/officeDocument/2006/math">
                    <m:oMathParaPr>
                      <m:jc m:val="left"/>
                    </m:oMathParaPr>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fr-CA" sz="1800" i="1" dirty="0">
                              <a:solidFill>
                                <a:schemeClr val="tx1"/>
                              </a:solidFill>
                              <a:latin typeface="Cambria Math" panose="02040503050406030204" pitchFamily="18" charset="0"/>
                              <a:ea typeface="Cambria Math" panose="02040503050406030204" pitchFamily="18" charset="0"/>
                            </a:rPr>
                            <m:t>𝑛𝑒</m:t>
                          </m:r>
                        </m:sub>
                      </m:sSub>
                      <m:r>
                        <a:rPr lang="en-CA" sz="1800" i="1" dirty="0">
                          <a:solidFill>
                            <a:schemeClr val="tx1"/>
                          </a:solidFill>
                          <a:latin typeface="Cambria Math" panose="02040503050406030204" pitchFamily="18" charset="0"/>
                          <a:ea typeface="Cambria Math" panose="02040503050406030204" pitchFamily="18" charset="0"/>
                        </a:rPr>
                        <m:t>=</m:t>
                      </m:r>
                      <m:f>
                        <m:fPr>
                          <m:ctrlPr>
                            <a:rPr lang="en-CA" sz="1800" i="1" dirty="0">
                              <a:solidFill>
                                <a:schemeClr val="tx1"/>
                              </a:solidFill>
                              <a:latin typeface="Cambria Math" panose="02040503050406030204" pitchFamily="18" charset="0"/>
                              <a:ea typeface="Cambria Math" panose="02040503050406030204" pitchFamily="18" charset="0"/>
                            </a:rPr>
                          </m:ctrlPr>
                        </m:fPr>
                        <m:num>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fr-CA" sz="1800" i="1" dirty="0">
                                  <a:solidFill>
                                    <a:schemeClr val="tx1"/>
                                  </a:solidFill>
                                  <a:latin typeface="Cambria Math" panose="02040503050406030204" pitchFamily="18" charset="0"/>
                                  <a:ea typeface="Cambria Math" panose="02040503050406030204" pitchFamily="18" charset="0"/>
                                </a:rPr>
                                <m:t>𝑛</m:t>
                              </m:r>
                            </m:sub>
                          </m:sSub>
                        </m:num>
                        <m:den>
                          <m:r>
                            <a:rPr lang="fr-CA" sz="1800" i="1" dirty="0">
                              <a:solidFill>
                                <a:schemeClr val="tx1"/>
                              </a:solidFill>
                              <a:latin typeface="Cambria Math" panose="02040503050406030204" pitchFamily="18" charset="0"/>
                              <a:ea typeface="Cambria Math" panose="02040503050406030204" pitchFamily="18" charset="0"/>
                            </a:rPr>
                            <m:t>1+</m:t>
                          </m:r>
                          <m:r>
                            <a:rPr lang="fr-CA" sz="1800" i="1" dirty="0">
                              <a:solidFill>
                                <a:schemeClr val="tx1"/>
                              </a:solidFill>
                              <a:latin typeface="Cambria Math" panose="02040503050406030204" pitchFamily="18" charset="0"/>
                              <a:ea typeface="Cambria Math" panose="02040503050406030204" pitchFamily="18" charset="0"/>
                            </a:rPr>
                            <m:t>𝑒</m:t>
                          </m:r>
                          <m:r>
                            <a:rPr lang="fr-CA" sz="1800" i="1" dirty="0">
                              <a:solidFill>
                                <a:schemeClr val="tx1"/>
                              </a:solidFill>
                              <a:latin typeface="Cambria Math" panose="02040503050406030204" pitchFamily="18" charset="0"/>
                              <a:ea typeface="Cambria Math" panose="02040503050406030204" pitchFamily="18" charset="0"/>
                            </a:rPr>
                            <m:t> </m:t>
                          </m:r>
                          <m:f>
                            <m:fPr>
                              <m:ctrlPr>
                                <a:rPr lang="fr-CA" sz="1800" i="1" dirty="0">
                                  <a:solidFill>
                                    <a:schemeClr val="tx1"/>
                                  </a:solidFill>
                                  <a:latin typeface="Cambria Math" panose="02040503050406030204" pitchFamily="18" charset="0"/>
                                  <a:ea typeface="Cambria Math" panose="02040503050406030204" pitchFamily="18" charset="0"/>
                                </a:rPr>
                              </m:ctrlPr>
                            </m:fPr>
                            <m:num>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fr-CA" sz="1800" i="1" dirty="0">
                                      <a:solidFill>
                                        <a:schemeClr val="tx1"/>
                                      </a:solidFill>
                                      <a:latin typeface="Cambria Math" panose="02040503050406030204" pitchFamily="18" charset="0"/>
                                      <a:ea typeface="Cambria Math" panose="02040503050406030204" pitchFamily="18" charset="0"/>
                                    </a:rPr>
                                    <m:t>𝑛</m:t>
                                  </m:r>
                                </m:sub>
                              </m:sSub>
                            </m:num>
                            <m:den>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fr-CA" sz="1800" i="1" dirty="0">
                                      <a:solidFill>
                                        <a:schemeClr val="tx1"/>
                                      </a:solidFill>
                                      <a:latin typeface="Cambria Math" panose="02040503050406030204" pitchFamily="18" charset="0"/>
                                      <a:ea typeface="Cambria Math" panose="02040503050406030204" pitchFamily="18" charset="0"/>
                                    </a:rPr>
                                    <m:t>𝑍</m:t>
                                  </m:r>
                                </m:e>
                                <m:sub>
                                  <m:r>
                                    <a:rPr lang="fr-CA" sz="1800" i="1" dirty="0">
                                      <a:solidFill>
                                        <a:schemeClr val="tx1"/>
                                      </a:solidFill>
                                      <a:latin typeface="Cambria Math" panose="02040503050406030204" pitchFamily="18" charset="0"/>
                                      <a:ea typeface="Cambria Math" panose="02040503050406030204" pitchFamily="18" charset="0"/>
                                    </a:rPr>
                                    <m:t>𝑛</m:t>
                                  </m:r>
                                </m:sub>
                              </m:sSub>
                            </m:den>
                          </m:f>
                        </m:den>
                      </m:f>
                    </m:oMath>
                  </m:oMathPara>
                </a14:m>
                <a:endParaRPr lang="fr-CA" sz="1800" dirty="0">
                  <a:solidFill>
                    <a:schemeClr val="tx1"/>
                  </a:solidFill>
                  <a:latin typeface="Univers Condensed"/>
                  <a:ea typeface="Cambria Math" panose="02040503050406030204" pitchFamily="18" charset="0"/>
                </a:endParaRPr>
              </a:p>
              <a:p>
                <a:pPr marL="1158875" lvl="2" indent="-441325" eaLnBrk="1" hangingPunct="1">
                  <a:buNone/>
                  <a:defRPr/>
                </a:pPr>
                <a14:m>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fr-CA" sz="1800" i="1" dirty="0">
                            <a:solidFill>
                              <a:schemeClr val="tx1"/>
                            </a:solidFill>
                            <a:latin typeface="Cambria Math" panose="02040503050406030204" pitchFamily="18" charset="0"/>
                            <a:ea typeface="Cambria Math" panose="02040503050406030204" pitchFamily="18" charset="0"/>
                          </a:rPr>
                          <m:t>𝑆</m:t>
                        </m:r>
                      </m:e>
                      <m:sub>
                        <m:r>
                          <a:rPr lang="en-CA" sz="1800" i="1" dirty="0">
                            <a:solidFill>
                              <a:schemeClr val="tx1"/>
                            </a:solidFill>
                            <a:latin typeface="Cambria Math" panose="02040503050406030204" pitchFamily="18" charset="0"/>
                            <a:ea typeface="Cambria Math" panose="02040503050406030204" pitchFamily="18" charset="0"/>
                          </a:rPr>
                          <m:t>𝑔</m:t>
                        </m:r>
                      </m:sub>
                    </m:sSub>
                  </m:oMath>
                </a14:m>
                <a:r>
                  <a:rPr lang="fr-FR" sz="1800" i="1" dirty="0">
                    <a:solidFill>
                      <a:schemeClr val="tx1"/>
                    </a:solidFill>
                    <a:latin typeface="Univers Condensed"/>
                    <a:ea typeface="Cambria Math" panose="02040503050406030204" pitchFamily="18" charset="0"/>
                  </a:rPr>
                  <a:t> </a:t>
                </a:r>
                <a:r>
                  <a:rPr lang="fr-FR" sz="1800" dirty="0">
                    <a:solidFill>
                      <a:schemeClr val="tx1"/>
                    </a:solidFill>
                    <a:latin typeface="Univers Condensed"/>
                    <a:ea typeface="Cambria Math" panose="02040503050406030204" pitchFamily="18" charset="0"/>
                  </a:rPr>
                  <a:t>: </a:t>
                </a:r>
                <a:r>
                  <a:rPr lang="fr-CA" sz="1800" u="sng" dirty="0">
                    <a:solidFill>
                      <a:schemeClr val="tx1"/>
                    </a:solidFill>
                    <a:latin typeface="Univers Condensed"/>
                  </a:rPr>
                  <a:t>module de section </a:t>
                </a:r>
                <a:r>
                  <a:rPr lang="fr-CA" sz="1800" b="1" u="sng" dirty="0">
                    <a:solidFill>
                      <a:schemeClr val="tx1"/>
                    </a:solidFill>
                    <a:latin typeface="Univers Condensed"/>
                  </a:rPr>
                  <a:t>élastique</a:t>
                </a:r>
                <a:r>
                  <a:rPr lang="fr-CA" sz="1800" dirty="0">
                    <a:solidFill>
                      <a:schemeClr val="tx1"/>
                    </a:solidFill>
                    <a:latin typeface="Univers Condensed"/>
                  </a:rPr>
                  <a:t> de l’aire brute </a:t>
                </a:r>
                <a14:m>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en-CA" sz="1800" i="1" dirty="0">
                            <a:solidFill>
                              <a:schemeClr val="tx1"/>
                            </a:solidFill>
                            <a:latin typeface="Cambria Math" panose="02040503050406030204" pitchFamily="18" charset="0"/>
                            <a:ea typeface="Cambria Math" panose="02040503050406030204" pitchFamily="18" charset="0"/>
                          </a:rPr>
                          <m:t>𝑔</m:t>
                        </m:r>
                      </m:sub>
                    </m:sSub>
                  </m:oMath>
                </a14:m>
                <a:r>
                  <a:rPr lang="en-CA" sz="1800" dirty="0">
                    <a:solidFill>
                      <a:schemeClr val="tx1"/>
                    </a:solidFill>
                    <a:latin typeface="Univers Condensed"/>
                    <a:ea typeface="Cambria Math" panose="02040503050406030204" pitchFamily="18" charset="0"/>
                  </a:rPr>
                  <a:t> (</a:t>
                </a:r>
                <a14:m>
                  <m:oMath xmlns:m="http://schemas.openxmlformats.org/officeDocument/2006/math">
                    <m:sSup>
                      <m:sSupPr>
                        <m:ctrlPr>
                          <a:rPr lang="en-CA" sz="1800" i="1" dirty="0">
                            <a:solidFill>
                              <a:schemeClr val="tx1"/>
                            </a:solidFill>
                            <a:latin typeface="Cambria Math" panose="02040503050406030204" pitchFamily="18" charset="0"/>
                            <a:ea typeface="Cambria Math" panose="02040503050406030204" pitchFamily="18" charset="0"/>
                          </a:rPr>
                        </m:ctrlPr>
                      </m:sSupPr>
                      <m:e>
                        <m:r>
                          <m:rPr>
                            <m:sty m:val="p"/>
                          </m:rPr>
                          <a:rPr lang="en-CA" sz="1800" dirty="0">
                            <a:solidFill>
                              <a:schemeClr val="tx1"/>
                            </a:solidFill>
                            <a:latin typeface="Cambria Math" panose="02040503050406030204" pitchFamily="18" charset="0"/>
                            <a:ea typeface="Cambria Math" panose="02040503050406030204" pitchFamily="18" charset="0"/>
                          </a:rPr>
                          <m:t>mm</m:t>
                        </m:r>
                      </m:e>
                      <m:sup>
                        <m:r>
                          <a:rPr lang="en-CA" sz="1800" dirty="0">
                            <a:solidFill>
                              <a:schemeClr val="tx1"/>
                            </a:solidFill>
                            <a:latin typeface="Cambria Math" panose="02040503050406030204" pitchFamily="18" charset="0"/>
                            <a:ea typeface="Cambria Math" panose="02040503050406030204" pitchFamily="18" charset="0"/>
                          </a:rPr>
                          <m:t>3</m:t>
                        </m:r>
                      </m:sup>
                    </m:sSup>
                  </m:oMath>
                </a14:m>
                <a:r>
                  <a:rPr lang="en-CA" sz="1800" dirty="0">
                    <a:solidFill>
                      <a:schemeClr val="tx1"/>
                    </a:solidFill>
                    <a:latin typeface="Univers Condensed"/>
                    <a:ea typeface="Cambria Math" panose="02040503050406030204" pitchFamily="18" charset="0"/>
                  </a:rPr>
                  <a:t>), </a:t>
                </a:r>
                <a:r>
                  <a:rPr lang="fr-CA" sz="1800" dirty="0">
                    <a:solidFill>
                      <a:schemeClr val="tx1"/>
                    </a:solidFill>
                    <a:latin typeface="Univers Condensed"/>
                  </a:rPr>
                  <a:t>calculé par rapport à la </a:t>
                </a:r>
                <a:r>
                  <a:rPr lang="fr-CA" sz="1800" u="sng" dirty="0">
                    <a:solidFill>
                      <a:schemeClr val="tx1"/>
                    </a:solidFill>
                    <a:latin typeface="Univers Condensed"/>
                  </a:rPr>
                  <a:t>fibre extrême</a:t>
                </a:r>
                <a:r>
                  <a:rPr lang="fr-CA" sz="1800" dirty="0">
                    <a:solidFill>
                      <a:schemeClr val="tx1"/>
                    </a:solidFill>
                    <a:latin typeface="Univers Condensed"/>
                  </a:rPr>
                  <a:t> en traction</a:t>
                </a:r>
              </a:p>
              <a:p>
                <a:pPr marL="1158875" lvl="2" indent="-442913" eaLnBrk="1" hangingPunct="1">
                  <a:buNone/>
                  <a:defRPr/>
                </a:pPr>
                <a14:m>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𝑍</m:t>
                        </m:r>
                      </m:e>
                      <m:sub>
                        <m:r>
                          <a:rPr lang="en-CA" sz="1800" i="1" dirty="0">
                            <a:solidFill>
                              <a:schemeClr val="tx1"/>
                            </a:solidFill>
                            <a:latin typeface="Cambria Math" panose="02040503050406030204" pitchFamily="18" charset="0"/>
                            <a:ea typeface="Cambria Math" panose="02040503050406030204" pitchFamily="18" charset="0"/>
                          </a:rPr>
                          <m:t>𝑛</m:t>
                        </m:r>
                      </m:sub>
                    </m:sSub>
                  </m:oMath>
                </a14:m>
                <a:r>
                  <a:rPr lang="fr-FR" sz="1800" i="1" dirty="0">
                    <a:solidFill>
                      <a:schemeClr val="tx1"/>
                    </a:solidFill>
                    <a:latin typeface="Univers Condensed"/>
                    <a:ea typeface="Cambria Math" panose="02040503050406030204" pitchFamily="18" charset="0"/>
                  </a:rPr>
                  <a:t> </a:t>
                </a:r>
                <a:r>
                  <a:rPr lang="fr-FR" sz="1800" dirty="0">
                    <a:solidFill>
                      <a:schemeClr val="tx1"/>
                    </a:solidFill>
                    <a:latin typeface="Univers Condensed"/>
                    <a:ea typeface="Cambria Math" panose="02040503050406030204" pitchFamily="18" charset="0"/>
                  </a:rPr>
                  <a:t>: </a:t>
                </a:r>
                <a:r>
                  <a:rPr lang="fr-CA" sz="1800" u="sng" dirty="0">
                    <a:solidFill>
                      <a:schemeClr val="tx1"/>
                    </a:solidFill>
                    <a:latin typeface="Univers Condensed"/>
                  </a:rPr>
                  <a:t>module de section </a:t>
                </a:r>
                <a:r>
                  <a:rPr lang="fr-CA" sz="1800" b="1" u="sng" dirty="0">
                    <a:solidFill>
                      <a:schemeClr val="tx1"/>
                    </a:solidFill>
                    <a:latin typeface="Univers Condensed"/>
                  </a:rPr>
                  <a:t>plastique</a:t>
                </a:r>
                <a:r>
                  <a:rPr lang="fr-CA" sz="1800" dirty="0">
                    <a:solidFill>
                      <a:schemeClr val="tx1"/>
                    </a:solidFill>
                    <a:latin typeface="Univers Condensed"/>
                  </a:rPr>
                  <a:t> de l’aire nette </a:t>
                </a:r>
                <a14:m>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en-CA" sz="1800" i="1" dirty="0">
                            <a:solidFill>
                              <a:schemeClr val="tx1"/>
                            </a:solidFill>
                            <a:latin typeface="Cambria Math" panose="02040503050406030204" pitchFamily="18" charset="0"/>
                            <a:ea typeface="Cambria Math" panose="02040503050406030204" pitchFamily="18" charset="0"/>
                          </a:rPr>
                          <m:t>𝑛</m:t>
                        </m:r>
                      </m:sub>
                    </m:sSub>
                  </m:oMath>
                </a14:m>
                <a:r>
                  <a:rPr lang="fr-CA" sz="1800" dirty="0">
                    <a:solidFill>
                      <a:schemeClr val="tx1"/>
                    </a:solidFill>
                    <a:latin typeface="Univers Condensed"/>
                  </a:rPr>
                  <a:t> </a:t>
                </a:r>
                <a:r>
                  <a:rPr lang="en-CA" sz="1800" dirty="0">
                    <a:solidFill>
                      <a:schemeClr val="tx1"/>
                    </a:solidFill>
                    <a:latin typeface="Univers Condensed"/>
                    <a:ea typeface="Cambria Math" panose="02040503050406030204" pitchFamily="18" charset="0"/>
                  </a:rPr>
                  <a:t>(</a:t>
                </a:r>
                <a14:m>
                  <m:oMath xmlns:m="http://schemas.openxmlformats.org/officeDocument/2006/math">
                    <m:sSup>
                      <m:sSupPr>
                        <m:ctrlPr>
                          <a:rPr lang="en-CA" sz="1800" i="1" dirty="0">
                            <a:solidFill>
                              <a:schemeClr val="tx1"/>
                            </a:solidFill>
                            <a:latin typeface="Cambria Math" panose="02040503050406030204" pitchFamily="18" charset="0"/>
                            <a:ea typeface="Cambria Math" panose="02040503050406030204" pitchFamily="18" charset="0"/>
                          </a:rPr>
                        </m:ctrlPr>
                      </m:sSupPr>
                      <m:e>
                        <m:r>
                          <m:rPr>
                            <m:sty m:val="p"/>
                          </m:rPr>
                          <a:rPr lang="en-CA" sz="1800" dirty="0">
                            <a:solidFill>
                              <a:schemeClr val="tx1"/>
                            </a:solidFill>
                            <a:latin typeface="Cambria Math" panose="02040503050406030204" pitchFamily="18" charset="0"/>
                            <a:ea typeface="Cambria Math" panose="02040503050406030204" pitchFamily="18" charset="0"/>
                          </a:rPr>
                          <m:t>mm</m:t>
                        </m:r>
                      </m:e>
                      <m:sup>
                        <m:r>
                          <a:rPr lang="en-CA" sz="1800" dirty="0">
                            <a:solidFill>
                              <a:schemeClr val="tx1"/>
                            </a:solidFill>
                            <a:latin typeface="Cambria Math" panose="02040503050406030204" pitchFamily="18" charset="0"/>
                            <a:ea typeface="Cambria Math" panose="02040503050406030204" pitchFamily="18" charset="0"/>
                          </a:rPr>
                          <m:t>3</m:t>
                        </m:r>
                      </m:sup>
                    </m:sSup>
                  </m:oMath>
                </a14:m>
                <a:r>
                  <a:rPr lang="en-CA" sz="1800" dirty="0">
                    <a:solidFill>
                      <a:schemeClr val="tx1"/>
                    </a:solidFill>
                    <a:latin typeface="Univers Condensed"/>
                    <a:ea typeface="Cambria Math" panose="02040503050406030204" pitchFamily="18" charset="0"/>
                  </a:rPr>
                  <a:t>). </a:t>
                </a:r>
              </a:p>
            </p:txBody>
          </p:sp>
        </mc:Choice>
        <mc:Fallback xmlns="">
          <p:sp>
            <p:nvSpPr>
              <p:cNvPr id="13" name="Rectangle 1027">
                <a:extLst>
                  <a:ext uri="{FF2B5EF4-FFF2-40B4-BE49-F238E27FC236}">
                    <a16:creationId xmlns:a16="http://schemas.microsoft.com/office/drawing/2014/main" id="{197D23EA-5EB4-4CB9-9DC4-C438D4D3AF4C}"/>
                  </a:ext>
                </a:extLst>
              </p:cNvPr>
              <p:cNvSpPr txBox="1">
                <a:spLocks noRot="1" noChangeAspect="1" noMove="1" noResize="1" noEditPoints="1" noAdjustHandles="1" noChangeArrowheads="1" noChangeShapeType="1" noTextEdit="1"/>
              </p:cNvSpPr>
              <p:nvPr/>
            </p:nvSpPr>
            <p:spPr bwMode="auto">
              <a:xfrm>
                <a:off x="886015" y="3197870"/>
                <a:ext cx="9933942" cy="3528392"/>
              </a:xfrm>
              <a:prstGeom prst="rect">
                <a:avLst/>
              </a:prstGeom>
              <a:blipFill>
                <a:blip r:embed="rId4"/>
                <a:stretch>
                  <a:fillRect l="-368" t="-10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41211625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55</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sp>
        <p:nvSpPr>
          <p:cNvPr id="6" name="Rectangle 1027"/>
          <p:cNvSpPr txBox="1">
            <a:spLocks noChangeArrowheads="1"/>
          </p:cNvSpPr>
          <p:nvPr/>
        </p:nvSpPr>
        <p:spPr bwMode="auto">
          <a:xfrm>
            <a:off x="838201" y="926558"/>
            <a:ext cx="9748376" cy="203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mj-lt"/>
              <a:buAutoNum type="arabicPeriod" startAt="2"/>
              <a:defRPr/>
            </a:pPr>
            <a:r>
              <a:rPr lang="fr-FR" sz="2000" b="1" dirty="0">
                <a:solidFill>
                  <a:schemeClr val="accent1"/>
                </a:solidFill>
                <a:latin typeface="Univers Condensed"/>
              </a:rPr>
              <a:t>Décalage en cisaillement</a:t>
            </a:r>
          </a:p>
          <a:p>
            <a:pPr marL="457200" lvl="1" indent="-457200" eaLnBrk="1" hangingPunct="1">
              <a:buClr>
                <a:srgbClr val="000099"/>
              </a:buClr>
              <a:buFont typeface="+mj-lt"/>
              <a:buAutoNum type="arabicPeriod" startAt="2"/>
              <a:defRPr/>
            </a:pPr>
            <a:endParaRPr lang="fr-FR" sz="2000" b="1" dirty="0">
              <a:solidFill>
                <a:srgbClr val="000099"/>
              </a:solidFill>
              <a:latin typeface="Univers Condensed"/>
            </a:endParaRPr>
          </a:p>
          <a:p>
            <a:pPr marL="180975" lvl="1" indent="-180975" eaLnBrk="1" hangingPunct="1">
              <a:buClr>
                <a:schemeClr val="tx1"/>
              </a:buClr>
              <a:buFont typeface="Arial" panose="020B0604020202020204" pitchFamily="34" charset="0"/>
              <a:buChar char="•"/>
              <a:defRPr/>
            </a:pPr>
            <a:r>
              <a:rPr lang="fr-CA" sz="2000" dirty="0">
                <a:latin typeface="Univers Condensed"/>
              </a:rPr>
              <a:t>Dans de nombreux élément de traction, il n’est pas possible de raccorder toutes le parties de la section à l’élément de soutien. Dans ces cas, il faut tenir compte de l’efficacité partielle des éléments non raccordées à résister à la traction. Cet effet est appelé </a:t>
            </a:r>
            <a:r>
              <a:rPr lang="fr-CA" sz="2000" b="1" dirty="0">
                <a:latin typeface="Univers Condensed"/>
              </a:rPr>
              <a:t>décalage en cisaillement</a:t>
            </a:r>
            <a:endParaRPr lang="fr-CA" sz="2000" dirty="0">
              <a:latin typeface="Univers Condensed"/>
            </a:endParaRPr>
          </a:p>
        </p:txBody>
      </p:sp>
      <p:grpSp>
        <p:nvGrpSpPr>
          <p:cNvPr id="7" name="Groupe 6">
            <a:extLst>
              <a:ext uri="{FF2B5EF4-FFF2-40B4-BE49-F238E27FC236}">
                <a16:creationId xmlns:a16="http://schemas.microsoft.com/office/drawing/2014/main" id="{FC29A5C2-EC55-4433-8D85-BFB3850A710D}"/>
              </a:ext>
            </a:extLst>
          </p:cNvPr>
          <p:cNvGrpSpPr/>
          <p:nvPr/>
        </p:nvGrpSpPr>
        <p:grpSpPr>
          <a:xfrm>
            <a:off x="6562854" y="3675040"/>
            <a:ext cx="4493918" cy="2485819"/>
            <a:chOff x="-151159" y="1690743"/>
            <a:chExt cx="9259663" cy="4682138"/>
          </a:xfrm>
        </p:grpSpPr>
        <p:pic>
          <p:nvPicPr>
            <p:cNvPr id="8" name="Picture 3">
              <a:extLst>
                <a:ext uri="{FF2B5EF4-FFF2-40B4-BE49-F238E27FC236}">
                  <a16:creationId xmlns:a16="http://schemas.microsoft.com/office/drawing/2014/main" id="{7955329C-FD64-4C60-8DF4-C0EE3CBA9D95}"/>
                </a:ext>
              </a:extLst>
            </p:cNvPr>
            <p:cNvPicPr>
              <a:picLocks noChangeAspect="1" noChangeArrowheads="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133385" y="2124731"/>
              <a:ext cx="30956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llipse 9">
              <a:extLst>
                <a:ext uri="{FF2B5EF4-FFF2-40B4-BE49-F238E27FC236}">
                  <a16:creationId xmlns:a16="http://schemas.microsoft.com/office/drawing/2014/main" id="{E106D816-ABDA-437F-92C2-4FA6990EB4FA}"/>
                </a:ext>
              </a:extLst>
            </p:cNvPr>
            <p:cNvSpPr/>
            <p:nvPr>
              <p:custDataLst>
                <p:tags r:id="rId8"/>
              </p:custDataLst>
            </p:nvPr>
          </p:nvSpPr>
          <p:spPr>
            <a:xfrm>
              <a:off x="1030087" y="3147647"/>
              <a:ext cx="1224136" cy="212408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11" name="Ellipse 10">
              <a:extLst>
                <a:ext uri="{FF2B5EF4-FFF2-40B4-BE49-F238E27FC236}">
                  <a16:creationId xmlns:a16="http://schemas.microsoft.com/office/drawing/2014/main" id="{40CAB4F3-ADA9-4001-9242-9E1E6B6C00F4}"/>
                </a:ext>
              </a:extLst>
            </p:cNvPr>
            <p:cNvSpPr/>
            <p:nvPr>
              <p:custDataLst>
                <p:tags r:id="rId9"/>
              </p:custDataLst>
            </p:nvPr>
          </p:nvSpPr>
          <p:spPr>
            <a:xfrm rot="5400000">
              <a:off x="1395370" y="3778431"/>
              <a:ext cx="668834" cy="3380169"/>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CA">
                <a:solidFill>
                  <a:srgbClr val="00B050"/>
                </a:solidFill>
              </a:endParaRPr>
            </a:p>
          </p:txBody>
        </p:sp>
        <p:pic>
          <p:nvPicPr>
            <p:cNvPr id="12" name="Picture 2">
              <a:extLst>
                <a:ext uri="{FF2B5EF4-FFF2-40B4-BE49-F238E27FC236}">
                  <a16:creationId xmlns:a16="http://schemas.microsoft.com/office/drawing/2014/main" id="{AAA8FB3C-F7BC-4520-80E6-965D4F67DF9B}"/>
                </a:ext>
              </a:extLst>
            </p:cNvPr>
            <p:cNvPicPr>
              <a:picLocks noChangeAspect="1" noChangeArrowheads="1"/>
            </p:cNvPicPr>
            <p:nvPr>
              <p:custDataLst>
                <p:tags r:id="rId10"/>
              </p:custDataLst>
            </p:nvPr>
          </p:nvPicPr>
          <p:blipFill>
            <a:blip r:embed="rId18">
              <a:extLst>
                <a:ext uri="{28A0092B-C50C-407E-A947-70E740481C1C}">
                  <a14:useLocalDpi xmlns:a14="http://schemas.microsoft.com/office/drawing/2010/main" val="0"/>
                </a:ext>
              </a:extLst>
            </a:blip>
            <a:srcRect/>
            <a:stretch>
              <a:fillRect/>
            </a:stretch>
          </p:blipFill>
          <p:spPr bwMode="auto">
            <a:xfrm>
              <a:off x="3528392" y="1690743"/>
              <a:ext cx="5580112" cy="291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a:extLst>
                <a:ext uri="{FF2B5EF4-FFF2-40B4-BE49-F238E27FC236}">
                  <a16:creationId xmlns:a16="http://schemas.microsoft.com/office/drawing/2014/main" id="{300E3AC0-B5DF-49F1-AD42-259EE44D57F5}"/>
                </a:ext>
              </a:extLst>
            </p:cNvPr>
            <p:cNvSpPr txBox="1"/>
            <p:nvPr>
              <p:custDataLst>
                <p:tags r:id="rId11"/>
              </p:custDataLst>
            </p:nvPr>
          </p:nvSpPr>
          <p:spPr>
            <a:xfrm>
              <a:off x="2190379" y="4414017"/>
              <a:ext cx="2672762" cy="637680"/>
            </a:xfrm>
            <a:prstGeom prst="rect">
              <a:avLst/>
            </a:prstGeom>
            <a:noFill/>
          </p:spPr>
          <p:txBody>
            <a:bodyPr wrap="none" rtlCol="0">
              <a:spAutoFit/>
            </a:bodyPr>
            <a:lstStyle/>
            <a:p>
              <a:r>
                <a:rPr lang="fr-CA" sz="1600" dirty="0">
                  <a:solidFill>
                    <a:srgbClr val="FF0000"/>
                  </a:solidFill>
                  <a:latin typeface="+mj-lt"/>
                </a:rPr>
                <a:t>Non raccordé</a:t>
              </a:r>
              <a:endParaRPr lang="fr-CA" sz="2400" dirty="0">
                <a:solidFill>
                  <a:srgbClr val="FF0000"/>
                </a:solidFill>
                <a:latin typeface="+mj-lt"/>
              </a:endParaRPr>
            </a:p>
          </p:txBody>
        </p:sp>
        <p:sp>
          <p:nvSpPr>
            <p:cNvPr id="15" name="ZoneTexte 14">
              <a:extLst>
                <a:ext uri="{FF2B5EF4-FFF2-40B4-BE49-F238E27FC236}">
                  <a16:creationId xmlns:a16="http://schemas.microsoft.com/office/drawing/2014/main" id="{A6719E24-3A2A-428D-9EB7-BFE0D437E93E}"/>
                </a:ext>
              </a:extLst>
            </p:cNvPr>
            <p:cNvSpPr txBox="1"/>
            <p:nvPr>
              <p:custDataLst>
                <p:tags r:id="rId12"/>
              </p:custDataLst>
            </p:nvPr>
          </p:nvSpPr>
          <p:spPr>
            <a:xfrm>
              <a:off x="3419870" y="5155175"/>
              <a:ext cx="1875161" cy="637680"/>
            </a:xfrm>
            <a:prstGeom prst="rect">
              <a:avLst/>
            </a:prstGeom>
            <a:noFill/>
          </p:spPr>
          <p:txBody>
            <a:bodyPr wrap="none" rtlCol="0">
              <a:spAutoFit/>
            </a:bodyPr>
            <a:lstStyle/>
            <a:p>
              <a:r>
                <a:rPr lang="fr-CA" sz="1600" dirty="0">
                  <a:solidFill>
                    <a:srgbClr val="00B050"/>
                  </a:solidFill>
                  <a:latin typeface="+mj-lt"/>
                </a:rPr>
                <a:t>raccordé</a:t>
              </a:r>
            </a:p>
          </p:txBody>
        </p:sp>
        <p:sp>
          <p:nvSpPr>
            <p:cNvPr id="17" name="Ellipse 16">
              <a:extLst>
                <a:ext uri="{FF2B5EF4-FFF2-40B4-BE49-F238E27FC236}">
                  <a16:creationId xmlns:a16="http://schemas.microsoft.com/office/drawing/2014/main" id="{848A9653-42FA-4C5F-B76E-31D8A0EEF89F}"/>
                </a:ext>
              </a:extLst>
            </p:cNvPr>
            <p:cNvSpPr/>
            <p:nvPr>
              <p:custDataLst>
                <p:tags r:id="rId13"/>
              </p:custDataLst>
            </p:nvPr>
          </p:nvSpPr>
          <p:spPr>
            <a:xfrm rot="5400000">
              <a:off x="1204509" y="1330314"/>
              <a:ext cx="668834" cy="3380169"/>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CA">
                <a:solidFill>
                  <a:srgbClr val="00B050"/>
                </a:solidFill>
              </a:endParaRPr>
            </a:p>
          </p:txBody>
        </p:sp>
        <p:sp>
          <p:nvSpPr>
            <p:cNvPr id="18" name="ZoneTexte 17">
              <a:extLst>
                <a:ext uri="{FF2B5EF4-FFF2-40B4-BE49-F238E27FC236}">
                  <a16:creationId xmlns:a16="http://schemas.microsoft.com/office/drawing/2014/main" id="{AF85CBBD-6CD3-4C36-B4E9-E3ACAF4C20E0}"/>
                </a:ext>
              </a:extLst>
            </p:cNvPr>
            <p:cNvSpPr txBox="1"/>
            <p:nvPr>
              <p:custDataLst>
                <p:tags r:id="rId14"/>
              </p:custDataLst>
            </p:nvPr>
          </p:nvSpPr>
          <p:spPr>
            <a:xfrm>
              <a:off x="3185335" y="2789564"/>
              <a:ext cx="1979138" cy="637680"/>
            </a:xfrm>
            <a:prstGeom prst="rect">
              <a:avLst/>
            </a:prstGeom>
            <a:noFill/>
          </p:spPr>
          <p:txBody>
            <a:bodyPr wrap="none" rtlCol="0">
              <a:spAutoFit/>
            </a:bodyPr>
            <a:lstStyle/>
            <a:p>
              <a:r>
                <a:rPr lang="fr-CA" sz="1600" dirty="0">
                  <a:solidFill>
                    <a:srgbClr val="00B050"/>
                  </a:solidFill>
                  <a:latin typeface="+mj-lt"/>
                </a:rPr>
                <a:t>Raccordé</a:t>
              </a:r>
            </a:p>
          </p:txBody>
        </p:sp>
      </p:grpSp>
      <p:grpSp>
        <p:nvGrpSpPr>
          <p:cNvPr id="19" name="Groupe 18">
            <a:extLst>
              <a:ext uri="{FF2B5EF4-FFF2-40B4-BE49-F238E27FC236}">
                <a16:creationId xmlns:a16="http://schemas.microsoft.com/office/drawing/2014/main" id="{207C9A75-954D-491A-80E9-E2F348B1F865}"/>
              </a:ext>
            </a:extLst>
          </p:cNvPr>
          <p:cNvGrpSpPr/>
          <p:nvPr/>
        </p:nvGrpSpPr>
        <p:grpSpPr>
          <a:xfrm>
            <a:off x="1271227" y="4020001"/>
            <a:ext cx="4637867" cy="1993662"/>
            <a:chOff x="78149" y="2596480"/>
            <a:chExt cx="9030355" cy="3729703"/>
          </a:xfrm>
        </p:grpSpPr>
        <p:pic>
          <p:nvPicPr>
            <p:cNvPr id="20" name="Picture 3">
              <a:extLst>
                <a:ext uri="{FF2B5EF4-FFF2-40B4-BE49-F238E27FC236}">
                  <a16:creationId xmlns:a16="http://schemas.microsoft.com/office/drawing/2014/main" id="{40CE6FDA-D84F-42DD-A586-8088981F8600}"/>
                </a:ext>
              </a:extLst>
            </p:cNvPr>
            <p:cNvPicPr>
              <a:picLocks noChangeAspect="1" noChangeArrowheads="1"/>
            </p:cNvPicPr>
            <p:nvPr>
              <p:custDataLst>
                <p:tags r:id="rId1"/>
              </p:custDataLst>
            </p:nvPr>
          </p:nvPicPr>
          <p:blipFill>
            <a:blip r:embed="rId19">
              <a:extLst>
                <a:ext uri="{28A0092B-C50C-407E-A947-70E740481C1C}">
                  <a14:useLocalDpi xmlns:a14="http://schemas.microsoft.com/office/drawing/2010/main" val="0"/>
                </a:ext>
              </a:extLst>
            </a:blip>
            <a:srcRect/>
            <a:stretch>
              <a:fillRect/>
            </a:stretch>
          </p:blipFill>
          <p:spPr bwMode="auto">
            <a:xfrm>
              <a:off x="408423" y="2956520"/>
              <a:ext cx="23241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a:extLst>
                <a:ext uri="{FF2B5EF4-FFF2-40B4-BE49-F238E27FC236}">
                  <a16:creationId xmlns:a16="http://schemas.microsoft.com/office/drawing/2014/main" id="{10D3662F-5997-40B6-AA03-ACBAF230CD25}"/>
                </a:ext>
              </a:extLst>
            </p:cNvPr>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2622511" y="2798567"/>
              <a:ext cx="6485993" cy="200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Ellipse 21">
              <a:extLst>
                <a:ext uri="{FF2B5EF4-FFF2-40B4-BE49-F238E27FC236}">
                  <a16:creationId xmlns:a16="http://schemas.microsoft.com/office/drawing/2014/main" id="{28405CBA-CBB4-4724-B961-9D6D458ECB8D}"/>
                </a:ext>
              </a:extLst>
            </p:cNvPr>
            <p:cNvSpPr/>
            <p:nvPr>
              <p:custDataLst>
                <p:tags r:id="rId3"/>
              </p:custDataLst>
            </p:nvPr>
          </p:nvSpPr>
          <p:spPr>
            <a:xfrm>
              <a:off x="78149" y="2596480"/>
              <a:ext cx="1224136" cy="309634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23" name="Ellipse 22">
              <a:extLst>
                <a:ext uri="{FF2B5EF4-FFF2-40B4-BE49-F238E27FC236}">
                  <a16:creationId xmlns:a16="http://schemas.microsoft.com/office/drawing/2014/main" id="{B633D689-5601-4963-95C5-FA8A91912707}"/>
                </a:ext>
              </a:extLst>
            </p:cNvPr>
            <p:cNvSpPr/>
            <p:nvPr>
              <p:custDataLst>
                <p:tags r:id="rId4"/>
              </p:custDataLst>
            </p:nvPr>
          </p:nvSpPr>
          <p:spPr>
            <a:xfrm rot="5400000">
              <a:off x="1392295" y="3802614"/>
              <a:ext cx="900100" cy="3096344"/>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24" name="ZoneTexte 23">
              <a:extLst>
                <a:ext uri="{FF2B5EF4-FFF2-40B4-BE49-F238E27FC236}">
                  <a16:creationId xmlns:a16="http://schemas.microsoft.com/office/drawing/2014/main" id="{C9639329-5925-4EDE-A03B-5526A3D868D4}"/>
                </a:ext>
              </a:extLst>
            </p:cNvPr>
            <p:cNvSpPr txBox="1"/>
            <p:nvPr>
              <p:custDataLst>
                <p:tags r:id="rId5"/>
              </p:custDataLst>
            </p:nvPr>
          </p:nvSpPr>
          <p:spPr>
            <a:xfrm>
              <a:off x="1279437" y="3337911"/>
              <a:ext cx="2525671" cy="633360"/>
            </a:xfrm>
            <a:prstGeom prst="rect">
              <a:avLst/>
            </a:prstGeom>
            <a:noFill/>
          </p:spPr>
          <p:txBody>
            <a:bodyPr wrap="none" rtlCol="0">
              <a:spAutoFit/>
            </a:bodyPr>
            <a:lstStyle/>
            <a:p>
              <a:r>
                <a:rPr lang="fr-CA" sz="1600" dirty="0">
                  <a:solidFill>
                    <a:srgbClr val="FF0000"/>
                  </a:solidFill>
                  <a:latin typeface="+mj-lt"/>
                </a:rPr>
                <a:t>Non raccordé</a:t>
              </a:r>
              <a:endParaRPr lang="fr-CA" sz="2400" dirty="0">
                <a:solidFill>
                  <a:srgbClr val="FF0000"/>
                </a:solidFill>
                <a:latin typeface="+mj-lt"/>
              </a:endParaRPr>
            </a:p>
          </p:txBody>
        </p:sp>
        <p:sp>
          <p:nvSpPr>
            <p:cNvPr id="25" name="ZoneTexte 24">
              <a:extLst>
                <a:ext uri="{FF2B5EF4-FFF2-40B4-BE49-F238E27FC236}">
                  <a16:creationId xmlns:a16="http://schemas.microsoft.com/office/drawing/2014/main" id="{4FC15880-DF85-403A-BBED-AC1738743D81}"/>
                </a:ext>
              </a:extLst>
            </p:cNvPr>
            <p:cNvSpPr txBox="1"/>
            <p:nvPr>
              <p:custDataLst>
                <p:tags r:id="rId6"/>
              </p:custDataLst>
            </p:nvPr>
          </p:nvSpPr>
          <p:spPr>
            <a:xfrm>
              <a:off x="2607687" y="5692823"/>
              <a:ext cx="1870219" cy="633360"/>
            </a:xfrm>
            <a:prstGeom prst="rect">
              <a:avLst/>
            </a:prstGeom>
            <a:noFill/>
          </p:spPr>
          <p:txBody>
            <a:bodyPr wrap="none" rtlCol="0">
              <a:spAutoFit/>
            </a:bodyPr>
            <a:lstStyle/>
            <a:p>
              <a:r>
                <a:rPr lang="fr-CA" sz="1600" dirty="0">
                  <a:solidFill>
                    <a:srgbClr val="00B050"/>
                  </a:solidFill>
                  <a:latin typeface="+mj-lt"/>
                </a:rPr>
                <a:t>Raccordé</a:t>
              </a:r>
              <a:endParaRPr lang="fr-CA" sz="2400" dirty="0">
                <a:solidFill>
                  <a:srgbClr val="00B050"/>
                </a:solidFill>
                <a:latin typeface="+mj-lt"/>
              </a:endParaRPr>
            </a:p>
          </p:txBody>
        </p:sp>
      </p:grpSp>
      <p:sp>
        <p:nvSpPr>
          <p:cNvPr id="26" name="Rectangle 25">
            <a:extLst>
              <a:ext uri="{FF2B5EF4-FFF2-40B4-BE49-F238E27FC236}">
                <a16:creationId xmlns:a16="http://schemas.microsoft.com/office/drawing/2014/main" id="{7D5CF91B-CCAE-422C-A0EC-F43CBC39F5AA}"/>
              </a:ext>
            </a:extLst>
          </p:cNvPr>
          <p:cNvSpPr/>
          <p:nvPr/>
        </p:nvSpPr>
        <p:spPr>
          <a:xfrm>
            <a:off x="4158889" y="6346931"/>
            <a:ext cx="3340968" cy="307777"/>
          </a:xfrm>
          <a:prstGeom prst="rect">
            <a:avLst/>
          </a:prstGeom>
        </p:spPr>
        <p:txBody>
          <a:bodyPr wrap="square">
            <a:spAutoFit/>
          </a:bodyPr>
          <a:lstStyle/>
          <a:p>
            <a:r>
              <a:rPr lang="fr-CA" sz="1400" dirty="0">
                <a:latin typeface="Univers Condensed"/>
              </a:rPr>
              <a:t>Éléments raccordée vs non raccordés</a:t>
            </a:r>
          </a:p>
        </p:txBody>
      </p:sp>
      <p:sp>
        <p:nvSpPr>
          <p:cNvPr id="3" name="ZoneTexte 2"/>
          <p:cNvSpPr txBox="1"/>
          <p:nvPr/>
        </p:nvSpPr>
        <p:spPr>
          <a:xfrm>
            <a:off x="838201" y="6516208"/>
            <a:ext cx="1880937" cy="276999"/>
          </a:xfrm>
          <a:prstGeom prst="rect">
            <a:avLst/>
          </a:prstGeom>
          <a:noFill/>
        </p:spPr>
        <p:txBody>
          <a:bodyPr wrap="square" rtlCol="0">
            <a:spAutoFit/>
          </a:bodyPr>
          <a:lstStyle/>
          <a:p>
            <a:r>
              <a:rPr lang="fr-CA" sz="1200" dirty="0"/>
              <a:t>Source : Pr. Mathieu </a:t>
            </a:r>
            <a:r>
              <a:rPr lang="fr-CA" sz="1200" dirty="0" err="1"/>
              <a:t>Fiset</a:t>
            </a:r>
            <a:endParaRPr lang="fr-CA" sz="1200" dirty="0"/>
          </a:p>
        </p:txBody>
      </p:sp>
    </p:spTree>
    <p:extLst>
      <p:ext uri="{BB962C8B-B14F-4D97-AF65-F5344CB8AC3E}">
        <p14:creationId xmlns:p14="http://schemas.microsoft.com/office/powerpoint/2010/main" val="63301084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56</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sp>
        <p:nvSpPr>
          <p:cNvPr id="27" name="Rectangle 26">
            <a:extLst>
              <a:ext uri="{FF2B5EF4-FFF2-40B4-BE49-F238E27FC236}">
                <a16:creationId xmlns:a16="http://schemas.microsoft.com/office/drawing/2014/main" id="{2FED0D31-9653-44CB-8F0E-DA9ED9607DD6}"/>
              </a:ext>
            </a:extLst>
          </p:cNvPr>
          <p:cNvSpPr/>
          <p:nvPr/>
        </p:nvSpPr>
        <p:spPr>
          <a:xfrm>
            <a:off x="6645645" y="6015692"/>
            <a:ext cx="4199467" cy="523220"/>
          </a:xfrm>
          <a:prstGeom prst="rect">
            <a:avLst/>
          </a:prstGeom>
        </p:spPr>
        <p:txBody>
          <a:bodyPr wrap="square">
            <a:spAutoFit/>
          </a:bodyPr>
          <a:lstStyle/>
          <a:p>
            <a:r>
              <a:rPr lang="fr-CA" sz="1400" dirty="0">
                <a:latin typeface="Univers Condensed"/>
              </a:rPr>
              <a:t>Effet de l'excentricité des connexions boulonnées ou soudées dans les pièces en traction</a:t>
            </a:r>
          </a:p>
        </p:txBody>
      </p:sp>
      <mc:AlternateContent xmlns:mc="http://schemas.openxmlformats.org/markup-compatibility/2006" xmlns:a14="http://schemas.microsoft.com/office/drawing/2010/main">
        <mc:Choice Requires="a14">
          <p:sp>
            <p:nvSpPr>
              <p:cNvPr id="29" name="Rectangle 1027">
                <a:extLst>
                  <a:ext uri="{FF2B5EF4-FFF2-40B4-BE49-F238E27FC236}">
                    <a16:creationId xmlns:a16="http://schemas.microsoft.com/office/drawing/2014/main" id="{7FF83364-AA1F-4124-BCC2-93E9F45B38B0}"/>
                  </a:ext>
                </a:extLst>
              </p:cNvPr>
              <p:cNvSpPr txBox="1">
                <a:spLocks noChangeArrowheads="1"/>
              </p:cNvSpPr>
              <p:nvPr/>
            </p:nvSpPr>
            <p:spPr bwMode="auto">
              <a:xfrm>
                <a:off x="838200" y="736705"/>
                <a:ext cx="5264705" cy="27128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2"/>
                  <a:defRPr/>
                </a:pPr>
                <a:r>
                  <a:rPr lang="fr-FR" sz="1800" b="1" dirty="0">
                    <a:solidFill>
                      <a:schemeClr val="accent1"/>
                    </a:solidFill>
                    <a:latin typeface="Univers Condensed"/>
                  </a:rPr>
                  <a:t>Décalage en cisaillement (règle empirique)</a:t>
                </a:r>
              </a:p>
              <a:p>
                <a:pPr marL="0" lvl="1" indent="0" eaLnBrk="1" hangingPunct="1">
                  <a:buNone/>
                  <a:defRPr/>
                </a:pPr>
                <a:endParaRPr lang="fr-CA" sz="1800" dirty="0">
                  <a:latin typeface="Univers Condensed"/>
                </a:endParaRPr>
              </a:p>
              <a:p>
                <a:pPr marL="0" lvl="1" indent="0" eaLnBrk="1" hangingPunct="1">
                  <a:buNone/>
                  <a:defRPr/>
                </a:pPr>
                <a:r>
                  <a:rPr lang="fr-CA" sz="1800" dirty="0">
                    <a:solidFill>
                      <a:schemeClr val="tx1"/>
                    </a:solidFill>
                    <a:latin typeface="Univers Condensed"/>
                  </a:rPr>
                  <a:t>Le décalage en cisaillement pourrait être pris en considération en réduisant l’aire nette (</a:t>
                </a:r>
                <a14:m>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fr-CA" sz="1800" i="1" dirty="0">
                            <a:solidFill>
                              <a:schemeClr val="tx1"/>
                            </a:solidFill>
                            <a:latin typeface="Cambria Math" panose="02040503050406030204" pitchFamily="18" charset="0"/>
                            <a:ea typeface="Cambria Math" panose="02040503050406030204" pitchFamily="18" charset="0"/>
                          </a:rPr>
                          <m:t>𝑛</m:t>
                        </m:r>
                      </m:sub>
                    </m:sSub>
                  </m:oMath>
                </a14:m>
                <a:r>
                  <a:rPr lang="fr-CA" sz="1800" dirty="0">
                    <a:solidFill>
                      <a:schemeClr val="tx1"/>
                    </a:solidFill>
                    <a:latin typeface="Univers Condensed"/>
                  </a:rPr>
                  <a:t>) et </a:t>
                </a:r>
                <a:r>
                  <a:rPr lang="fr-FR" sz="1800" dirty="0">
                    <a:solidFill>
                      <a:schemeClr val="tx1"/>
                    </a:solidFill>
                    <a:latin typeface="Univers Condensed"/>
                  </a:rPr>
                  <a:t>considérer </a:t>
                </a:r>
                <a:r>
                  <a:rPr lang="fr-FR" sz="1800" b="1" dirty="0">
                    <a:solidFill>
                      <a:schemeClr val="tx1"/>
                    </a:solidFill>
                    <a:latin typeface="Univers Condensed"/>
                  </a:rPr>
                  <a:t>l’aire réduite nette efficace (dite aussi aire effective) </a:t>
                </a:r>
                <a:r>
                  <a:rPr lang="fr-FR" sz="1800" dirty="0">
                    <a:solidFill>
                      <a:schemeClr val="tx1"/>
                    </a:solidFill>
                    <a:latin typeface="Univers Condensed"/>
                  </a:rPr>
                  <a:t>(</a:t>
                </a:r>
                <a14:m>
                  <m:oMath xmlns:m="http://schemas.openxmlformats.org/officeDocument/2006/math">
                    <m:sSub>
                      <m:sSubPr>
                        <m:ctrlPr>
                          <a:rPr lang="fr-FR" sz="1800" i="1" dirty="0">
                            <a:solidFill>
                              <a:schemeClr val="tx1"/>
                            </a:solidFill>
                            <a:latin typeface="Cambria Math" panose="02040503050406030204" pitchFamily="18" charset="0"/>
                          </a:rPr>
                        </m:ctrlPr>
                      </m:sSubPr>
                      <m:e>
                        <m:r>
                          <a:rPr lang="en-CA" sz="1800" dirty="0">
                            <a:solidFill>
                              <a:schemeClr val="tx1"/>
                            </a:solidFill>
                            <a:latin typeface="Cambria Math" panose="02040503050406030204" pitchFamily="18" charset="0"/>
                          </a:rPr>
                          <m:t>𝐴</m:t>
                        </m:r>
                      </m:e>
                      <m:sub>
                        <m:r>
                          <a:rPr lang="fr-CA" sz="1800" dirty="0">
                            <a:solidFill>
                              <a:schemeClr val="tx1"/>
                            </a:solidFill>
                            <a:latin typeface="Cambria Math" panose="02040503050406030204" pitchFamily="18" charset="0"/>
                          </a:rPr>
                          <m:t>𝑛𝑒</m:t>
                        </m:r>
                      </m:sub>
                    </m:sSub>
                  </m:oMath>
                </a14:m>
                <a:r>
                  <a:rPr lang="fr-FR" sz="1800" dirty="0">
                    <a:solidFill>
                      <a:schemeClr val="tx1"/>
                    </a:solidFill>
                    <a:latin typeface="Univers Condensed"/>
                  </a:rPr>
                  <a:t>) pour le calcul de la résistance de la pièce à la traction (</a:t>
                </a:r>
                <a14:m>
                  <m:oMath xmlns:m="http://schemas.openxmlformats.org/officeDocument/2006/math">
                    <m:sSub>
                      <m:sSubPr>
                        <m:ctrlPr>
                          <a:rPr lang="fr-FR" sz="1800" i="1" dirty="0">
                            <a:solidFill>
                              <a:schemeClr val="tx1"/>
                            </a:solidFill>
                            <a:latin typeface="Cambria Math" panose="02040503050406030204" pitchFamily="18" charset="0"/>
                          </a:rPr>
                        </m:ctrlPr>
                      </m:sSubPr>
                      <m:e>
                        <m:r>
                          <a:rPr lang="fr-CA" sz="1800" dirty="0">
                            <a:solidFill>
                              <a:schemeClr val="tx1"/>
                            </a:solidFill>
                            <a:latin typeface="Cambria Math" panose="02040503050406030204" pitchFamily="18" charset="0"/>
                          </a:rPr>
                          <m:t>𝑇</m:t>
                        </m:r>
                      </m:e>
                      <m:sub>
                        <m:r>
                          <a:rPr lang="fr-CA" sz="1800" dirty="0">
                            <a:solidFill>
                              <a:schemeClr val="tx1"/>
                            </a:solidFill>
                            <a:latin typeface="Cambria Math" panose="02040503050406030204" pitchFamily="18" charset="0"/>
                          </a:rPr>
                          <m:t>𝑟</m:t>
                        </m:r>
                      </m:sub>
                    </m:sSub>
                  </m:oMath>
                </a14:m>
                <a:r>
                  <a:rPr lang="fr-FR" sz="1800" dirty="0">
                    <a:solidFill>
                      <a:schemeClr val="tx1"/>
                    </a:solidFill>
                    <a:latin typeface="Univers Condensed"/>
                  </a:rPr>
                  <a:t>) selon la </a:t>
                </a:r>
                <a:r>
                  <a:rPr lang="fr-FR" sz="1800" b="1" dirty="0">
                    <a:solidFill>
                      <a:schemeClr val="tx1"/>
                    </a:solidFill>
                    <a:latin typeface="Univers Condensed"/>
                  </a:rPr>
                  <a:t>relation empirique</a:t>
                </a:r>
                <a:r>
                  <a:rPr lang="fr-FR" sz="1800" dirty="0">
                    <a:solidFill>
                      <a:schemeClr val="tx1"/>
                    </a:solidFill>
                    <a:latin typeface="Univers Condensed"/>
                  </a:rPr>
                  <a:t> :</a:t>
                </a:r>
              </a:p>
            </p:txBody>
          </p:sp>
        </mc:Choice>
        <mc:Fallback xmlns="">
          <p:sp>
            <p:nvSpPr>
              <p:cNvPr id="29" name="Rectangle 1027">
                <a:extLst>
                  <a:ext uri="{FF2B5EF4-FFF2-40B4-BE49-F238E27FC236}">
                    <a16:creationId xmlns:a16="http://schemas.microsoft.com/office/drawing/2014/main" id="{7FF83364-AA1F-4124-BCC2-93E9F45B38B0}"/>
                  </a:ext>
                </a:extLst>
              </p:cNvPr>
              <p:cNvSpPr txBox="1">
                <a:spLocks noRot="1" noChangeAspect="1" noMove="1" noResize="1" noEditPoints="1" noAdjustHandles="1" noChangeArrowheads="1" noChangeShapeType="1" noTextEdit="1"/>
              </p:cNvSpPr>
              <p:nvPr/>
            </p:nvSpPr>
            <p:spPr bwMode="auto">
              <a:xfrm>
                <a:off x="838200" y="736705"/>
                <a:ext cx="5264705" cy="2712878"/>
              </a:xfrm>
              <a:prstGeom prst="rect">
                <a:avLst/>
              </a:prstGeom>
              <a:blipFill>
                <a:blip r:embed="rId3"/>
                <a:stretch>
                  <a:fillRect l="-1043" t="-1348" r="-10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30" name="Image 29">
            <a:extLst>
              <a:ext uri="{FF2B5EF4-FFF2-40B4-BE49-F238E27FC236}">
                <a16:creationId xmlns:a16="http://schemas.microsoft.com/office/drawing/2014/main" id="{DAFD75C5-42FF-464D-94EC-5B799AA14215}"/>
              </a:ext>
            </a:extLst>
          </p:cNvPr>
          <p:cNvPicPr>
            <a:picLocks noChangeAspect="1"/>
          </p:cNvPicPr>
          <p:nvPr/>
        </p:nvPicPr>
        <p:blipFill>
          <a:blip r:embed="rId4"/>
          <a:stretch>
            <a:fillRect/>
          </a:stretch>
        </p:blipFill>
        <p:spPr>
          <a:xfrm>
            <a:off x="6264716" y="1230323"/>
            <a:ext cx="4961326" cy="4438520"/>
          </a:xfrm>
          <a:prstGeom prst="rect">
            <a:avLst/>
          </a:prstGeom>
        </p:spPr>
      </p:pic>
      <mc:AlternateContent xmlns:mc="http://schemas.openxmlformats.org/markup-compatibility/2006" xmlns:a14="http://schemas.microsoft.com/office/drawing/2010/main">
        <mc:Choice Requires="a14">
          <p:sp>
            <p:nvSpPr>
              <p:cNvPr id="31" name="Rectangle 1027">
                <a:extLst>
                  <a:ext uri="{FF2B5EF4-FFF2-40B4-BE49-F238E27FC236}">
                    <a16:creationId xmlns:a16="http://schemas.microsoft.com/office/drawing/2014/main" id="{429C13AD-E607-46C2-90F2-9A0F1D960C9E}"/>
                  </a:ext>
                </a:extLst>
              </p:cNvPr>
              <p:cNvSpPr txBox="1">
                <a:spLocks noChangeArrowheads="1"/>
              </p:cNvSpPr>
              <p:nvPr/>
            </p:nvSpPr>
            <p:spPr bwMode="auto">
              <a:xfrm>
                <a:off x="838200" y="3152083"/>
                <a:ext cx="5264705" cy="29120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3900" lvl="3" indent="0" eaLnBrk="1" hangingPunct="1">
                  <a:buNone/>
                  <a:defRPr/>
                </a:pPr>
                <a14:m>
                  <m:oMathPara xmlns:m="http://schemas.openxmlformats.org/officeDocument/2006/math">
                    <m:oMathParaPr>
                      <m:jc m:val="left"/>
                    </m:oMathParaPr>
                    <m:oMath xmlns:m="http://schemas.openxmlformats.org/officeDocument/2006/math">
                      <m:sSub>
                        <m:sSubPr>
                          <m:ctrlPr>
                            <a:rPr lang="fr-FR" sz="1800" i="1" dirty="0" smtClean="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fr-CA" sz="1800" i="1" dirty="0">
                              <a:solidFill>
                                <a:schemeClr val="tx1"/>
                              </a:solidFill>
                              <a:latin typeface="Cambria Math" panose="02040503050406030204" pitchFamily="18" charset="0"/>
                              <a:ea typeface="Cambria Math" panose="02040503050406030204" pitchFamily="18" charset="0"/>
                            </a:rPr>
                            <m:t>𝑛𝑒</m:t>
                          </m:r>
                        </m:sub>
                      </m:sSub>
                      <m:r>
                        <a:rPr lang="fr-CA" sz="1800" i="1" dirty="0">
                          <a:solidFill>
                            <a:schemeClr val="tx1"/>
                          </a:solidFill>
                          <a:latin typeface="Cambria Math" panose="02040503050406030204" pitchFamily="18" charset="0"/>
                          <a:ea typeface="Cambria Math" panose="02040503050406030204" pitchFamily="18" charset="0"/>
                        </a:rPr>
                        <m:t>=</m:t>
                      </m:r>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𝐴</m:t>
                          </m:r>
                        </m:e>
                        <m:sub>
                          <m:r>
                            <a:rPr lang="fr-CA" sz="1800" i="1" dirty="0">
                              <a:solidFill>
                                <a:schemeClr val="tx1"/>
                              </a:solidFill>
                              <a:latin typeface="Cambria Math" panose="02040503050406030204" pitchFamily="18" charset="0"/>
                              <a:ea typeface="Cambria Math" panose="02040503050406030204" pitchFamily="18" charset="0"/>
                            </a:rPr>
                            <m:t>𝑛</m:t>
                          </m:r>
                        </m:sub>
                      </m:sSub>
                      <m:r>
                        <a:rPr lang="fr-CA" sz="1800" i="1">
                          <a:solidFill>
                            <a:schemeClr val="tx1"/>
                          </a:solidFill>
                          <a:latin typeface="Cambria Math" panose="02040503050406030204" pitchFamily="18" charset="0"/>
                        </a:rPr>
                        <m:t>(1−</m:t>
                      </m:r>
                      <m:f>
                        <m:fPr>
                          <m:ctrlPr>
                            <a:rPr lang="fr-CA" sz="1800" i="1">
                              <a:solidFill>
                                <a:schemeClr val="tx1"/>
                              </a:solidFill>
                              <a:latin typeface="Cambria Math" panose="02040503050406030204" pitchFamily="18" charset="0"/>
                            </a:rPr>
                          </m:ctrlPr>
                        </m:fPr>
                        <m:num>
                          <m:acc>
                            <m:accPr>
                              <m:chr m:val="̅"/>
                              <m:ctrlPr>
                                <a:rPr lang="fr-CA" sz="1800" i="1" dirty="0">
                                  <a:solidFill>
                                    <a:schemeClr val="tx1"/>
                                  </a:solidFill>
                                  <a:latin typeface="Cambria Math" panose="02040503050406030204" pitchFamily="18" charset="0"/>
                                  <a:ea typeface="Cambria Math" panose="02040503050406030204" pitchFamily="18" charset="0"/>
                                </a:rPr>
                              </m:ctrlPr>
                            </m:accPr>
                            <m:e>
                              <m:r>
                                <a:rPr lang="fr-CA" sz="1800" i="1" dirty="0">
                                  <a:solidFill>
                                    <a:schemeClr val="tx1"/>
                                  </a:solidFill>
                                  <a:latin typeface="Cambria Math" panose="02040503050406030204" pitchFamily="18" charset="0"/>
                                  <a:ea typeface="Cambria Math" panose="02040503050406030204" pitchFamily="18" charset="0"/>
                                </a:rPr>
                                <m:t>𝑋</m:t>
                              </m:r>
                            </m:e>
                          </m:acc>
                        </m:num>
                        <m:den>
                          <m:r>
                            <a:rPr lang="fr-CA" sz="1800" i="1">
                              <a:solidFill>
                                <a:schemeClr val="tx1"/>
                              </a:solidFill>
                              <a:latin typeface="Cambria Math" panose="02040503050406030204" pitchFamily="18" charset="0"/>
                            </a:rPr>
                            <m:t>𝐿</m:t>
                          </m:r>
                        </m:den>
                      </m:f>
                      <m:r>
                        <a:rPr lang="fr-CA" sz="1800" i="1">
                          <a:solidFill>
                            <a:schemeClr val="tx1"/>
                          </a:solidFill>
                          <a:latin typeface="Cambria Math" panose="02040503050406030204" pitchFamily="18" charset="0"/>
                        </a:rPr>
                        <m:t>)</m:t>
                      </m:r>
                    </m:oMath>
                  </m:oMathPara>
                </a14:m>
                <a:endParaRPr lang="fr-CA" sz="1800" dirty="0">
                  <a:solidFill>
                    <a:schemeClr val="tx1"/>
                  </a:solidFill>
                  <a:latin typeface="Univers Condensed"/>
                </a:endParaRPr>
              </a:p>
              <a:p>
                <a:pPr marL="723900" lvl="3" indent="0" eaLnBrk="1" hangingPunct="1">
                  <a:buNone/>
                  <a:defRPr/>
                </a:pPr>
                <a:endParaRPr lang="fr-CA" sz="1800" dirty="0">
                  <a:solidFill>
                    <a:schemeClr val="tx1"/>
                  </a:solidFill>
                  <a:latin typeface="Univers Condensed"/>
                </a:endParaRPr>
              </a:p>
              <a:p>
                <a:pPr marL="896938" lvl="3" indent="-173038" eaLnBrk="1" hangingPunct="1">
                  <a:buNone/>
                  <a:defRPr/>
                </a:pPr>
                <a14:m>
                  <m:oMath xmlns:m="http://schemas.openxmlformats.org/officeDocument/2006/math">
                    <m:r>
                      <a:rPr lang="fr-CA" sz="1800" i="1" dirty="0">
                        <a:solidFill>
                          <a:schemeClr val="tx1"/>
                        </a:solidFill>
                        <a:latin typeface="Cambria Math" panose="02040503050406030204" pitchFamily="18" charset="0"/>
                        <a:ea typeface="Cambria Math" panose="02040503050406030204" pitchFamily="18" charset="0"/>
                      </a:rPr>
                      <m:t>𝐿</m:t>
                    </m:r>
                  </m:oMath>
                </a14:m>
                <a:r>
                  <a:rPr lang="fr-CA" sz="1800" dirty="0">
                    <a:solidFill>
                      <a:schemeClr val="tx1"/>
                    </a:solidFill>
                    <a:latin typeface="Univers Condensed"/>
                    <a:ea typeface="Cambria Math" panose="02040503050406030204" pitchFamily="18" charset="0"/>
                  </a:rPr>
                  <a:t>: </a:t>
                </a:r>
                <a:r>
                  <a:rPr lang="fr-CA" sz="1800" dirty="0">
                    <a:solidFill>
                      <a:schemeClr val="tx1"/>
                    </a:solidFill>
                    <a:latin typeface="Univers Condensed"/>
                  </a:rPr>
                  <a:t>longueur de l’assemblage  mesurée entre le premier et le dernier boulon</a:t>
                </a:r>
              </a:p>
              <a:p>
                <a:pPr marL="723900" lvl="3" indent="0" eaLnBrk="1" hangingPunct="1">
                  <a:buNone/>
                  <a:defRPr/>
                </a:pPr>
                <a:endParaRPr lang="fr-CA" sz="1800" dirty="0">
                  <a:solidFill>
                    <a:schemeClr val="tx1"/>
                  </a:solidFill>
                  <a:latin typeface="Univers Condensed"/>
                </a:endParaRPr>
              </a:p>
              <a:p>
                <a:pPr marL="896938" lvl="3" indent="-173038" eaLnBrk="1" hangingPunct="1">
                  <a:buNone/>
                  <a:defRPr/>
                </a:pPr>
                <a14:m>
                  <m:oMath xmlns:m="http://schemas.openxmlformats.org/officeDocument/2006/math">
                    <m:acc>
                      <m:accPr>
                        <m:chr m:val="̅"/>
                        <m:ctrlPr>
                          <a:rPr lang="fr-CA" sz="1800" i="1" dirty="0">
                            <a:solidFill>
                              <a:schemeClr val="tx1"/>
                            </a:solidFill>
                            <a:latin typeface="Cambria Math" panose="02040503050406030204" pitchFamily="18" charset="0"/>
                            <a:ea typeface="Cambria Math" panose="02040503050406030204" pitchFamily="18" charset="0"/>
                          </a:rPr>
                        </m:ctrlPr>
                      </m:accPr>
                      <m:e>
                        <m:r>
                          <a:rPr lang="fr-CA" sz="1800" i="1" dirty="0">
                            <a:solidFill>
                              <a:schemeClr val="tx1"/>
                            </a:solidFill>
                            <a:latin typeface="Cambria Math" panose="02040503050406030204" pitchFamily="18" charset="0"/>
                            <a:ea typeface="Cambria Math" panose="02040503050406030204" pitchFamily="18" charset="0"/>
                          </a:rPr>
                          <m:t>𝑋</m:t>
                        </m:r>
                      </m:e>
                    </m:acc>
                  </m:oMath>
                </a14:m>
                <a:r>
                  <a:rPr lang="fr-CA" sz="1800" dirty="0">
                    <a:solidFill>
                      <a:schemeClr val="tx1"/>
                    </a:solidFill>
                    <a:latin typeface="Univers Condensed"/>
                  </a:rPr>
                  <a:t>: distance entre le plan de cisaillement et le centre de gravité de </a:t>
                </a:r>
                <a:r>
                  <a:rPr lang="fr-CA" sz="1800" u="sng" dirty="0">
                    <a:solidFill>
                      <a:schemeClr val="tx1"/>
                    </a:solidFill>
                    <a:latin typeface="Univers Condensed"/>
                  </a:rPr>
                  <a:t>la portion de la pièce tributaire du gousset</a:t>
                </a:r>
              </a:p>
              <a:p>
                <a:pPr marL="180975" lvl="1" indent="-180975" eaLnBrk="1" hangingPunct="1">
                  <a:buFont typeface="Arial" panose="020B0604020202020204" pitchFamily="34" charset="0"/>
                  <a:buChar char="•"/>
                  <a:defRPr/>
                </a:pPr>
                <a:endParaRPr lang="fr-FR" sz="1800" dirty="0">
                  <a:solidFill>
                    <a:schemeClr val="tx1"/>
                  </a:solidFill>
                  <a:latin typeface="Univers Condensed"/>
                </a:endParaRPr>
              </a:p>
            </p:txBody>
          </p:sp>
        </mc:Choice>
        <mc:Fallback xmlns="">
          <p:sp>
            <p:nvSpPr>
              <p:cNvPr id="31" name="Rectangle 1027">
                <a:extLst>
                  <a:ext uri="{FF2B5EF4-FFF2-40B4-BE49-F238E27FC236}">
                    <a16:creationId xmlns:a16="http://schemas.microsoft.com/office/drawing/2014/main" id="{429C13AD-E607-46C2-90F2-9A0F1D960C9E}"/>
                  </a:ext>
                </a:extLst>
              </p:cNvPr>
              <p:cNvSpPr txBox="1">
                <a:spLocks noRot="1" noChangeAspect="1" noMove="1" noResize="1" noEditPoints="1" noAdjustHandles="1" noChangeArrowheads="1" noChangeShapeType="1" noTextEdit="1"/>
              </p:cNvSpPr>
              <p:nvPr/>
            </p:nvSpPr>
            <p:spPr bwMode="auto">
              <a:xfrm>
                <a:off x="838200" y="3152083"/>
                <a:ext cx="5264705" cy="2912037"/>
              </a:xfrm>
              <a:prstGeom prst="rect">
                <a:avLst/>
              </a:prstGeom>
              <a:blipFill>
                <a:blip r:embed="rId5"/>
                <a:stretch>
                  <a:fillRect r="-6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9" name="Rectangle 8">
            <a:extLst>
              <a:ext uri="{FF2B5EF4-FFF2-40B4-BE49-F238E27FC236}">
                <a16:creationId xmlns:a16="http://schemas.microsoft.com/office/drawing/2014/main" id="{63B39D62-959A-B842-BC2A-46BFD011135A}"/>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2599842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57</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pic>
        <p:nvPicPr>
          <p:cNvPr id="9" name="Image 8">
            <a:extLst>
              <a:ext uri="{FF2B5EF4-FFF2-40B4-BE49-F238E27FC236}">
                <a16:creationId xmlns:a16="http://schemas.microsoft.com/office/drawing/2014/main" id="{BAC840D8-E17A-4FDB-BACA-CE74B573FEF8}"/>
              </a:ext>
            </a:extLst>
          </p:cNvPr>
          <p:cNvPicPr>
            <a:picLocks noChangeAspect="1"/>
          </p:cNvPicPr>
          <p:nvPr/>
        </p:nvPicPr>
        <p:blipFill>
          <a:blip r:embed="rId3"/>
          <a:stretch>
            <a:fillRect/>
          </a:stretch>
        </p:blipFill>
        <p:spPr>
          <a:xfrm>
            <a:off x="3281741" y="1761605"/>
            <a:ext cx="4934366" cy="3816424"/>
          </a:xfrm>
          <a:prstGeom prst="rect">
            <a:avLst/>
          </a:prstGeom>
        </p:spPr>
      </p:pic>
      <mc:AlternateContent xmlns:mc="http://schemas.openxmlformats.org/markup-compatibility/2006" xmlns:a14="http://schemas.microsoft.com/office/drawing/2010/main">
        <mc:Choice Requires="a14">
          <p:sp>
            <p:nvSpPr>
              <p:cNvPr id="11" name="Rectangle 1027">
                <a:extLst>
                  <a:ext uri="{FF2B5EF4-FFF2-40B4-BE49-F238E27FC236}">
                    <a16:creationId xmlns:a16="http://schemas.microsoft.com/office/drawing/2014/main" id="{73670C91-CBAB-4C61-9353-EE7AC6CBB1B9}"/>
                  </a:ext>
                </a:extLst>
              </p:cNvPr>
              <p:cNvSpPr txBox="1">
                <a:spLocks noChangeArrowheads="1"/>
              </p:cNvSpPr>
              <p:nvPr/>
            </p:nvSpPr>
            <p:spPr bwMode="auto">
              <a:xfrm>
                <a:off x="838200" y="983283"/>
                <a:ext cx="9001000" cy="3651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solidFill>
                      <a:schemeClr val="accent1"/>
                    </a:solidFill>
                    <a:latin typeface="Univers Condensed"/>
                    <a:ea typeface="Cambria Math" panose="02040503050406030204" pitchFamily="18" charset="0"/>
                  </a:rPr>
                  <a:t>Profilés en </a:t>
                </a:r>
                <a14:m>
                  <m:oMath xmlns:m="http://schemas.openxmlformats.org/officeDocument/2006/math">
                    <m:r>
                      <m:rPr>
                        <m:sty m:val="p"/>
                      </m:rPr>
                      <a:rPr lang="fr-CA" sz="2000" b="0" i="1" dirty="0">
                        <a:solidFill>
                          <a:schemeClr val="accent1"/>
                        </a:solidFill>
                        <a:latin typeface="Cambria Math" panose="02040503050406030204" pitchFamily="18" charset="0"/>
                        <a:ea typeface="Cambria Math" panose="02040503050406030204" pitchFamily="18" charset="0"/>
                      </a:rPr>
                      <m:t>T</m:t>
                    </m:r>
                  </m:oMath>
                </a14:m>
                <a:r>
                  <a:rPr lang="fr-CA" sz="2000" dirty="0">
                    <a:solidFill>
                      <a:schemeClr val="accent1"/>
                    </a:solidFill>
                    <a:latin typeface="Univers Condensed"/>
                    <a:ea typeface="Cambria Math" panose="02040503050406030204" pitchFamily="18" charset="0"/>
                  </a:rPr>
                  <a:t> raccordés uniquement par leurs semelles</a:t>
                </a:r>
              </a:p>
            </p:txBody>
          </p:sp>
        </mc:Choice>
        <mc:Fallback xmlns="">
          <p:sp>
            <p:nvSpPr>
              <p:cNvPr id="11" name="Rectangle 1027">
                <a:extLst>
                  <a:ext uri="{FF2B5EF4-FFF2-40B4-BE49-F238E27FC236}">
                    <a16:creationId xmlns:a16="http://schemas.microsoft.com/office/drawing/2014/main" id="{73670C91-CBAB-4C61-9353-EE7AC6CBB1B9}"/>
                  </a:ext>
                </a:extLst>
              </p:cNvPr>
              <p:cNvSpPr txBox="1">
                <a:spLocks noRot="1" noChangeAspect="1" noMove="1" noResize="1" noEditPoints="1" noAdjustHandles="1" noChangeArrowheads="1" noChangeShapeType="1" noTextEdit="1"/>
              </p:cNvSpPr>
              <p:nvPr/>
            </p:nvSpPr>
            <p:spPr bwMode="auto">
              <a:xfrm>
                <a:off x="838200" y="983283"/>
                <a:ext cx="9001000" cy="365125"/>
              </a:xfrm>
              <a:prstGeom prst="rect">
                <a:avLst/>
              </a:prstGeom>
              <a:blipFill>
                <a:blip r:embed="rId4"/>
                <a:stretch>
                  <a:fillRect l="-745" t="-6667" b="-4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7" name="Rectangle 6">
            <a:extLst>
              <a:ext uri="{FF2B5EF4-FFF2-40B4-BE49-F238E27FC236}">
                <a16:creationId xmlns:a16="http://schemas.microsoft.com/office/drawing/2014/main" id="{2FED0D31-9653-44CB-8F0E-DA9ED9607DD6}"/>
              </a:ext>
            </a:extLst>
          </p:cNvPr>
          <p:cNvSpPr/>
          <p:nvPr/>
        </p:nvSpPr>
        <p:spPr>
          <a:xfrm>
            <a:off x="838200" y="6308079"/>
            <a:ext cx="5814132" cy="461665"/>
          </a:xfrm>
          <a:prstGeom prst="rect">
            <a:avLst/>
          </a:prstGeom>
        </p:spPr>
        <p:txBody>
          <a:bodyPr wrap="square">
            <a:spAutoFit/>
          </a:bodyPr>
          <a:lstStyle/>
          <a:p>
            <a:r>
              <a:rPr lang="fr-CA" sz="1200" dirty="0"/>
              <a:t>Source : CSA  S157-17 : Calcul de la résistance mécanique des éléments en aluminium</a:t>
            </a:r>
          </a:p>
          <a:p>
            <a:r>
              <a:rPr lang="fr-CA" sz="1200" dirty="0"/>
              <a:t>© 2018 Canadian Standards Association</a:t>
            </a:r>
          </a:p>
        </p:txBody>
      </p:sp>
    </p:spTree>
    <p:extLst>
      <p:ext uri="{BB962C8B-B14F-4D97-AF65-F5344CB8AC3E}">
        <p14:creationId xmlns:p14="http://schemas.microsoft.com/office/powerpoint/2010/main" val="190544572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58</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mc:AlternateContent xmlns:mc="http://schemas.openxmlformats.org/markup-compatibility/2006" xmlns:a14="http://schemas.microsoft.com/office/drawing/2010/main">
        <mc:Choice Requires="a14">
          <p:sp>
            <p:nvSpPr>
              <p:cNvPr id="8" name="Rectangle 1027">
                <a:extLst>
                  <a:ext uri="{FF2B5EF4-FFF2-40B4-BE49-F238E27FC236}">
                    <a16:creationId xmlns:a16="http://schemas.microsoft.com/office/drawing/2014/main" id="{73670C91-CBAB-4C61-9353-EE7AC6CBB1B9}"/>
                  </a:ext>
                </a:extLst>
              </p:cNvPr>
              <p:cNvSpPr txBox="1">
                <a:spLocks noChangeArrowheads="1"/>
              </p:cNvSpPr>
              <p:nvPr/>
            </p:nvSpPr>
            <p:spPr bwMode="auto">
              <a:xfrm>
                <a:off x="838200" y="800721"/>
                <a:ext cx="9001000" cy="3651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solidFill>
                      <a:schemeClr val="accent1"/>
                    </a:solidFill>
                    <a:latin typeface="Univers Condensed"/>
                    <a:ea typeface="Cambria Math" panose="02040503050406030204" pitchFamily="18" charset="0"/>
                  </a:rPr>
                  <a:t>Profilés en </a:t>
                </a:r>
                <a14:m>
                  <m:oMath xmlns:m="http://schemas.openxmlformats.org/officeDocument/2006/math">
                    <m:r>
                      <m:rPr>
                        <m:sty m:val="p"/>
                      </m:rPr>
                      <a:rPr lang="fr-CA" sz="2000" b="0" i="1" dirty="0">
                        <a:solidFill>
                          <a:schemeClr val="accent1"/>
                        </a:solidFill>
                        <a:latin typeface="Cambria Math" panose="02040503050406030204" pitchFamily="18" charset="0"/>
                        <a:ea typeface="Cambria Math" panose="02040503050406030204" pitchFamily="18" charset="0"/>
                      </a:rPr>
                      <m:t>C</m:t>
                    </m:r>
                  </m:oMath>
                </a14:m>
                <a:r>
                  <a:rPr lang="fr-CA" sz="2000" dirty="0">
                    <a:solidFill>
                      <a:schemeClr val="accent1"/>
                    </a:solidFill>
                    <a:latin typeface="Univers Condensed"/>
                    <a:ea typeface="Cambria Math" panose="02040503050406030204" pitchFamily="18" charset="0"/>
                  </a:rPr>
                  <a:t> raccordés uniquement par leurs âme</a:t>
                </a:r>
              </a:p>
            </p:txBody>
          </p:sp>
        </mc:Choice>
        <mc:Fallback xmlns="">
          <p:sp>
            <p:nvSpPr>
              <p:cNvPr id="8" name="Rectangle 1027">
                <a:extLst>
                  <a:ext uri="{FF2B5EF4-FFF2-40B4-BE49-F238E27FC236}">
                    <a16:creationId xmlns:a16="http://schemas.microsoft.com/office/drawing/2014/main" id="{73670C91-CBAB-4C61-9353-EE7AC6CBB1B9}"/>
                  </a:ext>
                </a:extLst>
              </p:cNvPr>
              <p:cNvSpPr txBox="1">
                <a:spLocks noRot="1" noChangeAspect="1" noMove="1" noResize="1" noEditPoints="1" noAdjustHandles="1" noChangeArrowheads="1" noChangeShapeType="1" noTextEdit="1"/>
              </p:cNvSpPr>
              <p:nvPr/>
            </p:nvSpPr>
            <p:spPr bwMode="auto">
              <a:xfrm>
                <a:off x="838200" y="800721"/>
                <a:ext cx="9001000" cy="365125"/>
              </a:xfrm>
              <a:prstGeom prst="rect">
                <a:avLst/>
              </a:prstGeom>
              <a:blipFill>
                <a:blip r:embed="rId3"/>
                <a:stretch>
                  <a:fillRect l="-745" t="-6667" b="-4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2" name="Image 11">
            <a:extLst>
              <a:ext uri="{FF2B5EF4-FFF2-40B4-BE49-F238E27FC236}">
                <a16:creationId xmlns:a16="http://schemas.microsoft.com/office/drawing/2014/main" id="{14493229-5F48-410F-91A1-F928A83E6560}"/>
              </a:ext>
            </a:extLst>
          </p:cNvPr>
          <p:cNvPicPr>
            <a:picLocks noChangeAspect="1"/>
          </p:cNvPicPr>
          <p:nvPr/>
        </p:nvPicPr>
        <p:blipFill>
          <a:blip r:embed="rId4"/>
          <a:stretch>
            <a:fillRect/>
          </a:stretch>
        </p:blipFill>
        <p:spPr>
          <a:xfrm>
            <a:off x="6283910" y="1165846"/>
            <a:ext cx="3024336" cy="5282854"/>
          </a:xfrm>
          <a:prstGeom prst="rect">
            <a:avLst/>
          </a:prstGeom>
        </p:spPr>
      </p:pic>
      <p:sp>
        <p:nvSpPr>
          <p:cNvPr id="10" name="Rectangle 9">
            <a:extLst>
              <a:ext uri="{FF2B5EF4-FFF2-40B4-BE49-F238E27FC236}">
                <a16:creationId xmlns:a16="http://schemas.microsoft.com/office/drawing/2014/main" id="{2FED0D31-9653-44CB-8F0E-DA9ED9607DD6}"/>
              </a:ext>
            </a:extLst>
          </p:cNvPr>
          <p:cNvSpPr/>
          <p:nvPr/>
        </p:nvSpPr>
        <p:spPr>
          <a:xfrm>
            <a:off x="838200" y="6308079"/>
            <a:ext cx="5814132" cy="461665"/>
          </a:xfrm>
          <a:prstGeom prst="rect">
            <a:avLst/>
          </a:prstGeom>
        </p:spPr>
        <p:txBody>
          <a:bodyPr wrap="square">
            <a:spAutoFit/>
          </a:bodyPr>
          <a:lstStyle/>
          <a:p>
            <a:r>
              <a:rPr lang="fr-CA" sz="1200" dirty="0"/>
              <a:t>Source : CSA  S157-17 : Calcul de la résistance mécanique des éléments en aluminium</a:t>
            </a:r>
          </a:p>
          <a:p>
            <a:r>
              <a:rPr lang="fr-CA" sz="1200" dirty="0"/>
              <a:t>© 2018 Canadian Standards Association</a:t>
            </a:r>
          </a:p>
        </p:txBody>
      </p:sp>
    </p:spTree>
    <p:extLst>
      <p:ext uri="{BB962C8B-B14F-4D97-AF65-F5344CB8AC3E}">
        <p14:creationId xmlns:p14="http://schemas.microsoft.com/office/powerpoint/2010/main" val="57070972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59</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mc:AlternateContent xmlns:mc="http://schemas.openxmlformats.org/markup-compatibility/2006" xmlns:a14="http://schemas.microsoft.com/office/drawing/2010/main">
        <mc:Choice Requires="a14">
          <p:sp>
            <p:nvSpPr>
              <p:cNvPr id="10" name="Rectangle 1027">
                <a:extLst>
                  <a:ext uri="{FF2B5EF4-FFF2-40B4-BE49-F238E27FC236}">
                    <a16:creationId xmlns:a16="http://schemas.microsoft.com/office/drawing/2014/main" id="{73670C91-CBAB-4C61-9353-EE7AC6CBB1B9}"/>
                  </a:ext>
                </a:extLst>
              </p:cNvPr>
              <p:cNvSpPr txBox="1">
                <a:spLocks noChangeArrowheads="1"/>
              </p:cNvSpPr>
              <p:nvPr/>
            </p:nvSpPr>
            <p:spPr bwMode="auto">
              <a:xfrm>
                <a:off x="838200" y="800721"/>
                <a:ext cx="9001000" cy="3651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solidFill>
                      <a:schemeClr val="accent1"/>
                    </a:solidFill>
                    <a:latin typeface="Univers Condensed"/>
                    <a:ea typeface="Cambria Math" panose="02040503050406030204" pitchFamily="18" charset="0"/>
                  </a:rPr>
                  <a:t>Profilés en </a:t>
                </a:r>
                <a14:m>
                  <m:oMath xmlns:m="http://schemas.openxmlformats.org/officeDocument/2006/math">
                    <m:r>
                      <m:rPr>
                        <m:sty m:val="p"/>
                      </m:rPr>
                      <a:rPr lang="fr-CA" sz="2000" b="0" i="1" dirty="0">
                        <a:solidFill>
                          <a:schemeClr val="accent1"/>
                        </a:solidFill>
                        <a:latin typeface="Cambria Math" panose="02040503050406030204" pitchFamily="18" charset="0"/>
                        <a:ea typeface="Cambria Math" panose="02040503050406030204" pitchFamily="18" charset="0"/>
                      </a:rPr>
                      <m:t>I</m:t>
                    </m:r>
                  </m:oMath>
                </a14:m>
                <a:r>
                  <a:rPr lang="fr-CA" sz="2000" dirty="0">
                    <a:solidFill>
                      <a:schemeClr val="accent1"/>
                    </a:solidFill>
                    <a:latin typeface="Univers Condensed"/>
                    <a:ea typeface="Cambria Math" panose="02040503050406030204" pitchFamily="18" charset="0"/>
                  </a:rPr>
                  <a:t> raccordés uniquement par leurs âme</a:t>
                </a:r>
              </a:p>
            </p:txBody>
          </p:sp>
        </mc:Choice>
        <mc:Fallback xmlns="">
          <p:sp>
            <p:nvSpPr>
              <p:cNvPr id="10" name="Rectangle 1027">
                <a:extLst>
                  <a:ext uri="{FF2B5EF4-FFF2-40B4-BE49-F238E27FC236}">
                    <a16:creationId xmlns:a16="http://schemas.microsoft.com/office/drawing/2014/main" id="{73670C91-CBAB-4C61-9353-EE7AC6CBB1B9}"/>
                  </a:ext>
                </a:extLst>
              </p:cNvPr>
              <p:cNvSpPr txBox="1">
                <a:spLocks noRot="1" noChangeAspect="1" noMove="1" noResize="1" noEditPoints="1" noAdjustHandles="1" noChangeArrowheads="1" noChangeShapeType="1" noTextEdit="1"/>
              </p:cNvSpPr>
              <p:nvPr/>
            </p:nvSpPr>
            <p:spPr bwMode="auto">
              <a:xfrm>
                <a:off x="838200" y="800721"/>
                <a:ext cx="9001000" cy="365125"/>
              </a:xfrm>
              <a:prstGeom prst="rect">
                <a:avLst/>
              </a:prstGeom>
              <a:blipFill>
                <a:blip r:embed="rId3"/>
                <a:stretch>
                  <a:fillRect l="-745" t="-6667" b="-4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Image 10">
            <a:extLst>
              <a:ext uri="{FF2B5EF4-FFF2-40B4-BE49-F238E27FC236}">
                <a16:creationId xmlns:a16="http://schemas.microsoft.com/office/drawing/2014/main" id="{2599A746-A419-45BA-A990-DEE8CDFEABB3}"/>
              </a:ext>
            </a:extLst>
          </p:cNvPr>
          <p:cNvPicPr>
            <a:picLocks noChangeAspect="1"/>
          </p:cNvPicPr>
          <p:nvPr/>
        </p:nvPicPr>
        <p:blipFill>
          <a:blip r:embed="rId4"/>
          <a:stretch>
            <a:fillRect/>
          </a:stretch>
        </p:blipFill>
        <p:spPr>
          <a:xfrm>
            <a:off x="3602865" y="1165847"/>
            <a:ext cx="4434230" cy="4624842"/>
          </a:xfrm>
          <a:prstGeom prst="rect">
            <a:avLst/>
          </a:prstGeom>
        </p:spPr>
      </p:pic>
      <p:sp>
        <p:nvSpPr>
          <p:cNvPr id="8" name="Rectangle 7">
            <a:extLst>
              <a:ext uri="{FF2B5EF4-FFF2-40B4-BE49-F238E27FC236}">
                <a16:creationId xmlns:a16="http://schemas.microsoft.com/office/drawing/2014/main" id="{2FED0D31-9653-44CB-8F0E-DA9ED9607DD6}"/>
              </a:ext>
            </a:extLst>
          </p:cNvPr>
          <p:cNvSpPr/>
          <p:nvPr/>
        </p:nvSpPr>
        <p:spPr>
          <a:xfrm>
            <a:off x="838200" y="6308079"/>
            <a:ext cx="5814132" cy="461665"/>
          </a:xfrm>
          <a:prstGeom prst="rect">
            <a:avLst/>
          </a:prstGeom>
        </p:spPr>
        <p:txBody>
          <a:bodyPr wrap="square">
            <a:spAutoFit/>
          </a:bodyPr>
          <a:lstStyle/>
          <a:p>
            <a:r>
              <a:rPr lang="fr-CA" sz="1200" dirty="0"/>
              <a:t>Source : CSA  S157-17 : Calcul de la résistance mécanique des éléments en aluminium</a:t>
            </a:r>
          </a:p>
          <a:p>
            <a:r>
              <a:rPr lang="fr-CA" sz="1200" dirty="0"/>
              <a:t>© 2018 Canadian Standards Association</a:t>
            </a:r>
          </a:p>
        </p:txBody>
      </p:sp>
    </p:spTree>
    <p:extLst>
      <p:ext uri="{BB962C8B-B14F-4D97-AF65-F5344CB8AC3E}">
        <p14:creationId xmlns:p14="http://schemas.microsoft.com/office/powerpoint/2010/main" val="19830015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7"/>
          <p:cNvSpPr txBox="1">
            <a:spLocks noChangeArrowheads="1"/>
          </p:cNvSpPr>
          <p:nvPr/>
        </p:nvSpPr>
        <p:spPr bwMode="auto">
          <a:xfrm>
            <a:off x="838200" y="767413"/>
            <a:ext cx="9049562" cy="104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None/>
              <a:defRPr/>
            </a:pPr>
            <a:r>
              <a:rPr lang="fr-FR" sz="2000" dirty="0">
                <a:latin typeface="Univers Condensed"/>
                <a:ea typeface="Cambria Math" panose="02040503050406030204" pitchFamily="18" charset="0"/>
              </a:rPr>
              <a:t>Une membrure en traction doit être en mesure de </a:t>
            </a:r>
            <a:r>
              <a:rPr lang="fr-FR" sz="2000" u="sng" dirty="0">
                <a:latin typeface="Univers Condensed"/>
                <a:ea typeface="Cambria Math" panose="02040503050406030204" pitchFamily="18" charset="0"/>
              </a:rPr>
              <a:t>supporter le plus adéquatement possible la charge à laquelle elle est soumise</a:t>
            </a:r>
            <a:r>
              <a:rPr lang="fr-FR" sz="2000" dirty="0">
                <a:latin typeface="Univers Condensed"/>
                <a:ea typeface="Cambria Math" panose="02040503050406030204" pitchFamily="18" charset="0"/>
              </a:rPr>
              <a:t>. Dans le dimensionnement d’une telle membrure, il faut donc :</a:t>
            </a:r>
          </a:p>
        </p:txBody>
      </p:sp>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a:t>
            </a:fld>
            <a:endParaRPr lang="fr-CA" altLang="fr-F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F78DA6F-DCA0-4FA2-BF53-4F32C4DA3FEA}"/>
                  </a:ext>
                </a:extLst>
              </p:cNvPr>
              <p:cNvSpPr/>
              <p:nvPr/>
            </p:nvSpPr>
            <p:spPr>
              <a:xfrm>
                <a:off x="838200" y="5962421"/>
                <a:ext cx="9369760" cy="759054"/>
              </a:xfrm>
              <a:prstGeom prst="rect">
                <a:avLst/>
              </a:prstGeom>
            </p:spPr>
            <p:txBody>
              <a:bodyPr wrap="square">
                <a:spAutoFit/>
              </a:bodyPr>
              <a:lstStyle/>
              <a:p>
                <a:pPr marL="182563" lvl="1" indent="-182563">
                  <a:spcBef>
                    <a:spcPct val="20000"/>
                  </a:spcBef>
                  <a:defRPr/>
                </a:pPr>
                <a14:m>
                  <m:oMath xmlns:m="http://schemas.openxmlformats.org/officeDocument/2006/math">
                    <m:r>
                      <a:rPr lang="fr-CA" sz="1400" i="1">
                        <a:solidFill>
                          <a:srgbClr val="000099"/>
                        </a:solidFill>
                        <a:latin typeface="Cambria Math" panose="02040503050406030204" pitchFamily="18" charset="0"/>
                        <a:ea typeface="Cambria Math"/>
                      </a:rPr>
                      <m:t>⨀</m:t>
                    </m:r>
                  </m:oMath>
                </a14:m>
                <a:r>
                  <a:rPr lang="fr-CA" sz="1400" dirty="0">
                    <a:latin typeface="Univers Condensed"/>
                  </a:rPr>
                  <a:t> Quand l’assemblage d’une pièce en traction se fait à l’aide de boulons, on doit tenir compte de la présence des trous  qui réduisent l’aire de la section disponible pour résister à la traction. </a:t>
                </a:r>
                <a14:m>
                  <m:oMath xmlns:m="http://schemas.openxmlformats.org/officeDocument/2006/math">
                    <m:r>
                      <a:rPr lang="fr-FR" sz="1400" i="1">
                        <a:latin typeface="Cambria Math" panose="02040503050406030204" pitchFamily="18" charset="0"/>
                        <a:ea typeface="Cambria Math" panose="02040503050406030204" pitchFamily="18" charset="0"/>
                      </a:rPr>
                      <m:t>⟹ </m:t>
                    </m:r>
                  </m:oMath>
                </a14:m>
                <a:r>
                  <a:rPr lang="fr-CA" sz="1400" dirty="0">
                    <a:latin typeface="Univers Condensed"/>
                  </a:rPr>
                  <a:t>Il faut non seulement considérer </a:t>
                </a:r>
                <a:r>
                  <a:rPr lang="fr-CA" sz="1400" i="1" u="sng" dirty="0">
                    <a:latin typeface="Univers Condensed"/>
                  </a:rPr>
                  <a:t>l’aire de la section </a:t>
                </a:r>
                <a:r>
                  <a:rPr lang="fr-CA" sz="1400" b="1" i="1" u="sng" dirty="0">
                    <a:latin typeface="Univers Condensed"/>
                  </a:rPr>
                  <a:t>brute</a:t>
                </a:r>
                <a:r>
                  <a:rPr lang="fr-CA" sz="1400" i="1" u="sng" dirty="0">
                    <a:latin typeface="Univers Condensed"/>
                  </a:rPr>
                  <a:t> </a:t>
                </a:r>
                <a:r>
                  <a:rPr lang="fr-CA" sz="1400" dirty="0">
                    <a:latin typeface="Univers Condensed"/>
                  </a:rPr>
                  <a:t>(</a:t>
                </a:r>
                <a14:m>
                  <m:oMath xmlns:m="http://schemas.openxmlformats.org/officeDocument/2006/math">
                    <m:sSub>
                      <m:sSubPr>
                        <m:ctrlPr>
                          <a:rPr lang="fr-FR" sz="1400" i="1" dirty="0">
                            <a:latin typeface="Cambria Math" panose="02040503050406030204" pitchFamily="18" charset="0"/>
                            <a:ea typeface="Cambria Math" panose="02040503050406030204" pitchFamily="18" charset="0"/>
                          </a:rPr>
                        </m:ctrlPr>
                      </m:sSubPr>
                      <m:e>
                        <m:r>
                          <a:rPr lang="fr-FR" sz="1400" dirty="0">
                            <a:latin typeface="Cambria Math" panose="02040503050406030204" pitchFamily="18" charset="0"/>
                            <a:ea typeface="Cambria Math" panose="02040503050406030204" pitchFamily="18" charset="0"/>
                          </a:rPr>
                          <m:t>𝐴</m:t>
                        </m:r>
                      </m:e>
                      <m:sub>
                        <m:r>
                          <a:rPr lang="fr-FR" sz="1400" dirty="0">
                            <a:latin typeface="Cambria Math" panose="02040503050406030204" pitchFamily="18" charset="0"/>
                            <a:ea typeface="Cambria Math" panose="02040503050406030204" pitchFamily="18" charset="0"/>
                          </a:rPr>
                          <m:t>𝑔</m:t>
                        </m:r>
                      </m:sub>
                    </m:sSub>
                  </m:oMath>
                </a14:m>
                <a:r>
                  <a:rPr lang="fr-CA" sz="1400" dirty="0">
                    <a:latin typeface="Univers Condensed"/>
                  </a:rPr>
                  <a:t>), mais aussi </a:t>
                </a:r>
                <a:r>
                  <a:rPr lang="fr-CA" sz="1400" i="1" u="sng" dirty="0">
                    <a:latin typeface="Univers Condensed"/>
                  </a:rPr>
                  <a:t>l’aire de la section </a:t>
                </a:r>
                <a:r>
                  <a:rPr lang="fr-CA" sz="1400" b="1" i="1" u="sng" dirty="0">
                    <a:latin typeface="Univers Condensed"/>
                  </a:rPr>
                  <a:t>nette</a:t>
                </a:r>
                <a:r>
                  <a:rPr lang="fr-CA" sz="1400" i="1" dirty="0">
                    <a:latin typeface="Univers Condensed"/>
                  </a:rPr>
                  <a:t> </a:t>
                </a:r>
                <a:r>
                  <a:rPr lang="fr-CA" sz="1400" dirty="0">
                    <a:latin typeface="Univers Condensed"/>
                  </a:rPr>
                  <a:t>(</a:t>
                </a:r>
                <a14:m>
                  <m:oMath xmlns:m="http://schemas.openxmlformats.org/officeDocument/2006/math">
                    <m:sSub>
                      <m:sSubPr>
                        <m:ctrlPr>
                          <a:rPr lang="fr-FR" sz="1400" i="1" dirty="0">
                            <a:latin typeface="Cambria Math" panose="02040503050406030204" pitchFamily="18" charset="0"/>
                            <a:ea typeface="Cambria Math" panose="02040503050406030204" pitchFamily="18" charset="0"/>
                          </a:rPr>
                        </m:ctrlPr>
                      </m:sSubPr>
                      <m:e>
                        <m:r>
                          <a:rPr lang="fr-FR" sz="1400" dirty="0">
                            <a:latin typeface="Cambria Math" panose="02040503050406030204" pitchFamily="18" charset="0"/>
                            <a:ea typeface="Cambria Math" panose="02040503050406030204" pitchFamily="18" charset="0"/>
                          </a:rPr>
                          <m:t>𝐴</m:t>
                        </m:r>
                      </m:e>
                      <m:sub>
                        <m:r>
                          <a:rPr lang="fr-CA" sz="1400" i="1" dirty="0">
                            <a:latin typeface="Cambria Math" panose="02040503050406030204" pitchFamily="18" charset="0"/>
                            <a:ea typeface="Cambria Math" panose="02040503050406030204" pitchFamily="18" charset="0"/>
                          </a:rPr>
                          <m:t>𝑛</m:t>
                        </m:r>
                      </m:sub>
                    </m:sSub>
                  </m:oMath>
                </a14:m>
                <a:r>
                  <a:rPr lang="fr-CA" sz="1400" dirty="0">
                    <a:latin typeface="Univers Condensed"/>
                  </a:rPr>
                  <a:t>) au droit de l’assemblage</a:t>
                </a:r>
                <a:endParaRPr lang="fr-FR" sz="1400" dirty="0">
                  <a:latin typeface="Univers Condensed"/>
                </a:endParaRPr>
              </a:p>
            </p:txBody>
          </p:sp>
        </mc:Choice>
        <mc:Fallback xmlns="">
          <p:sp>
            <p:nvSpPr>
              <p:cNvPr id="9" name="Rectangle 8">
                <a:extLst>
                  <a:ext uri="{FF2B5EF4-FFF2-40B4-BE49-F238E27FC236}">
                    <a16:creationId xmlns:a16="http://schemas.microsoft.com/office/drawing/2014/main" id="{3F78DA6F-DCA0-4FA2-BF53-4F32C4DA3FEA}"/>
                  </a:ext>
                </a:extLst>
              </p:cNvPr>
              <p:cNvSpPr>
                <a:spLocks noRot="1" noChangeAspect="1" noMove="1" noResize="1" noEditPoints="1" noAdjustHandles="1" noChangeArrowheads="1" noChangeShapeType="1" noTextEdit="1"/>
              </p:cNvSpPr>
              <p:nvPr/>
            </p:nvSpPr>
            <p:spPr>
              <a:xfrm>
                <a:off x="838200" y="5962421"/>
                <a:ext cx="9369760" cy="759054"/>
              </a:xfrm>
              <a:prstGeom prst="rect">
                <a:avLst/>
              </a:prstGeom>
              <a:blipFill>
                <a:blip r:embed="rId3"/>
                <a:stretch>
                  <a:fillRect t="-1600" b="-4800"/>
                </a:stretch>
              </a:blipFill>
            </p:spPr>
            <p:txBody>
              <a:bodyPr/>
              <a:lstStyle/>
              <a:p>
                <a:r>
                  <a:rPr lang="fr-CA">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097" y="2132856"/>
            <a:ext cx="3453219" cy="290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1858961"/>
                <a:ext cx="5324266" cy="35283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08025" lvl="3" indent="-342900" eaLnBrk="1" hangingPunct="1">
                  <a:buFont typeface="Arial" panose="020B0604020202020204" pitchFamily="34" charset="0"/>
                  <a:buChar char="•"/>
                  <a:defRPr/>
                </a:pPr>
                <a:r>
                  <a:rPr lang="fr-FR" dirty="0">
                    <a:latin typeface="Univers Condensed"/>
                    <a:ea typeface="Cambria Math" panose="02040503050406030204" pitchFamily="18" charset="0"/>
                  </a:rPr>
                  <a:t>Vérifier </a:t>
                </a:r>
                <a:r>
                  <a:rPr lang="fr-FR" u="sng" dirty="0">
                    <a:latin typeface="Univers Condensed"/>
                    <a:ea typeface="Cambria Math" panose="02040503050406030204" pitchFamily="18" charset="0"/>
                  </a:rPr>
                  <a:t>la plastification de la section </a:t>
                </a:r>
                <a:r>
                  <a:rPr lang="fr-FR" b="1" u="sng" dirty="0">
                    <a:latin typeface="Univers Condensed"/>
                    <a:ea typeface="Cambria Math" panose="02040503050406030204" pitchFamily="18" charset="0"/>
                  </a:rPr>
                  <a:t>brute</a:t>
                </a:r>
                <a:r>
                  <a:rPr lang="fr-FR" dirty="0">
                    <a:latin typeface="Univers Condensed"/>
                    <a:ea typeface="Cambria Math" panose="02040503050406030204" pitchFamily="18" charset="0"/>
                  </a:rPr>
                  <a:t> et les </a:t>
                </a:r>
                <a:r>
                  <a:rPr lang="fr-FR" u="sng" dirty="0">
                    <a:latin typeface="Univers Condensed"/>
                    <a:ea typeface="Cambria Math" panose="02040503050406030204" pitchFamily="18" charset="0"/>
                  </a:rPr>
                  <a:t>états limites de rupture de la section </a:t>
                </a:r>
                <a:r>
                  <a:rPr lang="fr-FR" b="1" u="sng" dirty="0">
                    <a:latin typeface="Univers Condensed"/>
                    <a:ea typeface="Cambria Math" panose="02040503050406030204" pitchFamily="18" charset="0"/>
                  </a:rPr>
                  <a:t>nette</a:t>
                </a:r>
                <a:r>
                  <a:rPr lang="fr-FR" dirty="0">
                    <a:latin typeface="Univers Condensed"/>
                    <a:ea typeface="Cambria Math" panose="02040503050406030204" pitchFamily="18" charset="0"/>
                  </a:rPr>
                  <a:t> au droit des assemblages</a:t>
                </a:r>
              </a:p>
              <a:p>
                <a:pPr marL="708025" lvl="3" indent="-342900" eaLnBrk="1" hangingPunct="1">
                  <a:buFont typeface="Arial" panose="020B0604020202020204" pitchFamily="34" charset="0"/>
                  <a:buChar char="•"/>
                  <a:defRPr/>
                </a:pPr>
                <a:r>
                  <a:rPr lang="fr-FR" dirty="0">
                    <a:latin typeface="Univers Condensed"/>
                    <a:ea typeface="Cambria Math" panose="02040503050406030204" pitchFamily="18" charset="0"/>
                  </a:rPr>
                  <a:t>Vérifier les </a:t>
                </a:r>
                <a:r>
                  <a:rPr lang="fr-FR" u="sng" dirty="0">
                    <a:latin typeface="Univers Condensed"/>
                    <a:ea typeface="Cambria Math" panose="02040503050406030204" pitchFamily="18" charset="0"/>
                  </a:rPr>
                  <a:t>états limites d’utilisation</a:t>
                </a:r>
                <a:r>
                  <a:rPr lang="fr-FR" dirty="0">
                    <a:latin typeface="Univers Condensed"/>
                    <a:ea typeface="Cambria Math" panose="02040503050406030204" pitchFamily="18" charset="0"/>
                  </a:rPr>
                  <a:t> (états limites de service)</a:t>
                </a:r>
              </a:p>
              <a:p>
                <a:pPr marL="633413" lvl="5" indent="0" defTabSz="984250">
                  <a:buClr>
                    <a:srgbClr val="FF0000"/>
                  </a:buClr>
                  <a:buNone/>
                  <a:defRPr/>
                </a:pPr>
                <a14:m>
                  <m:oMath xmlns:m="http://schemas.openxmlformats.org/officeDocument/2006/math">
                    <m:r>
                      <a:rPr lang="fr-FR" i="1">
                        <a:latin typeface="Cambria Math" panose="02040503050406030204" pitchFamily="18" charset="0"/>
                        <a:ea typeface="Cambria Math" panose="02040503050406030204" pitchFamily="18" charset="0"/>
                      </a:rPr>
                      <m:t>⟹</m:t>
                    </m:r>
                  </m:oMath>
                </a14:m>
                <a:r>
                  <a:rPr lang="fr-FR" dirty="0">
                    <a:latin typeface="Univers Condensed"/>
                    <a:ea typeface="Cambria Math" panose="02040503050406030204" pitchFamily="18" charset="0"/>
                  </a:rPr>
                  <a:t> s’assurer que la pièce ne s’allonge pas de façon excessive et que son </a:t>
                </a:r>
                <a:r>
                  <a:rPr lang="fr-FR" u="sng" dirty="0">
                    <a:latin typeface="Univers Condensed"/>
                    <a:ea typeface="Cambria Math" panose="02040503050406030204" pitchFamily="18" charset="0"/>
                  </a:rPr>
                  <a:t>élancement respecte les limites prescrites</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1858961"/>
                <a:ext cx="5324266" cy="3528392"/>
              </a:xfrm>
              <a:prstGeom prst="rect">
                <a:avLst/>
              </a:prstGeom>
              <a:blipFill>
                <a:blip r:embed="rId5"/>
                <a:stretch>
                  <a:fillRect t="-8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2" name="Rectangle 11"/>
          <p:cNvSpPr/>
          <p:nvPr/>
        </p:nvSpPr>
        <p:spPr>
          <a:xfrm>
            <a:off x="6714679" y="5138028"/>
            <a:ext cx="3944970" cy="523220"/>
          </a:xfrm>
          <a:prstGeom prst="rect">
            <a:avLst/>
          </a:prstGeom>
        </p:spPr>
        <p:txBody>
          <a:bodyPr wrap="square">
            <a:spAutoFit/>
          </a:bodyPr>
          <a:lstStyle/>
          <a:p>
            <a:r>
              <a:rPr lang="fr-FR" sz="1400" dirty="0">
                <a:latin typeface="Univers Condensed"/>
              </a:rPr>
              <a:t>Nœud d’un treillis : Assemblage par boulonnage avec pièce de transfert (gousset) </a:t>
            </a:r>
          </a:p>
        </p:txBody>
      </p:sp>
      <p:sp>
        <p:nvSpPr>
          <p:cNvPr id="13" name="Rectangle 12"/>
          <p:cNvSpPr/>
          <p:nvPr/>
        </p:nvSpPr>
        <p:spPr>
          <a:xfrm>
            <a:off x="7104112" y="4861030"/>
            <a:ext cx="1478482" cy="276999"/>
          </a:xfrm>
          <a:prstGeom prst="rect">
            <a:avLst/>
          </a:prstGeom>
        </p:spPr>
        <p:txBody>
          <a:bodyPr wrap="none">
            <a:spAutoFit/>
          </a:bodyPr>
          <a:lstStyle/>
          <a:p>
            <a:r>
              <a:rPr lang="fr-CA" sz="1200" dirty="0">
                <a:latin typeface="+mj-lt"/>
              </a:rPr>
              <a:t>Source: slideplayer.fr</a:t>
            </a: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Introduction</a:t>
            </a:r>
          </a:p>
        </p:txBody>
      </p:sp>
    </p:spTree>
    <p:extLst>
      <p:ext uri="{BB962C8B-B14F-4D97-AF65-F5344CB8AC3E}">
        <p14:creationId xmlns:p14="http://schemas.microsoft.com/office/powerpoint/2010/main" val="10361846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60</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sp>
        <p:nvSpPr>
          <p:cNvPr id="8" name="Rectangle 1027">
            <a:extLst>
              <a:ext uri="{FF2B5EF4-FFF2-40B4-BE49-F238E27FC236}">
                <a16:creationId xmlns:a16="http://schemas.microsoft.com/office/drawing/2014/main" id="{73670C91-CBAB-4C61-9353-EE7AC6CBB1B9}"/>
              </a:ext>
            </a:extLst>
          </p:cNvPr>
          <p:cNvSpPr txBox="1">
            <a:spLocks noChangeArrowheads="1"/>
          </p:cNvSpPr>
          <p:nvPr/>
        </p:nvSpPr>
        <p:spPr bwMode="auto">
          <a:xfrm>
            <a:off x="838200" y="943160"/>
            <a:ext cx="9001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solidFill>
                  <a:schemeClr val="accent1"/>
                </a:solidFill>
                <a:latin typeface="Univers Condensed"/>
                <a:ea typeface="Cambria Math" panose="02040503050406030204" pitchFamily="18" charset="0"/>
              </a:rPr>
              <a:t>Cornières raccordées par une aile seulement</a:t>
            </a:r>
          </a:p>
        </p:txBody>
      </p:sp>
      <p:pic>
        <p:nvPicPr>
          <p:cNvPr id="12" name="Image 11">
            <a:extLst>
              <a:ext uri="{FF2B5EF4-FFF2-40B4-BE49-F238E27FC236}">
                <a16:creationId xmlns:a16="http://schemas.microsoft.com/office/drawing/2014/main" id="{40B43135-A29C-4A55-8CE0-98C8EB90F4AF}"/>
              </a:ext>
            </a:extLst>
          </p:cNvPr>
          <p:cNvPicPr>
            <a:picLocks noChangeAspect="1"/>
          </p:cNvPicPr>
          <p:nvPr/>
        </p:nvPicPr>
        <p:blipFill>
          <a:blip r:embed="rId3"/>
          <a:stretch>
            <a:fillRect/>
          </a:stretch>
        </p:blipFill>
        <p:spPr>
          <a:xfrm>
            <a:off x="3033281" y="2195087"/>
            <a:ext cx="6368783" cy="3096344"/>
          </a:xfrm>
          <a:prstGeom prst="rect">
            <a:avLst/>
          </a:prstGeom>
        </p:spPr>
      </p:pic>
      <p:sp>
        <p:nvSpPr>
          <p:cNvPr id="10" name="Rectangle 9">
            <a:extLst>
              <a:ext uri="{FF2B5EF4-FFF2-40B4-BE49-F238E27FC236}">
                <a16:creationId xmlns:a16="http://schemas.microsoft.com/office/drawing/2014/main" id="{2FED0D31-9653-44CB-8F0E-DA9ED9607DD6}"/>
              </a:ext>
            </a:extLst>
          </p:cNvPr>
          <p:cNvSpPr/>
          <p:nvPr/>
        </p:nvSpPr>
        <p:spPr>
          <a:xfrm>
            <a:off x="838200" y="6308079"/>
            <a:ext cx="5814132" cy="461665"/>
          </a:xfrm>
          <a:prstGeom prst="rect">
            <a:avLst/>
          </a:prstGeom>
        </p:spPr>
        <p:txBody>
          <a:bodyPr wrap="square">
            <a:spAutoFit/>
          </a:bodyPr>
          <a:lstStyle/>
          <a:p>
            <a:r>
              <a:rPr lang="fr-CA" sz="1200" dirty="0"/>
              <a:t>Source : CSA  S157-17 : Calcul de la résistance mécanique des éléments en aluminium</a:t>
            </a:r>
          </a:p>
          <a:p>
            <a:r>
              <a:rPr lang="fr-CA" sz="1200" dirty="0"/>
              <a:t>© 2018 Canadian Standards Association</a:t>
            </a:r>
          </a:p>
        </p:txBody>
      </p:sp>
    </p:spTree>
    <p:extLst>
      <p:ext uri="{BB962C8B-B14F-4D97-AF65-F5344CB8AC3E}">
        <p14:creationId xmlns:p14="http://schemas.microsoft.com/office/powerpoint/2010/main" val="316862125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61</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p:sp>
        <p:nvSpPr>
          <p:cNvPr id="9" name="Rectangle 1027">
            <a:extLst>
              <a:ext uri="{FF2B5EF4-FFF2-40B4-BE49-F238E27FC236}">
                <a16:creationId xmlns:a16="http://schemas.microsoft.com/office/drawing/2014/main" id="{AAF48A78-A265-496A-94CA-A80FA48CD896}"/>
              </a:ext>
            </a:extLst>
          </p:cNvPr>
          <p:cNvSpPr txBox="1">
            <a:spLocks noChangeArrowheads="1"/>
          </p:cNvSpPr>
          <p:nvPr/>
        </p:nvSpPr>
        <p:spPr bwMode="auto">
          <a:xfrm>
            <a:off x="838200" y="757597"/>
            <a:ext cx="2184304" cy="200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002060"/>
              </a:buClr>
              <a:buNone/>
              <a:defRPr/>
            </a:pPr>
            <a:r>
              <a:rPr lang="fr-FR" sz="2000" dirty="0">
                <a:solidFill>
                  <a:schemeClr val="accent1"/>
                </a:solidFill>
                <a:latin typeface="Univers Condensed"/>
              </a:rPr>
              <a:t>Décalage en cisaillement (</a:t>
            </a:r>
            <a:r>
              <a:rPr lang="fr-CA" sz="2000" dirty="0">
                <a:solidFill>
                  <a:schemeClr val="accent1"/>
                </a:solidFill>
                <a:latin typeface="Univers Condensed"/>
              </a:rPr>
              <a:t>méthode prescrite </a:t>
            </a:r>
            <a:r>
              <a:rPr lang="fr-CA" sz="1800" dirty="0">
                <a:solidFill>
                  <a:schemeClr val="accent1"/>
                </a:solidFill>
                <a:latin typeface="Univers Condensed"/>
              </a:rPr>
              <a:t>[9.2.1.4])</a:t>
            </a:r>
          </a:p>
        </p:txBody>
      </p:sp>
      <mc:AlternateContent xmlns:mc="http://schemas.openxmlformats.org/markup-compatibility/2006" xmlns:a14="http://schemas.microsoft.com/office/drawing/2010/main">
        <mc:Choice Requires="a14">
          <p:graphicFrame>
            <p:nvGraphicFramePr>
              <p:cNvPr id="10" name="Tableau 10">
                <a:extLst>
                  <a:ext uri="{FF2B5EF4-FFF2-40B4-BE49-F238E27FC236}">
                    <a16:creationId xmlns:a16="http://schemas.microsoft.com/office/drawing/2014/main" id="{43CAEA38-F45E-4C04-B49A-61E418C2AA11}"/>
                  </a:ext>
                </a:extLst>
              </p:cNvPr>
              <p:cNvGraphicFramePr>
                <a:graphicFrameLocks noGrp="1"/>
              </p:cNvGraphicFramePr>
              <p:nvPr>
                <p:extLst>
                  <p:ext uri="{D42A27DB-BD31-4B8C-83A1-F6EECF244321}">
                    <p14:modId xmlns:p14="http://schemas.microsoft.com/office/powerpoint/2010/main" val="1232814314"/>
                  </p:ext>
                </p:extLst>
              </p:nvPr>
            </p:nvGraphicFramePr>
            <p:xfrm>
              <a:off x="3177201" y="573820"/>
              <a:ext cx="7755733" cy="6126480"/>
            </p:xfrm>
            <a:graphic>
              <a:graphicData uri="http://schemas.openxmlformats.org/drawingml/2006/table">
                <a:tbl>
                  <a:tblPr firstRow="1" bandRow="1">
                    <a:tableStyleId>{5940675A-B579-460E-94D1-54222C63F5DA}</a:tableStyleId>
                  </a:tblPr>
                  <a:tblGrid>
                    <a:gridCol w="6989352">
                      <a:extLst>
                        <a:ext uri="{9D8B030D-6E8A-4147-A177-3AD203B41FA5}">
                          <a16:colId xmlns:a16="http://schemas.microsoft.com/office/drawing/2014/main" val="2521114389"/>
                        </a:ext>
                      </a:extLst>
                    </a:gridCol>
                    <a:gridCol w="766381">
                      <a:extLst>
                        <a:ext uri="{9D8B030D-6E8A-4147-A177-3AD203B41FA5}">
                          <a16:colId xmlns:a16="http://schemas.microsoft.com/office/drawing/2014/main" val="673981436"/>
                        </a:ext>
                      </a:extLst>
                    </a:gridCol>
                  </a:tblGrid>
                  <a:tr h="424039">
                    <a:tc>
                      <a:txBody>
                        <a:bodyPr/>
                        <a:lstStyle/>
                        <a:p>
                          <a:pPr marL="0" indent="0">
                            <a:buFont typeface="+mj-lt"/>
                            <a:buNone/>
                          </a:pPr>
                          <a14:m>
                            <m:oMathPara xmlns:m="http://schemas.openxmlformats.org/officeDocument/2006/math">
                              <m:oMathParaPr>
                                <m:jc m:val="center"/>
                              </m:oMathParaPr>
                              <m:oMath xmlns:m="http://schemas.openxmlformats.org/officeDocument/2006/math">
                                <m:sSub>
                                  <m:sSubPr>
                                    <m:ctrlPr>
                                      <a:rPr lang="fr-CA" sz="2400" b="0" i="1" smtClean="0">
                                        <a:latin typeface="Cambria Math" panose="02040503050406030204" pitchFamily="18" charset="0"/>
                                      </a:rPr>
                                    </m:ctrlPr>
                                  </m:sSubPr>
                                  <m:e>
                                    <m:r>
                                      <a:rPr lang="fr-CA" sz="2400" b="0" i="1">
                                        <a:latin typeface="Cambria Math"/>
                                      </a:rPr>
                                      <m:t>𝐴</m:t>
                                    </m:r>
                                  </m:e>
                                  <m:sub>
                                    <m:r>
                                      <a:rPr lang="fr-CA" sz="2400" b="0" i="1">
                                        <a:latin typeface="Cambria Math"/>
                                      </a:rPr>
                                      <m:t>𝑛𝑒</m:t>
                                    </m:r>
                                  </m:sub>
                                </m:sSub>
                                <m:r>
                                  <a:rPr lang="fr-CA" sz="2400" b="0" i="1">
                                    <a:latin typeface="Cambria Math"/>
                                  </a:rPr>
                                  <m:t>=</m:t>
                                </m:r>
                                <m:r>
                                  <a:rPr lang="fr-CA" sz="2400" b="0" i="1" smtClean="0">
                                    <a:solidFill>
                                      <a:srgbClr val="000099"/>
                                    </a:solidFill>
                                    <a:latin typeface="Cambria Math"/>
                                  </a:rPr>
                                  <m:t>𝛽</m:t>
                                </m:r>
                                <m:sSub>
                                  <m:sSubPr>
                                    <m:ctrlPr>
                                      <a:rPr lang="fr-CA" sz="2400" b="0" i="1">
                                        <a:latin typeface="Cambria Math" panose="02040503050406030204" pitchFamily="18" charset="0"/>
                                      </a:rPr>
                                    </m:ctrlPr>
                                  </m:sSubPr>
                                  <m:e>
                                    <m:r>
                                      <a:rPr lang="fr-CA" sz="2400" b="0" i="1">
                                        <a:latin typeface="Cambria Math"/>
                                      </a:rPr>
                                      <m:t>𝐴</m:t>
                                    </m:r>
                                  </m:e>
                                  <m:sub>
                                    <m:r>
                                      <a:rPr lang="fr-CA" sz="2400" b="0" i="1">
                                        <a:latin typeface="Cambria Math"/>
                                      </a:rPr>
                                      <m:t>𝑛</m:t>
                                    </m:r>
                                  </m:sub>
                                </m:sSub>
                              </m:oMath>
                            </m:oMathPara>
                          </a14:m>
                          <a:endParaRPr lang="en-CA" sz="24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sz="1800" b="0" i="1" dirty="0" smtClean="0">
                                    <a:solidFill>
                                      <a:srgbClr val="000099"/>
                                    </a:solidFill>
                                    <a:latin typeface="Cambria Math" panose="02040503050406030204" pitchFamily="18" charset="0"/>
                                  </a:rPr>
                                  <m:t>𝛽</m:t>
                                </m:r>
                              </m:oMath>
                            </m:oMathPara>
                          </a14:m>
                          <a:endParaRPr lang="fr-CA" sz="1800" b="0" i="1" dirty="0">
                            <a:solidFill>
                              <a:srgbClr val="000099"/>
                            </a:solidFill>
                          </a:endParaRPr>
                        </a:p>
                      </a:txBody>
                      <a:tcPr anchor="ctr"/>
                    </a:tc>
                    <a:extLst>
                      <a:ext uri="{0D108BD9-81ED-4DB2-BD59-A6C34878D82A}">
                        <a16:rowId xmlns:a16="http://schemas.microsoft.com/office/drawing/2014/main" val="3694610256"/>
                      </a:ext>
                    </a:extLst>
                  </a:tr>
                  <a:tr h="1159242">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A" dirty="0">
                              <a:solidFill>
                                <a:srgbClr val="FF0000"/>
                              </a:solidFill>
                            </a:rPr>
                            <a:t>a) </a:t>
                          </a:r>
                          <a:r>
                            <a:rPr lang="fr-CA" dirty="0"/>
                            <a:t>Pour les section en </a:t>
                          </a:r>
                          <a14:m>
                            <m:oMath xmlns:m="http://schemas.openxmlformats.org/officeDocument/2006/math">
                              <m:r>
                                <m:rPr>
                                  <m:sty m:val="p"/>
                                </m:rPr>
                                <a:rPr lang="fr-CA" i="0" dirty="0" smtClean="0">
                                  <a:latin typeface="Cambria Math" panose="02040503050406030204" pitchFamily="18" charset="0"/>
                                </a:rPr>
                                <m:t>I</m:t>
                              </m:r>
                            </m:oMath>
                          </a14:m>
                          <a:r>
                            <a:rPr lang="fr-CA" dirty="0"/>
                            <a:t> raccordés seulement par l’âme avec</a:t>
                          </a:r>
                          <a:r>
                            <a:rPr lang="fr-CA" baseline="0" dirty="0"/>
                            <a:t>…</a:t>
                          </a:r>
                          <a:endParaRPr lang="en-CA" dirty="0"/>
                        </a:p>
                        <a:p>
                          <a:pPr marL="457200" lvl="1" indent="0">
                            <a:buFont typeface="+mj-lt"/>
                            <a:buNone/>
                          </a:pPr>
                          <a:r>
                            <a:rPr lang="fr-CA" dirty="0"/>
                            <a:t>i-  </a:t>
                          </a:r>
                          <a14:m>
                            <m:oMath xmlns:m="http://schemas.openxmlformats.org/officeDocument/2006/math">
                              <m:r>
                                <a:rPr lang="fr-CA" sz="1800" b="0" i="1" dirty="0" smtClean="0">
                                  <a:latin typeface="Cambria Math" panose="02040503050406030204" pitchFamily="18" charset="0"/>
                                </a:rPr>
                                <m:t>4</m:t>
                              </m:r>
                            </m:oMath>
                          </a14:m>
                          <a:r>
                            <a:rPr lang="fr-CA" sz="1800" dirty="0"/>
                            <a:t> rangées de boulons ou </a:t>
                          </a:r>
                          <a14:m>
                            <m:oMath xmlns:m="http://schemas.openxmlformats.org/officeDocument/2006/math">
                              <m:r>
                                <a:rPr lang="fr-CA" sz="1800" i="1" dirty="0" smtClean="0">
                                  <a:latin typeface="Cambria Math" panose="02040503050406030204" pitchFamily="18" charset="0"/>
                                </a:rPr>
                                <m:t>+</m:t>
                              </m:r>
                            </m:oMath>
                          </a14:m>
                          <a:r>
                            <a:rPr lang="fr-CA" dirty="0"/>
                            <a:t>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CA" sz="1800" kern="1200" dirty="0">
                              <a:solidFill>
                                <a:schemeClr val="tx1"/>
                              </a:solidFill>
                              <a:latin typeface="+mn-lt"/>
                              <a:ea typeface="+mn-ea"/>
                              <a:cs typeface="+mn-cs"/>
                            </a:rPr>
                            <a:t>ii- </a:t>
                          </a:r>
                          <a14:m>
                            <m:oMath xmlns:m="http://schemas.openxmlformats.org/officeDocument/2006/math">
                              <m:r>
                                <a:rPr lang="fr-CA" sz="1800" b="0" i="0" kern="1200" dirty="0" smtClean="0">
                                  <a:solidFill>
                                    <a:schemeClr val="tx1"/>
                                  </a:solidFill>
                                  <a:latin typeface="Cambria Math" panose="02040503050406030204" pitchFamily="18" charset="0"/>
                                  <a:ea typeface="+mn-ea"/>
                                  <a:cs typeface="+mn-cs"/>
                                </a:rPr>
                                <m:t>3</m:t>
                              </m:r>
                            </m:oMath>
                          </a14:m>
                          <a:r>
                            <a:rPr lang="fr-CA" sz="1800" kern="1200" dirty="0">
                              <a:solidFill>
                                <a:schemeClr val="tx1"/>
                              </a:solidFill>
                              <a:latin typeface="+mn-lt"/>
                              <a:ea typeface="+mn-ea"/>
                              <a:cs typeface="+mn-cs"/>
                            </a:rPr>
                            <a:t> rangées de boulons</a:t>
                          </a:r>
                          <a:endParaRPr lang="en-CA" sz="1800" kern="1200" dirty="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CA" sz="1800" kern="1200" dirty="0">
                              <a:solidFill>
                                <a:schemeClr val="tx1"/>
                              </a:solidFill>
                              <a:latin typeface="+mn-lt"/>
                              <a:ea typeface="+mn-ea"/>
                              <a:cs typeface="+mn-cs"/>
                            </a:rPr>
                            <a:t>iii- </a:t>
                          </a:r>
                          <a14:m>
                            <m:oMath xmlns:m="http://schemas.openxmlformats.org/officeDocument/2006/math">
                              <m:r>
                                <a:rPr lang="fr-CA" sz="1800" b="0" i="0" kern="1200" dirty="0" smtClean="0">
                                  <a:solidFill>
                                    <a:schemeClr val="tx1"/>
                                  </a:solidFill>
                                  <a:latin typeface="Cambria Math" panose="02040503050406030204" pitchFamily="18" charset="0"/>
                                  <a:ea typeface="+mn-ea"/>
                                  <a:cs typeface="+mn-cs"/>
                                </a:rPr>
                                <m:t>2</m:t>
                              </m:r>
                            </m:oMath>
                          </a14:m>
                          <a:r>
                            <a:rPr lang="fr-CA" sz="1800" kern="1200" dirty="0">
                              <a:solidFill>
                                <a:schemeClr val="tx1"/>
                              </a:solidFill>
                              <a:latin typeface="+mn-lt"/>
                              <a:ea typeface="+mn-ea"/>
                              <a:cs typeface="+mn-cs"/>
                            </a:rPr>
                            <a:t> rangées de boulons</a:t>
                          </a:r>
                          <a:endParaRPr lang="en-CA" sz="1800" kern="1200" dirty="0">
                            <a:solidFill>
                              <a:schemeClr val="tx1"/>
                            </a:solidFill>
                            <a:latin typeface="+mn-lt"/>
                            <a:ea typeface="+mn-ea"/>
                            <a:cs typeface="+mn-cs"/>
                          </a:endParaRPr>
                        </a:p>
                      </a:txBody>
                      <a:tcPr/>
                    </a:tc>
                    <a:tc>
                      <a:txBody>
                        <a:bodyPr/>
                        <a:lstStyle/>
                        <a:p>
                          <a:endParaRPr lang="fr-CA" dirty="0"/>
                        </a:p>
                        <a:p>
                          <a:r>
                            <a:rPr lang="fr-CA" dirty="0"/>
                            <a:t>0,90</a:t>
                          </a:r>
                        </a:p>
                        <a:p>
                          <a:r>
                            <a:rPr lang="fr-CA" dirty="0"/>
                            <a:t>0,80</a:t>
                          </a:r>
                        </a:p>
                        <a:p>
                          <a:r>
                            <a:rPr lang="fr-CA" dirty="0"/>
                            <a:t>0,60</a:t>
                          </a:r>
                          <a:endParaRPr lang="en-CA" dirty="0"/>
                        </a:p>
                      </a:txBody>
                      <a:tcPr/>
                    </a:tc>
                    <a:extLst>
                      <a:ext uri="{0D108BD9-81ED-4DB2-BD59-A6C34878D82A}">
                        <a16:rowId xmlns:a16="http://schemas.microsoft.com/office/drawing/2014/main" val="2664357054"/>
                      </a:ext>
                    </a:extLst>
                  </a:tr>
                  <a:tr h="1159242">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A" dirty="0">
                              <a:solidFill>
                                <a:srgbClr val="FF0000"/>
                              </a:solidFill>
                            </a:rPr>
                            <a:t>b) </a:t>
                          </a:r>
                          <a:r>
                            <a:rPr lang="fr-CA" dirty="0"/>
                            <a:t>Pour les section en </a:t>
                          </a:r>
                          <a14:m>
                            <m:oMath xmlns:m="http://schemas.openxmlformats.org/officeDocument/2006/math">
                              <m:r>
                                <m:rPr>
                                  <m:sty m:val="p"/>
                                </m:rPr>
                                <a:rPr lang="fr-CA" i="0" dirty="0" smtClean="0">
                                  <a:latin typeface="Cambria Math" panose="02040503050406030204" pitchFamily="18" charset="0"/>
                                </a:rPr>
                                <m:t>I</m:t>
                              </m:r>
                            </m:oMath>
                          </a14:m>
                          <a:r>
                            <a:rPr lang="fr-CA" dirty="0"/>
                            <a:t> raccordés seulement par les semelles avec</a:t>
                          </a:r>
                          <a:r>
                            <a:rPr lang="fr-CA" baseline="0" dirty="0"/>
                            <a:t>…</a:t>
                          </a:r>
                          <a:endParaRPr lang="en-CA" dirty="0"/>
                        </a:p>
                        <a:p>
                          <a:pPr marL="457200" lvl="1" indent="0">
                            <a:buFont typeface="+mj-lt"/>
                            <a:buNone/>
                          </a:pPr>
                          <a:r>
                            <a:rPr lang="fr-CA" dirty="0"/>
                            <a:t>i-  </a:t>
                          </a:r>
                          <a14:m>
                            <m:oMath xmlns:m="http://schemas.openxmlformats.org/officeDocument/2006/math">
                              <m:r>
                                <a:rPr lang="fr-CA" sz="1800" b="0" i="1" dirty="0" smtClean="0">
                                  <a:latin typeface="Cambria Math" panose="02040503050406030204" pitchFamily="18" charset="0"/>
                                </a:rPr>
                                <m:t>4</m:t>
                              </m:r>
                            </m:oMath>
                          </a14:m>
                          <a:r>
                            <a:rPr lang="fr-CA" sz="1800" dirty="0"/>
                            <a:t> rangées de boulons ou </a:t>
                          </a:r>
                          <a14:m>
                            <m:oMath xmlns:m="http://schemas.openxmlformats.org/officeDocument/2006/math">
                              <m:r>
                                <a:rPr lang="fr-CA" sz="1800" i="1" dirty="0" smtClean="0">
                                  <a:latin typeface="Cambria Math" panose="02040503050406030204" pitchFamily="18" charset="0"/>
                                </a:rPr>
                                <m:t>+</m:t>
                              </m:r>
                            </m:oMath>
                          </a14:m>
                          <a:r>
                            <a:rPr lang="fr-CA" dirty="0"/>
                            <a:t>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CA" sz="1800" kern="1200" dirty="0">
                              <a:solidFill>
                                <a:schemeClr val="tx1"/>
                              </a:solidFill>
                              <a:latin typeface="+mn-lt"/>
                              <a:ea typeface="+mn-ea"/>
                              <a:cs typeface="+mn-cs"/>
                            </a:rPr>
                            <a:t>ii- </a:t>
                          </a:r>
                          <a14:m>
                            <m:oMath xmlns:m="http://schemas.openxmlformats.org/officeDocument/2006/math">
                              <m:r>
                                <a:rPr lang="fr-CA" sz="1800" b="0" i="0" kern="1200" dirty="0" smtClean="0">
                                  <a:solidFill>
                                    <a:schemeClr val="tx1"/>
                                  </a:solidFill>
                                  <a:latin typeface="Cambria Math" panose="02040503050406030204" pitchFamily="18" charset="0"/>
                                  <a:ea typeface="+mn-ea"/>
                                  <a:cs typeface="+mn-cs"/>
                                </a:rPr>
                                <m:t>3</m:t>
                              </m:r>
                            </m:oMath>
                          </a14:m>
                          <a:r>
                            <a:rPr lang="fr-CA" sz="1800" kern="1200" dirty="0">
                              <a:solidFill>
                                <a:schemeClr val="tx1"/>
                              </a:solidFill>
                              <a:latin typeface="+mn-lt"/>
                              <a:ea typeface="+mn-ea"/>
                              <a:cs typeface="+mn-cs"/>
                            </a:rPr>
                            <a:t> rangées de boulons</a:t>
                          </a:r>
                          <a:endParaRPr lang="en-CA" sz="1800" kern="1200" dirty="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CA" sz="1800" kern="1200" dirty="0">
                              <a:solidFill>
                                <a:schemeClr val="tx1"/>
                              </a:solidFill>
                              <a:latin typeface="+mn-lt"/>
                              <a:ea typeface="+mn-ea"/>
                              <a:cs typeface="+mn-cs"/>
                            </a:rPr>
                            <a:t>iii- </a:t>
                          </a:r>
                          <a14:m>
                            <m:oMath xmlns:m="http://schemas.openxmlformats.org/officeDocument/2006/math">
                              <m:r>
                                <a:rPr lang="fr-CA" sz="1800" b="0" i="0" kern="1200" dirty="0" smtClean="0">
                                  <a:solidFill>
                                    <a:schemeClr val="tx1"/>
                                  </a:solidFill>
                                  <a:latin typeface="Cambria Math" panose="02040503050406030204" pitchFamily="18" charset="0"/>
                                  <a:ea typeface="+mn-ea"/>
                                  <a:cs typeface="+mn-cs"/>
                                </a:rPr>
                                <m:t>2</m:t>
                              </m:r>
                            </m:oMath>
                          </a14:m>
                          <a:r>
                            <a:rPr lang="fr-CA" sz="1800" kern="1200" dirty="0">
                              <a:solidFill>
                                <a:schemeClr val="tx1"/>
                              </a:solidFill>
                              <a:latin typeface="+mn-lt"/>
                              <a:ea typeface="+mn-ea"/>
                              <a:cs typeface="+mn-cs"/>
                            </a:rPr>
                            <a:t> rangées de boulons</a:t>
                          </a:r>
                          <a:endParaRPr lang="en-CA" sz="1800" kern="1200" dirty="0">
                            <a:solidFill>
                              <a:schemeClr val="tx1"/>
                            </a:solidFill>
                            <a:latin typeface="+mn-lt"/>
                            <a:ea typeface="+mn-ea"/>
                            <a:cs typeface="+mn-cs"/>
                          </a:endParaRPr>
                        </a:p>
                      </a:txBody>
                      <a:tcPr/>
                    </a:tc>
                    <a:tc>
                      <a:txBody>
                        <a:bodyPr/>
                        <a:lstStyle/>
                        <a:p>
                          <a:endParaRPr lang="fr-CA" dirty="0"/>
                        </a:p>
                        <a:p>
                          <a:r>
                            <a:rPr lang="fr-CA" dirty="0"/>
                            <a:t>0,90</a:t>
                          </a:r>
                        </a:p>
                        <a:p>
                          <a:r>
                            <a:rPr lang="fr-CA" dirty="0"/>
                            <a:t>0,80</a:t>
                          </a:r>
                        </a:p>
                        <a:p>
                          <a:r>
                            <a:rPr lang="fr-CA" dirty="0"/>
                            <a:t>0,70</a:t>
                          </a:r>
                          <a:endParaRPr lang="en-CA" dirty="0"/>
                        </a:p>
                      </a:txBody>
                      <a:tcPr/>
                    </a:tc>
                    <a:extLst>
                      <a:ext uri="{0D108BD9-81ED-4DB2-BD59-A6C34878D82A}">
                        <a16:rowId xmlns:a16="http://schemas.microsoft.com/office/drawing/2014/main" val="2236082023"/>
                      </a:ext>
                    </a:extLst>
                  </a:tr>
                  <a:tr h="1102501">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A" dirty="0">
                              <a:solidFill>
                                <a:srgbClr val="FF0000"/>
                              </a:solidFill>
                            </a:rPr>
                            <a:t>c) </a:t>
                          </a:r>
                          <a:r>
                            <a:rPr lang="fr-CA" dirty="0"/>
                            <a:t>Pour les </a:t>
                          </a:r>
                          <a14:m>
                            <m:oMath xmlns:m="http://schemas.openxmlformats.org/officeDocument/2006/math">
                              <m:r>
                                <m:rPr>
                                  <m:sty m:val="p"/>
                                </m:rPr>
                                <a:rPr lang="fr-CA" b="0" i="0" dirty="0" smtClean="0">
                                  <a:latin typeface="Cambria Math" panose="02040503050406030204" pitchFamily="18" charset="0"/>
                                </a:rPr>
                                <m:t>C</m:t>
                              </m:r>
                            </m:oMath>
                          </a14:m>
                          <a:r>
                            <a:rPr lang="fr-CA" dirty="0"/>
                            <a:t> raccordés par l’âme avec</a:t>
                          </a:r>
                          <a:r>
                            <a:rPr lang="fr-CA" baseline="0" dirty="0"/>
                            <a:t>…</a:t>
                          </a:r>
                          <a:endParaRPr lang="en-CA" dirty="0"/>
                        </a:p>
                        <a:p>
                          <a:pPr marL="457200" lvl="1" indent="0">
                            <a:buFont typeface="+mj-lt"/>
                            <a:buNone/>
                          </a:pPr>
                          <a:r>
                            <a:rPr lang="fr-CA" dirty="0"/>
                            <a:t>i-  </a:t>
                          </a:r>
                          <a14:m>
                            <m:oMath xmlns:m="http://schemas.openxmlformats.org/officeDocument/2006/math">
                              <m:r>
                                <a:rPr lang="fr-CA" sz="1800" b="0" i="1" dirty="0" smtClean="0">
                                  <a:latin typeface="Cambria Math" panose="02040503050406030204" pitchFamily="18" charset="0"/>
                                </a:rPr>
                                <m:t>4</m:t>
                              </m:r>
                            </m:oMath>
                          </a14:m>
                          <a:r>
                            <a:rPr lang="fr-CA" sz="1800" dirty="0"/>
                            <a:t> rangées de boulons ou </a:t>
                          </a:r>
                          <a14:m>
                            <m:oMath xmlns:m="http://schemas.openxmlformats.org/officeDocument/2006/math">
                              <m:r>
                                <a:rPr lang="fr-CA" sz="1800" i="1" dirty="0" smtClean="0">
                                  <a:latin typeface="Cambria Math" panose="02040503050406030204" pitchFamily="18" charset="0"/>
                                </a:rPr>
                                <m:t>+</m:t>
                              </m:r>
                            </m:oMath>
                          </a14:m>
                          <a:r>
                            <a:rPr lang="fr-CA" dirty="0"/>
                            <a:t>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CA" sz="1800" kern="1200" dirty="0">
                              <a:solidFill>
                                <a:schemeClr val="tx1"/>
                              </a:solidFill>
                              <a:latin typeface="+mn-lt"/>
                              <a:ea typeface="+mn-ea"/>
                              <a:cs typeface="+mn-cs"/>
                            </a:rPr>
                            <a:t>ii- </a:t>
                          </a:r>
                          <a14:m>
                            <m:oMath xmlns:m="http://schemas.openxmlformats.org/officeDocument/2006/math">
                              <m:r>
                                <a:rPr lang="fr-CA" sz="1800" b="0" i="0" kern="1200" dirty="0" smtClean="0">
                                  <a:solidFill>
                                    <a:schemeClr val="tx1"/>
                                  </a:solidFill>
                                  <a:latin typeface="Cambria Math" panose="02040503050406030204" pitchFamily="18" charset="0"/>
                                  <a:ea typeface="+mn-ea"/>
                                  <a:cs typeface="+mn-cs"/>
                                </a:rPr>
                                <m:t>3</m:t>
                              </m:r>
                            </m:oMath>
                          </a14:m>
                          <a:r>
                            <a:rPr lang="fr-CA" sz="1800" kern="1200" dirty="0">
                              <a:solidFill>
                                <a:schemeClr val="tx1"/>
                              </a:solidFill>
                              <a:latin typeface="+mn-lt"/>
                              <a:ea typeface="+mn-ea"/>
                              <a:cs typeface="+mn-cs"/>
                            </a:rPr>
                            <a:t> rangées de boulons</a:t>
                          </a:r>
                          <a:endParaRPr lang="en-CA" sz="1800" kern="1200" dirty="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CA" sz="1800" kern="1200" dirty="0">
                              <a:solidFill>
                                <a:schemeClr val="tx1"/>
                              </a:solidFill>
                              <a:latin typeface="+mn-lt"/>
                              <a:ea typeface="+mn-ea"/>
                              <a:cs typeface="+mn-cs"/>
                            </a:rPr>
                            <a:t>iii- </a:t>
                          </a:r>
                          <a14:m>
                            <m:oMath xmlns:m="http://schemas.openxmlformats.org/officeDocument/2006/math">
                              <m:r>
                                <a:rPr lang="fr-CA" sz="1800" b="0" i="0" kern="1200" dirty="0" smtClean="0">
                                  <a:solidFill>
                                    <a:schemeClr val="tx1"/>
                                  </a:solidFill>
                                  <a:latin typeface="Cambria Math" panose="02040503050406030204" pitchFamily="18" charset="0"/>
                                  <a:ea typeface="+mn-ea"/>
                                  <a:cs typeface="+mn-cs"/>
                                </a:rPr>
                                <m:t>2</m:t>
                              </m:r>
                            </m:oMath>
                          </a14:m>
                          <a:r>
                            <a:rPr lang="fr-CA" sz="1800" kern="1200" dirty="0">
                              <a:solidFill>
                                <a:schemeClr val="tx1"/>
                              </a:solidFill>
                              <a:latin typeface="+mn-lt"/>
                              <a:ea typeface="+mn-ea"/>
                              <a:cs typeface="+mn-cs"/>
                            </a:rPr>
                            <a:t> rangées de boulons</a:t>
                          </a:r>
                          <a:endParaRPr lang="en-CA" sz="1800" kern="1200" dirty="0">
                            <a:solidFill>
                              <a:schemeClr val="tx1"/>
                            </a:solidFill>
                            <a:latin typeface="+mn-lt"/>
                            <a:ea typeface="+mn-ea"/>
                            <a:cs typeface="+mn-cs"/>
                          </a:endParaRPr>
                        </a:p>
                      </a:txBody>
                      <a:tcPr/>
                    </a:tc>
                    <a:tc>
                      <a:txBody>
                        <a:bodyPr/>
                        <a:lstStyle/>
                        <a:p>
                          <a:endParaRPr lang="fr-CA" dirty="0"/>
                        </a:p>
                        <a:p>
                          <a:r>
                            <a:rPr lang="fr-CA" dirty="0"/>
                            <a:t>0,90</a:t>
                          </a:r>
                        </a:p>
                        <a:p>
                          <a:r>
                            <a:rPr lang="fr-CA" dirty="0"/>
                            <a:t>0,85</a:t>
                          </a:r>
                        </a:p>
                        <a:p>
                          <a:r>
                            <a:rPr lang="fr-CA" dirty="0"/>
                            <a:t>0,70</a:t>
                          </a:r>
                          <a:endParaRPr lang="en-CA" dirty="0"/>
                        </a:p>
                      </a:txBody>
                      <a:tcPr/>
                    </a:tc>
                    <a:extLst>
                      <a:ext uri="{0D108BD9-81ED-4DB2-BD59-A6C34878D82A}">
                        <a16:rowId xmlns:a16="http://schemas.microsoft.com/office/drawing/2014/main" val="3970507402"/>
                      </a:ext>
                    </a:extLst>
                  </a:tr>
                  <a:tr h="848078">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A" dirty="0">
                              <a:solidFill>
                                <a:srgbClr val="FF0000"/>
                              </a:solidFill>
                            </a:rPr>
                            <a:t>d) </a:t>
                          </a:r>
                          <a:r>
                            <a:rPr lang="fr-CA" dirty="0"/>
                            <a:t>Pour les </a:t>
                          </a:r>
                          <a14:m>
                            <m:oMath xmlns:m="http://schemas.openxmlformats.org/officeDocument/2006/math">
                              <m:r>
                                <m:rPr>
                                  <m:sty m:val="p"/>
                                </m:rPr>
                                <a:rPr lang="fr-CA" b="0" i="0" dirty="0" smtClean="0">
                                  <a:latin typeface="Cambria Math" panose="02040503050406030204" pitchFamily="18" charset="0"/>
                                </a:rPr>
                                <m:t>T</m:t>
                              </m:r>
                            </m:oMath>
                          </a14:m>
                          <a:r>
                            <a:rPr lang="fr-CA" dirty="0"/>
                            <a:t> raccordés par la semelle avec</a:t>
                          </a:r>
                          <a:r>
                            <a:rPr lang="fr-CA" baseline="0" dirty="0"/>
                            <a:t>…</a:t>
                          </a:r>
                          <a:endParaRPr lang="en-CA" dirty="0"/>
                        </a:p>
                        <a:p>
                          <a:pPr marL="457200" lvl="1" indent="0">
                            <a:buFont typeface="+mj-lt"/>
                            <a:buNone/>
                          </a:pPr>
                          <a:r>
                            <a:rPr lang="fr-CA" dirty="0"/>
                            <a:t>i-  </a:t>
                          </a:r>
                          <a14:m>
                            <m:oMath xmlns:m="http://schemas.openxmlformats.org/officeDocument/2006/math">
                              <m:r>
                                <a:rPr lang="fr-CA" sz="1800" b="0" i="1" dirty="0" smtClean="0">
                                  <a:latin typeface="Cambria Math" panose="02040503050406030204" pitchFamily="18" charset="0"/>
                                </a:rPr>
                                <m:t>3</m:t>
                              </m:r>
                            </m:oMath>
                          </a14:m>
                          <a:r>
                            <a:rPr lang="fr-CA" sz="1800" dirty="0"/>
                            <a:t> rangées de boulons ou </a:t>
                          </a:r>
                          <a14:m>
                            <m:oMath xmlns:m="http://schemas.openxmlformats.org/officeDocument/2006/math">
                              <m:r>
                                <a:rPr lang="fr-CA" sz="1800" i="1" dirty="0" smtClean="0">
                                  <a:latin typeface="Cambria Math" panose="02040503050406030204" pitchFamily="18" charset="0"/>
                                </a:rPr>
                                <m:t>+</m:t>
                              </m:r>
                            </m:oMath>
                          </a14:m>
                          <a:r>
                            <a:rPr lang="fr-CA" dirty="0"/>
                            <a:t>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CA" sz="1800" kern="1200" dirty="0">
                              <a:solidFill>
                                <a:schemeClr val="tx1"/>
                              </a:solidFill>
                              <a:latin typeface="+mn-lt"/>
                              <a:ea typeface="+mn-ea"/>
                              <a:cs typeface="+mn-cs"/>
                            </a:rPr>
                            <a:t>ii- </a:t>
                          </a:r>
                          <a14:m>
                            <m:oMath xmlns:m="http://schemas.openxmlformats.org/officeDocument/2006/math">
                              <m:r>
                                <a:rPr lang="fr-CA" sz="1800" b="0" i="0" kern="1200" dirty="0" smtClean="0">
                                  <a:solidFill>
                                    <a:schemeClr val="tx1"/>
                                  </a:solidFill>
                                  <a:latin typeface="Cambria Math" panose="02040503050406030204" pitchFamily="18" charset="0"/>
                                  <a:ea typeface="+mn-ea"/>
                                  <a:cs typeface="+mn-cs"/>
                                </a:rPr>
                                <m:t>2</m:t>
                              </m:r>
                            </m:oMath>
                          </a14:m>
                          <a:r>
                            <a:rPr lang="fr-CA" sz="1800" kern="1200" dirty="0">
                              <a:solidFill>
                                <a:schemeClr val="tx1"/>
                              </a:solidFill>
                              <a:latin typeface="+mn-lt"/>
                              <a:ea typeface="+mn-ea"/>
                              <a:cs typeface="+mn-cs"/>
                            </a:rPr>
                            <a:t> rangées de boulons</a:t>
                          </a:r>
                          <a:endParaRPr lang="en-CA" sz="1800" kern="1200" dirty="0">
                            <a:solidFill>
                              <a:schemeClr val="tx1"/>
                            </a:solidFill>
                            <a:latin typeface="+mn-lt"/>
                            <a:ea typeface="+mn-ea"/>
                            <a:cs typeface="+mn-cs"/>
                          </a:endParaRPr>
                        </a:p>
                      </a:txBody>
                      <a:tcPr/>
                    </a:tc>
                    <a:tc>
                      <a:txBody>
                        <a:bodyPr/>
                        <a:lstStyle/>
                        <a:p>
                          <a:endParaRPr lang="fr-CA" dirty="0"/>
                        </a:p>
                        <a:p>
                          <a:r>
                            <a:rPr lang="fr-CA" dirty="0"/>
                            <a:t>0,80</a:t>
                          </a:r>
                        </a:p>
                        <a:p>
                          <a:r>
                            <a:rPr lang="fr-CA" dirty="0"/>
                            <a:t>0,60</a:t>
                          </a:r>
                        </a:p>
                      </a:txBody>
                      <a:tcPr/>
                    </a:tc>
                    <a:extLst>
                      <a:ext uri="{0D108BD9-81ED-4DB2-BD59-A6C34878D82A}">
                        <a16:rowId xmlns:a16="http://schemas.microsoft.com/office/drawing/2014/main" val="2523148734"/>
                      </a:ext>
                    </a:extLst>
                  </a:tr>
                  <a:tr h="1102501">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A" dirty="0">
                              <a:solidFill>
                                <a:srgbClr val="FF0000"/>
                              </a:solidFill>
                            </a:rPr>
                            <a:t>e) </a:t>
                          </a:r>
                          <a:r>
                            <a:rPr lang="fr-CA" dirty="0"/>
                            <a:t>Pour les cornières raccordées par une aile avec</a:t>
                          </a:r>
                          <a:r>
                            <a:rPr lang="fr-CA" baseline="0" dirty="0"/>
                            <a:t>…</a:t>
                          </a:r>
                          <a:endParaRPr lang="en-CA" dirty="0"/>
                        </a:p>
                        <a:p>
                          <a:pPr marL="457200" lvl="1" indent="0">
                            <a:buFont typeface="+mj-lt"/>
                            <a:buNone/>
                          </a:pPr>
                          <a:r>
                            <a:rPr lang="fr-CA" dirty="0"/>
                            <a:t>i-  </a:t>
                          </a:r>
                          <a14:m>
                            <m:oMath xmlns:m="http://schemas.openxmlformats.org/officeDocument/2006/math">
                              <m:r>
                                <a:rPr lang="fr-CA" sz="1800" b="0" i="1" dirty="0" smtClean="0">
                                  <a:latin typeface="Cambria Math" panose="02040503050406030204" pitchFamily="18" charset="0"/>
                                </a:rPr>
                                <m:t>4</m:t>
                              </m:r>
                            </m:oMath>
                          </a14:m>
                          <a:r>
                            <a:rPr lang="fr-CA" sz="1800" dirty="0"/>
                            <a:t> rangées de boulons ou </a:t>
                          </a:r>
                          <a14:m>
                            <m:oMath xmlns:m="http://schemas.openxmlformats.org/officeDocument/2006/math">
                              <m:r>
                                <a:rPr lang="fr-CA" sz="1800" i="1" dirty="0" smtClean="0">
                                  <a:latin typeface="Cambria Math" panose="02040503050406030204" pitchFamily="18" charset="0"/>
                                </a:rPr>
                                <m:t>+</m:t>
                              </m:r>
                            </m:oMath>
                          </a14:m>
                          <a:r>
                            <a:rPr lang="fr-CA" dirty="0"/>
                            <a:t>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CA" sz="1800" kern="1200" dirty="0">
                              <a:solidFill>
                                <a:schemeClr val="tx1"/>
                              </a:solidFill>
                              <a:latin typeface="+mn-lt"/>
                              <a:ea typeface="+mn-ea"/>
                              <a:cs typeface="+mn-cs"/>
                            </a:rPr>
                            <a:t>ii- </a:t>
                          </a:r>
                          <a14:m>
                            <m:oMath xmlns:m="http://schemas.openxmlformats.org/officeDocument/2006/math">
                              <m:r>
                                <a:rPr lang="fr-CA" sz="1800" b="0" i="0" kern="1200" dirty="0" smtClean="0">
                                  <a:solidFill>
                                    <a:schemeClr val="tx1"/>
                                  </a:solidFill>
                                  <a:latin typeface="Cambria Math" panose="02040503050406030204" pitchFamily="18" charset="0"/>
                                  <a:ea typeface="+mn-ea"/>
                                  <a:cs typeface="+mn-cs"/>
                                </a:rPr>
                                <m:t>3</m:t>
                              </m:r>
                            </m:oMath>
                          </a14:m>
                          <a:r>
                            <a:rPr lang="fr-CA" sz="1800" kern="1200" dirty="0">
                              <a:solidFill>
                                <a:schemeClr val="tx1"/>
                              </a:solidFill>
                              <a:latin typeface="+mn-lt"/>
                              <a:ea typeface="+mn-ea"/>
                              <a:cs typeface="+mn-cs"/>
                            </a:rPr>
                            <a:t> rangées de boulons</a:t>
                          </a:r>
                          <a:endParaRPr lang="en-CA" sz="1800" kern="1200" dirty="0">
                            <a:solidFill>
                              <a:schemeClr val="tx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fr-CA" sz="1800" kern="1200" dirty="0">
                              <a:solidFill>
                                <a:schemeClr val="tx1"/>
                              </a:solidFill>
                              <a:latin typeface="+mn-lt"/>
                              <a:ea typeface="+mn-ea"/>
                              <a:cs typeface="+mn-cs"/>
                            </a:rPr>
                            <a:t>iii- </a:t>
                          </a:r>
                          <a14:m>
                            <m:oMath xmlns:m="http://schemas.openxmlformats.org/officeDocument/2006/math">
                              <m:r>
                                <a:rPr lang="fr-CA" sz="1800" b="0" i="0" kern="1200" dirty="0" smtClean="0">
                                  <a:solidFill>
                                    <a:schemeClr val="tx1"/>
                                  </a:solidFill>
                                  <a:latin typeface="Cambria Math" panose="02040503050406030204" pitchFamily="18" charset="0"/>
                                  <a:ea typeface="+mn-ea"/>
                                  <a:cs typeface="+mn-cs"/>
                                </a:rPr>
                                <m:t>2</m:t>
                              </m:r>
                            </m:oMath>
                          </a14:m>
                          <a:r>
                            <a:rPr lang="fr-CA" sz="1800" kern="1200" dirty="0">
                              <a:solidFill>
                                <a:schemeClr val="tx1"/>
                              </a:solidFill>
                              <a:latin typeface="+mn-lt"/>
                              <a:ea typeface="+mn-ea"/>
                              <a:cs typeface="+mn-cs"/>
                            </a:rPr>
                            <a:t> rangées de boulons</a:t>
                          </a:r>
                          <a:endParaRPr lang="en-CA" dirty="0"/>
                        </a:p>
                      </a:txBody>
                      <a:tcPr/>
                    </a:tc>
                    <a:tc>
                      <a:txBody>
                        <a:bodyPr/>
                        <a:lstStyle/>
                        <a:p>
                          <a:endParaRPr lang="fr-CA" dirty="0"/>
                        </a:p>
                        <a:p>
                          <a:r>
                            <a:rPr lang="fr-CA" dirty="0"/>
                            <a:t>0,90</a:t>
                          </a:r>
                        </a:p>
                        <a:p>
                          <a:r>
                            <a:rPr lang="fr-CA" dirty="0"/>
                            <a:t>0,80</a:t>
                          </a:r>
                        </a:p>
                        <a:p>
                          <a:r>
                            <a:rPr lang="fr-CA" dirty="0"/>
                            <a:t>0,70</a:t>
                          </a:r>
                          <a:endParaRPr lang="en-CA" dirty="0"/>
                        </a:p>
                      </a:txBody>
                      <a:tcPr/>
                    </a:tc>
                    <a:extLst>
                      <a:ext uri="{0D108BD9-81ED-4DB2-BD59-A6C34878D82A}">
                        <a16:rowId xmlns:a16="http://schemas.microsoft.com/office/drawing/2014/main" val="1195355407"/>
                      </a:ext>
                    </a:extLst>
                  </a:tr>
                </a:tbl>
              </a:graphicData>
            </a:graphic>
          </p:graphicFrame>
        </mc:Choice>
        <mc:Fallback xmlns="">
          <p:graphicFrame>
            <p:nvGraphicFramePr>
              <p:cNvPr id="10" name="Tableau 10">
                <a:extLst>
                  <a:ext uri="{FF2B5EF4-FFF2-40B4-BE49-F238E27FC236}">
                    <a16:creationId xmlns:a16="http://schemas.microsoft.com/office/drawing/2014/main" id="{43CAEA38-F45E-4C04-B49A-61E418C2AA11}"/>
                  </a:ext>
                </a:extLst>
              </p:cNvPr>
              <p:cNvGraphicFramePr>
                <a:graphicFrameLocks noGrp="1"/>
              </p:cNvGraphicFramePr>
              <p:nvPr>
                <p:extLst>
                  <p:ext uri="{D42A27DB-BD31-4B8C-83A1-F6EECF244321}">
                    <p14:modId xmlns:p14="http://schemas.microsoft.com/office/powerpoint/2010/main" val="1232814314"/>
                  </p:ext>
                </p:extLst>
              </p:nvPr>
            </p:nvGraphicFramePr>
            <p:xfrm>
              <a:off x="3177201" y="573820"/>
              <a:ext cx="7755733" cy="6126480"/>
            </p:xfrm>
            <a:graphic>
              <a:graphicData uri="http://schemas.openxmlformats.org/drawingml/2006/table">
                <a:tbl>
                  <a:tblPr firstRow="1" bandRow="1">
                    <a:tableStyleId>{5940675A-B579-460E-94D1-54222C63F5DA}</a:tableStyleId>
                  </a:tblPr>
                  <a:tblGrid>
                    <a:gridCol w="6989352">
                      <a:extLst>
                        <a:ext uri="{9D8B030D-6E8A-4147-A177-3AD203B41FA5}">
                          <a16:colId xmlns:a16="http://schemas.microsoft.com/office/drawing/2014/main" val="2521114389"/>
                        </a:ext>
                      </a:extLst>
                    </a:gridCol>
                    <a:gridCol w="766381">
                      <a:extLst>
                        <a:ext uri="{9D8B030D-6E8A-4147-A177-3AD203B41FA5}">
                          <a16:colId xmlns:a16="http://schemas.microsoft.com/office/drawing/2014/main" val="673981436"/>
                        </a:ext>
                      </a:extLst>
                    </a:gridCol>
                  </a:tblGrid>
                  <a:tr h="457200">
                    <a:tc>
                      <a:txBody>
                        <a:bodyPr/>
                        <a:lstStyle/>
                        <a:p>
                          <a:endParaRPr lang="fr-FR"/>
                        </a:p>
                      </a:txBody>
                      <a:tcPr anchor="ctr">
                        <a:blipFill>
                          <a:blip r:embed="rId3"/>
                          <a:stretch>
                            <a:fillRect l="-87" t="-1333" r="-11160" b="-1261333"/>
                          </a:stretch>
                        </a:blipFill>
                      </a:tcPr>
                    </a:tc>
                    <a:tc>
                      <a:txBody>
                        <a:bodyPr/>
                        <a:lstStyle/>
                        <a:p>
                          <a:endParaRPr lang="fr-FR"/>
                        </a:p>
                      </a:txBody>
                      <a:tcPr anchor="ctr">
                        <a:blipFill>
                          <a:blip r:embed="rId3"/>
                          <a:stretch>
                            <a:fillRect l="-911111" t="-1333" r="-1587" b="-1261333"/>
                          </a:stretch>
                        </a:blipFill>
                      </a:tcPr>
                    </a:tc>
                    <a:extLst>
                      <a:ext uri="{0D108BD9-81ED-4DB2-BD59-A6C34878D82A}">
                        <a16:rowId xmlns:a16="http://schemas.microsoft.com/office/drawing/2014/main" val="3694610256"/>
                      </a:ext>
                    </a:extLst>
                  </a:tr>
                  <a:tr h="1188720">
                    <a:tc>
                      <a:txBody>
                        <a:bodyPr/>
                        <a:lstStyle/>
                        <a:p>
                          <a:endParaRPr lang="fr-FR"/>
                        </a:p>
                      </a:txBody>
                      <a:tcPr>
                        <a:blipFill>
                          <a:blip r:embed="rId3"/>
                          <a:stretch>
                            <a:fillRect l="-87" t="-38974" r="-11160" b="-385128"/>
                          </a:stretch>
                        </a:blipFill>
                      </a:tcPr>
                    </a:tc>
                    <a:tc>
                      <a:txBody>
                        <a:bodyPr/>
                        <a:lstStyle/>
                        <a:p>
                          <a:endParaRPr lang="fr-CA" dirty="0"/>
                        </a:p>
                        <a:p>
                          <a:r>
                            <a:rPr lang="fr-CA" dirty="0"/>
                            <a:t>0,90</a:t>
                          </a:r>
                        </a:p>
                        <a:p>
                          <a:r>
                            <a:rPr lang="fr-CA" dirty="0"/>
                            <a:t>0,80</a:t>
                          </a:r>
                        </a:p>
                        <a:p>
                          <a:r>
                            <a:rPr lang="fr-CA" dirty="0"/>
                            <a:t>0,60</a:t>
                          </a:r>
                          <a:endParaRPr lang="en-CA" dirty="0"/>
                        </a:p>
                      </a:txBody>
                      <a:tcPr/>
                    </a:tc>
                    <a:extLst>
                      <a:ext uri="{0D108BD9-81ED-4DB2-BD59-A6C34878D82A}">
                        <a16:rowId xmlns:a16="http://schemas.microsoft.com/office/drawing/2014/main" val="2664357054"/>
                      </a:ext>
                    </a:extLst>
                  </a:tr>
                  <a:tr h="1188720">
                    <a:tc>
                      <a:txBody>
                        <a:bodyPr/>
                        <a:lstStyle/>
                        <a:p>
                          <a:endParaRPr lang="fr-FR"/>
                        </a:p>
                      </a:txBody>
                      <a:tcPr>
                        <a:blipFill>
                          <a:blip r:embed="rId3"/>
                          <a:stretch>
                            <a:fillRect l="-87" t="-138974" r="-11160" b="-285128"/>
                          </a:stretch>
                        </a:blipFill>
                      </a:tcPr>
                    </a:tc>
                    <a:tc>
                      <a:txBody>
                        <a:bodyPr/>
                        <a:lstStyle/>
                        <a:p>
                          <a:endParaRPr lang="fr-CA" dirty="0"/>
                        </a:p>
                        <a:p>
                          <a:r>
                            <a:rPr lang="fr-CA" dirty="0"/>
                            <a:t>0,90</a:t>
                          </a:r>
                        </a:p>
                        <a:p>
                          <a:r>
                            <a:rPr lang="fr-CA" dirty="0"/>
                            <a:t>0,80</a:t>
                          </a:r>
                        </a:p>
                        <a:p>
                          <a:r>
                            <a:rPr lang="fr-CA" dirty="0"/>
                            <a:t>0,70</a:t>
                          </a:r>
                          <a:endParaRPr lang="en-CA" dirty="0"/>
                        </a:p>
                      </a:txBody>
                      <a:tcPr/>
                    </a:tc>
                    <a:extLst>
                      <a:ext uri="{0D108BD9-81ED-4DB2-BD59-A6C34878D82A}">
                        <a16:rowId xmlns:a16="http://schemas.microsoft.com/office/drawing/2014/main" val="2236082023"/>
                      </a:ext>
                    </a:extLst>
                  </a:tr>
                  <a:tr h="1188720">
                    <a:tc>
                      <a:txBody>
                        <a:bodyPr/>
                        <a:lstStyle/>
                        <a:p>
                          <a:endParaRPr lang="fr-FR"/>
                        </a:p>
                      </a:txBody>
                      <a:tcPr>
                        <a:blipFill>
                          <a:blip r:embed="rId3"/>
                          <a:stretch>
                            <a:fillRect l="-87" t="-237755" r="-11160" b="-183673"/>
                          </a:stretch>
                        </a:blipFill>
                      </a:tcPr>
                    </a:tc>
                    <a:tc>
                      <a:txBody>
                        <a:bodyPr/>
                        <a:lstStyle/>
                        <a:p>
                          <a:endParaRPr lang="fr-CA" dirty="0"/>
                        </a:p>
                        <a:p>
                          <a:r>
                            <a:rPr lang="fr-CA" dirty="0"/>
                            <a:t>0,90</a:t>
                          </a:r>
                        </a:p>
                        <a:p>
                          <a:r>
                            <a:rPr lang="fr-CA" dirty="0"/>
                            <a:t>0,85</a:t>
                          </a:r>
                        </a:p>
                        <a:p>
                          <a:r>
                            <a:rPr lang="fr-CA" dirty="0"/>
                            <a:t>0,70</a:t>
                          </a:r>
                          <a:endParaRPr lang="en-CA" dirty="0"/>
                        </a:p>
                      </a:txBody>
                      <a:tcPr/>
                    </a:tc>
                    <a:extLst>
                      <a:ext uri="{0D108BD9-81ED-4DB2-BD59-A6C34878D82A}">
                        <a16:rowId xmlns:a16="http://schemas.microsoft.com/office/drawing/2014/main" val="3970507402"/>
                      </a:ext>
                    </a:extLst>
                  </a:tr>
                  <a:tr h="914400">
                    <a:tc>
                      <a:txBody>
                        <a:bodyPr/>
                        <a:lstStyle/>
                        <a:p>
                          <a:endParaRPr lang="fr-FR"/>
                        </a:p>
                      </a:txBody>
                      <a:tcPr>
                        <a:blipFill>
                          <a:blip r:embed="rId3"/>
                          <a:stretch>
                            <a:fillRect l="-87" t="-441333" r="-11160" b="-140000"/>
                          </a:stretch>
                        </a:blipFill>
                      </a:tcPr>
                    </a:tc>
                    <a:tc>
                      <a:txBody>
                        <a:bodyPr/>
                        <a:lstStyle/>
                        <a:p>
                          <a:endParaRPr lang="fr-CA" dirty="0"/>
                        </a:p>
                        <a:p>
                          <a:r>
                            <a:rPr lang="fr-CA" dirty="0"/>
                            <a:t>0,80</a:t>
                          </a:r>
                        </a:p>
                        <a:p>
                          <a:r>
                            <a:rPr lang="fr-CA" dirty="0"/>
                            <a:t>0,60</a:t>
                          </a:r>
                        </a:p>
                      </a:txBody>
                      <a:tcPr/>
                    </a:tc>
                    <a:extLst>
                      <a:ext uri="{0D108BD9-81ED-4DB2-BD59-A6C34878D82A}">
                        <a16:rowId xmlns:a16="http://schemas.microsoft.com/office/drawing/2014/main" val="2523148734"/>
                      </a:ext>
                    </a:extLst>
                  </a:tr>
                  <a:tr h="1188720">
                    <a:tc>
                      <a:txBody>
                        <a:bodyPr/>
                        <a:lstStyle/>
                        <a:p>
                          <a:endParaRPr lang="fr-FR"/>
                        </a:p>
                      </a:txBody>
                      <a:tcPr>
                        <a:blipFill>
                          <a:blip r:embed="rId3"/>
                          <a:stretch>
                            <a:fillRect l="-87" t="-416410" r="-11160" b="-7692"/>
                          </a:stretch>
                        </a:blipFill>
                      </a:tcPr>
                    </a:tc>
                    <a:tc>
                      <a:txBody>
                        <a:bodyPr/>
                        <a:lstStyle/>
                        <a:p>
                          <a:endParaRPr lang="fr-CA" dirty="0"/>
                        </a:p>
                        <a:p>
                          <a:r>
                            <a:rPr lang="fr-CA" dirty="0"/>
                            <a:t>0,90</a:t>
                          </a:r>
                        </a:p>
                        <a:p>
                          <a:r>
                            <a:rPr lang="fr-CA" dirty="0"/>
                            <a:t>0,80</a:t>
                          </a:r>
                        </a:p>
                        <a:p>
                          <a:r>
                            <a:rPr lang="fr-CA" dirty="0"/>
                            <a:t>0,70</a:t>
                          </a:r>
                          <a:endParaRPr lang="en-CA" dirty="0"/>
                        </a:p>
                      </a:txBody>
                      <a:tcPr/>
                    </a:tc>
                    <a:extLst>
                      <a:ext uri="{0D108BD9-81ED-4DB2-BD59-A6C34878D82A}">
                        <a16:rowId xmlns:a16="http://schemas.microsoft.com/office/drawing/2014/main" val="1195355407"/>
                      </a:ext>
                    </a:extLst>
                  </a:tr>
                </a:tbl>
              </a:graphicData>
            </a:graphic>
          </p:graphicFrame>
        </mc:Fallback>
      </mc:AlternateContent>
      <p:sp>
        <p:nvSpPr>
          <p:cNvPr id="6" name="Rectangle 5">
            <a:extLst>
              <a:ext uri="{FF2B5EF4-FFF2-40B4-BE49-F238E27FC236}">
                <a16:creationId xmlns:a16="http://schemas.microsoft.com/office/drawing/2014/main" id="{2FED0D31-9653-44CB-8F0E-DA9ED9607DD6}"/>
              </a:ext>
            </a:extLst>
          </p:cNvPr>
          <p:cNvSpPr/>
          <p:nvPr/>
        </p:nvSpPr>
        <p:spPr>
          <a:xfrm>
            <a:off x="339341" y="5839471"/>
            <a:ext cx="2897154" cy="855831"/>
          </a:xfrm>
          <a:prstGeom prst="rect">
            <a:avLst/>
          </a:prstGeom>
        </p:spPr>
        <p:txBody>
          <a:bodyPr wrap="square">
            <a:spAutoFit/>
          </a:bodyPr>
          <a:lstStyle/>
          <a:p>
            <a:r>
              <a:rPr lang="fr-CA" sz="1200" dirty="0"/>
              <a:t>Source : CSA  S157-17 : Calcul de la résistance mécanique des éléments en aluminium</a:t>
            </a:r>
          </a:p>
          <a:p>
            <a:r>
              <a:rPr lang="fr-CA" sz="1200" dirty="0"/>
              <a:t>© 2018 Canadian Standards Association</a:t>
            </a:r>
          </a:p>
        </p:txBody>
      </p:sp>
    </p:spTree>
    <p:extLst>
      <p:ext uri="{BB962C8B-B14F-4D97-AF65-F5344CB8AC3E}">
        <p14:creationId xmlns:p14="http://schemas.microsoft.com/office/powerpoint/2010/main" val="419914049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62</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671154"/>
                <a:ext cx="9108504" cy="21048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solidFill>
                      <a:schemeClr val="accent1"/>
                    </a:solidFill>
                    <a:latin typeface="Univers Condensed"/>
                    <a:ea typeface="Cambria Math" panose="02040503050406030204" pitchFamily="18" charset="0"/>
                  </a:rPr>
                  <a:t>Cornières seule reliée par un </a:t>
                </a:r>
                <a:r>
                  <a:rPr lang="fr-CA" sz="2000" u="sng" dirty="0">
                    <a:solidFill>
                      <a:schemeClr val="accent1"/>
                    </a:solidFill>
                    <a:latin typeface="Univers Condensed"/>
                    <a:ea typeface="Cambria Math" panose="02040503050406030204" pitchFamily="18" charset="0"/>
                  </a:rPr>
                  <a:t>seul  </a:t>
                </a:r>
                <a:r>
                  <a:rPr lang="fr-CA" sz="2000" u="sng" dirty="0">
                    <a:solidFill>
                      <a:schemeClr val="accent1"/>
                    </a:solidFill>
                    <a:latin typeface="Univers Condensed"/>
                  </a:rPr>
                  <a:t>boulon </a:t>
                </a:r>
                <a:r>
                  <a:rPr lang="fr-CA" sz="2000" dirty="0">
                    <a:solidFill>
                      <a:schemeClr val="accent1"/>
                    </a:solidFill>
                    <a:latin typeface="Univers Condensed"/>
                  </a:rPr>
                  <a:t>à chaque extrémité [9.2.1.2]</a:t>
                </a:r>
              </a:p>
              <a:p>
                <a:pPr marL="457200" lvl="3" indent="0" eaLnBrk="1" hangingPunct="1">
                  <a:buClr>
                    <a:srgbClr val="FF0000"/>
                  </a:buClr>
                  <a:buNone/>
                  <a:defRPr/>
                </a:pPr>
                <a14:m>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fr-CA" i="1" dirty="0">
                            <a:solidFill>
                              <a:schemeClr val="tx1"/>
                            </a:solidFill>
                            <a:latin typeface="Cambria Math" panose="02040503050406030204" pitchFamily="18" charset="0"/>
                            <a:ea typeface="Cambria Math" panose="02040503050406030204" pitchFamily="18" charset="0"/>
                          </a:rPr>
                          <m:t>𝑛𝑒</m:t>
                        </m:r>
                      </m:sub>
                    </m:sSub>
                  </m:oMath>
                </a14:m>
                <a:r>
                  <a:rPr lang="fr-CA" dirty="0">
                    <a:solidFill>
                      <a:schemeClr val="tx1"/>
                    </a:solidFill>
                    <a:latin typeface="Univers Condensed"/>
                  </a:rPr>
                  <a:t> doit être l’aire nette efficace de l’aire raccordée, sans dépasser </a:t>
                </a:r>
                <a14:m>
                  <m:oMath xmlns:m="http://schemas.openxmlformats.org/officeDocument/2006/math">
                    <m:d>
                      <m:dPr>
                        <m:ctrlPr>
                          <a:rPr lang="fr-CA" i="1" dirty="0">
                            <a:solidFill>
                              <a:schemeClr val="tx1"/>
                            </a:solidFill>
                            <a:latin typeface="Cambria Math" panose="02040503050406030204" pitchFamily="18" charset="0"/>
                            <a:ea typeface="Cambria Math" panose="02040503050406030204" pitchFamily="18" charset="0"/>
                          </a:rPr>
                        </m:ctrlPr>
                      </m:dPr>
                      <m:e>
                        <m:r>
                          <a:rPr lang="fr-CA" i="1" dirty="0">
                            <a:solidFill>
                              <a:schemeClr val="tx1"/>
                            </a:solidFill>
                            <a:latin typeface="Cambria Math" panose="02040503050406030204" pitchFamily="18" charset="0"/>
                            <a:ea typeface="Cambria Math" panose="02040503050406030204" pitchFamily="18" charset="0"/>
                          </a:rPr>
                          <m:t>2 </m:t>
                        </m:r>
                        <m:r>
                          <a:rPr lang="fr-CA" i="1" dirty="0">
                            <a:solidFill>
                              <a:schemeClr val="tx1"/>
                            </a:solidFill>
                            <a:latin typeface="Cambria Math" panose="02040503050406030204" pitchFamily="18" charset="0"/>
                            <a:ea typeface="Cambria Math" panose="02040503050406030204" pitchFamily="18" charset="0"/>
                          </a:rPr>
                          <m:t>𝑔</m:t>
                        </m:r>
                        <m:r>
                          <a:rPr lang="fr-CA" i="1" dirty="0">
                            <a:solidFill>
                              <a:schemeClr val="tx1"/>
                            </a:solidFill>
                            <a:latin typeface="Cambria Math" panose="02040503050406030204" pitchFamily="18" charset="0"/>
                            <a:ea typeface="Cambria Math" panose="02040503050406030204" pitchFamily="18" charset="0"/>
                          </a:rPr>
                          <m:t>−</m:t>
                        </m:r>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𝑑</m:t>
                            </m:r>
                          </m:e>
                          <m:sub>
                            <m:r>
                              <a:rPr lang="fr-CA" i="1" dirty="0">
                                <a:solidFill>
                                  <a:schemeClr val="tx1"/>
                                </a:solidFill>
                                <a:latin typeface="Cambria Math" panose="02040503050406030204" pitchFamily="18" charset="0"/>
                                <a:ea typeface="Cambria Math" panose="02040503050406030204" pitchFamily="18" charset="0"/>
                              </a:rPr>
                              <m:t>𝑜</m:t>
                            </m:r>
                          </m:sub>
                        </m:sSub>
                      </m:e>
                    </m:d>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𝑡</m:t>
                    </m:r>
                  </m:oMath>
                </a14:m>
                <a:endParaRPr lang="fr-CA" dirty="0">
                  <a:solidFill>
                    <a:schemeClr val="tx1"/>
                  </a:solidFill>
                  <a:latin typeface="Univers Condensed"/>
                </a:endParaRPr>
              </a:p>
              <a:p>
                <a:pPr marL="742950" lvl="2" indent="-342900" eaLnBrk="1" hangingPunct="1">
                  <a:buFont typeface="Calibri" panose="020F0502020204030204" pitchFamily="34" charset="0"/>
                  <a:buChar char="‒"/>
                  <a:defRPr/>
                </a:pPr>
                <a:endParaRPr lang="fr-CA" sz="2000" dirty="0">
                  <a:solidFill>
                    <a:schemeClr val="tx1"/>
                  </a:solidFill>
                  <a:latin typeface="Univers Condensed"/>
                  <a:ea typeface="Cambria Math" panose="02040503050406030204" pitchFamily="18" charset="0"/>
                </a:endParaRPr>
              </a:p>
              <a:p>
                <a:pPr marL="723900" lvl="4" indent="4763" eaLnBrk="1" hangingPunct="1">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fr-CA" i="1" dirty="0">
                              <a:solidFill>
                                <a:schemeClr val="tx1"/>
                              </a:solidFill>
                              <a:latin typeface="Cambria Math" panose="02040503050406030204" pitchFamily="18" charset="0"/>
                              <a:ea typeface="Cambria Math" panose="02040503050406030204" pitchFamily="18" charset="0"/>
                            </a:rPr>
                            <m:t>𝑛𝑒</m:t>
                          </m:r>
                        </m:sub>
                      </m:sSub>
                      <m:r>
                        <a:rPr lang="fr-CA" i="1" dirty="0">
                          <a:solidFill>
                            <a:schemeClr val="tx1"/>
                          </a:solidFill>
                          <a:latin typeface="Cambria Math" panose="02040503050406030204" pitchFamily="18" charset="0"/>
                          <a:ea typeface="Cambria Math" panose="02040503050406030204" pitchFamily="18" charset="0"/>
                        </a:rPr>
                        <m:t>=</m:t>
                      </m:r>
                      <m:d>
                        <m:dPr>
                          <m:ctrlPr>
                            <a:rPr lang="fr-CA" i="1" dirty="0">
                              <a:solidFill>
                                <a:schemeClr val="tx1"/>
                              </a:solidFill>
                              <a:latin typeface="Cambria Math" panose="02040503050406030204" pitchFamily="18" charset="0"/>
                              <a:ea typeface="Cambria Math" panose="02040503050406030204" pitchFamily="18" charset="0"/>
                            </a:rPr>
                          </m:ctrlPr>
                        </m:dPr>
                        <m:e>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𝑏</m:t>
                              </m:r>
                            </m:e>
                            <m:sub>
                              <m:r>
                                <a:rPr lang="fr-CA" i="1" dirty="0">
                                  <a:solidFill>
                                    <a:schemeClr val="tx1"/>
                                  </a:solidFill>
                                  <a:latin typeface="Cambria Math" panose="02040503050406030204" pitchFamily="18" charset="0"/>
                                  <a:ea typeface="Cambria Math" panose="02040503050406030204" pitchFamily="18" charset="0"/>
                                </a:rPr>
                                <m:t>1</m:t>
                              </m:r>
                            </m:sub>
                          </m:sSub>
                          <m:r>
                            <a:rPr lang="fr-CA" i="1" dirty="0">
                              <a:solidFill>
                                <a:schemeClr val="tx1"/>
                              </a:solidFill>
                              <a:latin typeface="Cambria Math" panose="02040503050406030204" pitchFamily="18" charset="0"/>
                              <a:ea typeface="Cambria Math" panose="02040503050406030204" pitchFamily="18" charset="0"/>
                            </a:rPr>
                            <m:t>−</m:t>
                          </m:r>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𝑑</m:t>
                              </m:r>
                            </m:e>
                            <m:sub>
                              <m:r>
                                <a:rPr lang="fr-CA" i="1" dirty="0">
                                  <a:solidFill>
                                    <a:schemeClr val="tx1"/>
                                  </a:solidFill>
                                  <a:latin typeface="Cambria Math" panose="02040503050406030204" pitchFamily="18" charset="0"/>
                                  <a:ea typeface="Cambria Math" panose="02040503050406030204" pitchFamily="18" charset="0"/>
                                </a:rPr>
                                <m:t>𝑜</m:t>
                              </m:r>
                            </m:sub>
                          </m:sSub>
                        </m:e>
                      </m:d>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𝑡</m:t>
                      </m:r>
                      <m:r>
                        <a:rPr lang="fr-CA" i="1" dirty="0">
                          <a:solidFill>
                            <a:schemeClr val="tx1"/>
                          </a:solidFill>
                          <a:latin typeface="Cambria Math" panose="02040503050406030204" pitchFamily="18" charset="0"/>
                          <a:ea typeface="Cambria Math" panose="02040503050406030204" pitchFamily="18" charset="0"/>
                        </a:rPr>
                        <m:t>≤</m:t>
                      </m:r>
                      <m:d>
                        <m:dPr>
                          <m:ctrlPr>
                            <a:rPr lang="fr-CA" i="1" dirty="0">
                              <a:solidFill>
                                <a:schemeClr val="tx1"/>
                              </a:solidFill>
                              <a:latin typeface="Cambria Math" panose="02040503050406030204" pitchFamily="18" charset="0"/>
                              <a:ea typeface="Cambria Math" panose="02040503050406030204" pitchFamily="18" charset="0"/>
                            </a:rPr>
                          </m:ctrlPr>
                        </m:dPr>
                        <m:e>
                          <m:r>
                            <a:rPr lang="fr-CA" i="1" dirty="0">
                              <a:solidFill>
                                <a:schemeClr val="tx1"/>
                              </a:solidFill>
                              <a:latin typeface="Cambria Math" panose="02040503050406030204" pitchFamily="18" charset="0"/>
                              <a:ea typeface="Cambria Math" panose="02040503050406030204" pitchFamily="18" charset="0"/>
                            </a:rPr>
                            <m:t>2 </m:t>
                          </m:r>
                          <m:r>
                            <a:rPr lang="fr-CA" i="1" dirty="0">
                              <a:solidFill>
                                <a:schemeClr val="tx1"/>
                              </a:solidFill>
                              <a:latin typeface="Cambria Math" panose="02040503050406030204" pitchFamily="18" charset="0"/>
                              <a:ea typeface="Cambria Math" panose="02040503050406030204" pitchFamily="18" charset="0"/>
                            </a:rPr>
                            <m:t>𝑔</m:t>
                          </m:r>
                          <m:r>
                            <a:rPr lang="fr-CA" i="1" dirty="0">
                              <a:solidFill>
                                <a:schemeClr val="tx1"/>
                              </a:solidFill>
                              <a:latin typeface="Cambria Math" panose="02040503050406030204" pitchFamily="18" charset="0"/>
                              <a:ea typeface="Cambria Math" panose="02040503050406030204" pitchFamily="18" charset="0"/>
                            </a:rPr>
                            <m:t>−</m:t>
                          </m:r>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𝑑</m:t>
                              </m:r>
                            </m:e>
                            <m:sub>
                              <m:r>
                                <a:rPr lang="fr-CA" i="1" dirty="0">
                                  <a:solidFill>
                                    <a:schemeClr val="tx1"/>
                                  </a:solidFill>
                                  <a:latin typeface="Cambria Math" panose="02040503050406030204" pitchFamily="18" charset="0"/>
                                  <a:ea typeface="Cambria Math" panose="02040503050406030204" pitchFamily="18" charset="0"/>
                                </a:rPr>
                                <m:t>𝑜</m:t>
                              </m:r>
                            </m:sub>
                          </m:sSub>
                        </m:e>
                      </m:d>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𝑡</m:t>
                      </m:r>
                    </m:oMath>
                  </m:oMathPara>
                </a14:m>
                <a:endParaRPr lang="fr-CA"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671154"/>
                <a:ext cx="9108504" cy="2104838"/>
              </a:xfrm>
              <a:prstGeom prst="rect">
                <a:avLst/>
              </a:prstGeom>
              <a:blipFill>
                <a:blip r:embed="rId3"/>
                <a:stretch>
                  <a:fillRect l="-736" t="-11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7" name="Image 6">
            <a:extLst>
              <a:ext uri="{FF2B5EF4-FFF2-40B4-BE49-F238E27FC236}">
                <a16:creationId xmlns:a16="http://schemas.microsoft.com/office/drawing/2014/main" id="{962B08DA-42D0-439C-9EA2-8CC3087413FC}"/>
              </a:ext>
            </a:extLst>
          </p:cNvPr>
          <p:cNvPicPr>
            <a:picLocks noChangeAspect="1"/>
          </p:cNvPicPr>
          <p:nvPr/>
        </p:nvPicPr>
        <p:blipFill>
          <a:blip r:embed="rId4"/>
          <a:stretch>
            <a:fillRect/>
          </a:stretch>
        </p:blipFill>
        <p:spPr>
          <a:xfrm>
            <a:off x="3043540" y="3414043"/>
            <a:ext cx="7001774" cy="2304256"/>
          </a:xfrm>
          <a:prstGeom prst="rect">
            <a:avLst/>
          </a:prstGeom>
        </p:spPr>
      </p:pic>
      <p:sp>
        <p:nvSpPr>
          <p:cNvPr id="9" name="Rectangle 8">
            <a:extLst>
              <a:ext uri="{FF2B5EF4-FFF2-40B4-BE49-F238E27FC236}">
                <a16:creationId xmlns:a16="http://schemas.microsoft.com/office/drawing/2014/main" id="{5C3BCAE2-FD56-0749-87FA-97BCA55F714F}"/>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4372070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63</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Définition de l’aire d’une section d’une pièce en traction</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894685"/>
                <a:ext cx="9001000" cy="12241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solidFill>
                      <a:schemeClr val="accent1"/>
                    </a:solidFill>
                    <a:latin typeface="Univers Condensed"/>
                    <a:ea typeface="Cambria Math" panose="02040503050406030204" pitchFamily="18" charset="0"/>
                  </a:rPr>
                  <a:t>Élément seule raccordé à l’aide de deux boulons ou plus sur une rangé</a:t>
                </a:r>
              </a:p>
              <a:p>
                <a:pPr marL="227013" lvl="2" indent="-227013" eaLnBrk="1" hangingPunct="1">
                  <a:buClr>
                    <a:srgbClr val="FF0000"/>
                  </a:buClr>
                  <a:buFont typeface="Wingdings" panose="05000000000000000000" pitchFamily="2" charset="2"/>
                  <a:buChar char="§"/>
                  <a:defRPr/>
                </a:pPr>
                <a:endParaRPr lang="fr-CA" sz="2000" dirty="0">
                  <a:latin typeface="Univers Condensed"/>
                  <a:ea typeface="Cambria Math" panose="02040503050406030204" pitchFamily="18" charset="0"/>
                </a:endParaRPr>
              </a:p>
              <a:p>
                <a:pPr marL="457200" lvl="3" indent="0" eaLnBrk="1" hangingPunct="1">
                  <a:buClr>
                    <a:srgbClr val="FF0000"/>
                  </a:buClr>
                  <a:buNone/>
                  <a:defRPr/>
                </a:pPr>
                <a14:m>
                  <m:oMath xmlns:m="http://schemas.openxmlformats.org/officeDocument/2006/math">
                    <m:sSub>
                      <m:sSubPr>
                        <m:ctrlPr>
                          <a:rPr lang="fr-FR" i="1" dirty="0">
                            <a:latin typeface="Cambria Math" panose="02040503050406030204" pitchFamily="18" charset="0"/>
                            <a:ea typeface="Cambria Math" panose="02040503050406030204" pitchFamily="18" charset="0"/>
                          </a:rPr>
                        </m:ctrlPr>
                      </m:sSubPr>
                      <m:e>
                        <m:r>
                          <a:rPr lang="en-CA" b="0" i="1" dirty="0">
                            <a:latin typeface="Cambria Math" panose="02040503050406030204" pitchFamily="18" charset="0"/>
                            <a:ea typeface="Cambria Math" panose="02040503050406030204" pitchFamily="18" charset="0"/>
                          </a:rPr>
                          <m:t>𝐴</m:t>
                        </m:r>
                      </m:e>
                      <m:sub>
                        <m:r>
                          <a:rPr lang="fr-CA" b="0" i="1" dirty="0">
                            <a:latin typeface="Cambria Math" panose="02040503050406030204" pitchFamily="18" charset="0"/>
                            <a:ea typeface="Cambria Math" panose="02040503050406030204" pitchFamily="18" charset="0"/>
                          </a:rPr>
                          <m:t>𝑛𝑒</m:t>
                        </m:r>
                      </m:sub>
                    </m:sSub>
                  </m:oMath>
                </a14:m>
                <a:r>
                  <a:rPr lang="fr-CA" dirty="0">
                    <a:latin typeface="Univers Condensed"/>
                  </a:rPr>
                  <a:t> doit être la somme des aires nettes de chaque élément raccordé</a:t>
                </a:r>
              </a:p>
              <a:p>
                <a:pPr marL="457200" lvl="3" indent="0" eaLnBrk="1" hangingPunct="1">
                  <a:buClr>
                    <a:srgbClr val="FF0000"/>
                  </a:buClr>
                  <a:buNone/>
                  <a:defRPr/>
                </a:pPr>
                <a:endParaRPr lang="fr-CA" dirty="0">
                  <a:latin typeface="Univers Condensed"/>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894685"/>
                <a:ext cx="9001000" cy="1224136"/>
              </a:xfrm>
              <a:prstGeom prst="rect">
                <a:avLst/>
              </a:prstGeom>
              <a:blipFill>
                <a:blip r:embed="rId3"/>
                <a:stretch>
                  <a:fillRect l="-745" t="-2488" b="-1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1" name="Groupe 10">
            <a:extLst>
              <a:ext uri="{FF2B5EF4-FFF2-40B4-BE49-F238E27FC236}">
                <a16:creationId xmlns:a16="http://schemas.microsoft.com/office/drawing/2014/main" id="{3E871E3F-934F-4833-B63A-45AC08FF68C8}"/>
              </a:ext>
            </a:extLst>
          </p:cNvPr>
          <p:cNvGrpSpPr/>
          <p:nvPr/>
        </p:nvGrpSpPr>
        <p:grpSpPr>
          <a:xfrm>
            <a:off x="2642328" y="2940177"/>
            <a:ext cx="7105650" cy="2286000"/>
            <a:chOff x="1019175" y="2284514"/>
            <a:chExt cx="7105650" cy="2286000"/>
          </a:xfrm>
        </p:grpSpPr>
        <p:pic>
          <p:nvPicPr>
            <p:cNvPr id="12" name="Image 11">
              <a:extLst>
                <a:ext uri="{FF2B5EF4-FFF2-40B4-BE49-F238E27FC236}">
                  <a16:creationId xmlns:a16="http://schemas.microsoft.com/office/drawing/2014/main" id="{405310E7-061F-4563-899C-BFE342772C6E}"/>
                </a:ext>
              </a:extLst>
            </p:cNvPr>
            <p:cNvPicPr>
              <a:picLocks noChangeAspect="1"/>
            </p:cNvPicPr>
            <p:nvPr/>
          </p:nvPicPr>
          <p:blipFill>
            <a:blip r:embed="rId4"/>
            <a:stretch>
              <a:fillRect/>
            </a:stretch>
          </p:blipFill>
          <p:spPr>
            <a:xfrm>
              <a:off x="1019175" y="2284514"/>
              <a:ext cx="7105650" cy="2286000"/>
            </a:xfrm>
            <a:prstGeom prst="rect">
              <a:avLst/>
            </a:prstGeom>
          </p:spPr>
        </p:pic>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A11EBD65-C719-4226-9AEC-BB2FA22939A3}"/>
                    </a:ext>
                  </a:extLst>
                </p:cNvPr>
                <p:cNvSpPr/>
                <p:nvPr/>
              </p:nvSpPr>
              <p:spPr>
                <a:xfrm>
                  <a:off x="4365572" y="3427514"/>
                  <a:ext cx="2822658" cy="400110"/>
                </a:xfrm>
                <a:prstGeom prst="rect">
                  <a:avLst/>
                </a:prstGeom>
              </p:spPr>
              <p:txBody>
                <a:bodyPr wrap="square">
                  <a:spAutoFit/>
                </a:bodyPr>
                <a:lstStyle/>
                <a:p>
                  <a:pPr marL="0" lvl="2" indent="-185737">
                    <a:defRPr/>
                  </a:pPr>
                  <a14:m>
                    <m:oMathPara xmlns:m="http://schemas.openxmlformats.org/officeDocument/2006/math">
                      <m:oMathParaPr>
                        <m:jc m:val="left"/>
                      </m:oMathParaPr>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en-CA" sz="2000" i="1" dirty="0">
                                <a:latin typeface="Cambria Math" panose="02040503050406030204" pitchFamily="18" charset="0"/>
                                <a:ea typeface="Cambria Math" panose="02040503050406030204" pitchFamily="18" charset="0"/>
                              </a:rPr>
                              <m:t>𝐴</m:t>
                            </m:r>
                          </m:e>
                          <m:sub>
                            <m:r>
                              <a:rPr lang="fr-CA" sz="2000" i="1" dirty="0">
                                <a:latin typeface="Cambria Math" panose="02040503050406030204" pitchFamily="18" charset="0"/>
                                <a:ea typeface="Cambria Math" panose="02040503050406030204" pitchFamily="18" charset="0"/>
                              </a:rPr>
                              <m:t>𝑛𝑒</m:t>
                            </m:r>
                          </m:sub>
                        </m:sSub>
                        <m:r>
                          <a:rPr lang="fr-CA" sz="2000" i="1" dirty="0">
                            <a:latin typeface="Cambria Math" panose="02040503050406030204" pitchFamily="18" charset="0"/>
                            <a:ea typeface="Cambria Math" panose="02040503050406030204" pitchFamily="18" charset="0"/>
                          </a:rPr>
                          <m:t>=</m:t>
                        </m:r>
                        <m:d>
                          <m:dPr>
                            <m:ctrlPr>
                              <a:rPr lang="fr-CA" sz="2000" i="1" dirty="0">
                                <a:latin typeface="Cambria Math" panose="02040503050406030204" pitchFamily="18" charset="0"/>
                                <a:ea typeface="Cambria Math" panose="02040503050406030204" pitchFamily="18" charset="0"/>
                              </a:rPr>
                            </m:ctrlPr>
                          </m:dPr>
                          <m:e>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𝑏</m:t>
                                </m:r>
                              </m:e>
                              <m:sub>
                                <m:r>
                                  <a:rPr lang="fr-CA" sz="2000" i="1" dirty="0">
                                    <a:latin typeface="Cambria Math" panose="02040503050406030204" pitchFamily="18" charset="0"/>
                                    <a:ea typeface="Cambria Math" panose="02040503050406030204" pitchFamily="18" charset="0"/>
                                  </a:rPr>
                                  <m:t>1</m:t>
                                </m:r>
                              </m:sub>
                            </m:sSub>
                            <m:r>
                              <a:rPr lang="fr-CA" sz="2000" i="1" dirty="0">
                                <a:latin typeface="Cambria Math" panose="02040503050406030204" pitchFamily="18" charset="0"/>
                                <a:ea typeface="Cambria Math" panose="02040503050406030204" pitchFamily="18" charset="0"/>
                              </a:rPr>
                              <m:t>−2 </m:t>
                            </m:r>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𝑑</m:t>
                                </m:r>
                              </m:e>
                              <m:sub>
                                <m:r>
                                  <a:rPr lang="fr-CA" sz="2000" i="1" dirty="0">
                                    <a:latin typeface="Cambria Math" panose="02040503050406030204" pitchFamily="18" charset="0"/>
                                    <a:ea typeface="Cambria Math" panose="02040503050406030204" pitchFamily="18" charset="0"/>
                                  </a:rPr>
                                  <m:t>𝑜</m:t>
                                </m:r>
                              </m:sub>
                            </m:sSub>
                          </m:e>
                        </m:d>
                        <m:r>
                          <a:rPr lang="fr-CA" sz="2000" i="1" dirty="0">
                            <a:latin typeface="Cambria Math" panose="02040503050406030204" pitchFamily="18" charset="0"/>
                            <a:ea typeface="Cambria Math" panose="02040503050406030204" pitchFamily="18" charset="0"/>
                          </a:rPr>
                          <m:t> </m:t>
                        </m:r>
                        <m:r>
                          <a:rPr lang="fr-CA" sz="2000" i="1" dirty="0">
                            <a:latin typeface="Cambria Math" panose="02040503050406030204" pitchFamily="18" charset="0"/>
                            <a:ea typeface="Cambria Math" panose="02040503050406030204" pitchFamily="18" charset="0"/>
                          </a:rPr>
                          <m:t>𝑡</m:t>
                        </m:r>
                      </m:oMath>
                    </m:oMathPara>
                  </a14:m>
                  <a:endParaRPr lang="fr-CA" sz="900" dirty="0">
                    <a:latin typeface="Univers Condensed"/>
                    <a:ea typeface="Cambria Math" panose="02040503050406030204" pitchFamily="18" charset="0"/>
                  </a:endParaRPr>
                </a:p>
              </p:txBody>
            </p:sp>
          </mc:Choice>
          <mc:Fallback xmlns="">
            <p:sp>
              <p:nvSpPr>
                <p:cNvPr id="13" name="Rectangle 12">
                  <a:extLst>
                    <a:ext uri="{FF2B5EF4-FFF2-40B4-BE49-F238E27FC236}">
                      <a16:creationId xmlns:a16="http://schemas.microsoft.com/office/drawing/2014/main" id="{A11EBD65-C719-4226-9AEC-BB2FA22939A3}"/>
                    </a:ext>
                  </a:extLst>
                </p:cNvPr>
                <p:cNvSpPr>
                  <a:spLocks noRot="1" noChangeAspect="1" noMove="1" noResize="1" noEditPoints="1" noAdjustHandles="1" noChangeArrowheads="1" noChangeShapeType="1" noTextEdit="1"/>
                </p:cNvSpPr>
                <p:nvPr/>
              </p:nvSpPr>
              <p:spPr>
                <a:xfrm>
                  <a:off x="4365572" y="3427514"/>
                  <a:ext cx="2822658" cy="400110"/>
                </a:xfrm>
                <a:prstGeom prst="rect">
                  <a:avLst/>
                </a:prstGeom>
                <a:blipFill>
                  <a:blip r:embed="rId5"/>
                  <a:stretch>
                    <a:fillRect b="-4615"/>
                  </a:stretch>
                </a:blipFill>
              </p:spPr>
              <p:txBody>
                <a:bodyPr/>
                <a:lstStyle/>
                <a:p>
                  <a:r>
                    <a:rPr lang="fr-CA">
                      <a:noFill/>
                    </a:rPr>
                    <a:t> </a:t>
                  </a:r>
                </a:p>
              </p:txBody>
            </p:sp>
          </mc:Fallback>
        </mc:AlternateContent>
      </p:grpSp>
      <p:sp>
        <p:nvSpPr>
          <p:cNvPr id="14" name="Rectangle 13">
            <a:extLst>
              <a:ext uri="{FF2B5EF4-FFF2-40B4-BE49-F238E27FC236}">
                <a16:creationId xmlns:a16="http://schemas.microsoft.com/office/drawing/2014/main" id="{1ED4A12D-41B6-8448-8E81-5DF4E9F0C6BB}"/>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92306660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64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a:bodyPr>
          <a:lstStyle/>
          <a:p>
            <a:r>
              <a:rPr lang="fr-FR" sz="2700" dirty="0">
                <a:effectLst/>
              </a:rPr>
              <a:t>A – Introduction</a:t>
            </a:r>
          </a:p>
          <a:p>
            <a:r>
              <a:rPr lang="fr-FR" sz="2700" dirty="0">
                <a:effectLst/>
              </a:rPr>
              <a:t>B – Classification des pièces d’aluminium travaillant en traction</a:t>
            </a:r>
          </a:p>
          <a:p>
            <a:r>
              <a:rPr lang="fr-FR" sz="2700" dirty="0">
                <a:effectLst/>
              </a:rPr>
              <a:t>C – Comportement des pièces tendues en aluminium</a:t>
            </a:r>
          </a:p>
          <a:p>
            <a:r>
              <a:rPr lang="fr-FR" sz="2700" dirty="0">
                <a:effectLst/>
              </a:rPr>
              <a:t>D – </a:t>
            </a:r>
            <a:r>
              <a:rPr lang="fr-CA" sz="2700" dirty="0">
                <a:effectLst/>
              </a:rPr>
              <a:t>Différence entre le comportement en traction des pièces en acier et celui des pièces en aluminium</a:t>
            </a:r>
            <a:endParaRPr lang="fr-FR" sz="2700" dirty="0">
              <a:effectLst/>
            </a:endParaRPr>
          </a:p>
          <a:p>
            <a:r>
              <a:rPr lang="fr-FR" sz="2700" dirty="0">
                <a:effectLst/>
              </a:rPr>
              <a:t>E – </a:t>
            </a:r>
            <a:r>
              <a:rPr lang="fr-CA" sz="2700" dirty="0">
                <a:effectLst/>
              </a:rPr>
              <a:t>Définition de l’aire d’une section d’une pièce en traction</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F – </a:t>
            </a:r>
            <a:r>
              <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Définition de l’aire d’une section d’une pièce en traction soudée  </a:t>
            </a:r>
          </a:p>
          <a:p>
            <a:r>
              <a:rPr lang="fr-FR" sz="2700" dirty="0"/>
              <a:t>G – </a:t>
            </a:r>
            <a:r>
              <a:rPr lang="fr-CA" sz="2700" dirty="0"/>
              <a:t>Mode de mise hors service par plastification ou fracture (états limites ultimes)</a:t>
            </a:r>
          </a:p>
          <a:p>
            <a:r>
              <a:rPr lang="fr-FR" sz="2700" dirty="0"/>
              <a:t>H – Exemples pratiques </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78246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Définition de l’aire d’une section d’une pièce en traction soudée</a:t>
            </a:r>
          </a:p>
        </p:txBody>
      </p:sp>
      <p:sp>
        <p:nvSpPr>
          <p:cNvPr id="3" name="Espace réservé du texte 2"/>
          <p:cNvSpPr>
            <a:spLocks noGrp="1"/>
          </p:cNvSpPr>
          <p:nvPr>
            <p:ph type="body" idx="1"/>
          </p:nvPr>
        </p:nvSpPr>
        <p:spPr>
          <a:xfrm>
            <a:off x="931972" y="4013657"/>
            <a:ext cx="5316428" cy="1371144"/>
          </a:xfrm>
        </p:spPr>
        <p:txBody>
          <a:bodyPr/>
          <a:lstStyle/>
          <a:p>
            <a:r>
              <a:rPr lang="fr-FR" dirty="0">
                <a:solidFill>
                  <a:schemeClr val="accent2"/>
                </a:solidFill>
              </a:rPr>
              <a:t>Généralités</a:t>
            </a:r>
            <a:endParaRPr lang="fr-CA" dirty="0">
              <a:solidFill>
                <a:schemeClr val="accent2"/>
              </a:solidFill>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65</a:t>
            </a:fld>
            <a:endParaRPr lang="fr-FR"/>
          </a:p>
        </p:txBody>
      </p:sp>
    </p:spTree>
    <p:extLst>
      <p:ext uri="{BB962C8B-B14F-4D97-AF65-F5344CB8AC3E}">
        <p14:creationId xmlns:p14="http://schemas.microsoft.com/office/powerpoint/2010/main" val="2070366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66</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p:sp>
        <p:nvSpPr>
          <p:cNvPr id="14" name="Rectangle 13"/>
          <p:cNvSpPr/>
          <p:nvPr/>
        </p:nvSpPr>
        <p:spPr>
          <a:xfrm>
            <a:off x="956733" y="3408207"/>
            <a:ext cx="4189347" cy="523220"/>
          </a:xfrm>
          <a:prstGeom prst="rect">
            <a:avLst/>
          </a:prstGeom>
        </p:spPr>
        <p:txBody>
          <a:bodyPr wrap="square">
            <a:spAutoFit/>
          </a:bodyPr>
          <a:lstStyle/>
          <a:p>
            <a:r>
              <a:rPr lang="fr-CA" sz="1400" dirty="0">
                <a:latin typeface="Univers Condensed"/>
              </a:rPr>
              <a:t>Influence du soudage sur </a:t>
            </a:r>
            <a:r>
              <a:rPr lang="fr-CA" sz="1400" b="1" dirty="0">
                <a:latin typeface="Univers Condensed"/>
              </a:rPr>
              <a:t>un alliage écroui, non traitable thermiquement</a:t>
            </a:r>
            <a:r>
              <a:rPr lang="fr-CA" sz="1400" dirty="0">
                <a:latin typeface="Univers Condensed"/>
              </a:rPr>
              <a:t> (séries 3000 et 5000)</a:t>
            </a:r>
          </a:p>
        </p:txBody>
      </p:sp>
      <p:pic>
        <p:nvPicPr>
          <p:cNvPr id="17" name="Image 16"/>
          <p:cNvPicPr>
            <a:picLocks noChangeAspect="1"/>
          </p:cNvPicPr>
          <p:nvPr/>
        </p:nvPicPr>
        <p:blipFill>
          <a:blip r:embed="rId3"/>
          <a:stretch>
            <a:fillRect/>
          </a:stretch>
        </p:blipFill>
        <p:spPr>
          <a:xfrm>
            <a:off x="5146080" y="898449"/>
            <a:ext cx="5188243" cy="5733256"/>
          </a:xfrm>
          <a:prstGeom prst="rect">
            <a:avLst/>
          </a:prstGeom>
        </p:spPr>
      </p:pic>
      <p:sp>
        <p:nvSpPr>
          <p:cNvPr id="7" name="Rectangle 6">
            <a:extLst>
              <a:ext uri="{FF2B5EF4-FFF2-40B4-BE49-F238E27FC236}">
                <a16:creationId xmlns:a16="http://schemas.microsoft.com/office/drawing/2014/main" id="{C3D6EA62-EE56-574B-A539-75E3B81EBA81}"/>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35834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67</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p:sp>
        <p:nvSpPr>
          <p:cNvPr id="7" name="Rectangle 6"/>
          <p:cNvSpPr/>
          <p:nvPr/>
        </p:nvSpPr>
        <p:spPr>
          <a:xfrm>
            <a:off x="1771727" y="3955996"/>
            <a:ext cx="3480808" cy="523220"/>
          </a:xfrm>
          <a:prstGeom prst="rect">
            <a:avLst/>
          </a:prstGeom>
        </p:spPr>
        <p:txBody>
          <a:bodyPr wrap="square">
            <a:spAutoFit/>
          </a:bodyPr>
          <a:lstStyle/>
          <a:p>
            <a:r>
              <a:rPr lang="fr-CA" sz="1400" dirty="0">
                <a:latin typeface="Univers Condensed"/>
              </a:rPr>
              <a:t>Influence du soudage sur un alliage </a:t>
            </a:r>
            <a:r>
              <a:rPr lang="fr-CA" sz="1400" b="1" u="sng" dirty="0">
                <a:latin typeface="Univers Condensed"/>
              </a:rPr>
              <a:t>traité thermiquement</a:t>
            </a:r>
            <a:r>
              <a:rPr lang="fr-CA" sz="1400" dirty="0">
                <a:latin typeface="Univers Condensed"/>
              </a:rPr>
              <a:t> (série 6000)</a:t>
            </a:r>
          </a:p>
        </p:txBody>
      </p:sp>
      <p:pic>
        <p:nvPicPr>
          <p:cNvPr id="9" name="Image 8"/>
          <p:cNvPicPr>
            <a:picLocks noChangeAspect="1"/>
          </p:cNvPicPr>
          <p:nvPr/>
        </p:nvPicPr>
        <p:blipFill>
          <a:blip r:embed="rId3"/>
          <a:stretch>
            <a:fillRect/>
          </a:stretch>
        </p:blipFill>
        <p:spPr>
          <a:xfrm>
            <a:off x="5628076" y="642925"/>
            <a:ext cx="4388161" cy="5903945"/>
          </a:xfrm>
          <a:prstGeom prst="rect">
            <a:avLst/>
          </a:prstGeom>
        </p:spPr>
      </p:pic>
      <p:sp>
        <p:nvSpPr>
          <p:cNvPr id="10" name="Rectangle 9">
            <a:extLst>
              <a:ext uri="{FF2B5EF4-FFF2-40B4-BE49-F238E27FC236}">
                <a16:creationId xmlns:a16="http://schemas.microsoft.com/office/drawing/2014/main" id="{F45E31D3-9ADD-CD4B-8172-1EECAC9469E3}"/>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7498375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68</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p:sp>
        <p:nvSpPr>
          <p:cNvPr id="10" name="Rectangle 9"/>
          <p:cNvSpPr/>
          <p:nvPr/>
        </p:nvSpPr>
        <p:spPr>
          <a:xfrm>
            <a:off x="4096874" y="5777216"/>
            <a:ext cx="3726325" cy="307777"/>
          </a:xfrm>
          <a:prstGeom prst="rect">
            <a:avLst/>
          </a:prstGeom>
        </p:spPr>
        <p:txBody>
          <a:bodyPr wrap="square">
            <a:spAutoFit/>
          </a:bodyPr>
          <a:lstStyle/>
          <a:p>
            <a:r>
              <a:rPr lang="fr-CA" sz="1400" dirty="0">
                <a:latin typeface="Univers Condensed"/>
              </a:rPr>
              <a:t>Niveaux relatifs de résistance mécanique</a:t>
            </a:r>
          </a:p>
        </p:txBody>
      </p:sp>
      <p:pic>
        <p:nvPicPr>
          <p:cNvPr id="12" name="Image 11"/>
          <p:cNvPicPr>
            <a:picLocks noChangeAspect="1"/>
          </p:cNvPicPr>
          <p:nvPr/>
        </p:nvPicPr>
        <p:blipFill>
          <a:blip r:embed="rId3"/>
          <a:stretch>
            <a:fillRect/>
          </a:stretch>
        </p:blipFill>
        <p:spPr>
          <a:xfrm>
            <a:off x="2855640" y="983284"/>
            <a:ext cx="6343650" cy="4572000"/>
          </a:xfrm>
          <a:prstGeom prst="rect">
            <a:avLst/>
          </a:prstGeom>
        </p:spPr>
      </p:pic>
      <p:sp>
        <p:nvSpPr>
          <p:cNvPr id="7" name="Rectangle 6">
            <a:extLst>
              <a:ext uri="{FF2B5EF4-FFF2-40B4-BE49-F238E27FC236}">
                <a16:creationId xmlns:a16="http://schemas.microsoft.com/office/drawing/2014/main" id="{1DD7E41E-191E-9941-90EF-9E1BCCDBE93B}"/>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02977642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69</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p:pic>
        <p:nvPicPr>
          <p:cNvPr id="7" name="Image 6"/>
          <p:cNvPicPr>
            <a:picLocks noChangeAspect="1"/>
          </p:cNvPicPr>
          <p:nvPr/>
        </p:nvPicPr>
        <p:blipFill>
          <a:blip r:embed="rId3"/>
          <a:stretch>
            <a:fillRect/>
          </a:stretch>
        </p:blipFill>
        <p:spPr>
          <a:xfrm>
            <a:off x="5863709" y="843064"/>
            <a:ext cx="4152528" cy="4111332"/>
          </a:xfrm>
          <a:prstGeom prst="rect">
            <a:avLst/>
          </a:prstGeom>
        </p:spPr>
      </p:pic>
      <mc:AlternateContent xmlns:mc="http://schemas.openxmlformats.org/markup-compatibility/2006" xmlns:a14="http://schemas.microsoft.com/office/drawing/2010/main">
        <mc:Choice Requires="a14">
          <p:sp>
            <p:nvSpPr>
              <p:cNvPr id="8" name="Rectangle 1027"/>
              <p:cNvSpPr txBox="1">
                <a:spLocks noChangeArrowheads="1"/>
              </p:cNvSpPr>
              <p:nvPr/>
            </p:nvSpPr>
            <p:spPr>
              <a:xfrm>
                <a:off x="838200" y="533846"/>
                <a:ext cx="4807437" cy="468052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latin typeface="Univers Condensed"/>
                    <a:ea typeface="Cambria Math" panose="02040503050406030204" pitchFamily="18" charset="0"/>
                  </a:rPr>
                  <a:t>Pour tenir compte des soudures</a:t>
                </a:r>
              </a:p>
              <a:p>
                <a:pPr marL="742950" lvl="2" indent="-342900" eaLnBrk="1" hangingPunct="1">
                  <a:buFont typeface="Calibri" panose="020F0502020204030204" pitchFamily="34" charset="0"/>
                  <a:buChar char="‒"/>
                  <a:defRPr/>
                </a:pP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on réduit de façon ponctuelle l’épaisseur des pièces dans la </a:t>
                </a:r>
                <a14:m>
                  <m:oMath xmlns:m="http://schemas.openxmlformats.org/officeDocument/2006/math">
                    <m:r>
                      <m:rPr>
                        <m:sty m:val="p"/>
                      </m:rPr>
                      <a:rPr lang="fr-CA" sz="2000" dirty="0">
                        <a:latin typeface="Cambria Math" panose="02040503050406030204" pitchFamily="18" charset="0"/>
                        <a:ea typeface="Cambria Math" panose="02040503050406030204" pitchFamily="18" charset="0"/>
                      </a:rPr>
                      <m:t>ZAT</m:t>
                    </m:r>
                  </m:oMath>
                </a14:m>
                <a:r>
                  <a:rPr lang="fr-CA" sz="2000" dirty="0">
                    <a:latin typeface="Univers Condensed"/>
                    <a:ea typeface="Cambria Math" panose="02040503050406030204" pitchFamily="18" charset="0"/>
                  </a:rPr>
                  <a:t> et on utilise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𝑦</m:t>
                        </m:r>
                      </m:sub>
                    </m:sSub>
                  </m:oMath>
                </a14:m>
                <a:r>
                  <a:rPr lang="fr-CA" sz="2000" dirty="0">
                    <a:latin typeface="Univers Condensed"/>
                    <a:ea typeface="Cambria Math" panose="02040503050406030204" pitchFamily="18" charset="0"/>
                  </a:rPr>
                  <a:t> ou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𝑢</m:t>
                        </m:r>
                      </m:sub>
                    </m:sSub>
                  </m:oMath>
                </a14:m>
                <a:r>
                  <a:rPr lang="fr-CA" sz="2000" dirty="0">
                    <a:latin typeface="Univers Condensed"/>
                    <a:ea typeface="Cambria Math" panose="02040503050406030204" pitchFamily="18" charset="0"/>
                  </a:rPr>
                  <a:t>dans les calculs de résistance</a:t>
                </a:r>
                <a:endParaRPr lang="fr-CA" dirty="0">
                  <a:latin typeface="Univers Condensed"/>
                  <a:ea typeface="Cambria Math" panose="02040503050406030204" pitchFamily="18" charset="0"/>
                </a:endParaRPr>
              </a:p>
              <a:p>
                <a:pPr marL="400050" lvl="2" indent="0" eaLnBrk="1" hangingPunct="1">
                  <a:buNone/>
                  <a:defRPr/>
                </a:pPr>
                <a:r>
                  <a:rPr lang="fr-CA" sz="2000" dirty="0">
                    <a:latin typeface="Univers Condensed"/>
                    <a:ea typeface="Cambria Math" panose="02040503050406030204" pitchFamily="18" charset="0"/>
                  </a:rPr>
                  <a:t>ou</a:t>
                </a:r>
                <a:endParaRPr lang="fr-CA"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on utilise les propriétés géométriques non modifiées de la section avec une contrainte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𝑦</m:t>
                        </m:r>
                      </m:sub>
                    </m:sSub>
                  </m:oMath>
                </a14:m>
                <a:r>
                  <a:rPr lang="fr-CA" sz="2000" dirty="0">
                    <a:latin typeface="Univers Condensed"/>
                    <a:ea typeface="Cambria Math" panose="02040503050406030204" pitchFamily="18" charset="0"/>
                  </a:rPr>
                  <a:t> ou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𝑢</m:t>
                        </m:r>
                      </m:sub>
                    </m:sSub>
                  </m:oMath>
                </a14:m>
                <a:r>
                  <a:rPr lang="fr-CA" sz="2000" dirty="0">
                    <a:latin typeface="Univers Condensed"/>
                    <a:ea typeface="Cambria Math" panose="02040503050406030204" pitchFamily="18" charset="0"/>
                  </a:rPr>
                  <a:t>) pondérée en fonction des surfaces relatives affectées ou non affectées thermiquement</a:t>
                </a:r>
              </a:p>
            </p:txBody>
          </p:sp>
        </mc:Choice>
        <mc:Fallback xmlns="">
          <p:sp>
            <p:nvSpPr>
              <p:cNvPr id="8" name="Rectangle 1027"/>
              <p:cNvSpPr txBox="1">
                <a:spLocks noRot="1" noChangeAspect="1" noMove="1" noResize="1" noEditPoints="1" noAdjustHandles="1" noChangeArrowheads="1" noChangeShapeType="1" noTextEdit="1"/>
              </p:cNvSpPr>
              <p:nvPr/>
            </p:nvSpPr>
            <p:spPr>
              <a:xfrm>
                <a:off x="838200" y="533846"/>
                <a:ext cx="4807437" cy="4680520"/>
              </a:xfrm>
              <a:prstGeom prst="rect">
                <a:avLst/>
              </a:prstGeom>
              <a:blipFill>
                <a:blip r:embed="rId4"/>
                <a:stretch>
                  <a:fillRect l="-1396" t="-652" r="-1523"/>
                </a:stretch>
              </a:blipFill>
            </p:spPr>
            <p:txBody>
              <a:bodyPr/>
              <a:lstStyle/>
              <a:p>
                <a:r>
                  <a:rPr lang="fr-CA">
                    <a:noFill/>
                  </a:rPr>
                  <a:t> </a:t>
                </a:r>
              </a:p>
            </p:txBody>
          </p:sp>
        </mc:Fallback>
      </mc:AlternateContent>
      <p:sp>
        <p:nvSpPr>
          <p:cNvPr id="9" name="Rectangle 1027"/>
          <p:cNvSpPr txBox="1">
            <a:spLocks noChangeArrowheads="1"/>
          </p:cNvSpPr>
          <p:nvPr/>
        </p:nvSpPr>
        <p:spPr>
          <a:xfrm>
            <a:off x="838200" y="5214366"/>
            <a:ext cx="9435260" cy="882014"/>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latin typeface="Univers Condensed"/>
                <a:ea typeface="Cambria Math" panose="02040503050406030204" pitchFamily="18" charset="0"/>
              </a:rPr>
              <a:t>Il faut distinguer les </a:t>
            </a:r>
            <a:r>
              <a:rPr lang="fr-CA" sz="2000" b="1" u="sng" dirty="0">
                <a:latin typeface="Univers Condensed"/>
                <a:ea typeface="Cambria Math" panose="02040503050406030204" pitchFamily="18" charset="0"/>
              </a:rPr>
              <a:t>soudures transversales</a:t>
            </a:r>
            <a:r>
              <a:rPr lang="fr-CA" sz="2000" u="sng" dirty="0">
                <a:latin typeface="Univers Condensed"/>
                <a:ea typeface="Cambria Math" panose="02040503050406030204" pitchFamily="18" charset="0"/>
              </a:rPr>
              <a:t> et les </a:t>
            </a:r>
            <a:r>
              <a:rPr lang="fr-CA" sz="2000" b="1" u="sng" dirty="0">
                <a:latin typeface="Univers Condensed"/>
                <a:ea typeface="Cambria Math" panose="02040503050406030204" pitchFamily="18" charset="0"/>
              </a:rPr>
              <a:t>soudures longitudinales</a:t>
            </a:r>
          </a:p>
        </p:txBody>
      </p:sp>
      <p:sp>
        <p:nvSpPr>
          <p:cNvPr id="13" name="Rectangle 12"/>
          <p:cNvSpPr/>
          <p:nvPr/>
        </p:nvSpPr>
        <p:spPr>
          <a:xfrm>
            <a:off x="8236455" y="685309"/>
            <a:ext cx="2532230" cy="523220"/>
          </a:xfrm>
          <a:prstGeom prst="rect">
            <a:avLst/>
          </a:prstGeom>
        </p:spPr>
        <p:txBody>
          <a:bodyPr wrap="square">
            <a:spAutoFit/>
          </a:bodyPr>
          <a:lstStyle/>
          <a:p>
            <a:r>
              <a:rPr lang="fr-CA" sz="1400" dirty="0">
                <a:latin typeface="Univers Condensed"/>
              </a:rPr>
              <a:t>Orientation et localisation des soudures dans les pièces</a:t>
            </a:r>
          </a:p>
        </p:txBody>
      </p:sp>
      <p:sp>
        <p:nvSpPr>
          <p:cNvPr id="11" name="Rectangle 10">
            <a:extLst>
              <a:ext uri="{FF2B5EF4-FFF2-40B4-BE49-F238E27FC236}">
                <a16:creationId xmlns:a16="http://schemas.microsoft.com/office/drawing/2014/main" id="{4301E6F0-9211-8A4B-B23D-C2CB83A0ECEC}"/>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033466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Introduction</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730190"/>
                <a:ext cx="10117667" cy="587925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solidFill>
                      <a:schemeClr val="accent1"/>
                    </a:solidFill>
                    <a:latin typeface="Univers Condensed"/>
                    <a:ea typeface="Cambria Math" panose="02040503050406030204" pitchFamily="18" charset="0"/>
                  </a:rPr>
                  <a:t>Pour </a:t>
                </a:r>
                <a:r>
                  <a:rPr lang="fr-FR" sz="1600" b="1" u="sng" dirty="0">
                    <a:solidFill>
                      <a:schemeClr val="accent1"/>
                    </a:solidFill>
                    <a:latin typeface="Univers Condensed"/>
                    <a:ea typeface="Cambria Math" panose="02040503050406030204" pitchFamily="18" charset="0"/>
                  </a:rPr>
                  <a:t>la vérification des états limites ultimes</a:t>
                </a:r>
                <a:r>
                  <a:rPr lang="fr-FR" sz="1600" dirty="0">
                    <a:solidFill>
                      <a:schemeClr val="tx1"/>
                    </a:solidFill>
                    <a:latin typeface="Univers Condensed"/>
                    <a:ea typeface="Cambria Math" panose="02040503050406030204" pitchFamily="18" charset="0"/>
                  </a:rPr>
                  <a:t>, il faut</a:t>
                </a:r>
              </a:p>
              <a:p>
                <a:pPr marL="182563" lvl="1" indent="-1825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400050" lvl="2"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𝑇</m:t>
                          </m:r>
                        </m:e>
                        <m:sub>
                          <m:r>
                            <a:rPr lang="en-CA" sz="1600" i="1">
                              <a:solidFill>
                                <a:schemeClr val="tx1"/>
                              </a:solidFill>
                              <a:latin typeface="Cambria Math" panose="02040503050406030204" pitchFamily="18" charset="0"/>
                              <a:ea typeface="Cambria Math" panose="02040503050406030204" pitchFamily="18" charset="0"/>
                            </a:rPr>
                            <m:t>𝑟</m:t>
                          </m:r>
                        </m:sub>
                      </m:sSub>
                      <m:r>
                        <a:rPr lang="fr-FR" sz="1600" i="1">
                          <a:solidFill>
                            <a:schemeClr val="tx1"/>
                          </a:solidFill>
                          <a:latin typeface="Cambria Math" panose="02040503050406030204" pitchFamily="18" charset="0"/>
                          <a:ea typeface="Cambria Math"/>
                        </a:rPr>
                        <m:t>≥</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𝑇</m:t>
                          </m:r>
                        </m:e>
                        <m:sub>
                          <m:r>
                            <a:rPr lang="en-CA" sz="1600" i="1">
                              <a:solidFill>
                                <a:schemeClr val="tx1"/>
                              </a:solidFill>
                              <a:latin typeface="Cambria Math" panose="02040503050406030204" pitchFamily="18" charset="0"/>
                              <a:ea typeface="Cambria Math" panose="02040503050406030204" pitchFamily="18" charset="0"/>
                            </a:rPr>
                            <m:t>𝑓</m:t>
                          </m:r>
                        </m:sub>
                      </m:sSub>
                    </m:oMath>
                  </m:oMathPara>
                </a14:m>
                <a:endParaRPr lang="fr-FR" sz="1600" dirty="0">
                  <a:solidFill>
                    <a:schemeClr val="tx1"/>
                  </a:solidFill>
                  <a:latin typeface="Univers Condensed"/>
                  <a:ea typeface="Cambria Math" panose="02040503050406030204" pitchFamily="18" charset="0"/>
                </a:endParaRPr>
              </a:p>
              <a:p>
                <a:pPr marL="400050" lvl="2" indent="0" eaLnBrk="1" hangingPunct="1">
                  <a:buNone/>
                  <a:defRPr/>
                </a:pP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𝑇</m:t>
                        </m:r>
                      </m:e>
                      <m:sub>
                        <m:r>
                          <a:rPr lang="en-CA" sz="1600" i="1">
                            <a:solidFill>
                              <a:schemeClr val="tx1"/>
                            </a:solidFill>
                            <a:latin typeface="Cambria Math" panose="02040503050406030204" pitchFamily="18" charset="0"/>
                            <a:ea typeface="Cambria Math" panose="02040503050406030204" pitchFamily="18" charset="0"/>
                          </a:rPr>
                          <m:t>𝑟</m:t>
                        </m:r>
                      </m:sub>
                    </m:sSub>
                  </m:oMath>
                </a14:m>
                <a:r>
                  <a:rPr lang="fr-FR" sz="1600" dirty="0">
                    <a:solidFill>
                      <a:schemeClr val="tx1"/>
                    </a:solidFill>
                    <a:latin typeface="Univers Condensed"/>
                    <a:ea typeface="Cambria Math" panose="02040503050406030204" pitchFamily="18" charset="0"/>
                  </a:rPr>
                  <a:t>: résistance pondérée à la traction de la pièce</a:t>
                </a:r>
              </a:p>
              <a:p>
                <a:pPr marL="400050" lvl="2" indent="0" eaLnBrk="1" hangingPunct="1">
                  <a:buNone/>
                  <a:defRPr/>
                </a:pP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𝑇</m:t>
                        </m:r>
                      </m:e>
                      <m:sub>
                        <m:r>
                          <a:rPr lang="en-CA" sz="1600" i="1">
                            <a:solidFill>
                              <a:schemeClr val="tx1"/>
                            </a:solidFill>
                            <a:latin typeface="Cambria Math" panose="02040503050406030204" pitchFamily="18" charset="0"/>
                            <a:ea typeface="Cambria Math" panose="02040503050406030204" pitchFamily="18" charset="0"/>
                          </a:rPr>
                          <m:t>𝑓</m:t>
                        </m:r>
                      </m:sub>
                    </m:sSub>
                  </m:oMath>
                </a14:m>
                <a:r>
                  <a:rPr lang="fr-FR" sz="1600" dirty="0">
                    <a:solidFill>
                      <a:schemeClr val="tx1"/>
                    </a:solidFill>
                    <a:latin typeface="Univers Condensed"/>
                    <a:ea typeface="Cambria Math" panose="02040503050406030204" pitchFamily="18" charset="0"/>
                  </a:rPr>
                  <a:t>: force de traction pondérée appliquée sur la pièce</a:t>
                </a:r>
              </a:p>
              <a:p>
                <a:pPr marL="742950" lvl="2" indent="-342900" eaLnBrk="1" hangingPunct="1">
                  <a:defRPr/>
                </a:pPr>
                <a:endParaRPr lang="en-CA" sz="1600" dirty="0">
                  <a:latin typeface="Univers Condensed"/>
                  <a:ea typeface="Cambria Math" panose="02040503050406030204" pitchFamily="18" charset="0"/>
                </a:endParaRPr>
              </a:p>
              <a:p>
                <a:pPr marL="182563" lvl="1" indent="-182563" eaLnBrk="1" hangingPunct="1">
                  <a:buFont typeface="Arial" panose="020B0604020202020204" pitchFamily="34" charset="0"/>
                  <a:buChar char="•"/>
                  <a:defRPr/>
                </a:pPr>
                <a:r>
                  <a:rPr lang="fr-CA" sz="1600" dirty="0">
                    <a:latin typeface="Univers Condensed"/>
                    <a:ea typeface="Cambria Math" panose="02040503050406030204" pitchFamily="18" charset="0"/>
                  </a:rPr>
                  <a:t>Cette vérification est relativement simple lorsque la </a:t>
                </a:r>
                <a:r>
                  <a:rPr lang="fr-CA" sz="1600" u="sng" dirty="0">
                    <a:latin typeface="Univers Condensed"/>
                    <a:ea typeface="Cambria Math" panose="02040503050406030204" pitchFamily="18" charset="0"/>
                  </a:rPr>
                  <a:t>force de </a:t>
                </a:r>
                <a:r>
                  <a:rPr lang="fr-CA" sz="1600" b="1" u="sng" dirty="0">
                    <a:latin typeface="Univers Condensed"/>
                    <a:ea typeface="Cambria Math" panose="02040503050406030204" pitchFamily="18" charset="0"/>
                  </a:rPr>
                  <a:t>traction sollicitant la pièce est appliquée au centre de gravité</a:t>
                </a:r>
                <a:r>
                  <a:rPr lang="fr-CA" sz="1600" b="1" dirty="0">
                    <a:latin typeface="Univers Condensed"/>
                    <a:ea typeface="Cambria Math" panose="02040503050406030204" pitchFamily="18" charset="0"/>
                  </a:rPr>
                  <a:t> </a:t>
                </a:r>
                <a:r>
                  <a:rPr lang="fr-CA" sz="1600" dirty="0">
                    <a:latin typeface="Univers Condensed"/>
                    <a:ea typeface="Cambria Math" panose="02040503050406030204" pitchFamily="18" charset="0"/>
                  </a:rPr>
                  <a:t>de la section en traction </a:t>
                </a:r>
              </a:p>
              <a:p>
                <a:pPr marL="1200150" lvl="3" indent="-342900" eaLnBrk="1" hangingPunct="1">
                  <a:defRPr/>
                </a:pPr>
                <a:endParaRPr lang="fr-CA"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La pièce est alors soumise à un effort de </a:t>
                </a:r>
                <a:r>
                  <a:rPr lang="fr-CA" sz="1600" u="sng" dirty="0">
                    <a:latin typeface="Univers Condensed"/>
                  </a:rPr>
                  <a:t>traction pure</a:t>
                </a:r>
              </a:p>
              <a:p>
                <a:pPr marL="742950" lvl="2" indent="-342900" eaLnBrk="1" hangingPunct="1">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allongement de la pièce</a:t>
                </a: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contraintes uniformes sur la section</a:t>
                </a:r>
              </a:p>
              <a:p>
                <a:pPr marL="1657350" lvl="4" indent="-342900" eaLnBrk="1" hangingPunct="1">
                  <a:buFont typeface="Wingdings" panose="05000000000000000000" pitchFamily="2" charset="2"/>
                  <a:buChar char="§"/>
                  <a:defRPr/>
                </a:pPr>
                <a:endParaRPr lang="en-CA" sz="1600" dirty="0">
                  <a:latin typeface="Univers Condensed"/>
                  <a:ea typeface="Cambria Math" panose="02040503050406030204" pitchFamily="18" charset="0"/>
                </a:endParaRPr>
              </a:p>
              <a:p>
                <a:pPr marL="633413" lvl="2" indent="-233363" eaLnBrk="1" hangingPunct="1">
                  <a:buFont typeface="Wingdings" panose="05000000000000000000" pitchFamily="2" charset="2"/>
                  <a:buChar char="Ø"/>
                  <a:defRPr/>
                </a:pPr>
                <a:r>
                  <a:rPr lang="fr-FR" sz="1600" dirty="0">
                    <a:latin typeface="Univers Condensed"/>
                    <a:ea typeface="Cambria Math" panose="02040503050406030204" pitchFamily="18" charset="0"/>
                  </a:rPr>
                  <a:t>Le calcul de la résistance à la traction </a:t>
                </a:r>
                <a14:m>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𝑇</m:t>
                        </m:r>
                      </m:e>
                      <m:sub>
                        <m:r>
                          <a:rPr lang="en-CA" sz="1600" i="1">
                            <a:latin typeface="Cambria Math" panose="02040503050406030204" pitchFamily="18" charset="0"/>
                            <a:ea typeface="Cambria Math" panose="02040503050406030204" pitchFamily="18" charset="0"/>
                          </a:rPr>
                          <m:t>𝑟</m:t>
                        </m:r>
                      </m:sub>
                    </m:sSub>
                    <m:r>
                      <a:rPr lang="en-CA" sz="1600" i="1">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dans ce cas est effectué </a:t>
                </a:r>
                <a:r>
                  <a:rPr lang="fr-FR" sz="1600" u="sng" dirty="0">
                    <a:latin typeface="Univers Condensed"/>
                    <a:ea typeface="Cambria Math" panose="02040503050406030204" pitchFamily="18" charset="0"/>
                  </a:rPr>
                  <a:t>en tenant compte de l’aire brute</a:t>
                </a:r>
                <a:r>
                  <a:rPr lang="fr-FR" sz="1600" dirty="0">
                    <a:latin typeface="Univers Condensed"/>
                    <a:ea typeface="Cambria Math" panose="02040503050406030204" pitchFamily="18" charset="0"/>
                  </a:rPr>
                  <a:t> </a:t>
                </a: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a:rPr lang="fr-FR" sz="1600" dirty="0">
                            <a:latin typeface="Cambria Math" panose="02040503050406030204" pitchFamily="18" charset="0"/>
                            <a:ea typeface="Cambria Math" panose="02040503050406030204" pitchFamily="18" charset="0"/>
                          </a:rPr>
                          <m:t>𝐴</m:t>
                        </m:r>
                      </m:e>
                      <m:sub>
                        <m:r>
                          <a:rPr lang="fr-FR" sz="1600" dirty="0">
                            <a:latin typeface="Cambria Math" panose="02040503050406030204" pitchFamily="18" charset="0"/>
                            <a:ea typeface="Cambria Math" panose="02040503050406030204" pitchFamily="18" charset="0"/>
                          </a:rPr>
                          <m:t>𝑔</m:t>
                        </m:r>
                      </m:sub>
                    </m:sSub>
                  </m:oMath>
                </a14:m>
                <a:r>
                  <a:rPr lang="fr-FR" sz="1600" dirty="0">
                    <a:latin typeface="Univers Condensed"/>
                    <a:ea typeface="Cambria Math" panose="02040503050406030204" pitchFamily="18" charset="0"/>
                  </a:rPr>
                  <a:t> de la pièce </a:t>
                </a:r>
                <a:r>
                  <a:rPr lang="fr-FR" sz="1600" u="sng" dirty="0">
                    <a:latin typeface="Univers Condensed"/>
                    <a:ea typeface="Cambria Math" panose="02040503050406030204" pitchFamily="18" charset="0"/>
                  </a:rPr>
                  <a:t>et de la limite élastique</a:t>
                </a:r>
                <a:r>
                  <a:rPr lang="fr-FR" sz="1600" dirty="0">
                    <a:latin typeface="Univers Condensed"/>
                    <a:ea typeface="Cambria Math" panose="02040503050406030204" pitchFamily="18" charset="0"/>
                  </a:rPr>
                  <a:t> </a:t>
                </a: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a:rPr lang="fr-FR" sz="1600" dirty="0">
                            <a:latin typeface="Cambria Math" panose="02040503050406030204" pitchFamily="18" charset="0"/>
                            <a:ea typeface="Cambria Math" panose="02040503050406030204" pitchFamily="18" charset="0"/>
                          </a:rPr>
                          <m:t>𝐹</m:t>
                        </m:r>
                      </m:e>
                      <m:sub>
                        <m:r>
                          <a:rPr lang="fr-FR" sz="1600" dirty="0">
                            <a:latin typeface="Cambria Math" panose="02040503050406030204" pitchFamily="18" charset="0"/>
                            <a:ea typeface="Cambria Math" panose="02040503050406030204" pitchFamily="18" charset="0"/>
                          </a:rPr>
                          <m:t>𝑦</m:t>
                        </m:r>
                      </m:sub>
                    </m:sSub>
                  </m:oMath>
                </a14:m>
                <a:r>
                  <a:rPr lang="fr-FR" sz="1600" dirty="0">
                    <a:latin typeface="Univers Condensed"/>
                  </a:rPr>
                  <a:t> de l’alliage d’aluminium utilisé</a:t>
                </a:r>
              </a:p>
              <a:p>
                <a:pPr marL="633413" lvl="2" indent="-233363" eaLnBrk="1" hangingPunct="1">
                  <a:buClr>
                    <a:srgbClr val="FF0000"/>
                  </a:buClr>
                  <a:buFont typeface="Wingdings" panose="05000000000000000000" pitchFamily="2" charset="2"/>
                  <a:buChar char="Ø"/>
                  <a:defRPr/>
                </a:pPr>
                <a:endParaRPr lang="fr-FR" sz="1600" dirty="0">
                  <a:latin typeface="Univers Condensed"/>
                </a:endParaRP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Il s’agit du premier état limite ultime à considérer pour les pièce tendues</a:t>
                </a:r>
              </a:p>
              <a:p>
                <a:pPr marL="1143000" lvl="3" indent="-285750" eaLnBrk="1" hangingPunct="1">
                  <a:buFont typeface="Wingdings" panose="05000000000000000000" pitchFamily="2" charset="2"/>
                  <a:buChar char="v"/>
                  <a:defRPr/>
                </a:pPr>
                <a:r>
                  <a:rPr lang="fr-CA" sz="1600" dirty="0">
                    <a:latin typeface="Univers Condensed"/>
                  </a:rPr>
                  <a:t>Il correspond donc à la </a:t>
                </a:r>
                <a:r>
                  <a:rPr lang="fr-CA" sz="1600" i="1" u="sng" dirty="0">
                    <a:latin typeface="Univers Condensed"/>
                  </a:rPr>
                  <a:t>plastification de la section</a:t>
                </a:r>
                <a:r>
                  <a:rPr lang="fr-CA" sz="1600" i="1" dirty="0">
                    <a:latin typeface="Univers Condensed"/>
                  </a:rPr>
                  <a:t> </a:t>
                </a:r>
                <a:r>
                  <a:rPr lang="fr-CA" sz="1600" dirty="0">
                    <a:latin typeface="Univers Condensed"/>
                  </a:rPr>
                  <a:t>brute et est caractérisé par une élongation mesurable de la section</a:t>
                </a:r>
                <a:endParaRPr lang="fr-FR" sz="1600" dirty="0">
                  <a:latin typeface="Univers Condensed"/>
                </a:endParaRPr>
              </a:p>
              <a:p>
                <a:pPr marL="1082675" lvl="3" indent="-225425" eaLnBrk="1" hangingPunct="1">
                  <a:buFont typeface="Wingdings" panose="05000000000000000000" pitchFamily="2" charset="2"/>
                  <a:buChar char="§"/>
                  <a:defRPr/>
                </a:pPr>
                <a:endParaRPr lang="fr-FR" sz="1600" dirty="0">
                  <a:latin typeface="Univers Condensed"/>
                </a:endParaRPr>
              </a:p>
              <a:p>
                <a:pPr marL="1657350" lvl="4"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730190"/>
                <a:ext cx="10117667" cy="5879255"/>
              </a:xfrm>
              <a:prstGeom prst="rect">
                <a:avLst/>
              </a:prstGeom>
              <a:blipFill>
                <a:blip r:embed="rId3"/>
                <a:stretch>
                  <a:fillRect l="-362" t="-311" b="-1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6768424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70</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a:xfrm>
                <a:off x="838200" y="569290"/>
                <a:ext cx="4865369" cy="135036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latin typeface="Univers Condensed"/>
                    <a:ea typeface="Cambria Math" panose="02040503050406030204" pitchFamily="18" charset="0"/>
                  </a:rPr>
                  <a:t>Pour les calculs, on utilise directement les contraintes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𝑦</m:t>
                        </m:r>
                      </m:sub>
                    </m:sSub>
                  </m:oMath>
                </a14:m>
                <a:r>
                  <a:rPr lang="fr-CA" sz="2000" dirty="0">
                    <a:latin typeface="Univers Condensed"/>
                    <a:ea typeface="Cambria Math" panose="02040503050406030204" pitchFamily="18" charset="0"/>
                  </a:rPr>
                  <a:t>,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𝑢</m:t>
                        </m:r>
                      </m:sub>
                    </m:sSub>
                  </m:oMath>
                </a14:m>
                <a:r>
                  <a:rPr lang="fr-CA" sz="2000" dirty="0">
                    <a:latin typeface="Univers Condensed"/>
                    <a:ea typeface="Cambria Math" panose="02040503050406030204" pitchFamily="18" charset="0"/>
                  </a:rPr>
                  <a:t>,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𝑤𝑦</m:t>
                        </m:r>
                      </m:sub>
                    </m:sSub>
                  </m:oMath>
                </a14:m>
                <a:r>
                  <a:rPr lang="fr-CA" sz="2000" dirty="0">
                    <a:latin typeface="Univers Condensed"/>
                    <a:ea typeface="Cambria Math" panose="02040503050406030204" pitchFamily="18" charset="0"/>
                  </a:rPr>
                  <a:t> et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𝑤𝑢</m:t>
                        </m:r>
                      </m:sub>
                    </m:sSub>
                  </m:oMath>
                </a14:m>
                <a:r>
                  <a:rPr lang="fr-CA" sz="2000" dirty="0">
                    <a:latin typeface="Univers Condensed"/>
                    <a:ea typeface="Cambria Math" panose="02040503050406030204" pitchFamily="18" charset="0"/>
                  </a:rPr>
                  <a:t> (voir ‘‘3_Propriétés_Aluminium_I’’ )</a:t>
                </a:r>
              </a:p>
            </p:txBody>
          </p:sp>
        </mc:Choice>
        <mc:Fallback xmlns="">
          <p:sp>
            <p:nvSpPr>
              <p:cNvPr id="10" name="Rectangle 1027"/>
              <p:cNvSpPr txBox="1">
                <a:spLocks noRot="1" noChangeAspect="1" noMove="1" noResize="1" noEditPoints="1" noAdjustHandles="1" noChangeArrowheads="1" noChangeShapeType="1" noTextEdit="1"/>
              </p:cNvSpPr>
              <p:nvPr/>
            </p:nvSpPr>
            <p:spPr>
              <a:xfrm>
                <a:off x="838200" y="569290"/>
                <a:ext cx="4865369" cy="1350362"/>
              </a:xfrm>
              <a:prstGeom prst="rect">
                <a:avLst/>
              </a:prstGeom>
              <a:blipFill>
                <a:blip r:embed="rId3"/>
                <a:stretch>
                  <a:fillRect l="-1378" t="-1802"/>
                </a:stretch>
              </a:blipFill>
            </p:spPr>
            <p:txBody>
              <a:bodyPr/>
              <a:lstStyle/>
              <a:p>
                <a:r>
                  <a:rPr lang="fr-CA">
                    <a:noFill/>
                  </a:rPr>
                  <a:t> </a:t>
                </a:r>
              </a:p>
            </p:txBody>
          </p:sp>
        </mc:Fallback>
      </mc:AlternateContent>
      <p:pic>
        <p:nvPicPr>
          <p:cNvPr id="12" name="Image 11"/>
          <p:cNvPicPr>
            <a:picLocks noChangeAspect="1"/>
          </p:cNvPicPr>
          <p:nvPr/>
        </p:nvPicPr>
        <p:blipFill>
          <a:blip r:embed="rId4"/>
          <a:stretch>
            <a:fillRect/>
          </a:stretch>
        </p:blipFill>
        <p:spPr>
          <a:xfrm>
            <a:off x="6697438" y="588454"/>
            <a:ext cx="3935067" cy="5701702"/>
          </a:xfrm>
          <a:prstGeom prst="rect">
            <a:avLst/>
          </a:prstGeom>
        </p:spPr>
      </p:pic>
      <p:pic>
        <p:nvPicPr>
          <p:cNvPr id="15" name="Image 14"/>
          <p:cNvPicPr>
            <a:picLocks noChangeAspect="1"/>
          </p:cNvPicPr>
          <p:nvPr/>
        </p:nvPicPr>
        <p:blipFill>
          <a:blip r:embed="rId5"/>
          <a:stretch>
            <a:fillRect/>
          </a:stretch>
        </p:blipFill>
        <p:spPr>
          <a:xfrm>
            <a:off x="1464926" y="1996552"/>
            <a:ext cx="5076123" cy="1368152"/>
          </a:xfrm>
          <a:prstGeom prst="rect">
            <a:avLst/>
          </a:prstGeom>
        </p:spPr>
      </p:pic>
      <p:sp>
        <p:nvSpPr>
          <p:cNvPr id="17" name="Rectangle 16"/>
          <p:cNvSpPr/>
          <p:nvPr/>
        </p:nvSpPr>
        <p:spPr>
          <a:xfrm>
            <a:off x="6344519" y="6277302"/>
            <a:ext cx="4640903" cy="523220"/>
          </a:xfrm>
          <a:prstGeom prst="rect">
            <a:avLst/>
          </a:prstGeom>
        </p:spPr>
        <p:txBody>
          <a:bodyPr wrap="square">
            <a:spAutoFit/>
          </a:bodyPr>
          <a:lstStyle/>
          <a:p>
            <a:r>
              <a:rPr lang="fr-CA" sz="1400" dirty="0">
                <a:latin typeface="Univers Condensed"/>
              </a:rPr>
              <a:t>Résistance en traction d’alliages et produits d’aluminium utilisés dans le bâtiment</a:t>
            </a:r>
          </a:p>
        </p:txBody>
      </p:sp>
      <mc:AlternateContent xmlns:mc="http://schemas.openxmlformats.org/markup-compatibility/2006" xmlns:a14="http://schemas.microsoft.com/office/drawing/2010/main">
        <mc:Choice Requires="a14">
          <p:sp>
            <p:nvSpPr>
              <p:cNvPr id="18" name="Rectangle 1027"/>
              <p:cNvSpPr txBox="1">
                <a:spLocks noChangeArrowheads="1"/>
              </p:cNvSpPr>
              <p:nvPr/>
            </p:nvSpPr>
            <p:spPr>
              <a:xfrm>
                <a:off x="838200" y="4169954"/>
                <a:ext cx="5702849" cy="1799936"/>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latin typeface="Univers Condensed"/>
                    <a:ea typeface="Cambria Math" panose="02040503050406030204" pitchFamily="18" charset="0"/>
                  </a:rPr>
                  <a:t>Les valeurs de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𝑦</m:t>
                        </m:r>
                      </m:sub>
                    </m:sSub>
                  </m:oMath>
                </a14:m>
                <a:r>
                  <a:rPr lang="fr-CA" sz="2000" dirty="0">
                    <a:latin typeface="Univers Condensed"/>
                    <a:ea typeface="Cambria Math" panose="02040503050406030204" pitchFamily="18" charset="0"/>
                  </a:rPr>
                  <a:t>,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𝑢</m:t>
                        </m:r>
                      </m:sub>
                    </m:sSub>
                  </m:oMath>
                </a14:m>
                <a:r>
                  <a:rPr lang="fr-CA" sz="2000" dirty="0">
                    <a:latin typeface="Univers Condensed"/>
                    <a:ea typeface="Cambria Math" panose="02040503050406030204" pitchFamily="18" charset="0"/>
                  </a:rPr>
                  <a:t>,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𝑤𝑦</m:t>
                        </m:r>
                      </m:sub>
                    </m:sSub>
                  </m:oMath>
                </a14:m>
                <a:r>
                  <a:rPr lang="fr-CA" sz="2000" dirty="0">
                    <a:latin typeface="Univers Condensed"/>
                    <a:ea typeface="Cambria Math" panose="02040503050406030204" pitchFamily="18" charset="0"/>
                  </a:rPr>
                  <a:t> et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𝑤𝑢</m:t>
                        </m:r>
                      </m:sub>
                    </m:sSub>
                  </m:oMath>
                </a14:m>
                <a:r>
                  <a:rPr lang="fr-CA" sz="2000" dirty="0">
                    <a:latin typeface="Univers Condensed"/>
                    <a:ea typeface="Cambria Math" panose="02040503050406030204" pitchFamily="18" charset="0"/>
                  </a:rPr>
                  <a:t> sont obtenues d’essais de traction sur des éprouvettes dans des conditions définies par les normes </a:t>
                </a:r>
                <a:r>
                  <a:rPr lang="fr-CA" sz="2000" u="sng" dirty="0">
                    <a:latin typeface="Univers Condensed"/>
                    <a:ea typeface="Cambria Math" panose="02040503050406030204" pitchFamily="18" charset="0"/>
                  </a:rPr>
                  <a:t>en considérant une longueur de référence </a:t>
                </a:r>
                <a14:m>
                  <m:oMath xmlns:m="http://schemas.openxmlformats.org/officeDocument/2006/math">
                    <m:r>
                      <a:rPr lang="fr-CA" sz="2000" i="1" u="sng" dirty="0">
                        <a:latin typeface="Cambria Math" panose="02040503050406030204" pitchFamily="18" charset="0"/>
                        <a:ea typeface="Cambria Math" panose="02040503050406030204" pitchFamily="18" charset="0"/>
                      </a:rPr>
                      <m:t>𝑙</m:t>
                    </m:r>
                    <m:r>
                      <a:rPr lang="fr-CA" sz="2000" i="1" u="sng" dirty="0">
                        <a:latin typeface="Cambria Math" panose="02040503050406030204" pitchFamily="18" charset="0"/>
                        <a:ea typeface="Cambria Math" panose="02040503050406030204" pitchFamily="18" charset="0"/>
                      </a:rPr>
                      <m:t> = 50 </m:t>
                    </m:r>
                    <m:r>
                      <m:rPr>
                        <m:sty m:val="p"/>
                      </m:rPr>
                      <a:rPr lang="fr-CA" sz="2000" u="sng" dirty="0">
                        <a:latin typeface="Cambria Math" panose="02040503050406030204" pitchFamily="18" charset="0"/>
                        <a:ea typeface="Cambria Math" panose="02040503050406030204" pitchFamily="18" charset="0"/>
                      </a:rPr>
                      <m:t>mm</m:t>
                    </m:r>
                  </m:oMath>
                </a14:m>
                <a:endParaRPr lang="fr-CA" sz="2000" u="sng" dirty="0">
                  <a:latin typeface="Univers Condensed"/>
                  <a:ea typeface="Cambria Math" panose="02040503050406030204" pitchFamily="18" charset="0"/>
                </a:endParaRPr>
              </a:p>
            </p:txBody>
          </p:sp>
        </mc:Choice>
        <mc:Fallback xmlns="">
          <p:sp>
            <p:nvSpPr>
              <p:cNvPr id="18" name="Rectangle 1027"/>
              <p:cNvSpPr txBox="1">
                <a:spLocks noRot="1" noChangeAspect="1" noMove="1" noResize="1" noEditPoints="1" noAdjustHandles="1" noChangeArrowheads="1" noChangeShapeType="1" noTextEdit="1"/>
              </p:cNvSpPr>
              <p:nvPr/>
            </p:nvSpPr>
            <p:spPr>
              <a:xfrm>
                <a:off x="838200" y="4169954"/>
                <a:ext cx="5702849" cy="1799936"/>
              </a:xfrm>
              <a:prstGeom prst="rect">
                <a:avLst/>
              </a:prstGeom>
              <a:blipFill>
                <a:blip r:embed="rId6"/>
                <a:stretch>
                  <a:fillRect l="-1176" t="-1695"/>
                </a:stretch>
              </a:blipFill>
            </p:spPr>
            <p:txBody>
              <a:bodyPr/>
              <a:lstStyle/>
              <a:p>
                <a:r>
                  <a:rPr lang="fr-CA">
                    <a:noFill/>
                  </a:rPr>
                  <a:t> </a:t>
                </a:r>
              </a:p>
            </p:txBody>
          </p:sp>
        </mc:Fallback>
      </mc:AlternateContent>
      <p:sp>
        <p:nvSpPr>
          <p:cNvPr id="19" name="Rectangle 18"/>
          <p:cNvSpPr/>
          <p:nvPr/>
        </p:nvSpPr>
        <p:spPr>
          <a:xfrm>
            <a:off x="1856680" y="3339322"/>
            <a:ext cx="4487839" cy="523220"/>
          </a:xfrm>
          <a:prstGeom prst="rect">
            <a:avLst/>
          </a:prstGeom>
        </p:spPr>
        <p:txBody>
          <a:bodyPr wrap="square">
            <a:spAutoFit/>
          </a:bodyPr>
          <a:lstStyle/>
          <a:p>
            <a:r>
              <a:rPr lang="fr-CA" sz="1400" dirty="0">
                <a:latin typeface="Univers Condensed"/>
              </a:rPr>
              <a:t>Résistance en traction d’alliages couramment utilisés pour le soudage (résistance du bain de fusion)</a:t>
            </a:r>
          </a:p>
        </p:txBody>
      </p:sp>
      <p:sp>
        <p:nvSpPr>
          <p:cNvPr id="13" name="Rectangle 12">
            <a:extLst>
              <a:ext uri="{FF2B5EF4-FFF2-40B4-BE49-F238E27FC236}">
                <a16:creationId xmlns:a16="http://schemas.microsoft.com/office/drawing/2014/main" id="{8DBDEC44-490F-BA42-8DE7-7643D552AB8D}"/>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7253790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71</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a:xfrm>
                <a:off x="965200" y="751052"/>
                <a:ext cx="5511278" cy="560529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Les </a:t>
                </a:r>
                <a:r>
                  <a:rPr lang="fr-CA" sz="2000" u="sng" dirty="0">
                    <a:latin typeface="Univers Condensed"/>
                    <a:ea typeface="Cambria Math" panose="02040503050406030204" pitchFamily="18" charset="0"/>
                  </a:rPr>
                  <a:t>mesures</a:t>
                </a:r>
                <a:r>
                  <a:rPr lang="fr-CA" sz="2000" dirty="0">
                    <a:latin typeface="Univers Condensed"/>
                    <a:ea typeface="Cambria Math" panose="02040503050406030204" pitchFamily="18" charset="0"/>
                  </a:rPr>
                  <a:t> des contraintes et déformations sont généralement effectuées sur une longueur de référence ( </a:t>
                </a:r>
                <a14:m>
                  <m:oMath xmlns:m="http://schemas.openxmlformats.org/officeDocument/2006/math">
                    <m:r>
                      <a:rPr lang="fr-CA" sz="2000" i="1" dirty="0">
                        <a:latin typeface="Cambria Math" panose="02040503050406030204" pitchFamily="18" charset="0"/>
                        <a:ea typeface="Cambria Math" panose="02040503050406030204" pitchFamily="18" charset="0"/>
                      </a:rPr>
                      <m:t>𝑙</m:t>
                    </m:r>
                    <m:r>
                      <a:rPr lang="fr-CA" sz="2000" i="1" dirty="0">
                        <a:latin typeface="Cambria Math" panose="02040503050406030204" pitchFamily="18" charset="0"/>
                        <a:ea typeface="Cambria Math" panose="02040503050406030204" pitchFamily="18" charset="0"/>
                      </a:rPr>
                      <m:t> </m:t>
                    </m:r>
                  </m:oMath>
                </a14:m>
                <a:r>
                  <a:rPr lang="fr-CA" sz="2000" dirty="0">
                    <a:latin typeface="Univers Condensed"/>
                    <a:ea typeface="Cambria Math" panose="02040503050406030204" pitchFamily="18" charset="0"/>
                  </a:rPr>
                  <a:t>) de </a:t>
                </a:r>
                <a14:m>
                  <m:oMath xmlns:m="http://schemas.openxmlformats.org/officeDocument/2006/math">
                    <m:r>
                      <a:rPr lang="fr-CA" sz="2000" i="1" dirty="0">
                        <a:latin typeface="Cambria Math" panose="02040503050406030204" pitchFamily="18" charset="0"/>
                        <a:ea typeface="Cambria Math" panose="02040503050406030204" pitchFamily="18" charset="0"/>
                      </a:rPr>
                      <m:t>50 </m:t>
                    </m:r>
                    <m:r>
                      <m:rPr>
                        <m:sty m:val="p"/>
                      </m:rPr>
                      <a:rPr lang="fr-CA" sz="2000" dirty="0">
                        <a:latin typeface="Cambria Math" panose="02040503050406030204" pitchFamily="18" charset="0"/>
                        <a:ea typeface="Cambria Math" panose="02040503050406030204" pitchFamily="18" charset="0"/>
                      </a:rPr>
                      <m:t>mm</m:t>
                    </m:r>
                    <m:r>
                      <a:rPr lang="fr-CA" sz="2000" i="1" dirty="0">
                        <a:latin typeface="Cambria Math" panose="02040503050406030204" pitchFamily="18" charset="0"/>
                        <a:ea typeface="Cambria Math" panose="02040503050406030204" pitchFamily="18" charset="0"/>
                      </a:rPr>
                      <m:t> </m:t>
                    </m:r>
                  </m:oMath>
                </a14:m>
                <a:r>
                  <a:rPr lang="fr-CA" sz="2000" dirty="0">
                    <a:latin typeface="Univers Condensed"/>
                    <a:ea typeface="Cambria Math" panose="02040503050406030204" pitchFamily="18" charset="0"/>
                  </a:rPr>
                  <a:t>sur les éprouvettes d’alliages </a:t>
                </a:r>
                <a:r>
                  <a:rPr lang="fr-CA" sz="2000" u="sng" dirty="0">
                    <a:latin typeface="Univers Condensed"/>
                    <a:ea typeface="Cambria Math" panose="02040503050406030204" pitchFamily="18" charset="0"/>
                  </a:rPr>
                  <a:t>non soudés</a:t>
                </a:r>
                <a:r>
                  <a:rPr lang="fr-CA" sz="2000" dirty="0">
                    <a:latin typeface="Univers Condensed"/>
                    <a:ea typeface="Cambria Math" panose="02040503050406030204" pitchFamily="18" charset="0"/>
                  </a:rPr>
                  <a:t> sollicitées en traction</a:t>
                </a:r>
              </a:p>
              <a:p>
                <a:pPr marL="342900" lvl="1" indent="-342900" eaLnBrk="1" hangingPunct="1">
                  <a:buFont typeface="Calibri" panose="020F0502020204030204" pitchFamily="34" charset="0"/>
                  <a:buChar char="‒"/>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Pour les </a:t>
                </a:r>
                <a:r>
                  <a:rPr lang="fr-CA" sz="2000" u="sng" dirty="0">
                    <a:latin typeface="Univers Condensed"/>
                    <a:ea typeface="Cambria Math" panose="02040503050406030204" pitchFamily="18" charset="0"/>
                  </a:rPr>
                  <a:t>soudures transversales</a:t>
                </a:r>
                <a:r>
                  <a:rPr lang="fr-CA" sz="2000" dirty="0">
                    <a:latin typeface="Univers Condensed"/>
                    <a:ea typeface="Cambria Math" panose="02040503050406030204" pitchFamily="18" charset="0"/>
                  </a:rPr>
                  <a:t>, les longueurs de référence changent d’un pays à l’autre :</a:t>
                </a:r>
              </a:p>
              <a:p>
                <a:pPr marL="342900" lvl="1" indent="-342900" eaLnBrk="1" hangingPunct="1">
                  <a:buFont typeface="Calibri" panose="020F0502020204030204" pitchFamily="34" charset="0"/>
                  <a:buChar char="‒"/>
                  <a:defRPr/>
                </a:pPr>
                <a:endParaRPr lang="fr-CA"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aux États-Unis, </a:t>
                </a:r>
                <a14:m>
                  <m:oMath xmlns:m="http://schemas.openxmlformats.org/officeDocument/2006/math">
                    <m:r>
                      <a:rPr lang="fr-CA" sz="2000" i="1" dirty="0">
                        <a:latin typeface="Cambria Math" panose="02040503050406030204" pitchFamily="18" charset="0"/>
                        <a:ea typeface="Cambria Math" panose="02040503050406030204" pitchFamily="18" charset="0"/>
                      </a:rPr>
                      <m:t>𝑙</m:t>
                    </m:r>
                    <m:r>
                      <a:rPr lang="fr-CA" sz="2000" i="1" dirty="0">
                        <a:latin typeface="Cambria Math" panose="02040503050406030204" pitchFamily="18" charset="0"/>
                        <a:ea typeface="Cambria Math" panose="02040503050406030204" pitchFamily="18" charset="0"/>
                      </a:rPr>
                      <m:t> </m:t>
                    </m:r>
                  </m:oMath>
                </a14:m>
                <a:r>
                  <a:rPr lang="fr-CA" sz="2000" dirty="0">
                    <a:latin typeface="Univers Condensed"/>
                    <a:ea typeface="Cambria Math" panose="02040503050406030204" pitchFamily="18" charset="0"/>
                  </a:rPr>
                  <a:t>= </a:t>
                </a:r>
                <a14:m>
                  <m:oMath xmlns:m="http://schemas.openxmlformats.org/officeDocument/2006/math">
                    <m:r>
                      <a:rPr lang="fr-CA" sz="2000" i="1" dirty="0">
                        <a:latin typeface="Cambria Math" panose="02040503050406030204" pitchFamily="18" charset="0"/>
                        <a:ea typeface="Cambria Math" panose="02040503050406030204" pitchFamily="18" charset="0"/>
                      </a:rPr>
                      <m:t>250 </m:t>
                    </m:r>
                    <m:r>
                      <m:rPr>
                        <m:sty m:val="p"/>
                      </m:rPr>
                      <a:rPr lang="fr-CA" sz="2000" dirty="0">
                        <a:latin typeface="Cambria Math" panose="02040503050406030204" pitchFamily="18" charset="0"/>
                        <a:ea typeface="Cambria Math" panose="02040503050406030204" pitchFamily="18" charset="0"/>
                      </a:rPr>
                      <m:t>mm</m:t>
                    </m:r>
                  </m:oMath>
                </a14:m>
                <a:endParaRPr lang="fr-CA"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au Canada, </a:t>
                </a:r>
                <a14:m>
                  <m:oMath xmlns:m="http://schemas.openxmlformats.org/officeDocument/2006/math">
                    <m:r>
                      <a:rPr lang="fr-CA" sz="2000" i="1" dirty="0">
                        <a:latin typeface="Cambria Math" panose="02040503050406030204" pitchFamily="18" charset="0"/>
                        <a:ea typeface="Cambria Math" panose="02040503050406030204" pitchFamily="18" charset="0"/>
                      </a:rPr>
                      <m:t>𝑙</m:t>
                    </m:r>
                  </m:oMath>
                </a14:m>
                <a:r>
                  <a:rPr lang="fr-CA" sz="2000" dirty="0">
                    <a:latin typeface="Univers Condensed"/>
                    <a:ea typeface="Cambria Math" panose="02040503050406030204" pitchFamily="18" charset="0"/>
                  </a:rPr>
                  <a:t> = </a:t>
                </a:r>
                <a14:m>
                  <m:oMath xmlns:m="http://schemas.openxmlformats.org/officeDocument/2006/math">
                    <m:r>
                      <a:rPr lang="fr-CA" sz="2000" i="1" dirty="0">
                        <a:latin typeface="Cambria Math" panose="02040503050406030204" pitchFamily="18" charset="0"/>
                        <a:ea typeface="Cambria Math" panose="02040503050406030204" pitchFamily="18" charset="0"/>
                      </a:rPr>
                      <m:t>50 </m:t>
                    </m:r>
                    <m:r>
                      <m:rPr>
                        <m:sty m:val="p"/>
                      </m:rPr>
                      <a:rPr lang="fr-CA" sz="2000" dirty="0">
                        <a:latin typeface="Cambria Math" panose="02040503050406030204" pitchFamily="18" charset="0"/>
                        <a:ea typeface="Cambria Math" panose="02040503050406030204" pitchFamily="18" charset="0"/>
                      </a:rPr>
                      <m:t>mm</m:t>
                    </m:r>
                  </m:oMath>
                </a14:m>
                <a:endParaRPr lang="fr-CA"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Les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𝑤𝑦</m:t>
                        </m:r>
                      </m:sub>
                    </m:sSub>
                  </m:oMath>
                </a14:m>
                <a:r>
                  <a:rPr lang="fr-CA" sz="2000" dirty="0">
                    <a:latin typeface="Univers Condensed"/>
                    <a:ea typeface="Cambria Math" panose="02040503050406030204" pitchFamily="18" charset="0"/>
                  </a:rPr>
                  <a:t> ainsi mesurés (</a:t>
                </a:r>
                <a14:m>
                  <m:oMath xmlns:m="http://schemas.openxmlformats.org/officeDocument/2006/math">
                    <m:r>
                      <a:rPr lang="fr-CA" sz="2000" i="1" dirty="0">
                        <a:latin typeface="Cambria Math" panose="02040503050406030204" pitchFamily="18" charset="0"/>
                        <a:ea typeface="Cambria Math" panose="02040503050406030204" pitchFamily="18" charset="0"/>
                      </a:rPr>
                      <m:t>𝑙</m:t>
                    </m:r>
                    <m:r>
                      <a:rPr lang="fr-CA" sz="2000" i="1" dirty="0">
                        <a:latin typeface="Cambria Math" panose="02040503050406030204" pitchFamily="18" charset="0"/>
                        <a:ea typeface="Cambria Math" panose="02040503050406030204" pitchFamily="18" charset="0"/>
                      </a:rPr>
                      <m:t> </m:t>
                    </m:r>
                  </m:oMath>
                </a14:m>
                <a:r>
                  <a:rPr lang="fr-CA" sz="2000" dirty="0">
                    <a:latin typeface="Univers Condensed"/>
                    <a:ea typeface="Cambria Math" panose="02040503050406030204" pitchFamily="18" charset="0"/>
                  </a:rPr>
                  <a:t>= </a:t>
                </a:r>
                <a14:m>
                  <m:oMath xmlns:m="http://schemas.openxmlformats.org/officeDocument/2006/math">
                    <m:r>
                      <a:rPr lang="fr-CA" sz="2000" i="1" dirty="0">
                        <a:latin typeface="Cambria Math" panose="02040503050406030204" pitchFamily="18" charset="0"/>
                        <a:ea typeface="Cambria Math" panose="02040503050406030204" pitchFamily="18" charset="0"/>
                      </a:rPr>
                      <m:t>250 </m:t>
                    </m:r>
                    <m:r>
                      <m:rPr>
                        <m:sty m:val="p"/>
                      </m:rPr>
                      <a:rPr lang="fr-CA" sz="2000" dirty="0">
                        <a:latin typeface="Cambria Math" panose="02040503050406030204" pitchFamily="18" charset="0"/>
                        <a:ea typeface="Cambria Math" panose="02040503050406030204" pitchFamily="18" charset="0"/>
                      </a:rPr>
                      <m:t>mm</m:t>
                    </m:r>
                    <m:r>
                      <a:rPr lang="fr-CA" sz="2000" i="1" dirty="0">
                        <a:latin typeface="Cambria Math" panose="02040503050406030204" pitchFamily="18" charset="0"/>
                        <a:ea typeface="Cambria Math" panose="02040503050406030204" pitchFamily="18" charset="0"/>
                      </a:rPr>
                      <m:t> </m:t>
                    </m:r>
                  </m:oMath>
                </a14:m>
                <a:r>
                  <a:rPr lang="fr-CA" sz="2000" dirty="0">
                    <a:latin typeface="Univers Condensed"/>
                    <a:ea typeface="Cambria Math" panose="02040503050406030204" pitchFamily="18" charset="0"/>
                  </a:rPr>
                  <a:t>versus </a:t>
                </a:r>
                <a14:m>
                  <m:oMath xmlns:m="http://schemas.openxmlformats.org/officeDocument/2006/math">
                    <m:r>
                      <a:rPr lang="fr-CA" sz="2000" i="1" dirty="0">
                        <a:latin typeface="Cambria Math" panose="02040503050406030204" pitchFamily="18" charset="0"/>
                        <a:ea typeface="Cambria Math" panose="02040503050406030204" pitchFamily="18" charset="0"/>
                      </a:rPr>
                      <m:t>𝑙</m:t>
                    </m:r>
                  </m:oMath>
                </a14:m>
                <a:r>
                  <a:rPr lang="fr-CA" sz="2000" dirty="0">
                    <a:latin typeface="Univers Condensed"/>
                    <a:ea typeface="Cambria Math" panose="02040503050406030204" pitchFamily="18" charset="0"/>
                  </a:rPr>
                  <a:t> = </a:t>
                </a:r>
                <a14:m>
                  <m:oMath xmlns:m="http://schemas.openxmlformats.org/officeDocument/2006/math">
                    <m:r>
                      <a:rPr lang="fr-CA" sz="2000" i="1" dirty="0">
                        <a:latin typeface="Cambria Math" panose="02040503050406030204" pitchFamily="18" charset="0"/>
                        <a:ea typeface="Cambria Math" panose="02040503050406030204" pitchFamily="18" charset="0"/>
                      </a:rPr>
                      <m:t>50 </m:t>
                    </m:r>
                    <m:r>
                      <m:rPr>
                        <m:sty m:val="p"/>
                      </m:rPr>
                      <a:rPr lang="fr-CA" sz="2000" dirty="0">
                        <a:latin typeface="Cambria Math" panose="02040503050406030204" pitchFamily="18" charset="0"/>
                        <a:ea typeface="Cambria Math" panose="02040503050406030204" pitchFamily="18" charset="0"/>
                      </a:rPr>
                      <m:t>mm</m:t>
                    </m:r>
                  </m:oMath>
                </a14:m>
                <a:r>
                  <a:rPr lang="fr-CA" sz="2000" dirty="0">
                    <a:latin typeface="Univers Condensed"/>
                    <a:ea typeface="Cambria Math" panose="02040503050406030204" pitchFamily="18" charset="0"/>
                  </a:rPr>
                  <a:t>) diffèrent </a:t>
                </a:r>
                <a:r>
                  <a:rPr lang="fr-CA" sz="2000" dirty="0">
                    <a:solidFill>
                      <a:schemeClr val="tx1"/>
                    </a:solidFill>
                    <a:latin typeface="Univers Condensed"/>
                    <a:ea typeface="Cambria Math" panose="02040503050406030204" pitchFamily="18" charset="0"/>
                  </a:rPr>
                  <a:t>d’environ </a:t>
                </a:r>
                <a14:m>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25 %</m:t>
                    </m:r>
                  </m:oMath>
                </a14:m>
                <a:endParaRPr lang="fr-CA" sz="2000" dirty="0">
                  <a:solidFill>
                    <a:schemeClr val="tx1"/>
                  </a:solidFill>
                  <a:latin typeface="Univers Condensed"/>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a:xfrm>
                <a:off x="965200" y="751052"/>
                <a:ext cx="5511278" cy="5605298"/>
              </a:xfrm>
              <a:prstGeom prst="rect">
                <a:avLst/>
              </a:prstGeom>
              <a:blipFill>
                <a:blip r:embed="rId3"/>
                <a:stretch>
                  <a:fillRect l="-996" t="-435" r="-553"/>
                </a:stretch>
              </a:blipFill>
            </p:spPr>
            <p:txBody>
              <a:bodyPr/>
              <a:lstStyle/>
              <a:p>
                <a:r>
                  <a:rPr lang="fr-CA">
                    <a:noFill/>
                  </a:rPr>
                  <a:t> </a:t>
                </a:r>
              </a:p>
            </p:txBody>
          </p:sp>
        </mc:Fallback>
      </mc:AlternateContent>
      <p:sp>
        <p:nvSpPr>
          <p:cNvPr id="14" name="Rectangle 13"/>
          <p:cNvSpPr/>
          <p:nvPr/>
        </p:nvSpPr>
        <p:spPr>
          <a:xfrm>
            <a:off x="7037154" y="6025684"/>
            <a:ext cx="3032818" cy="523220"/>
          </a:xfrm>
          <a:prstGeom prst="rect">
            <a:avLst/>
          </a:prstGeom>
        </p:spPr>
        <p:txBody>
          <a:bodyPr wrap="square">
            <a:spAutoFit/>
          </a:bodyPr>
          <a:lstStyle/>
          <a:p>
            <a:r>
              <a:rPr lang="fr-CA" sz="1400" dirty="0">
                <a:latin typeface="Univers Condensed" panose="020B0506020202050204"/>
              </a:rPr>
              <a:t>Zone affectée par le soudage d’une plaque d’aluminium</a:t>
            </a:r>
          </a:p>
        </p:txBody>
      </p:sp>
      <p:pic>
        <p:nvPicPr>
          <p:cNvPr id="21" name="Image 20"/>
          <p:cNvPicPr>
            <a:picLocks noChangeAspect="1"/>
          </p:cNvPicPr>
          <p:nvPr/>
        </p:nvPicPr>
        <p:blipFill>
          <a:blip r:embed="rId4"/>
          <a:stretch>
            <a:fillRect/>
          </a:stretch>
        </p:blipFill>
        <p:spPr>
          <a:xfrm>
            <a:off x="6573767" y="983284"/>
            <a:ext cx="3959593" cy="4936222"/>
          </a:xfrm>
          <a:prstGeom prst="rect">
            <a:avLst/>
          </a:prstGeom>
        </p:spPr>
      </p:pic>
      <p:sp>
        <p:nvSpPr>
          <p:cNvPr id="8" name="Rectangle 7">
            <a:extLst>
              <a:ext uri="{FF2B5EF4-FFF2-40B4-BE49-F238E27FC236}">
                <a16:creationId xmlns:a16="http://schemas.microsoft.com/office/drawing/2014/main" id="{B6BC265C-3038-F141-A5F2-E68F511E5FC4}"/>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52060473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72</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p:pic>
        <p:nvPicPr>
          <p:cNvPr id="9" name="Image 8"/>
          <p:cNvPicPr>
            <a:picLocks noChangeAspect="1"/>
          </p:cNvPicPr>
          <p:nvPr/>
        </p:nvPicPr>
        <p:blipFill>
          <a:blip r:embed="rId3"/>
          <a:stretch>
            <a:fillRect/>
          </a:stretch>
        </p:blipFill>
        <p:spPr>
          <a:xfrm>
            <a:off x="4854435" y="620698"/>
            <a:ext cx="4729832" cy="3162270"/>
          </a:xfrm>
          <a:prstGeom prst="rect">
            <a:avLst/>
          </a:prstGeom>
        </p:spPr>
      </p:pic>
      <mc:AlternateContent xmlns:mc="http://schemas.openxmlformats.org/markup-compatibility/2006" xmlns:a14="http://schemas.microsoft.com/office/drawing/2010/main">
        <mc:Choice Requires="a14">
          <p:sp>
            <p:nvSpPr>
              <p:cNvPr id="10" name="Rectangle 1027"/>
              <p:cNvSpPr txBox="1">
                <a:spLocks noChangeArrowheads="1"/>
              </p:cNvSpPr>
              <p:nvPr/>
            </p:nvSpPr>
            <p:spPr>
              <a:xfrm>
                <a:off x="838200" y="3917468"/>
                <a:ext cx="10236200" cy="249490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Pour les </a:t>
                </a:r>
                <a:r>
                  <a:rPr lang="fr-CA" sz="2000" u="sng" dirty="0">
                    <a:latin typeface="Univers Condensed"/>
                    <a:ea typeface="Cambria Math" panose="02040503050406030204" pitchFamily="18" charset="0"/>
                  </a:rPr>
                  <a:t>soudures longitudinales</a:t>
                </a:r>
                <a:r>
                  <a:rPr lang="fr-CA" sz="2000" dirty="0">
                    <a:latin typeface="Univers Condensed"/>
                    <a:ea typeface="Cambria Math" panose="02040503050406030204" pitchFamily="18" charset="0"/>
                  </a:rPr>
                  <a:t>, l’éprouvette découpée dans la soudure possède les propriétés de cette dernière sur toute sa longueur</a:t>
                </a: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Aux États-Unis, on recommande d’utiliser les valeurs mesurées longitudinalement sur </a:t>
                </a:r>
                <a14:m>
                  <m:oMath xmlns:m="http://schemas.openxmlformats.org/officeDocument/2006/math">
                    <m:r>
                      <a:rPr lang="fr-CA" sz="2000" i="1" dirty="0">
                        <a:latin typeface="Cambria Math" panose="02040503050406030204" pitchFamily="18" charset="0"/>
                        <a:ea typeface="Cambria Math" panose="02040503050406030204" pitchFamily="18" charset="0"/>
                      </a:rPr>
                      <m:t>𝑙</m:t>
                    </m:r>
                  </m:oMath>
                </a14:m>
                <a:r>
                  <a:rPr lang="fr-CA" sz="2000" dirty="0">
                    <a:latin typeface="Univers Condensed"/>
                    <a:ea typeface="Cambria Math" panose="02040503050406030204" pitchFamily="18" charset="0"/>
                  </a:rPr>
                  <a:t> = </a:t>
                </a:r>
                <a14:m>
                  <m:oMath xmlns:m="http://schemas.openxmlformats.org/officeDocument/2006/math">
                    <m:r>
                      <a:rPr lang="fr-CA" sz="2000" i="1" dirty="0">
                        <a:latin typeface="Cambria Math" panose="02040503050406030204" pitchFamily="18" charset="0"/>
                        <a:ea typeface="Cambria Math" panose="02040503050406030204" pitchFamily="18" charset="0"/>
                      </a:rPr>
                      <m:t>50 </m:t>
                    </m:r>
                    <m:r>
                      <m:rPr>
                        <m:sty m:val="p"/>
                      </m:rPr>
                      <a:rPr lang="fr-CA" sz="2000" dirty="0">
                        <a:latin typeface="Cambria Math" panose="02040503050406030204" pitchFamily="18" charset="0"/>
                        <a:ea typeface="Cambria Math" panose="02040503050406030204" pitchFamily="18" charset="0"/>
                      </a:rPr>
                      <m:t>mm</m:t>
                    </m:r>
                  </m:oMath>
                </a14:m>
                <a:r>
                  <a:rPr lang="fr-CA" sz="2000" dirty="0">
                    <a:latin typeface="Univers Condensed"/>
                    <a:ea typeface="Cambria Math" panose="02040503050406030204" pitchFamily="18" charset="0"/>
                  </a:rPr>
                  <a:t>, mais on présente en tableau les valeurs mesurées transversalement sur </a:t>
                </a:r>
                <a14:m>
                  <m:oMath xmlns:m="http://schemas.openxmlformats.org/officeDocument/2006/math">
                    <m:r>
                      <a:rPr lang="fr-CA" sz="2000" i="1" dirty="0">
                        <a:latin typeface="Cambria Math" panose="02040503050406030204" pitchFamily="18" charset="0"/>
                        <a:ea typeface="Cambria Math" panose="02040503050406030204" pitchFamily="18" charset="0"/>
                      </a:rPr>
                      <m:t>𝑙</m:t>
                    </m:r>
                    <m:r>
                      <a:rPr lang="fr-CA" sz="2000" i="1" dirty="0">
                        <a:latin typeface="Cambria Math" panose="02040503050406030204" pitchFamily="18" charset="0"/>
                        <a:ea typeface="Cambria Math" panose="02040503050406030204" pitchFamily="18" charset="0"/>
                      </a:rPr>
                      <m:t> </m:t>
                    </m:r>
                  </m:oMath>
                </a14:m>
                <a:r>
                  <a:rPr lang="fr-CA" sz="2000" dirty="0">
                    <a:latin typeface="Univers Condensed"/>
                    <a:ea typeface="Cambria Math" panose="02040503050406030204" pitchFamily="18" charset="0"/>
                  </a:rPr>
                  <a:t>= </a:t>
                </a:r>
                <a14:m>
                  <m:oMath xmlns:m="http://schemas.openxmlformats.org/officeDocument/2006/math">
                    <m:r>
                      <a:rPr lang="fr-CA" sz="2000" i="1" dirty="0">
                        <a:latin typeface="Cambria Math" panose="02040503050406030204" pitchFamily="18" charset="0"/>
                        <a:ea typeface="Cambria Math" panose="02040503050406030204" pitchFamily="18" charset="0"/>
                      </a:rPr>
                      <m:t>250 </m:t>
                    </m:r>
                    <m:r>
                      <m:rPr>
                        <m:sty m:val="p"/>
                      </m:rPr>
                      <a:rPr lang="fr-CA" sz="2000" dirty="0">
                        <a:latin typeface="Cambria Math" panose="02040503050406030204" pitchFamily="18" charset="0"/>
                        <a:ea typeface="Cambria Math" panose="02040503050406030204" pitchFamily="18" charset="0"/>
                      </a:rPr>
                      <m:t>mm</m:t>
                    </m:r>
                  </m:oMath>
                </a14:m>
                <a:r>
                  <a:rPr lang="fr-CA" sz="2000" dirty="0" err="1">
                    <a:latin typeface="Univers Condensed"/>
                    <a:ea typeface="Cambria Math" panose="02040503050406030204" pitchFamily="18" charset="0"/>
                  </a:rPr>
                  <a:t>.</a:t>
                </a:r>
                <a:r>
                  <a:rPr lang="fr-CA" sz="2000" dirty="0">
                    <a:latin typeface="Univers Condensed"/>
                    <a:ea typeface="Cambria Math" panose="02040503050406030204" pitchFamily="18" charset="0"/>
                  </a:rPr>
                  <a:t> Il faut donc réduire les valeurs de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𝑤𝑦</m:t>
                        </m:r>
                      </m:sub>
                    </m:sSub>
                    <m:r>
                      <a:rPr lang="fr-CA" sz="2000" i="1" dirty="0">
                        <a:latin typeface="Cambria Math" panose="02040503050406030204" pitchFamily="18" charset="0"/>
                        <a:ea typeface="Cambria Math" panose="02040503050406030204" pitchFamily="18" charset="0"/>
                      </a:rPr>
                      <m:t> </m:t>
                    </m:r>
                  </m:oMath>
                </a14:m>
                <a:r>
                  <a:rPr lang="fr-CA" sz="2000" dirty="0">
                    <a:latin typeface="Univers Condensed"/>
                    <a:ea typeface="Cambria Math" panose="02040503050406030204" pitchFamily="18" charset="0"/>
                  </a:rPr>
                  <a:t>de </a:t>
                </a:r>
                <a14:m>
                  <m:oMath xmlns:m="http://schemas.openxmlformats.org/officeDocument/2006/math">
                    <m:r>
                      <a:rPr lang="fr-CA" sz="2000" i="1" dirty="0">
                        <a:solidFill>
                          <a:srgbClr val="000099"/>
                        </a:solidFill>
                        <a:latin typeface="Cambria Math" panose="02040503050406030204" pitchFamily="18" charset="0"/>
                        <a:ea typeface="Cambria Math" panose="02040503050406030204" pitchFamily="18" charset="0"/>
                      </a:rPr>
                      <m:t>25 %</m:t>
                    </m:r>
                  </m:oMath>
                </a14:m>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Aux États-Unis,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𝐹</m:t>
                        </m:r>
                      </m:e>
                      <m:sub>
                        <m:r>
                          <a:rPr lang="fr-CA" sz="2000" i="1" dirty="0">
                            <a:latin typeface="Cambria Math" panose="02040503050406030204" pitchFamily="18" charset="0"/>
                            <a:ea typeface="Cambria Math" panose="02040503050406030204" pitchFamily="18" charset="0"/>
                          </a:rPr>
                          <m:t>𝑤𝑢</m:t>
                        </m:r>
                      </m:sub>
                    </m:sSub>
                  </m:oMath>
                </a14:m>
                <a:r>
                  <a:rPr lang="fr-CA" sz="2000" dirty="0">
                    <a:latin typeface="Univers Condensed"/>
                    <a:ea typeface="Cambria Math" panose="02040503050406030204" pitchFamily="18" charset="0"/>
                  </a:rPr>
                  <a:t> doit être réduit de </a:t>
                </a:r>
                <a14:m>
                  <m:oMath xmlns:m="http://schemas.openxmlformats.org/officeDocument/2006/math">
                    <m:r>
                      <a:rPr lang="fr-CA" sz="2000" i="1" dirty="0">
                        <a:latin typeface="Cambria Math" panose="02040503050406030204" pitchFamily="18" charset="0"/>
                        <a:ea typeface="Cambria Math" panose="02040503050406030204" pitchFamily="18" charset="0"/>
                      </a:rPr>
                      <m:t>10 %</m:t>
                    </m:r>
                  </m:oMath>
                </a14:m>
                <a:r>
                  <a:rPr lang="fr-CA" sz="2000" dirty="0">
                    <a:latin typeface="Univers Condensed"/>
                    <a:ea typeface="Cambria Math" panose="02040503050406030204" pitchFamily="18" charset="0"/>
                  </a:rPr>
                  <a:t> puisque la résistance ultime est une des valeurs les plus critiques pour les calculs</a:t>
                </a:r>
              </a:p>
            </p:txBody>
          </p:sp>
        </mc:Choice>
        <mc:Fallback xmlns="">
          <p:sp>
            <p:nvSpPr>
              <p:cNvPr id="10" name="Rectangle 1027"/>
              <p:cNvSpPr txBox="1">
                <a:spLocks noRot="1" noChangeAspect="1" noMove="1" noResize="1" noEditPoints="1" noAdjustHandles="1" noChangeArrowheads="1" noChangeShapeType="1" noTextEdit="1"/>
              </p:cNvSpPr>
              <p:nvPr/>
            </p:nvSpPr>
            <p:spPr>
              <a:xfrm>
                <a:off x="838200" y="3917468"/>
                <a:ext cx="10236200" cy="2494902"/>
              </a:xfrm>
              <a:prstGeom prst="rect">
                <a:avLst/>
              </a:prstGeom>
              <a:blipFill>
                <a:blip r:embed="rId4"/>
                <a:stretch>
                  <a:fillRect l="-536" t="-1222" r="-298"/>
                </a:stretch>
              </a:blipFill>
            </p:spPr>
            <p:txBody>
              <a:bodyPr/>
              <a:lstStyle/>
              <a:p>
                <a:r>
                  <a:rPr lang="fr-CA">
                    <a:noFill/>
                  </a:rPr>
                  <a:t> </a:t>
                </a:r>
              </a:p>
            </p:txBody>
          </p:sp>
        </mc:Fallback>
      </mc:AlternateContent>
      <p:sp>
        <p:nvSpPr>
          <p:cNvPr id="11" name="Rectangle 10"/>
          <p:cNvSpPr/>
          <p:nvPr/>
        </p:nvSpPr>
        <p:spPr>
          <a:xfrm>
            <a:off x="838200" y="1679276"/>
            <a:ext cx="3889648" cy="523220"/>
          </a:xfrm>
          <a:prstGeom prst="rect">
            <a:avLst/>
          </a:prstGeom>
        </p:spPr>
        <p:txBody>
          <a:bodyPr wrap="square">
            <a:spAutoFit/>
          </a:bodyPr>
          <a:lstStyle/>
          <a:p>
            <a:r>
              <a:rPr lang="fr-CA" sz="1400" dirty="0">
                <a:latin typeface="Univers Condensed"/>
              </a:rPr>
              <a:t>Distribution de la résistance en traction autour d’une soudure découpée transversalement</a:t>
            </a:r>
          </a:p>
        </p:txBody>
      </p:sp>
      <p:sp>
        <p:nvSpPr>
          <p:cNvPr id="12" name="Rectangle 11">
            <a:extLst>
              <a:ext uri="{FF2B5EF4-FFF2-40B4-BE49-F238E27FC236}">
                <a16:creationId xmlns:a16="http://schemas.microsoft.com/office/drawing/2014/main" id="{7EF9451F-0FCC-874C-9F46-1DD2467C00FE}"/>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68168190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73</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p:sp>
        <p:nvSpPr>
          <p:cNvPr id="13" name="Rectangle 1027"/>
          <p:cNvSpPr txBox="1">
            <a:spLocks noChangeArrowheads="1"/>
          </p:cNvSpPr>
          <p:nvPr/>
        </p:nvSpPr>
        <p:spPr>
          <a:xfrm>
            <a:off x="931179" y="899032"/>
            <a:ext cx="5224369" cy="271652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solidFill>
                  <a:schemeClr val="accent1"/>
                </a:solidFill>
                <a:latin typeface="Univers Condensed"/>
                <a:ea typeface="Cambria Math" panose="02040503050406030204" pitchFamily="18" charset="0"/>
              </a:rPr>
              <a:t>Soudures à </a:t>
            </a:r>
            <a:r>
              <a:rPr lang="fr-CA" sz="2000" u="sng" dirty="0">
                <a:solidFill>
                  <a:schemeClr val="accent1"/>
                </a:solidFill>
                <a:latin typeface="Univers Condensed"/>
                <a:ea typeface="Cambria Math" panose="02040503050406030204" pitchFamily="18" charset="0"/>
              </a:rPr>
              <a:t>rainures</a:t>
            </a:r>
            <a:endParaRPr lang="fr-CA" sz="2000" dirty="0">
              <a:solidFill>
                <a:schemeClr val="accent1"/>
              </a:solidFill>
              <a:latin typeface="Univers Condensed"/>
              <a:ea typeface="Cambria Math" panose="02040503050406030204" pitchFamily="18" charset="0"/>
            </a:endParaRPr>
          </a:p>
          <a:p>
            <a:pPr marL="400050" lvl="2" indent="0" eaLnBrk="1" hangingPunct="1">
              <a:buNone/>
              <a:defRPr/>
            </a:pPr>
            <a:r>
              <a:rPr lang="fr-CA" sz="2000" dirty="0">
                <a:latin typeface="Univers Condensed"/>
                <a:ea typeface="Cambria Math" panose="02040503050406030204" pitchFamily="18" charset="0"/>
              </a:rPr>
              <a:t>La ZAT s’évalue par rapport au centre de la soudure</a:t>
            </a:r>
          </a:p>
          <a:p>
            <a:pPr marL="342900" lvl="1" indent="-342900" eaLnBrk="1" hangingPunct="1">
              <a:buFont typeface="Calibri" panose="020F0502020204030204" pitchFamily="34" charset="0"/>
              <a:buChar char="‒"/>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solidFill>
                  <a:schemeClr val="accent1"/>
                </a:solidFill>
                <a:latin typeface="Univers Condensed"/>
                <a:ea typeface="Cambria Math" panose="02040503050406030204" pitchFamily="18" charset="0"/>
              </a:rPr>
              <a:t>Soudures </a:t>
            </a:r>
            <a:r>
              <a:rPr lang="fr-CA" sz="2000" u="sng" dirty="0">
                <a:solidFill>
                  <a:schemeClr val="accent1"/>
                </a:solidFill>
                <a:latin typeface="Univers Condensed"/>
                <a:ea typeface="Cambria Math" panose="02040503050406030204" pitchFamily="18" charset="0"/>
              </a:rPr>
              <a:t>d’angle</a:t>
            </a:r>
            <a:endParaRPr lang="fr-CA" sz="2000" dirty="0">
              <a:solidFill>
                <a:schemeClr val="accent1"/>
              </a:solidFill>
              <a:latin typeface="Univers Condensed"/>
              <a:ea typeface="Cambria Math" panose="02040503050406030204" pitchFamily="18" charset="0"/>
            </a:endParaRPr>
          </a:p>
          <a:p>
            <a:pPr marL="400050" lvl="2" indent="0" eaLnBrk="1" hangingPunct="1">
              <a:buNone/>
              <a:defRPr/>
            </a:pPr>
            <a:r>
              <a:rPr lang="fr-CA" sz="2000" dirty="0">
                <a:latin typeface="Univers Condensed"/>
                <a:ea typeface="Cambria Math" panose="02040503050406030204" pitchFamily="18" charset="0"/>
              </a:rPr>
              <a:t>La ZAT s’évalue par rapport au talon</a:t>
            </a:r>
          </a:p>
        </p:txBody>
      </p:sp>
      <p:sp>
        <p:nvSpPr>
          <p:cNvPr id="14" name="Rectangle 13"/>
          <p:cNvSpPr/>
          <p:nvPr/>
        </p:nvSpPr>
        <p:spPr>
          <a:xfrm>
            <a:off x="3335007" y="4711883"/>
            <a:ext cx="2592288" cy="738664"/>
          </a:xfrm>
          <a:prstGeom prst="rect">
            <a:avLst/>
          </a:prstGeom>
        </p:spPr>
        <p:txBody>
          <a:bodyPr wrap="square">
            <a:spAutoFit/>
          </a:bodyPr>
          <a:lstStyle/>
          <a:p>
            <a:r>
              <a:rPr lang="fr-CA" sz="1400" dirty="0">
                <a:latin typeface="Univers Condensed"/>
              </a:rPr>
              <a:t>Définition de zone affectée thermiquement et de zone de capacité réduite</a:t>
            </a:r>
          </a:p>
        </p:txBody>
      </p:sp>
      <p:pic>
        <p:nvPicPr>
          <p:cNvPr id="15" name="Image 14"/>
          <p:cNvPicPr>
            <a:picLocks noChangeAspect="1"/>
          </p:cNvPicPr>
          <p:nvPr/>
        </p:nvPicPr>
        <p:blipFill>
          <a:blip r:embed="rId3"/>
          <a:stretch>
            <a:fillRect/>
          </a:stretch>
        </p:blipFill>
        <p:spPr>
          <a:xfrm>
            <a:off x="6387149" y="2008803"/>
            <a:ext cx="4607292" cy="4538067"/>
          </a:xfrm>
          <a:prstGeom prst="rect">
            <a:avLst/>
          </a:prstGeom>
        </p:spPr>
      </p:pic>
      <p:sp>
        <p:nvSpPr>
          <p:cNvPr id="8" name="Rectangle 7">
            <a:extLst>
              <a:ext uri="{FF2B5EF4-FFF2-40B4-BE49-F238E27FC236}">
                <a16:creationId xmlns:a16="http://schemas.microsoft.com/office/drawing/2014/main" id="{00A1A539-2626-8E49-9549-56447549452D}"/>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60114571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74</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p:pic>
        <p:nvPicPr>
          <p:cNvPr id="9" name="Image 8"/>
          <p:cNvPicPr>
            <a:picLocks noChangeAspect="1"/>
          </p:cNvPicPr>
          <p:nvPr/>
        </p:nvPicPr>
        <p:blipFill>
          <a:blip r:embed="rId3"/>
          <a:stretch>
            <a:fillRect/>
          </a:stretch>
        </p:blipFill>
        <p:spPr>
          <a:xfrm>
            <a:off x="1868074" y="1309752"/>
            <a:ext cx="8791575" cy="3876675"/>
          </a:xfrm>
          <a:prstGeom prst="rect">
            <a:avLst/>
          </a:prstGeom>
        </p:spPr>
      </p:pic>
      <p:sp>
        <p:nvSpPr>
          <p:cNvPr id="10" name="Rectangle 9"/>
          <p:cNvSpPr/>
          <p:nvPr/>
        </p:nvSpPr>
        <p:spPr>
          <a:xfrm>
            <a:off x="3335007" y="5722105"/>
            <a:ext cx="5598534" cy="307777"/>
          </a:xfrm>
          <a:prstGeom prst="rect">
            <a:avLst/>
          </a:prstGeom>
        </p:spPr>
        <p:txBody>
          <a:bodyPr wrap="square">
            <a:spAutoFit/>
          </a:bodyPr>
          <a:lstStyle/>
          <a:p>
            <a:r>
              <a:rPr lang="fr-CA" sz="1400" dirty="0">
                <a:latin typeface="Univers Condensed" panose="020B0506020202050204"/>
              </a:rPr>
              <a:t>Modèles d’évaluation des zones de capacité réduite par le soudage</a:t>
            </a:r>
          </a:p>
        </p:txBody>
      </p:sp>
      <p:sp>
        <p:nvSpPr>
          <p:cNvPr id="7" name="Rectangle 6">
            <a:extLst>
              <a:ext uri="{FF2B5EF4-FFF2-40B4-BE49-F238E27FC236}">
                <a16:creationId xmlns:a16="http://schemas.microsoft.com/office/drawing/2014/main" id="{6FA4BF78-DB53-1E48-BA20-D6BD3FA886E9}"/>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9416523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Définition de l’aire d’une section d’une pièce en traction soudée</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a:xfrm>
                <a:off x="931972" y="4013657"/>
                <a:ext cx="5316428" cy="1371144"/>
              </a:xfrm>
            </p:spPr>
            <p:txBody>
              <a:bodyPr/>
              <a:lstStyle/>
              <a:p>
                <a:r>
                  <a:rPr lang="fr-FR" dirty="0">
                    <a:solidFill>
                      <a:schemeClr val="accent2"/>
                    </a:solidFill>
                  </a:rPr>
                  <a:t>Section nette effective (</a:t>
                </a:r>
                <a14:m>
                  <m:oMath xmlns:m="http://schemas.openxmlformats.org/officeDocument/2006/math">
                    <m:sSub>
                      <m:sSubPr>
                        <m:ctrlPr>
                          <a:rPr lang="fr-FR" i="1" dirty="0">
                            <a:solidFill>
                              <a:schemeClr val="accent2"/>
                            </a:solidFill>
                            <a:latin typeface="Cambria Math" panose="02040503050406030204" pitchFamily="18" charset="0"/>
                            <a:ea typeface="Cambria Math" panose="02040503050406030204" pitchFamily="18" charset="0"/>
                          </a:rPr>
                        </m:ctrlPr>
                      </m:sSubPr>
                      <m:e>
                        <m:r>
                          <a:rPr lang="en-CA" b="0" i="1" dirty="0">
                            <a:solidFill>
                              <a:schemeClr val="accent2"/>
                            </a:solidFill>
                            <a:latin typeface="Cambria Math"/>
                            <a:ea typeface="Cambria Math" panose="02040503050406030204" pitchFamily="18" charset="0"/>
                          </a:rPr>
                          <m:t>𝐴</m:t>
                        </m:r>
                      </m:e>
                      <m:sub>
                        <m:r>
                          <a:rPr lang="en-CA" b="0" i="1" dirty="0">
                            <a:solidFill>
                              <a:schemeClr val="accent2"/>
                            </a:solidFill>
                            <a:latin typeface="Cambria Math"/>
                            <a:ea typeface="Cambria Math" panose="02040503050406030204" pitchFamily="18" charset="0"/>
                          </a:rPr>
                          <m:t>𝑚</m:t>
                        </m:r>
                      </m:sub>
                    </m:sSub>
                  </m:oMath>
                </a14:m>
                <a:r>
                  <a:rPr lang="fr-FR" dirty="0">
                    <a:solidFill>
                      <a:schemeClr val="accent2"/>
                    </a:solidFill>
                  </a:rPr>
                  <a:t>) des pièces soudées (</a:t>
                </a:r>
                <a:r>
                  <a:rPr lang="fr-FR" u="sng" dirty="0">
                    <a:solidFill>
                      <a:schemeClr val="accent2"/>
                    </a:solidFill>
                  </a:rPr>
                  <a:t>soudure longitudinale</a:t>
                </a:r>
                <a:r>
                  <a:rPr lang="fr-FR" dirty="0">
                    <a:solidFill>
                      <a:schemeClr val="accent2"/>
                    </a:solidFill>
                  </a:rPr>
                  <a:t>)</a:t>
                </a: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xfrm>
                <a:off x="931972" y="4013657"/>
                <a:ext cx="5316428" cy="1371144"/>
              </a:xfrm>
              <a:blipFill>
                <a:blip r:embed="rId2"/>
                <a:stretch>
                  <a:fillRect l="-3555" t="-8889"/>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75</a:t>
            </a:fld>
            <a:endParaRPr lang="fr-FR"/>
          </a:p>
        </p:txBody>
      </p:sp>
    </p:spTree>
    <p:extLst>
      <p:ext uri="{BB962C8B-B14F-4D97-AF65-F5344CB8AC3E}">
        <p14:creationId xmlns:p14="http://schemas.microsoft.com/office/powerpoint/2010/main" val="24507632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76</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1165077"/>
                <a:ext cx="9768903" cy="44229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None/>
                  <a:defRPr/>
                </a:pPr>
                <a:endParaRPr lang="fr-FR" sz="2000" dirty="0">
                  <a:latin typeface="Univers Condensed"/>
                  <a:ea typeface="Cambria Math" panose="02040503050406030204" pitchFamily="18" charset="0"/>
                </a:endParaRPr>
              </a:p>
              <a:p>
                <a:pPr marL="0" lvl="1" indent="0" eaLnBrk="1" hangingPunct="1">
                  <a:buNone/>
                  <a:defRPr/>
                </a:pPr>
                <a:r>
                  <a:rPr lang="fr-FR" sz="2000" dirty="0">
                    <a:solidFill>
                      <a:schemeClr val="accent1"/>
                    </a:solidFill>
                    <a:latin typeface="Univers Condensed"/>
                    <a:ea typeface="Cambria Math" panose="02040503050406030204" pitchFamily="18" charset="0"/>
                  </a:rPr>
                  <a:t>Calcul de l’épaisseur effective, </a:t>
                </a:r>
                <a14:m>
                  <m:oMath xmlns:m="http://schemas.openxmlformats.org/officeDocument/2006/math">
                    <m:sSub>
                      <m:sSubPr>
                        <m:ctrlPr>
                          <a:rPr lang="fr-FR" sz="2000" i="1" dirty="0">
                            <a:solidFill>
                              <a:schemeClr val="accent1"/>
                            </a:solidFill>
                            <a:latin typeface="Cambria Math" panose="02040503050406030204" pitchFamily="18" charset="0"/>
                            <a:ea typeface="Cambria Math" panose="02040503050406030204" pitchFamily="18" charset="0"/>
                          </a:rPr>
                        </m:ctrlPr>
                      </m:sSubPr>
                      <m:e>
                        <m:r>
                          <m:rPr>
                            <m:sty m:val="p"/>
                          </m:rPr>
                          <a:rPr lang="en-CA" sz="2000" b="0" i="0" dirty="0">
                            <a:solidFill>
                              <a:schemeClr val="accent1"/>
                            </a:solidFill>
                            <a:latin typeface="Cambria Math" panose="02040503050406030204" pitchFamily="18" charset="0"/>
                            <a:ea typeface="Cambria Math" panose="02040503050406030204" pitchFamily="18" charset="0"/>
                          </a:rPr>
                          <m:t>t</m:t>
                        </m:r>
                      </m:e>
                      <m:sub>
                        <m:r>
                          <m:rPr>
                            <m:sty m:val="p"/>
                          </m:rPr>
                          <a:rPr lang="en-CA" sz="2000" b="0" i="0" dirty="0">
                            <a:solidFill>
                              <a:schemeClr val="accent1"/>
                            </a:solidFill>
                            <a:latin typeface="Cambria Math" panose="02040503050406030204" pitchFamily="18" charset="0"/>
                            <a:ea typeface="Cambria Math" panose="02040503050406030204" pitchFamily="18" charset="0"/>
                          </a:rPr>
                          <m:t>m</m:t>
                        </m:r>
                      </m:sub>
                    </m:sSub>
                  </m:oMath>
                </a14:m>
                <a:endParaRPr lang="fr-FR" sz="2000" dirty="0">
                  <a:latin typeface="Univers Condensed"/>
                  <a:ea typeface="Cambria Math" panose="02040503050406030204" pitchFamily="18" charset="0"/>
                </a:endParaRPr>
              </a:p>
              <a:p>
                <a:pPr marL="857250" lvl="3" indent="0" eaLnBrk="1" hangingPunct="1">
                  <a:buNone/>
                  <a:defRPr/>
                </a:pPr>
                <a:endParaRPr lang="fr-FR" b="1" i="1" dirty="0">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dirty="0">
                    <a:solidFill>
                      <a:schemeClr val="tx1"/>
                    </a:solidFill>
                    <a:latin typeface="Univers Condensed"/>
                    <a:ea typeface="Cambria Math" panose="02040503050406030204" pitchFamily="18" charset="0"/>
                  </a:rPr>
                  <a:t>lorsque la résistance est contrôlée par </a:t>
                </a:r>
                <a14:m>
                  <m:oMath xmlns:m="http://schemas.openxmlformats.org/officeDocument/2006/math">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oMath>
                </a14:m>
                <a:r>
                  <a:rPr lang="fr-FR" dirty="0">
                    <a:solidFill>
                      <a:schemeClr val="tx1"/>
                    </a:solidFill>
                    <a:latin typeface="Univers Condensed"/>
                    <a:ea typeface="Cambria Math" panose="02040503050406030204" pitchFamily="18" charset="0"/>
                  </a:rPr>
                  <a:t>,</a:t>
                </a: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𝑡</m:t>
                          </m:r>
                        </m:e>
                        <m:sub>
                          <m:r>
                            <a:rPr lang="en-CA" i="1" dirty="0">
                              <a:solidFill>
                                <a:schemeClr val="tx1"/>
                              </a:solidFill>
                              <a:latin typeface="Cambria Math" panose="02040503050406030204" pitchFamily="18" charset="0"/>
                              <a:ea typeface="Cambria Math" panose="02040503050406030204" pitchFamily="18" charset="0"/>
                            </a:rPr>
                            <m:t>𝑚</m:t>
                          </m:r>
                        </m:sub>
                      </m:sSub>
                      <m:r>
                        <a:rPr lang="fr-CA" i="1" dirty="0">
                          <a:solidFill>
                            <a:schemeClr val="tx1"/>
                          </a:solidFill>
                          <a:latin typeface="Cambria Math" panose="02040503050406030204" pitchFamily="18" charset="0"/>
                          <a:ea typeface="Cambria Math" panose="02040503050406030204" pitchFamily="18" charset="0"/>
                        </a:rPr>
                        <m:t>=</m:t>
                      </m:r>
                      <m:r>
                        <a:rPr lang="en-CA" i="1" dirty="0">
                          <a:solidFill>
                            <a:schemeClr val="tx1"/>
                          </a:solidFill>
                          <a:latin typeface="Cambria Math" panose="02040503050406030204" pitchFamily="18" charset="0"/>
                          <a:ea typeface="Cambria Math" panose="02040503050406030204" pitchFamily="18" charset="0"/>
                        </a:rPr>
                        <m:t>𝑡</m:t>
                      </m:r>
                      <m:f>
                        <m:fPr>
                          <m:ctrlPr>
                            <a:rPr lang="fr-CA" i="1" dirty="0">
                              <a:solidFill>
                                <a:schemeClr val="tx1"/>
                              </a:solidFill>
                              <a:latin typeface="Cambria Math" panose="02040503050406030204" pitchFamily="18" charset="0"/>
                              <a:ea typeface="Cambria Math" panose="02040503050406030204" pitchFamily="18" charset="0"/>
                            </a:rPr>
                          </m:ctrlPr>
                        </m:fPr>
                        <m:num>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𝑤𝑦</m:t>
                              </m:r>
                            </m:sub>
                          </m:sSub>
                        </m:num>
                        <m:den>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den>
                      </m:f>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𝑡</m:t>
                      </m:r>
                    </m:oMath>
                  </m:oMathPara>
                </a14:m>
                <a:endParaRPr lang="fr-CA" dirty="0">
                  <a:solidFill>
                    <a:schemeClr val="tx1"/>
                  </a:solidFill>
                  <a:latin typeface="Univers Condensed"/>
                  <a:ea typeface="Cambria Math" panose="02040503050406030204" pitchFamily="18" charset="0"/>
                </a:endParaRPr>
              </a:p>
              <a:p>
                <a:pPr marL="1314450" lvl="4" indent="0" eaLnBrk="1" hangingPunct="1">
                  <a:buNone/>
                  <a:defRPr/>
                </a:pPr>
                <a:endParaRPr lang="fr-CA" dirty="0">
                  <a:solidFill>
                    <a:schemeClr val="tx1"/>
                  </a:solidFill>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dirty="0">
                    <a:solidFill>
                      <a:schemeClr val="tx1"/>
                    </a:solidFill>
                    <a:latin typeface="Univers Condensed"/>
                    <a:ea typeface="Cambria Math" panose="02040503050406030204" pitchFamily="18" charset="0"/>
                  </a:rPr>
                  <a:t>lorsque la résistance est contrôlée par </a:t>
                </a:r>
                <a14:m>
                  <m:oMath xmlns:m="http://schemas.openxmlformats.org/officeDocument/2006/math">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𝑢</m:t>
                        </m:r>
                      </m:sub>
                    </m:sSub>
                  </m:oMath>
                </a14:m>
                <a:r>
                  <a:rPr lang="fr-FR" dirty="0">
                    <a:solidFill>
                      <a:schemeClr val="tx1"/>
                    </a:solidFill>
                    <a:latin typeface="Univers Condensed"/>
                    <a:ea typeface="Cambria Math" panose="02040503050406030204" pitchFamily="18" charset="0"/>
                  </a:rPr>
                  <a:t>,</a:t>
                </a: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𝑡</m:t>
                          </m:r>
                        </m:e>
                        <m:sub>
                          <m:r>
                            <a:rPr lang="en-CA" i="1" dirty="0">
                              <a:solidFill>
                                <a:schemeClr val="tx1"/>
                              </a:solidFill>
                              <a:latin typeface="Cambria Math" panose="02040503050406030204" pitchFamily="18" charset="0"/>
                              <a:ea typeface="Cambria Math" panose="02040503050406030204" pitchFamily="18" charset="0"/>
                            </a:rPr>
                            <m:t>𝑚</m:t>
                          </m:r>
                        </m:sub>
                      </m:sSub>
                      <m:r>
                        <a:rPr lang="fr-CA" i="1" dirty="0">
                          <a:solidFill>
                            <a:schemeClr val="tx1"/>
                          </a:solidFill>
                          <a:latin typeface="Cambria Math" panose="02040503050406030204" pitchFamily="18" charset="0"/>
                          <a:ea typeface="Cambria Math" panose="02040503050406030204" pitchFamily="18" charset="0"/>
                        </a:rPr>
                        <m:t>=</m:t>
                      </m:r>
                      <m:r>
                        <a:rPr lang="en-CA" i="1" dirty="0">
                          <a:solidFill>
                            <a:schemeClr val="tx1"/>
                          </a:solidFill>
                          <a:latin typeface="Cambria Math" panose="02040503050406030204" pitchFamily="18" charset="0"/>
                          <a:ea typeface="Cambria Math" panose="02040503050406030204" pitchFamily="18" charset="0"/>
                        </a:rPr>
                        <m:t>𝑡</m:t>
                      </m:r>
                      <m:f>
                        <m:fPr>
                          <m:ctrlPr>
                            <a:rPr lang="fr-CA" i="1" dirty="0">
                              <a:solidFill>
                                <a:schemeClr val="tx1"/>
                              </a:solidFill>
                              <a:latin typeface="Cambria Math" panose="02040503050406030204" pitchFamily="18" charset="0"/>
                              <a:ea typeface="Cambria Math" panose="02040503050406030204" pitchFamily="18" charset="0"/>
                            </a:rPr>
                          </m:ctrlPr>
                        </m:fPr>
                        <m:num>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𝑤𝑢</m:t>
                              </m:r>
                            </m:sub>
                          </m:sSub>
                        </m:num>
                        <m:den>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𝑢</m:t>
                              </m:r>
                            </m:sub>
                          </m:sSub>
                        </m:den>
                      </m:f>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𝑡</m:t>
                      </m:r>
                    </m:oMath>
                  </m:oMathPara>
                </a14:m>
                <a:endParaRPr lang="fr-CA" dirty="0">
                  <a:solidFill>
                    <a:schemeClr val="tx1"/>
                  </a:solidFill>
                  <a:latin typeface="Univers Condensed"/>
                  <a:ea typeface="Cambria Math" panose="02040503050406030204" pitchFamily="18" charset="0"/>
                </a:endParaRPr>
              </a:p>
              <a:p>
                <a:pPr marL="1314450" lvl="4" indent="0" eaLnBrk="1" hangingPunct="1">
                  <a:buNone/>
                  <a:defRPr/>
                </a:pPr>
                <a:endParaRPr lang="fr-CA" dirty="0">
                  <a:solidFill>
                    <a:schemeClr val="tx1"/>
                  </a:solidFill>
                  <a:latin typeface="Univers Condensed"/>
                  <a:ea typeface="Cambria Math" panose="02040503050406030204" pitchFamily="18" charset="0"/>
                </a:endParaRPr>
              </a:p>
              <a:p>
                <a:pPr marL="1314450" lvl="4" indent="0" eaLnBrk="1" hangingPunct="1">
                  <a:buNone/>
                  <a:defRPr/>
                </a:pPr>
                <a14:m>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𝑡</m:t>
                    </m:r>
                  </m:oMath>
                </a14:m>
                <a:r>
                  <a:rPr lang="fr-CA" dirty="0">
                    <a:solidFill>
                      <a:schemeClr val="tx1"/>
                    </a:solidFill>
                    <a:latin typeface="Univers Condensed"/>
                    <a:ea typeface="Cambria Math" panose="02040503050406030204" pitchFamily="18" charset="0"/>
                  </a:rPr>
                  <a:t>: épaisseur originale non réduite</a:t>
                </a: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1165077"/>
                <a:ext cx="9768903" cy="4422923"/>
              </a:xfrm>
              <a:prstGeom prst="rect">
                <a:avLst/>
              </a:prstGeom>
              <a:blipFill>
                <a:blip r:embed="rId3"/>
                <a:stretch>
                  <a:fillRect l="-6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2457138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77</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915651" y="519822"/>
                <a:ext cx="9666545" cy="63381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1600" dirty="0">
                    <a:solidFill>
                      <a:schemeClr val="tx1"/>
                    </a:solidFill>
                    <a:latin typeface="Univers Condensed"/>
                    <a:ea typeface="Cambria Math" panose="02040503050406030204" pitchFamily="18" charset="0"/>
                  </a:rPr>
                  <a:t>Pour bien évaluer le </a:t>
                </a:r>
                <a:r>
                  <a:rPr lang="fr-FR" sz="1600" u="sng" dirty="0">
                    <a:solidFill>
                      <a:schemeClr val="tx1"/>
                    </a:solidFill>
                    <a:latin typeface="Univers Condensed"/>
                    <a:ea typeface="Cambria Math" panose="02040503050406030204" pitchFamily="18" charset="0"/>
                  </a:rPr>
                  <a:t>module de section élastique</a:t>
                </a:r>
                <a:r>
                  <a:rPr lang="fr-FR" sz="1600" dirty="0">
                    <a:solidFill>
                      <a:schemeClr val="tx1"/>
                    </a:solidFill>
                    <a:latin typeface="Univers Condensed"/>
                    <a:ea typeface="Cambria Math" panose="02040503050406030204" pitchFamily="18" charset="0"/>
                  </a:rPr>
                  <a:t> de la section effective (</a:t>
                </a: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𝑆</m:t>
                        </m:r>
                      </m:e>
                      <m:sub>
                        <m:r>
                          <a:rPr lang="en-CA" sz="1600" i="1" dirty="0">
                            <a:solidFill>
                              <a:schemeClr val="tx1"/>
                            </a:solidFill>
                            <a:latin typeface="Cambria Math" panose="02040503050406030204" pitchFamily="18" charset="0"/>
                            <a:ea typeface="Cambria Math" panose="02040503050406030204" pitchFamily="18" charset="0"/>
                          </a:rPr>
                          <m:t>𝑚</m:t>
                        </m:r>
                      </m:sub>
                    </m:sSub>
                  </m:oMath>
                </a14:m>
                <a:r>
                  <a:rPr lang="fr-FR" sz="1600" dirty="0">
                    <a:solidFill>
                      <a:schemeClr val="tx1"/>
                    </a:solidFill>
                    <a:latin typeface="Univers Condensed"/>
                    <a:ea typeface="Cambria Math" panose="02040503050406030204" pitchFamily="18" charset="0"/>
                  </a:rPr>
                  <a:t>),</a:t>
                </a:r>
              </a:p>
              <a:p>
                <a:pPr marL="1200150" lvl="3"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𝑡</m:t>
                          </m:r>
                        </m:e>
                        <m:sub>
                          <m:r>
                            <a:rPr lang="en-CA" sz="1600" i="1" dirty="0">
                              <a:solidFill>
                                <a:schemeClr val="tx1"/>
                              </a:solidFill>
                              <a:latin typeface="Cambria Math" panose="02040503050406030204" pitchFamily="18" charset="0"/>
                              <a:ea typeface="Cambria Math" panose="02040503050406030204" pitchFamily="18" charset="0"/>
                            </a:rPr>
                            <m:t>𝑚</m:t>
                          </m:r>
                        </m:sub>
                      </m:sSub>
                      <m:r>
                        <a:rPr lang="fr-CA"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panose="02040503050406030204" pitchFamily="18" charset="0"/>
                        </a:rPr>
                        <m:t>𝑡</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𝑤𝑦</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den>
                      </m:f>
                      <m:f>
                        <m:fPr>
                          <m:ctrlPr>
                            <a:rPr lang="fr-CA"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panose="02040503050406030204" pitchFamily="18" charset="0"/>
                            </a:rPr>
                            <m:t>𝑐</m:t>
                          </m:r>
                        </m:num>
                        <m:den>
                          <m:r>
                            <a:rPr lang="en-CA" sz="1600" i="1" dirty="0">
                              <a:solidFill>
                                <a:schemeClr val="tx1"/>
                              </a:solidFill>
                              <a:latin typeface="Cambria Math" panose="02040503050406030204" pitchFamily="18" charset="0"/>
                              <a:ea typeface="Cambria Math" panose="02040503050406030204" pitchFamily="18" charset="0"/>
                            </a:rPr>
                            <m:t>𝑦</m:t>
                          </m:r>
                        </m:den>
                      </m:f>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𝑡</m:t>
                      </m:r>
                    </m:oMath>
                  </m:oMathPara>
                </a14:m>
                <a:endParaRPr lang="fr-CA" sz="1600" dirty="0">
                  <a:solidFill>
                    <a:schemeClr val="tx1"/>
                  </a:solidFill>
                  <a:latin typeface="Univers Condensed"/>
                  <a:ea typeface="Cambria Math" panose="02040503050406030204" pitchFamily="18" charset="0"/>
                </a:endParaRP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𝑐</m:t>
                    </m:r>
                  </m:oMath>
                </a14:m>
                <a:r>
                  <a:rPr lang="fr-CA" sz="1600" dirty="0">
                    <a:solidFill>
                      <a:schemeClr val="tx1"/>
                    </a:solidFill>
                    <a:latin typeface="Univers Condensed"/>
                    <a:ea typeface="Cambria Math" panose="02040503050406030204" pitchFamily="18" charset="0"/>
                  </a:rPr>
                  <a:t>: distance entre l’axe neutre de la section transversale </a:t>
                </a:r>
                <a:r>
                  <a:rPr lang="fr-CA" sz="1600" u="sng" dirty="0">
                    <a:solidFill>
                      <a:schemeClr val="tx1"/>
                    </a:solidFill>
                    <a:latin typeface="Univers Condensed"/>
                    <a:ea typeface="Cambria Math" panose="02040503050406030204" pitchFamily="18" charset="0"/>
                  </a:rPr>
                  <a:t>brute</a:t>
                </a:r>
                <a:r>
                  <a:rPr lang="fr-CA" sz="1600" dirty="0">
                    <a:solidFill>
                      <a:schemeClr val="tx1"/>
                    </a:solidFill>
                    <a:latin typeface="Univers Condensed"/>
                    <a:ea typeface="Cambria Math" panose="02040503050406030204" pitchFamily="18" charset="0"/>
                  </a:rPr>
                  <a:t> et la fibre extrême</a:t>
                </a: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𝑦</m:t>
                    </m:r>
                  </m:oMath>
                </a14:m>
                <a:r>
                  <a:rPr lang="fr-CA" sz="1600" dirty="0">
                    <a:solidFill>
                      <a:schemeClr val="tx1"/>
                    </a:solidFill>
                    <a:latin typeface="Univers Condensed"/>
                    <a:ea typeface="Cambria Math" panose="02040503050406030204" pitchFamily="18" charset="0"/>
                  </a:rPr>
                  <a:t>: distance entre l’axe neutre de la section transversale </a:t>
                </a:r>
                <a:r>
                  <a:rPr lang="fr-CA" sz="1600" u="sng" dirty="0">
                    <a:solidFill>
                      <a:schemeClr val="tx1"/>
                    </a:solidFill>
                    <a:latin typeface="Univers Condensed"/>
                    <a:ea typeface="Cambria Math" panose="02040503050406030204" pitchFamily="18" charset="0"/>
                  </a:rPr>
                  <a:t>brute</a:t>
                </a:r>
                <a:r>
                  <a:rPr lang="fr-CA" sz="1600" dirty="0">
                    <a:solidFill>
                      <a:schemeClr val="tx1"/>
                    </a:solidFill>
                    <a:latin typeface="Univers Condensed"/>
                    <a:ea typeface="Cambria Math" panose="02040503050406030204" pitchFamily="18" charset="0"/>
                  </a:rPr>
                  <a:t> et le centre de la soudure</a:t>
                </a: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1143000" lvl="3" indent="-285750"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Lorsque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𝑦</m:t>
                    </m:r>
                    <m:r>
                      <a:rPr lang="fr-CA" sz="1600" i="1" dirty="0">
                        <a:solidFill>
                          <a:schemeClr val="tx1"/>
                        </a:solidFill>
                        <a:latin typeface="Cambria Math" panose="02040503050406030204" pitchFamily="18" charset="0"/>
                        <a:ea typeface="Cambria Math" panose="02040503050406030204" pitchFamily="18" charset="0"/>
                      </a:rPr>
                      <m:t> </m:t>
                    </m:r>
                  </m:oMath>
                </a14:m>
                <a:r>
                  <a:rPr lang="fr-CA" sz="1600" dirty="0">
                    <a:solidFill>
                      <a:schemeClr val="tx1"/>
                    </a:solidFill>
                    <a:latin typeface="Univers Condensed"/>
                    <a:ea typeface="Cambria Math" panose="02040503050406030204" pitchFamily="18" charset="0"/>
                  </a:rPr>
                  <a:t>est petit, c’est le terme de droite de l’équation qui gouverne:</a:t>
                </a:r>
              </a:p>
              <a:p>
                <a:pPr marL="1200150" lvl="3" indent="-342900" eaLnBrk="1" hangingPunct="1">
                  <a:buFont typeface="Calibri" panose="020F0502020204030204" pitchFamily="34" charset="0"/>
                  <a:buChar char="‒"/>
                  <a:defRPr/>
                </a:pPr>
                <a:endParaRPr lang="fr-CA" sz="1600"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𝑡</m:t>
                          </m:r>
                        </m:e>
                        <m:sub>
                          <m:r>
                            <a:rPr lang="en-CA" sz="1600" i="1" dirty="0">
                              <a:solidFill>
                                <a:schemeClr val="tx1"/>
                              </a:solidFill>
                              <a:latin typeface="Cambria Math" panose="02040503050406030204" pitchFamily="18" charset="0"/>
                              <a:ea typeface="Cambria Math" panose="02040503050406030204" pitchFamily="18" charset="0"/>
                            </a:rPr>
                            <m:t>𝑚</m:t>
                          </m:r>
                        </m:sub>
                      </m:sSub>
                      <m:r>
                        <a:rPr lang="fr-CA"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panose="02040503050406030204" pitchFamily="18" charset="0"/>
                        </a:rPr>
                        <m:t>𝑡</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𝑤𝑦</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den>
                      </m:f>
                    </m:oMath>
                  </m:oMathPara>
                </a14:m>
                <a:endParaRPr lang="fr-CA" sz="1600" dirty="0">
                  <a:solidFill>
                    <a:schemeClr val="tx1"/>
                  </a:solidFill>
                  <a:latin typeface="Univers Condensed"/>
                  <a:ea typeface="Cambria Math" panose="02040503050406030204" pitchFamily="18" charset="0"/>
                </a:endParaRPr>
              </a:p>
              <a:p>
                <a:pPr marL="1200150" lvl="3"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600200" lvl="4" indent="-28575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L’axe neutre risque dans ce cas d’être déplacé, mais on en tient pas compte dans le calcul de </a:t>
                </a: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𝑆</m:t>
                        </m:r>
                      </m:e>
                      <m:sub>
                        <m:r>
                          <a:rPr lang="en-CA" sz="1600" i="1" dirty="0">
                            <a:solidFill>
                              <a:schemeClr val="tx1"/>
                            </a:solidFill>
                            <a:latin typeface="Cambria Math" panose="02040503050406030204" pitchFamily="18" charset="0"/>
                            <a:ea typeface="Cambria Math" panose="02040503050406030204" pitchFamily="18" charset="0"/>
                          </a:rPr>
                          <m:t>𝑚</m:t>
                        </m:r>
                      </m:sub>
                    </m:sSub>
                  </m:oMath>
                </a14:m>
                <a:endParaRPr lang="fr-FR" sz="1600" dirty="0">
                  <a:solidFill>
                    <a:schemeClr val="tx1"/>
                  </a:solidFill>
                  <a:latin typeface="Univers Condensed"/>
                  <a:ea typeface="Cambria Math" panose="02040503050406030204" pitchFamily="18" charset="0"/>
                </a:endParaRPr>
              </a:p>
              <a:p>
                <a:pPr marL="1200150" lvl="3"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On néglige l’influence du soudage dans les pièces dont les parois voilent</a:t>
                </a:r>
              </a:p>
              <a:p>
                <a:pPr marL="1200150" lvl="3"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600200" lvl="4" indent="-285750" eaLnBrk="1" hangingPunct="1">
                  <a:buFont typeface="Wingdings" panose="05000000000000000000" pitchFamily="2" charset="2"/>
                  <a:buChar char="Ø"/>
                  <a:defRPr/>
                </a:pPr>
                <a:r>
                  <a:rPr lang="fr-CA" sz="1600" dirty="0">
                    <a:solidFill>
                      <a:schemeClr val="tx1"/>
                    </a:solidFill>
                    <a:latin typeface="Univers Condensed"/>
                    <a:ea typeface="Cambria Math" panose="02040503050406030204" pitchFamily="18" charset="0"/>
                  </a:rPr>
                  <a:t>On considère plutôt les épaisseurs réduites tenant compte du voilement</a:t>
                </a:r>
                <a:endParaRPr lang="fr-FR" sz="1600" dirty="0">
                  <a:solidFill>
                    <a:schemeClr val="tx1"/>
                  </a:solidFill>
                  <a:latin typeface="Univers Condensed"/>
                  <a:ea typeface="Cambria Math" panose="02040503050406030204" pitchFamily="18" charset="0"/>
                </a:endParaRPr>
              </a:p>
              <a:p>
                <a:pPr marL="1200150" lvl="3"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Pour le calcul des flèches, c’est la section brute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𝐴</m:t>
                        </m:r>
                      </m:e>
                      <m:sub>
                        <m:r>
                          <a:rPr lang="fr-CA" sz="1600" i="1" dirty="0">
                            <a:solidFill>
                              <a:schemeClr val="tx1"/>
                            </a:solidFill>
                            <a:latin typeface="Cambria Math" panose="02040503050406030204" pitchFamily="18" charset="0"/>
                            <a:ea typeface="Cambria Math" panose="02040503050406030204" pitchFamily="18" charset="0"/>
                          </a:rPr>
                          <m:t>𝑔</m:t>
                        </m:r>
                      </m:sub>
                    </m:sSub>
                  </m:oMath>
                </a14:m>
                <a:r>
                  <a:rPr lang="fr-FR" sz="1600" dirty="0">
                    <a:solidFill>
                      <a:schemeClr val="tx1"/>
                    </a:solidFill>
                    <a:latin typeface="Univers Condensed"/>
                    <a:ea typeface="Cambria Math" panose="02040503050406030204" pitchFamily="18" charset="0"/>
                  </a:rPr>
                  <a:t> qui est utilisée</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915651" y="519822"/>
                <a:ext cx="9666545" cy="6338178"/>
              </a:xfrm>
              <a:prstGeom prst="rect">
                <a:avLst/>
              </a:prstGeom>
              <a:blipFill>
                <a:blip r:embed="rId3"/>
                <a:stretch>
                  <a:fillRect l="-315" t="-1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96777536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78</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Définition de l’aire d’une section d’une pièce en traction soudée</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725107"/>
                <a:ext cx="9666545" cy="599636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solidFill>
                      <a:schemeClr val="accent1"/>
                    </a:solidFill>
                    <a:latin typeface="Univers Condensed" panose="020B0506020202050204"/>
                  </a:rPr>
                  <a:t>Section nette effective des pièces soudées (</a:t>
                </a:r>
                <a:r>
                  <a:rPr lang="fr-FR" sz="1600" b="1" u="sng" dirty="0">
                    <a:solidFill>
                      <a:schemeClr val="accent1"/>
                    </a:solidFill>
                    <a:latin typeface="Univers Condensed" panose="020B0506020202050204"/>
                  </a:rPr>
                  <a:t>soudure longitudinale</a:t>
                </a:r>
                <a:r>
                  <a:rPr lang="fr-FR" sz="1600" dirty="0">
                    <a:solidFill>
                      <a:schemeClr val="accent1"/>
                    </a:solidFill>
                    <a:latin typeface="Univers Condensed" panose="020B0506020202050204"/>
                  </a:rPr>
                  <a:t>)</a:t>
                </a:r>
              </a:p>
              <a:p>
                <a:pPr marL="742950" lvl="2" indent="-342900" eaLnBrk="1" hangingPunct="1">
                  <a:buFontTx/>
                  <a:buChar char="‒"/>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r>
                  <a:rPr lang="fr-FR" sz="1600" b="1" i="1" dirty="0">
                    <a:solidFill>
                      <a:schemeClr val="tx1"/>
                    </a:solidFill>
                    <a:latin typeface="Univers Condensed" panose="020B0506020202050204"/>
                    <a:ea typeface="Cambria Math" panose="02040503050406030204" pitchFamily="18" charset="0"/>
                  </a:rPr>
                  <a:t>Calcul de l’aire effective, </a:t>
                </a:r>
                <a14:m>
                  <m:oMath xmlns:m="http://schemas.openxmlformats.org/officeDocument/2006/math">
                    <m:sSub>
                      <m:sSubPr>
                        <m:ctrlPr>
                          <a:rPr lang="fr-FR" sz="1600" b="1" i="1" dirty="0">
                            <a:solidFill>
                              <a:schemeClr val="tx1"/>
                            </a:solidFill>
                            <a:latin typeface="Cambria Math" panose="02040503050406030204" pitchFamily="18" charset="0"/>
                            <a:ea typeface="Cambria Math" panose="02040503050406030204" pitchFamily="18" charset="0"/>
                          </a:rPr>
                        </m:ctrlPr>
                      </m:sSubPr>
                      <m:e>
                        <m:r>
                          <a:rPr lang="en-CA" sz="1600" b="1" i="1" dirty="0">
                            <a:solidFill>
                              <a:schemeClr val="tx1"/>
                            </a:solidFill>
                            <a:latin typeface="Cambria Math" panose="02040503050406030204" pitchFamily="18" charset="0"/>
                            <a:ea typeface="Cambria Math" panose="02040503050406030204" pitchFamily="18" charset="0"/>
                          </a:rPr>
                          <m:t>𝑨</m:t>
                        </m:r>
                      </m:e>
                      <m:sub>
                        <m:r>
                          <a:rPr lang="en-CA" sz="1600" b="1" i="1" dirty="0">
                            <a:solidFill>
                              <a:schemeClr val="tx1"/>
                            </a:solidFill>
                            <a:latin typeface="Cambria Math" panose="02040503050406030204" pitchFamily="18" charset="0"/>
                            <a:ea typeface="Cambria Math" panose="02040503050406030204" pitchFamily="18" charset="0"/>
                          </a:rPr>
                          <m:t>𝒎</m:t>
                        </m:r>
                      </m:sub>
                    </m:sSub>
                  </m:oMath>
                </a14:m>
                <a:endParaRPr lang="fr-FR" sz="1600" b="1" i="1" dirty="0">
                  <a:solidFill>
                    <a:schemeClr val="tx1"/>
                  </a:solidFill>
                  <a:latin typeface="Univers Condensed" panose="020B0506020202050204"/>
                  <a:ea typeface="Cambria Math" panose="02040503050406030204" pitchFamily="18" charset="0"/>
                </a:endParaRPr>
              </a:p>
              <a:p>
                <a:pPr marL="400050" lvl="2" indent="0"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𝑚</m:t>
                          </m:r>
                        </m:sub>
                      </m:sSub>
                      <m:r>
                        <a:rPr lang="fr-CA" sz="1600" i="1" dirty="0">
                          <a:solidFill>
                            <a:schemeClr val="tx1"/>
                          </a:solidFill>
                          <a:latin typeface="Cambria Math" panose="02040503050406030204" pitchFamily="18" charset="0"/>
                          <a:ea typeface="Cambria Math" panose="02040503050406030204" pitchFamily="18" charset="0"/>
                        </a:rPr>
                        <m:t>=</m:t>
                      </m:r>
                      <m:d>
                        <m:dPr>
                          <m:begChr m:val="["/>
                          <m:endChr m:val="]"/>
                          <m:ctrlPr>
                            <a:rPr lang="fr-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1−</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𝑤</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𝑔</m:t>
                                  </m:r>
                                </m:sub>
                              </m:sSub>
                            </m:den>
                          </m:f>
                          <m:d>
                            <m:dPr>
                              <m:ctrlPr>
                                <a:rPr lang="fr-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1−</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𝑤𝑦</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den>
                              </m:f>
                            </m:e>
                          </m:d>
                        </m:e>
                      </m:d>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𝑔</m:t>
                          </m:r>
                        </m:sub>
                      </m:sSub>
                      <m:r>
                        <a:rPr lang="en-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𝑅</m:t>
                          </m:r>
                        </m:e>
                        <m:sub>
                          <m:r>
                            <a:rPr lang="en-CA" sz="1600" i="1" dirty="0">
                              <a:solidFill>
                                <a:schemeClr val="tx1"/>
                              </a:solidFill>
                              <a:latin typeface="Cambria Math" panose="02040503050406030204" pitchFamily="18" charset="0"/>
                              <a:ea typeface="Cambria Math" panose="02040503050406030204" pitchFamily="18" charset="0"/>
                            </a:rPr>
                            <m:t>𝑚</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𝑔</m:t>
                          </m:r>
                        </m:sub>
                      </m:sSub>
                    </m:oMath>
                  </m:oMathPara>
                </a14:m>
                <a:endParaRPr lang="en-CA"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𝑅</m:t>
                          </m:r>
                        </m:e>
                        <m:sub>
                          <m:r>
                            <a:rPr lang="en-CA" sz="1600" i="1" dirty="0">
                              <a:solidFill>
                                <a:schemeClr val="tx1"/>
                              </a:solidFill>
                              <a:latin typeface="Cambria Math" panose="02040503050406030204" pitchFamily="18" charset="0"/>
                              <a:ea typeface="Cambria Math" panose="02040503050406030204" pitchFamily="18" charset="0"/>
                            </a:rPr>
                            <m:t>𝑚</m:t>
                          </m:r>
                        </m:sub>
                      </m:sSub>
                      <m:r>
                        <a:rPr lang="fr-CA" sz="1600" i="1" dirty="0">
                          <a:solidFill>
                            <a:schemeClr val="tx1"/>
                          </a:solidFill>
                          <a:latin typeface="Cambria Math" panose="02040503050406030204" pitchFamily="18" charset="0"/>
                          <a:ea typeface="Cambria Math" panose="02040503050406030204" pitchFamily="18" charset="0"/>
                        </a:rPr>
                        <m:t>=</m:t>
                      </m:r>
                      <m:d>
                        <m:dPr>
                          <m:begChr m:val="["/>
                          <m:endChr m:val="]"/>
                          <m:ctrlPr>
                            <a:rPr lang="fr-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1−</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𝑤</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fr-CA" sz="1600" i="1" dirty="0">
                                      <a:solidFill>
                                        <a:schemeClr val="tx1"/>
                                      </a:solidFill>
                                      <a:latin typeface="Cambria Math" panose="02040503050406030204" pitchFamily="18" charset="0"/>
                                      <a:ea typeface="Cambria Math" panose="02040503050406030204" pitchFamily="18" charset="0"/>
                                    </a:rPr>
                                    <m:t>𝑔</m:t>
                                  </m:r>
                                </m:sub>
                              </m:sSub>
                            </m:den>
                          </m:f>
                          <m:d>
                            <m:dPr>
                              <m:ctrlPr>
                                <a:rPr lang="fr-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1−</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𝑤𝑦</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den>
                              </m:f>
                            </m:e>
                          </m:d>
                        </m:e>
                      </m:d>
                    </m:oMath>
                  </m:oMathPara>
                </a14:m>
                <a:endParaRPr lang="en-CA"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r>
                  <a:rPr lang="fr-FR" sz="1600" dirty="0">
                    <a:solidFill>
                      <a:schemeClr val="tx1"/>
                    </a:solidFill>
                    <a:latin typeface="Univers Condensed" panose="020B0506020202050204"/>
                    <a:ea typeface="Cambria Math" panose="02040503050406030204" pitchFamily="18" charset="0"/>
                  </a:rPr>
                  <a:t>On utilise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𝑚</m:t>
                        </m:r>
                      </m:sub>
                    </m:sSub>
                  </m:oMath>
                </a14:m>
                <a:r>
                  <a:rPr lang="fr-FR" sz="1600" dirty="0">
                    <a:solidFill>
                      <a:schemeClr val="tx1"/>
                    </a:solidFill>
                    <a:latin typeface="Univers Condensed" panose="020B0506020202050204"/>
                    <a:ea typeface="Cambria Math" panose="02040503050406030204" pitchFamily="18" charset="0"/>
                  </a:rPr>
                  <a:t> avec </a:t>
                </a: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oMath>
                </a14:m>
                <a:r>
                  <a:rPr lang="fr-FR" sz="1600" dirty="0">
                    <a:solidFill>
                      <a:schemeClr val="tx1"/>
                    </a:solidFill>
                    <a:latin typeface="Univers Condensed" panose="020B0506020202050204"/>
                    <a:ea typeface="Cambria Math" panose="02040503050406030204" pitchFamily="18" charset="0"/>
                  </a:rPr>
                  <a:t> pour le calcul des valeurs de résistance</a:t>
                </a:r>
              </a:p>
              <a:p>
                <a:pPr marL="1314450" lvl="4" indent="0"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r>
                  <a:rPr lang="fr-FR" sz="1600" b="1" i="1" dirty="0">
                    <a:solidFill>
                      <a:schemeClr val="tx1"/>
                    </a:solidFill>
                    <a:latin typeface="Univers Condensed" panose="020B0506020202050204"/>
                    <a:ea typeface="Cambria Math" panose="02040503050406030204" pitchFamily="18" charset="0"/>
                  </a:rPr>
                  <a:t>Calcul de la contrainte effective, </a:t>
                </a:r>
                <a14:m>
                  <m:oMath xmlns:m="http://schemas.openxmlformats.org/officeDocument/2006/math">
                    <m:sSub>
                      <m:sSubPr>
                        <m:ctrlPr>
                          <a:rPr lang="en-CA" sz="1600" b="1" i="1" dirty="0">
                            <a:solidFill>
                              <a:schemeClr val="tx1"/>
                            </a:solidFill>
                            <a:latin typeface="Cambria Math" panose="02040503050406030204" pitchFamily="18" charset="0"/>
                            <a:ea typeface="Cambria Math" panose="02040503050406030204" pitchFamily="18" charset="0"/>
                          </a:rPr>
                        </m:ctrlPr>
                      </m:sSubPr>
                      <m:e>
                        <m:r>
                          <a:rPr lang="en-CA" sz="1600" b="1" i="1" dirty="0">
                            <a:solidFill>
                              <a:schemeClr val="tx1"/>
                            </a:solidFill>
                            <a:latin typeface="Cambria Math" panose="02040503050406030204" pitchFamily="18" charset="0"/>
                            <a:ea typeface="Cambria Math" panose="02040503050406030204" pitchFamily="18" charset="0"/>
                          </a:rPr>
                          <m:t>𝑭</m:t>
                        </m:r>
                      </m:e>
                      <m:sub>
                        <m:r>
                          <a:rPr lang="en-CA" sz="1600" b="1" i="1" dirty="0">
                            <a:solidFill>
                              <a:schemeClr val="tx1"/>
                            </a:solidFill>
                            <a:latin typeface="Cambria Math" panose="02040503050406030204" pitchFamily="18" charset="0"/>
                            <a:ea typeface="Cambria Math" panose="02040503050406030204" pitchFamily="18" charset="0"/>
                          </a:rPr>
                          <m:t>𝒎</m:t>
                        </m:r>
                      </m:sub>
                    </m:sSub>
                  </m:oMath>
                </a14:m>
                <a:endParaRPr lang="fr-FR" sz="1600" b="1" i="1" dirty="0">
                  <a:solidFill>
                    <a:schemeClr val="tx1"/>
                  </a:solidFill>
                  <a:latin typeface="Univers Condensed" panose="020B0506020202050204"/>
                  <a:ea typeface="Cambria Math" panose="02040503050406030204" pitchFamily="18" charset="0"/>
                </a:endParaRPr>
              </a:p>
              <a:p>
                <a:pPr marL="857250" lvl="3" indent="0" eaLnBrk="1" hangingPunct="1">
                  <a:buNone/>
                  <a:defRPr/>
                </a:pPr>
                <a:endParaRPr lang="fr-FR" sz="1600" b="1" i="1" dirty="0">
                  <a:solidFill>
                    <a:schemeClr val="tx1"/>
                  </a:solidFill>
                  <a:latin typeface="Univers Condensed" panose="020B0506020202050204"/>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𝑚</m:t>
                          </m:r>
                        </m:sub>
                      </m:sSub>
                      <m:r>
                        <a:rPr lang="fr-CA" sz="1600" i="1" dirty="0">
                          <a:solidFill>
                            <a:schemeClr val="tx1"/>
                          </a:solidFill>
                          <a:latin typeface="Cambria Math" panose="02040503050406030204" pitchFamily="18" charset="0"/>
                          <a:ea typeface="Cambria Math" panose="02040503050406030204" pitchFamily="18" charset="0"/>
                        </a:rPr>
                        <m:t>=</m:t>
                      </m:r>
                      <m:d>
                        <m:dPr>
                          <m:begChr m:val="["/>
                          <m:endChr m:val="]"/>
                          <m:ctrlPr>
                            <a:rPr lang="fr-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1−</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𝑤</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𝑔</m:t>
                                  </m:r>
                                </m:sub>
                              </m:sSub>
                            </m:den>
                          </m:f>
                          <m:d>
                            <m:dPr>
                              <m:ctrlPr>
                                <a:rPr lang="fr-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1−</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𝑤𝑦</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den>
                              </m:f>
                            </m:e>
                          </m:d>
                        </m:e>
                      </m:d>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r>
                        <a:rPr lang="en-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𝑅</m:t>
                          </m:r>
                        </m:e>
                        <m:sub>
                          <m:r>
                            <a:rPr lang="en-CA" sz="1600" i="1" dirty="0">
                              <a:solidFill>
                                <a:schemeClr val="tx1"/>
                              </a:solidFill>
                              <a:latin typeface="Cambria Math" panose="02040503050406030204" pitchFamily="18" charset="0"/>
                              <a:ea typeface="Cambria Math" panose="02040503050406030204" pitchFamily="18" charset="0"/>
                            </a:rPr>
                            <m:t>𝑚</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oMath>
                  </m:oMathPara>
                </a14:m>
                <a:endParaRPr lang="en-CA" sz="1600" dirty="0">
                  <a:solidFill>
                    <a:schemeClr val="tx1"/>
                  </a:solidFill>
                  <a:latin typeface="Univers Condensed" panose="020B0506020202050204"/>
                  <a:ea typeface="Cambria Math" panose="02040503050406030204" pitchFamily="18" charset="0"/>
                </a:endParaRPr>
              </a:p>
              <a:p>
                <a:pPr marL="1200150" lvl="3" indent="-342900" eaLnBrk="1" hangingPunct="1">
                  <a:buFont typeface="Calibri" panose="020F0502020204030204" pitchFamily="34" charset="0"/>
                  <a:buChar char="‒"/>
                  <a:defRPr/>
                </a:pPr>
                <a:endParaRPr lang="fr-FR"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r>
                  <a:rPr lang="fr-FR" sz="1600" dirty="0">
                    <a:solidFill>
                      <a:schemeClr val="tx1"/>
                    </a:solidFill>
                    <a:latin typeface="Univers Condensed" panose="020B0506020202050204"/>
                    <a:ea typeface="Cambria Math" panose="02040503050406030204" pitchFamily="18" charset="0"/>
                  </a:rPr>
                  <a:t>On utilise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𝑚</m:t>
                        </m:r>
                      </m:sub>
                    </m:sSub>
                  </m:oMath>
                </a14:m>
                <a:r>
                  <a:rPr lang="fr-FR" sz="1600" dirty="0">
                    <a:solidFill>
                      <a:schemeClr val="tx1"/>
                    </a:solidFill>
                    <a:latin typeface="Univers Condensed" panose="020B0506020202050204"/>
                    <a:ea typeface="Cambria Math" panose="02040503050406030204" pitchFamily="18" charset="0"/>
                  </a:rPr>
                  <a:t> avec </a:t>
                </a: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𝐴</m:t>
                        </m:r>
                      </m:e>
                      <m:sub>
                        <m:r>
                          <a:rPr lang="fr-CA" sz="1600" i="1" dirty="0">
                            <a:solidFill>
                              <a:schemeClr val="tx1"/>
                            </a:solidFill>
                            <a:latin typeface="Cambria Math" panose="02040503050406030204" pitchFamily="18" charset="0"/>
                            <a:ea typeface="Cambria Math" panose="02040503050406030204" pitchFamily="18" charset="0"/>
                          </a:rPr>
                          <m:t>𝑔</m:t>
                        </m:r>
                      </m:sub>
                    </m:sSub>
                  </m:oMath>
                </a14:m>
                <a:r>
                  <a:rPr lang="fr-FR" sz="1600" dirty="0">
                    <a:solidFill>
                      <a:schemeClr val="tx1"/>
                    </a:solidFill>
                    <a:latin typeface="Univers Condensed" panose="020B0506020202050204"/>
                    <a:ea typeface="Cambria Math" panose="02040503050406030204" pitchFamily="18" charset="0"/>
                  </a:rPr>
                  <a:t> pour le calcul des valeurs de résistance</a:t>
                </a:r>
              </a:p>
              <a:p>
                <a:pPr marL="1200150" lvl="3" indent="-342900" eaLnBrk="1" hangingPunct="1">
                  <a:buFont typeface="Calibri" panose="020F0502020204030204" pitchFamily="34" charset="0"/>
                  <a:buChar char="‒"/>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r>
                  <a:rPr lang="fr-FR" sz="1600" dirty="0">
                    <a:solidFill>
                      <a:schemeClr val="tx1"/>
                    </a:solidFill>
                    <a:latin typeface="Univers Condensed" panose="020B0506020202050204"/>
                    <a:ea typeface="Cambria Math" panose="02040503050406030204" pitchFamily="18" charset="0"/>
                  </a:rPr>
                  <a:t>Lorsque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𝑤</m:t>
                        </m:r>
                      </m:sub>
                    </m:sSub>
                    <m:r>
                      <a:rPr lang="fr-FR" sz="1600" i="1" dirty="0">
                        <a:solidFill>
                          <a:schemeClr val="tx1"/>
                        </a:solidFill>
                        <a:latin typeface="Cambria Math" panose="02040503050406030204" pitchFamily="18" charset="0"/>
                        <a:ea typeface="Cambria Math" panose="02040503050406030204" pitchFamily="18" charset="0"/>
                      </a:rPr>
                      <m:t> &lt; 0,15</m:t>
                    </m:r>
                    <m:r>
                      <a:rPr lang="en-CA" sz="1600" i="1" dirty="0">
                        <a:solidFill>
                          <a:schemeClr val="tx1"/>
                        </a:solidFill>
                        <a:latin typeface="Cambria Math" panose="02040503050406030204" pitchFamily="18" charset="0"/>
                        <a:ea typeface="Cambria Math" panose="02040503050406030204" pitchFamily="18" charset="0"/>
                      </a:rPr>
                      <m:t> </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𝑔</m:t>
                        </m:r>
                      </m:sub>
                    </m:sSub>
                  </m:oMath>
                </a14:m>
                <a:r>
                  <a:rPr lang="fr-FR" sz="1600" dirty="0">
                    <a:solidFill>
                      <a:schemeClr val="tx1"/>
                    </a:solidFill>
                    <a:latin typeface="Univers Condensed" panose="020B0506020202050204"/>
                    <a:ea typeface="Cambria Math" panose="02040503050406030204" pitchFamily="18" charset="0"/>
                  </a:rPr>
                  <a:t>, on peut négliger l’effet du soudage</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725107"/>
                <a:ext cx="9666545" cy="5996368"/>
              </a:xfrm>
              <a:prstGeom prst="rect">
                <a:avLst/>
              </a:prstGeom>
              <a:blipFill>
                <a:blip r:embed="rId3"/>
                <a:stretch>
                  <a:fillRect l="-379" t="-3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57816338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79</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a:bodyPr>
          <a:lstStyle/>
          <a:p>
            <a:r>
              <a:rPr lang="fr-FR" sz="2700" dirty="0">
                <a:effectLst/>
              </a:rPr>
              <a:t>A – Introduction</a:t>
            </a:r>
          </a:p>
          <a:p>
            <a:r>
              <a:rPr lang="fr-FR" sz="2700" dirty="0">
                <a:effectLst/>
              </a:rPr>
              <a:t>B – Classification des pièces d’aluminium travaillant en traction</a:t>
            </a:r>
          </a:p>
          <a:p>
            <a:r>
              <a:rPr lang="fr-FR" sz="2700" dirty="0">
                <a:effectLst/>
              </a:rPr>
              <a:t>C – Comportement des pièces tendues en aluminium</a:t>
            </a:r>
          </a:p>
          <a:p>
            <a:r>
              <a:rPr lang="fr-FR" sz="2700" dirty="0">
                <a:effectLst/>
              </a:rPr>
              <a:t>D – </a:t>
            </a:r>
            <a:r>
              <a:rPr lang="fr-CA" sz="2700" dirty="0">
                <a:effectLst/>
              </a:rPr>
              <a:t>Différence entre le comportement en traction des pièces en acier et celui des pièces en aluminium</a:t>
            </a:r>
            <a:endParaRPr lang="fr-FR" sz="2700" dirty="0">
              <a:effectLst/>
            </a:endParaRPr>
          </a:p>
          <a:p>
            <a:r>
              <a:rPr lang="fr-FR" sz="2700" dirty="0">
                <a:effectLst/>
              </a:rPr>
              <a:t>E – </a:t>
            </a:r>
            <a:r>
              <a:rPr lang="fr-CA" sz="2700" dirty="0">
                <a:effectLst/>
              </a:rPr>
              <a:t>Définition de l’aire d’une section d’une pièce en traction</a:t>
            </a:r>
          </a:p>
          <a:p>
            <a:r>
              <a:rPr lang="fr-FR" sz="2700" dirty="0">
                <a:effectLst/>
              </a:rPr>
              <a:t>F – </a:t>
            </a:r>
            <a:r>
              <a:rPr lang="fr-CA" sz="2700" dirty="0">
                <a:effectLst/>
              </a:rPr>
              <a:t>Définition de l’aire d’une section d’une pièce en traction soudée  </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G – </a:t>
            </a:r>
            <a:r>
              <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Mode de mise hors service par plastification ou fracture (états limites ultimes)</a:t>
            </a:r>
          </a:p>
          <a:p>
            <a:r>
              <a:rPr lang="fr-FR" sz="2700" dirty="0"/>
              <a:t>H – Exemples pratiques </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558976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Introduction</a:t>
            </a:r>
          </a:p>
        </p:txBody>
      </p:sp>
      <p:sp>
        <p:nvSpPr>
          <p:cNvPr id="5" name="Rectangle 1027"/>
          <p:cNvSpPr txBox="1">
            <a:spLocks noChangeArrowheads="1"/>
          </p:cNvSpPr>
          <p:nvPr/>
        </p:nvSpPr>
        <p:spPr bwMode="auto">
          <a:xfrm>
            <a:off x="838199" y="728701"/>
            <a:ext cx="10219268" cy="161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lvl="1" indent="-182563" eaLnBrk="1" hangingPunct="1">
              <a:buFont typeface="Arial" panose="020B0604020202020204" pitchFamily="34" charset="0"/>
              <a:buChar char="•"/>
              <a:defRPr/>
            </a:pPr>
            <a:r>
              <a:rPr lang="fr-FR" sz="2000" dirty="0">
                <a:latin typeface="Univers Condensed"/>
                <a:ea typeface="Cambria Math" panose="02040503050406030204" pitchFamily="18" charset="0"/>
              </a:rPr>
              <a:t>Si ce n’est pas le cas, il faudra tenir compte de </a:t>
            </a:r>
            <a:r>
              <a:rPr lang="fr-FR" sz="2000" b="1" dirty="0">
                <a:latin typeface="Univers Condensed"/>
                <a:ea typeface="Cambria Math" panose="02040503050406030204" pitchFamily="18" charset="0"/>
              </a:rPr>
              <a:t>l’</a:t>
            </a:r>
            <a:r>
              <a:rPr lang="fr-FR" sz="2000" b="1" u="sng" dirty="0">
                <a:latin typeface="Univers Condensed"/>
                <a:ea typeface="Cambria Math" panose="02040503050406030204" pitchFamily="18" charset="0"/>
              </a:rPr>
              <a:t>excentricité</a:t>
            </a:r>
            <a:r>
              <a:rPr lang="fr-FR" sz="2000" dirty="0">
                <a:latin typeface="Univers Condensed"/>
                <a:ea typeface="Cambria Math" panose="02040503050406030204" pitchFamily="18" charset="0"/>
              </a:rPr>
              <a:t> (la distance entre le point d’application de la force de traction et le centre de gravité de la pièce)</a:t>
            </a:r>
          </a:p>
          <a:p>
            <a:pPr marL="457200" lvl="1" indent="-4572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il y aura donc un </a:t>
            </a:r>
            <a:r>
              <a:rPr lang="fr-FR" sz="2000" u="sng" dirty="0">
                <a:latin typeface="Univers Condensed"/>
                <a:ea typeface="Cambria Math" panose="02040503050406030204" pitchFamily="18" charset="0"/>
              </a:rPr>
              <a:t>effort de flexion combiné à l’effort de traction</a:t>
            </a:r>
          </a:p>
        </p:txBody>
      </p:sp>
      <p:grpSp>
        <p:nvGrpSpPr>
          <p:cNvPr id="6" name="Groupe 5">
            <a:extLst>
              <a:ext uri="{FF2B5EF4-FFF2-40B4-BE49-F238E27FC236}">
                <a16:creationId xmlns:a16="http://schemas.microsoft.com/office/drawing/2014/main" id="{B8FD39C2-A728-4206-9117-DB56368F795E}"/>
              </a:ext>
            </a:extLst>
          </p:cNvPr>
          <p:cNvGrpSpPr/>
          <p:nvPr/>
        </p:nvGrpSpPr>
        <p:grpSpPr>
          <a:xfrm>
            <a:off x="3006174" y="2514521"/>
            <a:ext cx="7010063" cy="3848100"/>
            <a:chOff x="1691680" y="2132856"/>
            <a:chExt cx="7010063" cy="3848100"/>
          </a:xfrm>
        </p:grpSpPr>
        <p:pic>
          <p:nvPicPr>
            <p:cNvPr id="7" name="Image 6">
              <a:extLst>
                <a:ext uri="{FF2B5EF4-FFF2-40B4-BE49-F238E27FC236}">
                  <a16:creationId xmlns:a16="http://schemas.microsoft.com/office/drawing/2014/main" id="{98B53A8F-56F8-41DA-91A4-5C89B27761A8}"/>
                </a:ext>
              </a:extLst>
            </p:cNvPr>
            <p:cNvPicPr>
              <a:picLocks noChangeAspect="1"/>
            </p:cNvPicPr>
            <p:nvPr/>
          </p:nvPicPr>
          <p:blipFill>
            <a:blip r:embed="rId3"/>
            <a:stretch>
              <a:fillRect/>
            </a:stretch>
          </p:blipFill>
          <p:spPr>
            <a:xfrm>
              <a:off x="1691680" y="2132856"/>
              <a:ext cx="4505325" cy="3848100"/>
            </a:xfrm>
            <a:prstGeom prst="rect">
              <a:avLst/>
            </a:prstGeom>
          </p:spPr>
        </p:pic>
        <p:cxnSp>
          <p:nvCxnSpPr>
            <p:cNvPr id="8" name="Connecteur droit 7">
              <a:extLst>
                <a:ext uri="{FF2B5EF4-FFF2-40B4-BE49-F238E27FC236}">
                  <a16:creationId xmlns:a16="http://schemas.microsoft.com/office/drawing/2014/main" id="{F2A01D00-D074-484D-82A4-3C30B8D3B2CE}"/>
                </a:ext>
              </a:extLst>
            </p:cNvPr>
            <p:cNvCxnSpPr>
              <a:cxnSpLocks/>
            </p:cNvCxnSpPr>
            <p:nvPr/>
          </p:nvCxnSpPr>
          <p:spPr>
            <a:xfrm>
              <a:off x="4067944" y="2960948"/>
              <a:ext cx="1224136" cy="936104"/>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9D99F14-66A4-4B24-925F-B264D3322BC5}"/>
                    </a:ext>
                  </a:extLst>
                </p:cNvPr>
                <p:cNvSpPr/>
                <p:nvPr/>
              </p:nvSpPr>
              <p:spPr>
                <a:xfrm>
                  <a:off x="5652119" y="3497976"/>
                  <a:ext cx="3049624" cy="954107"/>
                </a:xfrm>
                <a:prstGeom prst="rect">
                  <a:avLst/>
                </a:prstGeom>
              </p:spPr>
              <p:txBody>
                <a:bodyPr wrap="square">
                  <a:spAutoFit/>
                </a:bodyPr>
                <a:lstStyle/>
                <a:p>
                  <a:r>
                    <a:rPr lang="fr-FR" sz="1400" dirty="0">
                      <a:solidFill>
                        <a:schemeClr val="tx1"/>
                      </a:solidFill>
                      <a:latin typeface="Univers Condensed"/>
                    </a:rPr>
                    <a:t>Vérification de la section </a:t>
                  </a:r>
                  <a:r>
                    <a:rPr lang="fr-FR" sz="1400" b="1" dirty="0">
                      <a:solidFill>
                        <a:schemeClr val="tx1"/>
                      </a:solidFill>
                      <a:latin typeface="Univers Condensed"/>
                    </a:rPr>
                    <a:t>brute</a:t>
                  </a:r>
                  <a:r>
                    <a:rPr lang="fr-FR" sz="1400" dirty="0">
                      <a:solidFill>
                        <a:schemeClr val="tx1"/>
                      </a:solidFill>
                      <a:latin typeface="Univers Condensed"/>
                    </a:rPr>
                    <a:t> de la cornière individuelle en considérant l’excentricité de la force </a:t>
                  </a:r>
                  <a14:m>
                    <m:oMath xmlns:m="http://schemas.openxmlformats.org/officeDocument/2006/math">
                      <m:sSub>
                        <m:sSubPr>
                          <m:ctrlPr>
                            <a:rPr lang="fr-FR" sz="1400" i="1">
                              <a:solidFill>
                                <a:schemeClr val="tx1"/>
                              </a:solidFill>
                              <a:latin typeface="Cambria Math" panose="02040503050406030204" pitchFamily="18" charset="0"/>
                            </a:rPr>
                          </m:ctrlPr>
                        </m:sSubPr>
                        <m:e>
                          <m:r>
                            <a:rPr lang="fr-CA" sz="1400" i="1">
                              <a:solidFill>
                                <a:schemeClr val="tx1"/>
                              </a:solidFill>
                              <a:latin typeface="Cambria Math" panose="02040503050406030204" pitchFamily="18" charset="0"/>
                            </a:rPr>
                            <m:t>𝐹</m:t>
                          </m:r>
                        </m:e>
                        <m:sub>
                          <m:r>
                            <a:rPr lang="fr-CA" sz="1400" i="1">
                              <a:solidFill>
                                <a:schemeClr val="tx1"/>
                              </a:solidFill>
                              <a:latin typeface="Cambria Math" panose="02040503050406030204" pitchFamily="18" charset="0"/>
                            </a:rPr>
                            <m:t>1</m:t>
                          </m:r>
                        </m:sub>
                      </m:sSub>
                    </m:oMath>
                  </a14:m>
                  <a:r>
                    <a:rPr lang="fr-FR" sz="1400" dirty="0">
                      <a:solidFill>
                        <a:schemeClr val="tx1"/>
                      </a:solidFill>
                      <a:latin typeface="Univers Condensed"/>
                    </a:rPr>
                    <a:t> par rapport au C.G. de la cornière</a:t>
                  </a:r>
                </a:p>
              </p:txBody>
            </p:sp>
          </mc:Choice>
          <mc:Fallback xmlns="">
            <p:sp>
              <p:nvSpPr>
                <p:cNvPr id="9" name="Rectangle 8">
                  <a:extLst>
                    <a:ext uri="{FF2B5EF4-FFF2-40B4-BE49-F238E27FC236}">
                      <a16:creationId xmlns:a16="http://schemas.microsoft.com/office/drawing/2014/main" id="{49D99F14-66A4-4B24-925F-B264D3322BC5}"/>
                    </a:ext>
                  </a:extLst>
                </p:cNvPr>
                <p:cNvSpPr>
                  <a:spLocks noRot="1" noChangeAspect="1" noMove="1" noResize="1" noEditPoints="1" noAdjustHandles="1" noChangeArrowheads="1" noChangeShapeType="1" noTextEdit="1"/>
                </p:cNvSpPr>
                <p:nvPr/>
              </p:nvSpPr>
              <p:spPr>
                <a:xfrm>
                  <a:off x="5652119" y="3497976"/>
                  <a:ext cx="3049624" cy="954107"/>
                </a:xfrm>
                <a:prstGeom prst="rect">
                  <a:avLst/>
                </a:prstGeom>
                <a:blipFill>
                  <a:blip r:embed="rId4"/>
                  <a:stretch>
                    <a:fillRect l="-600" t="-637" r="-1600" b="-5732"/>
                  </a:stretch>
                </a:blipFill>
              </p:spPr>
              <p:txBody>
                <a:bodyPr/>
                <a:lstStyle/>
                <a:p>
                  <a:r>
                    <a:rPr lang="fr-CA">
                      <a:noFill/>
                    </a:rPr>
                    <a:t> </a:t>
                  </a:r>
                </a:p>
              </p:txBody>
            </p:sp>
          </mc:Fallback>
        </mc:AlternateContent>
      </p:grpSp>
      <p:sp>
        <p:nvSpPr>
          <p:cNvPr id="11" name="Rectangle 10">
            <a:extLst>
              <a:ext uri="{FF2B5EF4-FFF2-40B4-BE49-F238E27FC236}">
                <a16:creationId xmlns:a16="http://schemas.microsoft.com/office/drawing/2014/main" id="{4A8FAEE8-1201-4F90-9DEE-4D788B4B6DA6}"/>
              </a:ext>
            </a:extLst>
          </p:cNvPr>
          <p:cNvSpPr/>
          <p:nvPr/>
        </p:nvSpPr>
        <p:spPr>
          <a:xfrm>
            <a:off x="1616992" y="6528738"/>
            <a:ext cx="1478482" cy="276999"/>
          </a:xfrm>
          <a:prstGeom prst="rect">
            <a:avLst/>
          </a:prstGeom>
        </p:spPr>
        <p:txBody>
          <a:bodyPr wrap="none">
            <a:spAutoFit/>
          </a:bodyPr>
          <a:lstStyle/>
          <a:p>
            <a:r>
              <a:rPr lang="fr-CA" sz="1200" dirty="0">
                <a:latin typeface="+mj-lt"/>
              </a:rPr>
              <a:t>Source: slideplayer.fr</a:t>
            </a:r>
          </a:p>
        </p:txBody>
      </p:sp>
    </p:spTree>
    <p:extLst>
      <p:ext uri="{BB962C8B-B14F-4D97-AF65-F5344CB8AC3E}">
        <p14:creationId xmlns:p14="http://schemas.microsoft.com/office/powerpoint/2010/main" val="62704052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Mode de mise hors service par plastification ou fracture (états limites ultimes)</a:t>
            </a:r>
          </a:p>
        </p:txBody>
      </p:sp>
      <p:sp>
        <p:nvSpPr>
          <p:cNvPr id="3" name="Espace réservé du texte 2"/>
          <p:cNvSpPr>
            <a:spLocks noGrp="1"/>
          </p:cNvSpPr>
          <p:nvPr>
            <p:ph type="body" idx="1"/>
          </p:nvPr>
        </p:nvSpPr>
        <p:spPr>
          <a:xfrm>
            <a:off x="931972" y="4013657"/>
            <a:ext cx="5316428" cy="1371144"/>
          </a:xfrm>
        </p:spPr>
        <p:txBody>
          <a:bodyPr/>
          <a:lstStyle/>
          <a:p>
            <a:r>
              <a:rPr lang="fr-FR" dirty="0">
                <a:solidFill>
                  <a:schemeClr val="accent2"/>
                </a:solidFill>
              </a:rPr>
              <a:t>Généralités</a:t>
            </a:r>
            <a:endParaRPr lang="fr-CA" dirty="0">
              <a:solidFill>
                <a:schemeClr val="accent2"/>
              </a:solidFill>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80</a:t>
            </a:fld>
            <a:endParaRPr lang="fr-FR"/>
          </a:p>
        </p:txBody>
      </p:sp>
    </p:spTree>
    <p:extLst>
      <p:ext uri="{BB962C8B-B14F-4D97-AF65-F5344CB8AC3E}">
        <p14:creationId xmlns:p14="http://schemas.microsoft.com/office/powerpoint/2010/main" val="4014655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81</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Mode de mise hors service par plastification ou fracture (états limites ultimes)</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1183310"/>
                <a:ext cx="9108504" cy="55381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600" dirty="0">
                    <a:solidFill>
                      <a:schemeClr val="tx1"/>
                    </a:solidFill>
                    <a:latin typeface="Univers Condensed"/>
                    <a:ea typeface="Cambria Math" panose="02040503050406030204" pitchFamily="18" charset="0"/>
                  </a:rPr>
                  <a:t>Il suffit de s’assurer que:</a:t>
                </a:r>
              </a:p>
              <a:p>
                <a:pPr marL="400050" lvl="1" indent="-400050" eaLnBrk="1" hangingPunct="1">
                  <a:buNone/>
                  <a:defRPr/>
                </a:pPr>
                <a:endParaRPr lang="fr-CA" sz="1600" i="1" dirty="0">
                  <a:solidFill>
                    <a:schemeClr val="tx1"/>
                  </a:solidFill>
                  <a:latin typeface="Univers Condensed"/>
                  <a:ea typeface="Cambria Math" panose="02040503050406030204" pitchFamily="18" charset="0"/>
                </a:endParaRPr>
              </a:p>
              <a:p>
                <a:pPr marL="400050" lvl="1" indent="-400050" eaLnBrk="1" hangingPunct="1">
                  <a:buNone/>
                  <a:defRPr/>
                </a:pPr>
                <a14:m>
                  <m:oMathPara xmlns:m="http://schemas.openxmlformats.org/officeDocument/2006/math">
                    <m:oMathParaPr>
                      <m:jc m:val="left"/>
                    </m:oMathParaPr>
                    <m:oMath xmlns:m="http://schemas.openxmlformats.org/officeDocument/2006/math">
                      <m:sSub>
                        <m:sSubPr>
                          <m:ctrlPr>
                            <a:rPr lang="fr-FR" sz="1600" i="1" dirty="0" smtClean="0">
                              <a:solidFill>
                                <a:schemeClr val="accent1"/>
                              </a:solidFill>
                              <a:latin typeface="Cambria Math" panose="02040503050406030204" pitchFamily="18" charset="0"/>
                              <a:ea typeface="Cambria Math" panose="02040503050406030204" pitchFamily="18" charset="0"/>
                            </a:rPr>
                          </m:ctrlPr>
                        </m:sSubPr>
                        <m:e>
                          <m:r>
                            <m:rPr>
                              <m:sty m:val="p"/>
                            </m:rPr>
                            <a:rPr lang="en-CA" sz="1600" i="0" dirty="0">
                              <a:solidFill>
                                <a:schemeClr val="accent1"/>
                              </a:solidFill>
                              <a:latin typeface="Cambria Math" panose="02040503050406030204" pitchFamily="18" charset="0"/>
                              <a:ea typeface="Cambria Math" panose="02040503050406030204" pitchFamily="18" charset="0"/>
                            </a:rPr>
                            <m:t>T</m:t>
                          </m:r>
                        </m:e>
                        <m:sub>
                          <m:r>
                            <m:rPr>
                              <m:sty m:val="p"/>
                            </m:rPr>
                            <a:rPr lang="en-CA" sz="1600" i="0" dirty="0">
                              <a:solidFill>
                                <a:schemeClr val="accent1"/>
                              </a:solidFill>
                              <a:latin typeface="Cambria Math" panose="02040503050406030204" pitchFamily="18" charset="0"/>
                              <a:ea typeface="Cambria Math" panose="02040503050406030204" pitchFamily="18" charset="0"/>
                            </a:rPr>
                            <m:t>r</m:t>
                          </m:r>
                        </m:sub>
                      </m:sSub>
                      <m:r>
                        <a:rPr lang="fr-FR" sz="1600" i="0" dirty="0">
                          <a:solidFill>
                            <a:schemeClr val="accent1"/>
                          </a:solidFill>
                          <a:latin typeface="Cambria Math" panose="02040503050406030204" pitchFamily="18" charset="0"/>
                          <a:ea typeface="Cambria Math" panose="02040503050406030204" pitchFamily="18" charset="0"/>
                        </a:rPr>
                        <m:t> ≥</m:t>
                      </m:r>
                      <m:sSub>
                        <m:sSubPr>
                          <m:ctrlPr>
                            <a:rPr lang="fr-FR" sz="1600" i="1" dirty="0">
                              <a:solidFill>
                                <a:schemeClr val="accent1"/>
                              </a:solidFill>
                              <a:latin typeface="Cambria Math" panose="02040503050406030204" pitchFamily="18" charset="0"/>
                              <a:ea typeface="Cambria Math" panose="02040503050406030204" pitchFamily="18" charset="0"/>
                            </a:rPr>
                          </m:ctrlPr>
                        </m:sSubPr>
                        <m:e>
                          <m:r>
                            <m:rPr>
                              <m:sty m:val="p"/>
                            </m:rPr>
                            <a:rPr lang="en-CA" sz="1600" i="0" dirty="0">
                              <a:solidFill>
                                <a:schemeClr val="accent1"/>
                              </a:solidFill>
                              <a:latin typeface="Cambria Math" panose="02040503050406030204" pitchFamily="18" charset="0"/>
                              <a:ea typeface="Cambria Math" panose="02040503050406030204" pitchFamily="18" charset="0"/>
                            </a:rPr>
                            <m:t>T</m:t>
                          </m:r>
                        </m:e>
                        <m:sub>
                          <m:r>
                            <m:rPr>
                              <m:sty m:val="p"/>
                            </m:rPr>
                            <a:rPr lang="en-CA" sz="1600" i="0" dirty="0">
                              <a:solidFill>
                                <a:schemeClr val="accent1"/>
                              </a:solidFill>
                              <a:latin typeface="Cambria Math" panose="02040503050406030204" pitchFamily="18" charset="0"/>
                              <a:ea typeface="Cambria Math" panose="02040503050406030204" pitchFamily="18" charset="0"/>
                            </a:rPr>
                            <m:t>f</m:t>
                          </m:r>
                        </m:sub>
                      </m:sSub>
                    </m:oMath>
                  </m:oMathPara>
                </a14:m>
                <a:endParaRPr lang="fr-FR" sz="1600" dirty="0">
                  <a:solidFill>
                    <a:schemeClr val="tx1"/>
                  </a:solidFill>
                  <a:latin typeface="Univers Condensed"/>
                  <a:ea typeface="Cambria Math" panose="02040503050406030204" pitchFamily="18" charset="0"/>
                </a:endParaRPr>
              </a:p>
              <a:p>
                <a:pPr marL="400050" lvl="1" indent="-400050" eaLnBrk="1" hangingPunct="1">
                  <a:buNone/>
                  <a:defRPr/>
                </a:pPr>
                <a:endParaRPr lang="fr-FR" sz="1600" dirty="0">
                  <a:solidFill>
                    <a:schemeClr val="tx1"/>
                  </a:solidFill>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Plastification de la section brute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panose="02040503050406030204" pitchFamily="18" charset="0"/>
                          </a:rPr>
                          <m:t>𝑦</m:t>
                        </m:r>
                      </m:sub>
                    </m:sSub>
                    <m:r>
                      <a:rPr lang="fr-FR" sz="1600" i="1" dirty="0">
                        <a:solidFill>
                          <a:schemeClr val="tx1"/>
                        </a:solidFill>
                        <a:latin typeface="Cambria Math" panose="02040503050406030204" pitchFamily="18" charset="0"/>
                        <a:ea typeface="Cambria Math" panose="02040503050406030204" pitchFamily="18" charset="0"/>
                      </a:rPr>
                      <m:t> = 0,9</m:t>
                    </m:r>
                  </m:oMath>
                </a14:m>
                <a:r>
                  <a:rPr lang="fr-FR" sz="1600" dirty="0">
                    <a:solidFill>
                      <a:schemeClr val="tx1"/>
                    </a:solidFill>
                    <a:latin typeface="Univers Condensed"/>
                    <a:ea typeface="Cambria Math" panose="02040503050406030204" pitchFamily="18" charset="0"/>
                  </a:rPr>
                  <a:t>)</a:t>
                </a:r>
              </a:p>
              <a:p>
                <a:pPr marL="1200150" lvl="3"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𝑇</m:t>
                          </m:r>
                        </m:e>
                        <m:sub>
                          <m:r>
                            <a:rPr lang="en-CA" sz="1600" i="1" dirty="0">
                              <a:solidFill>
                                <a:schemeClr val="tx1"/>
                              </a:solidFill>
                              <a:latin typeface="Cambria Math" panose="02040503050406030204" pitchFamily="18" charset="0"/>
                              <a:ea typeface="Cambria Math" panose="02040503050406030204" pitchFamily="18" charset="0"/>
                            </a:rPr>
                            <m:t>𝑟</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panose="02040503050406030204" pitchFamily="18" charset="0"/>
                            </a:rPr>
                            <m:t>𝑦</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𝑔</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oMath>
                  </m:oMathPara>
                </a14:m>
                <a:endParaRPr lang="fr-CA" sz="1600" dirty="0">
                  <a:solidFill>
                    <a:schemeClr val="tx1"/>
                  </a:solidFill>
                  <a:latin typeface="Univers Condensed"/>
                  <a:ea typeface="Cambria Math" panose="02040503050406030204" pitchFamily="18" charset="0"/>
                </a:endParaRP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Plastification de la section brute pour les assemblages mécaniques </a:t>
                </a:r>
                <a:r>
                  <a:rPr lang="fr-FR" sz="1600" u="sng" dirty="0">
                    <a:solidFill>
                      <a:schemeClr val="tx1"/>
                    </a:solidFill>
                    <a:latin typeface="Univers Condensed"/>
                    <a:ea typeface="Cambria Math" panose="02040503050406030204" pitchFamily="18" charset="0"/>
                  </a:rPr>
                  <a:t>excentriques</a:t>
                </a:r>
              </a:p>
              <a:p>
                <a:pPr marL="1200150" lvl="3" indent="-342900"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𝑇</m:t>
                          </m:r>
                        </m:e>
                        <m:sub>
                          <m:r>
                            <a:rPr lang="en-CA" sz="1600" i="1" dirty="0">
                              <a:solidFill>
                                <a:schemeClr val="tx1"/>
                              </a:solidFill>
                              <a:latin typeface="Cambria Math" panose="02040503050406030204" pitchFamily="18" charset="0"/>
                              <a:ea typeface="Cambria Math" panose="02040503050406030204" pitchFamily="18" charset="0"/>
                            </a:rPr>
                            <m:t>𝑟</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panose="02040503050406030204" pitchFamily="18" charset="0"/>
                            </a:rPr>
                            <m:t>𝑦</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𝑔𝑒</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oMath>
                  </m:oMathPara>
                </a14:m>
                <a:endParaRPr lang="fr-CA" sz="1600" dirty="0">
                  <a:solidFill>
                    <a:schemeClr val="tx1"/>
                  </a:solidFill>
                  <a:latin typeface="Univers Condensed"/>
                  <a:ea typeface="Cambria Math" panose="02040503050406030204" pitchFamily="18" charset="0"/>
                </a:endParaRP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Rupture de la pièce au droit de l’assemblages boulonné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𝜙</m:t>
                        </m:r>
                      </m:e>
                      <m:sub>
                        <m:r>
                          <a:rPr lang="fr-CA" sz="1600" i="1" dirty="0">
                            <a:solidFill>
                              <a:schemeClr val="tx1"/>
                            </a:solidFill>
                            <a:latin typeface="Cambria Math" panose="02040503050406030204" pitchFamily="18" charset="0"/>
                            <a:ea typeface="Cambria Math"/>
                          </a:rPr>
                          <m:t>𝑢</m:t>
                        </m:r>
                      </m:sub>
                    </m:sSub>
                    <m:r>
                      <a:rPr lang="fr-FR" sz="1600" i="1" dirty="0">
                        <a:solidFill>
                          <a:schemeClr val="tx1"/>
                        </a:solidFill>
                        <a:latin typeface="Cambria Math" panose="02040503050406030204" pitchFamily="18" charset="0"/>
                        <a:ea typeface="Cambria Math" panose="02040503050406030204" pitchFamily="18" charset="0"/>
                      </a:rPr>
                      <m:t> =</m:t>
                    </m:r>
                    <m:r>
                      <a:rPr lang="en-CA" sz="1600" i="1" dirty="0">
                        <a:solidFill>
                          <a:schemeClr val="tx1"/>
                        </a:solidFill>
                        <a:latin typeface="Cambria Math" panose="02040503050406030204" pitchFamily="18" charset="0"/>
                        <a:ea typeface="Cambria Math" panose="02040503050406030204" pitchFamily="18" charset="0"/>
                      </a:rPr>
                      <m:t>0,75</m:t>
                    </m:r>
                  </m:oMath>
                </a14:m>
                <a:r>
                  <a:rPr lang="fr-FR" sz="1600" dirty="0">
                    <a:solidFill>
                      <a:schemeClr val="tx1"/>
                    </a:solidFill>
                    <a:latin typeface="Univers Condensed"/>
                    <a:ea typeface="Cambria Math" panose="02040503050406030204" pitchFamily="18" charset="0"/>
                  </a:rPr>
                  <a:t>)</a:t>
                </a:r>
              </a:p>
              <a:p>
                <a:pPr marL="1200150" lvl="3" indent="-342900"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𝑇</m:t>
                          </m:r>
                        </m:e>
                        <m:sub>
                          <m:r>
                            <a:rPr lang="en-CA" sz="1600" i="1" dirty="0">
                              <a:solidFill>
                                <a:schemeClr val="tx1"/>
                              </a:solidFill>
                              <a:latin typeface="Cambria Math" panose="02040503050406030204" pitchFamily="18" charset="0"/>
                              <a:ea typeface="Cambria Math" panose="02040503050406030204" pitchFamily="18" charset="0"/>
                            </a:rPr>
                            <m:t>𝑟</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𝑢</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𝑛</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𝑢</m:t>
                          </m:r>
                        </m:sub>
                      </m:sSub>
                    </m:oMath>
                  </m:oMathPara>
                </a14:m>
                <a:endParaRPr lang="fr-CA" sz="1600" dirty="0">
                  <a:solidFill>
                    <a:schemeClr val="tx1"/>
                  </a:solidFill>
                  <a:latin typeface="Univers Condensed"/>
                  <a:ea typeface="Cambria Math" panose="02040503050406030204" pitchFamily="18" charset="0"/>
                </a:endParaRP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Rupture de la pièce au droit de l’assemblages boulonnés </a:t>
                </a:r>
                <a:r>
                  <a:rPr lang="fr-FR" sz="1600" u="sng" dirty="0">
                    <a:solidFill>
                      <a:schemeClr val="tx1"/>
                    </a:solidFill>
                    <a:latin typeface="Univers Condensed"/>
                    <a:ea typeface="Cambria Math" panose="02040503050406030204" pitchFamily="18" charset="0"/>
                  </a:rPr>
                  <a:t>excentriques</a:t>
                </a:r>
              </a:p>
              <a:p>
                <a:pPr marL="1200150" lvl="3" indent="-342900"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𝑇</m:t>
                          </m:r>
                        </m:e>
                        <m:sub>
                          <m:r>
                            <a:rPr lang="en-CA" sz="1600" i="1" dirty="0">
                              <a:solidFill>
                                <a:schemeClr val="tx1"/>
                              </a:solidFill>
                              <a:latin typeface="Cambria Math" panose="02040503050406030204" pitchFamily="18" charset="0"/>
                              <a:ea typeface="Cambria Math" panose="02040503050406030204" pitchFamily="18" charset="0"/>
                            </a:rPr>
                            <m:t>𝑟</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𝑢</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𝑛𝑒</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𝑢</m:t>
                          </m:r>
                        </m:sub>
                      </m:sSub>
                    </m:oMath>
                  </m:oMathPara>
                </a14:m>
                <a:endParaRPr lang="fr-CA" sz="1600" dirty="0">
                  <a:solidFill>
                    <a:schemeClr val="tx1"/>
                  </a:solidFill>
                  <a:latin typeface="Univers Condensed"/>
                  <a:ea typeface="Cambria Math" panose="02040503050406030204" pitchFamily="18" charset="0"/>
                </a:endParaRP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1183310"/>
                <a:ext cx="9108504" cy="5538165"/>
              </a:xfrm>
              <a:prstGeom prst="rect">
                <a:avLst/>
              </a:prstGeom>
              <a:blipFill>
                <a:blip r:embed="rId3"/>
                <a:stretch>
                  <a:fillRect l="-402" t="-2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37876692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82</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Mode de mise hors service par plastification ou fracture (états limites ultimes)</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1269574"/>
                <a:ext cx="9513498" cy="5086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lvl="2" indent="-400050" eaLnBrk="1" hangingPunct="1">
                  <a:buNone/>
                  <a:defRPr/>
                </a:pPr>
                <a14:m>
                  <m:oMathPara xmlns:m="http://schemas.openxmlformats.org/officeDocument/2006/math">
                    <m:oMathParaPr>
                      <m:jc m:val="left"/>
                    </m:oMathParaPr>
                    <m:oMath xmlns:m="http://schemas.openxmlformats.org/officeDocument/2006/math">
                      <m:sSub>
                        <m:sSubPr>
                          <m:ctrlPr>
                            <a:rPr lang="fr-FR" sz="2000" i="1" dirty="0" smtClean="0">
                              <a:solidFill>
                                <a:schemeClr val="accent1"/>
                              </a:solidFill>
                              <a:latin typeface="Cambria Math" panose="02040503050406030204" pitchFamily="18" charset="0"/>
                              <a:ea typeface="Cambria Math" panose="02040503050406030204" pitchFamily="18" charset="0"/>
                            </a:rPr>
                          </m:ctrlPr>
                        </m:sSubPr>
                        <m:e>
                          <m:r>
                            <m:rPr>
                              <m:sty m:val="p"/>
                            </m:rPr>
                            <a:rPr lang="en-CA" sz="2000" i="0" dirty="0">
                              <a:solidFill>
                                <a:schemeClr val="accent1"/>
                              </a:solidFill>
                              <a:latin typeface="Cambria Math" panose="02040503050406030204" pitchFamily="18" charset="0"/>
                              <a:ea typeface="Cambria Math" panose="02040503050406030204" pitchFamily="18" charset="0"/>
                            </a:rPr>
                            <m:t>T</m:t>
                          </m:r>
                        </m:e>
                        <m:sub>
                          <m:r>
                            <m:rPr>
                              <m:sty m:val="p"/>
                            </m:rPr>
                            <a:rPr lang="en-CA" sz="2000" i="0" dirty="0">
                              <a:solidFill>
                                <a:schemeClr val="accent1"/>
                              </a:solidFill>
                              <a:latin typeface="Cambria Math" panose="02040503050406030204" pitchFamily="18" charset="0"/>
                              <a:ea typeface="Cambria Math" panose="02040503050406030204" pitchFamily="18" charset="0"/>
                            </a:rPr>
                            <m:t>r</m:t>
                          </m:r>
                        </m:sub>
                      </m:sSub>
                      <m:r>
                        <a:rPr lang="fr-FR" sz="2000" i="0" dirty="0">
                          <a:solidFill>
                            <a:schemeClr val="accent1"/>
                          </a:solidFill>
                          <a:latin typeface="Cambria Math" panose="02040503050406030204" pitchFamily="18" charset="0"/>
                          <a:ea typeface="Cambria Math" panose="02040503050406030204" pitchFamily="18" charset="0"/>
                        </a:rPr>
                        <m:t> ≥</m:t>
                      </m:r>
                      <m:sSub>
                        <m:sSubPr>
                          <m:ctrlPr>
                            <a:rPr lang="fr-FR" sz="2000" i="1" dirty="0">
                              <a:solidFill>
                                <a:schemeClr val="accent1"/>
                              </a:solidFill>
                              <a:latin typeface="Cambria Math" panose="02040503050406030204" pitchFamily="18" charset="0"/>
                              <a:ea typeface="Cambria Math" panose="02040503050406030204" pitchFamily="18" charset="0"/>
                            </a:rPr>
                          </m:ctrlPr>
                        </m:sSubPr>
                        <m:e>
                          <m:r>
                            <m:rPr>
                              <m:sty m:val="p"/>
                            </m:rPr>
                            <a:rPr lang="en-CA" sz="2000" i="0" dirty="0">
                              <a:solidFill>
                                <a:schemeClr val="accent1"/>
                              </a:solidFill>
                              <a:latin typeface="Cambria Math" panose="02040503050406030204" pitchFamily="18" charset="0"/>
                              <a:ea typeface="Cambria Math" panose="02040503050406030204" pitchFamily="18" charset="0"/>
                            </a:rPr>
                            <m:t>T</m:t>
                          </m:r>
                        </m:e>
                        <m:sub>
                          <m:r>
                            <m:rPr>
                              <m:sty m:val="p"/>
                            </m:rPr>
                            <a:rPr lang="en-CA" sz="2000" i="0" dirty="0">
                              <a:solidFill>
                                <a:schemeClr val="accent1"/>
                              </a:solidFill>
                              <a:latin typeface="Cambria Math" panose="02040503050406030204" pitchFamily="18" charset="0"/>
                              <a:ea typeface="Cambria Math" panose="02040503050406030204" pitchFamily="18" charset="0"/>
                            </a:rPr>
                            <m:t>f</m:t>
                          </m:r>
                        </m:sub>
                      </m:sSub>
                    </m:oMath>
                  </m:oMathPara>
                </a14:m>
                <a:endParaRPr lang="fr-FR" sz="2000" dirty="0">
                  <a:solidFill>
                    <a:schemeClr val="tx1"/>
                  </a:solidFill>
                  <a:latin typeface="Univers Condensed"/>
                  <a:ea typeface="Cambria Math" panose="02040503050406030204" pitchFamily="18" charset="0"/>
                </a:endParaRPr>
              </a:p>
              <a:p>
                <a:pPr marL="400050" lvl="1" indent="-400050" eaLnBrk="1" hangingPunct="1">
                  <a:buNone/>
                  <a:defRPr/>
                </a:pPr>
                <a:endParaRPr lang="fr-FR" sz="2000" dirty="0">
                  <a:solidFill>
                    <a:schemeClr val="tx1"/>
                  </a:solidFill>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dirty="0">
                    <a:solidFill>
                      <a:schemeClr val="tx1"/>
                    </a:solidFill>
                    <a:latin typeface="Univers Condensed"/>
                    <a:ea typeface="Cambria Math" panose="02040503050406030204" pitchFamily="18" charset="0"/>
                  </a:rPr>
                  <a:t>Rupture de la pièce au droit de la </a:t>
                </a:r>
                <a:r>
                  <a:rPr lang="fr-FR" u="sng" dirty="0">
                    <a:solidFill>
                      <a:schemeClr val="tx1"/>
                    </a:solidFill>
                    <a:latin typeface="Univers Condensed"/>
                    <a:ea typeface="Cambria Math" panose="02040503050406030204" pitchFamily="18" charset="0"/>
                  </a:rPr>
                  <a:t>soudure transversale</a:t>
                </a:r>
              </a:p>
              <a:p>
                <a:pPr marL="1200150" lvl="3" indent="-342900" eaLnBrk="1" hangingPunct="1">
                  <a:buFont typeface="Arial" panose="020B0604020202020204" pitchFamily="34" charset="0"/>
                  <a:buChar char="•"/>
                  <a:defRPr/>
                </a:pPr>
                <a:endParaRPr lang="fr-FR"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𝑇</m:t>
                          </m:r>
                        </m:e>
                        <m:sub>
                          <m:r>
                            <a:rPr lang="en-CA" i="1" dirty="0">
                              <a:solidFill>
                                <a:schemeClr val="tx1"/>
                              </a:solidFill>
                              <a:latin typeface="Cambria Math" panose="02040503050406030204" pitchFamily="18" charset="0"/>
                              <a:ea typeface="Cambria Math" panose="02040503050406030204" pitchFamily="18" charset="0"/>
                            </a:rPr>
                            <m:t>𝑟</m:t>
                          </m:r>
                        </m:sub>
                      </m:sSub>
                      <m:r>
                        <a:rPr lang="fr-CA" i="1" dirty="0">
                          <a:solidFill>
                            <a:schemeClr val="tx1"/>
                          </a:solidFill>
                          <a:latin typeface="Cambria Math" panose="02040503050406030204" pitchFamily="18" charset="0"/>
                          <a:ea typeface="Cambria Math" panose="02040503050406030204" pitchFamily="18" charset="0"/>
                        </a:rPr>
                        <m:t>=</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fr-FR" i="1" dirty="0">
                              <a:solidFill>
                                <a:schemeClr val="tx1"/>
                              </a:solidFill>
                              <a:latin typeface="Cambria Math" panose="02040503050406030204" pitchFamily="18" charset="0"/>
                              <a:ea typeface="Cambria Math"/>
                            </a:rPr>
                            <m:t>𝜙</m:t>
                          </m:r>
                        </m:e>
                        <m:sub>
                          <m:r>
                            <a:rPr lang="en-CA" i="1" dirty="0">
                              <a:solidFill>
                                <a:schemeClr val="tx1"/>
                              </a:solidFill>
                              <a:latin typeface="Cambria Math" panose="02040503050406030204" pitchFamily="18" charset="0"/>
                              <a:ea typeface="Cambria Math"/>
                            </a:rPr>
                            <m:t>𝑢</m:t>
                          </m:r>
                        </m:sub>
                      </m:sSub>
                      <m:r>
                        <a:rPr lang="en-CA" i="1" dirty="0">
                          <a:solidFill>
                            <a:schemeClr val="tx1"/>
                          </a:solidFill>
                          <a:latin typeface="Cambria Math" panose="02040503050406030204" pitchFamily="18" charset="0"/>
                          <a:ea typeface="Cambria Math" panose="02040503050406030204" pitchFamily="18" charset="0"/>
                        </a:rPr>
                        <m:t> </m:t>
                      </m:r>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en-CA" i="1" dirty="0">
                              <a:solidFill>
                                <a:schemeClr val="tx1"/>
                              </a:solidFill>
                              <a:latin typeface="Cambria Math" panose="02040503050406030204" pitchFamily="18" charset="0"/>
                              <a:ea typeface="Cambria Math" panose="02040503050406030204" pitchFamily="18" charset="0"/>
                            </a:rPr>
                            <m:t>𝑔</m:t>
                          </m:r>
                        </m:sub>
                      </m:sSub>
                      <m:r>
                        <a:rPr lang="en-CA" i="1" dirty="0">
                          <a:solidFill>
                            <a:schemeClr val="tx1"/>
                          </a:solidFill>
                          <a:latin typeface="Cambria Math" panose="02040503050406030204" pitchFamily="18" charset="0"/>
                          <a:ea typeface="Cambria Math" panose="02040503050406030204" pitchFamily="18" charset="0"/>
                        </a:rPr>
                        <m:t> </m:t>
                      </m:r>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𝑤𝑢</m:t>
                          </m:r>
                        </m:sub>
                      </m:sSub>
                    </m:oMath>
                  </m:oMathPara>
                </a14:m>
                <a:endParaRPr lang="fr-CA" dirty="0">
                  <a:solidFill>
                    <a:schemeClr val="tx1"/>
                  </a:solidFill>
                  <a:latin typeface="Univers Condensed"/>
                  <a:ea typeface="Cambria Math" panose="02040503050406030204" pitchFamily="18" charset="0"/>
                </a:endParaRPr>
              </a:p>
              <a:p>
                <a:pPr marL="1314450" lvl="4" indent="0" eaLnBrk="1" hangingPunct="1">
                  <a:buNone/>
                  <a:defRPr/>
                </a:pPr>
                <a:endParaRPr lang="fr-CA" dirty="0">
                  <a:solidFill>
                    <a:schemeClr val="tx1"/>
                  </a:solidFill>
                  <a:latin typeface="Univers Condensed"/>
                  <a:ea typeface="Cambria Math" panose="02040503050406030204" pitchFamily="18" charset="0"/>
                </a:endParaRPr>
              </a:p>
              <a:p>
                <a:pPr marL="1314450" lvl="4" indent="0" eaLnBrk="1" hangingPunct="1">
                  <a:buNone/>
                  <a:defRPr/>
                </a:pPr>
                <a:r>
                  <a:rPr lang="fr-FR" dirty="0">
                    <a:solidFill>
                      <a:schemeClr val="tx1"/>
                    </a:solidFill>
                    <a:latin typeface="Univers Condensed"/>
                    <a:ea typeface="Cambria Math" panose="02040503050406030204" pitchFamily="18" charset="0"/>
                  </a:rPr>
                  <a:t>Les soudures à rainure à pénétration partielle ne sont généralement pas recommandées</a:t>
                </a:r>
              </a:p>
              <a:p>
                <a:pPr marL="857250" lvl="3" indent="0" eaLnBrk="1" hangingPunct="1">
                  <a:buNone/>
                  <a:defRPr/>
                </a:pPr>
                <a:endParaRPr lang="fr-FR" dirty="0">
                  <a:solidFill>
                    <a:schemeClr val="tx1"/>
                  </a:solidFill>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dirty="0">
                    <a:solidFill>
                      <a:schemeClr val="tx1"/>
                    </a:solidFill>
                    <a:latin typeface="Univers Condensed"/>
                    <a:ea typeface="Cambria Math" panose="02040503050406030204" pitchFamily="18" charset="0"/>
                  </a:rPr>
                  <a:t>Pièces de la pièce comportant une </a:t>
                </a:r>
                <a:r>
                  <a:rPr lang="fr-FR" u="sng" dirty="0">
                    <a:solidFill>
                      <a:schemeClr val="tx1"/>
                    </a:solidFill>
                    <a:latin typeface="Univers Condensed"/>
                    <a:ea typeface="Cambria Math" panose="02040503050406030204" pitchFamily="18" charset="0"/>
                  </a:rPr>
                  <a:t>soudure longitudinale</a:t>
                </a:r>
              </a:p>
              <a:p>
                <a:pPr marL="857250" lvl="3" indent="0" eaLnBrk="1" hangingPunct="1">
                  <a:buNone/>
                  <a:defRPr/>
                </a:pPr>
                <a:endParaRPr lang="fr-FR"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centerGroup"/>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𝑇</m:t>
                          </m:r>
                        </m:e>
                        <m:sub>
                          <m:r>
                            <a:rPr lang="en-CA" i="1" dirty="0">
                              <a:solidFill>
                                <a:schemeClr val="tx1"/>
                              </a:solidFill>
                              <a:latin typeface="Cambria Math" panose="02040503050406030204" pitchFamily="18" charset="0"/>
                              <a:ea typeface="Cambria Math" panose="02040503050406030204" pitchFamily="18" charset="0"/>
                            </a:rPr>
                            <m:t>𝑟</m:t>
                          </m:r>
                        </m:sub>
                      </m:sSub>
                      <m:r>
                        <a:rPr lang="fr-CA" i="1" dirty="0">
                          <a:solidFill>
                            <a:schemeClr val="tx1"/>
                          </a:solidFill>
                          <a:latin typeface="Cambria Math" panose="02040503050406030204" pitchFamily="18" charset="0"/>
                          <a:ea typeface="Cambria Math" panose="02040503050406030204" pitchFamily="18" charset="0"/>
                        </a:rPr>
                        <m:t>=</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fr-FR" i="1" dirty="0">
                              <a:solidFill>
                                <a:schemeClr val="tx1"/>
                              </a:solidFill>
                              <a:latin typeface="Cambria Math" panose="02040503050406030204" pitchFamily="18" charset="0"/>
                              <a:ea typeface="Cambria Math"/>
                            </a:rPr>
                            <m:t>𝜙</m:t>
                          </m:r>
                        </m:e>
                        <m:sub>
                          <m:r>
                            <a:rPr lang="en-CA" i="1" dirty="0">
                              <a:solidFill>
                                <a:schemeClr val="tx1"/>
                              </a:solidFill>
                              <a:latin typeface="Cambria Math" panose="02040503050406030204" pitchFamily="18" charset="0"/>
                              <a:ea typeface="Cambria Math" panose="02040503050406030204" pitchFamily="18" charset="0"/>
                            </a:rPr>
                            <m:t>𝑦</m:t>
                          </m:r>
                        </m:sub>
                      </m:sSub>
                      <m:r>
                        <a:rPr lang="en-CA" i="1" dirty="0">
                          <a:solidFill>
                            <a:schemeClr val="tx1"/>
                          </a:solidFill>
                          <a:latin typeface="Cambria Math" panose="02040503050406030204" pitchFamily="18" charset="0"/>
                          <a:ea typeface="Cambria Math" panose="02040503050406030204" pitchFamily="18" charset="0"/>
                        </a:rPr>
                        <m:t> </m:t>
                      </m:r>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en-CA" i="1" dirty="0">
                              <a:solidFill>
                                <a:schemeClr val="tx1"/>
                              </a:solidFill>
                              <a:latin typeface="Cambria Math" panose="02040503050406030204" pitchFamily="18" charset="0"/>
                              <a:ea typeface="Cambria Math" panose="02040503050406030204" pitchFamily="18" charset="0"/>
                            </a:rPr>
                            <m:t>𝑚</m:t>
                          </m:r>
                        </m:sub>
                      </m:sSub>
                      <m:r>
                        <a:rPr lang="en-CA" i="1" dirty="0">
                          <a:solidFill>
                            <a:schemeClr val="tx1"/>
                          </a:solidFill>
                          <a:latin typeface="Cambria Math" panose="02040503050406030204" pitchFamily="18" charset="0"/>
                          <a:ea typeface="Cambria Math" panose="02040503050406030204" pitchFamily="18" charset="0"/>
                        </a:rPr>
                        <m:t> </m:t>
                      </m:r>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r>
                        <a:rPr lang="fr-CA" i="1" dirty="0">
                          <a:solidFill>
                            <a:schemeClr val="tx1"/>
                          </a:solidFill>
                          <a:latin typeface="Cambria Math" panose="02040503050406030204" pitchFamily="18" charset="0"/>
                          <a:ea typeface="Cambria Math" panose="02040503050406030204" pitchFamily="18" charset="0"/>
                        </a:rPr>
                        <m:t>=</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fr-FR" i="1" dirty="0">
                              <a:solidFill>
                                <a:schemeClr val="tx1"/>
                              </a:solidFill>
                              <a:latin typeface="Cambria Math" panose="02040503050406030204" pitchFamily="18" charset="0"/>
                              <a:ea typeface="Cambria Math"/>
                            </a:rPr>
                            <m:t>𝜙</m:t>
                          </m:r>
                        </m:e>
                        <m:sub>
                          <m:r>
                            <a:rPr lang="en-CA" i="1" dirty="0">
                              <a:solidFill>
                                <a:schemeClr val="tx1"/>
                              </a:solidFill>
                              <a:latin typeface="Cambria Math" panose="02040503050406030204" pitchFamily="18" charset="0"/>
                              <a:ea typeface="Cambria Math" panose="02040503050406030204" pitchFamily="18" charset="0"/>
                            </a:rPr>
                            <m:t>𝑦</m:t>
                          </m:r>
                        </m:sub>
                      </m:sSub>
                      <m:r>
                        <a:rPr lang="en-CA" i="1" dirty="0">
                          <a:solidFill>
                            <a:schemeClr val="tx1"/>
                          </a:solidFill>
                          <a:latin typeface="Cambria Math" panose="02040503050406030204" pitchFamily="18" charset="0"/>
                          <a:ea typeface="Cambria Math" panose="02040503050406030204" pitchFamily="18" charset="0"/>
                        </a:rPr>
                        <m:t> </m:t>
                      </m:r>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fr-CA" i="1" dirty="0">
                              <a:solidFill>
                                <a:schemeClr val="tx1"/>
                              </a:solidFill>
                              <a:latin typeface="Cambria Math" panose="02040503050406030204" pitchFamily="18" charset="0"/>
                              <a:ea typeface="Cambria Math" panose="02040503050406030204" pitchFamily="18" charset="0"/>
                            </a:rPr>
                            <m:t>𝑔</m:t>
                          </m:r>
                        </m:sub>
                      </m:sSub>
                      <m:r>
                        <a:rPr lang="en-CA" i="1" dirty="0">
                          <a:solidFill>
                            <a:schemeClr val="tx1"/>
                          </a:solidFill>
                          <a:latin typeface="Cambria Math" panose="02040503050406030204" pitchFamily="18" charset="0"/>
                          <a:ea typeface="Cambria Math" panose="02040503050406030204" pitchFamily="18" charset="0"/>
                        </a:rPr>
                        <m:t> </m:t>
                      </m:r>
                      <m:sSub>
                        <m:sSubPr>
                          <m:ctrlPr>
                            <a:rPr lang="en-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fr-CA" i="1" dirty="0">
                              <a:solidFill>
                                <a:schemeClr val="tx1"/>
                              </a:solidFill>
                              <a:latin typeface="Cambria Math" panose="02040503050406030204" pitchFamily="18" charset="0"/>
                              <a:ea typeface="Cambria Math" panose="02040503050406030204" pitchFamily="18" charset="0"/>
                            </a:rPr>
                            <m:t>𝑚</m:t>
                          </m:r>
                        </m:sub>
                      </m:sSub>
                    </m:oMath>
                  </m:oMathPara>
                </a14:m>
                <a:endParaRPr lang="fr-CA" dirty="0">
                  <a:solidFill>
                    <a:schemeClr val="tx1"/>
                  </a:solidFill>
                  <a:latin typeface="Univers Condensed"/>
                  <a:ea typeface="Cambria Math" panose="02040503050406030204" pitchFamily="18" charset="0"/>
                </a:endParaRPr>
              </a:p>
              <a:p>
                <a:pPr marL="1314450" lvl="4" indent="0" eaLnBrk="1" hangingPunct="1">
                  <a:buNone/>
                  <a:defRPr/>
                </a:pPr>
                <a:endParaRPr lang="fr-CA"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1269574"/>
                <a:ext cx="9513498" cy="5086775"/>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57583525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83</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fontScale="90000"/>
          </a:bodyPr>
          <a:lstStyle/>
          <a:p>
            <a:r>
              <a:rPr lang="fr-CA" dirty="0">
                <a:solidFill>
                  <a:schemeClr val="accent2"/>
                </a:solidFill>
              </a:rPr>
              <a:t>Mode de mise hors service par plastification ou fracture (états limites ultimes)</a:t>
            </a:r>
          </a:p>
        </p:txBody>
      </p:sp>
      <p:sp>
        <p:nvSpPr>
          <p:cNvPr id="7" name="Rectangle 6"/>
          <p:cNvSpPr/>
          <p:nvPr/>
        </p:nvSpPr>
        <p:spPr>
          <a:xfrm>
            <a:off x="3889305" y="5569876"/>
            <a:ext cx="4261603" cy="307777"/>
          </a:xfrm>
          <a:prstGeom prst="rect">
            <a:avLst/>
          </a:prstGeom>
        </p:spPr>
        <p:txBody>
          <a:bodyPr wrap="square">
            <a:spAutoFit/>
          </a:bodyPr>
          <a:lstStyle/>
          <a:p>
            <a:r>
              <a:rPr lang="fr-FR" sz="1400" dirty="0">
                <a:latin typeface="Univers Condensed"/>
              </a:rPr>
              <a:t>Soudure à rainure oblique sollicitée en traction</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795" y="1666972"/>
            <a:ext cx="65246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6851937C-889E-C247-83D1-A9231ABDDFD7}"/>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4813321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84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a:bodyPr>
          <a:lstStyle/>
          <a:p>
            <a:r>
              <a:rPr lang="fr-FR" sz="2700" dirty="0">
                <a:effectLst/>
              </a:rPr>
              <a:t>A – Introduction</a:t>
            </a:r>
          </a:p>
          <a:p>
            <a:r>
              <a:rPr lang="fr-FR" sz="2700" dirty="0">
                <a:effectLst/>
              </a:rPr>
              <a:t>B – Classification des pièces d’aluminium travaillant en traction</a:t>
            </a:r>
          </a:p>
          <a:p>
            <a:r>
              <a:rPr lang="fr-FR" sz="2700" dirty="0">
                <a:effectLst/>
              </a:rPr>
              <a:t>C – Comportement des pièces tendues en aluminium</a:t>
            </a:r>
          </a:p>
          <a:p>
            <a:r>
              <a:rPr lang="fr-FR" sz="2700" dirty="0">
                <a:effectLst/>
              </a:rPr>
              <a:t>D – </a:t>
            </a:r>
            <a:r>
              <a:rPr lang="fr-CA" sz="2700" dirty="0">
                <a:effectLst/>
              </a:rPr>
              <a:t>Différence entre le comportement en traction des pièces en acier et celui des pièces en aluminium</a:t>
            </a:r>
            <a:endParaRPr lang="fr-FR" sz="2700" dirty="0">
              <a:effectLst/>
            </a:endParaRPr>
          </a:p>
          <a:p>
            <a:r>
              <a:rPr lang="fr-FR" sz="2700" dirty="0">
                <a:effectLst/>
              </a:rPr>
              <a:t>E – </a:t>
            </a:r>
            <a:r>
              <a:rPr lang="fr-CA" sz="2700" dirty="0">
                <a:effectLst/>
              </a:rPr>
              <a:t>Définition de l’aire d’une section d’une pièce en traction</a:t>
            </a:r>
          </a:p>
          <a:p>
            <a:r>
              <a:rPr lang="fr-FR" sz="2700" dirty="0">
                <a:effectLst/>
              </a:rPr>
              <a:t>F – </a:t>
            </a:r>
            <a:r>
              <a:rPr lang="fr-CA" sz="2700" dirty="0">
                <a:effectLst/>
              </a:rPr>
              <a:t>Définition de l’aire d’une section d’une pièce en traction soudée  </a:t>
            </a:r>
          </a:p>
          <a:p>
            <a:r>
              <a:rPr lang="fr-FR" sz="2700" dirty="0">
                <a:effectLst/>
              </a:rPr>
              <a:t>G – </a:t>
            </a:r>
            <a:r>
              <a:rPr lang="fr-CA" sz="2700" dirty="0">
                <a:effectLst/>
              </a:rPr>
              <a:t>Mode de mise hors service par plastification ou fracture (états limites ultimes)</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H – Exemples pratiques </a:t>
            </a:r>
            <a:endPar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3574306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pratiques</a:t>
            </a:r>
            <a:endParaRPr lang="fr-CA" dirty="0"/>
          </a:p>
        </p:txBody>
      </p:sp>
      <p:sp>
        <p:nvSpPr>
          <p:cNvPr id="3" name="Espace réservé du texte 2"/>
          <p:cNvSpPr>
            <a:spLocks noGrp="1"/>
          </p:cNvSpPr>
          <p:nvPr>
            <p:ph type="body" idx="1"/>
          </p:nvPr>
        </p:nvSpPr>
        <p:spPr>
          <a:xfrm>
            <a:off x="931972" y="4013657"/>
            <a:ext cx="5316428" cy="1371144"/>
          </a:xfrm>
        </p:spPr>
        <p:txBody>
          <a:bodyPr/>
          <a:lstStyle/>
          <a:p>
            <a:r>
              <a:rPr lang="fr-CA" cap="all" dirty="0"/>
              <a:t>E</a:t>
            </a:r>
            <a:r>
              <a:rPr lang="fr-CA" dirty="0"/>
              <a:t>xemple pratique </a:t>
            </a:r>
            <a:r>
              <a:rPr lang="fr-CA" cap="all" dirty="0"/>
              <a:t>1 </a:t>
            </a:r>
            <a:r>
              <a:rPr lang="fr-CA" dirty="0"/>
              <a:t>(</a:t>
            </a:r>
            <a:r>
              <a:rPr lang="fr-FR" dirty="0"/>
              <a:t>Exemple 4.3, livre de Beaulieu  – Résistance de tubes soudés</a:t>
            </a:r>
            <a:r>
              <a:rPr lang="fr-CA" dirty="0"/>
              <a:t>)</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85</a:t>
            </a:fld>
            <a:endParaRPr lang="fr-FR"/>
          </a:p>
        </p:txBody>
      </p:sp>
    </p:spTree>
    <p:extLst>
      <p:ext uri="{BB962C8B-B14F-4D97-AF65-F5344CB8AC3E}">
        <p14:creationId xmlns:p14="http://schemas.microsoft.com/office/powerpoint/2010/main" val="3082180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86</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116" y="749189"/>
            <a:ext cx="8461075" cy="571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BB6B6E9E-A7FB-184A-8E13-58E637B9350F}"/>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18269820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87</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135" y="657843"/>
            <a:ext cx="6544393" cy="5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DD5FF015-F1C6-6443-89D0-726263831D5B}"/>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851477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pratiques</a:t>
            </a:r>
            <a:endParaRPr lang="fr-CA" dirty="0"/>
          </a:p>
        </p:txBody>
      </p:sp>
      <p:sp>
        <p:nvSpPr>
          <p:cNvPr id="3" name="Espace réservé du texte 2"/>
          <p:cNvSpPr>
            <a:spLocks noGrp="1"/>
          </p:cNvSpPr>
          <p:nvPr>
            <p:ph type="body" idx="1"/>
          </p:nvPr>
        </p:nvSpPr>
        <p:spPr>
          <a:xfrm>
            <a:off x="931972" y="4013657"/>
            <a:ext cx="5316428" cy="1371144"/>
          </a:xfrm>
        </p:spPr>
        <p:txBody>
          <a:bodyPr/>
          <a:lstStyle/>
          <a:p>
            <a:r>
              <a:rPr lang="fr-CA" cap="all" dirty="0"/>
              <a:t>E</a:t>
            </a:r>
            <a:r>
              <a:rPr lang="fr-CA" dirty="0"/>
              <a:t>xemple pratique </a:t>
            </a:r>
            <a:r>
              <a:rPr lang="fr-CA" cap="all" dirty="0"/>
              <a:t>2 </a:t>
            </a:r>
            <a:r>
              <a:rPr lang="fr-CA" dirty="0"/>
              <a:t>(</a:t>
            </a:r>
            <a:r>
              <a:rPr lang="fr-FR" dirty="0"/>
              <a:t>Exemple 4.4, livre de Beaulieu – Résistance d’un profilé à section composée soudée, assemblé par boulonnage</a:t>
            </a:r>
            <a:r>
              <a:rPr lang="fr-CA" dirty="0"/>
              <a:t>)</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88</a:t>
            </a:fld>
            <a:endParaRPr lang="fr-FR"/>
          </a:p>
        </p:txBody>
      </p:sp>
    </p:spTree>
    <p:extLst>
      <p:ext uri="{BB962C8B-B14F-4D97-AF65-F5344CB8AC3E}">
        <p14:creationId xmlns:p14="http://schemas.microsoft.com/office/powerpoint/2010/main" val="3421589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89</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821" y="1517502"/>
            <a:ext cx="9286249" cy="4304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0FD7FD31-381B-B446-8F90-ECDAE614EE8D}"/>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7806713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lstStyle/>
          <a:p>
            <a:r>
              <a:rPr lang="fr-CA" dirty="0">
                <a:solidFill>
                  <a:schemeClr val="accent2"/>
                </a:solidFill>
              </a:rPr>
              <a:t>Introduction</a:t>
            </a:r>
          </a:p>
        </p:txBody>
      </p:sp>
      <p:sp>
        <p:nvSpPr>
          <p:cNvPr id="10" name="Rectangle 1027"/>
          <p:cNvSpPr txBox="1">
            <a:spLocks noChangeArrowheads="1"/>
          </p:cNvSpPr>
          <p:nvPr/>
        </p:nvSpPr>
        <p:spPr bwMode="auto">
          <a:xfrm>
            <a:off x="838200" y="918567"/>
            <a:ext cx="904956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lvl="1" indent="-182563" eaLnBrk="1" hangingPunct="1">
              <a:buFont typeface="Arial" panose="020B0604020202020204" pitchFamily="34" charset="0"/>
              <a:buChar char="•"/>
              <a:defRPr/>
            </a:pPr>
            <a:r>
              <a:rPr lang="fr-FR" sz="1600" dirty="0">
                <a:latin typeface="Univers Condensed"/>
                <a:ea typeface="Cambria Math" panose="02040503050406030204" pitchFamily="18" charset="0"/>
              </a:rPr>
              <a:t>De plus, les conditions de liaison et la disposition des </a:t>
            </a:r>
            <a:r>
              <a:rPr lang="fr-FR" sz="1600" u="sng" dirty="0">
                <a:latin typeface="Univers Condensed"/>
                <a:ea typeface="Cambria Math" panose="02040503050406030204" pitchFamily="18" charset="0"/>
              </a:rPr>
              <a:t>éléments d’assemblage</a:t>
            </a:r>
            <a:r>
              <a:rPr lang="fr-FR" sz="1600" dirty="0">
                <a:latin typeface="Univers Condensed"/>
                <a:ea typeface="Cambria Math" panose="02040503050406030204" pitchFamily="18" charset="0"/>
              </a:rPr>
              <a:t> par rapport aux extrémités de la pièce en traction vont influencer les critères de calcul et la vérification des pièces en traction</a:t>
            </a:r>
          </a:p>
        </p:txBody>
      </p:sp>
      <mc:AlternateContent xmlns:mc="http://schemas.openxmlformats.org/markup-compatibility/2006" xmlns:a14="http://schemas.microsoft.com/office/drawing/2010/main">
        <mc:Choice Requires="a14">
          <p:sp>
            <p:nvSpPr>
              <p:cNvPr id="12" name="Rectangle 1027">
                <a:extLst>
                  <a:ext uri="{FF2B5EF4-FFF2-40B4-BE49-F238E27FC236}">
                    <a16:creationId xmlns:a16="http://schemas.microsoft.com/office/drawing/2014/main" id="{5246491A-E518-4147-BEC1-9845B3F7CAEF}"/>
                  </a:ext>
                </a:extLst>
              </p:cNvPr>
              <p:cNvSpPr txBox="1">
                <a:spLocks noChangeArrowheads="1"/>
              </p:cNvSpPr>
              <p:nvPr/>
            </p:nvSpPr>
            <p:spPr bwMode="auto">
              <a:xfrm>
                <a:off x="841280" y="1944567"/>
                <a:ext cx="4968552" cy="25823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Pour les assemblages mécaniques, la disposition des éléments d’assemblages peut engendrer :</a:t>
                </a: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087437"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une excentricité par rapport à l’axe de la pièce</a:t>
                </a:r>
              </a:p>
              <a:p>
                <a:pPr marL="1087437"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une rupture sur la section nette </a:t>
                </a: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a:rPr lang="fr-FR" sz="1600" dirty="0">
                            <a:latin typeface="Cambria Math" panose="02040503050406030204" pitchFamily="18" charset="0"/>
                            <a:ea typeface="Cambria Math" panose="02040503050406030204" pitchFamily="18" charset="0"/>
                          </a:rPr>
                          <m:t>𝐴</m:t>
                        </m:r>
                      </m:e>
                      <m:sub>
                        <m:r>
                          <a:rPr lang="en-CA" sz="1600" i="1" dirty="0">
                            <a:latin typeface="Cambria Math" panose="02040503050406030204" pitchFamily="18" charset="0"/>
                            <a:ea typeface="Cambria Math" panose="02040503050406030204" pitchFamily="18" charset="0"/>
                          </a:rPr>
                          <m:t>𝑛</m:t>
                        </m:r>
                      </m:sub>
                    </m:sSub>
                  </m:oMath>
                </a14:m>
                <a:r>
                  <a:rPr lang="fr-FR" sz="1600" dirty="0">
                    <a:latin typeface="Univers Condensed"/>
                    <a:ea typeface="Cambria Math" panose="02040503050406030204" pitchFamily="18" charset="0"/>
                  </a:rPr>
                  <a:t> (présence des trous percés dans la pièce qui diminuent l’aire brute </a:t>
                </a: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a:rPr lang="fr-FR" sz="1600" dirty="0">
                            <a:latin typeface="Cambria Math" panose="02040503050406030204" pitchFamily="18" charset="0"/>
                            <a:ea typeface="Cambria Math" panose="02040503050406030204" pitchFamily="18" charset="0"/>
                          </a:rPr>
                          <m:t>𝐴</m:t>
                        </m:r>
                      </m:e>
                      <m:sub>
                        <m:r>
                          <a:rPr lang="en-CA" sz="1600" i="1" dirty="0">
                            <a:latin typeface="Cambria Math" panose="02040503050406030204" pitchFamily="18" charset="0"/>
                            <a:ea typeface="Cambria Math" panose="02040503050406030204" pitchFamily="18" charset="0"/>
                          </a:rPr>
                          <m:t>𝑔</m:t>
                        </m:r>
                      </m:sub>
                    </m:sSub>
                  </m:oMath>
                </a14:m>
                <a:r>
                  <a:rPr lang="fr-FR" sz="1600" dirty="0">
                    <a:latin typeface="Univers Condensed"/>
                    <a:ea typeface="Cambria Math" panose="02040503050406030204" pitchFamily="18" charset="0"/>
                  </a:rPr>
                  <a:t>)</a:t>
                </a:r>
              </a:p>
            </p:txBody>
          </p:sp>
        </mc:Choice>
        <mc:Fallback xmlns="">
          <p:sp>
            <p:nvSpPr>
              <p:cNvPr id="12" name="Rectangle 1027">
                <a:extLst>
                  <a:ext uri="{FF2B5EF4-FFF2-40B4-BE49-F238E27FC236}">
                    <a16:creationId xmlns:a16="http://schemas.microsoft.com/office/drawing/2014/main" id="{5246491A-E518-4147-BEC1-9845B3F7CAEF}"/>
                  </a:ext>
                </a:extLst>
              </p:cNvPr>
              <p:cNvSpPr txBox="1">
                <a:spLocks noRot="1" noChangeAspect="1" noMove="1" noResize="1" noEditPoints="1" noAdjustHandles="1" noChangeArrowheads="1" noChangeShapeType="1" noTextEdit="1"/>
              </p:cNvSpPr>
              <p:nvPr/>
            </p:nvSpPr>
            <p:spPr bwMode="auto">
              <a:xfrm>
                <a:off x="841280" y="1944567"/>
                <a:ext cx="4968552" cy="2582379"/>
              </a:xfrm>
              <a:prstGeom prst="rect">
                <a:avLst/>
              </a:prstGeom>
              <a:blipFill>
                <a:blip r:embed="rId3"/>
                <a:stretch>
                  <a:fillRect t="-708" r="-15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3" name="Groupe 12">
            <a:extLst>
              <a:ext uri="{FF2B5EF4-FFF2-40B4-BE49-F238E27FC236}">
                <a16:creationId xmlns:a16="http://schemas.microsoft.com/office/drawing/2014/main" id="{684ED058-BC83-4BBF-9C79-C0FDABA5E0E9}"/>
              </a:ext>
            </a:extLst>
          </p:cNvPr>
          <p:cNvGrpSpPr>
            <a:grpSpLocks noChangeAspect="1"/>
          </p:cNvGrpSpPr>
          <p:nvPr/>
        </p:nvGrpSpPr>
        <p:grpSpPr>
          <a:xfrm>
            <a:off x="6857322" y="1696313"/>
            <a:ext cx="2909294" cy="2484892"/>
            <a:chOff x="1691680" y="2132856"/>
            <a:chExt cx="4505325" cy="3848100"/>
          </a:xfrm>
        </p:grpSpPr>
        <p:pic>
          <p:nvPicPr>
            <p:cNvPr id="14" name="Image 13">
              <a:extLst>
                <a:ext uri="{FF2B5EF4-FFF2-40B4-BE49-F238E27FC236}">
                  <a16:creationId xmlns:a16="http://schemas.microsoft.com/office/drawing/2014/main" id="{BA88A12A-CA99-47F0-BF86-D43952AF009A}"/>
                </a:ext>
              </a:extLst>
            </p:cNvPr>
            <p:cNvPicPr>
              <a:picLocks noChangeAspect="1"/>
            </p:cNvPicPr>
            <p:nvPr/>
          </p:nvPicPr>
          <p:blipFill>
            <a:blip r:embed="rId4"/>
            <a:stretch>
              <a:fillRect/>
            </a:stretch>
          </p:blipFill>
          <p:spPr>
            <a:xfrm>
              <a:off x="1691680" y="2132856"/>
              <a:ext cx="4505325" cy="3848100"/>
            </a:xfrm>
            <a:prstGeom prst="rect">
              <a:avLst/>
            </a:prstGeom>
          </p:spPr>
        </p:pic>
        <p:cxnSp>
          <p:nvCxnSpPr>
            <p:cNvPr id="15" name="Connecteur droit 14">
              <a:extLst>
                <a:ext uri="{FF2B5EF4-FFF2-40B4-BE49-F238E27FC236}">
                  <a16:creationId xmlns:a16="http://schemas.microsoft.com/office/drawing/2014/main" id="{FB074D7C-1333-4029-B99C-91ED7F8F5C30}"/>
                </a:ext>
              </a:extLst>
            </p:cNvPr>
            <p:cNvCxnSpPr>
              <a:cxnSpLocks/>
            </p:cNvCxnSpPr>
            <p:nvPr/>
          </p:nvCxnSpPr>
          <p:spPr>
            <a:xfrm>
              <a:off x="3958554" y="3749374"/>
              <a:ext cx="1003603" cy="767462"/>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0CFDE1F3-8CEE-48D0-8BFA-D938804667F7}"/>
              </a:ext>
            </a:extLst>
          </p:cNvPr>
          <p:cNvSpPr/>
          <p:nvPr/>
        </p:nvSpPr>
        <p:spPr>
          <a:xfrm>
            <a:off x="6074241" y="4130709"/>
            <a:ext cx="4475457" cy="523220"/>
          </a:xfrm>
          <a:prstGeom prst="rect">
            <a:avLst/>
          </a:prstGeom>
        </p:spPr>
        <p:txBody>
          <a:bodyPr wrap="square">
            <a:spAutoFit/>
          </a:bodyPr>
          <a:lstStyle/>
          <a:p>
            <a:r>
              <a:rPr lang="fr-FR" sz="1400" dirty="0">
                <a:latin typeface="Univers Condensed"/>
              </a:rPr>
              <a:t>Vérification de la section </a:t>
            </a:r>
            <a:r>
              <a:rPr lang="fr-FR" sz="1400" b="1" dirty="0">
                <a:latin typeface="Univers Condensed"/>
              </a:rPr>
              <a:t>nette</a:t>
            </a:r>
            <a:r>
              <a:rPr lang="fr-FR" sz="1400" dirty="0">
                <a:latin typeface="Univers Condensed"/>
              </a:rPr>
              <a:t> (vis-à-vis des boulons) de la cornière individuelle en considérant l’excentricité</a:t>
            </a:r>
          </a:p>
        </p:txBody>
      </p:sp>
      <mc:AlternateContent xmlns:mc="http://schemas.openxmlformats.org/markup-compatibility/2006" xmlns:a14="http://schemas.microsoft.com/office/drawing/2010/main">
        <mc:Choice Requires="a14">
          <p:sp>
            <p:nvSpPr>
              <p:cNvPr id="18" name="Rectangle 1027">
                <a:extLst>
                  <a:ext uri="{FF2B5EF4-FFF2-40B4-BE49-F238E27FC236}">
                    <a16:creationId xmlns:a16="http://schemas.microsoft.com/office/drawing/2014/main" id="{E1C20DD4-4645-47EC-A9F8-76C14B5F50F5}"/>
                  </a:ext>
                </a:extLst>
              </p:cNvPr>
              <p:cNvSpPr txBox="1">
                <a:spLocks noChangeArrowheads="1"/>
              </p:cNvSpPr>
              <p:nvPr/>
            </p:nvSpPr>
            <p:spPr bwMode="auto">
              <a:xfrm>
                <a:off x="838200" y="4721403"/>
                <a:ext cx="9049562" cy="20560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0" lvl="3" indent="-285750" eaLnBrk="1" hangingPunct="1">
                  <a:buFont typeface="Wingdings" panose="05000000000000000000" pitchFamily="2" charset="2"/>
                  <a:buChar char="v"/>
                  <a:defRPr/>
                </a:pPr>
                <a:r>
                  <a:rPr lang="fr-FR" sz="1600" dirty="0">
                    <a:solidFill>
                      <a:schemeClr val="tx1"/>
                    </a:solidFill>
                    <a:latin typeface="Univers Condensed"/>
                    <a:ea typeface="Cambria Math" panose="02040503050406030204" pitchFamily="18" charset="0"/>
                  </a:rPr>
                  <a:t>Le calcul de résistance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𝑇</m:t>
                        </m:r>
                      </m:e>
                      <m:sub>
                        <m:r>
                          <a:rPr lang="en-CA" sz="1600" i="1">
                            <a:solidFill>
                              <a:schemeClr val="tx1"/>
                            </a:solidFill>
                            <a:latin typeface="Cambria Math" panose="02040503050406030204" pitchFamily="18" charset="0"/>
                            <a:ea typeface="Cambria Math" panose="02040503050406030204" pitchFamily="18" charset="0"/>
                          </a:rPr>
                          <m:t>𝑟</m:t>
                        </m:r>
                      </m:sub>
                    </m:sSub>
                  </m:oMath>
                </a14:m>
                <a:r>
                  <a:rPr lang="fr-FR" sz="1600" dirty="0">
                    <a:solidFill>
                      <a:schemeClr val="tx1"/>
                    </a:solidFill>
                    <a:latin typeface="Univers Condensed"/>
                    <a:ea typeface="Cambria Math" panose="02040503050406030204" pitchFamily="18" charset="0"/>
                  </a:rPr>
                  <a:t> est alors effectué </a:t>
                </a:r>
                <a:r>
                  <a:rPr lang="fr-FR" sz="1600" u="sng" dirty="0">
                    <a:solidFill>
                      <a:schemeClr val="tx1"/>
                    </a:solidFill>
                    <a:latin typeface="Univers Condensed"/>
                    <a:ea typeface="Cambria Math" panose="02040503050406030204" pitchFamily="18" charset="0"/>
                  </a:rPr>
                  <a:t>en tenant compte de </a:t>
                </a:r>
                <a:r>
                  <a:rPr lang="fr-FR" sz="1600" b="1" u="sng" dirty="0">
                    <a:solidFill>
                      <a:schemeClr val="tx1"/>
                    </a:solidFill>
                    <a:latin typeface="Univers Condensed"/>
                    <a:ea typeface="Cambria Math" panose="02040503050406030204" pitchFamily="18" charset="0"/>
                  </a:rPr>
                  <a:t>l’aire nette</a:t>
                </a:r>
                <a:r>
                  <a:rPr lang="fr-FR" sz="1600" b="1" dirty="0">
                    <a:solidFill>
                      <a:schemeClr val="tx1"/>
                    </a:solidFill>
                    <a:latin typeface="Univers Condensed"/>
                    <a:ea typeface="Cambria Math" panose="02040503050406030204" pitchFamily="18" charset="0"/>
                  </a:rPr>
                  <a:t> </a:t>
                </a:r>
                <a14:m>
                  <m:oMath xmlns:m="http://schemas.openxmlformats.org/officeDocument/2006/math">
                    <m:sSub>
                      <m:sSubPr>
                        <m:ctrlPr>
                          <a:rPr lang="fr-FR" sz="1600" b="1" i="1" dirty="0">
                            <a:solidFill>
                              <a:schemeClr val="tx1"/>
                            </a:solidFill>
                            <a:latin typeface="Cambria Math" panose="02040503050406030204" pitchFamily="18" charset="0"/>
                            <a:ea typeface="Cambria Math" panose="02040503050406030204" pitchFamily="18" charset="0"/>
                          </a:rPr>
                        </m:ctrlPr>
                      </m:sSubPr>
                      <m:e>
                        <m:r>
                          <a:rPr lang="fr-FR" sz="1600" b="1" i="1" dirty="0">
                            <a:solidFill>
                              <a:schemeClr val="tx1"/>
                            </a:solidFill>
                            <a:latin typeface="Cambria Math" panose="02040503050406030204" pitchFamily="18" charset="0"/>
                            <a:ea typeface="Cambria Math" panose="02040503050406030204" pitchFamily="18" charset="0"/>
                          </a:rPr>
                          <m:t>𝑨</m:t>
                        </m:r>
                      </m:e>
                      <m:sub>
                        <m:r>
                          <a:rPr lang="en-CA" sz="1600" b="1" i="1" dirty="0">
                            <a:solidFill>
                              <a:schemeClr val="tx1"/>
                            </a:solidFill>
                            <a:latin typeface="Cambria Math" panose="02040503050406030204" pitchFamily="18" charset="0"/>
                            <a:ea typeface="Cambria Math" panose="02040503050406030204" pitchFamily="18" charset="0"/>
                          </a:rPr>
                          <m:t>𝒏</m:t>
                        </m:r>
                      </m:sub>
                    </m:sSub>
                  </m:oMath>
                </a14:m>
                <a:r>
                  <a:rPr lang="fr-FR" sz="1600" b="1" dirty="0">
                    <a:solidFill>
                      <a:schemeClr val="tx1"/>
                    </a:solidFill>
                    <a:latin typeface="Univers Condensed"/>
                    <a:ea typeface="Cambria Math" panose="02040503050406030204" pitchFamily="18" charset="0"/>
                  </a:rPr>
                  <a:t> </a:t>
                </a:r>
                <a:r>
                  <a:rPr lang="fr-FR" sz="1600" dirty="0">
                    <a:solidFill>
                      <a:schemeClr val="tx1"/>
                    </a:solidFill>
                    <a:latin typeface="Univers Condensed"/>
                    <a:ea typeface="Cambria Math" panose="02040503050406030204" pitchFamily="18" charset="0"/>
                  </a:rPr>
                  <a:t>de la pièce </a:t>
                </a:r>
                <a:r>
                  <a:rPr lang="fr-FR" sz="1600" u="sng" dirty="0">
                    <a:solidFill>
                      <a:schemeClr val="tx1"/>
                    </a:solidFill>
                    <a:latin typeface="Univers Condensed"/>
                    <a:ea typeface="Cambria Math" panose="02040503050406030204" pitchFamily="18" charset="0"/>
                  </a:rPr>
                  <a:t>et de </a:t>
                </a:r>
                <a:r>
                  <a:rPr lang="fr-FR" sz="1600" b="1" u="sng" dirty="0">
                    <a:solidFill>
                      <a:schemeClr val="tx1"/>
                    </a:solidFill>
                    <a:latin typeface="Univers Condensed"/>
                    <a:ea typeface="Cambria Math" panose="02040503050406030204" pitchFamily="18" charset="0"/>
                  </a:rPr>
                  <a:t>la contrainte de rupture</a:t>
                </a:r>
                <a:r>
                  <a:rPr lang="fr-FR" sz="1600" b="1" dirty="0">
                    <a:solidFill>
                      <a:schemeClr val="tx1"/>
                    </a:solidFill>
                    <a:latin typeface="Univers Condensed"/>
                    <a:ea typeface="Cambria Math" panose="02040503050406030204" pitchFamily="18" charset="0"/>
                  </a:rPr>
                  <a:t> </a:t>
                </a:r>
                <a14:m>
                  <m:oMath xmlns:m="http://schemas.openxmlformats.org/officeDocument/2006/math">
                    <m:sSub>
                      <m:sSubPr>
                        <m:ctrlPr>
                          <a:rPr lang="fr-FR" sz="1600" b="1" i="1" dirty="0">
                            <a:solidFill>
                              <a:schemeClr val="tx1"/>
                            </a:solidFill>
                            <a:latin typeface="Cambria Math" panose="02040503050406030204" pitchFamily="18" charset="0"/>
                            <a:ea typeface="Cambria Math" panose="02040503050406030204" pitchFamily="18" charset="0"/>
                          </a:rPr>
                        </m:ctrlPr>
                      </m:sSubPr>
                      <m:e>
                        <m:r>
                          <a:rPr lang="fr-FR" sz="1600" b="1" i="1" dirty="0">
                            <a:solidFill>
                              <a:schemeClr val="tx1"/>
                            </a:solidFill>
                            <a:latin typeface="Cambria Math" panose="02040503050406030204" pitchFamily="18" charset="0"/>
                            <a:ea typeface="Cambria Math" panose="02040503050406030204" pitchFamily="18" charset="0"/>
                          </a:rPr>
                          <m:t>𝑭</m:t>
                        </m:r>
                      </m:e>
                      <m:sub>
                        <m:r>
                          <a:rPr lang="en-CA" sz="1600" b="1" i="1" dirty="0">
                            <a:solidFill>
                              <a:schemeClr val="tx1"/>
                            </a:solidFill>
                            <a:latin typeface="Cambria Math" panose="02040503050406030204" pitchFamily="18" charset="0"/>
                            <a:ea typeface="Cambria Math" panose="02040503050406030204" pitchFamily="18" charset="0"/>
                          </a:rPr>
                          <m:t>𝒖</m:t>
                        </m:r>
                      </m:sub>
                    </m:sSub>
                  </m:oMath>
                </a14:m>
                <a:endParaRPr lang="fr-CA" sz="1600" b="1" dirty="0">
                  <a:solidFill>
                    <a:srgbClr val="FF0000"/>
                  </a:solidFill>
                  <a:latin typeface="Univers Condensed"/>
                  <a:ea typeface="Cambria Math" panose="02040503050406030204" pitchFamily="18" charset="0"/>
                </a:endParaRPr>
              </a:p>
              <a:p>
                <a:pPr marL="633413" lvl="2" indent="-233363" eaLnBrk="1" hangingPunct="1">
                  <a:buClr>
                    <a:srgbClr val="FF0000"/>
                  </a:buClr>
                  <a:buFont typeface="Wingdings" panose="05000000000000000000" pitchFamily="2" charset="2"/>
                  <a:buChar char="Ø"/>
                  <a:defRPr/>
                </a:pPr>
                <a:endParaRPr lang="fr-CA" sz="1600" dirty="0">
                  <a:latin typeface="Univers Condensed"/>
                  <a:ea typeface="Cambria Math" panose="02040503050406030204" pitchFamily="18" charset="0"/>
                </a:endParaRPr>
              </a:p>
              <a:p>
                <a:pPr marL="1544637" lvl="4" indent="-285750" eaLnBrk="1" hangingPunct="1">
                  <a:buFont typeface="Wingdings" panose="05000000000000000000" pitchFamily="2" charset="2"/>
                  <a:buChar char="ü"/>
                  <a:defRPr/>
                </a:pPr>
                <a:r>
                  <a:rPr lang="fr-FR" sz="1600" dirty="0">
                    <a:latin typeface="Univers Condensed"/>
                    <a:ea typeface="Cambria Math" panose="02040503050406030204" pitchFamily="18" charset="0"/>
                  </a:rPr>
                  <a:t>Il s’agit du </a:t>
                </a:r>
                <a:r>
                  <a:rPr lang="fr-FR" sz="1600" u="sng" dirty="0">
                    <a:latin typeface="Univers Condensed"/>
                    <a:ea typeface="Cambria Math" panose="02040503050406030204" pitchFamily="18" charset="0"/>
                  </a:rPr>
                  <a:t>second état limite ultime</a:t>
                </a:r>
                <a:r>
                  <a:rPr lang="fr-FR" sz="1600" dirty="0">
                    <a:latin typeface="Univers Condensed"/>
                    <a:ea typeface="Cambria Math" panose="02040503050406030204" pitchFamily="18" charset="0"/>
                  </a:rPr>
                  <a:t> à considérer pour les pièce tendues</a:t>
                </a:r>
                <a:endParaRPr lang="fr-CA" sz="1600" dirty="0">
                  <a:latin typeface="Univers Condensed"/>
                  <a:ea typeface="Cambria Math" panose="02040503050406030204" pitchFamily="18" charset="0"/>
                </a:endParaRPr>
              </a:p>
              <a:p>
                <a:pPr marL="1544637" lvl="4" indent="-285750" eaLnBrk="1" hangingPunct="1">
                  <a:buFont typeface="Wingdings" panose="05000000000000000000" pitchFamily="2" charset="2"/>
                  <a:buChar char="ü"/>
                  <a:defRPr/>
                </a:pPr>
                <a:r>
                  <a:rPr lang="fr-CA" sz="1600" dirty="0">
                    <a:latin typeface="Univers Condensed"/>
                  </a:rPr>
                  <a:t>Il correspond donc à la rupture de la pièce à la section nette critique </a:t>
                </a:r>
              </a:p>
              <a:p>
                <a:pPr marL="1082675" lvl="3" indent="-280988"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p:txBody>
          </p:sp>
        </mc:Choice>
        <mc:Fallback xmlns="">
          <p:sp>
            <p:nvSpPr>
              <p:cNvPr id="18" name="Rectangle 1027">
                <a:extLst>
                  <a:ext uri="{FF2B5EF4-FFF2-40B4-BE49-F238E27FC236}">
                    <a16:creationId xmlns:a16="http://schemas.microsoft.com/office/drawing/2014/main" id="{E1C20DD4-4645-47EC-A9F8-76C14B5F50F5}"/>
                  </a:ext>
                </a:extLst>
              </p:cNvPr>
              <p:cNvSpPr txBox="1">
                <a:spLocks noRot="1" noChangeAspect="1" noMove="1" noResize="1" noEditPoints="1" noAdjustHandles="1" noChangeArrowheads="1" noChangeShapeType="1" noTextEdit="1"/>
              </p:cNvSpPr>
              <p:nvPr/>
            </p:nvSpPr>
            <p:spPr bwMode="auto">
              <a:xfrm>
                <a:off x="838200" y="4721403"/>
                <a:ext cx="9049562" cy="2056083"/>
              </a:xfrm>
              <a:prstGeom prst="rect">
                <a:avLst/>
              </a:prstGeom>
              <a:blipFill>
                <a:blip r:embed="rId5"/>
                <a:stretch>
                  <a:fillRect t="-890" r="-5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4A8FAEE8-1201-4F90-9DEE-4D788B4B6DA6}"/>
              </a:ext>
            </a:extLst>
          </p:cNvPr>
          <p:cNvSpPr/>
          <p:nvPr/>
        </p:nvSpPr>
        <p:spPr>
          <a:xfrm>
            <a:off x="991350" y="6500487"/>
            <a:ext cx="1478482" cy="276999"/>
          </a:xfrm>
          <a:prstGeom prst="rect">
            <a:avLst/>
          </a:prstGeom>
        </p:spPr>
        <p:txBody>
          <a:bodyPr wrap="none">
            <a:spAutoFit/>
          </a:bodyPr>
          <a:lstStyle/>
          <a:p>
            <a:r>
              <a:rPr lang="fr-CA" sz="1200" dirty="0">
                <a:latin typeface="+mj-lt"/>
              </a:rPr>
              <a:t>Source: slideplayer.fr</a:t>
            </a:r>
          </a:p>
        </p:txBody>
      </p:sp>
    </p:spTree>
    <p:extLst>
      <p:ext uri="{BB962C8B-B14F-4D97-AF65-F5344CB8AC3E}">
        <p14:creationId xmlns:p14="http://schemas.microsoft.com/office/powerpoint/2010/main" val="421087566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90</a:t>
            </a:fld>
            <a:endParaRPr lang="fr-CA" altLang="fr-FR"/>
          </a:p>
        </p:txBody>
      </p:sp>
      <p:sp>
        <p:nvSpPr>
          <p:cNvPr id="16" name="Titre 4">
            <a:extLst>
              <a:ext uri="{FF2B5EF4-FFF2-40B4-BE49-F238E27FC236}">
                <a16:creationId xmlns:a16="http://schemas.microsoft.com/office/drawing/2014/main" id="{600D4226-B5DC-B857-5875-3E948BBEA10F}"/>
              </a:ext>
            </a:extLst>
          </p:cNvPr>
          <p:cNvSpPr>
            <a:spLocks noGrp="1"/>
          </p:cNvSpPr>
          <p:nvPr>
            <p:ph type="title"/>
          </p:nvPr>
        </p:nvSpPr>
        <p:spPr>
          <a:xfrm>
            <a:off x="838200" y="56358"/>
            <a:ext cx="9821449" cy="926926"/>
          </a:xfrm>
        </p:spPr>
        <p:txBody>
          <a:bodyPr>
            <a:normAutofit/>
          </a:bodyPr>
          <a:lstStyle/>
          <a:p>
            <a:r>
              <a:rPr lang="fr-CA" dirty="0">
                <a:solidFill>
                  <a:schemeClr val="accent2"/>
                </a:solidFill>
              </a:rPr>
              <a:t>Exemples pratiques</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3756"/>
          <a:stretch/>
        </p:blipFill>
        <p:spPr bwMode="auto">
          <a:xfrm>
            <a:off x="6056704" y="1546658"/>
            <a:ext cx="4233231" cy="372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5217"/>
          <a:stretch/>
        </p:blipFill>
        <p:spPr bwMode="auto">
          <a:xfrm>
            <a:off x="1375277" y="1926255"/>
            <a:ext cx="4233231" cy="296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FB5DF45B-7D81-604D-8951-34C4C3B188D4}"/>
              </a:ext>
            </a:extLst>
          </p:cNvPr>
          <p:cNvSpPr/>
          <p:nvPr/>
        </p:nvSpPr>
        <p:spPr>
          <a:xfrm>
            <a:off x="576470" y="6546870"/>
            <a:ext cx="5244474" cy="276999"/>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1352281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91</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2588A9FF-09BC-503A-ECA4-2CFD857723FC}"/>
              </a:ext>
            </a:extLst>
          </p:cNvPr>
          <p:cNvPicPr>
            <a:picLocks noChangeAspect="1"/>
          </p:cNvPicPr>
          <p:nvPr/>
        </p:nvPicPr>
        <p:blipFill>
          <a:blip r:embed="rId10"/>
          <a:stretch>
            <a:fillRect/>
          </a:stretch>
        </p:blipFill>
        <p:spPr>
          <a:xfrm>
            <a:off x="735429" y="2323462"/>
            <a:ext cx="1581468" cy="758599"/>
          </a:xfrm>
          <a:prstGeom prst="rect">
            <a:avLst/>
          </a:prstGeom>
        </p:spPr>
      </p:pic>
    </p:spTree>
    <p:extLst>
      <p:ext uri="{BB962C8B-B14F-4D97-AF65-F5344CB8AC3E}">
        <p14:creationId xmlns:p14="http://schemas.microsoft.com/office/powerpoint/2010/main" val="37439395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8"/>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8"/>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8"/>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7"/>
</p:tagLst>
</file>

<file path=ppt/tags/tag39.xml><?xml version="1.0" encoding="utf-8"?>
<p:tagLst xmlns:a="http://schemas.openxmlformats.org/drawingml/2006/main" xmlns:r="http://schemas.openxmlformats.org/officeDocument/2006/relationships" xmlns:p="http://schemas.openxmlformats.org/presentationml/2006/main">
  <p:tag name="NUM" val="8"/>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40.xml><?xml version="1.0" encoding="utf-8"?>
<p:tagLst xmlns:a="http://schemas.openxmlformats.org/drawingml/2006/main" xmlns:r="http://schemas.openxmlformats.org/officeDocument/2006/relationships" xmlns:p="http://schemas.openxmlformats.org/presentationml/2006/main">
  <p:tag name="NUM" val="9"/>
</p:tagLst>
</file>

<file path=ppt/tags/tag41.xml><?xml version="1.0" encoding="utf-8"?>
<p:tagLst xmlns:a="http://schemas.openxmlformats.org/drawingml/2006/main" xmlns:r="http://schemas.openxmlformats.org/officeDocument/2006/relationships" xmlns:p="http://schemas.openxmlformats.org/presentationml/2006/main">
  <p:tag name="NUM" val="10"/>
</p:tagLst>
</file>

<file path=ppt/tags/tag42.xml><?xml version="1.0" encoding="utf-8"?>
<p:tagLst xmlns:a="http://schemas.openxmlformats.org/drawingml/2006/main" xmlns:r="http://schemas.openxmlformats.org/officeDocument/2006/relationships" xmlns:p="http://schemas.openxmlformats.org/presentationml/2006/main">
  <p:tag name="NUM" val="11"/>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1423</TotalTime>
  <Words>6790</Words>
  <Application>Microsoft Office PowerPoint</Application>
  <PresentationFormat>Grand écran</PresentationFormat>
  <Paragraphs>828</Paragraphs>
  <Slides>91</Slides>
  <Notes>67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91</vt:i4>
      </vt:variant>
    </vt:vector>
  </HeadingPairs>
  <TitlesOfParts>
    <vt:vector size="98" baseType="lpstr">
      <vt:lpstr>Arial</vt:lpstr>
      <vt:lpstr>Calibri</vt:lpstr>
      <vt:lpstr>Cambria Math</vt:lpstr>
      <vt:lpstr>Univers Condensed</vt:lpstr>
      <vt:lpstr>Univers Condensed Light</vt:lpstr>
      <vt:lpstr>Wingdings</vt:lpstr>
      <vt:lpstr>Thème Office</vt:lpstr>
      <vt:lpstr>Conception des  charpentes d’aluminium  Pièces en traction </vt:lpstr>
      <vt:lpstr>Note</vt:lpstr>
      <vt:lpstr>Avis</vt:lpstr>
      <vt:lpstr>Plan</vt:lpstr>
      <vt:lpstr>Introduction</vt:lpstr>
      <vt:lpstr>Introduction</vt:lpstr>
      <vt:lpstr>Introduction</vt:lpstr>
      <vt:lpstr>Introduction</vt:lpstr>
      <vt:lpstr>Introduction</vt:lpstr>
      <vt:lpstr>Introduction</vt:lpstr>
      <vt:lpstr>Introduction</vt:lpstr>
      <vt:lpstr>Introduction</vt:lpstr>
      <vt:lpstr>Plan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Classification des pièces d’aluminium travaillant en traction</vt:lpstr>
      <vt:lpstr>Plan</vt:lpstr>
      <vt:lpstr>Comportement des pièces tendues en aluminium</vt:lpstr>
      <vt:lpstr>Comportement des pièces tendues en aluminium</vt:lpstr>
      <vt:lpstr>Comportement des pièces tendues en aluminium</vt:lpstr>
      <vt:lpstr>Comportement des pièces tendues en aluminium</vt:lpstr>
      <vt:lpstr>Comportement des pièces tendues en aluminium</vt:lpstr>
      <vt:lpstr>Comportement des pièces tendues en aluminium</vt:lpstr>
      <vt:lpstr>Plan</vt:lpstr>
      <vt:lpstr>Différence entre le comportement en traction des pièces en acier et celui des pièces en aluminium</vt:lpstr>
      <vt:lpstr>Différence entre le comportement en traction des pièces en acier et celui des pièces en aluminium</vt:lpstr>
      <vt:lpstr>Différence entre le comportement en traction des pièces en acier et celui des pièces en aluminium</vt:lpstr>
      <vt:lpstr>Plan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Définition de l’aire d’une section d’une pièce en traction</vt:lpstr>
      <vt:lpstr>Plan</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Définition de l’aire d’une section d’une pièce en traction soudée</vt:lpstr>
      <vt:lpstr>Plan</vt:lpstr>
      <vt:lpstr>Mode de mise hors service par plastification ou fracture (états limites ultimes)</vt:lpstr>
      <vt:lpstr>Mode de mise hors service par plastification ou fracture (états limites ultimes)</vt:lpstr>
      <vt:lpstr>Mode de mise hors service par plastification ou fracture (états limites ultimes)</vt:lpstr>
      <vt:lpstr>Mode de mise hors service par plastification ou fracture (états limites ultimes)</vt:lpstr>
      <vt:lpstr>Plan</vt:lpstr>
      <vt:lpstr>Exemples pratiques</vt:lpstr>
      <vt:lpstr>Exemples pratiques</vt:lpstr>
      <vt:lpstr>Exemples pratiques</vt:lpstr>
      <vt:lpstr>Exemples pratiques</vt:lpstr>
      <vt:lpstr>Exemples pratiques</vt:lpstr>
      <vt:lpstr>Exemples pratiques</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103</cp:revision>
  <dcterms:created xsi:type="dcterms:W3CDTF">2021-07-15T17:10:38Z</dcterms:created>
  <dcterms:modified xsi:type="dcterms:W3CDTF">2024-08-12T18:34:21Z</dcterms:modified>
</cp:coreProperties>
</file>