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1.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5.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6.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9.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20.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21.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22.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23.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24.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5.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26.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27.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28.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1" r:id="rId5"/>
  </p:sldMasterIdLst>
  <p:notesMasterIdLst>
    <p:notesMasterId r:id="rId66"/>
  </p:notesMasterIdLst>
  <p:sldIdLst>
    <p:sldId id="262" r:id="rId6"/>
    <p:sldId id="495" r:id="rId7"/>
    <p:sldId id="435" r:id="rId8"/>
    <p:sldId id="260" r:id="rId9"/>
    <p:sldId id="358" r:id="rId10"/>
    <p:sldId id="363" r:id="rId11"/>
    <p:sldId id="399" r:id="rId12"/>
    <p:sldId id="438" r:id="rId13"/>
    <p:sldId id="427" r:id="rId14"/>
    <p:sldId id="401" r:id="rId15"/>
    <p:sldId id="361" r:id="rId16"/>
    <p:sldId id="362" r:id="rId17"/>
    <p:sldId id="396" r:id="rId18"/>
    <p:sldId id="360" r:id="rId19"/>
    <p:sldId id="394" r:id="rId20"/>
    <p:sldId id="397" r:id="rId21"/>
    <p:sldId id="390" r:id="rId22"/>
    <p:sldId id="439" r:id="rId23"/>
    <p:sldId id="270" r:id="rId24"/>
    <p:sldId id="496" r:id="rId25"/>
    <p:sldId id="391" r:id="rId26"/>
    <p:sldId id="402" r:id="rId27"/>
    <p:sldId id="356" r:id="rId28"/>
    <p:sldId id="271" r:id="rId29"/>
    <p:sldId id="403" r:id="rId30"/>
    <p:sldId id="406" r:id="rId31"/>
    <p:sldId id="404" r:id="rId32"/>
    <p:sldId id="405" r:id="rId33"/>
    <p:sldId id="393" r:id="rId34"/>
    <p:sldId id="407" r:id="rId35"/>
    <p:sldId id="420" r:id="rId36"/>
    <p:sldId id="357" r:id="rId37"/>
    <p:sldId id="415" r:id="rId38"/>
    <p:sldId id="416" r:id="rId39"/>
    <p:sldId id="418" r:id="rId40"/>
    <p:sldId id="419" r:id="rId41"/>
    <p:sldId id="428" r:id="rId42"/>
    <p:sldId id="429" r:id="rId43"/>
    <p:sldId id="422" r:id="rId44"/>
    <p:sldId id="423" r:id="rId45"/>
    <p:sldId id="424" r:id="rId46"/>
    <p:sldId id="425" r:id="rId47"/>
    <p:sldId id="426" r:id="rId48"/>
    <p:sldId id="431" r:id="rId49"/>
    <p:sldId id="411" r:id="rId50"/>
    <p:sldId id="412" r:id="rId51"/>
    <p:sldId id="432" r:id="rId52"/>
    <p:sldId id="413" r:id="rId53"/>
    <p:sldId id="436" r:id="rId54"/>
    <p:sldId id="440" r:id="rId55"/>
    <p:sldId id="441" r:id="rId56"/>
    <p:sldId id="442" r:id="rId57"/>
    <p:sldId id="443" r:id="rId58"/>
    <p:sldId id="434" r:id="rId59"/>
    <p:sldId id="345" r:id="rId60"/>
    <p:sldId id="311" r:id="rId61"/>
    <p:sldId id="346" r:id="rId62"/>
    <p:sldId id="445" r:id="rId63"/>
    <p:sldId id="347" r:id="rId64"/>
    <p:sldId id="256"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73" autoAdjust="0"/>
    <p:restoredTop sz="94259" autoAdjust="0"/>
  </p:normalViewPr>
  <p:slideViewPr>
    <p:cSldViewPr snapToGrid="0">
      <p:cViewPr varScale="1">
        <p:scale>
          <a:sx n="74" d="100"/>
          <a:sy n="74" d="100"/>
        </p:scale>
        <p:origin x="2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19/07/2024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dfastcorp.com/nouvelles/types-d-adhesif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urekamagazine.co.uk/design-engineering-features/technology/the-use-of-structural-adhesives-continues-to-rise-in-line-with-the-use-of-mixed-materials-in-automotive-designs/19274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According to DIN EN 923, an adhesive is a </a:t>
            </a: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5</a:t>
            </a:fld>
            <a:endParaRPr lang="fr-FR"/>
          </a:p>
        </p:txBody>
      </p:sp>
    </p:spTree>
    <p:extLst>
      <p:ext uri="{BB962C8B-B14F-4D97-AF65-F5344CB8AC3E}">
        <p14:creationId xmlns:p14="http://schemas.microsoft.com/office/powerpoint/2010/main" val="2042948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14</a:t>
            </a:fld>
            <a:endParaRPr lang="fr-FR"/>
          </a:p>
        </p:txBody>
      </p:sp>
    </p:spTree>
    <p:extLst>
      <p:ext uri="{BB962C8B-B14F-4D97-AF65-F5344CB8AC3E}">
        <p14:creationId xmlns:p14="http://schemas.microsoft.com/office/powerpoint/2010/main" val="185384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19</a:t>
            </a:fld>
            <a:endParaRPr lang="fr-FR"/>
          </a:p>
        </p:txBody>
      </p:sp>
    </p:spTree>
    <p:extLst>
      <p:ext uri="{BB962C8B-B14F-4D97-AF65-F5344CB8AC3E}">
        <p14:creationId xmlns:p14="http://schemas.microsoft.com/office/powerpoint/2010/main" val="634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Mercedes: If component fails, driver may not be able to move the car and if car is in motion,</a:t>
            </a:r>
            <a:r>
              <a:rPr lang="en-CA" baseline="0" dirty="0"/>
              <a:t> may experience deceleration, increasing potential risk of crash</a:t>
            </a:r>
            <a:endParaRPr lang="en-CA" dirty="0"/>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20</a:t>
            </a:fld>
            <a:endParaRPr lang="fr-FR"/>
          </a:p>
        </p:txBody>
      </p:sp>
    </p:spTree>
    <p:extLst>
      <p:ext uri="{BB962C8B-B14F-4D97-AF65-F5344CB8AC3E}">
        <p14:creationId xmlns:p14="http://schemas.microsoft.com/office/powerpoint/2010/main" val="153917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highlight>
                  <a:srgbClr val="FFFF00"/>
                </a:highlight>
              </a:rPr>
              <a:t>Adhesive</a:t>
            </a:r>
            <a:r>
              <a:rPr lang="fr-CA" dirty="0">
                <a:highlight>
                  <a:srgbClr val="FFFF00"/>
                </a:highlight>
              </a:rPr>
              <a:t> </a:t>
            </a:r>
            <a:r>
              <a:rPr lang="fr-CA" dirty="0" err="1">
                <a:highlight>
                  <a:srgbClr val="FFFF00"/>
                </a:highlight>
              </a:rPr>
              <a:t>market</a:t>
            </a:r>
            <a:r>
              <a:rPr lang="fr-CA" dirty="0">
                <a:highlight>
                  <a:srgbClr val="FFFF00"/>
                </a:highlight>
              </a:rPr>
              <a:t> </a:t>
            </a:r>
            <a:r>
              <a:rPr lang="fr-CA" dirty="0" err="1">
                <a:highlight>
                  <a:srgbClr val="FFFF00"/>
                </a:highlight>
              </a:rPr>
              <a:t>is</a:t>
            </a:r>
            <a:r>
              <a:rPr lang="fr-CA" dirty="0">
                <a:highlight>
                  <a:srgbClr val="FFFF00"/>
                </a:highlight>
              </a:rPr>
              <a:t> like an </a:t>
            </a:r>
            <a:r>
              <a:rPr lang="fr-CA" dirty="0" err="1">
                <a:highlight>
                  <a:srgbClr val="FFFF00"/>
                </a:highlight>
              </a:rPr>
              <a:t>ocean</a:t>
            </a:r>
            <a:r>
              <a:rPr lang="fr-CA" dirty="0">
                <a:highlight>
                  <a:srgbClr val="FFFF00"/>
                </a:highlight>
              </a:rPr>
              <a:t> and </a:t>
            </a:r>
            <a:r>
              <a:rPr lang="fr-CA" dirty="0" err="1">
                <a:highlight>
                  <a:srgbClr val="FFFF00"/>
                </a:highlight>
              </a:rPr>
              <a:t>these</a:t>
            </a:r>
            <a:r>
              <a:rPr lang="fr-CA" dirty="0">
                <a:highlight>
                  <a:srgbClr val="FFFF00"/>
                </a:highlight>
              </a:rPr>
              <a:t> </a:t>
            </a:r>
            <a:r>
              <a:rPr lang="fr-CA" dirty="0" err="1">
                <a:highlight>
                  <a:srgbClr val="FFFF00"/>
                </a:highlight>
              </a:rPr>
              <a:t>days</a:t>
            </a:r>
            <a:r>
              <a:rPr lang="fr-CA" dirty="0">
                <a:highlight>
                  <a:srgbClr val="FFFF00"/>
                </a:highlight>
              </a:rPr>
              <a:t> new formulations are made </a:t>
            </a:r>
            <a:r>
              <a:rPr lang="fr-CA" dirty="0" err="1">
                <a:highlight>
                  <a:srgbClr val="FFFF00"/>
                </a:highlight>
              </a:rPr>
              <a:t>based</a:t>
            </a:r>
            <a:r>
              <a:rPr lang="fr-CA" dirty="0">
                <a:highlight>
                  <a:srgbClr val="FFFF00"/>
                </a:highlight>
              </a:rPr>
              <a:t> on the clients’ </a:t>
            </a:r>
            <a:r>
              <a:rPr lang="fr-CA" dirty="0" err="1">
                <a:highlight>
                  <a:srgbClr val="FFFF00"/>
                </a:highlight>
              </a:rPr>
              <a:t>requirements</a:t>
            </a:r>
            <a:r>
              <a:rPr lang="fr-CA" dirty="0">
                <a:highlight>
                  <a:srgbClr val="FFFF00"/>
                </a:highlight>
              </a:rPr>
              <a:t>, </a:t>
            </a:r>
            <a:r>
              <a:rPr lang="fr-CA" dirty="0" err="1">
                <a:highlight>
                  <a:srgbClr val="FFFF00"/>
                </a:highlight>
              </a:rPr>
              <a:t>therefore</a:t>
            </a:r>
            <a:r>
              <a:rPr lang="fr-CA" dirty="0">
                <a:highlight>
                  <a:srgbClr val="FFFF00"/>
                </a:highlight>
              </a:rPr>
              <a:t>, </a:t>
            </a:r>
            <a:r>
              <a:rPr lang="fr-CA" dirty="0" err="1">
                <a:highlight>
                  <a:srgbClr val="FFFF00"/>
                </a:highlight>
              </a:rPr>
              <a:t>varieties</a:t>
            </a:r>
            <a:r>
              <a:rPr lang="fr-CA" dirty="0">
                <a:highlight>
                  <a:srgbClr val="FFFF00"/>
                </a:highlight>
              </a:rPr>
              <a:t> in large variations</a:t>
            </a:r>
            <a:endParaRPr lang="fr-CA" dirty="0"/>
          </a:p>
          <a:p>
            <a:r>
              <a:rPr lang="fr-CA" dirty="0"/>
              <a:t>https://commons.wikimedia.org/wiki/File:Henkel-Logo.svg</a:t>
            </a:r>
          </a:p>
          <a:p>
            <a:r>
              <a:rPr lang="fr-CA" dirty="0"/>
              <a:t>https://en.wikipedia.org/wiki/File:3M_wordmark.svg</a:t>
            </a:r>
          </a:p>
          <a:p>
            <a:r>
              <a:rPr lang="fr-CA" dirty="0"/>
              <a:t>https://companieslogo.com/ppg-industries/logo/</a:t>
            </a:r>
          </a:p>
          <a:p>
            <a:r>
              <a:rPr lang="fr-CA" dirty="0"/>
              <a:t>https://prostech.vn/permabond/permabond-logo-vector/</a:t>
            </a:r>
          </a:p>
          <a:p>
            <a:r>
              <a:rPr lang="fr-CA" dirty="0"/>
              <a:t>https://www.ellsworth.com/manufacturers</a:t>
            </a:r>
          </a:p>
          <a:p>
            <a:r>
              <a:rPr lang="fr-CA" dirty="0"/>
              <a:t>https://commons.wikimedia.org/wiki/File:Logo_Sika_AG.svg</a:t>
            </a:r>
          </a:p>
          <a:p>
            <a:r>
              <a:rPr lang="fr-CA" dirty="0"/>
              <a:t>https://www.ellsworth.com/</a:t>
            </a:r>
          </a:p>
          <a:p>
            <a:endParaRPr lang="fr-CA" dirty="0"/>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22</a:t>
            </a:fld>
            <a:endParaRPr lang="fr-FR"/>
          </a:p>
        </p:txBody>
      </p:sp>
    </p:spTree>
    <p:extLst>
      <p:ext uri="{BB962C8B-B14F-4D97-AF65-F5344CB8AC3E}">
        <p14:creationId xmlns:p14="http://schemas.microsoft.com/office/powerpoint/2010/main" val="2476783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31</a:t>
            </a:fld>
            <a:endParaRPr lang="fr-FR"/>
          </a:p>
        </p:txBody>
      </p:sp>
    </p:spTree>
    <p:extLst>
      <p:ext uri="{BB962C8B-B14F-4D97-AF65-F5344CB8AC3E}">
        <p14:creationId xmlns:p14="http://schemas.microsoft.com/office/powerpoint/2010/main" val="25442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32</a:t>
            </a:fld>
            <a:endParaRPr lang="fr-FR"/>
          </a:p>
        </p:txBody>
      </p:sp>
    </p:spTree>
    <p:extLst>
      <p:ext uri="{BB962C8B-B14F-4D97-AF65-F5344CB8AC3E}">
        <p14:creationId xmlns:p14="http://schemas.microsoft.com/office/powerpoint/2010/main" val="122459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33</a:t>
            </a:fld>
            <a:endParaRPr lang="fr-FR"/>
          </a:p>
        </p:txBody>
      </p:sp>
    </p:spTree>
    <p:extLst>
      <p:ext uri="{BB962C8B-B14F-4D97-AF65-F5344CB8AC3E}">
        <p14:creationId xmlns:p14="http://schemas.microsoft.com/office/powerpoint/2010/main" val="96395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34</a:t>
            </a:fld>
            <a:endParaRPr lang="fr-FR"/>
          </a:p>
        </p:txBody>
      </p:sp>
    </p:spTree>
    <p:extLst>
      <p:ext uri="{BB962C8B-B14F-4D97-AF65-F5344CB8AC3E}">
        <p14:creationId xmlns:p14="http://schemas.microsoft.com/office/powerpoint/2010/main" val="3652052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35</a:t>
            </a:fld>
            <a:endParaRPr lang="fr-FR"/>
          </a:p>
        </p:txBody>
      </p:sp>
    </p:spTree>
    <p:extLst>
      <p:ext uri="{BB962C8B-B14F-4D97-AF65-F5344CB8AC3E}">
        <p14:creationId xmlns:p14="http://schemas.microsoft.com/office/powerpoint/2010/main" val="78069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https://www.researchgate.net/publication/308596085_An_Experimental_Study_on_the_Formability_of_a_Vibration_Damping_Sandwich_Sheet_Bondal/figures?lo=1</a:t>
            </a:r>
          </a:p>
          <a:p>
            <a:endParaRPr lang="fr-CA" dirty="0"/>
          </a:p>
          <a:p>
            <a:r>
              <a:rPr lang="fr-CA" dirty="0" err="1"/>
              <a:t>Also</a:t>
            </a:r>
            <a:r>
              <a:rPr lang="fr-CA" dirty="0"/>
              <a:t> the book of </a:t>
            </a:r>
            <a:r>
              <a:rPr lang="fr-CA" dirty="0" err="1"/>
              <a:t>Brockman</a:t>
            </a: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36</a:t>
            </a:fld>
            <a:endParaRPr lang="fr-FR"/>
          </a:p>
        </p:txBody>
      </p:sp>
    </p:spTree>
    <p:extLst>
      <p:ext uri="{BB962C8B-B14F-4D97-AF65-F5344CB8AC3E}">
        <p14:creationId xmlns:p14="http://schemas.microsoft.com/office/powerpoint/2010/main" val="133313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a:t>
            </a:r>
          </a:p>
        </p:txBody>
      </p:sp>
      <p:sp>
        <p:nvSpPr>
          <p:cNvPr id="4" name="Slide Number Placeholder 3"/>
          <p:cNvSpPr>
            <a:spLocks noGrp="1"/>
          </p:cNvSpPr>
          <p:nvPr>
            <p:ph type="sldNum" sz="quarter" idx="5"/>
          </p:nvPr>
        </p:nvSpPr>
        <p:spPr/>
        <p:txBody>
          <a:bodyPr/>
          <a:lstStyle/>
          <a:p>
            <a:fld id="{E6C71B6E-AC55-304E-9344-CF3AAC291903}" type="slidenum">
              <a:rPr lang="fr-FR" smtClean="0"/>
              <a:t>6</a:t>
            </a:fld>
            <a:endParaRPr lang="fr-FR"/>
          </a:p>
        </p:txBody>
      </p:sp>
    </p:spTree>
    <p:extLst>
      <p:ext uri="{BB962C8B-B14F-4D97-AF65-F5344CB8AC3E}">
        <p14:creationId xmlns:p14="http://schemas.microsoft.com/office/powerpoint/2010/main" val="894841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37</a:t>
            </a:fld>
            <a:endParaRPr lang="fr-FR"/>
          </a:p>
        </p:txBody>
      </p:sp>
    </p:spTree>
    <p:extLst>
      <p:ext uri="{BB962C8B-B14F-4D97-AF65-F5344CB8AC3E}">
        <p14:creationId xmlns:p14="http://schemas.microsoft.com/office/powerpoint/2010/main" val="195709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TALAT (Training in Aluminum Application Technologies) Lecture 4703 Adhesive Joints - Design and Calculation 9 pages, 10 figures Basic Level prepared by Lutz Dorn, </a:t>
            </a:r>
            <a:r>
              <a:rPr lang="en-US" dirty="0" err="1"/>
              <a:t>Technische</a:t>
            </a:r>
            <a:r>
              <a:rPr lang="en-US" dirty="0"/>
              <a:t> Universität, Berlin</a:t>
            </a: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38</a:t>
            </a:fld>
            <a:endParaRPr lang="fr-FR"/>
          </a:p>
        </p:txBody>
      </p:sp>
    </p:spTree>
    <p:extLst>
      <p:ext uri="{BB962C8B-B14F-4D97-AF65-F5344CB8AC3E}">
        <p14:creationId xmlns:p14="http://schemas.microsoft.com/office/powerpoint/2010/main" val="98916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39</a:t>
            </a:fld>
            <a:endParaRPr lang="fr-FR"/>
          </a:p>
        </p:txBody>
      </p:sp>
    </p:spTree>
    <p:extLst>
      <p:ext uri="{BB962C8B-B14F-4D97-AF65-F5344CB8AC3E}">
        <p14:creationId xmlns:p14="http://schemas.microsoft.com/office/powerpoint/2010/main" val="13079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Book </a:t>
            </a:r>
            <a:r>
              <a:rPr lang="en-CA" dirty="0" err="1"/>
              <a:t>brockmann</a:t>
            </a:r>
            <a:endParaRPr lang="en-CA" dirty="0"/>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40</a:t>
            </a:fld>
            <a:endParaRPr lang="fr-FR"/>
          </a:p>
        </p:txBody>
      </p:sp>
    </p:spTree>
    <p:extLst>
      <p:ext uri="{BB962C8B-B14F-4D97-AF65-F5344CB8AC3E}">
        <p14:creationId xmlns:p14="http://schemas.microsoft.com/office/powerpoint/2010/main" val="194392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https://adhesives.specialchem.com/selection-guide/test-methods-to-measure-impact-strength-of-adhesive-joints#iwt</a:t>
            </a:r>
          </a:p>
        </p:txBody>
      </p:sp>
      <p:sp>
        <p:nvSpPr>
          <p:cNvPr id="4" name="Slide Number Placeholder 3"/>
          <p:cNvSpPr>
            <a:spLocks noGrp="1"/>
          </p:cNvSpPr>
          <p:nvPr>
            <p:ph type="sldNum" sz="quarter" idx="5"/>
          </p:nvPr>
        </p:nvSpPr>
        <p:spPr/>
        <p:txBody>
          <a:bodyPr/>
          <a:lstStyle/>
          <a:p>
            <a:fld id="{E6C71B6E-AC55-304E-9344-CF3AAC291903}" type="slidenum">
              <a:rPr lang="fr-FR" smtClean="0"/>
              <a:t>41</a:t>
            </a:fld>
            <a:endParaRPr lang="fr-FR"/>
          </a:p>
        </p:txBody>
      </p:sp>
    </p:spTree>
    <p:extLst>
      <p:ext uri="{BB962C8B-B14F-4D97-AF65-F5344CB8AC3E}">
        <p14:creationId xmlns:p14="http://schemas.microsoft.com/office/powerpoint/2010/main" val="1900075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42</a:t>
            </a:fld>
            <a:endParaRPr lang="fr-FR"/>
          </a:p>
        </p:txBody>
      </p:sp>
    </p:spTree>
    <p:extLst>
      <p:ext uri="{BB962C8B-B14F-4D97-AF65-F5344CB8AC3E}">
        <p14:creationId xmlns:p14="http://schemas.microsoft.com/office/powerpoint/2010/main" val="353248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https://reader.elsevier.com/reader/sd/pii/S2666330921000133?token=2DEC3293E37B0717237182E8D613CA3938E4B8FF13CEF5D68D0A808E61B9F17D98AF96CACF369F21AFA8A0B327B672FB&amp;originRegion=us-east-1&amp;originCreation=20230510003837</a:t>
            </a:r>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43</a:t>
            </a:fld>
            <a:endParaRPr lang="fr-FR"/>
          </a:p>
        </p:txBody>
      </p:sp>
    </p:spTree>
    <p:extLst>
      <p:ext uri="{BB962C8B-B14F-4D97-AF65-F5344CB8AC3E}">
        <p14:creationId xmlns:p14="http://schemas.microsoft.com/office/powerpoint/2010/main" val="3568975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46</a:t>
            </a:fld>
            <a:endParaRPr lang="fr-FR"/>
          </a:p>
        </p:txBody>
      </p:sp>
    </p:spTree>
    <p:extLst>
      <p:ext uri="{BB962C8B-B14F-4D97-AF65-F5344CB8AC3E}">
        <p14:creationId xmlns:p14="http://schemas.microsoft.com/office/powerpoint/2010/main" val="2482903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11111"/>
                </a:solidFill>
                <a:effectLst/>
                <a:latin typeface="var(--nova-font-family-display)"/>
              </a:rPr>
              <a:t>Hybrid Weld-Bond Joining Technology of Light Metal Alloys, </a:t>
            </a:r>
            <a:r>
              <a:rPr lang="en-US" b="0" i="0" dirty="0">
                <a:solidFill>
                  <a:srgbClr val="111111"/>
                </a:solidFill>
                <a:effectLst/>
                <a:latin typeface="var(--nova-font-family-sans-serif)"/>
              </a:rPr>
              <a:t>May 2018, Adhesion Society Conference, San Diego, US</a:t>
            </a:r>
          </a:p>
          <a:p>
            <a:pPr lvl="1" defTabSz="914400">
              <a:lnSpc>
                <a:spcPct val="150000"/>
              </a:lnSpc>
              <a:buFont typeface="Wingdings" pitchFamily="2" charset="2"/>
              <a:buChar char="Ø"/>
              <a:defRPr/>
            </a:pPr>
            <a:r>
              <a:rPr lang="en-CA" altLang="fr-FR" sz="1200" kern="0" dirty="0">
                <a:solidFill>
                  <a:srgbClr val="1F497D"/>
                </a:solidFill>
                <a:latin typeface="Arial" charset="0"/>
                <a:cs typeface="Arial" charset="0"/>
              </a:rPr>
              <a:t> FSW-adhesive joints present superior adhesion properties compared to FSW and adhesive alone</a:t>
            </a:r>
          </a:p>
          <a:p>
            <a:pPr lvl="1" defTabSz="914400">
              <a:lnSpc>
                <a:spcPct val="150000"/>
              </a:lnSpc>
              <a:buFont typeface="Wingdings" pitchFamily="2" charset="2"/>
              <a:buChar char="Ø"/>
              <a:defRPr/>
            </a:pPr>
            <a:r>
              <a:rPr lang="en-CA" altLang="fr-FR" sz="1200" kern="0" dirty="0">
                <a:solidFill>
                  <a:srgbClr val="1F497D"/>
                </a:solidFill>
                <a:latin typeface="Arial" charset="0"/>
                <a:cs typeface="Arial" charset="0"/>
              </a:rPr>
              <a:t> GPS modification results in better performance under cyclic corrosion conditions.</a:t>
            </a:r>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47</a:t>
            </a:fld>
            <a:endParaRPr lang="fr-FR"/>
          </a:p>
        </p:txBody>
      </p:sp>
    </p:spTree>
    <p:extLst>
      <p:ext uri="{BB962C8B-B14F-4D97-AF65-F5344CB8AC3E}">
        <p14:creationId xmlns:p14="http://schemas.microsoft.com/office/powerpoint/2010/main" val="372164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800" dirty="0">
                <a:hlinkClick r:id="rId3"/>
              </a:rPr>
              <a:t>2. https://adfastcorp.com/nouvelles/types-d-adhesifs/</a:t>
            </a:r>
            <a:r>
              <a:rPr lang="fr-CA"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dirty="0"/>
              <a:t>3. https://plasticsdecorating.com/articles/2018/performance-of-hybrid-adhesives-vs-traditional-structural-adhesives/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dirty="0"/>
              <a:t>4. https://www.3mcanada.ca/3M/en_CA/p/d/b40065549/</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dirty="0"/>
              <a:t>5. https://www.thomasnet.com/articles/top-suppliers/adhesives-manufacturers-companies/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Epoxy adhesives generate high amount of hydroxyl groups during curing process. Therefore, generation of large amount of hydroxyl groups as well as other polar components such as carboxyl groups on the adherent surface can be of great advantage to achieve strong bonding or cross-linking between hydrogen and oxygen present on the surface and those generated in the adhesive during curing process.</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Polyurethanes, on the other hand, contain number of urethane groups in the molecular back bone. They contain amine groups as well as carboxyl groups in their formulation. Generation of hydroxyl groups on the surface will still be of great advantage for strong bonding as the hydrogen bonding will still be the active bonding process, however, with nitrogen (coming from amine functionalities) in addition to the hydrogen bonding between the oxygen present in the carboxyl groups.</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Acrylics mainly contains methyl-methacrylate (MMA) monomers with organic functionalities and carboxyl groups (C=O, C-O) as well as aromatic amine functionalities. Free radicals containing amine functionalities and/or carboxyl groups are generated by the adhesive. Therefore, once again, generating similar chemistry with amine functionalities will be an added advantage for enabling increased hydrogen bonding with the nitrogen arising from the amine functionalities in either side of the interface. However, presence of hydroxyl groups on the surface can largely contribute to excellent bonding due to strong hydrogen bonding between hydrogen and oxygen as well as hydrogen and nitrogen.</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all the above types of adhesives, we therefore see that a surface rich in hydroxyl groups should be sufficient to achieve excellent adhesive interfacial bond strength and wettability on such a surface will be very high due to increased affinity of H</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O with –OH. The atmospheric pressure plasma treatments can highly contribute to introduction of such polar components on the surface.</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7</a:t>
            </a:fld>
            <a:endParaRPr lang="fr-FR"/>
          </a:p>
        </p:txBody>
      </p:sp>
    </p:spTree>
    <p:extLst>
      <p:ext uri="{BB962C8B-B14F-4D97-AF65-F5344CB8AC3E}">
        <p14:creationId xmlns:p14="http://schemas.microsoft.com/office/powerpoint/2010/main" val="369745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6. https://www.globalspec.com/learnmore/materials_chemicals/adhesives/thermoset_adhesives#:~:text=Common%20thermoset%20adhesive%20materials%20include,)%2C%20polyesters%2C%20and%20polyimides.</a:t>
            </a:r>
          </a:p>
          <a:p>
            <a:r>
              <a:rPr lang="fr-CA" dirty="0"/>
              <a:t>7. https://www.britannica.com/technology/adhesive/Synthetic-adhesives</a:t>
            </a:r>
          </a:p>
        </p:txBody>
      </p:sp>
      <p:sp>
        <p:nvSpPr>
          <p:cNvPr id="4" name="Slide Number Placeholder 3"/>
          <p:cNvSpPr>
            <a:spLocks noGrp="1"/>
          </p:cNvSpPr>
          <p:nvPr>
            <p:ph type="sldNum" sz="quarter" idx="5"/>
          </p:nvPr>
        </p:nvSpPr>
        <p:spPr/>
        <p:txBody>
          <a:bodyPr/>
          <a:lstStyle/>
          <a:p>
            <a:fld id="{E6C71B6E-AC55-304E-9344-CF3AAC291903}" type="slidenum">
              <a:rPr lang="fr-FR" smtClean="0"/>
              <a:t>8</a:t>
            </a:fld>
            <a:endParaRPr lang="fr-FR"/>
          </a:p>
        </p:txBody>
      </p:sp>
    </p:spTree>
    <p:extLst>
      <p:ext uri="{BB962C8B-B14F-4D97-AF65-F5344CB8AC3E}">
        <p14:creationId xmlns:p14="http://schemas.microsoft.com/office/powerpoint/2010/main" val="246296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9</a:t>
            </a:fld>
            <a:endParaRPr lang="fr-FR"/>
          </a:p>
        </p:txBody>
      </p:sp>
    </p:spTree>
    <p:extLst>
      <p:ext uri="{BB962C8B-B14F-4D97-AF65-F5344CB8AC3E}">
        <p14:creationId xmlns:p14="http://schemas.microsoft.com/office/powerpoint/2010/main" val="785476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According to DIN EN 923, an adhesive is a </a:t>
            </a: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10</a:t>
            </a:fld>
            <a:endParaRPr lang="fr-FR"/>
          </a:p>
        </p:txBody>
      </p:sp>
    </p:spTree>
    <p:extLst>
      <p:ext uri="{BB962C8B-B14F-4D97-AF65-F5344CB8AC3E}">
        <p14:creationId xmlns:p14="http://schemas.microsoft.com/office/powerpoint/2010/main" val="85803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According to DIN EN 923, an adhesive is a </a:t>
            </a:r>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11</a:t>
            </a:fld>
            <a:endParaRPr lang="fr-FR"/>
          </a:p>
        </p:txBody>
      </p:sp>
    </p:spTree>
    <p:extLst>
      <p:ext uri="{BB962C8B-B14F-4D97-AF65-F5344CB8AC3E}">
        <p14:creationId xmlns:p14="http://schemas.microsoft.com/office/powerpoint/2010/main" val="354073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E6C71B6E-AC55-304E-9344-CF3AAC291903}" type="slidenum">
              <a:rPr lang="fr-FR" smtClean="0"/>
              <a:t>12</a:t>
            </a:fld>
            <a:endParaRPr lang="fr-FR"/>
          </a:p>
        </p:txBody>
      </p:sp>
    </p:spTree>
    <p:extLst>
      <p:ext uri="{BB962C8B-B14F-4D97-AF65-F5344CB8AC3E}">
        <p14:creationId xmlns:p14="http://schemas.microsoft.com/office/powerpoint/2010/main" val="2730219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https://www.kastarsealant.com/specifications-for-the-use-of-curtain-wall-adhesive-strips.html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https://www.soundingsonline.com/boat-shop/5200-and-my-tight-bond-with-boat-work (This guy working hard to bond his boat components!!</a:t>
            </a:r>
            <a:r>
              <a:rPr lang="en-CA" dirty="0">
                <a:sym typeface="Wingdings" panose="05000000000000000000" pitchFamily="2" charset="2"/>
              </a:rPr>
              <a:t>)</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https://www.adhesiveandglue.com/adhesive-applications.html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https://www.sunstar.com/rd/story/weld_bonding 5-8kg per unit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https://www.canada.ca/en/defence-research-development/news/articles/extreme-expedition-testing-prototype-vehicles-canadas-arctic.html</a:t>
            </a:r>
          </a:p>
          <a:p>
            <a:r>
              <a:rPr lang="en-CA" dirty="0"/>
              <a:t>https://www.nrc-cnrc.gc.ca/eng/achievements/highlights/2012/drdc_nrc.html </a:t>
            </a:r>
          </a:p>
          <a:p>
            <a:r>
              <a:rPr lang="en-CA" dirty="0"/>
              <a:t>https://www.canada.ca/en/defence-research-development/news/articles/extreme-expedition-testing-prototype-vehicles-canadas-arctic.html </a:t>
            </a:r>
          </a:p>
          <a:p>
            <a:r>
              <a:rPr lang="en-CA" dirty="0"/>
              <a:t>https://www.permabond.com/industries_served/marine-adhesive/    For ship</a:t>
            </a:r>
          </a:p>
          <a:p>
            <a:r>
              <a:rPr lang="en-CA" dirty="0"/>
              <a:t>Before exploring</a:t>
            </a:r>
            <a:r>
              <a:rPr lang="en-CA" baseline="0" dirty="0"/>
              <a:t> the surface further, let’s talk about a different thing… the adhesives….and then let’s try connecting surface and adhesives… then you will see the point…</a:t>
            </a:r>
          </a:p>
          <a:p>
            <a:endParaRPr lang="en-CA" baseline="0" dirty="0"/>
          </a:p>
          <a:p>
            <a:r>
              <a:rPr lang="en-CA" dirty="0"/>
              <a:t>	Antonio </a:t>
            </a:r>
            <a:r>
              <a:rPr lang="en-CA" dirty="0" err="1"/>
              <a:t>Pagliuca</a:t>
            </a:r>
            <a:r>
              <a:rPr lang="en-CA" dirty="0"/>
              <a:t>, senior technical specialist adhesives for 3M’s Automotive and Aerospace Division. </a:t>
            </a:r>
          </a:p>
          <a:p>
            <a:r>
              <a:rPr lang="en-CA" dirty="0"/>
              <a:t>Nearly every industry uses adhesives in some way, shape, or form. However, transportation industries—including aerospace, automotive, and marine manufacturers—are leading the pack in adopting the latest adhesive technologies. These industries have learned that adhesives can cut cost, time, and weight while maintaining or improving performance and aesthetics, </a:t>
            </a:r>
            <a:r>
              <a:rPr lang="en-CA" i="1" dirty="0"/>
              <a:t>and</a:t>
            </a:r>
            <a:r>
              <a:rPr lang="en-CA" dirty="0"/>
              <a:t> being better for the environment. Adhesives also unlock new design possibilities out of reach when with “traditional” fasteners.</a:t>
            </a:r>
          </a:p>
          <a:p>
            <a:r>
              <a:rPr lang="en-CA" dirty="0" err="1"/>
              <a:t>Pagliuca</a:t>
            </a:r>
            <a:r>
              <a:rPr lang="en-CA" dirty="0"/>
              <a:t> claims that the use of adhesive-bonded mixed materials can make a double contribution to lightweighting: modern advanced materials such as composites have lower densities than those they are replacing (such as mild steel), while the preferred method of joining them (adhesive bonding) removes the need for bolts and rivets – further cutting body weight.</a:t>
            </a:r>
          </a:p>
          <a:p>
            <a:r>
              <a:rPr lang="en-CA" dirty="0"/>
              <a:t>“Using structural adhesives also overcomes some of the potential downsides of combining mixed materials – such as preventing galvanic corrosion between dissimilar metals,” he adds. “At the same time, the cleaner look of bonded joints (compared with mechanical fasteners) creates better looking, more efficient product builds without the need for extra finishing work, so streamlining production.”</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“Many designers may feel that a line of adhesive can never be as effective as a line of rivets,” says </a:t>
            </a:r>
            <a:r>
              <a:rPr lang="en-CA" dirty="0" err="1"/>
              <a:t>Pagliuca</a:t>
            </a:r>
            <a:r>
              <a:rPr lang="en-CA" dirty="0"/>
              <a:t>. “However, many tests and practical examples show that adhesive bonding can outperform mechanical fastening techniques: As well as cutting part count and component weight, adhesives can seal gaps, reduce internal vehicle noise and act as the best interface between a wide range of dissimilar materials.” </a:t>
            </a:r>
            <a:r>
              <a:rPr lang="en-CA" sz="1200" dirty="0">
                <a:hlinkClick r:id="rId3"/>
              </a:rPr>
              <a:t>http://www.eurekamagazine.co.uk/design-engineering-features/technology/the-use-of-structural-adhesives-continues-to-rise-in-line-with-the-use-of-mixed-materials-in-automotive-designs/192748/</a:t>
            </a:r>
            <a:r>
              <a:rPr lang="en-CA" sz="1200" dirty="0"/>
              <a:t> </a:t>
            </a:r>
          </a:p>
          <a:p>
            <a:endParaRPr lang="en-CA" dirty="0"/>
          </a:p>
          <a:p>
            <a:r>
              <a:rPr lang="en-CA" dirty="0"/>
              <a:t>“According to a study in 2017 from the Center for Automotive Research (CAR) in the USA, the use of mild steel for body in white will plummet from 55% today to just 5% in 2040, as it is replaced by stronger, lower-density materials such as aluminium and polymer composites,” says </a:t>
            </a:r>
            <a:r>
              <a:rPr lang="en-CA" dirty="0" err="1"/>
              <a:t>Pagliuca</a:t>
            </a:r>
            <a:r>
              <a:rPr lang="en-CA" dirty="0"/>
              <a:t>. “Such mixed material designs are increasingly held together with adhesives: research from CAR reveals that some vehicle models use more than 10 times more adhesive than they did in 2001, due largely to the use of mixed materials. According to CAR, adhesives will become the dominant form of joining by 2030.”</a:t>
            </a:r>
          </a:p>
        </p:txBody>
      </p:sp>
      <p:sp>
        <p:nvSpPr>
          <p:cNvPr id="4" name="Slide Number Placeholder 3"/>
          <p:cNvSpPr>
            <a:spLocks noGrp="1"/>
          </p:cNvSpPr>
          <p:nvPr>
            <p:ph type="sldNum" sz="quarter" idx="5"/>
          </p:nvPr>
        </p:nvSpPr>
        <p:spPr/>
        <p:txBody>
          <a:bodyPr/>
          <a:lstStyle/>
          <a:p>
            <a:fld id="{E6C71B6E-AC55-304E-9344-CF3AAC291903}" type="slidenum">
              <a:rPr lang="fr-FR" smtClean="0"/>
              <a:t>13</a:t>
            </a:fld>
            <a:endParaRPr lang="fr-FR"/>
          </a:p>
        </p:txBody>
      </p:sp>
    </p:spTree>
    <p:extLst>
      <p:ext uri="{BB962C8B-B14F-4D97-AF65-F5344CB8AC3E}">
        <p14:creationId xmlns:p14="http://schemas.microsoft.com/office/powerpoint/2010/main" val="2537202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w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hyperlink" Target="https://twitter.com/nrc_cnrc" TargetMode="External"/><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instagram.com/nrc_cnrc/" TargetMode="External"/><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hyperlink" Target="https://www.linkedin.com/company/national-research-council?trk=tyah"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a:t>MODIFIER LE </a:t>
            </a:r>
            <a:br>
              <a:rPr lang="fr-CA"/>
            </a:br>
            <a:r>
              <a:rPr lang="fr-CA"/>
              <a:t>STYLE DU TITRE</a:t>
            </a:r>
            <a:endParaRPr lang="fr-FR"/>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2024-07-19</a:t>
            </a:fld>
            <a:endParaRPr lang="fr-FR"/>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a:t>MODIFIER LE STYLE DU TITRE</a:t>
            </a:r>
            <a:endParaRPr lang="fr-F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2024-07-19</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2024-07-19</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2024-07-19</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2024-07-19</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7" y="2130426"/>
            <a:ext cx="8636000" cy="1470025"/>
          </a:xfrm>
        </p:spPr>
        <p:txBody>
          <a:bodyPr lIns="0" tIns="0" rIns="0" bIns="0" anchor="b"/>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7" y="3886200"/>
            <a:ext cx="8534400" cy="1752600"/>
          </a:xfrm>
        </p:spPr>
        <p:txBody>
          <a:bodyPr lIns="0" tIns="0" rIns="0" bIns="0"/>
          <a:lstStyle>
            <a:lvl1pPr marL="0" indent="0" algn="l">
              <a:buNone/>
              <a:defRPr>
                <a:solidFill>
                  <a:schemeClr val="tx2">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6" y="252797"/>
            <a:ext cx="1255836" cy="19979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1635" y="235808"/>
            <a:ext cx="658320" cy="18857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10400922" y="272950"/>
            <a:ext cx="1293173" cy="115468"/>
          </a:xfrm>
          <a:prstGeom prst="rect">
            <a:avLst/>
          </a:prstGeom>
        </p:spPr>
      </p:pic>
    </p:spTree>
    <p:extLst>
      <p:ext uri="{BB962C8B-B14F-4D97-AF65-F5344CB8AC3E}">
        <p14:creationId xmlns:p14="http://schemas.microsoft.com/office/powerpoint/2010/main" val="7919910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view / Agenda - blue ">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‹N°›</a:t>
            </a:fld>
            <a:endParaRPr lang="en-US" dirty="0"/>
          </a:p>
        </p:txBody>
      </p:sp>
      <p:sp>
        <p:nvSpPr>
          <p:cNvPr id="7" name="Text Placeholder 6"/>
          <p:cNvSpPr>
            <a:spLocks noGrp="1"/>
          </p:cNvSpPr>
          <p:nvPr>
            <p:ph type="body" sz="quarter" idx="13"/>
          </p:nvPr>
        </p:nvSpPr>
        <p:spPr>
          <a:xfrm>
            <a:off x="573618" y="387351"/>
            <a:ext cx="8968316" cy="5969000"/>
          </a:xfrm>
        </p:spPr>
        <p:txBody>
          <a:bodyPr anchor="ctr"/>
          <a:lstStyle>
            <a:lvl1pPr marL="457189" indent="-457189">
              <a:spcBef>
                <a:spcPts val="800"/>
              </a:spcBef>
              <a:spcAft>
                <a:spcPts val="0"/>
              </a:spcAft>
              <a:buClr>
                <a:schemeClr val="bg1"/>
              </a:buClr>
              <a:buFont typeface="+mj-lt"/>
              <a:buAutoNum type="arabicPeriod"/>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25283232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 blue ">
    <p:bg>
      <p:bgPr>
        <a:solidFill>
          <a:srgbClr val="0044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8" y="1524213"/>
            <a:ext cx="8636001" cy="2073371"/>
          </a:xfrm>
        </p:spPr>
        <p:txBody>
          <a:bodyPr lIns="0" tIns="0" rIns="0" bIns="0" anchor="b">
            <a:noAutofit/>
          </a:bodyPr>
          <a:lstStyle>
            <a:lvl1pPr algn="l">
              <a:defRPr sz="3733"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67268" y="3739323"/>
            <a:ext cx="8636001" cy="1500187"/>
          </a:xfrm>
        </p:spPr>
        <p:txBody>
          <a:bodyPr lIns="0" tIns="0" rIns="0" bIns="0" anchor="t">
            <a:noAutofit/>
          </a:bodyPr>
          <a:lstStyle>
            <a:lvl1pPr marL="0" indent="0">
              <a:buNone/>
              <a:defRPr sz="2267">
                <a:solidFill>
                  <a:schemeClr val="tx2">
                    <a:lumMod val="40000"/>
                    <a:lumOff val="6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‹N°›</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7831" y="0"/>
            <a:ext cx="3849688" cy="6858000"/>
          </a:xfrm>
          <a:prstGeom prst="rect">
            <a:avLst/>
          </a:prstGeom>
        </p:spPr>
      </p:pic>
    </p:spTree>
    <p:extLst>
      <p:ext uri="{BB962C8B-B14F-4D97-AF65-F5344CB8AC3E}">
        <p14:creationId xmlns:p14="http://schemas.microsoft.com/office/powerpoint/2010/main" val="19466831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lue">
    <p:spTree>
      <p:nvGrpSpPr>
        <p:cNvPr id="1" name=""/>
        <p:cNvGrpSpPr/>
        <p:nvPr/>
      </p:nvGrpSpPr>
      <p:grpSpPr>
        <a:xfrm>
          <a:off x="0" y="0"/>
          <a:ext cx="0" cy="0"/>
          <a:chOff x="0" y="0"/>
          <a:chExt cx="0" cy="0"/>
        </a:xfrm>
      </p:grpSpPr>
      <p:sp>
        <p:nvSpPr>
          <p:cNvPr id="16" name="Rectangle 15"/>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‹N°›</a:t>
            </a:fld>
            <a:endParaRPr lang="en-US" dirty="0"/>
          </a:p>
        </p:txBody>
      </p:sp>
      <p:sp>
        <p:nvSpPr>
          <p:cNvPr id="5" name="Text Placeholder 4"/>
          <p:cNvSpPr>
            <a:spLocks noGrp="1"/>
          </p:cNvSpPr>
          <p:nvPr>
            <p:ph type="body" sz="quarter" idx="13"/>
          </p:nvPr>
        </p:nvSpPr>
        <p:spPr>
          <a:xfrm>
            <a:off x="573618" y="1907118"/>
            <a:ext cx="9190567" cy="39835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1537" y="0"/>
            <a:ext cx="3842275" cy="6858000"/>
          </a:xfrm>
          <a:prstGeom prst="rect">
            <a:avLst/>
          </a:prstGeom>
        </p:spPr>
      </p:pic>
    </p:spTree>
    <p:extLst>
      <p:ext uri="{BB962C8B-B14F-4D97-AF65-F5344CB8AC3E}">
        <p14:creationId xmlns:p14="http://schemas.microsoft.com/office/powerpoint/2010/main" val="37452457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2024-07-19</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icture - blue ">
    <p:spTree>
      <p:nvGrpSpPr>
        <p:cNvPr id="1" name=""/>
        <p:cNvGrpSpPr/>
        <p:nvPr/>
      </p:nvGrpSpPr>
      <p:grpSpPr>
        <a:xfrm>
          <a:off x="0" y="0"/>
          <a:ext cx="0" cy="0"/>
          <a:chOff x="0" y="0"/>
          <a:chExt cx="0" cy="0"/>
        </a:xfrm>
      </p:grpSpPr>
      <p:sp>
        <p:nvSpPr>
          <p:cNvPr id="16" name="Rectangle 15"/>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1537" y="0"/>
            <a:ext cx="3842275" cy="6858000"/>
          </a:xfrm>
          <a:prstGeom prst="rect">
            <a:avLst/>
          </a:prstGeom>
        </p:spPr>
      </p:pic>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‹N°›</a:t>
            </a:fld>
            <a:endParaRPr lang="en-US" dirty="0"/>
          </a:p>
        </p:txBody>
      </p:sp>
      <p:sp>
        <p:nvSpPr>
          <p:cNvPr id="8" name="Picture Placeholder 10"/>
          <p:cNvSpPr>
            <a:spLocks noGrp="1" noChangeAspect="1"/>
          </p:cNvSpPr>
          <p:nvPr>
            <p:ph type="pic" sz="quarter" idx="13"/>
          </p:nvPr>
        </p:nvSpPr>
        <p:spPr>
          <a:xfrm>
            <a:off x="8248913" y="2188001"/>
            <a:ext cx="3413760" cy="3413760"/>
          </a:xfrm>
          <a:prstGeom prst="ellipse">
            <a:avLst/>
          </a:prstGeom>
        </p:spPr>
        <p:txBody>
          <a:bodyPr anchor="ctr"/>
          <a:lstStyle>
            <a:lvl1pPr algn="ctr">
              <a:defRPr>
                <a:solidFill>
                  <a:schemeClr val="bg1">
                    <a:lumMod val="75000"/>
                  </a:schemeClr>
                </a:solidFill>
              </a:defRPr>
            </a:lvl1pPr>
          </a:lstStyle>
          <a:p>
            <a:r>
              <a:rPr lang="en-US"/>
              <a:t>Click icon to add picture</a:t>
            </a:r>
            <a:endParaRPr lang="en-US" dirty="0"/>
          </a:p>
        </p:txBody>
      </p:sp>
      <p:sp>
        <p:nvSpPr>
          <p:cNvPr id="5" name="Text Placeholder 4"/>
          <p:cNvSpPr>
            <a:spLocks noGrp="1"/>
          </p:cNvSpPr>
          <p:nvPr>
            <p:ph type="body" sz="quarter" idx="14"/>
          </p:nvPr>
        </p:nvSpPr>
        <p:spPr>
          <a:xfrm>
            <a:off x="573617" y="1907118"/>
            <a:ext cx="7135283" cy="396451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39784594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no curved lines - blue">
    <p:spTree>
      <p:nvGrpSpPr>
        <p:cNvPr id="1" name=""/>
        <p:cNvGrpSpPr/>
        <p:nvPr/>
      </p:nvGrpSpPr>
      <p:grpSpPr>
        <a:xfrm>
          <a:off x="0" y="0"/>
          <a:ext cx="0" cy="0"/>
          <a:chOff x="0" y="0"/>
          <a:chExt cx="0" cy="0"/>
        </a:xfrm>
      </p:grpSpPr>
      <p:sp>
        <p:nvSpPr>
          <p:cNvPr id="13" name="Rectangle 12"/>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7" y="341812"/>
            <a:ext cx="10913292" cy="1004585"/>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‹N°›</a:t>
            </a:fld>
            <a:endParaRPr lang="en-US" dirty="0"/>
          </a:p>
        </p:txBody>
      </p:sp>
      <p:sp>
        <p:nvSpPr>
          <p:cNvPr id="10" name="Text Placeholder 9"/>
          <p:cNvSpPr>
            <a:spLocks noGrp="1"/>
          </p:cNvSpPr>
          <p:nvPr>
            <p:ph type="body" sz="quarter" idx="12"/>
          </p:nvPr>
        </p:nvSpPr>
        <p:spPr>
          <a:xfrm>
            <a:off x="571019" y="1909234"/>
            <a:ext cx="10914551" cy="3964517"/>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14444002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blue ">
    <p:bg>
      <p:bgPr>
        <a:solidFill>
          <a:srgbClr val="004466"/>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831" y="0"/>
            <a:ext cx="3849688" cy="6858000"/>
          </a:xfrm>
          <a:prstGeom prst="rect">
            <a:avLst/>
          </a:prstGeom>
        </p:spPr>
      </p:pic>
      <p:sp>
        <p:nvSpPr>
          <p:cNvPr id="16" name="Rectangle 15"/>
          <p:cNvSpPr/>
          <p:nvPr userDrawn="1"/>
        </p:nvSpPr>
        <p:spPr>
          <a:xfrm>
            <a:off x="0" y="1"/>
            <a:ext cx="12192000" cy="152148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‹N°›</a:t>
            </a:fld>
            <a:endParaRPr lang="en-US" dirty="0"/>
          </a:p>
        </p:txBody>
      </p:sp>
      <p:sp>
        <p:nvSpPr>
          <p:cNvPr id="10" name="Text Placeholder 9"/>
          <p:cNvSpPr>
            <a:spLocks noGrp="1"/>
          </p:cNvSpPr>
          <p:nvPr>
            <p:ph type="body" sz="quarter" idx="12"/>
          </p:nvPr>
        </p:nvSpPr>
        <p:spPr>
          <a:xfrm>
            <a:off x="571021" y="1909234"/>
            <a:ext cx="9182580" cy="3964517"/>
          </a:xfrm>
        </p:spPr>
        <p:txBody>
          <a:bodyPr/>
          <a:lstStyle>
            <a:lvl1pPr>
              <a:lnSpc>
                <a:spcPct val="100000"/>
              </a:lnSpc>
              <a:defRPr>
                <a:solidFill>
                  <a:schemeClr val="tx2">
                    <a:lumMod val="40000"/>
                    <a:lumOff val="60000"/>
                  </a:schemeClr>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4915290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icture - blue">
    <p:bg>
      <p:bgPr>
        <a:solidFill>
          <a:srgbClr val="004466"/>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831" y="0"/>
            <a:ext cx="3849688" cy="6858000"/>
          </a:xfrm>
          <a:prstGeom prst="rect">
            <a:avLst/>
          </a:prstGeom>
        </p:spPr>
      </p:pic>
      <p:sp>
        <p:nvSpPr>
          <p:cNvPr id="16" name="Rectangle 15"/>
          <p:cNvSpPr/>
          <p:nvPr userDrawn="1"/>
        </p:nvSpPr>
        <p:spPr>
          <a:xfrm>
            <a:off x="0" y="1"/>
            <a:ext cx="12192000" cy="152148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‹N°›</a:t>
            </a:fld>
            <a:endParaRPr lang="en-US" dirty="0"/>
          </a:p>
        </p:txBody>
      </p:sp>
      <p:sp>
        <p:nvSpPr>
          <p:cNvPr id="10" name="Text Placeholder 9"/>
          <p:cNvSpPr>
            <a:spLocks noGrp="1"/>
          </p:cNvSpPr>
          <p:nvPr>
            <p:ph type="body" sz="quarter" idx="12"/>
          </p:nvPr>
        </p:nvSpPr>
        <p:spPr>
          <a:xfrm>
            <a:off x="571021" y="1909234"/>
            <a:ext cx="7499092" cy="3964517"/>
          </a:xfrm>
        </p:spPr>
        <p:txBody>
          <a:bodyPr/>
          <a:lstStyle>
            <a:lvl1pPr>
              <a:lnSpc>
                <a:spcPct val="100000"/>
              </a:lnSpc>
              <a:defRPr>
                <a:solidFill>
                  <a:schemeClr val="tx2">
                    <a:lumMod val="40000"/>
                    <a:lumOff val="60000"/>
                  </a:schemeClr>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0"/>
          <p:cNvSpPr>
            <a:spLocks noGrp="1" noChangeAspect="1"/>
          </p:cNvSpPr>
          <p:nvPr>
            <p:ph type="pic" sz="quarter" idx="13"/>
          </p:nvPr>
        </p:nvSpPr>
        <p:spPr>
          <a:xfrm>
            <a:off x="8248913" y="2188001"/>
            <a:ext cx="3413760" cy="3413760"/>
          </a:xfrm>
          <a:prstGeom prst="ellipse">
            <a:avLst/>
          </a:prstGeom>
        </p:spPr>
        <p:txBody>
          <a:bodyPr anchor="ctr">
            <a:normAutofit/>
          </a:bodyPr>
          <a:lstStyle>
            <a:lvl1pPr algn="ctr">
              <a:defRPr sz="1600">
                <a:solidFill>
                  <a:schemeClr val="bg1">
                    <a:lumMod val="75000"/>
                  </a:schemeClr>
                </a:solidFill>
              </a:defRPr>
            </a:lvl1pPr>
          </a:lstStyle>
          <a:p>
            <a:r>
              <a:rPr lang="en-US"/>
              <a:t>Click icon to add picture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40061648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no curved lines - blue ">
    <p:bg>
      <p:bgPr>
        <a:solidFill>
          <a:srgbClr val="004466"/>
        </a:solidFill>
        <a:effectLst/>
      </p:bgPr>
    </p:bg>
    <p:spTree>
      <p:nvGrpSpPr>
        <p:cNvPr id="1" name=""/>
        <p:cNvGrpSpPr/>
        <p:nvPr/>
      </p:nvGrpSpPr>
      <p:grpSpPr>
        <a:xfrm>
          <a:off x="0" y="0"/>
          <a:ext cx="0" cy="0"/>
          <a:chOff x="0" y="0"/>
          <a:chExt cx="0" cy="0"/>
        </a:xfrm>
      </p:grpSpPr>
      <p:sp>
        <p:nvSpPr>
          <p:cNvPr id="17" name="Rectangle 16"/>
          <p:cNvSpPr/>
          <p:nvPr userDrawn="1"/>
        </p:nvSpPr>
        <p:spPr>
          <a:xfrm>
            <a:off x="0" y="1"/>
            <a:ext cx="12192000" cy="152148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8" y="341812"/>
            <a:ext cx="10922209" cy="1004585"/>
          </a:xfrm>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‹N°›</a:t>
            </a:fld>
            <a:endParaRPr lang="en-US" dirty="0"/>
          </a:p>
        </p:txBody>
      </p:sp>
      <p:sp>
        <p:nvSpPr>
          <p:cNvPr id="10" name="Text Placeholder 9"/>
          <p:cNvSpPr>
            <a:spLocks noGrp="1"/>
          </p:cNvSpPr>
          <p:nvPr>
            <p:ph type="body" sz="quarter" idx="12"/>
          </p:nvPr>
        </p:nvSpPr>
        <p:spPr>
          <a:xfrm>
            <a:off x="571020" y="1909234"/>
            <a:ext cx="10914549" cy="3964517"/>
          </a:xfrm>
        </p:spPr>
        <p:txBody>
          <a:bodyPr/>
          <a:lstStyle>
            <a:lvl1pPr>
              <a:defRPr>
                <a:solidFill>
                  <a:schemeClr val="tx2">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11750547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 blue ">
    <p:bg>
      <p:bgPr>
        <a:solidFill>
          <a:srgbClr val="004466"/>
        </a:solidFill>
        <a:effectLst/>
      </p:bgPr>
    </p:bg>
    <p:spTree>
      <p:nvGrpSpPr>
        <p:cNvPr id="1" name=""/>
        <p:cNvGrpSpPr/>
        <p:nvPr/>
      </p:nvGrpSpPr>
      <p:grpSpPr>
        <a:xfrm>
          <a:off x="0" y="0"/>
          <a:ext cx="0" cy="0"/>
          <a:chOff x="0" y="0"/>
          <a:chExt cx="0" cy="0"/>
        </a:xfrm>
      </p:grpSpPr>
      <p:sp>
        <p:nvSpPr>
          <p:cNvPr id="14" name="Rectangle 13"/>
          <p:cNvSpPr/>
          <p:nvPr userDrawn="1"/>
        </p:nvSpPr>
        <p:spPr>
          <a:xfrm>
            <a:off x="0" y="-18473"/>
            <a:ext cx="12192000" cy="152148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8" y="341812"/>
            <a:ext cx="10917241" cy="1004585"/>
          </a:xfrm>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‹N°›</a:t>
            </a:fld>
            <a:endParaRPr lang="en-US" dirty="0"/>
          </a:p>
        </p:txBody>
      </p:sp>
      <p:sp>
        <p:nvSpPr>
          <p:cNvPr id="6" name="Picture Placeholder 5"/>
          <p:cNvSpPr>
            <a:spLocks noGrp="1"/>
          </p:cNvSpPr>
          <p:nvPr>
            <p:ph type="pic" sz="quarter" idx="12"/>
          </p:nvPr>
        </p:nvSpPr>
        <p:spPr>
          <a:xfrm>
            <a:off x="567267" y="1909233"/>
            <a:ext cx="10918303" cy="4082648"/>
          </a:xfrm>
        </p:spPr>
        <p:txBody>
          <a:bodyPr anchor="ctr"/>
          <a:lstStyle>
            <a:lvl1pPr algn="ctr">
              <a:defRPr>
                <a:solidFill>
                  <a:schemeClr val="bg1">
                    <a:lumMod val="75000"/>
                  </a:schemeClr>
                </a:solidFill>
              </a:defRPr>
            </a:lvl1pPr>
          </a:lstStyle>
          <a:p>
            <a:r>
              <a:rPr lang="en-US"/>
              <a:t>Click icon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9551192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nchor="ctr">
            <a:normAutofit/>
          </a:bodyPr>
          <a:lstStyle>
            <a:lvl1pPr marL="0" indent="0" algn="ctr">
              <a:buNone/>
              <a:defRPr sz="1867">
                <a:solidFill>
                  <a:schemeClr val="bg1">
                    <a:lumMod val="75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2" name="Title 1"/>
          <p:cNvSpPr>
            <a:spLocks noGrp="1"/>
          </p:cNvSpPr>
          <p:nvPr>
            <p:ph type="title" hasCustomPrompt="1"/>
          </p:nvPr>
        </p:nvSpPr>
        <p:spPr>
          <a:xfrm>
            <a:off x="1166746" y="1560577"/>
            <a:ext cx="2704663" cy="3533804"/>
          </a:xfrm>
        </p:spPr>
        <p:txBody>
          <a:bodyPr anchor="ctr">
            <a:normAutofit/>
          </a:bodyPr>
          <a:lstStyle>
            <a:lvl1pPr algn="l">
              <a:defRPr sz="2667" b="1">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‹N°›</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198303321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nchor="ctr">
            <a:normAutofit/>
          </a:bodyPr>
          <a:lstStyle>
            <a:lvl1pPr marL="0" indent="0" algn="ctr">
              <a:buNone/>
              <a:defRPr sz="1867">
                <a:solidFill>
                  <a:schemeClr val="bg1">
                    <a:lumMod val="75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‹N°›</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36313945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 blue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‹N°›</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27597746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E68ECE-59D7-452D-8595-BBB947F3BD2D}" type="slidenum">
              <a:rPr lang="en-US" smtClean="0"/>
              <a:pPr/>
              <a:t>‹N°›</a:t>
            </a:fld>
            <a:endParaRPr lang="en-US" dirty="0"/>
          </a:p>
        </p:txBody>
      </p:sp>
      <p:sp>
        <p:nvSpPr>
          <p:cNvPr id="3" name="Media Placeholder 2"/>
          <p:cNvSpPr>
            <a:spLocks noGrp="1"/>
          </p:cNvSpPr>
          <p:nvPr>
            <p:ph type="media" sz="quarter" idx="12"/>
          </p:nvPr>
        </p:nvSpPr>
        <p:spPr>
          <a:xfrm>
            <a:off x="0" y="0"/>
            <a:ext cx="12192000" cy="6858000"/>
          </a:xfrm>
        </p:spPr>
        <p:txBody>
          <a:bodyPr anchor="ctr"/>
          <a:lstStyle>
            <a:lvl1pPr algn="ctr">
              <a:defRPr>
                <a:solidFill>
                  <a:schemeClr val="tx2">
                    <a:lumMod val="40000"/>
                    <a:lumOff val="60000"/>
                  </a:schemeClr>
                </a:solidFill>
              </a:defRPr>
            </a:lvl1pPr>
          </a:lstStyle>
          <a:p>
            <a:r>
              <a:rPr lang="en-US"/>
              <a:t>Click icon to add media</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Tree>
    <p:extLst>
      <p:ext uri="{BB962C8B-B14F-4D97-AF65-F5344CB8AC3E}">
        <p14:creationId xmlns:p14="http://schemas.microsoft.com/office/powerpoint/2010/main" val="10151118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a:t>MODIFIER LE STYLE DU TITRE</a:t>
            </a:r>
            <a:endParaRPr lang="fr-FR"/>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19675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End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7" y="2274849"/>
            <a:ext cx="7523788" cy="1470025"/>
          </a:xfrm>
        </p:spPr>
        <p:txBody>
          <a:bodyPr lIns="0" tIns="0" rIns="0" bIns="0" anchor="b">
            <a:noAutofit/>
          </a:bodyPr>
          <a:lstStyle>
            <a:lvl1pPr algn="l">
              <a:defRPr sz="5333">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7" y="3886200"/>
            <a:ext cx="6905791" cy="1752600"/>
          </a:xfrm>
        </p:spPr>
        <p:txBody>
          <a:bodyPr lIns="0" tIns="0" rIns="0" bIns="0">
            <a:noAutofit/>
          </a:bodyPr>
          <a:lstStyle>
            <a:lvl1pPr marL="0" indent="0" algn="l">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6" y="252797"/>
            <a:ext cx="1255836" cy="199792"/>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9383242" y="336763"/>
            <a:ext cx="1293173" cy="115468"/>
          </a:xfrm>
          <a:prstGeom prst="rect">
            <a:avLst/>
          </a:prstGeom>
        </p:spPr>
      </p:pic>
      <p:pic>
        <p:nvPicPr>
          <p:cNvPr id="8" name="Picture 7">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449" y="284229"/>
            <a:ext cx="217112" cy="209329"/>
          </a:xfrm>
          <a:prstGeom prst="rect">
            <a:avLst/>
          </a:prstGeom>
        </p:spPr>
      </p:pic>
      <p:pic>
        <p:nvPicPr>
          <p:cNvPr id="9" name="Picture 8">
            <a:hlinkClick r:id="rId7"/>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5340" y="284229"/>
            <a:ext cx="217112" cy="209329"/>
          </a:xfrm>
          <a:prstGeom prst="rect">
            <a:avLst/>
          </a:prstGeom>
        </p:spPr>
      </p:pic>
      <p:pic>
        <p:nvPicPr>
          <p:cNvPr id="10" name="Picture 9">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05761" y="284229"/>
            <a:ext cx="217583" cy="209329"/>
          </a:xfrm>
          <a:prstGeom prst="rect">
            <a:avLst/>
          </a:prstGeom>
        </p:spPr>
      </p:pic>
    </p:spTree>
    <p:extLst>
      <p:ext uri="{BB962C8B-B14F-4D97-AF65-F5344CB8AC3E}">
        <p14:creationId xmlns:p14="http://schemas.microsoft.com/office/powerpoint/2010/main" val="15822635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a:t>MODIFIER LE STYLE DU TITRE</a:t>
            </a:r>
            <a:endParaRPr lang="fr-FR"/>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a:t>MODIFIER LE STYLE DU TITRE</a:t>
            </a:r>
            <a:endParaRPr lang="fr-FR"/>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a:t>MODIFIER LE STYLE DU TITRE</a:t>
            </a:r>
            <a:endParaRPr lang="fr-F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a:t>MODIFIER LE STYLE DU TITRE</a:t>
            </a:r>
            <a:endParaRPr lang="fr-F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a:t>MODIFIER LE STYLE DU TITRE</a:t>
            </a:r>
            <a:endParaRPr lang="fr-F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2024-07-19</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a:t>MODIFIER LE STYLE DU TITRE</a:t>
            </a:r>
            <a:endParaRPr lang="fr-FR"/>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2024-07-19</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8328" y="341812"/>
            <a:ext cx="9189024" cy="1004585"/>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68328" y="1909234"/>
            <a:ext cx="9189024" cy="42169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82400" y="6356351"/>
            <a:ext cx="6096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pPr/>
              <a:t>‹N°›</a:t>
            </a:fld>
            <a:endParaRPr lang="en-US" dirty="0"/>
          </a:p>
        </p:txBody>
      </p:sp>
    </p:spTree>
    <p:extLst>
      <p:ext uri="{BB962C8B-B14F-4D97-AF65-F5344CB8AC3E}">
        <p14:creationId xmlns:p14="http://schemas.microsoft.com/office/powerpoint/2010/main" val="360314459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transition>
    <p:fade/>
  </p:transition>
  <p:hf hdr="0" ftr="0" dt="0"/>
  <p:txStyles>
    <p:titleStyle>
      <a:lvl1pPr algn="l" defTabSz="1219170" rtl="0" eaLnBrk="1" latinLnBrk="0" hangingPunct="1">
        <a:spcBef>
          <a:spcPct val="0"/>
        </a:spcBef>
        <a:buNone/>
        <a:defRPr sz="3733"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600"/>
        </a:spcBef>
        <a:spcAft>
          <a:spcPts val="800"/>
        </a:spcAft>
        <a:buFont typeface="Arial" panose="020B0604020202020204" pitchFamily="34" charset="0"/>
        <a:buNone/>
        <a:defRPr sz="2267" b="1" kern="1200">
          <a:solidFill>
            <a:schemeClr val="tx2"/>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100000"/>
        </a:lnSpc>
        <a:spcBef>
          <a:spcPts val="800"/>
        </a:spcBef>
        <a:spcAft>
          <a:spcPts val="800"/>
        </a:spcAft>
        <a:buFont typeface="Arial" panose="020B0604020202020204" pitchFamily="34" charset="0"/>
        <a:buNone/>
        <a:defRPr sz="2267" kern="1200">
          <a:solidFill>
            <a:srgbClr val="3B495A"/>
          </a:solidFill>
          <a:latin typeface="Arial" panose="020B0604020202020204" pitchFamily="34" charset="0"/>
          <a:ea typeface="+mn-ea"/>
          <a:cs typeface="Arial" panose="020B0604020202020204" pitchFamily="34" charset="0"/>
        </a:defRPr>
      </a:lvl2pPr>
      <a:lvl3pPr marL="304792" indent="-304792" algn="l" defTabSz="1219170" rtl="0" eaLnBrk="1" latinLnBrk="0" hangingPunct="1">
        <a:lnSpc>
          <a:spcPct val="100000"/>
        </a:lnSpc>
        <a:spcBef>
          <a:spcPts val="800"/>
        </a:spcBef>
        <a:spcAft>
          <a:spcPts val="800"/>
        </a:spcAft>
        <a:buFont typeface="Arial" panose="020B0604020202020204" pitchFamily="34" charset="0"/>
        <a:buChar char="•"/>
        <a:defRPr sz="2267" kern="1200">
          <a:solidFill>
            <a:srgbClr val="3B495A"/>
          </a:solidFill>
          <a:latin typeface="Arial" panose="020B0604020202020204" pitchFamily="34" charset="0"/>
          <a:ea typeface="+mn-ea"/>
          <a:cs typeface="Arial" panose="020B0604020202020204" pitchFamily="34" charset="0"/>
        </a:defRPr>
      </a:lvl3pPr>
      <a:lvl4pPr marL="761981" indent="-304792" algn="l" defTabSz="1219170" rtl="0" eaLnBrk="1" latinLnBrk="0" hangingPunct="1">
        <a:lnSpc>
          <a:spcPct val="100000"/>
        </a:lnSpc>
        <a:spcBef>
          <a:spcPts val="800"/>
        </a:spcBef>
        <a:spcAft>
          <a:spcPts val="0"/>
        </a:spcAft>
        <a:buFont typeface="Arial" panose="020B0604020202020204" pitchFamily="34" charset="0"/>
        <a:buChar char="•"/>
        <a:defRPr sz="1867" kern="1200">
          <a:solidFill>
            <a:srgbClr val="3B495A"/>
          </a:solidFill>
          <a:latin typeface="Arial" panose="020B0604020202020204" pitchFamily="34" charset="0"/>
          <a:ea typeface="+mn-ea"/>
          <a:cs typeface="Arial" panose="020B0604020202020204" pitchFamily="34" charset="0"/>
        </a:defRPr>
      </a:lvl4pPr>
      <a:lvl5pPr marL="1369450" indent="-304792" algn="l" defTabSz="1219170" rtl="0" eaLnBrk="1" latinLnBrk="0" hangingPunct="1">
        <a:lnSpc>
          <a:spcPct val="100000"/>
        </a:lnSpc>
        <a:spcBef>
          <a:spcPts val="800"/>
        </a:spcBef>
        <a:spcAft>
          <a:spcPts val="0"/>
        </a:spcAft>
        <a:buFont typeface="Arial" panose="020B0604020202020204" pitchFamily="34" charset="0"/>
        <a:buChar char="•"/>
        <a:defRPr sz="1867" kern="1200">
          <a:solidFill>
            <a:srgbClr val="3B495A"/>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notesSlide" Target="../notesSlides/notesSlide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5.xml"/><Relationship Id="rId5" Type="http://schemas.openxmlformats.org/officeDocument/2006/relationships/tags" Target="../tags/tag42.xml"/><Relationship Id="rId4"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tags" Target="../tags/tag46.xml"/></Relationships>
</file>

<file path=ppt/slides/_rels/slide12.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tags" Target="../tags/tag50.xml"/></Relationships>
</file>

<file path=ppt/slides/_rels/slide13.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image" Target="../media/image21.gif"/><Relationship Id="rId3" Type="http://schemas.openxmlformats.org/officeDocument/2006/relationships/tags" Target="../tags/tag53.xml"/><Relationship Id="rId21" Type="http://schemas.openxmlformats.org/officeDocument/2006/relationships/image" Target="../media/image24.png"/><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image" Target="../media/image20.jpg"/><Relationship Id="rId25" Type="http://schemas.openxmlformats.org/officeDocument/2006/relationships/image" Target="../media/image28.jpeg"/><Relationship Id="rId2" Type="http://schemas.openxmlformats.org/officeDocument/2006/relationships/tags" Target="../tags/tag52.xml"/><Relationship Id="rId16" Type="http://schemas.openxmlformats.org/officeDocument/2006/relationships/notesSlide" Target="../notesSlides/notesSlide9.xml"/><Relationship Id="rId20" Type="http://schemas.openxmlformats.org/officeDocument/2006/relationships/image" Target="../media/image23.jpe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image" Target="../media/image27.png"/><Relationship Id="rId5" Type="http://schemas.openxmlformats.org/officeDocument/2006/relationships/tags" Target="../tags/tag55.xml"/><Relationship Id="rId15" Type="http://schemas.openxmlformats.org/officeDocument/2006/relationships/slideLayout" Target="../slideLayouts/slideLayout11.xml"/><Relationship Id="rId23" Type="http://schemas.openxmlformats.org/officeDocument/2006/relationships/image" Target="../media/image26.png"/><Relationship Id="rId10" Type="http://schemas.openxmlformats.org/officeDocument/2006/relationships/tags" Target="../tags/tag60.xml"/><Relationship Id="rId19" Type="http://schemas.openxmlformats.org/officeDocument/2006/relationships/image" Target="../media/image22.jpe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tags" Target="../tags/tag68.xml"/></Relationships>
</file>

<file path=ppt/slides/_rels/slide15.xml.rels><?xml version="1.0" encoding="UTF-8" standalone="yes"?>
<Relationships xmlns="http://schemas.openxmlformats.org/package/2006/relationships"><Relationship Id="rId13" Type="http://schemas.openxmlformats.org/officeDocument/2006/relationships/tags" Target="../tags/tag80.xml"/><Relationship Id="rId18" Type="http://schemas.openxmlformats.org/officeDocument/2006/relationships/image" Target="../media/image34.emf"/><Relationship Id="rId26" Type="http://schemas.openxmlformats.org/officeDocument/2006/relationships/image" Target="../media/image36.png"/><Relationship Id="rId3" Type="http://schemas.openxmlformats.org/officeDocument/2006/relationships/tags" Target="../tags/tag70.xml"/><Relationship Id="rId21" Type="http://schemas.openxmlformats.org/officeDocument/2006/relationships/oleObject" Target="../embeddings/oleObject2.bin"/><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slideLayout" Target="../slideLayouts/slideLayout11.xml"/><Relationship Id="rId25" Type="http://schemas.openxmlformats.org/officeDocument/2006/relationships/image" Target="../media/image35.emf"/><Relationship Id="rId33" Type="http://schemas.openxmlformats.org/officeDocument/2006/relationships/image" Target="../media/image39.png"/><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image" Target="../media/image29.wmf"/><Relationship Id="rId29"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image" Target="../media/image31.wmf"/><Relationship Id="rId32" Type="http://schemas.openxmlformats.org/officeDocument/2006/relationships/image" Target="../media/image33.wmf"/><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oleObject" Target="../embeddings/oleObject3.bin"/><Relationship Id="rId28" Type="http://schemas.openxmlformats.org/officeDocument/2006/relationships/image" Target="../media/image38.png"/><Relationship Id="rId10" Type="http://schemas.openxmlformats.org/officeDocument/2006/relationships/tags" Target="../tags/tag77.xml"/><Relationship Id="rId19" Type="http://schemas.openxmlformats.org/officeDocument/2006/relationships/oleObject" Target="../embeddings/oleObject1.bin"/><Relationship Id="rId31" Type="http://schemas.openxmlformats.org/officeDocument/2006/relationships/oleObject" Target="../embeddings/oleObject5.bin"/><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image" Target="../media/image30.wmf"/><Relationship Id="rId27" Type="http://schemas.openxmlformats.org/officeDocument/2006/relationships/image" Target="../media/image37.png"/><Relationship Id="rId30" Type="http://schemas.openxmlformats.org/officeDocument/2006/relationships/image" Target="../media/image32.wmf"/><Relationship Id="rId8" Type="http://schemas.openxmlformats.org/officeDocument/2006/relationships/tags" Target="../tags/tag75.xml"/></Relationships>
</file>

<file path=ppt/slides/_rels/slide16.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41.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40.png"/><Relationship Id="rId5" Type="http://schemas.openxmlformats.org/officeDocument/2006/relationships/tags" Target="../tags/tag88.xml"/><Relationship Id="rId10" Type="http://schemas.openxmlformats.org/officeDocument/2006/relationships/slideLayout" Target="../slideLayouts/slideLayout11.xml"/><Relationship Id="rId4" Type="http://schemas.openxmlformats.org/officeDocument/2006/relationships/tags" Target="../tags/tag87.xml"/><Relationship Id="rId9" Type="http://schemas.openxmlformats.org/officeDocument/2006/relationships/tags" Target="../tags/tag92.xml"/></Relationships>
</file>

<file path=ppt/slides/_rels/slide17.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Layout" Target="../slideLayouts/slideLayout11.xml"/><Relationship Id="rId4" Type="http://schemas.openxmlformats.org/officeDocument/2006/relationships/tags" Target="../tags/tag96.xml"/></Relationships>
</file>

<file path=ppt/slides/_rels/slide18.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42.jpeg"/><Relationship Id="rId5" Type="http://schemas.openxmlformats.org/officeDocument/2006/relationships/tags" Target="../tags/tag104.xml"/><Relationship Id="rId10" Type="http://schemas.openxmlformats.org/officeDocument/2006/relationships/notesSlide" Target="../notesSlides/notesSlide11.xml"/><Relationship Id="rId4" Type="http://schemas.openxmlformats.org/officeDocument/2006/relationships/tags" Target="../tags/tag103.xml"/><Relationship Id="rId9"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10.xml"/><Relationship Id="rId7" Type="http://schemas.openxmlformats.org/officeDocument/2006/relationships/slideLayout" Target="../slideLayouts/slideLayout11.xml"/><Relationship Id="rId12" Type="http://schemas.openxmlformats.org/officeDocument/2006/relationships/image" Target="../media/image46.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45.jpg"/><Relationship Id="rId5" Type="http://schemas.openxmlformats.org/officeDocument/2006/relationships/tags" Target="../tags/tag112.xml"/><Relationship Id="rId10" Type="http://schemas.openxmlformats.org/officeDocument/2006/relationships/image" Target="../media/image44.jpeg"/><Relationship Id="rId4" Type="http://schemas.openxmlformats.org/officeDocument/2006/relationships/tags" Target="../tags/tag111.xml"/><Relationship Id="rId9" Type="http://schemas.openxmlformats.org/officeDocument/2006/relationships/image" Target="../media/image43.jpg"/></Relationships>
</file>

<file path=ppt/slides/_rels/slide21.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49.jpe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48.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47.jpeg"/><Relationship Id="rId5" Type="http://schemas.openxmlformats.org/officeDocument/2006/relationships/tags" Target="../tags/tag118.xml"/><Relationship Id="rId10" Type="http://schemas.openxmlformats.org/officeDocument/2006/relationships/slideLayout" Target="../slideLayouts/slideLayout11.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notesSlide" Target="../notesSlides/notesSlide13.xml"/><Relationship Id="rId26" Type="http://schemas.openxmlformats.org/officeDocument/2006/relationships/image" Target="../media/image58.jpeg"/><Relationship Id="rId3" Type="http://schemas.openxmlformats.org/officeDocument/2006/relationships/tags" Target="../tags/tag125.xml"/><Relationship Id="rId21" Type="http://schemas.openxmlformats.org/officeDocument/2006/relationships/image" Target="../media/image53.png"/><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slideLayout" Target="../slideLayouts/slideLayout11.xml"/><Relationship Id="rId25" Type="http://schemas.openxmlformats.org/officeDocument/2006/relationships/image" Target="../media/image57.png"/><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image" Target="../media/image52.png"/><Relationship Id="rId29" Type="http://schemas.openxmlformats.org/officeDocument/2006/relationships/image" Target="../media/image61.jpeg"/><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image" Target="../media/image56.png"/><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tags" Target="../tags/tag132.xml"/><Relationship Id="rId19" Type="http://schemas.openxmlformats.org/officeDocument/2006/relationships/image" Target="../media/image51.png"/><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image" Target="../media/image54.png"/><Relationship Id="rId27" Type="http://schemas.openxmlformats.org/officeDocument/2006/relationships/image" Target="../media/image59.jpeg"/><Relationship Id="rId30"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49.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65.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64.jpeg"/><Relationship Id="rId5" Type="http://schemas.openxmlformats.org/officeDocument/2006/relationships/tags" Target="../tags/tag146.xml"/><Relationship Id="rId10" Type="http://schemas.openxmlformats.org/officeDocument/2006/relationships/image" Target="../media/image63.jpeg"/><Relationship Id="rId4" Type="http://schemas.openxmlformats.org/officeDocument/2006/relationships/tags" Target="../tags/tag145.xml"/><Relationship Id="rId9"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s>
</file>

<file path=ppt/slides/_rels/slide26.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6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5.xml"/><Relationship Id="rId5" Type="http://schemas.openxmlformats.org/officeDocument/2006/relationships/tags" Target="../tags/tag161.xml"/><Relationship Id="rId4" Type="http://schemas.openxmlformats.org/officeDocument/2006/relationships/tags" Target="../tags/tag160.xml"/></Relationships>
</file>

<file path=ppt/slides/_rels/slide27.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5.xml"/><Relationship Id="rId5" Type="http://schemas.openxmlformats.org/officeDocument/2006/relationships/tags" Target="../tags/tag169.xml"/><Relationship Id="rId4" Type="http://schemas.openxmlformats.org/officeDocument/2006/relationships/tags" Target="../tags/tag16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10" Type="http://schemas.openxmlformats.org/officeDocument/2006/relationships/image" Target="../media/image68.png"/><Relationship Id="rId4" Type="http://schemas.openxmlformats.org/officeDocument/2006/relationships/tags" Target="../tags/tag173.xm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3.xml"/><Relationship Id="rId4"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notesSlide" Target="../notesSlides/notesSlide14.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notesSlide" Target="../notesSlides/notesSlide1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slideLayout" Target="../slideLayouts/slideLayout5.xml"/><Relationship Id="rId5" Type="http://schemas.openxmlformats.org/officeDocument/2006/relationships/tags" Target="../tags/tag197.xml"/><Relationship Id="rId4" Type="http://schemas.openxmlformats.org/officeDocument/2006/relationships/tags" Target="../tags/tag19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00.xml"/><Relationship Id="rId7" Type="http://schemas.openxmlformats.org/officeDocument/2006/relationships/slideLayout" Target="../slideLayouts/slideLayout5.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06.xml"/><Relationship Id="rId7" Type="http://schemas.openxmlformats.org/officeDocument/2006/relationships/tags" Target="../tags/tag210.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70.jpeg"/><Relationship Id="rId5" Type="http://schemas.openxmlformats.org/officeDocument/2006/relationships/tags" Target="../tags/tag208.xml"/><Relationship Id="rId10" Type="http://schemas.openxmlformats.org/officeDocument/2006/relationships/image" Target="../media/image69.png"/><Relationship Id="rId4" Type="http://schemas.openxmlformats.org/officeDocument/2006/relationships/tags" Target="../tags/tag207.xml"/><Relationship Id="rId9"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10" Type="http://schemas.openxmlformats.org/officeDocument/2006/relationships/image" Target="../media/image71.jpeg"/><Relationship Id="rId4" Type="http://schemas.openxmlformats.org/officeDocument/2006/relationships/tags" Target="../tags/tag214.xml"/><Relationship Id="rId9"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image" Target="../media/image73.png"/><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image" Target="../media/image72.jpe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notesSlide" Target="../notesSlides/notesSlide19.xml"/><Relationship Id="rId5" Type="http://schemas.openxmlformats.org/officeDocument/2006/relationships/tags" Target="../tags/tag222.xml"/><Relationship Id="rId10" Type="http://schemas.openxmlformats.org/officeDocument/2006/relationships/slideLayout" Target="../slideLayouts/slideLayout5.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229.xml"/><Relationship Id="rId7" Type="http://schemas.openxmlformats.org/officeDocument/2006/relationships/slideLayout" Target="../slideLayouts/slideLayout5.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image" Target="../media/image76.png"/><Relationship Id="rId4" Type="http://schemas.openxmlformats.org/officeDocument/2006/relationships/tags" Target="../tags/tag230.xml"/><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image" Target="../media/image79.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image" Target="../media/image78.png"/><Relationship Id="rId5" Type="http://schemas.openxmlformats.org/officeDocument/2006/relationships/tags" Target="../tags/tag237.xml"/><Relationship Id="rId10" Type="http://schemas.openxmlformats.org/officeDocument/2006/relationships/image" Target="../media/image77.png"/><Relationship Id="rId4" Type="http://schemas.openxmlformats.org/officeDocument/2006/relationships/tags" Target="../tags/tag236.xml"/><Relationship Id="rId9"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notesSlide" Target="../notesSlides/notesSlide22.xml"/><Relationship Id="rId5" Type="http://schemas.openxmlformats.org/officeDocument/2006/relationships/slideLayout" Target="../slideLayouts/slideLayout5.xml"/><Relationship Id="rId4" Type="http://schemas.openxmlformats.org/officeDocument/2006/relationships/tags" Target="../tags/tag243.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246.xml"/><Relationship Id="rId7" Type="http://schemas.openxmlformats.org/officeDocument/2006/relationships/slideLayout" Target="../slideLayouts/slideLayout5.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tags" Target="../tags/tag257.xml"/><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image" Target="../media/image82.jpe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image" Target="../media/image81.jpeg"/><Relationship Id="rId5" Type="http://schemas.openxmlformats.org/officeDocument/2006/relationships/tags" Target="../tags/tag254.xml"/><Relationship Id="rId10" Type="http://schemas.openxmlformats.org/officeDocument/2006/relationships/notesSlide" Target="../notesSlides/notesSlide24.xml"/><Relationship Id="rId4" Type="http://schemas.openxmlformats.org/officeDocument/2006/relationships/tags" Target="../tags/tag253.xml"/><Relationship Id="rId9"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notesSlide" Target="../notesSlides/notesSlide25.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Layout" Target="../slideLayouts/slideLayout5.xml"/><Relationship Id="rId5" Type="http://schemas.openxmlformats.org/officeDocument/2006/relationships/tags" Target="../tags/tag262.xml"/><Relationship Id="rId4" Type="http://schemas.openxmlformats.org/officeDocument/2006/relationships/tags" Target="../tags/tag261.xml"/></Relationships>
</file>

<file path=ppt/slides/_rels/slide43.xml.rels><?xml version="1.0" encoding="UTF-8" standalone="yes"?>
<Relationships xmlns="http://schemas.openxmlformats.org/package/2006/relationships"><Relationship Id="rId8" Type="http://schemas.openxmlformats.org/officeDocument/2006/relationships/tags" Target="../tags/tag270.xml"/><Relationship Id="rId3" Type="http://schemas.openxmlformats.org/officeDocument/2006/relationships/tags" Target="../tags/tag265.xml"/><Relationship Id="rId7" Type="http://schemas.openxmlformats.org/officeDocument/2006/relationships/tags" Target="../tags/tag269.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image" Target="../media/image83.png"/><Relationship Id="rId5" Type="http://schemas.openxmlformats.org/officeDocument/2006/relationships/tags" Target="../tags/tag267.xml"/><Relationship Id="rId10" Type="http://schemas.openxmlformats.org/officeDocument/2006/relationships/notesSlide" Target="../notesSlides/notesSlide26.xml"/><Relationship Id="rId4" Type="http://schemas.openxmlformats.org/officeDocument/2006/relationships/tags" Target="../tags/tag266.xml"/><Relationship Id="rId9"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slideLayout" Target="../slideLayouts/slideLayout5.xml"/><Relationship Id="rId4" Type="http://schemas.openxmlformats.org/officeDocument/2006/relationships/tags" Target="../tags/tag274.xml"/></Relationships>
</file>

<file path=ppt/slides/_rels/slide45.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notesSlide" Target="../notesSlides/notesSlide27.xml"/><Relationship Id="rId5" Type="http://schemas.openxmlformats.org/officeDocument/2006/relationships/slideLayout" Target="../slideLayouts/slideLayout5.xml"/><Relationship Id="rId4" Type="http://schemas.openxmlformats.org/officeDocument/2006/relationships/tags" Target="../tags/tag281.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83.xml"/><Relationship Id="rId7" Type="http://schemas.openxmlformats.org/officeDocument/2006/relationships/tags" Target="../tags/tag287.xml"/><Relationship Id="rId2" Type="http://schemas.openxmlformats.org/officeDocument/2006/relationships/tags" Target="../tags/tag282.xml"/><Relationship Id="rId1" Type="http://schemas.openxmlformats.org/officeDocument/2006/relationships/vmlDrawing" Target="../drawings/vmlDrawing2.vml"/><Relationship Id="rId6" Type="http://schemas.openxmlformats.org/officeDocument/2006/relationships/tags" Target="../tags/tag286.xml"/><Relationship Id="rId11" Type="http://schemas.openxmlformats.org/officeDocument/2006/relationships/image" Target="../media/image84.wmf"/><Relationship Id="rId5" Type="http://schemas.openxmlformats.org/officeDocument/2006/relationships/tags" Target="../tags/tag285.xml"/><Relationship Id="rId10" Type="http://schemas.openxmlformats.org/officeDocument/2006/relationships/oleObject" Target="../embeddings/oleObject6.bin"/><Relationship Id="rId4" Type="http://schemas.openxmlformats.org/officeDocument/2006/relationships/tags" Target="../tags/tag284.xml"/><Relationship Id="rId9"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slideLayout" Target="../slideLayouts/slideLayout5.xml"/><Relationship Id="rId4" Type="http://schemas.openxmlformats.org/officeDocument/2006/relationships/tags" Target="../tags/tag291.xml"/></Relationships>
</file>

<file path=ppt/slides/_rels/slide49.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xml"/><Relationship Id="rId5" Type="http://schemas.openxmlformats.org/officeDocument/2006/relationships/slideLayout" Target="../slideLayouts/slideLayout5.xml"/><Relationship Id="rId4" Type="http://schemas.openxmlformats.org/officeDocument/2006/relationships/tags" Target="../tags/tag16.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97.xml"/><Relationship Id="rId7" Type="http://schemas.openxmlformats.org/officeDocument/2006/relationships/tags" Target="../tags/tag301.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304.xml"/><Relationship Id="rId7" Type="http://schemas.openxmlformats.org/officeDocument/2006/relationships/slideLayout" Target="../slideLayouts/slideLayout5.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9"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310.xml"/><Relationship Id="rId7" Type="http://schemas.openxmlformats.org/officeDocument/2006/relationships/slideLayout" Target="../slideLayouts/slideLayout5.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9"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tags" Target="../tags/tag316.xml"/><Relationship Id="rId7" Type="http://schemas.openxmlformats.org/officeDocument/2006/relationships/image" Target="../media/image90.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slideLayout" Target="../slideLayouts/slideLayout5.xml"/><Relationship Id="rId5" Type="http://schemas.openxmlformats.org/officeDocument/2006/relationships/tags" Target="../tags/tag318.xml"/><Relationship Id="rId4" Type="http://schemas.openxmlformats.org/officeDocument/2006/relationships/tags" Target="../tags/tag317.xml"/></Relationships>
</file>

<file path=ppt/slides/_rels/slide54.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slideLayout" Target="../slideLayouts/slideLayout5.xml"/><Relationship Id="rId4" Type="http://schemas.openxmlformats.org/officeDocument/2006/relationships/tags" Target="../tags/tag325.xml"/></Relationships>
</file>

<file path=ppt/slides/_rels/slide56.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hyperlink" Target="https://www.thomasnet.com/articles/adhesives-sealants/overview-of-adhesives/#Common_Types_of_Adhesives" TargetMode="External"/><Relationship Id="rId5" Type="http://schemas.openxmlformats.org/officeDocument/2006/relationships/slideLayout" Target="../slideLayouts/slideLayout5.xml"/><Relationship Id="rId4" Type="http://schemas.openxmlformats.org/officeDocument/2006/relationships/tags" Target="../tags/tag329.xml"/></Relationships>
</file>

<file path=ppt/slides/_rels/slide57.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slideLayout" Target="../slideLayouts/slideLayout5.xml"/><Relationship Id="rId4" Type="http://schemas.openxmlformats.org/officeDocument/2006/relationships/tags" Target="../tags/tag333.xml"/></Relationships>
</file>

<file path=ppt/slides/_rels/slide58.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hyperlink" Target="https://www.autoblog.com/2016/06/28/2016-mercedes-amg-gt-s-driveshaft-recall/" TargetMode="External"/><Relationship Id="rId5" Type="http://schemas.openxmlformats.org/officeDocument/2006/relationships/slideLayout" Target="../slideLayouts/slideLayout5.xml"/><Relationship Id="rId4" Type="http://schemas.openxmlformats.org/officeDocument/2006/relationships/tags" Target="../tags/tag337.xml"/></Relationships>
</file>

<file path=ppt/slides/_rels/slide59.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slideLayout" Target="../slideLayouts/slideLayout5.xml"/><Relationship Id="rId4" Type="http://schemas.openxmlformats.org/officeDocument/2006/relationships/tags" Target="../tags/tag341.xml"/></Relationships>
</file>

<file path=ppt/slides/_rels/slide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tags" Target="../tags/tag20.xml"/></Relationships>
</file>

<file path=ppt/slides/_rels/slide60.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tags" Target="../tags/tag354.xml"/><Relationship Id="rId18" Type="http://schemas.openxmlformats.org/officeDocument/2006/relationships/tags" Target="../tags/tag359.xml"/><Relationship Id="rId26" Type="http://schemas.openxmlformats.org/officeDocument/2006/relationships/image" Target="../media/image96.emf"/><Relationship Id="rId3" Type="http://schemas.openxmlformats.org/officeDocument/2006/relationships/tags" Target="../tags/tag344.xml"/><Relationship Id="rId21" Type="http://schemas.openxmlformats.org/officeDocument/2006/relationships/image" Target="../media/image91.jpeg"/><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tags" Target="../tags/tag358.xml"/><Relationship Id="rId25" Type="http://schemas.openxmlformats.org/officeDocument/2006/relationships/image" Target="../media/image95.svg"/><Relationship Id="rId2" Type="http://schemas.openxmlformats.org/officeDocument/2006/relationships/tags" Target="../tags/tag343.xml"/><Relationship Id="rId16" Type="http://schemas.openxmlformats.org/officeDocument/2006/relationships/tags" Target="../tags/tag357.xml"/><Relationship Id="rId20" Type="http://schemas.openxmlformats.org/officeDocument/2006/relationships/slideLayout" Target="../slideLayouts/slideLayout12.xml"/><Relationship Id="rId29" Type="http://schemas.openxmlformats.org/officeDocument/2006/relationships/image" Target="../media/image99.jpg"/><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24" Type="http://schemas.openxmlformats.org/officeDocument/2006/relationships/image" Target="../media/image94.png"/><Relationship Id="rId5" Type="http://schemas.openxmlformats.org/officeDocument/2006/relationships/tags" Target="../tags/tag346.xml"/><Relationship Id="rId15" Type="http://schemas.openxmlformats.org/officeDocument/2006/relationships/tags" Target="../tags/tag356.xml"/><Relationship Id="rId23" Type="http://schemas.openxmlformats.org/officeDocument/2006/relationships/image" Target="../media/image93.jpeg"/><Relationship Id="rId28" Type="http://schemas.openxmlformats.org/officeDocument/2006/relationships/image" Target="../media/image98.jpeg"/><Relationship Id="rId10" Type="http://schemas.openxmlformats.org/officeDocument/2006/relationships/tags" Target="../tags/tag351.xml"/><Relationship Id="rId19" Type="http://schemas.openxmlformats.org/officeDocument/2006/relationships/tags" Target="../tags/tag360.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tags" Target="../tags/tag355.xml"/><Relationship Id="rId22" Type="http://schemas.openxmlformats.org/officeDocument/2006/relationships/image" Target="../media/image92.png"/><Relationship Id="rId27" Type="http://schemas.openxmlformats.org/officeDocument/2006/relationships/image" Target="../media/image97.jpeg"/></Relationships>
</file>

<file path=ppt/slides/_rels/slide7.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18.jpe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17.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3.xml"/><Relationship Id="rId5" Type="http://schemas.openxmlformats.org/officeDocument/2006/relationships/tags" Target="../tags/tag25.xml"/><Relationship Id="rId10" Type="http://schemas.openxmlformats.org/officeDocument/2006/relationships/slideLayout" Target="../slideLayouts/slideLayout5.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tags" Target="../tags/tag33.xml"/></Relationships>
</file>

<file path=ppt/slides/_rels/slide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1051412" y="3793180"/>
            <a:ext cx="5255257" cy="1111952"/>
          </a:xfrm>
        </p:spPr>
        <p:txBody>
          <a:bodyPr>
            <a:normAutofit/>
          </a:bodyPr>
          <a:lstStyle/>
          <a:p>
            <a:r>
              <a:rPr lang="fr-CA" b="1" dirty="0">
                <a:latin typeface="Univers Condensed Light" panose="020B0306020202040204"/>
                <a:cs typeface="Times New Roman" panose="02020603050405020304" pitchFamily="18" charset="0"/>
              </a:rPr>
              <a:t>Assemblage d’aluminium par adhésifs</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dirty="0"/>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10</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799690" y="1742375"/>
            <a:ext cx="10566818" cy="1640559"/>
          </a:xfrm>
        </p:spPr>
        <p:txBody>
          <a:bodyPr>
            <a:normAutofit/>
          </a:bodyPr>
          <a:lstStyle/>
          <a:p>
            <a:pPr algn="just"/>
            <a:r>
              <a:rPr lang="fr-CA" sz="2200" b="0" dirty="0">
                <a:solidFill>
                  <a:schemeClr val="tx1"/>
                </a:solidFill>
              </a:rPr>
              <a:t>Processus d'assemblage de deux matériaux, similaires ou dissimilaires, en laissant un adhésif placé entre les deux se solidifier pour produire une liaison par adhésif.</a:t>
            </a:r>
            <a:endParaRPr lang="en-US" sz="2200" b="0" dirty="0">
              <a:solidFill>
                <a:schemeClr val="tx1"/>
              </a:solidFill>
            </a:endParaRPr>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a:xfrm>
            <a:off x="799690" y="613975"/>
            <a:ext cx="9821449" cy="926926"/>
          </a:xfrm>
        </p:spPr>
        <p:txBody>
          <a:bodyPr>
            <a:normAutofit/>
          </a:bodyPr>
          <a:lstStyle/>
          <a:p>
            <a:r>
              <a:rPr lang="en-CA" dirty="0"/>
              <a:t>A</a:t>
            </a:r>
            <a:r>
              <a:rPr lang="fr-CA" dirty="0" err="1"/>
              <a:t>ssemblage</a:t>
            </a:r>
            <a:r>
              <a:rPr lang="fr-CA" dirty="0"/>
              <a:t> des matériaux par adhésif</a:t>
            </a:r>
          </a:p>
        </p:txBody>
      </p:sp>
      <p:grpSp>
        <p:nvGrpSpPr>
          <p:cNvPr id="23" name="Group 22">
            <a:extLst>
              <a:ext uri="{FF2B5EF4-FFF2-40B4-BE49-F238E27FC236}">
                <a16:creationId xmlns:a16="http://schemas.microsoft.com/office/drawing/2014/main" id="{E4EEBC9B-8341-1D53-9800-82B6C8CD80E5}"/>
              </a:ext>
            </a:extLst>
          </p:cNvPr>
          <p:cNvGrpSpPr/>
          <p:nvPr>
            <p:custDataLst>
              <p:tags r:id="rId5"/>
            </p:custDataLst>
          </p:nvPr>
        </p:nvGrpSpPr>
        <p:grpSpPr>
          <a:xfrm>
            <a:off x="2161907" y="3559462"/>
            <a:ext cx="8047145" cy="1243527"/>
            <a:chOff x="1835276" y="5174902"/>
            <a:chExt cx="8047145" cy="1243527"/>
          </a:xfrm>
        </p:grpSpPr>
        <p:grpSp>
          <p:nvGrpSpPr>
            <p:cNvPr id="11" name="Group 10">
              <a:extLst>
                <a:ext uri="{FF2B5EF4-FFF2-40B4-BE49-F238E27FC236}">
                  <a16:creationId xmlns:a16="http://schemas.microsoft.com/office/drawing/2014/main" id="{03D1A946-4C9D-C2BD-C046-9A52858D3159}"/>
                </a:ext>
              </a:extLst>
            </p:cNvPr>
            <p:cNvGrpSpPr/>
            <p:nvPr/>
          </p:nvGrpSpPr>
          <p:grpSpPr>
            <a:xfrm>
              <a:off x="4671288" y="5174902"/>
              <a:ext cx="3216672" cy="1243527"/>
              <a:chOff x="5211658" y="4560293"/>
              <a:chExt cx="2941742" cy="1038313"/>
            </a:xfrm>
          </p:grpSpPr>
          <p:sp>
            <p:nvSpPr>
              <p:cNvPr id="7" name="Rectangle 6">
                <a:extLst>
                  <a:ext uri="{FF2B5EF4-FFF2-40B4-BE49-F238E27FC236}">
                    <a16:creationId xmlns:a16="http://schemas.microsoft.com/office/drawing/2014/main" id="{B07FB56C-4EDB-AB00-E2D3-DDAD735A479A}"/>
                  </a:ext>
                </a:extLst>
              </p:cNvPr>
              <p:cNvSpPr/>
              <p:nvPr/>
            </p:nvSpPr>
            <p:spPr>
              <a:xfrm>
                <a:off x="5211658" y="4560293"/>
                <a:ext cx="2941742" cy="4320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7C106A3-7109-8E8A-FA50-3EABF88C2C2B}"/>
                  </a:ext>
                </a:extLst>
              </p:cNvPr>
              <p:cNvSpPr/>
              <p:nvPr/>
            </p:nvSpPr>
            <p:spPr>
              <a:xfrm>
                <a:off x="5211658" y="5166527"/>
                <a:ext cx="2941742" cy="4320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E566DC34-55AF-F258-589A-675F6F7A6B49}"/>
                  </a:ext>
                </a:extLst>
              </p:cNvPr>
              <p:cNvSpPr/>
              <p:nvPr/>
            </p:nvSpPr>
            <p:spPr>
              <a:xfrm>
                <a:off x="5211658" y="4987102"/>
                <a:ext cx="2941742" cy="1794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TextBox 11">
              <a:extLst>
                <a:ext uri="{FF2B5EF4-FFF2-40B4-BE49-F238E27FC236}">
                  <a16:creationId xmlns:a16="http://schemas.microsoft.com/office/drawing/2014/main" id="{CAAFDE1C-7CBE-2B45-FA73-C70368741B09}"/>
                </a:ext>
              </a:extLst>
            </p:cNvPr>
            <p:cNvSpPr txBox="1"/>
            <p:nvPr/>
          </p:nvSpPr>
          <p:spPr>
            <a:xfrm>
              <a:off x="5199426" y="5295481"/>
              <a:ext cx="2160395" cy="369332"/>
            </a:xfrm>
            <a:prstGeom prst="rect">
              <a:avLst/>
            </a:prstGeom>
            <a:noFill/>
          </p:spPr>
          <p:txBody>
            <a:bodyPr wrap="square" rtlCol="0">
              <a:spAutoFit/>
            </a:bodyPr>
            <a:lstStyle/>
            <a:p>
              <a:pPr algn="ctr"/>
              <a:r>
                <a:rPr lang="en-CA" dirty="0">
                  <a:solidFill>
                    <a:schemeClr val="bg1"/>
                  </a:solidFill>
                  <a:latin typeface="Univers Condensed Light" panose="020B0306020202040204"/>
                </a:rPr>
                <a:t>SUBSTRAT #1</a:t>
              </a:r>
              <a:endParaRPr lang="fr-CA" dirty="0">
                <a:solidFill>
                  <a:schemeClr val="bg1"/>
                </a:solidFill>
                <a:latin typeface="Univers Condensed Light" panose="020B0306020202040204"/>
              </a:endParaRPr>
            </a:p>
          </p:txBody>
        </p:sp>
        <p:sp>
          <p:nvSpPr>
            <p:cNvPr id="13" name="TextBox 12">
              <a:extLst>
                <a:ext uri="{FF2B5EF4-FFF2-40B4-BE49-F238E27FC236}">
                  <a16:creationId xmlns:a16="http://schemas.microsoft.com/office/drawing/2014/main" id="{2FCB05C6-A3DD-E38E-8C2E-31833BAF4E60}"/>
                </a:ext>
              </a:extLst>
            </p:cNvPr>
            <p:cNvSpPr txBox="1"/>
            <p:nvPr/>
          </p:nvSpPr>
          <p:spPr>
            <a:xfrm>
              <a:off x="5211153" y="5950296"/>
              <a:ext cx="2160395" cy="369332"/>
            </a:xfrm>
            <a:prstGeom prst="rect">
              <a:avLst/>
            </a:prstGeom>
            <a:noFill/>
          </p:spPr>
          <p:txBody>
            <a:bodyPr wrap="square" rtlCol="0">
              <a:spAutoFit/>
            </a:bodyPr>
            <a:lstStyle/>
            <a:p>
              <a:pPr algn="ctr"/>
              <a:r>
                <a:rPr lang="en-CA" dirty="0">
                  <a:solidFill>
                    <a:schemeClr val="bg1"/>
                  </a:solidFill>
                  <a:latin typeface="Univers Condensed Light" panose="020B0306020202040204"/>
                </a:rPr>
                <a:t>SUBSTRAT #2</a:t>
              </a:r>
              <a:endParaRPr lang="fr-CA" dirty="0">
                <a:solidFill>
                  <a:schemeClr val="bg1"/>
                </a:solidFill>
                <a:latin typeface="Univers Condensed Light" panose="020B0306020202040204"/>
              </a:endParaRPr>
            </a:p>
          </p:txBody>
        </p:sp>
        <p:sp>
          <p:nvSpPr>
            <p:cNvPr id="14" name="TextBox 13">
              <a:extLst>
                <a:ext uri="{FF2B5EF4-FFF2-40B4-BE49-F238E27FC236}">
                  <a16:creationId xmlns:a16="http://schemas.microsoft.com/office/drawing/2014/main" id="{F895D2DF-2E75-5BD0-C8C4-6CE7CB596E15}"/>
                </a:ext>
              </a:extLst>
            </p:cNvPr>
            <p:cNvSpPr txBox="1"/>
            <p:nvPr/>
          </p:nvSpPr>
          <p:spPr>
            <a:xfrm>
              <a:off x="5231249" y="5618697"/>
              <a:ext cx="2160395" cy="369332"/>
            </a:xfrm>
            <a:prstGeom prst="rect">
              <a:avLst/>
            </a:prstGeom>
            <a:noFill/>
          </p:spPr>
          <p:txBody>
            <a:bodyPr wrap="square" rtlCol="0">
              <a:spAutoFit/>
            </a:bodyPr>
            <a:lstStyle/>
            <a:p>
              <a:pPr algn="ctr"/>
              <a:r>
                <a:rPr lang="en-CA" dirty="0">
                  <a:latin typeface="Univers Condensed Light" panose="020B0306020202040204"/>
                </a:rPr>
                <a:t>ADHÉSIF</a:t>
              </a:r>
              <a:endParaRPr lang="fr-CA" dirty="0">
                <a:latin typeface="Univers Condensed Light" panose="020B0306020202040204"/>
              </a:endParaRPr>
            </a:p>
          </p:txBody>
        </p:sp>
        <p:sp>
          <p:nvSpPr>
            <p:cNvPr id="15" name="Right Brace 14">
              <a:extLst>
                <a:ext uri="{FF2B5EF4-FFF2-40B4-BE49-F238E27FC236}">
                  <a16:creationId xmlns:a16="http://schemas.microsoft.com/office/drawing/2014/main" id="{1A95DC64-9898-E5A3-979A-BD55257A5630}"/>
                </a:ext>
              </a:extLst>
            </p:cNvPr>
            <p:cNvSpPr/>
            <p:nvPr/>
          </p:nvSpPr>
          <p:spPr>
            <a:xfrm>
              <a:off x="7908056" y="5686066"/>
              <a:ext cx="231112" cy="21488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6" name="TextBox 15">
              <a:extLst>
                <a:ext uri="{FF2B5EF4-FFF2-40B4-BE49-F238E27FC236}">
                  <a16:creationId xmlns:a16="http://schemas.microsoft.com/office/drawing/2014/main" id="{1892CED9-EDFF-5F8C-1109-B688DB19BC10}"/>
                </a:ext>
              </a:extLst>
            </p:cNvPr>
            <p:cNvSpPr txBox="1"/>
            <p:nvPr/>
          </p:nvSpPr>
          <p:spPr>
            <a:xfrm>
              <a:off x="8187726" y="5608843"/>
              <a:ext cx="1694695" cy="369332"/>
            </a:xfrm>
            <a:prstGeom prst="rect">
              <a:avLst/>
            </a:prstGeom>
            <a:noFill/>
          </p:spPr>
          <p:txBody>
            <a:bodyPr wrap="none" rtlCol="0">
              <a:spAutoFit/>
            </a:bodyPr>
            <a:lstStyle/>
            <a:p>
              <a:r>
                <a:rPr lang="en-CA" dirty="0">
                  <a:latin typeface="Univers Condensed Light" panose="020B0306020202040204"/>
                </a:rPr>
                <a:t>Zone de </a:t>
              </a:r>
              <a:r>
                <a:rPr lang="en-CA" dirty="0" err="1">
                  <a:latin typeface="Univers Condensed Light" panose="020B0306020202040204"/>
                </a:rPr>
                <a:t>cohésion</a:t>
              </a:r>
              <a:endParaRPr lang="fr-CA" dirty="0">
                <a:latin typeface="Univers Condensed Light" panose="020B0306020202040204"/>
              </a:endParaRPr>
            </a:p>
          </p:txBody>
        </p:sp>
        <p:cxnSp>
          <p:nvCxnSpPr>
            <p:cNvPr id="18" name="Straight Arrow Connector 17">
              <a:extLst>
                <a:ext uri="{FF2B5EF4-FFF2-40B4-BE49-F238E27FC236}">
                  <a16:creationId xmlns:a16="http://schemas.microsoft.com/office/drawing/2014/main" id="{B45CB102-50D4-0E24-8DA1-2817C41F45C8}"/>
                </a:ext>
              </a:extLst>
            </p:cNvPr>
            <p:cNvCxnSpPr/>
            <p:nvPr/>
          </p:nvCxnSpPr>
          <p:spPr>
            <a:xfrm flipH="1" flipV="1">
              <a:off x="4143149" y="5648841"/>
              <a:ext cx="539865" cy="52698"/>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3542FC-1129-347C-710C-BC6651EC9ABF}"/>
                </a:ext>
              </a:extLst>
            </p:cNvPr>
            <p:cNvCxnSpPr>
              <a:cxnSpLocks/>
            </p:cNvCxnSpPr>
            <p:nvPr/>
          </p:nvCxnSpPr>
          <p:spPr>
            <a:xfrm flipH="1">
              <a:off x="4137286" y="5899622"/>
              <a:ext cx="539865" cy="68701"/>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83D67C-46F4-7204-5070-7C4F01496D7C}"/>
                </a:ext>
              </a:extLst>
            </p:cNvPr>
            <p:cNvSpPr txBox="1"/>
            <p:nvPr/>
          </p:nvSpPr>
          <p:spPr>
            <a:xfrm>
              <a:off x="1835276" y="5433640"/>
              <a:ext cx="2159566" cy="369332"/>
            </a:xfrm>
            <a:prstGeom prst="rect">
              <a:avLst/>
            </a:prstGeom>
            <a:noFill/>
          </p:spPr>
          <p:txBody>
            <a:bodyPr wrap="none" rtlCol="0">
              <a:spAutoFit/>
            </a:bodyPr>
            <a:lstStyle/>
            <a:p>
              <a:r>
                <a:rPr lang="en-CA" dirty="0">
                  <a:latin typeface="Univers Condensed Light" panose="020B0306020202040204"/>
                </a:rPr>
                <a:t>Interface </a:t>
              </a:r>
              <a:r>
                <a:rPr lang="en-CA" dirty="0" err="1">
                  <a:latin typeface="Univers Condensed Light" panose="020B0306020202040204"/>
                </a:rPr>
                <a:t>d’adhésion</a:t>
              </a:r>
              <a:r>
                <a:rPr lang="en-CA" dirty="0">
                  <a:latin typeface="Univers Condensed Light" panose="020B0306020202040204"/>
                </a:rPr>
                <a:t> #1</a:t>
              </a:r>
              <a:endParaRPr lang="fr-CA" dirty="0">
                <a:latin typeface="Univers Condensed Light" panose="020B0306020202040204"/>
              </a:endParaRPr>
            </a:p>
          </p:txBody>
        </p:sp>
        <p:sp>
          <p:nvSpPr>
            <p:cNvPr id="22" name="TextBox 21">
              <a:extLst>
                <a:ext uri="{FF2B5EF4-FFF2-40B4-BE49-F238E27FC236}">
                  <a16:creationId xmlns:a16="http://schemas.microsoft.com/office/drawing/2014/main" id="{DA4CA6BE-070F-DE11-E3AB-E675D018E449}"/>
                </a:ext>
              </a:extLst>
            </p:cNvPr>
            <p:cNvSpPr txBox="1"/>
            <p:nvPr/>
          </p:nvSpPr>
          <p:spPr>
            <a:xfrm>
              <a:off x="1835276" y="5819598"/>
              <a:ext cx="2159566" cy="369332"/>
            </a:xfrm>
            <a:prstGeom prst="rect">
              <a:avLst/>
            </a:prstGeom>
            <a:noFill/>
          </p:spPr>
          <p:txBody>
            <a:bodyPr wrap="none" rtlCol="0">
              <a:spAutoFit/>
            </a:bodyPr>
            <a:lstStyle/>
            <a:p>
              <a:r>
                <a:rPr lang="en-CA" dirty="0">
                  <a:latin typeface="Univers Condensed Light" panose="020B0306020202040204"/>
                </a:rPr>
                <a:t>Interface </a:t>
              </a:r>
              <a:r>
                <a:rPr lang="en-CA" dirty="0" err="1">
                  <a:latin typeface="Univers Condensed Light" panose="020B0306020202040204"/>
                </a:rPr>
                <a:t>d’adhésion</a:t>
              </a:r>
              <a:r>
                <a:rPr lang="en-CA" dirty="0">
                  <a:latin typeface="Univers Condensed Light" panose="020B0306020202040204"/>
                </a:rPr>
                <a:t> #2</a:t>
              </a:r>
              <a:endParaRPr lang="fr-CA" dirty="0">
                <a:latin typeface="Univers Condensed Light" panose="020B0306020202040204"/>
              </a:endParaRPr>
            </a:p>
          </p:txBody>
        </p:sp>
      </p:grpSp>
    </p:spTree>
    <p:extLst>
      <p:ext uri="{BB962C8B-B14F-4D97-AF65-F5344CB8AC3E}">
        <p14:creationId xmlns:p14="http://schemas.microsoft.com/office/powerpoint/2010/main" val="1334917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11</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839009" y="1440494"/>
            <a:ext cx="10513982" cy="4915856"/>
          </a:xfrm>
        </p:spPr>
        <p:txBody>
          <a:bodyPr>
            <a:noAutofit/>
          </a:bodyPr>
          <a:lstStyle/>
          <a:p>
            <a:pPr marL="342900" indent="-342900" algn="just">
              <a:buFont typeface="Arial" panose="020B0604020202020204" pitchFamily="34" charset="0"/>
              <a:buChar char="•"/>
            </a:pPr>
            <a:r>
              <a:rPr lang="fr-CA" sz="2200" dirty="0"/>
              <a:t>Assemblage de différents matériaux de géométries et de dimensions complexes et variables</a:t>
            </a:r>
          </a:p>
          <a:p>
            <a:pPr marL="342900" indent="-342900" algn="just">
              <a:buFont typeface="Arial" panose="020B0604020202020204" pitchFamily="34" charset="0"/>
              <a:buChar char="•"/>
            </a:pPr>
            <a:r>
              <a:rPr lang="fr-CA" sz="2200" dirty="0"/>
              <a:t>Assemblage de matériaux à adhérents minces</a:t>
            </a:r>
          </a:p>
          <a:p>
            <a:pPr marL="342900" indent="-342900" algn="just">
              <a:buFont typeface="Arial" panose="020B0604020202020204" pitchFamily="34" charset="0"/>
              <a:buChar char="•"/>
            </a:pPr>
            <a:r>
              <a:rPr lang="fr-CA" sz="2200" dirty="0"/>
              <a:t>Distribution uniforme des contraintes, contrairement aux points de concentration des contraintes dans les joints mécaniques</a:t>
            </a:r>
          </a:p>
          <a:p>
            <a:pPr marL="342900" indent="-342900" algn="just">
              <a:buFont typeface="Arial" panose="020B0604020202020204" pitchFamily="34" charset="0"/>
              <a:buChar char="•"/>
            </a:pPr>
            <a:r>
              <a:rPr lang="fr-CA" sz="2200" dirty="0"/>
              <a:t>Prévention de la corrosion galvanique en cas d'utilisation de matériaux différents grâce à l'isolation électrique des joints</a:t>
            </a:r>
          </a:p>
          <a:p>
            <a:pPr marL="342900" indent="-342900" algn="just">
              <a:buFont typeface="Arial" panose="020B0604020202020204" pitchFamily="34" charset="0"/>
              <a:buChar char="•"/>
            </a:pPr>
            <a:r>
              <a:rPr lang="fr-CA" sz="2200" dirty="0"/>
              <a:t>Peu ou pas de chaleur nécessaire pour créer un joint, ce qui n'affecte pas les adhérents de manière macroscopique et élimine la déformation et les contraintes internes généralement causées par l'application de la chaleur</a:t>
            </a:r>
          </a:p>
          <a:p>
            <a:pPr marL="342900" indent="-342900" algn="just">
              <a:buFont typeface="Arial" panose="020B0604020202020204" pitchFamily="34" charset="0"/>
              <a:buChar char="•"/>
            </a:pPr>
            <a:r>
              <a:rPr lang="fr-CA" sz="2200" dirty="0"/>
              <a:t>Grande résistance, résistance à la fatigue, propriétés absorbantes</a:t>
            </a:r>
          </a:p>
          <a:p>
            <a:pPr marL="342900" indent="-342900" algn="just">
              <a:buFont typeface="Arial" panose="020B0604020202020204" pitchFamily="34" charset="0"/>
              <a:buChar char="•"/>
            </a:pPr>
            <a:r>
              <a:rPr lang="fr-CA" sz="2200" dirty="0"/>
              <a:t>Facile à manipuler et plus léger et plus polyvalent en termes de temps de collage</a:t>
            </a:r>
          </a:p>
          <a:p>
            <a:pPr marL="342900" indent="-342900" algn="just">
              <a:buFont typeface="Arial" panose="020B0604020202020204" pitchFamily="34" charset="0"/>
              <a:buChar char="•"/>
            </a:pPr>
            <a:r>
              <a:rPr lang="fr-CA" sz="2200" dirty="0"/>
              <a:t>Propre et esthétique</a:t>
            </a:r>
            <a:endParaRPr lang="en-US" sz="2200" dirty="0"/>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p:txBody>
          <a:bodyPr>
            <a:noAutofit/>
          </a:bodyPr>
          <a:lstStyle/>
          <a:p>
            <a:r>
              <a:rPr lang="fr-CA" dirty="0"/>
              <a:t>Avantages d’assemblage par adhésifs</a:t>
            </a:r>
          </a:p>
        </p:txBody>
      </p:sp>
    </p:spTree>
    <p:extLst>
      <p:ext uri="{BB962C8B-B14F-4D97-AF65-F5344CB8AC3E}">
        <p14:creationId xmlns:p14="http://schemas.microsoft.com/office/powerpoint/2010/main" val="407799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12</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838200" y="1440494"/>
            <a:ext cx="10513982" cy="4663269"/>
          </a:xfrm>
        </p:spPr>
        <p:txBody>
          <a:bodyPr>
            <a:noAutofit/>
          </a:bodyPr>
          <a:lstStyle/>
          <a:p>
            <a:pPr marL="285750" indent="-285750" algn="just">
              <a:buFont typeface="Arial" panose="020B0604020202020204" pitchFamily="34" charset="0"/>
              <a:buChar char="•"/>
            </a:pPr>
            <a:r>
              <a:rPr lang="fr-CA" sz="2200" dirty="0">
                <a:latin typeface="Univers Condensed Light" panose="020B0306020202040204"/>
              </a:rPr>
              <a:t>Stabilité limitée à la chaleur et aux températures élevées</a:t>
            </a:r>
          </a:p>
          <a:p>
            <a:pPr marL="285750" indent="-285750" algn="just">
              <a:buFont typeface="Arial" panose="020B0604020202020204" pitchFamily="34" charset="0"/>
              <a:buChar char="•"/>
            </a:pPr>
            <a:r>
              <a:rPr lang="fr-CA" sz="2200" dirty="0">
                <a:latin typeface="Univers Condensed Light" panose="020B0306020202040204"/>
              </a:rPr>
              <a:t>Temps de durcissement : l'adhérence complète est obtenue seulement après le temps de durcissement </a:t>
            </a:r>
          </a:p>
          <a:p>
            <a:pPr marL="285750" indent="-285750" algn="just">
              <a:buFont typeface="Arial" panose="020B0604020202020204" pitchFamily="34" charset="0"/>
              <a:buChar char="•"/>
            </a:pPr>
            <a:r>
              <a:rPr lang="fr-CA" sz="2200" dirty="0">
                <a:latin typeface="Univers Condensed Light" panose="020B0306020202040204"/>
              </a:rPr>
              <a:t>Des dispositifs de serrage et des préparations spécifiques sont souvent nécessaires pour fixer le joint</a:t>
            </a:r>
          </a:p>
          <a:p>
            <a:pPr marL="285750" indent="-285750" algn="just">
              <a:buFont typeface="Arial" panose="020B0604020202020204" pitchFamily="34" charset="0"/>
              <a:buChar char="•"/>
            </a:pPr>
            <a:r>
              <a:rPr lang="fr-CA" sz="2200" dirty="0">
                <a:latin typeface="Univers Condensed Light" panose="020B0306020202040204"/>
              </a:rPr>
              <a:t>Effets sur l'environnement : les adhésifs sont des composants chimiques et peuvent souvent ne pas être respectueux de l'environnement</a:t>
            </a:r>
          </a:p>
          <a:p>
            <a:pPr marL="285750" indent="-285750" algn="just">
              <a:buFont typeface="Arial" panose="020B0604020202020204" pitchFamily="34" charset="0"/>
              <a:buChar char="•"/>
            </a:pPr>
            <a:r>
              <a:rPr lang="fr-CA" sz="2200" dirty="0">
                <a:latin typeface="Univers Condensed Light" panose="020B0306020202040204"/>
              </a:rPr>
              <a:t>Sécurité : certains adhésifs, comme les adhésifs exothermiques, peuvent nécessiter des mesures de sécurité supplémentaires lors de leur manipulation</a:t>
            </a:r>
          </a:p>
          <a:p>
            <a:pPr marL="285750" indent="-285750" algn="just">
              <a:buFont typeface="Arial" panose="020B0604020202020204" pitchFamily="34" charset="0"/>
              <a:buChar char="•"/>
            </a:pPr>
            <a:r>
              <a:rPr lang="fr-CA" sz="2200" dirty="0">
                <a:latin typeface="Univers Condensed Light" panose="020B0306020202040204"/>
              </a:rPr>
              <a:t>Les tests de qualité non-destructifs ne sont possibles que dans une certaine mesure.</a:t>
            </a:r>
            <a:endParaRPr lang="en-US" sz="2200" dirty="0">
              <a:latin typeface="Univers Condensed Light" panose="020B0306020202040204"/>
            </a:endParaRPr>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p:txBody>
          <a:bodyPr>
            <a:noAutofit/>
          </a:bodyPr>
          <a:lstStyle/>
          <a:p>
            <a:r>
              <a:rPr lang="fr-CA" dirty="0"/>
              <a:t>Désavantages d’assemblage par adhésifs</a:t>
            </a:r>
          </a:p>
        </p:txBody>
      </p:sp>
    </p:spTree>
    <p:extLst>
      <p:ext uri="{BB962C8B-B14F-4D97-AF65-F5344CB8AC3E}">
        <p14:creationId xmlns:p14="http://schemas.microsoft.com/office/powerpoint/2010/main" val="298488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93E48-BB75-921D-350E-E7D0A3CB0973}"/>
              </a:ext>
            </a:extLst>
          </p:cNvPr>
          <p:cNvSpPr>
            <a:spLocks noGrp="1"/>
          </p:cNvSpPr>
          <p:nvPr>
            <p:ph type="ftr" sz="quarter" idx="11"/>
            <p:custDataLst>
              <p:tags r:id="rId1"/>
            </p:custDataLst>
          </p:nvPr>
        </p:nvSpPr>
        <p:spPr/>
        <p:txBody>
          <a:bodyPr/>
          <a:lstStyle/>
          <a:p>
            <a:r>
              <a:rPr lang="fr-FR"/>
              <a:t>ALU-COMPÉTENCES</a:t>
            </a:r>
          </a:p>
        </p:txBody>
      </p:sp>
      <p:sp>
        <p:nvSpPr>
          <p:cNvPr id="5" name="Slide Number Placeholder 4">
            <a:extLst>
              <a:ext uri="{FF2B5EF4-FFF2-40B4-BE49-F238E27FC236}">
                <a16:creationId xmlns:a16="http://schemas.microsoft.com/office/drawing/2014/main" id="{BEAA8543-987D-AAE2-7902-F59BF1B66015}"/>
              </a:ext>
            </a:extLst>
          </p:cNvPr>
          <p:cNvSpPr>
            <a:spLocks noGrp="1"/>
          </p:cNvSpPr>
          <p:nvPr>
            <p:ph type="sldNum" sz="quarter" idx="12"/>
            <p:custDataLst>
              <p:tags r:id="rId2"/>
            </p:custDataLst>
          </p:nvPr>
        </p:nvSpPr>
        <p:spPr/>
        <p:txBody>
          <a:bodyPr/>
          <a:lstStyle/>
          <a:p>
            <a:fld id="{82B63C5F-247B-BE4F-ACBC-7BDD67617F3E}" type="slidenum">
              <a:rPr lang="fr-FR" smtClean="0"/>
              <a:t>13</a:t>
            </a:fld>
            <a:endParaRPr lang="fr-FR"/>
          </a:p>
        </p:txBody>
      </p:sp>
      <p:pic>
        <p:nvPicPr>
          <p:cNvPr id="6" name="Picture 5">
            <a:extLst>
              <a:ext uri="{FF2B5EF4-FFF2-40B4-BE49-F238E27FC236}">
                <a16:creationId xmlns:a16="http://schemas.microsoft.com/office/drawing/2014/main" id="{AEBBE0A2-D836-139B-0CFB-26E29F363234}"/>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7409154" y="5010776"/>
            <a:ext cx="1488491" cy="992327"/>
          </a:xfrm>
          <a:prstGeom prst="rect">
            <a:avLst/>
          </a:prstGeom>
        </p:spPr>
      </p:pic>
      <p:pic>
        <p:nvPicPr>
          <p:cNvPr id="7" name="Picture 6">
            <a:extLst>
              <a:ext uri="{FF2B5EF4-FFF2-40B4-BE49-F238E27FC236}">
                <a16:creationId xmlns:a16="http://schemas.microsoft.com/office/drawing/2014/main" id="{C71EFD02-FCAA-EDC7-E073-BAC01C6952DD}"/>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1434470" y="4473232"/>
            <a:ext cx="2170513" cy="2067414"/>
          </a:xfrm>
          <a:prstGeom prst="rect">
            <a:avLst/>
          </a:prstGeom>
        </p:spPr>
      </p:pic>
      <p:pic>
        <p:nvPicPr>
          <p:cNvPr id="8" name="Picture 7">
            <a:extLst>
              <a:ext uri="{FF2B5EF4-FFF2-40B4-BE49-F238E27FC236}">
                <a16:creationId xmlns:a16="http://schemas.microsoft.com/office/drawing/2014/main" id="{5003CB00-E00F-ED10-34E9-64A7E15C4926}"/>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4852374" y="4427996"/>
            <a:ext cx="2248635" cy="1500261"/>
          </a:xfrm>
          <a:prstGeom prst="rect">
            <a:avLst/>
          </a:prstGeom>
        </p:spPr>
      </p:pic>
      <p:grpSp>
        <p:nvGrpSpPr>
          <p:cNvPr id="10" name="Group 9">
            <a:extLst>
              <a:ext uri="{FF2B5EF4-FFF2-40B4-BE49-F238E27FC236}">
                <a16:creationId xmlns:a16="http://schemas.microsoft.com/office/drawing/2014/main" id="{8BEC7B9A-A754-72C0-3CC1-CDB54B431CA8}"/>
              </a:ext>
            </a:extLst>
          </p:cNvPr>
          <p:cNvGrpSpPr/>
          <p:nvPr>
            <p:custDataLst>
              <p:tags r:id="rId6"/>
            </p:custDataLst>
          </p:nvPr>
        </p:nvGrpSpPr>
        <p:grpSpPr>
          <a:xfrm>
            <a:off x="4046891" y="3747077"/>
            <a:ext cx="1624938" cy="1203511"/>
            <a:chOff x="5879192" y="1264522"/>
            <a:chExt cx="1624938" cy="1203511"/>
          </a:xfrm>
        </p:grpSpPr>
        <p:pic>
          <p:nvPicPr>
            <p:cNvPr id="11" name="Picture 10">
              <a:extLst>
                <a:ext uri="{FF2B5EF4-FFF2-40B4-BE49-F238E27FC236}">
                  <a16:creationId xmlns:a16="http://schemas.microsoft.com/office/drawing/2014/main" id="{89B57E9F-5ED7-55FF-CDD5-847DAC562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79192" y="1264522"/>
              <a:ext cx="1569610" cy="1177878"/>
            </a:xfrm>
            <a:prstGeom prst="rect">
              <a:avLst/>
            </a:prstGeom>
          </p:spPr>
        </p:pic>
        <p:sp>
          <p:nvSpPr>
            <p:cNvPr id="12" name="TextBox 11">
              <a:extLst>
                <a:ext uri="{FF2B5EF4-FFF2-40B4-BE49-F238E27FC236}">
                  <a16:creationId xmlns:a16="http://schemas.microsoft.com/office/drawing/2014/main" id="{2B31C7DC-3DB3-C61D-6F7F-930E9B046053}"/>
                </a:ext>
              </a:extLst>
            </p:cNvPr>
            <p:cNvSpPr txBox="1"/>
            <p:nvPr/>
          </p:nvSpPr>
          <p:spPr>
            <a:xfrm>
              <a:off x="6684675" y="2252589"/>
              <a:ext cx="819455" cy="215444"/>
            </a:xfrm>
            <a:prstGeom prst="rect">
              <a:avLst/>
            </a:prstGeom>
            <a:noFill/>
          </p:spPr>
          <p:txBody>
            <a:bodyPr wrap="none" rtlCol="0">
              <a:spAutoFit/>
            </a:bodyPr>
            <a:lstStyle/>
            <a:p>
              <a:r>
                <a:rPr lang="en-CA" sz="800" dirty="0"/>
                <a:t>PC: </a:t>
              </a:r>
              <a:r>
                <a:rPr lang="en-CA" sz="800" dirty="0" err="1"/>
                <a:t>Valcartier</a:t>
              </a:r>
              <a:endParaRPr lang="en-CA" sz="800" dirty="0"/>
            </a:p>
          </p:txBody>
        </p:sp>
      </p:grpSp>
      <p:pic>
        <p:nvPicPr>
          <p:cNvPr id="13" name="Picture 12">
            <a:extLst>
              <a:ext uri="{FF2B5EF4-FFF2-40B4-BE49-F238E27FC236}">
                <a16:creationId xmlns:a16="http://schemas.microsoft.com/office/drawing/2014/main" id="{B216271C-1C63-1C24-8D8D-3EA756D23EC9}"/>
              </a:ext>
            </a:extLst>
          </p:cNvPr>
          <p:cNvPicPr>
            <a:picLocks noChangeAspect="1"/>
          </p:cNvPicPr>
          <p:nvPr>
            <p:custDataLst>
              <p:tags r:id="rId7"/>
            </p:custDataLst>
          </p:nvPr>
        </p:nvPicPr>
        <p:blipFill rotWithShape="1">
          <a:blip r:embed="rId21" cstate="print">
            <a:extLst>
              <a:ext uri="{28A0092B-C50C-407E-A947-70E740481C1C}">
                <a14:useLocalDpi xmlns:a14="http://schemas.microsoft.com/office/drawing/2010/main" val="0"/>
              </a:ext>
            </a:extLst>
          </a:blip>
          <a:srcRect l="4082" b="27002"/>
          <a:stretch/>
        </p:blipFill>
        <p:spPr>
          <a:xfrm>
            <a:off x="5940771" y="2524058"/>
            <a:ext cx="3401476" cy="2079213"/>
          </a:xfrm>
          <a:prstGeom prst="rect">
            <a:avLst/>
          </a:prstGeom>
        </p:spPr>
      </p:pic>
      <p:pic>
        <p:nvPicPr>
          <p:cNvPr id="14" name="Picture 13">
            <a:extLst>
              <a:ext uri="{FF2B5EF4-FFF2-40B4-BE49-F238E27FC236}">
                <a16:creationId xmlns:a16="http://schemas.microsoft.com/office/drawing/2014/main" id="{0F9D15F8-E6B7-EF5F-1AFE-0BF087F804FE}"/>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8989229" y="4577707"/>
            <a:ext cx="1393849" cy="929232"/>
          </a:xfrm>
          <a:prstGeom prst="rect">
            <a:avLst/>
          </a:prstGeom>
        </p:spPr>
      </p:pic>
      <p:pic>
        <p:nvPicPr>
          <p:cNvPr id="15" name="Picture 14">
            <a:extLst>
              <a:ext uri="{FF2B5EF4-FFF2-40B4-BE49-F238E27FC236}">
                <a16:creationId xmlns:a16="http://schemas.microsoft.com/office/drawing/2014/main" id="{B84D19BA-74CD-A7FC-441D-BCDB2071474B}"/>
              </a:ext>
            </a:extLst>
          </p:cNvPr>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3136471" y="2499727"/>
            <a:ext cx="3036293" cy="880525"/>
          </a:xfrm>
          <a:prstGeom prst="rect">
            <a:avLst/>
          </a:prstGeom>
        </p:spPr>
      </p:pic>
      <p:sp>
        <p:nvSpPr>
          <p:cNvPr id="16" name="Rectangle 15">
            <a:extLst>
              <a:ext uri="{FF2B5EF4-FFF2-40B4-BE49-F238E27FC236}">
                <a16:creationId xmlns:a16="http://schemas.microsoft.com/office/drawing/2014/main" id="{E9BE73B2-D7E7-6891-B5D5-C3CAFDB515E5}"/>
              </a:ext>
            </a:extLst>
          </p:cNvPr>
          <p:cNvSpPr/>
          <p:nvPr>
            <p:custDataLst>
              <p:tags r:id="rId10"/>
            </p:custDataLst>
          </p:nvPr>
        </p:nvSpPr>
        <p:spPr>
          <a:xfrm>
            <a:off x="838200" y="1050460"/>
            <a:ext cx="9384232" cy="904863"/>
          </a:xfrm>
          <a:prstGeom prst="rect">
            <a:avLst/>
          </a:prstGeom>
        </p:spPr>
        <p:txBody>
          <a:bodyPr wrap="square">
            <a:spAutoFit/>
          </a:bodyPr>
          <a:lstStyle/>
          <a:p>
            <a:pPr>
              <a:lnSpc>
                <a:spcPct val="120000"/>
              </a:lnSpc>
            </a:pPr>
            <a:r>
              <a:rPr lang="fr-CA" sz="2200" dirty="0">
                <a:latin typeface="Univers Condensed Light" panose="020B0306020202040204" pitchFamily="34" charset="0"/>
              </a:rPr>
              <a:t>Qui utilise les adhésifs ? Presque toutes les industries :</a:t>
            </a:r>
            <a:endParaRPr lang="en-CA" sz="2200" dirty="0">
              <a:latin typeface="Univers Condensed Light" panose="020B0306020202040204" pitchFamily="34" charset="0"/>
            </a:endParaRPr>
          </a:p>
          <a:p>
            <a:pPr marL="342900" indent="-342900">
              <a:lnSpc>
                <a:spcPct val="120000"/>
              </a:lnSpc>
              <a:buFont typeface="Arial" panose="020B0604020202020204" pitchFamily="34" charset="0"/>
              <a:buChar char="•"/>
            </a:pPr>
            <a:r>
              <a:rPr lang="en-CA" sz="2200" dirty="0">
                <a:latin typeface="Univers Condensed Light" panose="020B0306020202040204" pitchFamily="34" charset="0"/>
              </a:rPr>
              <a:t>Transports, surfaces, </a:t>
            </a:r>
            <a:r>
              <a:rPr lang="en-CA" sz="2200" dirty="0" err="1">
                <a:latin typeface="Univers Condensed Light" panose="020B0306020202040204" pitchFamily="34" charset="0"/>
              </a:rPr>
              <a:t>aérospatiale</a:t>
            </a:r>
            <a:r>
              <a:rPr lang="en-CA" sz="2200" dirty="0">
                <a:latin typeface="Univers Condensed Light" panose="020B0306020202040204" pitchFamily="34" charset="0"/>
              </a:rPr>
              <a:t>, automotive, rail, marine, </a:t>
            </a:r>
            <a:r>
              <a:rPr lang="fr-CA" sz="2200" dirty="0">
                <a:latin typeface="Univers Condensed Light" panose="020B0306020202040204" pitchFamily="34" charset="0"/>
              </a:rPr>
              <a:t>défense</a:t>
            </a:r>
            <a:r>
              <a:rPr lang="en-CA" sz="2200" dirty="0">
                <a:latin typeface="Univers Condensed Light" panose="020B0306020202040204" pitchFamily="34" charset="0"/>
              </a:rPr>
              <a:t>, construction</a:t>
            </a:r>
          </a:p>
        </p:txBody>
      </p:sp>
      <p:pic>
        <p:nvPicPr>
          <p:cNvPr id="1026" name="Picture 2" descr="Specifications for the use of curtain wall adhesive strips">
            <a:extLst>
              <a:ext uri="{FF2B5EF4-FFF2-40B4-BE49-F238E27FC236}">
                <a16:creationId xmlns:a16="http://schemas.microsoft.com/office/drawing/2014/main" id="{672881C4-0D57-E551-4205-8C23BBB9A435}"/>
              </a:ext>
            </a:extLst>
          </p:cNvPr>
          <p:cNvPicPr>
            <a:picLocks noChangeAspect="1" noChangeArrowheads="1"/>
          </p:cNvPicPr>
          <p:nvPr>
            <p:custDataLst>
              <p:tags r:id="rId11"/>
            </p:custDataLst>
          </p:nvPr>
        </p:nvPicPr>
        <p:blipFill>
          <a:blip r:embed="rId24">
            <a:extLst>
              <a:ext uri="{28A0092B-C50C-407E-A947-70E740481C1C}">
                <a14:useLocalDpi xmlns:a14="http://schemas.microsoft.com/office/drawing/2010/main" val="0"/>
              </a:ext>
            </a:extLst>
          </a:blip>
          <a:srcRect/>
          <a:stretch>
            <a:fillRect/>
          </a:stretch>
        </p:blipFill>
        <p:spPr bwMode="auto">
          <a:xfrm>
            <a:off x="838200" y="2245808"/>
            <a:ext cx="2120728" cy="2120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ine adhesive">
            <a:extLst>
              <a:ext uri="{FF2B5EF4-FFF2-40B4-BE49-F238E27FC236}">
                <a16:creationId xmlns:a16="http://schemas.microsoft.com/office/drawing/2014/main" id="{49ACF77B-D6F6-20C3-8454-30807A8E7798}"/>
              </a:ext>
            </a:extLst>
          </p:cNvPr>
          <p:cNvPicPr>
            <a:picLocks noChangeAspect="1" noChangeArrowheads="1"/>
          </p:cNvPicPr>
          <p:nvPr>
            <p:custDataLst>
              <p:tags r:id="rId12"/>
            </p:custDataLst>
          </p:nvPr>
        </p:nvPicPr>
        <p:blipFill>
          <a:blip r:embed="rId25">
            <a:extLst>
              <a:ext uri="{28A0092B-C50C-407E-A947-70E740481C1C}">
                <a14:useLocalDpi xmlns:a14="http://schemas.microsoft.com/office/drawing/2010/main" val="0"/>
              </a:ext>
            </a:extLst>
          </a:blip>
          <a:srcRect/>
          <a:stretch>
            <a:fillRect/>
          </a:stretch>
        </p:blipFill>
        <p:spPr bwMode="auto">
          <a:xfrm>
            <a:off x="9571443" y="1775460"/>
            <a:ext cx="2338249" cy="175368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4">
            <a:extLst>
              <a:ext uri="{FF2B5EF4-FFF2-40B4-BE49-F238E27FC236}">
                <a16:creationId xmlns:a16="http://schemas.microsoft.com/office/drawing/2014/main" id="{DB574834-1063-BF73-C7FA-2B6630A4186A}"/>
              </a:ext>
            </a:extLst>
          </p:cNvPr>
          <p:cNvSpPr>
            <a:spLocks noGrp="1"/>
          </p:cNvSpPr>
          <p:nvPr>
            <p:ph type="title"/>
            <p:custDataLst>
              <p:tags r:id="rId13"/>
            </p:custDataLst>
          </p:nvPr>
        </p:nvSpPr>
        <p:spPr>
          <a:xfrm>
            <a:off x="838200" y="443051"/>
            <a:ext cx="9821449" cy="926926"/>
          </a:xfrm>
        </p:spPr>
        <p:txBody>
          <a:bodyPr>
            <a:noAutofit/>
          </a:bodyPr>
          <a:lstStyle/>
          <a:p>
            <a:r>
              <a:rPr lang="fr-CA" dirty="0">
                <a:solidFill>
                  <a:schemeClr val="accent2"/>
                </a:solidFill>
              </a:rPr>
              <a:t>Applications de collage</a:t>
            </a:r>
          </a:p>
        </p:txBody>
      </p:sp>
      <p:sp>
        <p:nvSpPr>
          <p:cNvPr id="22" name="TextBox 21">
            <a:extLst>
              <a:ext uri="{FF2B5EF4-FFF2-40B4-BE49-F238E27FC236}">
                <a16:creationId xmlns:a16="http://schemas.microsoft.com/office/drawing/2014/main" id="{EDA91586-B8BD-3B89-4F15-016825FA1623}"/>
              </a:ext>
            </a:extLst>
          </p:cNvPr>
          <p:cNvSpPr txBox="1"/>
          <p:nvPr>
            <p:custDataLst>
              <p:tags r:id="rId14"/>
            </p:custDataLst>
          </p:nvPr>
        </p:nvSpPr>
        <p:spPr>
          <a:xfrm>
            <a:off x="9167270" y="5651831"/>
            <a:ext cx="1418712" cy="369332"/>
          </a:xfrm>
          <a:prstGeom prst="rect">
            <a:avLst/>
          </a:prstGeom>
          <a:noFill/>
        </p:spPr>
        <p:txBody>
          <a:bodyPr wrap="square" rtlCol="0">
            <a:spAutoFit/>
          </a:bodyPr>
          <a:lstStyle/>
          <a:p>
            <a:r>
              <a:rPr lang="en-CA" b="1" i="1" dirty="0" err="1"/>
              <a:t>Réf</a:t>
            </a:r>
            <a:r>
              <a:rPr lang="en-CA" b="1" i="1" dirty="0"/>
              <a:t> 19 à 26</a:t>
            </a:r>
            <a:endParaRPr lang="fr-CA" b="1" i="1" dirty="0"/>
          </a:p>
        </p:txBody>
      </p:sp>
    </p:spTree>
    <p:extLst>
      <p:ext uri="{BB962C8B-B14F-4D97-AF65-F5344CB8AC3E}">
        <p14:creationId xmlns:p14="http://schemas.microsoft.com/office/powerpoint/2010/main" val="218946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dirty="0"/>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14</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804587" y="1331878"/>
            <a:ext cx="11113477" cy="4511709"/>
          </a:xfrm>
        </p:spPr>
        <p:txBody>
          <a:bodyPr>
            <a:normAutofit/>
          </a:bodyPr>
          <a:lstStyle/>
          <a:p>
            <a:pPr marL="285750" indent="-285750">
              <a:buFont typeface="Arial" panose="020B0604020202020204" pitchFamily="34" charset="0"/>
              <a:buChar char="•"/>
            </a:pPr>
            <a:r>
              <a:rPr lang="en-US" sz="2200" dirty="0" err="1">
                <a:latin typeface="Univers Condensed Light" panose="020B0306020202040204"/>
              </a:rPr>
              <a:t>Mécanisme</a:t>
            </a:r>
            <a:r>
              <a:rPr lang="en-US" sz="2200" dirty="0">
                <a:latin typeface="Univers Condensed Light" panose="020B0306020202040204"/>
              </a:rPr>
              <a:t>: </a:t>
            </a:r>
          </a:p>
          <a:p>
            <a:pPr marL="742950" lvl="1" indent="-285750">
              <a:buFont typeface="Arial" panose="020B0604020202020204" pitchFamily="34" charset="0"/>
              <a:buChar char="•"/>
            </a:pPr>
            <a:r>
              <a:rPr lang="fr-CA" sz="2200" b="0" dirty="0">
                <a:solidFill>
                  <a:schemeClr val="tx1"/>
                </a:solidFill>
                <a:latin typeface="Univers Condensed Light" panose="020B0306020202040204"/>
              </a:rPr>
              <a:t>Implique une interface entre les matériaux organiques (adhésifs) et les matériaux inorganiques (adhérents) tels que l'aluminium, l'acier et les composites</a:t>
            </a:r>
            <a:endParaRPr lang="en-US" sz="2200" b="0" dirty="0">
              <a:solidFill>
                <a:schemeClr val="tx1"/>
              </a:solidFill>
              <a:latin typeface="Univers Condensed Light" panose="020B0306020202040204"/>
            </a:endParaRPr>
          </a:p>
          <a:p>
            <a:pPr marL="285750" indent="-285750">
              <a:buFont typeface="Arial" panose="020B0604020202020204" pitchFamily="34" charset="0"/>
              <a:buChar char="•"/>
            </a:pPr>
            <a:r>
              <a:rPr lang="en-US" sz="2200" dirty="0">
                <a:latin typeface="Univers Condensed Light" panose="020B0306020202040204"/>
              </a:rPr>
              <a:t>Interface:</a:t>
            </a:r>
            <a:endParaRPr lang="fr-CA" sz="2200" dirty="0">
              <a:latin typeface="Univers Condensed Light" panose="020B0306020202040204"/>
            </a:endParaRPr>
          </a:p>
          <a:p>
            <a:pPr marL="800100" lvl="1" indent="-342900">
              <a:buFont typeface="Arial" panose="020B0604020202020204" pitchFamily="34" charset="0"/>
              <a:buChar char="•"/>
            </a:pPr>
            <a:r>
              <a:rPr lang="fr-CA" sz="2200" b="0" dirty="0">
                <a:solidFill>
                  <a:schemeClr val="tx1"/>
                </a:solidFill>
                <a:latin typeface="Univers Condensed Light" panose="020B0306020202040204"/>
              </a:rPr>
              <a:t>Contrôlé par les forces d'adhésion entre la surface de l'adhérence et l'adhésif</a:t>
            </a:r>
            <a:endParaRPr lang="en-US" sz="2200" b="0" u="sng" dirty="0">
              <a:solidFill>
                <a:schemeClr val="tx1"/>
              </a:solidFill>
              <a:latin typeface="Univers Condensed Light" panose="020B0306020202040204"/>
            </a:endParaRPr>
          </a:p>
          <a:p>
            <a:pPr marL="1257300" lvl="2" indent="-342900">
              <a:buFont typeface="Arial" panose="020B0604020202020204" pitchFamily="34" charset="0"/>
              <a:buChar char="•"/>
            </a:pPr>
            <a:r>
              <a:rPr lang="en-US" sz="2200" b="0" dirty="0">
                <a:latin typeface="Univers Condensed Light" panose="020B0306020202040204"/>
              </a:rPr>
              <a:t>Interaction </a:t>
            </a:r>
            <a:r>
              <a:rPr lang="en-US" sz="2200" b="0" dirty="0" err="1">
                <a:latin typeface="Univers Condensed Light" panose="020B0306020202040204"/>
              </a:rPr>
              <a:t>chimique</a:t>
            </a:r>
            <a:endParaRPr lang="en-US" sz="2200" b="0" dirty="0">
              <a:latin typeface="Univers Condensed Light" panose="020B0306020202040204"/>
            </a:endParaRPr>
          </a:p>
          <a:p>
            <a:pPr marL="1257300" lvl="2" indent="-342900">
              <a:buFont typeface="Arial" panose="020B0604020202020204" pitchFamily="34" charset="0"/>
              <a:buChar char="•"/>
            </a:pPr>
            <a:r>
              <a:rPr lang="en-US" sz="2200" b="0" dirty="0" err="1">
                <a:latin typeface="Univers Condensed Light" panose="020B0306020202040204"/>
              </a:rPr>
              <a:t>Verrouillage</a:t>
            </a:r>
            <a:r>
              <a:rPr lang="en-US" sz="2200" b="0" dirty="0">
                <a:latin typeface="Univers Condensed Light" panose="020B0306020202040204"/>
              </a:rPr>
              <a:t> </a:t>
            </a:r>
            <a:r>
              <a:rPr lang="en-US" sz="2200" b="0" dirty="0" err="1">
                <a:latin typeface="Univers Condensed Light" panose="020B0306020202040204"/>
              </a:rPr>
              <a:t>mécanique</a:t>
            </a:r>
            <a:endParaRPr lang="en-US" sz="2200" b="0" dirty="0">
              <a:latin typeface="Univers Condensed Light" panose="020B0306020202040204"/>
            </a:endParaRPr>
          </a:p>
          <a:p>
            <a:pPr marL="285750" indent="-285750">
              <a:buFont typeface="Arial" panose="020B0604020202020204" pitchFamily="34" charset="0"/>
              <a:buChar char="•"/>
            </a:pPr>
            <a:r>
              <a:rPr lang="fr-CA" sz="2200" dirty="0">
                <a:latin typeface="Univers Condensed Light" panose="020B0306020202040204"/>
              </a:rPr>
              <a:t>Surface: joue un rôle primordial dans le processus de collage, gouvernant la qualité du joint adhésif</a:t>
            </a:r>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a:xfrm>
            <a:off x="804587" y="506552"/>
            <a:ext cx="9821449" cy="926926"/>
          </a:xfrm>
        </p:spPr>
        <p:txBody>
          <a:bodyPr>
            <a:normAutofit/>
          </a:bodyPr>
          <a:lstStyle/>
          <a:p>
            <a:r>
              <a:rPr lang="fr-CA" dirty="0"/>
              <a:t>Mécanismes d’adhésions</a:t>
            </a:r>
          </a:p>
        </p:txBody>
      </p:sp>
    </p:spTree>
    <p:extLst>
      <p:ext uri="{BB962C8B-B14F-4D97-AF65-F5344CB8AC3E}">
        <p14:creationId xmlns:p14="http://schemas.microsoft.com/office/powerpoint/2010/main" val="244677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custDataLst>
              <p:tags r:id="rId2"/>
            </p:custDataLst>
          </p:nvPr>
        </p:nvSpPr>
        <p:spPr/>
        <p:txBody>
          <a:bodyPr/>
          <a:lstStyle/>
          <a:p>
            <a:r>
              <a:rPr lang="en-CA" dirty="0"/>
              <a:t>All Rights Reserved CNRC</a:t>
            </a:r>
          </a:p>
        </p:txBody>
      </p:sp>
      <p:sp>
        <p:nvSpPr>
          <p:cNvPr id="5" name="Slide Number Placeholder 4"/>
          <p:cNvSpPr>
            <a:spLocks noGrp="1"/>
          </p:cNvSpPr>
          <p:nvPr>
            <p:ph type="sldNum" sz="quarter" idx="12"/>
            <p:custDataLst>
              <p:tags r:id="rId3"/>
            </p:custDataLst>
          </p:nvPr>
        </p:nvSpPr>
        <p:spPr/>
        <p:txBody>
          <a:bodyPr/>
          <a:lstStyle/>
          <a:p>
            <a:fld id="{9A454529-06CD-4E11-98D4-E5450A141275}" type="slidenum">
              <a:rPr lang="en-CA" smtClean="0"/>
              <a:t>15</a:t>
            </a:fld>
            <a:endParaRPr lang="en-CA"/>
          </a:p>
        </p:txBody>
      </p:sp>
      <p:sp>
        <p:nvSpPr>
          <p:cNvPr id="7" name="Rectangle 6"/>
          <p:cNvSpPr/>
          <p:nvPr>
            <p:custDataLst>
              <p:tags r:id="rId4"/>
            </p:custDataLst>
          </p:nvPr>
        </p:nvSpPr>
        <p:spPr>
          <a:xfrm>
            <a:off x="626301" y="1155031"/>
            <a:ext cx="5501783" cy="159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grpSp>
        <p:nvGrpSpPr>
          <p:cNvPr id="33" name="Group 131"/>
          <p:cNvGrpSpPr>
            <a:grpSpLocks/>
          </p:cNvGrpSpPr>
          <p:nvPr>
            <p:custDataLst>
              <p:tags r:id="rId5"/>
            </p:custDataLst>
          </p:nvPr>
        </p:nvGrpSpPr>
        <p:grpSpPr bwMode="auto">
          <a:xfrm>
            <a:off x="6072057" y="412338"/>
            <a:ext cx="2207683" cy="1636183"/>
            <a:chOff x="349" y="1078"/>
            <a:chExt cx="2086" cy="1546"/>
          </a:xfrm>
        </p:grpSpPr>
        <p:sp>
          <p:nvSpPr>
            <p:cNvPr id="34" name="Text Box 113"/>
            <p:cNvSpPr txBox="1">
              <a:spLocks noChangeArrowheads="1"/>
            </p:cNvSpPr>
            <p:nvPr/>
          </p:nvSpPr>
          <p:spPr bwMode="auto">
            <a:xfrm>
              <a:off x="349" y="1078"/>
              <a:ext cx="1551" cy="262"/>
            </a:xfrm>
            <a:prstGeom prst="rect">
              <a:avLst/>
            </a:prstGeom>
            <a:noFill/>
            <a:ln w="9525">
              <a:noFill/>
              <a:miter lim="800000"/>
              <a:headEnd/>
              <a:tailEnd/>
            </a:ln>
            <a:effectLst/>
          </p:spPr>
          <p:txBody>
            <a:bodyPr wrap="square">
              <a:spAutoFit/>
            </a:bodyPr>
            <a:lstStyle/>
            <a:p>
              <a:pPr>
                <a:spcBef>
                  <a:spcPct val="50000"/>
                </a:spcBef>
                <a:defRPr/>
              </a:pPr>
              <a:r>
                <a:rPr lang="en-US" sz="1200" dirty="0">
                  <a:effectLst>
                    <a:outerShdw blurRad="38100" dist="38100" dir="2700000" algn="tl">
                      <a:srgbClr val="FFFFFF"/>
                    </a:outerShdw>
                  </a:effectLst>
                  <a:latin typeface="Univers Condensed Light" panose="020B0306020202040204"/>
                </a:rPr>
                <a:t>Surface non-</a:t>
              </a:r>
              <a:r>
                <a:rPr lang="en-US" sz="1200" dirty="0" err="1">
                  <a:effectLst>
                    <a:outerShdw blurRad="38100" dist="38100" dir="2700000" algn="tl">
                      <a:srgbClr val="FFFFFF"/>
                    </a:outerShdw>
                  </a:effectLst>
                  <a:latin typeface="Univers Condensed Light" panose="020B0306020202040204"/>
                </a:rPr>
                <a:t>texturée</a:t>
              </a:r>
              <a:endParaRPr lang="en-US" sz="1200" dirty="0">
                <a:effectLst>
                  <a:outerShdw blurRad="38100" dist="38100" dir="2700000" algn="tl">
                    <a:srgbClr val="FFFFFF"/>
                  </a:outerShdw>
                </a:effectLst>
                <a:latin typeface="Univers Condensed Light" panose="020B0306020202040204"/>
              </a:endParaRPr>
            </a:p>
          </p:txBody>
        </p:sp>
        <p:grpSp>
          <p:nvGrpSpPr>
            <p:cNvPr id="35" name="Group 130"/>
            <p:cNvGrpSpPr>
              <a:grpSpLocks/>
            </p:cNvGrpSpPr>
            <p:nvPr/>
          </p:nvGrpSpPr>
          <p:grpSpPr bwMode="auto">
            <a:xfrm>
              <a:off x="387" y="1335"/>
              <a:ext cx="2048" cy="1289"/>
              <a:chOff x="387" y="1335"/>
              <a:chExt cx="2048" cy="1289"/>
            </a:xfrm>
          </p:grpSpPr>
          <p:pic>
            <p:nvPicPr>
              <p:cNvPr id="36" name="Picture 111" descr="Picture4"/>
              <p:cNvPicPr>
                <a:picLocks noChangeAspect="1" noChangeArrowheads="1"/>
              </p:cNvPicPr>
              <p:nvPr/>
            </p:nvPicPr>
            <p:blipFill>
              <a:blip r:embed="rId18" cstate="print"/>
              <a:srcRect/>
              <a:stretch>
                <a:fillRect/>
              </a:stretch>
            </p:blipFill>
            <p:spPr bwMode="auto">
              <a:xfrm>
                <a:off x="1427" y="1440"/>
                <a:ext cx="1008" cy="442"/>
              </a:xfrm>
              <a:prstGeom prst="rect">
                <a:avLst/>
              </a:prstGeom>
              <a:noFill/>
              <a:ln w="9525">
                <a:noFill/>
                <a:miter lim="800000"/>
                <a:headEnd/>
                <a:tailEnd/>
              </a:ln>
            </p:spPr>
          </p:pic>
          <p:sp>
            <p:nvSpPr>
              <p:cNvPr id="37" name="AutoShape 114"/>
              <p:cNvSpPr>
                <a:spLocks noChangeAspect="1" noChangeArrowheads="1"/>
              </p:cNvSpPr>
              <p:nvPr/>
            </p:nvSpPr>
            <p:spPr bwMode="auto">
              <a:xfrm>
                <a:off x="927" y="1912"/>
                <a:ext cx="844" cy="668"/>
              </a:xfrm>
              <a:prstGeom prst="flowChartConnector">
                <a:avLst/>
              </a:prstGeom>
              <a:gradFill rotWithShape="1">
                <a:gsLst>
                  <a:gs pos="0">
                    <a:srgbClr val="182F47"/>
                  </a:gs>
                  <a:gs pos="50000">
                    <a:srgbClr val="336699"/>
                  </a:gs>
                  <a:gs pos="100000">
                    <a:srgbClr val="182F47"/>
                  </a:gs>
                </a:gsLst>
                <a:lin ang="5400000" scaled="1"/>
              </a:gradFill>
              <a:ln w="9525">
                <a:solidFill>
                  <a:srgbClr val="000080"/>
                </a:solidFill>
                <a:round/>
                <a:headEnd/>
                <a:tailEnd/>
              </a:ln>
            </p:spPr>
            <p:txBody>
              <a:bodyPr wrap="none" anchor="ctr"/>
              <a:lstStyle/>
              <a:p>
                <a:endParaRPr lang="fr-CA" sz="1200">
                  <a:solidFill>
                    <a:schemeClr val="tx2"/>
                  </a:solidFill>
                  <a:latin typeface="Univers Condensed Light" panose="020B0306020202040204"/>
                </a:endParaRPr>
              </a:p>
            </p:txBody>
          </p:sp>
          <p:sp>
            <p:nvSpPr>
              <p:cNvPr id="38" name="Rectangle 115"/>
              <p:cNvSpPr>
                <a:spLocks noChangeAspect="1" noChangeArrowheads="1"/>
              </p:cNvSpPr>
              <p:nvPr/>
            </p:nvSpPr>
            <p:spPr bwMode="auto">
              <a:xfrm>
                <a:off x="387" y="2268"/>
                <a:ext cx="1642" cy="356"/>
              </a:xfrm>
              <a:prstGeom prst="rect">
                <a:avLst/>
              </a:prstGeom>
              <a:gradFill rotWithShape="1">
                <a:gsLst>
                  <a:gs pos="0">
                    <a:srgbClr val="3B3B3B"/>
                  </a:gs>
                  <a:gs pos="50000">
                    <a:srgbClr val="808080"/>
                  </a:gs>
                  <a:gs pos="100000">
                    <a:srgbClr val="3B3B3B"/>
                  </a:gs>
                </a:gsLst>
                <a:lin ang="5400000" scaled="1"/>
              </a:gradFill>
              <a:ln w="9525">
                <a:solidFill>
                  <a:schemeClr val="tx1"/>
                </a:solidFill>
                <a:miter lim="800000"/>
                <a:headEnd/>
                <a:tailEnd/>
              </a:ln>
            </p:spPr>
            <p:txBody>
              <a:bodyPr wrap="none" anchor="ctr"/>
              <a:lstStyle/>
              <a:p>
                <a:endParaRPr lang="fr-CA" sz="1200">
                  <a:solidFill>
                    <a:schemeClr val="tx2"/>
                  </a:solidFill>
                  <a:latin typeface="Univers Condensed Light" panose="020B0306020202040204"/>
                </a:endParaRPr>
              </a:p>
            </p:txBody>
          </p:sp>
          <p:sp>
            <p:nvSpPr>
              <p:cNvPr id="39" name="Line 116"/>
              <p:cNvSpPr>
                <a:spLocks noChangeAspect="1" noChangeShapeType="1"/>
              </p:cNvSpPr>
              <p:nvPr/>
            </p:nvSpPr>
            <p:spPr bwMode="auto">
              <a:xfrm flipV="1">
                <a:off x="911" y="1335"/>
                <a:ext cx="318" cy="933"/>
              </a:xfrm>
              <a:prstGeom prst="line">
                <a:avLst/>
              </a:prstGeom>
              <a:noFill/>
              <a:ln w="38100">
                <a:solidFill>
                  <a:srgbClr val="800000"/>
                </a:solidFill>
                <a:round/>
                <a:headEnd/>
                <a:tailEnd type="arrow" w="lg" len="lg"/>
              </a:ln>
            </p:spPr>
            <p:txBody>
              <a:bodyPr/>
              <a:lstStyle/>
              <a:p>
                <a:endParaRPr lang="fr-CA" sz="1200">
                  <a:solidFill>
                    <a:schemeClr val="tx2"/>
                  </a:solidFill>
                  <a:latin typeface="Univers Condensed Light" panose="020B0306020202040204"/>
                </a:endParaRPr>
              </a:p>
            </p:txBody>
          </p:sp>
          <p:sp>
            <p:nvSpPr>
              <p:cNvPr id="40" name="Line 117"/>
              <p:cNvSpPr>
                <a:spLocks noChangeAspect="1" noChangeShapeType="1"/>
              </p:cNvSpPr>
              <p:nvPr/>
            </p:nvSpPr>
            <p:spPr bwMode="auto">
              <a:xfrm flipH="1">
                <a:off x="431" y="2260"/>
                <a:ext cx="488" cy="8"/>
              </a:xfrm>
              <a:prstGeom prst="line">
                <a:avLst/>
              </a:prstGeom>
              <a:noFill/>
              <a:ln w="38100">
                <a:solidFill>
                  <a:srgbClr val="800000"/>
                </a:solidFill>
                <a:round/>
                <a:headEnd/>
                <a:tailEnd type="arrow" w="lg" len="lg"/>
              </a:ln>
            </p:spPr>
            <p:txBody>
              <a:bodyPr/>
              <a:lstStyle/>
              <a:p>
                <a:endParaRPr lang="fr-CA" sz="1200">
                  <a:solidFill>
                    <a:schemeClr val="tx2"/>
                  </a:solidFill>
                  <a:latin typeface="Univers Condensed Light" panose="020B0306020202040204"/>
                </a:endParaRPr>
              </a:p>
            </p:txBody>
          </p:sp>
          <p:sp>
            <p:nvSpPr>
              <p:cNvPr id="41" name="Line 118"/>
              <p:cNvSpPr>
                <a:spLocks noChangeAspect="1" noChangeShapeType="1"/>
              </p:cNvSpPr>
              <p:nvPr/>
            </p:nvSpPr>
            <p:spPr bwMode="auto">
              <a:xfrm>
                <a:off x="919" y="2260"/>
                <a:ext cx="688" cy="11"/>
              </a:xfrm>
              <a:prstGeom prst="line">
                <a:avLst/>
              </a:prstGeom>
              <a:noFill/>
              <a:ln w="38100">
                <a:solidFill>
                  <a:srgbClr val="800000"/>
                </a:solidFill>
                <a:round/>
                <a:headEnd/>
                <a:tailEnd type="arrow" w="lg" len="lg"/>
              </a:ln>
            </p:spPr>
            <p:txBody>
              <a:bodyPr/>
              <a:lstStyle/>
              <a:p>
                <a:endParaRPr lang="fr-CA" sz="1200">
                  <a:solidFill>
                    <a:schemeClr val="tx2"/>
                  </a:solidFill>
                  <a:latin typeface="Univers Condensed Light" panose="020B0306020202040204"/>
                </a:endParaRPr>
              </a:p>
            </p:txBody>
          </p:sp>
          <p:sp>
            <p:nvSpPr>
              <p:cNvPr id="42" name="Arc 119"/>
              <p:cNvSpPr>
                <a:spLocks noChangeAspect="1"/>
              </p:cNvSpPr>
              <p:nvPr/>
            </p:nvSpPr>
            <p:spPr bwMode="auto">
              <a:xfrm>
                <a:off x="964" y="2091"/>
                <a:ext cx="178" cy="1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800000"/>
                </a:solidFill>
                <a:round/>
                <a:headEnd/>
                <a:tailEnd/>
              </a:ln>
            </p:spPr>
            <p:txBody>
              <a:bodyPr wrap="none" anchor="ctr"/>
              <a:lstStyle/>
              <a:p>
                <a:endParaRPr lang="fr-CA" sz="1200">
                  <a:solidFill>
                    <a:schemeClr val="tx2"/>
                  </a:solidFill>
                  <a:latin typeface="Univers Condensed Light" panose="020B0306020202040204"/>
                </a:endParaRPr>
              </a:p>
            </p:txBody>
          </p:sp>
          <p:sp>
            <p:nvSpPr>
              <p:cNvPr id="43" name="Text Box 120"/>
              <p:cNvSpPr txBox="1">
                <a:spLocks noChangeAspect="1" noChangeArrowheads="1"/>
              </p:cNvSpPr>
              <p:nvPr/>
            </p:nvSpPr>
            <p:spPr bwMode="auto">
              <a:xfrm>
                <a:off x="932" y="2068"/>
                <a:ext cx="266" cy="262"/>
              </a:xfrm>
              <a:prstGeom prst="rect">
                <a:avLst/>
              </a:prstGeom>
              <a:noFill/>
              <a:ln w="9525">
                <a:noFill/>
                <a:miter lim="800000"/>
                <a:headEnd/>
                <a:tailEnd/>
              </a:ln>
              <a:effectLst/>
            </p:spPr>
            <p:txBody>
              <a:bodyPr>
                <a:spAutoFit/>
              </a:bodyPr>
              <a:lstStyle/>
              <a:p>
                <a:pPr>
                  <a:spcBef>
                    <a:spcPct val="50000"/>
                  </a:spcBef>
                  <a:defRPr/>
                </a:pPr>
                <a:r>
                  <a:rPr lang="el-GR" sz="1200" i="1" dirty="0">
                    <a:solidFill>
                      <a:schemeClr val="tx2"/>
                    </a:solidFill>
                    <a:latin typeface="Times New Roman" pitchFamily="18" charset="0"/>
                  </a:rPr>
                  <a:t>θ</a:t>
                </a:r>
              </a:p>
            </p:txBody>
          </p:sp>
          <p:sp>
            <p:nvSpPr>
              <p:cNvPr id="44" name="Text Box 121"/>
              <p:cNvSpPr txBox="1">
                <a:spLocks noChangeAspect="1" noChangeArrowheads="1"/>
              </p:cNvSpPr>
              <p:nvPr/>
            </p:nvSpPr>
            <p:spPr bwMode="auto">
              <a:xfrm>
                <a:off x="1068" y="2005"/>
                <a:ext cx="575" cy="262"/>
              </a:xfrm>
              <a:prstGeom prst="rect">
                <a:avLst/>
              </a:prstGeom>
              <a:noFill/>
              <a:ln w="9525">
                <a:noFill/>
                <a:miter lim="800000"/>
                <a:headEnd/>
                <a:tailEnd/>
              </a:ln>
              <a:effectLst/>
            </p:spPr>
            <p:txBody>
              <a:bodyPr>
                <a:spAutoFit/>
              </a:bodyPr>
              <a:lstStyle/>
              <a:p>
                <a:pPr>
                  <a:spcBef>
                    <a:spcPct val="50000"/>
                  </a:spcBef>
                  <a:defRPr/>
                </a:pPr>
                <a:r>
                  <a:rPr lang="en-US" sz="1200" i="1" dirty="0">
                    <a:solidFill>
                      <a:schemeClr val="bg1"/>
                    </a:solidFill>
                    <a:latin typeface="Univers Condensed Light" panose="020B0306020202040204"/>
                  </a:rPr>
                  <a:t>Liquid</a:t>
                </a:r>
              </a:p>
            </p:txBody>
          </p:sp>
          <p:sp>
            <p:nvSpPr>
              <p:cNvPr id="45" name="Text Box 122"/>
              <p:cNvSpPr txBox="1">
                <a:spLocks noChangeAspect="1" noChangeArrowheads="1"/>
              </p:cNvSpPr>
              <p:nvPr/>
            </p:nvSpPr>
            <p:spPr bwMode="auto">
              <a:xfrm>
                <a:off x="550" y="1767"/>
                <a:ext cx="576" cy="262"/>
              </a:xfrm>
              <a:prstGeom prst="rect">
                <a:avLst/>
              </a:prstGeom>
              <a:noFill/>
              <a:ln w="9525">
                <a:noFill/>
                <a:miter lim="800000"/>
                <a:headEnd/>
                <a:tailEnd/>
              </a:ln>
            </p:spPr>
            <p:txBody>
              <a:bodyPr>
                <a:spAutoFit/>
              </a:bodyPr>
              <a:lstStyle/>
              <a:p>
                <a:pPr>
                  <a:spcBef>
                    <a:spcPct val="50000"/>
                  </a:spcBef>
                </a:pPr>
                <a:r>
                  <a:rPr lang="en-US" sz="1200" i="1" dirty="0">
                    <a:latin typeface="Univers Condensed Light" panose="020B0306020202040204"/>
                  </a:rPr>
                  <a:t>Vapor</a:t>
                </a:r>
              </a:p>
            </p:txBody>
          </p:sp>
          <p:sp>
            <p:nvSpPr>
              <p:cNvPr id="46" name="Text Box 123"/>
              <p:cNvSpPr txBox="1">
                <a:spLocks noChangeAspect="1" noChangeArrowheads="1"/>
              </p:cNvSpPr>
              <p:nvPr/>
            </p:nvSpPr>
            <p:spPr bwMode="auto">
              <a:xfrm>
                <a:off x="977" y="2324"/>
                <a:ext cx="490" cy="262"/>
              </a:xfrm>
              <a:prstGeom prst="rect">
                <a:avLst/>
              </a:prstGeom>
              <a:noFill/>
              <a:ln w="9525">
                <a:noFill/>
                <a:miter lim="800000"/>
                <a:headEnd/>
                <a:tailEnd/>
              </a:ln>
              <a:effectLst/>
            </p:spPr>
            <p:txBody>
              <a:bodyPr>
                <a:spAutoFit/>
              </a:bodyPr>
              <a:lstStyle/>
              <a:p>
                <a:pPr>
                  <a:spcBef>
                    <a:spcPct val="50000"/>
                  </a:spcBef>
                  <a:defRPr/>
                </a:pPr>
                <a:r>
                  <a:rPr lang="en-US" sz="1200" i="1" dirty="0">
                    <a:solidFill>
                      <a:schemeClr val="bg1"/>
                    </a:solidFill>
                    <a:latin typeface="Univers Condensed Light" panose="020B0306020202040204"/>
                  </a:rPr>
                  <a:t>Solid</a:t>
                </a:r>
              </a:p>
            </p:txBody>
          </p:sp>
          <p:graphicFrame>
            <p:nvGraphicFramePr>
              <p:cNvPr id="47" name="Object 4"/>
              <p:cNvGraphicFramePr>
                <a:graphicFrameLocks noChangeAspect="1"/>
              </p:cNvGraphicFramePr>
              <p:nvPr/>
            </p:nvGraphicFramePr>
            <p:xfrm>
              <a:off x="570" y="2061"/>
              <a:ext cx="215" cy="204"/>
            </p:xfrm>
            <a:graphic>
              <a:graphicData uri="http://schemas.openxmlformats.org/presentationml/2006/ole">
                <mc:AlternateContent xmlns:mc="http://schemas.openxmlformats.org/markup-compatibility/2006">
                  <mc:Choice xmlns:v="urn:schemas-microsoft-com:vml" Requires="v">
                    <p:oleObj spid="_x0000_s1330" name="Equation" r:id="rId19" imgW="241200" imgH="228600" progId="Equation.3">
                      <p:embed/>
                    </p:oleObj>
                  </mc:Choice>
                  <mc:Fallback>
                    <p:oleObj name="Equation" r:id="rId19" imgW="241200" imgH="228600" progId="Equation.3">
                      <p:embed/>
                      <p:pic>
                        <p:nvPicPr>
                          <p:cNvPr id="47" name="Object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0" y="2061"/>
                            <a:ext cx="215" cy="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5"/>
              <p:cNvGraphicFramePr>
                <a:graphicFrameLocks noChangeAspect="1"/>
              </p:cNvGraphicFramePr>
              <p:nvPr/>
            </p:nvGraphicFramePr>
            <p:xfrm>
              <a:off x="1546" y="2060"/>
              <a:ext cx="202" cy="203"/>
            </p:xfrm>
            <a:graphic>
              <a:graphicData uri="http://schemas.openxmlformats.org/presentationml/2006/ole">
                <mc:AlternateContent xmlns:mc="http://schemas.openxmlformats.org/markup-compatibility/2006">
                  <mc:Choice xmlns:v="urn:schemas-microsoft-com:vml" Requires="v">
                    <p:oleObj spid="_x0000_s1331" name="Equation" r:id="rId21" imgW="228600" imgH="228600" progId="Equation.3">
                      <p:embed/>
                    </p:oleObj>
                  </mc:Choice>
                  <mc:Fallback>
                    <p:oleObj name="Equation" r:id="rId21" imgW="228600" imgH="228600" progId="Equation.3">
                      <p:embed/>
                      <p:pic>
                        <p:nvPicPr>
                          <p:cNvPr id="48" name="Object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46" y="2060"/>
                            <a:ext cx="202" cy="2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6"/>
              <p:cNvGraphicFramePr>
                <a:graphicFrameLocks noChangeAspect="1"/>
              </p:cNvGraphicFramePr>
              <p:nvPr/>
            </p:nvGraphicFramePr>
            <p:xfrm>
              <a:off x="1174" y="1467"/>
              <a:ext cx="227" cy="204"/>
            </p:xfrm>
            <a:graphic>
              <a:graphicData uri="http://schemas.openxmlformats.org/presentationml/2006/ole">
                <mc:AlternateContent xmlns:mc="http://schemas.openxmlformats.org/markup-compatibility/2006">
                  <mc:Choice xmlns:v="urn:schemas-microsoft-com:vml" Requires="v">
                    <p:oleObj spid="_x0000_s1332" name="Equation" r:id="rId23" imgW="253800" imgH="228600" progId="Equation.3">
                      <p:embed/>
                    </p:oleObj>
                  </mc:Choice>
                  <mc:Fallback>
                    <p:oleObj name="Equation" r:id="rId23" imgW="253800" imgH="228600" progId="Equation.3">
                      <p:embed/>
                      <p:pic>
                        <p:nvPicPr>
                          <p:cNvPr id="49" name="Object 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4" y="1467"/>
                            <a:ext cx="227" cy="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50" name="Rectangle 47"/>
          <p:cNvSpPr>
            <a:spLocks noChangeArrowheads="1"/>
          </p:cNvSpPr>
          <p:nvPr>
            <p:custDataLst>
              <p:tags r:id="rId6"/>
            </p:custDataLst>
          </p:nvPr>
        </p:nvSpPr>
        <p:spPr bwMode="auto">
          <a:xfrm>
            <a:off x="6028188" y="2367100"/>
            <a:ext cx="2133600" cy="434975"/>
          </a:xfrm>
          <a:prstGeom prst="rect">
            <a:avLst/>
          </a:prstGeom>
          <a:noFill/>
          <a:ln w="9525">
            <a:noFill/>
            <a:miter lim="800000"/>
            <a:headEnd/>
            <a:tailEnd/>
          </a:ln>
          <a:effectLst/>
        </p:spPr>
        <p:txBody>
          <a:bodyPr/>
          <a:lstStyle/>
          <a:p>
            <a:pPr marL="228611" indent="-228611">
              <a:lnSpc>
                <a:spcPct val="130000"/>
              </a:lnSpc>
              <a:spcBef>
                <a:spcPct val="20000"/>
              </a:spcBef>
              <a:defRPr/>
            </a:pPr>
            <a:r>
              <a:rPr lang="en-US" sz="1333" dirty="0">
                <a:effectLst>
                  <a:outerShdw blurRad="38100" dist="38100" dir="2700000" algn="tl">
                    <a:srgbClr val="FFFFFF"/>
                  </a:outerShdw>
                </a:effectLst>
                <a:latin typeface="Univers Condensed Light" panose="020B0306020202040204"/>
              </a:rPr>
              <a:t>Surface </a:t>
            </a:r>
            <a:r>
              <a:rPr lang="en-US" sz="1333" dirty="0" err="1">
                <a:effectLst>
                  <a:outerShdw blurRad="38100" dist="38100" dir="2700000" algn="tl">
                    <a:srgbClr val="FFFFFF"/>
                  </a:outerShdw>
                </a:effectLst>
                <a:latin typeface="Univers Condensed Light" panose="020B0306020202040204"/>
              </a:rPr>
              <a:t>texturée</a:t>
            </a:r>
            <a:endParaRPr lang="en-US" sz="1333" dirty="0">
              <a:effectLst>
                <a:outerShdw blurRad="38100" dist="38100" dir="2700000" algn="tl">
                  <a:srgbClr val="FFFFFF"/>
                </a:outerShdw>
              </a:effectLst>
              <a:latin typeface="Univers Condensed Light" panose="020B0306020202040204"/>
            </a:endParaRPr>
          </a:p>
        </p:txBody>
      </p:sp>
      <p:grpSp>
        <p:nvGrpSpPr>
          <p:cNvPr id="51" name="Group 597"/>
          <p:cNvGrpSpPr>
            <a:grpSpLocks/>
          </p:cNvGrpSpPr>
          <p:nvPr>
            <p:custDataLst>
              <p:tags r:id="rId7"/>
            </p:custDataLst>
          </p:nvPr>
        </p:nvGrpSpPr>
        <p:grpSpPr bwMode="auto">
          <a:xfrm>
            <a:off x="7958588" y="2989951"/>
            <a:ext cx="1625600" cy="655109"/>
            <a:chOff x="3848" y="1129"/>
            <a:chExt cx="1536" cy="619"/>
          </a:xfrm>
        </p:grpSpPr>
        <p:sp>
          <p:nvSpPr>
            <p:cNvPr id="52" name="AutoShape 114"/>
            <p:cNvSpPr>
              <a:spLocks noChangeAspect="1" noChangeArrowheads="1"/>
            </p:cNvSpPr>
            <p:nvPr/>
          </p:nvSpPr>
          <p:spPr bwMode="auto">
            <a:xfrm>
              <a:off x="3944" y="1352"/>
              <a:ext cx="1336" cy="324"/>
            </a:xfrm>
            <a:prstGeom prst="flowChartConnector">
              <a:avLst/>
            </a:prstGeom>
            <a:gradFill rotWithShape="1">
              <a:gsLst>
                <a:gs pos="0">
                  <a:srgbClr val="182F47"/>
                </a:gs>
                <a:gs pos="50000">
                  <a:srgbClr val="336699"/>
                </a:gs>
                <a:gs pos="100000">
                  <a:srgbClr val="182F47"/>
                </a:gs>
              </a:gsLst>
              <a:lin ang="5400000" scaled="1"/>
            </a:gradFill>
            <a:ln w="9525">
              <a:solidFill>
                <a:srgbClr val="000080"/>
              </a:solidFill>
              <a:round/>
              <a:headEnd/>
              <a:tailEnd/>
            </a:ln>
          </p:spPr>
          <p:txBody>
            <a:bodyPr wrap="none" anchor="ctr"/>
            <a:lstStyle/>
            <a:p>
              <a:endParaRPr lang="fr-CA" sz="1200"/>
            </a:p>
          </p:txBody>
        </p:sp>
        <p:grpSp>
          <p:nvGrpSpPr>
            <p:cNvPr id="53" name="Group 592"/>
            <p:cNvGrpSpPr>
              <a:grpSpLocks/>
            </p:cNvGrpSpPr>
            <p:nvPr/>
          </p:nvGrpSpPr>
          <p:grpSpPr bwMode="auto">
            <a:xfrm>
              <a:off x="3848" y="1440"/>
              <a:ext cx="1536" cy="308"/>
              <a:chOff x="3848" y="1440"/>
              <a:chExt cx="1536" cy="308"/>
            </a:xfrm>
          </p:grpSpPr>
          <p:sp>
            <p:nvSpPr>
              <p:cNvPr id="57" name="Rectangle 115"/>
              <p:cNvSpPr>
                <a:spLocks noChangeAspect="1" noChangeArrowheads="1"/>
              </p:cNvSpPr>
              <p:nvPr/>
            </p:nvSpPr>
            <p:spPr bwMode="auto">
              <a:xfrm>
                <a:off x="3848" y="1536"/>
                <a:ext cx="1536" cy="212"/>
              </a:xfrm>
              <a:prstGeom prst="rect">
                <a:avLst/>
              </a:prstGeom>
              <a:solidFill>
                <a:srgbClr val="3B3B3B"/>
              </a:solidFill>
              <a:ln w="9525">
                <a:solidFill>
                  <a:schemeClr val="tx1"/>
                </a:solidFill>
                <a:miter lim="800000"/>
                <a:headEnd/>
                <a:tailEnd/>
              </a:ln>
            </p:spPr>
            <p:txBody>
              <a:bodyPr wrap="none" anchor="ctr"/>
              <a:lstStyle/>
              <a:p>
                <a:endParaRPr lang="fr-CA" sz="1200"/>
              </a:p>
            </p:txBody>
          </p:sp>
          <p:grpSp>
            <p:nvGrpSpPr>
              <p:cNvPr id="58" name="Group 591"/>
              <p:cNvGrpSpPr>
                <a:grpSpLocks/>
              </p:cNvGrpSpPr>
              <p:nvPr/>
            </p:nvGrpSpPr>
            <p:grpSpPr bwMode="auto">
              <a:xfrm>
                <a:off x="3848" y="1440"/>
                <a:ext cx="1536" cy="96"/>
                <a:chOff x="3848" y="1344"/>
                <a:chExt cx="1536" cy="192"/>
              </a:xfrm>
            </p:grpSpPr>
            <p:grpSp>
              <p:nvGrpSpPr>
                <p:cNvPr id="59" name="Group 579"/>
                <p:cNvGrpSpPr>
                  <a:grpSpLocks/>
                </p:cNvGrpSpPr>
                <p:nvPr/>
              </p:nvGrpSpPr>
              <p:grpSpPr bwMode="auto">
                <a:xfrm>
                  <a:off x="3848" y="1344"/>
                  <a:ext cx="512" cy="192"/>
                  <a:chOff x="3936" y="1632"/>
                  <a:chExt cx="512" cy="192"/>
                </a:xfrm>
              </p:grpSpPr>
              <p:sp>
                <p:nvSpPr>
                  <p:cNvPr id="70" name="Rectangle 115"/>
                  <p:cNvSpPr>
                    <a:spLocks noChangeAspect="1" noChangeArrowheads="1"/>
                  </p:cNvSpPr>
                  <p:nvPr/>
                </p:nvSpPr>
                <p:spPr bwMode="auto">
                  <a:xfrm>
                    <a:off x="3936"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71" name="Rectangle 115"/>
                  <p:cNvSpPr>
                    <a:spLocks noChangeAspect="1" noChangeArrowheads="1"/>
                  </p:cNvSpPr>
                  <p:nvPr/>
                </p:nvSpPr>
                <p:spPr bwMode="auto">
                  <a:xfrm>
                    <a:off x="4064"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72" name="Rectangle 115"/>
                  <p:cNvSpPr>
                    <a:spLocks noChangeAspect="1" noChangeArrowheads="1"/>
                  </p:cNvSpPr>
                  <p:nvPr/>
                </p:nvSpPr>
                <p:spPr bwMode="auto">
                  <a:xfrm>
                    <a:off x="4190"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73" name="Rectangle 115"/>
                  <p:cNvSpPr>
                    <a:spLocks noChangeAspect="1" noChangeArrowheads="1"/>
                  </p:cNvSpPr>
                  <p:nvPr/>
                </p:nvSpPr>
                <p:spPr bwMode="auto">
                  <a:xfrm>
                    <a:off x="4318"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grpSp>
            <p:grpSp>
              <p:nvGrpSpPr>
                <p:cNvPr id="60" name="Group 580"/>
                <p:cNvGrpSpPr>
                  <a:grpSpLocks/>
                </p:cNvGrpSpPr>
                <p:nvPr/>
              </p:nvGrpSpPr>
              <p:grpSpPr bwMode="auto">
                <a:xfrm>
                  <a:off x="4360" y="1344"/>
                  <a:ext cx="512" cy="192"/>
                  <a:chOff x="3936" y="1632"/>
                  <a:chExt cx="512" cy="192"/>
                </a:xfrm>
              </p:grpSpPr>
              <p:sp>
                <p:nvSpPr>
                  <p:cNvPr id="66" name="Rectangle 115"/>
                  <p:cNvSpPr>
                    <a:spLocks noChangeAspect="1" noChangeArrowheads="1"/>
                  </p:cNvSpPr>
                  <p:nvPr/>
                </p:nvSpPr>
                <p:spPr bwMode="auto">
                  <a:xfrm>
                    <a:off x="3936"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7" name="Rectangle 115"/>
                  <p:cNvSpPr>
                    <a:spLocks noChangeAspect="1" noChangeArrowheads="1"/>
                  </p:cNvSpPr>
                  <p:nvPr/>
                </p:nvSpPr>
                <p:spPr bwMode="auto">
                  <a:xfrm>
                    <a:off x="4064"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8" name="Rectangle 115"/>
                  <p:cNvSpPr>
                    <a:spLocks noChangeAspect="1" noChangeArrowheads="1"/>
                  </p:cNvSpPr>
                  <p:nvPr/>
                </p:nvSpPr>
                <p:spPr bwMode="auto">
                  <a:xfrm>
                    <a:off x="4190"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9" name="Rectangle 115"/>
                  <p:cNvSpPr>
                    <a:spLocks noChangeAspect="1" noChangeArrowheads="1"/>
                  </p:cNvSpPr>
                  <p:nvPr/>
                </p:nvSpPr>
                <p:spPr bwMode="auto">
                  <a:xfrm>
                    <a:off x="4318"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grpSp>
            <p:grpSp>
              <p:nvGrpSpPr>
                <p:cNvPr id="61" name="Group 585"/>
                <p:cNvGrpSpPr>
                  <a:grpSpLocks/>
                </p:cNvGrpSpPr>
                <p:nvPr/>
              </p:nvGrpSpPr>
              <p:grpSpPr bwMode="auto">
                <a:xfrm>
                  <a:off x="4872" y="1344"/>
                  <a:ext cx="512" cy="192"/>
                  <a:chOff x="3936" y="1632"/>
                  <a:chExt cx="512" cy="192"/>
                </a:xfrm>
              </p:grpSpPr>
              <p:sp>
                <p:nvSpPr>
                  <p:cNvPr id="62" name="Rectangle 115"/>
                  <p:cNvSpPr>
                    <a:spLocks noChangeAspect="1" noChangeArrowheads="1"/>
                  </p:cNvSpPr>
                  <p:nvPr/>
                </p:nvSpPr>
                <p:spPr bwMode="auto">
                  <a:xfrm>
                    <a:off x="3936"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3" name="Rectangle 115"/>
                  <p:cNvSpPr>
                    <a:spLocks noChangeAspect="1" noChangeArrowheads="1"/>
                  </p:cNvSpPr>
                  <p:nvPr/>
                </p:nvSpPr>
                <p:spPr bwMode="auto">
                  <a:xfrm>
                    <a:off x="4064"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4" name="Rectangle 115"/>
                  <p:cNvSpPr>
                    <a:spLocks noChangeAspect="1" noChangeArrowheads="1"/>
                  </p:cNvSpPr>
                  <p:nvPr/>
                </p:nvSpPr>
                <p:spPr bwMode="auto">
                  <a:xfrm>
                    <a:off x="4190"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sp>
                <p:nvSpPr>
                  <p:cNvPr id="65" name="Rectangle 115"/>
                  <p:cNvSpPr>
                    <a:spLocks noChangeAspect="1" noChangeArrowheads="1"/>
                  </p:cNvSpPr>
                  <p:nvPr/>
                </p:nvSpPr>
                <p:spPr bwMode="auto">
                  <a:xfrm>
                    <a:off x="4318" y="1632"/>
                    <a:ext cx="130" cy="192"/>
                  </a:xfrm>
                  <a:prstGeom prst="triangle">
                    <a:avLst>
                      <a:gd name="adj" fmla="val 50000"/>
                    </a:avLst>
                  </a:prstGeom>
                  <a:solidFill>
                    <a:srgbClr val="3B3B3B"/>
                  </a:solidFill>
                  <a:ln w="9525">
                    <a:solidFill>
                      <a:schemeClr val="tx1"/>
                    </a:solidFill>
                    <a:miter lim="800000"/>
                    <a:headEnd/>
                    <a:tailEnd/>
                  </a:ln>
                </p:spPr>
                <p:txBody>
                  <a:bodyPr wrap="none" anchor="ctr"/>
                  <a:lstStyle/>
                  <a:p>
                    <a:endParaRPr lang="fr-CA" sz="1200"/>
                  </a:p>
                </p:txBody>
              </p:sp>
            </p:grpSp>
          </p:grpSp>
        </p:grpSp>
        <p:sp>
          <p:nvSpPr>
            <p:cNvPr id="54" name="Text Box 120"/>
            <p:cNvSpPr txBox="1">
              <a:spLocks noChangeAspect="1" noChangeArrowheads="1"/>
            </p:cNvSpPr>
            <p:nvPr/>
          </p:nvSpPr>
          <p:spPr bwMode="auto">
            <a:xfrm>
              <a:off x="4320" y="1208"/>
              <a:ext cx="336" cy="262"/>
            </a:xfrm>
            <a:prstGeom prst="rect">
              <a:avLst/>
            </a:prstGeom>
            <a:noFill/>
            <a:ln w="9525">
              <a:noFill/>
              <a:miter lim="800000"/>
              <a:headEnd/>
              <a:tailEnd/>
            </a:ln>
          </p:spPr>
          <p:txBody>
            <a:bodyPr>
              <a:spAutoFit/>
            </a:bodyPr>
            <a:lstStyle/>
            <a:p>
              <a:pPr>
                <a:spcBef>
                  <a:spcPct val="50000"/>
                </a:spcBef>
              </a:pPr>
              <a:r>
                <a:rPr lang="el-GR" sz="1200" i="1">
                  <a:solidFill>
                    <a:srgbClr val="A50021"/>
                  </a:solidFill>
                  <a:latin typeface="Times New Roman" pitchFamily="18" charset="0"/>
                </a:rPr>
                <a:t>θ</a:t>
              </a:r>
              <a:r>
                <a:rPr lang="en-US" sz="1200" i="1">
                  <a:solidFill>
                    <a:srgbClr val="A50021"/>
                  </a:solidFill>
                </a:rPr>
                <a:t>'</a:t>
              </a:r>
            </a:p>
          </p:txBody>
        </p:sp>
        <p:sp>
          <p:nvSpPr>
            <p:cNvPr id="55" name="Arc 119"/>
            <p:cNvSpPr>
              <a:spLocks noChangeAspect="1"/>
            </p:cNvSpPr>
            <p:nvPr/>
          </p:nvSpPr>
          <p:spPr bwMode="auto">
            <a:xfrm>
              <a:off x="4224" y="1344"/>
              <a:ext cx="178" cy="1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800000"/>
              </a:solidFill>
              <a:round/>
              <a:headEnd/>
              <a:tailEnd/>
            </a:ln>
          </p:spPr>
          <p:txBody>
            <a:bodyPr wrap="none" anchor="ctr"/>
            <a:lstStyle/>
            <a:p>
              <a:endParaRPr lang="fr-CA" sz="1200"/>
            </a:p>
          </p:txBody>
        </p:sp>
        <p:sp>
          <p:nvSpPr>
            <p:cNvPr id="56" name="Line 116"/>
            <p:cNvSpPr>
              <a:spLocks noChangeAspect="1" noChangeShapeType="1"/>
            </p:cNvSpPr>
            <p:nvPr/>
          </p:nvSpPr>
          <p:spPr bwMode="auto">
            <a:xfrm rot="2700000" flipV="1">
              <a:off x="4200" y="848"/>
              <a:ext cx="294" cy="856"/>
            </a:xfrm>
            <a:prstGeom prst="line">
              <a:avLst/>
            </a:prstGeom>
            <a:noFill/>
            <a:ln w="38100">
              <a:solidFill>
                <a:srgbClr val="800000"/>
              </a:solidFill>
              <a:round/>
              <a:headEnd/>
              <a:tailEnd type="arrow" w="lg" len="lg"/>
            </a:ln>
          </p:spPr>
          <p:txBody>
            <a:bodyPr/>
            <a:lstStyle/>
            <a:p>
              <a:endParaRPr lang="fr-CA" sz="1200"/>
            </a:p>
          </p:txBody>
        </p:sp>
      </p:grpSp>
      <p:pic>
        <p:nvPicPr>
          <p:cNvPr id="74" name="Picture 46" descr="Picture2"/>
          <p:cNvPicPr>
            <a:picLocks noChangeAspect="1" noChangeArrowheads="1"/>
          </p:cNvPicPr>
          <p:nvPr>
            <p:custDataLst>
              <p:tags r:id="rId8"/>
            </p:custDataLst>
          </p:nvPr>
        </p:nvPicPr>
        <p:blipFill>
          <a:blip r:embed="rId25" cstate="print">
            <a:lum contrast="-6000"/>
          </a:blip>
          <a:srcRect/>
          <a:stretch>
            <a:fillRect/>
          </a:stretch>
        </p:blipFill>
        <p:spPr bwMode="auto">
          <a:xfrm>
            <a:off x="6101213" y="2690951"/>
            <a:ext cx="1704975" cy="974725"/>
          </a:xfrm>
          <a:prstGeom prst="rect">
            <a:avLst/>
          </a:prstGeom>
          <a:noFill/>
          <a:ln w="9525">
            <a:noFill/>
            <a:miter lim="800000"/>
            <a:headEnd/>
            <a:tailEnd/>
          </a:ln>
        </p:spPr>
      </p:pic>
      <p:grpSp>
        <p:nvGrpSpPr>
          <p:cNvPr id="75" name="Group 50"/>
          <p:cNvGrpSpPr>
            <a:grpSpLocks/>
          </p:cNvGrpSpPr>
          <p:nvPr>
            <p:custDataLst>
              <p:tags r:id="rId9"/>
            </p:custDataLst>
          </p:nvPr>
        </p:nvGrpSpPr>
        <p:grpSpPr bwMode="auto">
          <a:xfrm>
            <a:off x="7910087" y="2083446"/>
            <a:ext cx="1594429" cy="824169"/>
            <a:chOff x="1586" y="2239"/>
            <a:chExt cx="1497" cy="692"/>
          </a:xfrm>
        </p:grpSpPr>
        <p:sp>
          <p:nvSpPr>
            <p:cNvPr id="76" name="AutoShape 51"/>
            <p:cNvSpPr>
              <a:spLocks noChangeAspect="1" noChangeArrowheads="1" noTextEdit="1"/>
            </p:cNvSpPr>
            <p:nvPr/>
          </p:nvSpPr>
          <p:spPr bwMode="auto">
            <a:xfrm>
              <a:off x="1586" y="2239"/>
              <a:ext cx="1497" cy="692"/>
            </a:xfrm>
            <a:prstGeom prst="rect">
              <a:avLst/>
            </a:prstGeom>
            <a:noFill/>
            <a:ln w="9525">
              <a:noFill/>
              <a:miter lim="800000"/>
              <a:headEnd/>
              <a:tailEnd/>
            </a:ln>
          </p:spPr>
          <p:txBody>
            <a:bodyPr/>
            <a:lstStyle/>
            <a:p>
              <a:endParaRPr lang="fr-CA" sz="1067" dirty="0"/>
            </a:p>
          </p:txBody>
        </p:sp>
        <p:sp>
          <p:nvSpPr>
            <p:cNvPr id="77" name="Rectangle 52"/>
            <p:cNvSpPr>
              <a:spLocks noChangeArrowheads="1"/>
            </p:cNvSpPr>
            <p:nvPr/>
          </p:nvSpPr>
          <p:spPr bwMode="auto">
            <a:xfrm>
              <a:off x="1775" y="2517"/>
              <a:ext cx="19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For </a:t>
              </a:r>
              <a:endParaRPr lang="en-US" sz="1200">
                <a:latin typeface="Technical" pitchFamily="66" charset="0"/>
              </a:endParaRPr>
            </a:p>
          </p:txBody>
        </p:sp>
        <p:sp>
          <p:nvSpPr>
            <p:cNvPr id="78" name="Rectangle 53"/>
            <p:cNvSpPr>
              <a:spLocks noChangeArrowheads="1"/>
            </p:cNvSpPr>
            <p:nvPr/>
          </p:nvSpPr>
          <p:spPr bwMode="auto">
            <a:xfrm>
              <a:off x="1968" y="2517"/>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79" name="Rectangle 54"/>
            <p:cNvSpPr>
              <a:spLocks noChangeArrowheads="1"/>
            </p:cNvSpPr>
            <p:nvPr/>
          </p:nvSpPr>
          <p:spPr bwMode="auto">
            <a:xfrm>
              <a:off x="2030" y="2517"/>
              <a:ext cx="18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&gt;90</a:t>
              </a:r>
              <a:endParaRPr lang="en-US" sz="1200">
                <a:latin typeface="Technical" pitchFamily="66" charset="0"/>
              </a:endParaRPr>
            </a:p>
          </p:txBody>
        </p:sp>
        <p:sp>
          <p:nvSpPr>
            <p:cNvPr id="80" name="Rectangle 55"/>
            <p:cNvSpPr>
              <a:spLocks noChangeArrowheads="1"/>
            </p:cNvSpPr>
            <p:nvPr/>
          </p:nvSpPr>
          <p:spPr bwMode="auto">
            <a:xfrm>
              <a:off x="2204" y="2519"/>
              <a:ext cx="41" cy="86"/>
            </a:xfrm>
            <a:prstGeom prst="rect">
              <a:avLst/>
            </a:prstGeom>
            <a:noFill/>
            <a:ln w="9525">
              <a:noFill/>
              <a:miter lim="800000"/>
              <a:headEnd/>
              <a:tailEnd/>
            </a:ln>
          </p:spPr>
          <p:txBody>
            <a:bodyPr wrap="none" lIns="0" tIns="0" rIns="0" bIns="0">
              <a:spAutoFit/>
            </a:bodyPr>
            <a:lstStyle/>
            <a:p>
              <a:r>
                <a:rPr lang="en-US" sz="667">
                  <a:solidFill>
                    <a:srgbClr val="000000"/>
                  </a:solidFill>
                  <a:latin typeface="Times New Roman" pitchFamily="18" charset="0"/>
                </a:rPr>
                <a:t>o</a:t>
              </a:r>
              <a:endParaRPr lang="en-US" sz="1200">
                <a:latin typeface="Technical" pitchFamily="66" charset="0"/>
              </a:endParaRPr>
            </a:p>
          </p:txBody>
        </p:sp>
        <p:sp>
          <p:nvSpPr>
            <p:cNvPr id="81" name="Rectangle 56"/>
            <p:cNvSpPr>
              <a:spLocks noChangeArrowheads="1"/>
            </p:cNvSpPr>
            <p:nvPr/>
          </p:nvSpPr>
          <p:spPr bwMode="auto">
            <a:xfrm>
              <a:off x="2255" y="2517"/>
              <a:ext cx="60"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82" name="Rectangle 57"/>
            <p:cNvSpPr>
              <a:spLocks noChangeArrowheads="1"/>
            </p:cNvSpPr>
            <p:nvPr/>
          </p:nvSpPr>
          <p:spPr bwMode="auto">
            <a:xfrm>
              <a:off x="2315" y="2517"/>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83" name="Rectangle 58"/>
            <p:cNvSpPr>
              <a:spLocks noChangeArrowheads="1"/>
            </p:cNvSpPr>
            <p:nvPr/>
          </p:nvSpPr>
          <p:spPr bwMode="auto">
            <a:xfrm>
              <a:off x="2373" y="2517"/>
              <a:ext cx="84"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84" name="Rectangle 59"/>
            <p:cNvSpPr>
              <a:spLocks noChangeArrowheads="1"/>
            </p:cNvSpPr>
            <p:nvPr/>
          </p:nvSpPr>
          <p:spPr bwMode="auto">
            <a:xfrm>
              <a:off x="2402" y="2517"/>
              <a:ext cx="6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&gt;</a:t>
              </a:r>
              <a:endParaRPr lang="en-US" sz="1200">
                <a:latin typeface="Technical" pitchFamily="66" charset="0"/>
              </a:endParaRPr>
            </a:p>
          </p:txBody>
        </p:sp>
        <p:sp>
          <p:nvSpPr>
            <p:cNvPr id="85" name="Rectangle 60"/>
            <p:cNvSpPr>
              <a:spLocks noChangeArrowheads="1"/>
            </p:cNvSpPr>
            <p:nvPr/>
          </p:nvSpPr>
          <p:spPr bwMode="auto">
            <a:xfrm>
              <a:off x="2471" y="2517"/>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86" name="Rectangle 61"/>
            <p:cNvSpPr>
              <a:spLocks noChangeArrowheads="1"/>
            </p:cNvSpPr>
            <p:nvPr/>
          </p:nvSpPr>
          <p:spPr bwMode="auto">
            <a:xfrm>
              <a:off x="2534" y="2517"/>
              <a:ext cx="235"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and</a:t>
              </a:r>
              <a:endParaRPr lang="en-US" sz="1200">
                <a:latin typeface="Technical" pitchFamily="66" charset="0"/>
              </a:endParaRPr>
            </a:p>
          </p:txBody>
        </p:sp>
        <p:sp>
          <p:nvSpPr>
            <p:cNvPr id="87" name="Rectangle 62"/>
            <p:cNvSpPr>
              <a:spLocks noChangeArrowheads="1"/>
            </p:cNvSpPr>
            <p:nvPr/>
          </p:nvSpPr>
          <p:spPr bwMode="auto">
            <a:xfrm>
              <a:off x="1770" y="2734"/>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88" name="Rectangle 63"/>
            <p:cNvSpPr>
              <a:spLocks noChangeArrowheads="1"/>
            </p:cNvSpPr>
            <p:nvPr/>
          </p:nvSpPr>
          <p:spPr bwMode="auto">
            <a:xfrm>
              <a:off x="1832" y="2734"/>
              <a:ext cx="18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&lt;90</a:t>
              </a:r>
              <a:endParaRPr lang="en-US" sz="1200">
                <a:latin typeface="Technical" pitchFamily="66" charset="0"/>
              </a:endParaRPr>
            </a:p>
          </p:txBody>
        </p:sp>
        <p:sp>
          <p:nvSpPr>
            <p:cNvPr id="89" name="Rectangle 64"/>
            <p:cNvSpPr>
              <a:spLocks noChangeArrowheads="1"/>
            </p:cNvSpPr>
            <p:nvPr/>
          </p:nvSpPr>
          <p:spPr bwMode="auto">
            <a:xfrm>
              <a:off x="2007" y="2736"/>
              <a:ext cx="41" cy="86"/>
            </a:xfrm>
            <a:prstGeom prst="rect">
              <a:avLst/>
            </a:prstGeom>
            <a:noFill/>
            <a:ln w="9525">
              <a:noFill/>
              <a:miter lim="800000"/>
              <a:headEnd/>
              <a:tailEnd/>
            </a:ln>
          </p:spPr>
          <p:txBody>
            <a:bodyPr wrap="none" lIns="0" tIns="0" rIns="0" bIns="0">
              <a:spAutoFit/>
            </a:bodyPr>
            <a:lstStyle/>
            <a:p>
              <a:r>
                <a:rPr lang="en-US" sz="667">
                  <a:solidFill>
                    <a:srgbClr val="000000"/>
                  </a:solidFill>
                  <a:latin typeface="Times New Roman" pitchFamily="18" charset="0"/>
                </a:rPr>
                <a:t>o</a:t>
              </a:r>
              <a:endParaRPr lang="en-US" sz="1200">
                <a:latin typeface="Technical" pitchFamily="66" charset="0"/>
              </a:endParaRPr>
            </a:p>
          </p:txBody>
        </p:sp>
        <p:sp>
          <p:nvSpPr>
            <p:cNvPr id="90" name="Rectangle 65"/>
            <p:cNvSpPr>
              <a:spLocks noChangeArrowheads="1"/>
            </p:cNvSpPr>
            <p:nvPr/>
          </p:nvSpPr>
          <p:spPr bwMode="auto">
            <a:xfrm>
              <a:off x="2056" y="2734"/>
              <a:ext cx="60"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91" name="Rectangle 66"/>
            <p:cNvSpPr>
              <a:spLocks noChangeArrowheads="1"/>
            </p:cNvSpPr>
            <p:nvPr/>
          </p:nvSpPr>
          <p:spPr bwMode="auto">
            <a:xfrm>
              <a:off x="2117" y="2734"/>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92" name="Rectangle 67"/>
            <p:cNvSpPr>
              <a:spLocks noChangeArrowheads="1"/>
            </p:cNvSpPr>
            <p:nvPr/>
          </p:nvSpPr>
          <p:spPr bwMode="auto">
            <a:xfrm>
              <a:off x="2176" y="2734"/>
              <a:ext cx="84"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93" name="Rectangle 68"/>
            <p:cNvSpPr>
              <a:spLocks noChangeArrowheads="1"/>
            </p:cNvSpPr>
            <p:nvPr/>
          </p:nvSpPr>
          <p:spPr bwMode="auto">
            <a:xfrm>
              <a:off x="2205" y="2734"/>
              <a:ext cx="6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&lt;</a:t>
              </a:r>
              <a:endParaRPr lang="en-US" sz="1200">
                <a:latin typeface="Technical" pitchFamily="66" charset="0"/>
              </a:endParaRPr>
            </a:p>
          </p:txBody>
        </p:sp>
        <p:sp>
          <p:nvSpPr>
            <p:cNvPr id="94" name="Rectangle 69"/>
            <p:cNvSpPr>
              <a:spLocks noChangeArrowheads="1"/>
            </p:cNvSpPr>
            <p:nvPr/>
          </p:nvSpPr>
          <p:spPr bwMode="auto">
            <a:xfrm>
              <a:off x="2273" y="2734"/>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grpSp>
          <p:nvGrpSpPr>
            <p:cNvPr id="95" name="Group 70"/>
            <p:cNvGrpSpPr>
              <a:grpSpLocks/>
            </p:cNvGrpSpPr>
            <p:nvPr/>
          </p:nvGrpSpPr>
          <p:grpSpPr bwMode="auto">
            <a:xfrm>
              <a:off x="1762" y="2264"/>
              <a:ext cx="766" cy="167"/>
              <a:chOff x="1762" y="2240"/>
              <a:chExt cx="766" cy="167"/>
            </a:xfrm>
          </p:grpSpPr>
          <p:sp>
            <p:nvSpPr>
              <p:cNvPr id="127" name="Rectangle 71"/>
              <p:cNvSpPr>
                <a:spLocks noChangeArrowheads="1"/>
              </p:cNvSpPr>
              <p:nvPr/>
            </p:nvSpPr>
            <p:spPr bwMode="auto">
              <a:xfrm>
                <a:off x="2457" y="2248"/>
                <a:ext cx="71" cy="146"/>
              </a:xfrm>
              <a:prstGeom prst="rect">
                <a:avLst/>
              </a:prstGeom>
              <a:noFill/>
              <a:ln w="9525">
                <a:noFill/>
                <a:miter lim="800000"/>
                <a:headEnd/>
                <a:tailEnd/>
              </a:ln>
            </p:spPr>
            <p:txBody>
              <a:bodyPr wrap="none" lIns="0" tIns="0" rIns="0" bIns="0">
                <a:spAutoFit/>
              </a:bodyPr>
              <a:lstStyle/>
              <a:p>
                <a:r>
                  <a:rPr lang="en-US" sz="1133" i="1">
                    <a:solidFill>
                      <a:srgbClr val="000000"/>
                    </a:solidFill>
                    <a:latin typeface="Symbol" pitchFamily="18" charset="2"/>
                  </a:rPr>
                  <a:t>q</a:t>
                </a:r>
                <a:endParaRPr lang="en-US" sz="1200">
                  <a:latin typeface="Technical" pitchFamily="66" charset="0"/>
                </a:endParaRPr>
              </a:p>
            </p:txBody>
          </p:sp>
          <p:sp>
            <p:nvSpPr>
              <p:cNvPr id="128" name="Rectangle 72"/>
              <p:cNvSpPr>
                <a:spLocks noChangeArrowheads="1"/>
              </p:cNvSpPr>
              <p:nvPr/>
            </p:nvSpPr>
            <p:spPr bwMode="auto">
              <a:xfrm>
                <a:off x="1953" y="2248"/>
                <a:ext cx="71" cy="146"/>
              </a:xfrm>
              <a:prstGeom prst="rect">
                <a:avLst/>
              </a:prstGeom>
              <a:noFill/>
              <a:ln w="9525">
                <a:noFill/>
                <a:miter lim="800000"/>
                <a:headEnd/>
                <a:tailEnd/>
              </a:ln>
            </p:spPr>
            <p:txBody>
              <a:bodyPr wrap="none" lIns="0" tIns="0" rIns="0" bIns="0">
                <a:spAutoFit/>
              </a:bodyPr>
              <a:lstStyle/>
              <a:p>
                <a:r>
                  <a:rPr lang="en-US" sz="1133" i="1">
                    <a:solidFill>
                      <a:srgbClr val="000000"/>
                    </a:solidFill>
                    <a:latin typeface="Symbol" pitchFamily="18" charset="2"/>
                  </a:rPr>
                  <a:t>q</a:t>
                </a:r>
                <a:endParaRPr lang="en-US" sz="1200">
                  <a:latin typeface="Technical" pitchFamily="66" charset="0"/>
                </a:endParaRPr>
              </a:p>
            </p:txBody>
          </p:sp>
          <p:sp>
            <p:nvSpPr>
              <p:cNvPr id="129" name="Rectangle 73"/>
              <p:cNvSpPr>
                <a:spLocks noChangeArrowheads="1"/>
              </p:cNvSpPr>
              <p:nvPr/>
            </p:nvSpPr>
            <p:spPr bwMode="auto">
              <a:xfrm>
                <a:off x="2267" y="2261"/>
                <a:ext cx="181"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Times New Roman" pitchFamily="18" charset="0"/>
                  </a:rPr>
                  <a:t>cos</a:t>
                </a:r>
                <a:endParaRPr lang="en-US" sz="1200">
                  <a:latin typeface="Technical" pitchFamily="66" charset="0"/>
                </a:endParaRPr>
              </a:p>
            </p:txBody>
          </p:sp>
          <p:sp>
            <p:nvSpPr>
              <p:cNvPr id="130" name="Rectangle 74"/>
              <p:cNvSpPr>
                <a:spLocks noChangeArrowheads="1"/>
              </p:cNvSpPr>
              <p:nvPr/>
            </p:nvSpPr>
            <p:spPr bwMode="auto">
              <a:xfrm>
                <a:off x="1762" y="2261"/>
                <a:ext cx="181"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Times New Roman" pitchFamily="18" charset="0"/>
                  </a:rPr>
                  <a:t>cos</a:t>
                </a:r>
                <a:endParaRPr lang="en-US" sz="1200">
                  <a:latin typeface="Technical" pitchFamily="66" charset="0"/>
                </a:endParaRPr>
              </a:p>
            </p:txBody>
          </p:sp>
          <p:sp>
            <p:nvSpPr>
              <p:cNvPr id="131" name="Rectangle 75"/>
              <p:cNvSpPr>
                <a:spLocks noChangeArrowheads="1"/>
              </p:cNvSpPr>
              <p:nvPr/>
            </p:nvSpPr>
            <p:spPr bwMode="auto">
              <a:xfrm>
                <a:off x="2187" y="2261"/>
                <a:ext cx="53" cy="146"/>
              </a:xfrm>
              <a:prstGeom prst="rect">
                <a:avLst/>
              </a:prstGeom>
              <a:noFill/>
              <a:ln w="9525">
                <a:noFill/>
                <a:miter lim="800000"/>
                <a:headEnd/>
                <a:tailEnd/>
              </a:ln>
            </p:spPr>
            <p:txBody>
              <a:bodyPr wrap="none" lIns="0" tIns="0" rIns="0" bIns="0">
                <a:spAutoFit/>
              </a:bodyPr>
              <a:lstStyle/>
              <a:p>
                <a:r>
                  <a:rPr lang="en-US" sz="1133" i="1">
                    <a:solidFill>
                      <a:srgbClr val="000000"/>
                    </a:solidFill>
                    <a:latin typeface="Times New Roman" pitchFamily="18" charset="0"/>
                  </a:rPr>
                  <a:t>r</a:t>
                </a:r>
                <a:endParaRPr lang="en-US" sz="1200">
                  <a:latin typeface="Technical" pitchFamily="66" charset="0"/>
                </a:endParaRPr>
              </a:p>
            </p:txBody>
          </p:sp>
          <p:sp>
            <p:nvSpPr>
              <p:cNvPr id="132" name="Rectangle 76"/>
              <p:cNvSpPr>
                <a:spLocks noChangeArrowheads="1"/>
              </p:cNvSpPr>
              <p:nvPr/>
            </p:nvSpPr>
            <p:spPr bwMode="auto">
              <a:xfrm>
                <a:off x="2097" y="2248"/>
                <a:ext cx="75"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Symbol" pitchFamily="18" charset="2"/>
                  </a:rPr>
                  <a:t>=</a:t>
                </a:r>
                <a:endParaRPr lang="en-US" sz="1200">
                  <a:latin typeface="Technical" pitchFamily="66" charset="0"/>
                </a:endParaRPr>
              </a:p>
            </p:txBody>
          </p:sp>
          <p:sp>
            <p:nvSpPr>
              <p:cNvPr id="133" name="Rectangle 77"/>
              <p:cNvSpPr>
                <a:spLocks noChangeArrowheads="1"/>
              </p:cNvSpPr>
              <p:nvPr/>
            </p:nvSpPr>
            <p:spPr bwMode="auto">
              <a:xfrm>
                <a:off x="2037" y="2240"/>
                <a:ext cx="33"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Symbol" pitchFamily="18" charset="2"/>
                  </a:rPr>
                  <a:t>¢</a:t>
                </a:r>
                <a:endParaRPr lang="en-US" sz="1200">
                  <a:latin typeface="Technical" pitchFamily="66" charset="0"/>
                </a:endParaRPr>
              </a:p>
            </p:txBody>
          </p:sp>
        </p:grpSp>
        <p:sp>
          <p:nvSpPr>
            <p:cNvPr id="96" name="Rectangle 78"/>
            <p:cNvSpPr>
              <a:spLocks noChangeArrowheads="1"/>
            </p:cNvSpPr>
            <p:nvPr/>
          </p:nvSpPr>
          <p:spPr bwMode="auto">
            <a:xfrm>
              <a:off x="2533" y="2287"/>
              <a:ext cx="289"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r &gt; 1</a:t>
              </a:r>
              <a:endParaRPr lang="en-US" sz="1200">
                <a:latin typeface="Technical" pitchFamily="66" charset="0"/>
              </a:endParaRPr>
            </a:p>
          </p:txBody>
        </p:sp>
        <p:grpSp>
          <p:nvGrpSpPr>
            <p:cNvPr id="97" name="Group 79"/>
            <p:cNvGrpSpPr>
              <a:grpSpLocks/>
            </p:cNvGrpSpPr>
            <p:nvPr/>
          </p:nvGrpSpPr>
          <p:grpSpPr bwMode="auto">
            <a:xfrm>
              <a:off x="1701" y="2241"/>
              <a:ext cx="1179" cy="683"/>
              <a:chOff x="1588" y="2217"/>
              <a:chExt cx="1325" cy="683"/>
            </a:xfrm>
          </p:grpSpPr>
          <p:sp>
            <p:nvSpPr>
              <p:cNvPr id="125" name="Freeform 80"/>
              <p:cNvSpPr>
                <a:spLocks/>
              </p:cNvSpPr>
              <p:nvPr/>
            </p:nvSpPr>
            <p:spPr bwMode="auto">
              <a:xfrm>
                <a:off x="1588" y="2217"/>
                <a:ext cx="1325" cy="683"/>
              </a:xfrm>
              <a:custGeom>
                <a:avLst/>
                <a:gdLst>
                  <a:gd name="T0" fmla="*/ 1 w 2198"/>
                  <a:gd name="T1" fmla="*/ 0 h 1133"/>
                  <a:gd name="T2" fmla="*/ 0 w 2198"/>
                  <a:gd name="T3" fmla="*/ 1 h 1133"/>
                  <a:gd name="T4" fmla="*/ 0 w 2198"/>
                  <a:gd name="T5" fmla="*/ 2 h 1133"/>
                  <a:gd name="T6" fmla="*/ 1 w 2198"/>
                  <a:gd name="T7" fmla="*/ 2 h 1133"/>
                  <a:gd name="T8" fmla="*/ 5 w 2198"/>
                  <a:gd name="T9" fmla="*/ 2 h 1133"/>
                  <a:gd name="T10" fmla="*/ 5 w 2198"/>
                  <a:gd name="T11" fmla="*/ 2 h 1133"/>
                  <a:gd name="T12" fmla="*/ 5 w 2198"/>
                  <a:gd name="T13" fmla="*/ 1 h 1133"/>
                  <a:gd name="T14" fmla="*/ 5 w 2198"/>
                  <a:gd name="T15" fmla="*/ 0 h 1133"/>
                  <a:gd name="T16" fmla="*/ 1 w 2198"/>
                  <a:gd name="T17" fmla="*/ 0 h 1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8"/>
                  <a:gd name="T28" fmla="*/ 0 h 1133"/>
                  <a:gd name="T29" fmla="*/ 2198 w 2198"/>
                  <a:gd name="T30" fmla="*/ 1133 h 1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8" h="1133">
                    <a:moveTo>
                      <a:pt x="189" y="0"/>
                    </a:moveTo>
                    <a:cubicBezTo>
                      <a:pt x="85" y="0"/>
                      <a:pt x="0" y="84"/>
                      <a:pt x="0" y="189"/>
                    </a:cubicBezTo>
                    <a:lnTo>
                      <a:pt x="0" y="944"/>
                    </a:lnTo>
                    <a:cubicBezTo>
                      <a:pt x="0" y="1048"/>
                      <a:pt x="85" y="1133"/>
                      <a:pt x="189" y="1133"/>
                    </a:cubicBezTo>
                    <a:lnTo>
                      <a:pt x="2009" y="1133"/>
                    </a:lnTo>
                    <a:cubicBezTo>
                      <a:pt x="2114" y="1133"/>
                      <a:pt x="2198" y="1048"/>
                      <a:pt x="2198" y="944"/>
                    </a:cubicBezTo>
                    <a:lnTo>
                      <a:pt x="2198" y="189"/>
                    </a:lnTo>
                    <a:cubicBezTo>
                      <a:pt x="2198" y="84"/>
                      <a:pt x="2114" y="0"/>
                      <a:pt x="2009" y="0"/>
                    </a:cubicBezTo>
                    <a:lnTo>
                      <a:pt x="189" y="0"/>
                    </a:lnTo>
                    <a:close/>
                  </a:path>
                </a:pathLst>
              </a:custGeom>
              <a:solidFill>
                <a:srgbClr val="FFFF99"/>
              </a:solidFill>
              <a:ln w="0">
                <a:solidFill>
                  <a:srgbClr val="000000"/>
                </a:solidFill>
                <a:prstDash val="solid"/>
                <a:round/>
                <a:headEnd/>
                <a:tailEnd/>
              </a:ln>
            </p:spPr>
            <p:txBody>
              <a:bodyPr/>
              <a:lstStyle/>
              <a:p>
                <a:endParaRPr lang="fr-CA" sz="1200"/>
              </a:p>
            </p:txBody>
          </p:sp>
          <p:sp>
            <p:nvSpPr>
              <p:cNvPr id="126" name="Freeform 81"/>
              <p:cNvSpPr>
                <a:spLocks/>
              </p:cNvSpPr>
              <p:nvPr/>
            </p:nvSpPr>
            <p:spPr bwMode="auto">
              <a:xfrm>
                <a:off x="1588" y="2217"/>
                <a:ext cx="1325" cy="683"/>
              </a:xfrm>
              <a:custGeom>
                <a:avLst/>
                <a:gdLst>
                  <a:gd name="T0" fmla="*/ 1 w 2198"/>
                  <a:gd name="T1" fmla="*/ 0 h 1133"/>
                  <a:gd name="T2" fmla="*/ 0 w 2198"/>
                  <a:gd name="T3" fmla="*/ 1 h 1133"/>
                  <a:gd name="T4" fmla="*/ 0 w 2198"/>
                  <a:gd name="T5" fmla="*/ 2 h 1133"/>
                  <a:gd name="T6" fmla="*/ 1 w 2198"/>
                  <a:gd name="T7" fmla="*/ 2 h 1133"/>
                  <a:gd name="T8" fmla="*/ 5 w 2198"/>
                  <a:gd name="T9" fmla="*/ 2 h 1133"/>
                  <a:gd name="T10" fmla="*/ 5 w 2198"/>
                  <a:gd name="T11" fmla="*/ 2 h 1133"/>
                  <a:gd name="T12" fmla="*/ 5 w 2198"/>
                  <a:gd name="T13" fmla="*/ 1 h 1133"/>
                  <a:gd name="T14" fmla="*/ 5 w 2198"/>
                  <a:gd name="T15" fmla="*/ 0 h 1133"/>
                  <a:gd name="T16" fmla="*/ 1 w 2198"/>
                  <a:gd name="T17" fmla="*/ 0 h 1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8"/>
                  <a:gd name="T28" fmla="*/ 0 h 1133"/>
                  <a:gd name="T29" fmla="*/ 2198 w 2198"/>
                  <a:gd name="T30" fmla="*/ 1133 h 1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8" h="1133">
                    <a:moveTo>
                      <a:pt x="189" y="0"/>
                    </a:moveTo>
                    <a:cubicBezTo>
                      <a:pt x="85" y="0"/>
                      <a:pt x="0" y="84"/>
                      <a:pt x="0" y="189"/>
                    </a:cubicBezTo>
                    <a:lnTo>
                      <a:pt x="0" y="944"/>
                    </a:lnTo>
                    <a:cubicBezTo>
                      <a:pt x="0" y="1048"/>
                      <a:pt x="85" y="1133"/>
                      <a:pt x="189" y="1133"/>
                    </a:cubicBezTo>
                    <a:lnTo>
                      <a:pt x="2009" y="1133"/>
                    </a:lnTo>
                    <a:cubicBezTo>
                      <a:pt x="2114" y="1133"/>
                      <a:pt x="2198" y="1048"/>
                      <a:pt x="2198" y="944"/>
                    </a:cubicBezTo>
                    <a:lnTo>
                      <a:pt x="2198" y="189"/>
                    </a:lnTo>
                    <a:cubicBezTo>
                      <a:pt x="2198" y="84"/>
                      <a:pt x="2114" y="0"/>
                      <a:pt x="2009" y="0"/>
                    </a:cubicBezTo>
                    <a:lnTo>
                      <a:pt x="189" y="0"/>
                    </a:lnTo>
                    <a:close/>
                  </a:path>
                </a:pathLst>
              </a:custGeom>
              <a:noFill/>
              <a:ln w="4763" cap="rnd">
                <a:solidFill>
                  <a:srgbClr val="000000"/>
                </a:solidFill>
                <a:prstDash val="solid"/>
                <a:round/>
                <a:headEnd/>
                <a:tailEnd/>
              </a:ln>
            </p:spPr>
            <p:txBody>
              <a:bodyPr/>
              <a:lstStyle/>
              <a:p>
                <a:endParaRPr lang="fr-CA" sz="1200"/>
              </a:p>
            </p:txBody>
          </p:sp>
        </p:grpSp>
        <p:sp>
          <p:nvSpPr>
            <p:cNvPr id="98" name="Rectangle 82"/>
            <p:cNvSpPr>
              <a:spLocks noChangeArrowheads="1"/>
            </p:cNvSpPr>
            <p:nvPr/>
          </p:nvSpPr>
          <p:spPr bwMode="auto">
            <a:xfrm>
              <a:off x="1768" y="2517"/>
              <a:ext cx="197" cy="129"/>
            </a:xfrm>
            <a:prstGeom prst="rect">
              <a:avLst/>
            </a:prstGeom>
            <a:noFill/>
            <a:ln w="9525">
              <a:noFill/>
              <a:miter lim="800000"/>
              <a:headEnd/>
              <a:tailEnd/>
            </a:ln>
          </p:spPr>
          <p:txBody>
            <a:bodyPr lIns="0" tIns="0" rIns="0" bIns="0">
              <a:spAutoFit/>
            </a:bodyPr>
            <a:lstStyle/>
            <a:p>
              <a:r>
                <a:rPr lang="en-US" sz="1000">
                  <a:solidFill>
                    <a:srgbClr val="000000"/>
                  </a:solidFill>
                  <a:latin typeface="Times New Roman" pitchFamily="18" charset="0"/>
                </a:rPr>
                <a:t>For </a:t>
              </a:r>
              <a:endParaRPr lang="en-US" sz="1200">
                <a:latin typeface="Technical" pitchFamily="66" charset="0"/>
              </a:endParaRPr>
            </a:p>
          </p:txBody>
        </p:sp>
        <p:sp>
          <p:nvSpPr>
            <p:cNvPr id="99" name="Rectangle 83"/>
            <p:cNvSpPr>
              <a:spLocks noChangeArrowheads="1"/>
            </p:cNvSpPr>
            <p:nvPr/>
          </p:nvSpPr>
          <p:spPr bwMode="auto">
            <a:xfrm>
              <a:off x="1968" y="2517"/>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100" name="Rectangle 84"/>
            <p:cNvSpPr>
              <a:spLocks noChangeArrowheads="1"/>
            </p:cNvSpPr>
            <p:nvPr/>
          </p:nvSpPr>
          <p:spPr bwMode="auto">
            <a:xfrm>
              <a:off x="2030" y="2517"/>
              <a:ext cx="188" cy="129"/>
            </a:xfrm>
            <a:prstGeom prst="rect">
              <a:avLst/>
            </a:prstGeom>
            <a:noFill/>
            <a:ln w="9525">
              <a:noFill/>
              <a:miter lim="800000"/>
              <a:headEnd/>
              <a:tailEnd/>
            </a:ln>
          </p:spPr>
          <p:txBody>
            <a:bodyPr wrap="none" lIns="0" tIns="0" rIns="0" bIns="0">
              <a:spAutoFit/>
            </a:bodyPr>
            <a:lstStyle/>
            <a:p>
              <a:r>
                <a:rPr lang="en-US" sz="1000" dirty="0">
                  <a:solidFill>
                    <a:srgbClr val="000000"/>
                  </a:solidFill>
                  <a:latin typeface="Times New Roman" pitchFamily="18" charset="0"/>
                </a:rPr>
                <a:t>&gt;90</a:t>
              </a:r>
              <a:endParaRPr lang="en-US" sz="1200" dirty="0">
                <a:latin typeface="Technical" pitchFamily="66" charset="0"/>
              </a:endParaRPr>
            </a:p>
          </p:txBody>
        </p:sp>
        <p:sp>
          <p:nvSpPr>
            <p:cNvPr id="101" name="Rectangle 85"/>
            <p:cNvSpPr>
              <a:spLocks noChangeArrowheads="1"/>
            </p:cNvSpPr>
            <p:nvPr/>
          </p:nvSpPr>
          <p:spPr bwMode="auto">
            <a:xfrm>
              <a:off x="2204" y="2519"/>
              <a:ext cx="41" cy="86"/>
            </a:xfrm>
            <a:prstGeom prst="rect">
              <a:avLst/>
            </a:prstGeom>
            <a:noFill/>
            <a:ln w="9525">
              <a:noFill/>
              <a:miter lim="800000"/>
              <a:headEnd/>
              <a:tailEnd/>
            </a:ln>
          </p:spPr>
          <p:txBody>
            <a:bodyPr wrap="none" lIns="0" tIns="0" rIns="0" bIns="0">
              <a:spAutoFit/>
            </a:bodyPr>
            <a:lstStyle/>
            <a:p>
              <a:r>
                <a:rPr lang="en-US" sz="667">
                  <a:solidFill>
                    <a:srgbClr val="000000"/>
                  </a:solidFill>
                  <a:latin typeface="Times New Roman" pitchFamily="18" charset="0"/>
                </a:rPr>
                <a:t>o</a:t>
              </a:r>
              <a:endParaRPr lang="en-US" sz="1200">
                <a:latin typeface="Technical" pitchFamily="66" charset="0"/>
              </a:endParaRPr>
            </a:p>
          </p:txBody>
        </p:sp>
        <p:sp>
          <p:nvSpPr>
            <p:cNvPr id="102" name="Rectangle 86"/>
            <p:cNvSpPr>
              <a:spLocks noChangeArrowheads="1"/>
            </p:cNvSpPr>
            <p:nvPr/>
          </p:nvSpPr>
          <p:spPr bwMode="auto">
            <a:xfrm>
              <a:off x="2255" y="2517"/>
              <a:ext cx="60"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103" name="Rectangle 87"/>
            <p:cNvSpPr>
              <a:spLocks noChangeArrowheads="1"/>
            </p:cNvSpPr>
            <p:nvPr/>
          </p:nvSpPr>
          <p:spPr bwMode="auto">
            <a:xfrm>
              <a:off x="2296" y="2517"/>
              <a:ext cx="9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r>
                <a:rPr lang="en-US" sz="1000">
                  <a:solidFill>
                    <a:srgbClr val="000000"/>
                  </a:solidFill>
                  <a:latin typeface="Times New Roman" pitchFamily="18" charset="0"/>
                  <a:cs typeface="Times New Roman" pitchFamily="18" charset="0"/>
                </a:rPr>
                <a:t>´</a:t>
              </a:r>
              <a:endParaRPr lang="en-US" sz="1200">
                <a:latin typeface="Times New Roman" pitchFamily="18" charset="0"/>
                <a:cs typeface="Times New Roman" pitchFamily="18" charset="0"/>
              </a:endParaRPr>
            </a:p>
          </p:txBody>
        </p:sp>
        <p:sp>
          <p:nvSpPr>
            <p:cNvPr id="104" name="Rectangle 88"/>
            <p:cNvSpPr>
              <a:spLocks noChangeArrowheads="1"/>
            </p:cNvSpPr>
            <p:nvPr/>
          </p:nvSpPr>
          <p:spPr bwMode="auto">
            <a:xfrm>
              <a:off x="2411" y="2517"/>
              <a:ext cx="0" cy="155"/>
            </a:xfrm>
            <a:prstGeom prst="rect">
              <a:avLst/>
            </a:prstGeom>
            <a:noFill/>
            <a:ln w="9525">
              <a:noFill/>
              <a:miter lim="800000"/>
              <a:headEnd/>
              <a:tailEnd/>
            </a:ln>
          </p:spPr>
          <p:txBody>
            <a:bodyPr wrap="none" lIns="0" tIns="0" rIns="0" bIns="0">
              <a:spAutoFit/>
            </a:bodyPr>
            <a:lstStyle/>
            <a:p>
              <a:endParaRPr lang="en-US" sz="1200">
                <a:latin typeface="Technical" pitchFamily="66" charset="0"/>
              </a:endParaRPr>
            </a:p>
          </p:txBody>
        </p:sp>
        <p:sp>
          <p:nvSpPr>
            <p:cNvPr id="105" name="Rectangle 89"/>
            <p:cNvSpPr>
              <a:spLocks noChangeArrowheads="1"/>
            </p:cNvSpPr>
            <p:nvPr/>
          </p:nvSpPr>
          <p:spPr bwMode="auto">
            <a:xfrm>
              <a:off x="2402" y="2517"/>
              <a:ext cx="6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&gt;</a:t>
              </a:r>
              <a:endParaRPr lang="en-US" sz="1200">
                <a:latin typeface="Technical" pitchFamily="66" charset="0"/>
              </a:endParaRPr>
            </a:p>
          </p:txBody>
        </p:sp>
        <p:sp>
          <p:nvSpPr>
            <p:cNvPr id="106" name="Rectangle 90"/>
            <p:cNvSpPr>
              <a:spLocks noChangeArrowheads="1"/>
            </p:cNvSpPr>
            <p:nvPr/>
          </p:nvSpPr>
          <p:spPr bwMode="auto">
            <a:xfrm>
              <a:off x="2471" y="2517"/>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107" name="Rectangle 91"/>
            <p:cNvSpPr>
              <a:spLocks noChangeArrowheads="1"/>
            </p:cNvSpPr>
            <p:nvPr/>
          </p:nvSpPr>
          <p:spPr bwMode="auto">
            <a:xfrm>
              <a:off x="2534" y="2517"/>
              <a:ext cx="235" cy="129"/>
            </a:xfrm>
            <a:prstGeom prst="rect">
              <a:avLst/>
            </a:prstGeom>
            <a:noFill/>
            <a:ln w="9525">
              <a:noFill/>
              <a:miter lim="800000"/>
              <a:headEnd/>
              <a:tailEnd/>
            </a:ln>
          </p:spPr>
          <p:txBody>
            <a:bodyPr wrap="none" lIns="0" tIns="0" rIns="0" bIns="0">
              <a:spAutoFit/>
            </a:bodyPr>
            <a:lstStyle/>
            <a:p>
              <a:r>
                <a:rPr lang="en-US" sz="1000" dirty="0">
                  <a:solidFill>
                    <a:srgbClr val="000000"/>
                  </a:solidFill>
                  <a:latin typeface="Times New Roman" pitchFamily="18" charset="0"/>
                </a:rPr>
                <a:t>, and</a:t>
              </a:r>
              <a:endParaRPr lang="en-US" sz="1200" dirty="0">
                <a:latin typeface="Technical" pitchFamily="66" charset="0"/>
              </a:endParaRPr>
            </a:p>
          </p:txBody>
        </p:sp>
        <p:sp>
          <p:nvSpPr>
            <p:cNvPr id="108" name="Rectangle 92"/>
            <p:cNvSpPr>
              <a:spLocks noChangeArrowheads="1"/>
            </p:cNvSpPr>
            <p:nvPr/>
          </p:nvSpPr>
          <p:spPr bwMode="auto">
            <a:xfrm>
              <a:off x="1770" y="2734"/>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sp>
          <p:nvSpPr>
            <p:cNvPr id="109" name="Rectangle 93"/>
            <p:cNvSpPr>
              <a:spLocks noChangeArrowheads="1"/>
            </p:cNvSpPr>
            <p:nvPr/>
          </p:nvSpPr>
          <p:spPr bwMode="auto">
            <a:xfrm>
              <a:off x="1832" y="2734"/>
              <a:ext cx="18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&lt;90</a:t>
              </a:r>
              <a:endParaRPr lang="en-US" sz="1200">
                <a:latin typeface="Technical" pitchFamily="66" charset="0"/>
              </a:endParaRPr>
            </a:p>
          </p:txBody>
        </p:sp>
        <p:sp>
          <p:nvSpPr>
            <p:cNvPr id="110" name="Rectangle 94"/>
            <p:cNvSpPr>
              <a:spLocks noChangeArrowheads="1"/>
            </p:cNvSpPr>
            <p:nvPr/>
          </p:nvSpPr>
          <p:spPr bwMode="auto">
            <a:xfrm>
              <a:off x="2007" y="2736"/>
              <a:ext cx="41" cy="86"/>
            </a:xfrm>
            <a:prstGeom prst="rect">
              <a:avLst/>
            </a:prstGeom>
            <a:noFill/>
            <a:ln w="9525">
              <a:noFill/>
              <a:miter lim="800000"/>
              <a:headEnd/>
              <a:tailEnd/>
            </a:ln>
          </p:spPr>
          <p:txBody>
            <a:bodyPr wrap="none" lIns="0" tIns="0" rIns="0" bIns="0">
              <a:spAutoFit/>
            </a:bodyPr>
            <a:lstStyle/>
            <a:p>
              <a:r>
                <a:rPr lang="en-US" sz="667">
                  <a:solidFill>
                    <a:srgbClr val="000000"/>
                  </a:solidFill>
                  <a:latin typeface="Times New Roman" pitchFamily="18" charset="0"/>
                </a:rPr>
                <a:t>o</a:t>
              </a:r>
              <a:endParaRPr lang="en-US" sz="1200">
                <a:latin typeface="Technical" pitchFamily="66" charset="0"/>
              </a:endParaRPr>
            </a:p>
          </p:txBody>
        </p:sp>
        <p:sp>
          <p:nvSpPr>
            <p:cNvPr id="111" name="Rectangle 95"/>
            <p:cNvSpPr>
              <a:spLocks noChangeArrowheads="1"/>
            </p:cNvSpPr>
            <p:nvPr/>
          </p:nvSpPr>
          <p:spPr bwMode="auto">
            <a:xfrm>
              <a:off x="2056" y="2734"/>
              <a:ext cx="60"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112" name="Rectangle 96"/>
            <p:cNvSpPr>
              <a:spLocks noChangeArrowheads="1"/>
            </p:cNvSpPr>
            <p:nvPr/>
          </p:nvSpPr>
          <p:spPr bwMode="auto">
            <a:xfrm>
              <a:off x="2098" y="2734"/>
              <a:ext cx="9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r>
                <a:rPr lang="en-US" sz="1000">
                  <a:solidFill>
                    <a:srgbClr val="000000"/>
                  </a:solidFill>
                  <a:latin typeface="Times New Roman" pitchFamily="18" charset="0"/>
                  <a:cs typeface="Times New Roman" pitchFamily="18" charset="0"/>
                </a:rPr>
                <a:t>´</a:t>
              </a:r>
            </a:p>
          </p:txBody>
        </p:sp>
        <p:sp>
          <p:nvSpPr>
            <p:cNvPr id="113" name="Rectangle 97"/>
            <p:cNvSpPr>
              <a:spLocks noChangeArrowheads="1"/>
            </p:cNvSpPr>
            <p:nvPr/>
          </p:nvSpPr>
          <p:spPr bwMode="auto">
            <a:xfrm>
              <a:off x="2200" y="2734"/>
              <a:ext cx="30"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sz="1200">
                <a:latin typeface="Technical" pitchFamily="66" charset="0"/>
              </a:endParaRPr>
            </a:p>
          </p:txBody>
        </p:sp>
        <p:sp>
          <p:nvSpPr>
            <p:cNvPr id="114" name="Rectangle 98"/>
            <p:cNvSpPr>
              <a:spLocks noChangeArrowheads="1"/>
            </p:cNvSpPr>
            <p:nvPr/>
          </p:nvSpPr>
          <p:spPr bwMode="auto">
            <a:xfrm>
              <a:off x="2205" y="2734"/>
              <a:ext cx="68"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&lt;</a:t>
              </a:r>
              <a:endParaRPr lang="en-US" sz="1200">
                <a:latin typeface="Technical" pitchFamily="66" charset="0"/>
              </a:endParaRPr>
            </a:p>
          </p:txBody>
        </p:sp>
        <p:sp>
          <p:nvSpPr>
            <p:cNvPr id="115" name="Rectangle 99"/>
            <p:cNvSpPr>
              <a:spLocks noChangeArrowheads="1"/>
            </p:cNvSpPr>
            <p:nvPr/>
          </p:nvSpPr>
          <p:spPr bwMode="auto">
            <a:xfrm>
              <a:off x="2273" y="2734"/>
              <a:ext cx="57"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θ</a:t>
              </a:r>
              <a:endParaRPr lang="en-US" sz="1200">
                <a:latin typeface="Technical" pitchFamily="66" charset="0"/>
              </a:endParaRPr>
            </a:p>
          </p:txBody>
        </p:sp>
        <p:grpSp>
          <p:nvGrpSpPr>
            <p:cNvPr id="116" name="Group 100"/>
            <p:cNvGrpSpPr>
              <a:grpSpLocks/>
            </p:cNvGrpSpPr>
            <p:nvPr/>
          </p:nvGrpSpPr>
          <p:grpSpPr bwMode="auto">
            <a:xfrm>
              <a:off x="1762" y="2264"/>
              <a:ext cx="766" cy="167"/>
              <a:chOff x="1762" y="2240"/>
              <a:chExt cx="766" cy="167"/>
            </a:xfrm>
          </p:grpSpPr>
          <p:sp>
            <p:nvSpPr>
              <p:cNvPr id="118" name="Rectangle 101"/>
              <p:cNvSpPr>
                <a:spLocks noChangeArrowheads="1"/>
              </p:cNvSpPr>
              <p:nvPr/>
            </p:nvSpPr>
            <p:spPr bwMode="auto">
              <a:xfrm>
                <a:off x="2457" y="2248"/>
                <a:ext cx="71" cy="146"/>
              </a:xfrm>
              <a:prstGeom prst="rect">
                <a:avLst/>
              </a:prstGeom>
              <a:noFill/>
              <a:ln w="9525">
                <a:noFill/>
                <a:miter lim="800000"/>
                <a:headEnd/>
                <a:tailEnd/>
              </a:ln>
            </p:spPr>
            <p:txBody>
              <a:bodyPr wrap="none" lIns="0" tIns="0" rIns="0" bIns="0">
                <a:spAutoFit/>
              </a:bodyPr>
              <a:lstStyle/>
              <a:p>
                <a:r>
                  <a:rPr lang="en-US" sz="1133" i="1" dirty="0">
                    <a:solidFill>
                      <a:srgbClr val="000000"/>
                    </a:solidFill>
                    <a:latin typeface="Symbol" pitchFamily="18" charset="2"/>
                  </a:rPr>
                  <a:t>q</a:t>
                </a:r>
                <a:endParaRPr lang="en-US" sz="1200" dirty="0">
                  <a:latin typeface="Technical" pitchFamily="66" charset="0"/>
                </a:endParaRPr>
              </a:p>
            </p:txBody>
          </p:sp>
          <p:sp>
            <p:nvSpPr>
              <p:cNvPr id="119" name="Rectangle 102"/>
              <p:cNvSpPr>
                <a:spLocks noChangeArrowheads="1"/>
              </p:cNvSpPr>
              <p:nvPr/>
            </p:nvSpPr>
            <p:spPr bwMode="auto">
              <a:xfrm>
                <a:off x="1953" y="2248"/>
                <a:ext cx="71" cy="146"/>
              </a:xfrm>
              <a:prstGeom prst="rect">
                <a:avLst/>
              </a:prstGeom>
              <a:noFill/>
              <a:ln w="9525">
                <a:noFill/>
                <a:miter lim="800000"/>
                <a:headEnd/>
                <a:tailEnd/>
              </a:ln>
            </p:spPr>
            <p:txBody>
              <a:bodyPr wrap="none" lIns="0" tIns="0" rIns="0" bIns="0">
                <a:spAutoFit/>
              </a:bodyPr>
              <a:lstStyle/>
              <a:p>
                <a:r>
                  <a:rPr lang="en-US" sz="1133" i="1">
                    <a:solidFill>
                      <a:srgbClr val="000000"/>
                    </a:solidFill>
                    <a:latin typeface="Symbol" pitchFamily="18" charset="2"/>
                  </a:rPr>
                  <a:t>q</a:t>
                </a:r>
                <a:endParaRPr lang="en-US" sz="1200">
                  <a:latin typeface="Technical" pitchFamily="66" charset="0"/>
                </a:endParaRPr>
              </a:p>
            </p:txBody>
          </p:sp>
          <p:sp>
            <p:nvSpPr>
              <p:cNvPr id="120" name="Rectangle 103"/>
              <p:cNvSpPr>
                <a:spLocks noChangeArrowheads="1"/>
              </p:cNvSpPr>
              <p:nvPr/>
            </p:nvSpPr>
            <p:spPr bwMode="auto">
              <a:xfrm>
                <a:off x="2267" y="2261"/>
                <a:ext cx="181"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Times New Roman" pitchFamily="18" charset="0"/>
                  </a:rPr>
                  <a:t>cos</a:t>
                </a:r>
                <a:endParaRPr lang="en-US" sz="1200">
                  <a:latin typeface="Technical" pitchFamily="66" charset="0"/>
                </a:endParaRPr>
              </a:p>
            </p:txBody>
          </p:sp>
          <p:sp>
            <p:nvSpPr>
              <p:cNvPr id="121" name="Rectangle 104"/>
              <p:cNvSpPr>
                <a:spLocks noChangeArrowheads="1"/>
              </p:cNvSpPr>
              <p:nvPr/>
            </p:nvSpPr>
            <p:spPr bwMode="auto">
              <a:xfrm>
                <a:off x="1762" y="2261"/>
                <a:ext cx="181" cy="146"/>
              </a:xfrm>
              <a:prstGeom prst="rect">
                <a:avLst/>
              </a:prstGeom>
              <a:noFill/>
              <a:ln w="9525">
                <a:noFill/>
                <a:miter lim="800000"/>
                <a:headEnd/>
                <a:tailEnd/>
              </a:ln>
            </p:spPr>
            <p:txBody>
              <a:bodyPr wrap="none" lIns="0" tIns="0" rIns="0" bIns="0">
                <a:spAutoFit/>
              </a:bodyPr>
              <a:lstStyle/>
              <a:p>
                <a:r>
                  <a:rPr lang="en-US" sz="1133" dirty="0">
                    <a:solidFill>
                      <a:srgbClr val="000000"/>
                    </a:solidFill>
                    <a:latin typeface="Times New Roman" pitchFamily="18" charset="0"/>
                  </a:rPr>
                  <a:t>cos</a:t>
                </a:r>
                <a:endParaRPr lang="en-US" sz="1200" dirty="0">
                  <a:latin typeface="Technical" pitchFamily="66" charset="0"/>
                </a:endParaRPr>
              </a:p>
            </p:txBody>
          </p:sp>
          <p:sp>
            <p:nvSpPr>
              <p:cNvPr id="122" name="Rectangle 105"/>
              <p:cNvSpPr>
                <a:spLocks noChangeArrowheads="1"/>
              </p:cNvSpPr>
              <p:nvPr/>
            </p:nvSpPr>
            <p:spPr bwMode="auto">
              <a:xfrm>
                <a:off x="2187" y="2261"/>
                <a:ext cx="53" cy="146"/>
              </a:xfrm>
              <a:prstGeom prst="rect">
                <a:avLst/>
              </a:prstGeom>
              <a:noFill/>
              <a:ln w="9525">
                <a:noFill/>
                <a:miter lim="800000"/>
                <a:headEnd/>
                <a:tailEnd/>
              </a:ln>
            </p:spPr>
            <p:txBody>
              <a:bodyPr wrap="none" lIns="0" tIns="0" rIns="0" bIns="0">
                <a:spAutoFit/>
              </a:bodyPr>
              <a:lstStyle/>
              <a:p>
                <a:r>
                  <a:rPr lang="en-US" sz="1133" i="1">
                    <a:solidFill>
                      <a:srgbClr val="000000"/>
                    </a:solidFill>
                    <a:latin typeface="Times New Roman" pitchFamily="18" charset="0"/>
                  </a:rPr>
                  <a:t>r</a:t>
                </a:r>
                <a:endParaRPr lang="en-US" sz="1200">
                  <a:latin typeface="Technical" pitchFamily="66" charset="0"/>
                </a:endParaRPr>
              </a:p>
            </p:txBody>
          </p:sp>
          <p:sp>
            <p:nvSpPr>
              <p:cNvPr id="123" name="Rectangle 106"/>
              <p:cNvSpPr>
                <a:spLocks noChangeArrowheads="1"/>
              </p:cNvSpPr>
              <p:nvPr/>
            </p:nvSpPr>
            <p:spPr bwMode="auto">
              <a:xfrm>
                <a:off x="2097" y="2248"/>
                <a:ext cx="75"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Symbol" pitchFamily="18" charset="2"/>
                  </a:rPr>
                  <a:t>=</a:t>
                </a:r>
                <a:endParaRPr lang="en-US" sz="1200">
                  <a:latin typeface="Technical" pitchFamily="66" charset="0"/>
                </a:endParaRPr>
              </a:p>
            </p:txBody>
          </p:sp>
          <p:sp>
            <p:nvSpPr>
              <p:cNvPr id="124" name="Rectangle 107"/>
              <p:cNvSpPr>
                <a:spLocks noChangeArrowheads="1"/>
              </p:cNvSpPr>
              <p:nvPr/>
            </p:nvSpPr>
            <p:spPr bwMode="auto">
              <a:xfrm>
                <a:off x="2037" y="2240"/>
                <a:ext cx="33" cy="146"/>
              </a:xfrm>
              <a:prstGeom prst="rect">
                <a:avLst/>
              </a:prstGeom>
              <a:noFill/>
              <a:ln w="9525">
                <a:noFill/>
                <a:miter lim="800000"/>
                <a:headEnd/>
                <a:tailEnd/>
              </a:ln>
            </p:spPr>
            <p:txBody>
              <a:bodyPr wrap="none" lIns="0" tIns="0" rIns="0" bIns="0">
                <a:spAutoFit/>
              </a:bodyPr>
              <a:lstStyle/>
              <a:p>
                <a:r>
                  <a:rPr lang="en-US" sz="1133">
                    <a:solidFill>
                      <a:srgbClr val="000000"/>
                    </a:solidFill>
                    <a:latin typeface="Symbol" pitchFamily="18" charset="2"/>
                  </a:rPr>
                  <a:t>¢</a:t>
                </a:r>
                <a:endParaRPr lang="en-US" sz="1200">
                  <a:latin typeface="Technical" pitchFamily="66" charset="0"/>
                </a:endParaRPr>
              </a:p>
            </p:txBody>
          </p:sp>
        </p:grpSp>
        <p:sp>
          <p:nvSpPr>
            <p:cNvPr id="117" name="Rectangle 108"/>
            <p:cNvSpPr>
              <a:spLocks noChangeArrowheads="1"/>
            </p:cNvSpPr>
            <p:nvPr/>
          </p:nvSpPr>
          <p:spPr bwMode="auto">
            <a:xfrm>
              <a:off x="2533" y="2287"/>
              <a:ext cx="289" cy="129"/>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r &gt; 1</a:t>
              </a:r>
              <a:endParaRPr lang="en-US" sz="1200">
                <a:latin typeface="Technical" pitchFamily="66" charset="0"/>
              </a:endParaRPr>
            </a:p>
          </p:txBody>
        </p:sp>
      </p:grpSp>
      <p:grpSp>
        <p:nvGrpSpPr>
          <p:cNvPr id="2" name="Groupe 1"/>
          <p:cNvGrpSpPr/>
          <p:nvPr>
            <p:custDataLst>
              <p:tags r:id="rId10"/>
            </p:custDataLst>
          </p:nvPr>
        </p:nvGrpSpPr>
        <p:grpSpPr>
          <a:xfrm>
            <a:off x="9973945" y="1224369"/>
            <a:ext cx="1595303" cy="3587106"/>
            <a:chOff x="3826060" y="1827274"/>
            <a:chExt cx="1595303" cy="3587106"/>
          </a:xfrm>
        </p:grpSpPr>
        <p:grpSp>
          <p:nvGrpSpPr>
            <p:cNvPr id="10" name="Group 9"/>
            <p:cNvGrpSpPr/>
            <p:nvPr/>
          </p:nvGrpSpPr>
          <p:grpSpPr>
            <a:xfrm>
              <a:off x="3966252" y="2391316"/>
              <a:ext cx="1352454" cy="3023064"/>
              <a:chOff x="4329850" y="1563173"/>
              <a:chExt cx="2028681" cy="4534595"/>
            </a:xfrm>
          </p:grpSpPr>
          <p:grpSp>
            <p:nvGrpSpPr>
              <p:cNvPr id="11" name="Group 34"/>
              <p:cNvGrpSpPr>
                <a:grpSpLocks/>
              </p:cNvGrpSpPr>
              <p:nvPr/>
            </p:nvGrpSpPr>
            <p:grpSpPr bwMode="auto">
              <a:xfrm>
                <a:off x="4419600" y="1600200"/>
                <a:ext cx="1938931" cy="1371600"/>
                <a:chOff x="2362200" y="4352925"/>
                <a:chExt cx="1939245" cy="1371600"/>
              </a:xfrm>
            </p:grpSpPr>
            <p:pic>
              <p:nvPicPr>
                <p:cNvPr id="29" name="Picture 6"/>
                <p:cNvPicPr>
                  <a:picLocks noChangeAspect="1" noChangeArrowheads="1"/>
                </p:cNvPicPr>
                <p:nvPr/>
              </p:nvPicPr>
              <p:blipFill>
                <a:blip r:embed="rId26" cstate="print"/>
                <a:srcRect/>
                <a:stretch>
                  <a:fillRect/>
                </a:stretch>
              </p:blipFill>
              <p:spPr bwMode="auto">
                <a:xfrm>
                  <a:off x="2362200" y="4352925"/>
                  <a:ext cx="1862440" cy="1371600"/>
                </a:xfrm>
                <a:prstGeom prst="rect">
                  <a:avLst/>
                </a:prstGeom>
                <a:noFill/>
                <a:ln w="9525">
                  <a:solidFill>
                    <a:schemeClr val="accent1"/>
                  </a:solidFill>
                  <a:miter lim="800000"/>
                  <a:headEnd/>
                  <a:tailEnd/>
                </a:ln>
              </p:spPr>
            </p:pic>
            <p:cxnSp>
              <p:nvCxnSpPr>
                <p:cNvPr id="30" name="Straight Connector 29"/>
                <p:cNvCxnSpPr/>
                <p:nvPr/>
              </p:nvCxnSpPr>
              <p:spPr>
                <a:xfrm>
                  <a:off x="2381253" y="5402263"/>
                  <a:ext cx="18290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71727" y="4733925"/>
                  <a:ext cx="484267" cy="665163"/>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0"/>
                <p:cNvSpPr txBox="1">
                  <a:spLocks noChangeArrowheads="1"/>
                </p:cNvSpPr>
                <p:nvPr/>
              </p:nvSpPr>
              <p:spPr bwMode="auto">
                <a:xfrm>
                  <a:off x="3102451" y="4518860"/>
                  <a:ext cx="1198994" cy="353847"/>
                </a:xfrm>
                <a:prstGeom prst="rect">
                  <a:avLst/>
                </a:prstGeom>
                <a:noFill/>
                <a:ln w="9525">
                  <a:noFill/>
                  <a:miter lim="800000"/>
                  <a:headEnd/>
                  <a:tailEnd/>
                </a:ln>
              </p:spPr>
              <p:txBody>
                <a:bodyPr>
                  <a:spAutoFit/>
                </a:bodyPr>
                <a:lstStyle/>
                <a:p>
                  <a:pPr algn="r"/>
                  <a:r>
                    <a:rPr lang="fr-CA" sz="933" dirty="0">
                      <a:solidFill>
                        <a:srgbClr val="003399"/>
                      </a:solidFill>
                      <a:latin typeface="Univers Condensed Light" panose="020B0306020202040204" pitchFamily="34" charset="0"/>
                    </a:rPr>
                    <a:t>CA </a:t>
                  </a:r>
                  <a:r>
                    <a:rPr lang="en-US" sz="933" dirty="0">
                      <a:solidFill>
                        <a:srgbClr val="003399"/>
                      </a:solidFill>
                      <a:latin typeface="Univers Condensed Light" panose="020B0306020202040204" pitchFamily="34" charset="0"/>
                    </a:rPr>
                    <a:t>~</a:t>
                  </a:r>
                  <a:r>
                    <a:rPr lang="fr-CA" sz="933" dirty="0">
                      <a:solidFill>
                        <a:srgbClr val="003399"/>
                      </a:solidFill>
                      <a:latin typeface="Univers Condensed Light" panose="020B0306020202040204" pitchFamily="34" charset="0"/>
                    </a:rPr>
                    <a:t>120</a:t>
                  </a:r>
                  <a:r>
                    <a:rPr lang="fr-CA" sz="933" baseline="30000" dirty="0">
                      <a:solidFill>
                        <a:srgbClr val="003399"/>
                      </a:solidFill>
                      <a:latin typeface="Univers Condensed Light" panose="020B0306020202040204" pitchFamily="34" charset="0"/>
                    </a:rPr>
                    <a:t>o</a:t>
                  </a:r>
                </a:p>
              </p:txBody>
            </p:sp>
          </p:grpSp>
          <p:grpSp>
            <p:nvGrpSpPr>
              <p:cNvPr id="12" name="Group 35"/>
              <p:cNvGrpSpPr>
                <a:grpSpLocks/>
              </p:cNvGrpSpPr>
              <p:nvPr/>
            </p:nvGrpSpPr>
            <p:grpSpPr bwMode="auto">
              <a:xfrm>
                <a:off x="4419600" y="3160713"/>
                <a:ext cx="1828800" cy="1371600"/>
                <a:chOff x="4495800" y="4343400"/>
                <a:chExt cx="1828800" cy="1371600"/>
              </a:xfrm>
            </p:grpSpPr>
            <p:pic>
              <p:nvPicPr>
                <p:cNvPr id="25" name="Picture 3" descr="O:\Adhésif-corrosion\Saleema\EXPLO_NaOH\0.1MNaOH_lot2\Mouillabilite_NaOH_lot1_batch2\CA_NaOH_0min\ca_naoh_0min_06.bmp"/>
                <p:cNvPicPr>
                  <a:picLocks noChangeAspect="1" noChangeArrowheads="1"/>
                </p:cNvPicPr>
                <p:nvPr/>
              </p:nvPicPr>
              <p:blipFill>
                <a:blip r:embed="rId27" cstate="print"/>
                <a:srcRect/>
                <a:stretch>
                  <a:fillRect/>
                </a:stretch>
              </p:blipFill>
              <p:spPr bwMode="auto">
                <a:xfrm>
                  <a:off x="4495800" y="4343400"/>
                  <a:ext cx="1828800" cy="1371600"/>
                </a:xfrm>
                <a:prstGeom prst="rect">
                  <a:avLst/>
                </a:prstGeom>
                <a:noFill/>
                <a:ln w="9525">
                  <a:solidFill>
                    <a:schemeClr val="accent1"/>
                  </a:solidFill>
                  <a:miter lim="800000"/>
                  <a:headEnd/>
                  <a:tailEnd/>
                </a:ln>
              </p:spPr>
            </p:pic>
            <p:cxnSp>
              <p:nvCxnSpPr>
                <p:cNvPr id="26" name="Straight Connector 25"/>
                <p:cNvCxnSpPr/>
                <p:nvPr/>
              </p:nvCxnSpPr>
              <p:spPr>
                <a:xfrm>
                  <a:off x="4495800" y="5287962"/>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970463" y="4572000"/>
                  <a:ext cx="125412" cy="712787"/>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1"/>
                <p:cNvSpPr txBox="1">
                  <a:spLocks noChangeArrowheads="1"/>
                </p:cNvSpPr>
                <p:nvPr/>
              </p:nvSpPr>
              <p:spPr bwMode="auto">
                <a:xfrm>
                  <a:off x="5183912" y="4510631"/>
                  <a:ext cx="1103744" cy="353847"/>
                </a:xfrm>
                <a:prstGeom prst="rect">
                  <a:avLst/>
                </a:prstGeom>
                <a:noFill/>
                <a:ln w="9525">
                  <a:noFill/>
                  <a:miter lim="800000"/>
                  <a:headEnd/>
                  <a:tailEnd/>
                </a:ln>
              </p:spPr>
              <p:txBody>
                <a:bodyPr>
                  <a:spAutoFit/>
                </a:bodyPr>
                <a:lstStyle/>
                <a:p>
                  <a:pPr algn="r"/>
                  <a:r>
                    <a:rPr lang="fr-CA" sz="933" dirty="0">
                      <a:solidFill>
                        <a:srgbClr val="003399"/>
                      </a:solidFill>
                      <a:latin typeface="Univers Condensed Light" panose="020B0306020202040204" pitchFamily="34" charset="0"/>
                    </a:rPr>
                    <a:t>CA&lt;90</a:t>
                  </a:r>
                  <a:r>
                    <a:rPr lang="fr-CA" sz="933" baseline="30000" dirty="0">
                      <a:solidFill>
                        <a:srgbClr val="003399"/>
                      </a:solidFill>
                      <a:latin typeface="Univers Condensed Light" panose="020B0306020202040204" pitchFamily="34" charset="0"/>
                    </a:rPr>
                    <a:t>o</a:t>
                  </a:r>
                </a:p>
              </p:txBody>
            </p:sp>
          </p:grpSp>
          <p:grpSp>
            <p:nvGrpSpPr>
              <p:cNvPr id="13" name="Group 12"/>
              <p:cNvGrpSpPr>
                <a:grpSpLocks/>
              </p:cNvGrpSpPr>
              <p:nvPr/>
            </p:nvGrpSpPr>
            <p:grpSpPr bwMode="auto">
              <a:xfrm>
                <a:off x="4419600" y="4724400"/>
                <a:ext cx="1828800" cy="1371600"/>
                <a:chOff x="6629400" y="4343400"/>
                <a:chExt cx="1828800" cy="1371600"/>
              </a:xfrm>
            </p:grpSpPr>
            <p:grpSp>
              <p:nvGrpSpPr>
                <p:cNvPr id="20" name="Group 11"/>
                <p:cNvGrpSpPr>
                  <a:grpSpLocks/>
                </p:cNvGrpSpPr>
                <p:nvPr/>
              </p:nvGrpSpPr>
              <p:grpSpPr bwMode="auto">
                <a:xfrm>
                  <a:off x="6629400" y="4343400"/>
                  <a:ext cx="1828800" cy="1371600"/>
                  <a:chOff x="6629400" y="4191000"/>
                  <a:chExt cx="1828800" cy="1371600"/>
                </a:xfrm>
              </p:grpSpPr>
              <p:pic>
                <p:nvPicPr>
                  <p:cNvPr id="22" name="Picture 2" descr="F:\A paper can be written simply on PLasma oxidation at rT\Al_HeO2\Contact angle\Al_he_1p_01_01.bmp"/>
                  <p:cNvPicPr>
                    <a:picLocks noChangeAspect="1" noChangeArrowheads="1"/>
                  </p:cNvPicPr>
                  <p:nvPr/>
                </p:nvPicPr>
                <p:blipFill>
                  <a:blip r:embed="rId28" cstate="print"/>
                  <a:srcRect/>
                  <a:stretch>
                    <a:fillRect/>
                  </a:stretch>
                </p:blipFill>
                <p:spPr bwMode="auto">
                  <a:xfrm>
                    <a:off x="6629400" y="4191000"/>
                    <a:ext cx="1828800" cy="1371600"/>
                  </a:xfrm>
                  <a:prstGeom prst="rect">
                    <a:avLst/>
                  </a:prstGeom>
                  <a:noFill/>
                  <a:ln w="9525">
                    <a:solidFill>
                      <a:schemeClr val="accent1"/>
                    </a:solidFill>
                    <a:miter lim="800000"/>
                    <a:headEnd/>
                    <a:tailEnd/>
                  </a:ln>
                </p:spPr>
              </p:pic>
              <p:cxnSp>
                <p:nvCxnSpPr>
                  <p:cNvPr id="23" name="Straight Connector 22"/>
                  <p:cNvCxnSpPr/>
                  <p:nvPr/>
                </p:nvCxnSpPr>
                <p:spPr>
                  <a:xfrm>
                    <a:off x="6629400" y="5257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858000" y="4953000"/>
                    <a:ext cx="533400" cy="3048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12"/>
                <p:cNvSpPr txBox="1">
                  <a:spLocks noChangeArrowheads="1"/>
                </p:cNvSpPr>
                <p:nvPr/>
              </p:nvSpPr>
              <p:spPr bwMode="auto">
                <a:xfrm>
                  <a:off x="7315200" y="4603128"/>
                  <a:ext cx="1103744" cy="353847"/>
                </a:xfrm>
                <a:prstGeom prst="rect">
                  <a:avLst/>
                </a:prstGeom>
                <a:noFill/>
                <a:ln w="9525">
                  <a:noFill/>
                  <a:miter lim="800000"/>
                  <a:headEnd/>
                  <a:tailEnd/>
                </a:ln>
              </p:spPr>
              <p:txBody>
                <a:bodyPr>
                  <a:spAutoFit/>
                </a:bodyPr>
                <a:lstStyle/>
                <a:p>
                  <a:pPr algn="r"/>
                  <a:r>
                    <a:rPr lang="fr-CA" sz="933" dirty="0">
                      <a:solidFill>
                        <a:srgbClr val="003399"/>
                      </a:solidFill>
                      <a:latin typeface="Univers Condensed Light" panose="020B0306020202040204" pitchFamily="34" charset="0"/>
                    </a:rPr>
                    <a:t>CA&lt;15</a:t>
                  </a:r>
                  <a:r>
                    <a:rPr lang="fr-CA" sz="933" baseline="30000" dirty="0">
                      <a:solidFill>
                        <a:srgbClr val="003399"/>
                      </a:solidFill>
                      <a:latin typeface="Univers Condensed Light" panose="020B0306020202040204" pitchFamily="34" charset="0"/>
                    </a:rPr>
                    <a:t>o</a:t>
                  </a:r>
                </a:p>
              </p:txBody>
            </p:sp>
          </p:grpSp>
          <p:sp>
            <p:nvSpPr>
              <p:cNvPr id="14" name="Rectangle 27"/>
              <p:cNvSpPr>
                <a:spLocks noChangeArrowheads="1"/>
              </p:cNvSpPr>
              <p:nvPr/>
            </p:nvSpPr>
            <p:spPr bwMode="auto">
              <a:xfrm>
                <a:off x="4419600" y="1563173"/>
                <a:ext cx="1214756" cy="353847"/>
              </a:xfrm>
              <a:prstGeom prst="rect">
                <a:avLst/>
              </a:prstGeom>
              <a:noFill/>
              <a:ln w="9525">
                <a:noFill/>
                <a:miter lim="800000"/>
                <a:headEnd/>
                <a:tailEnd/>
              </a:ln>
            </p:spPr>
            <p:txBody>
              <a:bodyPr wrap="none">
                <a:spAutoFit/>
              </a:bodyPr>
              <a:lstStyle/>
              <a:p>
                <a:pPr marL="152408" indent="-152408"/>
                <a:r>
                  <a:rPr lang="en-US" sz="933" dirty="0">
                    <a:solidFill>
                      <a:srgbClr val="003399"/>
                    </a:solidFill>
                    <a:latin typeface="Univers Condensed Light" panose="020B0306020202040204" pitchFamily="34" charset="0"/>
                  </a:rPr>
                  <a:t>Teflon: </a:t>
                </a:r>
                <a:r>
                  <a:rPr lang="en-US" sz="933" i="1" dirty="0">
                    <a:solidFill>
                      <a:srgbClr val="003399"/>
                    </a:solidFill>
                    <a:latin typeface="Univers Condensed Light" panose="020B0306020202040204" pitchFamily="34" charset="0"/>
                  </a:rPr>
                  <a:t>(-CF</a:t>
                </a:r>
                <a:r>
                  <a:rPr lang="en-US" sz="933" i="1" baseline="-25000" dirty="0">
                    <a:solidFill>
                      <a:srgbClr val="003399"/>
                    </a:solidFill>
                    <a:latin typeface="Univers Condensed Light" panose="020B0306020202040204" pitchFamily="34" charset="0"/>
                  </a:rPr>
                  <a:t>2</a:t>
                </a:r>
                <a:r>
                  <a:rPr lang="en-US" sz="933" i="1" dirty="0">
                    <a:solidFill>
                      <a:srgbClr val="003399"/>
                    </a:solidFill>
                    <a:latin typeface="Univers Condensed Light" panose="020B0306020202040204" pitchFamily="34" charset="0"/>
                  </a:rPr>
                  <a:t>-)</a:t>
                </a:r>
                <a:r>
                  <a:rPr lang="en-US" sz="933" i="1" baseline="-25000" dirty="0">
                    <a:solidFill>
                      <a:srgbClr val="003399"/>
                    </a:solidFill>
                    <a:latin typeface="Univers Condensed Light" panose="020B0306020202040204" pitchFamily="34" charset="0"/>
                  </a:rPr>
                  <a:t>n</a:t>
                </a:r>
                <a:endParaRPr lang="en-US" sz="933" i="1" dirty="0">
                  <a:solidFill>
                    <a:srgbClr val="003399"/>
                  </a:solidFill>
                  <a:latin typeface="Univers Condensed Light" panose="020B0306020202040204" pitchFamily="34" charset="0"/>
                </a:endParaRPr>
              </a:p>
            </p:txBody>
          </p:sp>
          <p:sp>
            <p:nvSpPr>
              <p:cNvPr id="15" name="Rectangle 28"/>
              <p:cNvSpPr>
                <a:spLocks noChangeArrowheads="1"/>
              </p:cNvSpPr>
              <p:nvPr/>
            </p:nvSpPr>
            <p:spPr bwMode="auto">
              <a:xfrm>
                <a:off x="4438650" y="3106398"/>
                <a:ext cx="1157048" cy="353847"/>
              </a:xfrm>
              <a:prstGeom prst="rect">
                <a:avLst/>
              </a:prstGeom>
              <a:noFill/>
              <a:ln w="9525">
                <a:noFill/>
                <a:miter lim="800000"/>
                <a:headEnd/>
                <a:tailEnd/>
              </a:ln>
            </p:spPr>
            <p:txBody>
              <a:bodyPr wrap="none">
                <a:spAutoFit/>
              </a:bodyPr>
              <a:lstStyle/>
              <a:p>
                <a:pPr marL="152408" indent="-152408"/>
                <a:r>
                  <a:rPr lang="en-US" sz="933" dirty="0">
                    <a:solidFill>
                      <a:srgbClr val="003399"/>
                    </a:solidFill>
                    <a:latin typeface="Univers Condensed Light" panose="020B0306020202040204" pitchFamily="34" charset="0"/>
                  </a:rPr>
                  <a:t>Degreased Al</a:t>
                </a:r>
                <a:endParaRPr lang="en-US" sz="933" i="1" dirty="0">
                  <a:solidFill>
                    <a:srgbClr val="003399"/>
                  </a:solidFill>
                  <a:latin typeface="Univers Condensed Light" panose="020B0306020202040204" pitchFamily="34" charset="0"/>
                </a:endParaRPr>
              </a:p>
            </p:txBody>
          </p:sp>
          <p:sp>
            <p:nvSpPr>
              <p:cNvPr id="16" name="Rectangle 29"/>
              <p:cNvSpPr>
                <a:spLocks noChangeArrowheads="1"/>
              </p:cNvSpPr>
              <p:nvPr/>
            </p:nvSpPr>
            <p:spPr bwMode="auto">
              <a:xfrm>
                <a:off x="4438650" y="4724400"/>
                <a:ext cx="1498487" cy="353847"/>
              </a:xfrm>
              <a:prstGeom prst="rect">
                <a:avLst/>
              </a:prstGeom>
              <a:noFill/>
              <a:ln w="9525">
                <a:noFill/>
                <a:miter lim="800000"/>
                <a:headEnd/>
                <a:tailEnd/>
              </a:ln>
            </p:spPr>
            <p:txBody>
              <a:bodyPr wrap="none">
                <a:spAutoFit/>
              </a:bodyPr>
              <a:lstStyle/>
              <a:p>
                <a:pPr marL="152408" indent="-152408"/>
                <a:r>
                  <a:rPr lang="en-US" sz="933" dirty="0">
                    <a:solidFill>
                      <a:srgbClr val="003399"/>
                    </a:solidFill>
                    <a:latin typeface="Univers Condensed Light" panose="020B0306020202040204" pitchFamily="34" charset="0"/>
                  </a:rPr>
                  <a:t>Plasma oxidized Al</a:t>
                </a:r>
                <a:endParaRPr lang="fr-CA" sz="933" i="1" dirty="0">
                  <a:solidFill>
                    <a:srgbClr val="003399"/>
                  </a:solidFill>
                  <a:latin typeface="Univers Condensed Light" panose="020B0306020202040204" pitchFamily="34" charset="0"/>
                </a:endParaRPr>
              </a:p>
            </p:txBody>
          </p:sp>
          <p:sp>
            <p:nvSpPr>
              <p:cNvPr id="17" name="Rectangle 27"/>
              <p:cNvSpPr>
                <a:spLocks noChangeArrowheads="1"/>
              </p:cNvSpPr>
              <p:nvPr/>
            </p:nvSpPr>
            <p:spPr bwMode="auto">
              <a:xfrm>
                <a:off x="4456068" y="2689175"/>
                <a:ext cx="1452803" cy="338650"/>
              </a:xfrm>
              <a:prstGeom prst="rect">
                <a:avLst/>
              </a:prstGeom>
              <a:noFill/>
              <a:ln w="9525">
                <a:noFill/>
                <a:miter lim="800000"/>
                <a:headEnd/>
                <a:tailEnd/>
              </a:ln>
            </p:spPr>
            <p:txBody>
              <a:bodyPr wrap="none">
                <a:spAutoFit/>
              </a:bodyPr>
              <a:lstStyle/>
              <a:p>
                <a:pPr marL="152408" indent="-152408"/>
                <a:r>
                  <a:rPr lang="en-US" sz="867" dirty="0">
                    <a:solidFill>
                      <a:schemeClr val="bg1"/>
                    </a:solidFill>
                    <a:latin typeface="Univers Condensed Light" panose="020B0306020202040204" pitchFamily="34" charset="0"/>
                  </a:rPr>
                  <a:t>Low surface energy</a:t>
                </a:r>
                <a:endParaRPr lang="en-US" sz="867" i="1" dirty="0">
                  <a:solidFill>
                    <a:schemeClr val="bg1"/>
                  </a:solidFill>
                  <a:latin typeface="Univers Condensed Light" panose="020B0306020202040204" pitchFamily="34" charset="0"/>
                </a:endParaRPr>
              </a:p>
            </p:txBody>
          </p:sp>
          <p:sp>
            <p:nvSpPr>
              <p:cNvPr id="18" name="Rectangle 27"/>
              <p:cNvSpPr>
                <a:spLocks noChangeArrowheads="1"/>
              </p:cNvSpPr>
              <p:nvPr/>
            </p:nvSpPr>
            <p:spPr bwMode="auto">
              <a:xfrm>
                <a:off x="4393474" y="4201342"/>
                <a:ext cx="1481657" cy="338650"/>
              </a:xfrm>
              <a:prstGeom prst="rect">
                <a:avLst/>
              </a:prstGeom>
              <a:noFill/>
              <a:ln w="9525">
                <a:noFill/>
                <a:miter lim="800000"/>
                <a:headEnd/>
                <a:tailEnd/>
              </a:ln>
            </p:spPr>
            <p:txBody>
              <a:bodyPr wrap="none">
                <a:spAutoFit/>
              </a:bodyPr>
              <a:lstStyle/>
              <a:p>
                <a:pPr marL="152408" indent="-152408"/>
                <a:r>
                  <a:rPr lang="en-US" sz="867" dirty="0">
                    <a:solidFill>
                      <a:schemeClr val="bg1"/>
                    </a:solidFill>
                    <a:latin typeface="Univers Condensed Light" panose="020B0306020202040204" pitchFamily="34" charset="0"/>
                  </a:rPr>
                  <a:t>High surface energy</a:t>
                </a:r>
                <a:endParaRPr lang="en-US" sz="867" i="1" dirty="0">
                  <a:solidFill>
                    <a:schemeClr val="bg1"/>
                  </a:solidFill>
                  <a:latin typeface="Univers Condensed Light" panose="020B0306020202040204" pitchFamily="34" charset="0"/>
                </a:endParaRPr>
              </a:p>
            </p:txBody>
          </p:sp>
          <p:sp>
            <p:nvSpPr>
              <p:cNvPr id="19" name="Rectangle 18"/>
              <p:cNvSpPr>
                <a:spLocks noChangeArrowheads="1"/>
              </p:cNvSpPr>
              <p:nvPr/>
            </p:nvSpPr>
            <p:spPr bwMode="auto">
              <a:xfrm>
                <a:off x="4329850" y="5759118"/>
                <a:ext cx="1767792" cy="338650"/>
              </a:xfrm>
              <a:prstGeom prst="rect">
                <a:avLst/>
              </a:prstGeom>
              <a:noFill/>
              <a:ln w="9525">
                <a:noFill/>
                <a:miter lim="800000"/>
                <a:headEnd/>
                <a:tailEnd/>
              </a:ln>
            </p:spPr>
            <p:txBody>
              <a:bodyPr wrap="none">
                <a:spAutoFit/>
              </a:bodyPr>
              <a:lstStyle/>
              <a:p>
                <a:pPr marL="152408" indent="-152408"/>
                <a:r>
                  <a:rPr lang="en-US" sz="867" dirty="0">
                    <a:solidFill>
                      <a:schemeClr val="bg1"/>
                    </a:solidFill>
                    <a:latin typeface="Univers Condensed Light" panose="020B0306020202040204" pitchFamily="34" charset="0"/>
                  </a:rPr>
                  <a:t>Very high surface energy</a:t>
                </a:r>
                <a:endParaRPr lang="en-US" sz="867" i="1" dirty="0">
                  <a:solidFill>
                    <a:schemeClr val="bg1"/>
                  </a:solidFill>
                  <a:latin typeface="Univers Condensed Light" panose="020B0306020202040204" pitchFamily="34" charset="0"/>
                </a:endParaRPr>
              </a:p>
            </p:txBody>
          </p:sp>
        </p:grpSp>
        <p:sp>
          <p:nvSpPr>
            <p:cNvPr id="134" name="Text Box 113"/>
            <p:cNvSpPr txBox="1">
              <a:spLocks noChangeArrowheads="1"/>
            </p:cNvSpPr>
            <p:nvPr/>
          </p:nvSpPr>
          <p:spPr bwMode="auto">
            <a:xfrm>
              <a:off x="3826060" y="1827274"/>
              <a:ext cx="1595303" cy="502573"/>
            </a:xfrm>
            <a:prstGeom prst="rect">
              <a:avLst/>
            </a:prstGeom>
            <a:noFill/>
            <a:ln w="9525">
              <a:noFill/>
              <a:miter lim="800000"/>
              <a:headEnd/>
              <a:tailEnd/>
            </a:ln>
            <a:effectLst/>
          </p:spPr>
          <p:txBody>
            <a:bodyPr wrap="square">
              <a:spAutoFit/>
            </a:bodyPr>
            <a:lstStyle/>
            <a:p>
              <a:pPr algn="ctr">
                <a:spcBef>
                  <a:spcPct val="50000"/>
                </a:spcBef>
                <a:defRPr/>
              </a:pPr>
              <a:r>
                <a:rPr lang="fr-CA" sz="1333" dirty="0">
                  <a:effectLst>
                    <a:outerShdw blurRad="38100" dist="38100" dir="2700000" algn="tl">
                      <a:srgbClr val="FFFFFF"/>
                    </a:outerShdw>
                  </a:effectLst>
                  <a:latin typeface="Univers Condensed Light" panose="020B0306020202040204" pitchFamily="34" charset="0"/>
                </a:rPr>
                <a:t>Chimie</a:t>
              </a:r>
              <a:r>
                <a:rPr lang="en-US" sz="1333" dirty="0">
                  <a:effectLst>
                    <a:outerShdw blurRad="38100" dist="38100" dir="2700000" algn="tl">
                      <a:srgbClr val="FFFFFF"/>
                    </a:outerShdw>
                  </a:effectLst>
                  <a:latin typeface="Univers Condensed Light" panose="020B0306020202040204" pitchFamily="34" charset="0"/>
                </a:rPr>
                <a:t> et </a:t>
              </a:r>
              <a:r>
                <a:rPr lang="en-US" sz="1333" dirty="0" err="1">
                  <a:effectLst>
                    <a:outerShdw blurRad="38100" dist="38100" dir="2700000" algn="tl">
                      <a:srgbClr val="FFFFFF"/>
                    </a:outerShdw>
                  </a:effectLst>
                  <a:latin typeface="Univers Condensed Light" panose="020B0306020202040204" pitchFamily="34" charset="0"/>
                </a:rPr>
                <a:t>énergie</a:t>
              </a:r>
              <a:r>
                <a:rPr lang="en-US" sz="1333" dirty="0">
                  <a:effectLst>
                    <a:outerShdw blurRad="38100" dist="38100" dir="2700000" algn="tl">
                      <a:srgbClr val="FFFFFF"/>
                    </a:outerShdw>
                  </a:effectLst>
                  <a:latin typeface="Univers Condensed Light" panose="020B0306020202040204" pitchFamily="34" charset="0"/>
                </a:rPr>
                <a:t> de surface</a:t>
              </a:r>
            </a:p>
          </p:txBody>
        </p:sp>
      </p:grpSp>
      <p:grpSp>
        <p:nvGrpSpPr>
          <p:cNvPr id="135" name="Group 134"/>
          <p:cNvGrpSpPr/>
          <p:nvPr>
            <p:custDataLst>
              <p:tags r:id="rId11"/>
            </p:custDataLst>
          </p:nvPr>
        </p:nvGrpSpPr>
        <p:grpSpPr>
          <a:xfrm>
            <a:off x="611550" y="1263238"/>
            <a:ext cx="5382902" cy="2791232"/>
            <a:chOff x="8637316" y="2256192"/>
            <a:chExt cx="9405042" cy="2639318"/>
          </a:xfrm>
        </p:grpSpPr>
        <p:grpSp>
          <p:nvGrpSpPr>
            <p:cNvPr id="136" name="Group 9"/>
            <p:cNvGrpSpPr>
              <a:grpSpLocks/>
            </p:cNvGrpSpPr>
            <p:nvPr/>
          </p:nvGrpSpPr>
          <p:grpSpPr bwMode="auto">
            <a:xfrm>
              <a:off x="8877946" y="3543798"/>
              <a:ext cx="3448051" cy="1323976"/>
              <a:chOff x="1737" y="1979"/>
              <a:chExt cx="2172" cy="834"/>
            </a:xfrm>
          </p:grpSpPr>
          <p:sp>
            <p:nvSpPr>
              <p:cNvPr id="142" name="Rectangle 10"/>
              <p:cNvSpPr>
                <a:spLocks noChangeArrowheads="1"/>
              </p:cNvSpPr>
              <p:nvPr/>
            </p:nvSpPr>
            <p:spPr bwMode="auto">
              <a:xfrm>
                <a:off x="1737" y="1979"/>
                <a:ext cx="1778" cy="407"/>
              </a:xfrm>
              <a:prstGeom prst="rect">
                <a:avLst/>
              </a:prstGeom>
              <a:noFill/>
              <a:ln w="9525">
                <a:solidFill>
                  <a:schemeClr val="bg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fr-CA" altLang="en-US" sz="2200" b="0" dirty="0">
                  <a:latin typeface="Univers Condensed Light" panose="020B0306020202040204" pitchFamily="34" charset="0"/>
                </a:endParaRPr>
              </a:p>
            </p:txBody>
          </p:sp>
          <p:graphicFrame>
            <p:nvGraphicFramePr>
              <p:cNvPr id="143" name="Object 11"/>
              <p:cNvGraphicFramePr>
                <a:graphicFrameLocks noChangeAspect="1"/>
              </p:cNvGraphicFramePr>
              <p:nvPr>
                <p:extLst>
                  <p:ext uri="{D42A27DB-BD31-4B8C-83A1-F6EECF244321}">
                    <p14:modId xmlns:p14="http://schemas.microsoft.com/office/powerpoint/2010/main" val="4252772576"/>
                  </p:ext>
                </p:extLst>
              </p:nvPr>
            </p:nvGraphicFramePr>
            <p:xfrm>
              <a:off x="1780" y="2500"/>
              <a:ext cx="2129" cy="313"/>
            </p:xfrm>
            <a:graphic>
              <a:graphicData uri="http://schemas.openxmlformats.org/presentationml/2006/ole">
                <mc:AlternateContent xmlns:mc="http://schemas.openxmlformats.org/markup-compatibility/2006">
                  <mc:Choice xmlns:v="urn:schemas-microsoft-com:vml" Requires="v">
                    <p:oleObj spid="_x0000_s1333" name="Equation" r:id="rId29" imgW="1257120" imgH="228600" progId="Equation.3">
                      <p:embed/>
                    </p:oleObj>
                  </mc:Choice>
                  <mc:Fallback>
                    <p:oleObj name="Equation" r:id="rId29" imgW="1257120" imgH="228600" progId="Equation.3">
                      <p:embed/>
                      <p:pic>
                        <p:nvPicPr>
                          <p:cNvPr id="143" name="Object 11"/>
                          <p:cNvPicPr>
                            <a:picLocks noChangeAspect="1" noChangeArrowheads="1"/>
                          </p:cNvPicPr>
                          <p:nvPr/>
                        </p:nvPicPr>
                        <p:blipFill>
                          <a:blip r:embed="rId30"/>
                          <a:srcRect/>
                          <a:stretch>
                            <a:fillRect/>
                          </a:stretch>
                        </p:blipFill>
                        <p:spPr bwMode="auto">
                          <a:xfrm>
                            <a:off x="1780" y="2500"/>
                            <a:ext cx="2129" cy="313"/>
                          </a:xfrm>
                          <a:prstGeom prst="rect">
                            <a:avLst/>
                          </a:prstGeom>
                          <a:noFill/>
                        </p:spPr>
                      </p:pic>
                    </p:oleObj>
                  </mc:Fallback>
                </mc:AlternateContent>
              </a:graphicData>
            </a:graphic>
          </p:graphicFrame>
        </p:grpSp>
        <p:sp>
          <p:nvSpPr>
            <p:cNvPr id="137" name="Rectangle 136"/>
            <p:cNvSpPr/>
            <p:nvPr/>
          </p:nvSpPr>
          <p:spPr>
            <a:xfrm>
              <a:off x="8637316" y="2256192"/>
              <a:ext cx="9405042" cy="2328206"/>
            </a:xfrm>
            <a:prstGeom prst="rect">
              <a:avLst/>
            </a:prstGeom>
          </p:spPr>
          <p:txBody>
            <a:bodyPr wrap="square">
              <a:spAutoFit/>
            </a:bodyPr>
            <a:lstStyle/>
            <a:p>
              <a:pPr algn="just"/>
              <a:r>
                <a:rPr lang="fr-CA" sz="2200" dirty="0">
                  <a:latin typeface="Univers Condensed Light" panose="020B0306020202040204" pitchFamily="34" charset="0"/>
                </a:rPr>
                <a:t>Travail d’adhésion (</a:t>
              </a:r>
              <a:r>
                <a:rPr lang="fr-CA" sz="2200" i="1" dirty="0">
                  <a:latin typeface="Univers Condensed Light" panose="020B0306020202040204" pitchFamily="34" charset="0"/>
                </a:rPr>
                <a:t>W</a:t>
              </a:r>
              <a:r>
                <a:rPr lang="fr-CA" sz="2200" i="1" baseline="-25000" dirty="0">
                  <a:latin typeface="Univers Condensed Light" panose="020B0306020202040204" pitchFamily="34" charset="0"/>
                </a:rPr>
                <a:t>A</a:t>
              </a:r>
              <a:r>
                <a:rPr lang="fr-CA" sz="2200" dirty="0">
                  <a:latin typeface="Univers Condensed Light" panose="020B0306020202040204" pitchFamily="34" charset="0"/>
                </a:rPr>
                <a:t>): </a:t>
              </a:r>
            </a:p>
            <a:p>
              <a:pPr marL="342900" indent="-342900" algn="just">
                <a:buFont typeface="Arial" panose="020B0604020202020204" pitchFamily="34" charset="0"/>
                <a:buChar char="•"/>
              </a:pPr>
              <a:r>
                <a:rPr lang="fr-CA" sz="2200" dirty="0">
                  <a:latin typeface="Univers Condensed Light" panose="020B0306020202040204" pitchFamily="34" charset="0"/>
                </a:rPr>
                <a:t>Énergie libre nécessaire pour séparer une frontière d'une unité de surface entre deux milieux</a:t>
              </a:r>
            </a:p>
            <a:p>
              <a:pPr marL="342900" indent="-342900" algn="just">
                <a:buFont typeface="Arial" panose="020B0604020202020204" pitchFamily="34" charset="0"/>
                <a:buChar char="•"/>
              </a:pPr>
              <a:r>
                <a:rPr lang="fr-CA" sz="2200" i="1" dirty="0">
                  <a:latin typeface="Univers Condensed Light" panose="020B0306020202040204" pitchFamily="34" charset="0"/>
                </a:rPr>
                <a:t>W</a:t>
              </a:r>
              <a:r>
                <a:rPr lang="fr-CA" sz="2200" i="1" baseline="-25000" dirty="0">
                  <a:latin typeface="Univers Condensed Light" panose="020B0306020202040204" pitchFamily="34" charset="0"/>
                </a:rPr>
                <a:t>A</a:t>
              </a:r>
              <a:r>
                <a:rPr lang="fr-CA" sz="2200" dirty="0">
                  <a:latin typeface="Univers Condensed Light" panose="020B0306020202040204" pitchFamily="34" charset="0"/>
                </a:rPr>
                <a:t> est maximum quand le θ est minimum</a:t>
              </a:r>
            </a:p>
            <a:p>
              <a:pPr algn="just"/>
              <a:endParaRPr lang="fr-CA" sz="2200" dirty="0">
                <a:latin typeface="Univers Condensed Light" panose="020B0306020202040204" pitchFamily="34" charset="0"/>
              </a:endParaRPr>
            </a:p>
            <a:p>
              <a:pPr algn="just"/>
              <a:endParaRPr lang="fr-CA" sz="2200" dirty="0">
                <a:latin typeface="Univers Condensed Light" panose="020B0306020202040204" pitchFamily="34" charset="0"/>
              </a:endParaRPr>
            </a:p>
          </p:txBody>
        </p:sp>
        <p:grpSp>
          <p:nvGrpSpPr>
            <p:cNvPr id="138" name="Group 9"/>
            <p:cNvGrpSpPr>
              <a:grpSpLocks/>
            </p:cNvGrpSpPr>
            <p:nvPr/>
          </p:nvGrpSpPr>
          <p:grpSpPr bwMode="auto">
            <a:xfrm>
              <a:off x="8877945" y="4225584"/>
              <a:ext cx="8913815" cy="669926"/>
              <a:chOff x="1737" y="1979"/>
              <a:chExt cx="5615" cy="422"/>
            </a:xfrm>
          </p:grpSpPr>
          <p:sp>
            <p:nvSpPr>
              <p:cNvPr id="140" name="Rectangle 10"/>
              <p:cNvSpPr>
                <a:spLocks noChangeArrowheads="1"/>
              </p:cNvSpPr>
              <p:nvPr/>
            </p:nvSpPr>
            <p:spPr bwMode="auto">
              <a:xfrm>
                <a:off x="1737" y="1979"/>
                <a:ext cx="1778" cy="407"/>
              </a:xfrm>
              <a:prstGeom prst="rect">
                <a:avLst/>
              </a:prstGeom>
              <a:noFill/>
              <a:ln w="9525">
                <a:solidFill>
                  <a:schemeClr val="bg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fr-CA" altLang="en-US" sz="2200" b="0" dirty="0">
                  <a:latin typeface="Univers Condensed Light" panose="020B0306020202040204" pitchFamily="34" charset="0"/>
                </a:endParaRPr>
              </a:p>
            </p:txBody>
          </p:sp>
          <p:graphicFrame>
            <p:nvGraphicFramePr>
              <p:cNvPr id="141" name="Object 11"/>
              <p:cNvGraphicFramePr>
                <a:graphicFrameLocks noChangeAspect="1"/>
              </p:cNvGraphicFramePr>
              <p:nvPr>
                <p:extLst>
                  <p:ext uri="{D42A27DB-BD31-4B8C-83A1-F6EECF244321}">
                    <p14:modId xmlns:p14="http://schemas.microsoft.com/office/powerpoint/2010/main" val="1265307796"/>
                  </p:ext>
                </p:extLst>
              </p:nvPr>
            </p:nvGraphicFramePr>
            <p:xfrm>
              <a:off x="4581" y="2088"/>
              <a:ext cx="2771" cy="313"/>
            </p:xfrm>
            <a:graphic>
              <a:graphicData uri="http://schemas.openxmlformats.org/presentationml/2006/ole">
                <mc:AlternateContent xmlns:mc="http://schemas.openxmlformats.org/markup-compatibility/2006">
                  <mc:Choice xmlns:v="urn:schemas-microsoft-com:vml" Requires="v">
                    <p:oleObj spid="_x0000_s1334" name="Equation" r:id="rId31" imgW="1193760" imgH="228600" progId="Equation.3">
                      <p:embed/>
                    </p:oleObj>
                  </mc:Choice>
                  <mc:Fallback>
                    <p:oleObj name="Equation" r:id="rId31" imgW="1193760" imgH="228600" progId="Equation.3">
                      <p:embed/>
                      <p:pic>
                        <p:nvPicPr>
                          <p:cNvPr id="141" name="Object 11"/>
                          <p:cNvPicPr>
                            <a:picLocks noChangeAspect="1" noChangeArrowheads="1"/>
                          </p:cNvPicPr>
                          <p:nvPr/>
                        </p:nvPicPr>
                        <p:blipFill>
                          <a:blip r:embed="rId32"/>
                          <a:srcRect/>
                          <a:stretch>
                            <a:fillRect/>
                          </a:stretch>
                        </p:blipFill>
                        <p:spPr bwMode="auto">
                          <a:xfrm>
                            <a:off x="4581" y="2088"/>
                            <a:ext cx="2771" cy="313"/>
                          </a:xfrm>
                          <a:prstGeom prst="rect">
                            <a:avLst/>
                          </a:prstGeom>
                          <a:noFill/>
                        </p:spPr>
                      </p:pic>
                    </p:oleObj>
                  </mc:Fallback>
                </mc:AlternateContent>
              </a:graphicData>
            </a:graphic>
          </p:graphicFrame>
        </p:grpSp>
      </p:grpSp>
      <p:sp>
        <p:nvSpPr>
          <p:cNvPr id="144" name="Rectangle 143"/>
          <p:cNvSpPr/>
          <p:nvPr>
            <p:custDataLst>
              <p:tags r:id="rId12"/>
            </p:custDataLst>
          </p:nvPr>
        </p:nvSpPr>
        <p:spPr>
          <a:xfrm>
            <a:off x="635826" y="4372691"/>
            <a:ext cx="5531547" cy="1107996"/>
          </a:xfrm>
          <a:prstGeom prst="rect">
            <a:avLst/>
          </a:prstGeom>
        </p:spPr>
        <p:txBody>
          <a:bodyPr wrap="square">
            <a:spAutoFit/>
          </a:bodyPr>
          <a:lstStyle/>
          <a:p>
            <a:pPr algn="just"/>
            <a:r>
              <a:rPr lang="fr-CA" sz="2200" dirty="0">
                <a:latin typeface="Univers Condensed Light" panose="020B0306020202040204" pitchFamily="34" charset="0"/>
              </a:rPr>
              <a:t>Influences:</a:t>
            </a:r>
          </a:p>
          <a:p>
            <a:pPr marL="342900" indent="-342900" algn="just">
              <a:buFont typeface="Arial" panose="020B0604020202020204" pitchFamily="34" charset="0"/>
              <a:buChar char="•"/>
            </a:pPr>
            <a:r>
              <a:rPr lang="fr-CA" sz="2200" dirty="0">
                <a:latin typeface="Univers Condensed Light" panose="020B0306020202040204" pitchFamily="34" charset="0"/>
              </a:rPr>
              <a:t>Géométrie (texture)</a:t>
            </a:r>
          </a:p>
          <a:p>
            <a:pPr marL="342900" indent="-342900" algn="just">
              <a:buFont typeface="Arial" panose="020B0604020202020204" pitchFamily="34" charset="0"/>
              <a:buChar char="•"/>
            </a:pPr>
            <a:r>
              <a:rPr lang="fr-CA" sz="2200" dirty="0">
                <a:latin typeface="Univers Condensed Light" panose="020B0306020202040204" pitchFamily="34" charset="0"/>
              </a:rPr>
              <a:t>Chimie (fonctionnalité chimique)</a:t>
            </a:r>
          </a:p>
        </p:txBody>
      </p:sp>
      <p:pic>
        <p:nvPicPr>
          <p:cNvPr id="145" name="Picture 94"/>
          <p:cNvPicPr>
            <a:picLocks noChangeAspect="1" noChangeArrowheads="1"/>
          </p:cNvPicPr>
          <p:nvPr>
            <p:custDataLst>
              <p:tags r:id="rId13"/>
            </p:custDataLst>
          </p:nvPr>
        </p:nvPicPr>
        <p:blipFill>
          <a:blip r:embed="rId33">
            <a:extLst>
              <a:ext uri="{28A0092B-C50C-407E-A947-70E740481C1C}">
                <a14:useLocalDpi xmlns:a14="http://schemas.microsoft.com/office/drawing/2010/main" val="0"/>
              </a:ext>
            </a:extLst>
          </a:blip>
          <a:srcRect/>
          <a:stretch>
            <a:fillRect/>
          </a:stretch>
        </p:blipFill>
        <p:spPr bwMode="auto">
          <a:xfrm>
            <a:off x="6096000" y="3898000"/>
            <a:ext cx="3512440" cy="23059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6" name="Rectangle 145"/>
          <p:cNvSpPr/>
          <p:nvPr>
            <p:custDataLst>
              <p:tags r:id="rId14"/>
            </p:custDataLst>
          </p:nvPr>
        </p:nvSpPr>
        <p:spPr>
          <a:xfrm>
            <a:off x="9733874" y="4983448"/>
            <a:ext cx="2362100" cy="1221168"/>
          </a:xfrm>
          <a:prstGeom prst="rect">
            <a:avLst/>
          </a:prstGeom>
        </p:spPr>
        <p:txBody>
          <a:bodyPr wrap="square">
            <a:spAutoFit/>
          </a:bodyPr>
          <a:lstStyle/>
          <a:p>
            <a:pPr algn="just"/>
            <a:r>
              <a:rPr lang="fr-CA" sz="1467" dirty="0">
                <a:latin typeface="Univers Condensed Light" panose="020B0306020202040204" pitchFamily="34" charset="0"/>
              </a:rPr>
              <a:t>Ex. Mécanisme d'adhésion de l'époxy avec le métal par liaison hydrogène : plus les groupes -OH sont nombreux, plus l'interface est forte</a:t>
            </a:r>
            <a:endParaRPr lang="en-CA" sz="1467" dirty="0">
              <a:latin typeface="Univers Condensed Light" panose="020B0306020202040204" pitchFamily="34" charset="0"/>
            </a:endParaRPr>
          </a:p>
        </p:txBody>
      </p:sp>
      <p:sp>
        <p:nvSpPr>
          <p:cNvPr id="3" name="Title 4">
            <a:extLst>
              <a:ext uri="{FF2B5EF4-FFF2-40B4-BE49-F238E27FC236}">
                <a16:creationId xmlns:a16="http://schemas.microsoft.com/office/drawing/2014/main" id="{65388A30-C384-0271-3CC8-166E3562D653}"/>
              </a:ext>
            </a:extLst>
          </p:cNvPr>
          <p:cNvSpPr txBox="1">
            <a:spLocks/>
          </p:cNvSpPr>
          <p:nvPr>
            <p:custDataLst>
              <p:tags r:id="rId15"/>
            </p:custDataLst>
          </p:nvPr>
        </p:nvSpPr>
        <p:spPr>
          <a:xfrm>
            <a:off x="635826" y="367929"/>
            <a:ext cx="9821449" cy="92692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solidFill>
                  <a:schemeClr val="accent2"/>
                </a:solidFill>
              </a:rPr>
              <a:t>Mécanismes d’adhésions</a:t>
            </a:r>
          </a:p>
        </p:txBody>
      </p:sp>
      <p:sp>
        <p:nvSpPr>
          <p:cNvPr id="149" name="TextBox 148">
            <a:extLst>
              <a:ext uri="{FF2B5EF4-FFF2-40B4-BE49-F238E27FC236}">
                <a16:creationId xmlns:a16="http://schemas.microsoft.com/office/drawing/2014/main" id="{9F134CFE-ED49-2FF5-109E-A4BE9EEDE613}"/>
              </a:ext>
            </a:extLst>
          </p:cNvPr>
          <p:cNvSpPr txBox="1"/>
          <p:nvPr>
            <p:custDataLst>
              <p:tags r:id="rId16"/>
            </p:custDataLst>
          </p:nvPr>
        </p:nvSpPr>
        <p:spPr>
          <a:xfrm>
            <a:off x="8378662" y="336963"/>
            <a:ext cx="1418712" cy="369332"/>
          </a:xfrm>
          <a:prstGeom prst="rect">
            <a:avLst/>
          </a:prstGeom>
          <a:noFill/>
        </p:spPr>
        <p:txBody>
          <a:bodyPr wrap="square" rtlCol="0">
            <a:spAutoFit/>
          </a:bodyPr>
          <a:lstStyle/>
          <a:p>
            <a:r>
              <a:rPr lang="en-CA" b="1" i="1" dirty="0" err="1"/>
              <a:t>Réf</a:t>
            </a:r>
            <a:r>
              <a:rPr lang="en-CA" b="1" i="1" dirty="0"/>
              <a:t> 2</a:t>
            </a:r>
            <a:endParaRPr lang="fr-CA" b="1" i="1" dirty="0"/>
          </a:p>
        </p:txBody>
      </p:sp>
    </p:spTree>
    <p:extLst>
      <p:ext uri="{BB962C8B-B14F-4D97-AF65-F5344CB8AC3E}">
        <p14:creationId xmlns:p14="http://schemas.microsoft.com/office/powerpoint/2010/main" val="792658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8428-FC98-A754-441F-198F9CBADC85}"/>
              </a:ext>
            </a:extLst>
          </p:cNvPr>
          <p:cNvSpPr>
            <a:spLocks noGrp="1"/>
          </p:cNvSpPr>
          <p:nvPr>
            <p:ph type="title"/>
            <p:custDataLst>
              <p:tags r:id="rId1"/>
            </p:custDataLst>
          </p:nvPr>
        </p:nvSpPr>
        <p:spPr/>
        <p:txBody>
          <a:bodyPr/>
          <a:lstStyle/>
          <a:p>
            <a:r>
              <a:rPr lang="en-CA" dirty="0" err="1">
                <a:solidFill>
                  <a:schemeClr val="accent2"/>
                </a:solidFill>
              </a:rPr>
              <a:t>Énergie</a:t>
            </a:r>
            <a:r>
              <a:rPr lang="en-CA" dirty="0">
                <a:solidFill>
                  <a:schemeClr val="accent2"/>
                </a:solidFill>
              </a:rPr>
              <a:t> de surface de </a:t>
            </a:r>
            <a:r>
              <a:rPr lang="en-CA" dirty="0" err="1">
                <a:solidFill>
                  <a:schemeClr val="accent2"/>
                </a:solidFill>
              </a:rPr>
              <a:t>différents</a:t>
            </a:r>
            <a:r>
              <a:rPr lang="en-CA" dirty="0">
                <a:solidFill>
                  <a:schemeClr val="accent2"/>
                </a:solidFill>
              </a:rPr>
              <a:t> </a:t>
            </a:r>
            <a:r>
              <a:rPr lang="en-CA" dirty="0" err="1">
                <a:solidFill>
                  <a:schemeClr val="accent2"/>
                </a:solidFill>
              </a:rPr>
              <a:t>matériaux</a:t>
            </a:r>
            <a:endParaRPr lang="fr-CA" dirty="0">
              <a:solidFill>
                <a:schemeClr val="accent2"/>
              </a:solidFill>
            </a:endParaRPr>
          </a:p>
        </p:txBody>
      </p:sp>
      <p:sp>
        <p:nvSpPr>
          <p:cNvPr id="4" name="Footer Placeholder 3">
            <a:extLst>
              <a:ext uri="{FF2B5EF4-FFF2-40B4-BE49-F238E27FC236}">
                <a16:creationId xmlns:a16="http://schemas.microsoft.com/office/drawing/2014/main" id="{3AC520B2-596C-B26C-A99F-462543E66272}"/>
              </a:ext>
            </a:extLst>
          </p:cNvPr>
          <p:cNvSpPr>
            <a:spLocks noGrp="1"/>
          </p:cNvSpPr>
          <p:nvPr>
            <p:ph type="ftr" sz="quarter" idx="11"/>
            <p:custDataLst>
              <p:tags r:id="rId2"/>
            </p:custDataLst>
          </p:nvPr>
        </p:nvSpPr>
        <p:spPr/>
        <p:txBody>
          <a:bodyPr/>
          <a:lstStyle/>
          <a:p>
            <a:r>
              <a:rPr lang="fr-FR"/>
              <a:t>ALU-COMPÉTENCES</a:t>
            </a:r>
          </a:p>
        </p:txBody>
      </p:sp>
      <p:sp>
        <p:nvSpPr>
          <p:cNvPr id="5" name="Slide Number Placeholder 4">
            <a:extLst>
              <a:ext uri="{FF2B5EF4-FFF2-40B4-BE49-F238E27FC236}">
                <a16:creationId xmlns:a16="http://schemas.microsoft.com/office/drawing/2014/main" id="{64794A12-344C-D915-FAF0-70778B840DEA}"/>
              </a:ext>
            </a:extLst>
          </p:cNvPr>
          <p:cNvSpPr>
            <a:spLocks noGrp="1"/>
          </p:cNvSpPr>
          <p:nvPr>
            <p:ph type="sldNum" sz="quarter" idx="12"/>
            <p:custDataLst>
              <p:tags r:id="rId3"/>
            </p:custDataLst>
          </p:nvPr>
        </p:nvSpPr>
        <p:spPr/>
        <p:txBody>
          <a:bodyPr/>
          <a:lstStyle/>
          <a:p>
            <a:fld id="{82B63C5F-247B-BE4F-ACBC-7BDD67617F3E}" type="slidenum">
              <a:rPr lang="fr-FR" smtClean="0"/>
              <a:t>16</a:t>
            </a:fld>
            <a:endParaRPr lang="fr-FR"/>
          </a:p>
        </p:txBody>
      </p:sp>
      <p:pic>
        <p:nvPicPr>
          <p:cNvPr id="7" name="Picture 6">
            <a:extLst>
              <a:ext uri="{FF2B5EF4-FFF2-40B4-BE49-F238E27FC236}">
                <a16:creationId xmlns:a16="http://schemas.microsoft.com/office/drawing/2014/main" id="{78C6AC25-F361-D505-ED53-266238117834}"/>
              </a:ext>
            </a:extLst>
          </p:cNvPr>
          <p:cNvPicPr>
            <a:picLocks noChangeAspect="1"/>
          </p:cNvPicPr>
          <p:nvPr>
            <p:custDataLst>
              <p:tags r:id="rId4"/>
            </p:custDataLst>
          </p:nvPr>
        </p:nvPicPr>
        <p:blipFill rotWithShape="1">
          <a:blip r:embed="rId11"/>
          <a:srcRect l="24066" t="34872" r="31758" b="29670"/>
          <a:stretch/>
        </p:blipFill>
        <p:spPr>
          <a:xfrm>
            <a:off x="406266" y="2318475"/>
            <a:ext cx="7686987" cy="3470617"/>
          </a:xfrm>
          <a:prstGeom prst="rect">
            <a:avLst/>
          </a:prstGeom>
        </p:spPr>
      </p:pic>
      <p:pic>
        <p:nvPicPr>
          <p:cNvPr id="8" name="Picture 4" descr="Blog | Epoxy and Elephants: An Adhesive Adventure | West Dean College of  Arts and Conservation">
            <a:extLst>
              <a:ext uri="{FF2B5EF4-FFF2-40B4-BE49-F238E27FC236}">
                <a16:creationId xmlns:a16="http://schemas.microsoft.com/office/drawing/2014/main" id="{AB684675-20CE-294B-2B4C-A3068EBAC1DE}"/>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8132992" y="2409171"/>
            <a:ext cx="3466355" cy="2310903"/>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56D368-3DDC-21C4-1827-1A9FD200E6BD}"/>
              </a:ext>
            </a:extLst>
          </p:cNvPr>
          <p:cNvSpPr txBox="1"/>
          <p:nvPr>
            <p:custDataLst>
              <p:tags r:id="rId6"/>
            </p:custDataLst>
          </p:nvPr>
        </p:nvSpPr>
        <p:spPr>
          <a:xfrm>
            <a:off x="1870658" y="1690688"/>
            <a:ext cx="4758199" cy="461665"/>
          </a:xfrm>
          <a:prstGeom prst="rect">
            <a:avLst/>
          </a:prstGeom>
          <a:noFill/>
        </p:spPr>
        <p:txBody>
          <a:bodyPr wrap="square">
            <a:spAutoFit/>
          </a:bodyPr>
          <a:lstStyle/>
          <a:p>
            <a:pPr algn="ctr"/>
            <a:r>
              <a:rPr lang="fr-CA" sz="2400" dirty="0">
                <a:latin typeface="Univers Condensed Light" panose="020B0306020202040204"/>
              </a:rPr>
              <a:t>Métaux &amp; plastiques</a:t>
            </a:r>
          </a:p>
        </p:txBody>
      </p:sp>
      <p:sp>
        <p:nvSpPr>
          <p:cNvPr id="10" name="TextBox 9">
            <a:extLst>
              <a:ext uri="{FF2B5EF4-FFF2-40B4-BE49-F238E27FC236}">
                <a16:creationId xmlns:a16="http://schemas.microsoft.com/office/drawing/2014/main" id="{4ED4C8E7-FA76-B4C5-A432-0885D58A9CCF}"/>
              </a:ext>
            </a:extLst>
          </p:cNvPr>
          <p:cNvSpPr txBox="1"/>
          <p:nvPr>
            <p:custDataLst>
              <p:tags r:id="rId7"/>
            </p:custDataLst>
          </p:nvPr>
        </p:nvSpPr>
        <p:spPr>
          <a:xfrm>
            <a:off x="8202543" y="1727050"/>
            <a:ext cx="3327255" cy="461665"/>
          </a:xfrm>
          <a:prstGeom prst="rect">
            <a:avLst/>
          </a:prstGeom>
          <a:noFill/>
        </p:spPr>
        <p:txBody>
          <a:bodyPr wrap="square">
            <a:spAutoFit/>
          </a:bodyPr>
          <a:lstStyle/>
          <a:p>
            <a:pPr algn="ctr"/>
            <a:r>
              <a:rPr lang="fr-CA" sz="2400" dirty="0">
                <a:latin typeface="Univers Condensed Light" panose="020B0306020202040204" pitchFamily="34" charset="0"/>
              </a:rPr>
              <a:t>Céramiques &amp; autres</a:t>
            </a:r>
          </a:p>
        </p:txBody>
      </p:sp>
      <p:sp>
        <p:nvSpPr>
          <p:cNvPr id="11" name="TextBox 10">
            <a:extLst>
              <a:ext uri="{FF2B5EF4-FFF2-40B4-BE49-F238E27FC236}">
                <a16:creationId xmlns:a16="http://schemas.microsoft.com/office/drawing/2014/main" id="{1689D69C-8F28-5B3B-0F8F-000398C4114D}"/>
              </a:ext>
            </a:extLst>
          </p:cNvPr>
          <p:cNvSpPr txBox="1"/>
          <p:nvPr>
            <p:custDataLst>
              <p:tags r:id="rId8"/>
            </p:custDataLst>
          </p:nvPr>
        </p:nvSpPr>
        <p:spPr>
          <a:xfrm>
            <a:off x="2754442" y="5888055"/>
            <a:ext cx="2990633" cy="369332"/>
          </a:xfrm>
          <a:prstGeom prst="rect">
            <a:avLst/>
          </a:prstGeom>
          <a:noFill/>
        </p:spPr>
        <p:txBody>
          <a:bodyPr wrap="square" rtlCol="0">
            <a:spAutoFit/>
          </a:bodyPr>
          <a:lstStyle/>
          <a:p>
            <a:pPr algn="ctr"/>
            <a:r>
              <a:rPr lang="en-CA" b="1" i="1" dirty="0" err="1"/>
              <a:t>Réf</a:t>
            </a:r>
            <a:r>
              <a:rPr lang="en-CA" b="1" i="1" dirty="0"/>
              <a:t> 27</a:t>
            </a:r>
            <a:endParaRPr lang="fr-CA" b="1" i="1" dirty="0"/>
          </a:p>
        </p:txBody>
      </p:sp>
      <p:sp>
        <p:nvSpPr>
          <p:cNvPr id="12" name="TextBox 11">
            <a:extLst>
              <a:ext uri="{FF2B5EF4-FFF2-40B4-BE49-F238E27FC236}">
                <a16:creationId xmlns:a16="http://schemas.microsoft.com/office/drawing/2014/main" id="{4F0EBCBF-FC86-B77C-CFFE-DF61F1171A20}"/>
              </a:ext>
            </a:extLst>
          </p:cNvPr>
          <p:cNvSpPr txBox="1"/>
          <p:nvPr>
            <p:custDataLst>
              <p:tags r:id="rId9"/>
            </p:custDataLst>
          </p:nvPr>
        </p:nvSpPr>
        <p:spPr>
          <a:xfrm>
            <a:off x="8370852" y="4974471"/>
            <a:ext cx="2990633" cy="369332"/>
          </a:xfrm>
          <a:prstGeom prst="rect">
            <a:avLst/>
          </a:prstGeom>
          <a:noFill/>
        </p:spPr>
        <p:txBody>
          <a:bodyPr wrap="square" rtlCol="0">
            <a:spAutoFit/>
          </a:bodyPr>
          <a:lstStyle/>
          <a:p>
            <a:pPr algn="ctr"/>
            <a:r>
              <a:rPr lang="en-CA" b="1" i="1" dirty="0" err="1"/>
              <a:t>Réf</a:t>
            </a:r>
            <a:r>
              <a:rPr lang="en-CA" b="1" i="1" dirty="0"/>
              <a:t> 28</a:t>
            </a:r>
            <a:endParaRPr lang="fr-CA" b="1" i="1" dirty="0"/>
          </a:p>
        </p:txBody>
      </p:sp>
    </p:spTree>
    <p:extLst>
      <p:ext uri="{BB962C8B-B14F-4D97-AF65-F5344CB8AC3E}">
        <p14:creationId xmlns:p14="http://schemas.microsoft.com/office/powerpoint/2010/main" val="1995822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513567"/>
            <a:ext cx="10087099" cy="1177121"/>
          </a:xfrm>
        </p:spPr>
        <p:txBody>
          <a:bodyPr/>
          <a:lstStyle/>
          <a:p>
            <a:r>
              <a:rPr lang="en-CA" dirty="0" err="1">
                <a:solidFill>
                  <a:schemeClr val="accent2"/>
                </a:solidFill>
              </a:rPr>
              <a:t>Traitement</a:t>
            </a:r>
            <a:r>
              <a:rPr lang="en-CA" dirty="0">
                <a:solidFill>
                  <a:schemeClr val="accent2"/>
                </a:solidFill>
              </a:rPr>
              <a:t> de surface – un </a:t>
            </a:r>
            <a:r>
              <a:rPr lang="en-CA" dirty="0" err="1">
                <a:solidFill>
                  <a:schemeClr val="accent2"/>
                </a:solidFill>
              </a:rPr>
              <a:t>critère</a:t>
            </a:r>
            <a:r>
              <a:rPr lang="en-CA" dirty="0">
                <a:solidFill>
                  <a:schemeClr val="accent2"/>
                </a:solidFill>
              </a:rPr>
              <a:t> primordial </a:t>
            </a:r>
            <a:r>
              <a:rPr lang="en-CA" dirty="0" err="1">
                <a:solidFill>
                  <a:schemeClr val="accent2"/>
                </a:solidFill>
              </a:rPr>
              <a:t>en</a:t>
            </a:r>
            <a:r>
              <a:rPr lang="en-CA" dirty="0">
                <a:solidFill>
                  <a:schemeClr val="accent2"/>
                </a:solidFill>
              </a:rPr>
              <a:t> collage</a:t>
            </a:r>
          </a:p>
        </p:txBody>
      </p:sp>
      <p:sp>
        <p:nvSpPr>
          <p:cNvPr id="3" name="Content Placeholder 2"/>
          <p:cNvSpPr>
            <a:spLocks noGrp="1"/>
          </p:cNvSpPr>
          <p:nvPr>
            <p:ph idx="1"/>
            <p:custDataLst>
              <p:tags r:id="rId2"/>
            </p:custDataLst>
          </p:nvPr>
        </p:nvSpPr>
        <p:spPr>
          <a:xfrm>
            <a:off x="837026" y="1839912"/>
            <a:ext cx="10517948" cy="4367213"/>
          </a:xfrm>
        </p:spPr>
        <p:txBody>
          <a:bodyPr>
            <a:normAutofit/>
          </a:bodyPr>
          <a:lstStyle/>
          <a:p>
            <a:pPr marL="0" indent="0">
              <a:lnSpc>
                <a:spcPct val="100000"/>
              </a:lnSpc>
              <a:buNone/>
            </a:pPr>
            <a:r>
              <a:rPr lang="fr-CA" sz="2200" dirty="0"/>
              <a:t>L'idée préconçue la plus répandue en matière de préparation de surface : </a:t>
            </a:r>
          </a:p>
          <a:p>
            <a:pPr marL="0" indent="0" algn="ctr">
              <a:lnSpc>
                <a:spcPct val="100000"/>
              </a:lnSpc>
              <a:buNone/>
            </a:pPr>
            <a:r>
              <a:rPr lang="fr-CA" sz="2200" i="1" dirty="0"/>
              <a:t>« La seule condition d'une bonne adhérence est une surface propre »</a:t>
            </a:r>
          </a:p>
          <a:p>
            <a:pPr algn="just">
              <a:lnSpc>
                <a:spcPct val="100000"/>
              </a:lnSpc>
            </a:pPr>
            <a:r>
              <a:rPr lang="fr-CA" sz="2200" dirty="0"/>
              <a:t>Une surface propre est une condition nécessaire pour l'adhésion, mais pas suffisante pour la durabilité de l'adhérence </a:t>
            </a:r>
          </a:p>
          <a:p>
            <a:pPr algn="just">
              <a:lnSpc>
                <a:spcPct val="100000"/>
              </a:lnSpc>
            </a:pPr>
            <a:r>
              <a:rPr lang="fr-CA" sz="2200" dirty="0"/>
              <a:t>La plupart des défaillances de l'adhérence sont attribuées à une mauvaise préparation de la surface.</a:t>
            </a:r>
            <a:endParaRPr lang="en-CA" sz="2200" dirty="0"/>
          </a:p>
        </p:txBody>
      </p:sp>
      <p:sp>
        <p:nvSpPr>
          <p:cNvPr id="4" name="Footer Placeholder 3"/>
          <p:cNvSpPr>
            <a:spLocks noGrp="1"/>
          </p:cNvSpPr>
          <p:nvPr>
            <p:ph type="ftr" sz="quarter" idx="11"/>
            <p:custDataLst>
              <p:tags r:id="rId3"/>
            </p:custDataLst>
          </p:nvPr>
        </p:nvSpPr>
        <p:spPr/>
        <p:txBody>
          <a:bodyPr/>
          <a:lstStyle/>
          <a:p>
            <a:r>
              <a:rPr lang="en-CA" dirty="0"/>
              <a:t>All Rights Reserved CNRC</a:t>
            </a:r>
          </a:p>
        </p:txBody>
      </p:sp>
      <p:sp>
        <p:nvSpPr>
          <p:cNvPr id="5" name="Slide Number Placeholder 4"/>
          <p:cNvSpPr>
            <a:spLocks noGrp="1"/>
          </p:cNvSpPr>
          <p:nvPr>
            <p:ph type="sldNum" sz="quarter" idx="12"/>
            <p:custDataLst>
              <p:tags r:id="rId4"/>
            </p:custDataLst>
          </p:nvPr>
        </p:nvSpPr>
        <p:spPr/>
        <p:txBody>
          <a:bodyPr/>
          <a:lstStyle/>
          <a:p>
            <a:fld id="{9A454529-06CD-4E11-98D4-E5450A141275}" type="slidenum">
              <a:rPr lang="en-CA" smtClean="0"/>
              <a:t>17</a:t>
            </a:fld>
            <a:endParaRPr lang="en-CA"/>
          </a:p>
        </p:txBody>
      </p:sp>
    </p:spTree>
    <p:extLst>
      <p:ext uri="{BB962C8B-B14F-4D97-AF65-F5344CB8AC3E}">
        <p14:creationId xmlns:p14="http://schemas.microsoft.com/office/powerpoint/2010/main" val="35116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solidFill>
                  <a:schemeClr val="accent2"/>
                </a:solidFill>
              </a:rPr>
              <a:t>Pourquoi le prétraitement de la surface est-il un élément aussi essentiel et important dans le collage ?</a:t>
            </a:r>
            <a:endParaRPr lang="en-CA" dirty="0">
              <a:solidFill>
                <a:schemeClr val="accent2"/>
              </a:solidFill>
            </a:endParaRPr>
          </a:p>
        </p:txBody>
      </p:sp>
      <p:sp>
        <p:nvSpPr>
          <p:cNvPr id="4" name="Footer Placeholder 3"/>
          <p:cNvSpPr>
            <a:spLocks noGrp="1"/>
          </p:cNvSpPr>
          <p:nvPr>
            <p:ph type="ftr" sz="quarter" idx="11"/>
            <p:custDataLst>
              <p:tags r:id="rId2"/>
            </p:custDataLst>
          </p:nvPr>
        </p:nvSpPr>
        <p:spPr/>
        <p:txBody>
          <a:bodyPr/>
          <a:lstStyle/>
          <a:p>
            <a:r>
              <a:rPr lang="en-CA" dirty="0"/>
              <a:t>All Rights Reserved CNRC</a:t>
            </a:r>
          </a:p>
        </p:txBody>
      </p:sp>
      <p:sp>
        <p:nvSpPr>
          <p:cNvPr id="5" name="Slide Number Placeholder 4"/>
          <p:cNvSpPr>
            <a:spLocks noGrp="1"/>
          </p:cNvSpPr>
          <p:nvPr>
            <p:ph type="sldNum" sz="quarter" idx="12"/>
            <p:custDataLst>
              <p:tags r:id="rId3"/>
            </p:custDataLst>
          </p:nvPr>
        </p:nvSpPr>
        <p:spPr/>
        <p:txBody>
          <a:bodyPr/>
          <a:lstStyle/>
          <a:p>
            <a:fld id="{9A454529-06CD-4E11-98D4-E5450A141275}" type="slidenum">
              <a:rPr lang="en-CA" smtClean="0"/>
              <a:t>18</a:t>
            </a:fld>
            <a:endParaRPr lang="en-CA"/>
          </a:p>
        </p:txBody>
      </p:sp>
      <p:sp>
        <p:nvSpPr>
          <p:cNvPr id="3" name="ZoneTexte 2"/>
          <p:cNvSpPr txBox="1"/>
          <p:nvPr/>
        </p:nvSpPr>
        <p:spPr>
          <a:xfrm>
            <a:off x="838200" y="2159000"/>
            <a:ext cx="10071100" cy="2462213"/>
          </a:xfrm>
          <a:prstGeom prst="rect">
            <a:avLst/>
          </a:prstGeom>
          <a:noFill/>
        </p:spPr>
        <p:txBody>
          <a:bodyPr wrap="square" rtlCol="0">
            <a:spAutoFit/>
          </a:bodyPr>
          <a:lstStyle/>
          <a:p>
            <a:r>
              <a:rPr lang="fr-CA" sz="2200" dirty="0">
                <a:latin typeface="Univers Condensed Light" panose="020B0306020202040204"/>
              </a:rPr>
              <a:t>Le prétraitement :</a:t>
            </a:r>
          </a:p>
          <a:p>
            <a:endParaRPr lang="fr-CA" sz="2200" dirty="0">
              <a:latin typeface="Univers Condensed Light" panose="020B0306020202040204"/>
            </a:endParaRPr>
          </a:p>
          <a:p>
            <a:pPr marL="285750" indent="-285750">
              <a:buFont typeface="Arial" panose="020B0604020202020204" pitchFamily="34" charset="0"/>
              <a:buChar char="•"/>
            </a:pPr>
            <a:r>
              <a:rPr lang="fr-CA" sz="2200" dirty="0">
                <a:latin typeface="Univers Condensed Light" panose="020B0306020202040204"/>
              </a:rPr>
              <a:t>Enrichit la chimie de la surface pour augmenter les interactions chimiques avec l’adhésif</a:t>
            </a:r>
          </a:p>
          <a:p>
            <a:pPr marL="285750" indent="-285750">
              <a:buFont typeface="Arial" panose="020B0604020202020204" pitchFamily="34" charset="0"/>
              <a:buChar char="•"/>
            </a:pPr>
            <a:r>
              <a:rPr lang="fr-CA" sz="2200" dirty="0">
                <a:latin typeface="Univers Condensed Light" panose="020B0306020202040204"/>
              </a:rPr>
              <a:t>Augmente la topologie de la surface pour améliorer le verrouillage mécanique de l’adhésif</a:t>
            </a:r>
          </a:p>
          <a:p>
            <a:pPr marL="285750" indent="-285750">
              <a:buFont typeface="Arial" panose="020B0604020202020204" pitchFamily="34" charset="0"/>
              <a:buChar char="•"/>
            </a:pPr>
            <a:r>
              <a:rPr lang="fr-CA" sz="2200" dirty="0">
                <a:latin typeface="Univers Condensed Light" panose="020B0306020202040204"/>
              </a:rPr>
              <a:t>Augmente l’énergie libre de la surface pour améliorer la mouillabilité de l’adhésif</a:t>
            </a:r>
          </a:p>
          <a:p>
            <a:pPr marL="285750" indent="-285750">
              <a:buFont typeface="Arial" panose="020B0604020202020204" pitchFamily="34" charset="0"/>
              <a:buChar char="•"/>
            </a:pPr>
            <a:r>
              <a:rPr lang="fr-CA" sz="2200" dirty="0">
                <a:latin typeface="Univers Condensed Light" panose="020B0306020202040204"/>
              </a:rPr>
              <a:t>Élimine les contaminants indésirables et les couches d’oxydes natifs faibles</a:t>
            </a:r>
          </a:p>
          <a:p>
            <a:pPr marL="285750" indent="-285750">
              <a:buFont typeface="Arial" panose="020B0604020202020204" pitchFamily="34" charset="0"/>
              <a:buChar char="•"/>
            </a:pPr>
            <a:endParaRPr lang="fr-CA" sz="2200" dirty="0">
              <a:latin typeface="Univers Condensed Light" panose="020B0306020202040204"/>
            </a:endParaRPr>
          </a:p>
        </p:txBody>
      </p:sp>
    </p:spTree>
    <p:extLst>
      <p:ext uri="{BB962C8B-B14F-4D97-AF65-F5344CB8AC3E}">
        <p14:creationId xmlns:p14="http://schemas.microsoft.com/office/powerpoint/2010/main" val="214359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BCF14F-58A5-9A8C-F32A-A9EE900D9142}"/>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87171BE0-BEBF-383A-09CC-760E4634A8AE}"/>
              </a:ext>
            </a:extLst>
          </p:cNvPr>
          <p:cNvSpPr>
            <a:spLocks noGrp="1"/>
          </p:cNvSpPr>
          <p:nvPr>
            <p:ph type="sldNum" sz="quarter" idx="12"/>
            <p:custDataLst>
              <p:tags r:id="rId2"/>
            </p:custDataLst>
          </p:nvPr>
        </p:nvSpPr>
        <p:spPr/>
        <p:txBody>
          <a:bodyPr/>
          <a:lstStyle/>
          <a:p>
            <a:fld id="{82B63C5F-247B-BE4F-ACBC-7BDD67617F3E}" type="slidenum">
              <a:rPr lang="fr-FR" smtClean="0"/>
              <a:t>19</a:t>
            </a:fld>
            <a:endParaRPr lang="fr-FR"/>
          </a:p>
        </p:txBody>
      </p:sp>
      <p:sp>
        <p:nvSpPr>
          <p:cNvPr id="4" name="Text Placeholder 3">
            <a:extLst>
              <a:ext uri="{FF2B5EF4-FFF2-40B4-BE49-F238E27FC236}">
                <a16:creationId xmlns:a16="http://schemas.microsoft.com/office/drawing/2014/main" id="{353CABED-29C2-D1AC-F74C-5FDE43EC12BE}"/>
              </a:ext>
            </a:extLst>
          </p:cNvPr>
          <p:cNvSpPr>
            <a:spLocks noGrp="1"/>
          </p:cNvSpPr>
          <p:nvPr>
            <p:ph type="body" idx="1"/>
            <p:custDataLst>
              <p:tags r:id="rId3"/>
            </p:custDataLst>
          </p:nvPr>
        </p:nvSpPr>
        <p:spPr>
          <a:xfrm>
            <a:off x="839788" y="1681163"/>
            <a:ext cx="10513982" cy="666392"/>
          </a:xfrm>
        </p:spPr>
        <p:txBody>
          <a:bodyPr>
            <a:normAutofit/>
          </a:bodyPr>
          <a:lstStyle/>
          <a:p>
            <a:r>
              <a:rPr lang="fr-CA" sz="2200" dirty="0"/>
              <a:t>Le véritable métal est en fait caché sous plusieurs couches de composants indésirables qui peuvent entraver la liaison avec les adhésifs, les peintures, les revêtements et même la soudure.</a:t>
            </a:r>
          </a:p>
        </p:txBody>
      </p:sp>
      <p:sp>
        <p:nvSpPr>
          <p:cNvPr id="5" name="Title 4">
            <a:extLst>
              <a:ext uri="{FF2B5EF4-FFF2-40B4-BE49-F238E27FC236}">
                <a16:creationId xmlns:a16="http://schemas.microsoft.com/office/drawing/2014/main" id="{F1526C22-AF0A-A426-03EB-45F6AD292AA9}"/>
              </a:ext>
            </a:extLst>
          </p:cNvPr>
          <p:cNvSpPr>
            <a:spLocks noGrp="1"/>
          </p:cNvSpPr>
          <p:nvPr>
            <p:ph type="title"/>
            <p:custDataLst>
              <p:tags r:id="rId4"/>
            </p:custDataLst>
          </p:nvPr>
        </p:nvSpPr>
        <p:spPr/>
        <p:txBody>
          <a:bodyPr>
            <a:normAutofit/>
          </a:bodyPr>
          <a:lstStyle/>
          <a:p>
            <a:r>
              <a:rPr lang="fr-CA" dirty="0"/>
              <a:t>Exemple de la réalité – la surface d’aluminium</a:t>
            </a:r>
          </a:p>
        </p:txBody>
      </p:sp>
      <p:grpSp>
        <p:nvGrpSpPr>
          <p:cNvPr id="13" name="Group 12">
            <a:extLst>
              <a:ext uri="{FF2B5EF4-FFF2-40B4-BE49-F238E27FC236}">
                <a16:creationId xmlns:a16="http://schemas.microsoft.com/office/drawing/2014/main" id="{9B8CAC88-3A34-A56C-50B4-474C950D0FDE}"/>
              </a:ext>
            </a:extLst>
          </p:cNvPr>
          <p:cNvGrpSpPr/>
          <p:nvPr>
            <p:custDataLst>
              <p:tags r:id="rId5"/>
            </p:custDataLst>
          </p:nvPr>
        </p:nvGrpSpPr>
        <p:grpSpPr>
          <a:xfrm>
            <a:off x="622132" y="2276639"/>
            <a:ext cx="10947735" cy="3961480"/>
            <a:chOff x="622132" y="2276639"/>
            <a:chExt cx="10947735" cy="3961480"/>
          </a:xfrm>
        </p:grpSpPr>
        <p:grpSp>
          <p:nvGrpSpPr>
            <p:cNvPr id="6" name="Group 5">
              <a:extLst>
                <a:ext uri="{FF2B5EF4-FFF2-40B4-BE49-F238E27FC236}">
                  <a16:creationId xmlns:a16="http://schemas.microsoft.com/office/drawing/2014/main" id="{A80D50B8-9B46-25B6-F710-77CDE34FA22A}"/>
                </a:ext>
              </a:extLst>
            </p:cNvPr>
            <p:cNvGrpSpPr>
              <a:grpSpLocks noChangeAspect="1"/>
            </p:cNvGrpSpPr>
            <p:nvPr>
              <p:custDataLst>
                <p:tags r:id="rId8"/>
              </p:custDataLst>
            </p:nvPr>
          </p:nvGrpSpPr>
          <p:grpSpPr>
            <a:xfrm>
              <a:off x="622132" y="2276639"/>
              <a:ext cx="10947735" cy="3961480"/>
              <a:chOff x="1132889" y="1847939"/>
              <a:chExt cx="5376657" cy="1945564"/>
            </a:xfrm>
          </p:grpSpPr>
          <p:pic>
            <p:nvPicPr>
              <p:cNvPr id="7" name="Picture 6">
                <a:extLst>
                  <a:ext uri="{FF2B5EF4-FFF2-40B4-BE49-F238E27FC236}">
                    <a16:creationId xmlns:a16="http://schemas.microsoft.com/office/drawing/2014/main" id="{ABE87576-1131-7C84-842B-75F0EDF12639}"/>
                  </a:ext>
                </a:extLst>
              </p:cNvPr>
              <p:cNvPicPr>
                <a:picLocks noChangeAspect="1"/>
              </p:cNvPicPr>
              <p:nvPr/>
            </p:nvPicPr>
            <p:blipFill rotWithShape="1">
              <a:blip r:embed="rId11">
                <a:extLst>
                  <a:ext uri="{28A0092B-C50C-407E-A947-70E740481C1C}">
                    <a14:useLocalDpi xmlns:a14="http://schemas.microsoft.com/office/drawing/2010/main" val="0"/>
                  </a:ext>
                </a:extLst>
              </a:blip>
              <a:srcRect l="8196" r="4269" b="16920"/>
              <a:stretch/>
            </p:blipFill>
            <p:spPr>
              <a:xfrm>
                <a:off x="1132889" y="1847939"/>
                <a:ext cx="5376657" cy="1945564"/>
              </a:xfrm>
              <a:prstGeom prst="rect">
                <a:avLst/>
              </a:prstGeom>
            </p:spPr>
          </p:pic>
          <p:sp>
            <p:nvSpPr>
              <p:cNvPr id="8" name="Rectangle 7">
                <a:extLst>
                  <a:ext uri="{FF2B5EF4-FFF2-40B4-BE49-F238E27FC236}">
                    <a16:creationId xmlns:a16="http://schemas.microsoft.com/office/drawing/2014/main" id="{B20867A2-6F38-9826-283E-F32524F5B050}"/>
                  </a:ext>
                </a:extLst>
              </p:cNvPr>
              <p:cNvSpPr/>
              <p:nvPr/>
            </p:nvSpPr>
            <p:spPr>
              <a:xfrm>
                <a:off x="1329816" y="2143814"/>
                <a:ext cx="2250955" cy="211617"/>
              </a:xfrm>
              <a:prstGeom prst="rect">
                <a:avLst/>
              </a:prstGeom>
            </p:spPr>
            <p:txBody>
              <a:bodyPr wrap="none">
                <a:spAutoFit/>
              </a:bodyPr>
              <a:lstStyle/>
              <a:p>
                <a:pPr algn="ctr"/>
                <a:r>
                  <a:rPr lang="fr-CA" sz="2200" dirty="0">
                    <a:latin typeface="Univers Condensed Light" panose="020B0306020202040204"/>
                  </a:rPr>
                  <a:t>Couches de la surface typique d’aluminium</a:t>
                </a:r>
                <a:endParaRPr lang="en-CA" sz="2200" dirty="0">
                  <a:latin typeface="Univers Condensed Light" panose="020B0306020202040204"/>
                </a:endParaRPr>
              </a:p>
            </p:txBody>
          </p:sp>
        </p:grpSp>
        <p:sp>
          <p:nvSpPr>
            <p:cNvPr id="9" name="TextBox 8">
              <a:extLst>
                <a:ext uri="{FF2B5EF4-FFF2-40B4-BE49-F238E27FC236}">
                  <a16:creationId xmlns:a16="http://schemas.microsoft.com/office/drawing/2014/main" id="{CDE5F134-F2DE-3675-BBB9-6059F98770A8}"/>
                </a:ext>
              </a:extLst>
            </p:cNvPr>
            <p:cNvSpPr txBox="1"/>
            <p:nvPr/>
          </p:nvSpPr>
          <p:spPr>
            <a:xfrm>
              <a:off x="7060676" y="3205113"/>
              <a:ext cx="4301162" cy="707886"/>
            </a:xfrm>
            <a:prstGeom prst="rect">
              <a:avLst/>
            </a:prstGeom>
            <a:solidFill>
              <a:schemeClr val="bg1"/>
            </a:solidFill>
            <a:ln>
              <a:solidFill>
                <a:schemeClr val="bg1"/>
              </a:solidFill>
            </a:ln>
          </p:spPr>
          <p:txBody>
            <a:bodyPr wrap="square" rtlCol="0">
              <a:spAutoFit/>
            </a:bodyPr>
            <a:lstStyle/>
            <a:p>
              <a:r>
                <a:rPr lang="fr-CA" sz="2000">
                  <a:latin typeface="Univers Condensed Light" panose="020B0306020202040204"/>
                </a:rPr>
                <a:t>Contamination de la surface (poussière, huile, graisse,...)</a:t>
              </a:r>
            </a:p>
          </p:txBody>
        </p:sp>
        <p:sp>
          <p:nvSpPr>
            <p:cNvPr id="10" name="TextBox 9">
              <a:extLst>
                <a:ext uri="{FF2B5EF4-FFF2-40B4-BE49-F238E27FC236}">
                  <a16:creationId xmlns:a16="http://schemas.microsoft.com/office/drawing/2014/main" id="{D5B2BFC5-088E-7E5A-0B16-CED0A6CF3B86}"/>
                </a:ext>
              </a:extLst>
            </p:cNvPr>
            <p:cNvSpPr txBox="1"/>
            <p:nvPr/>
          </p:nvSpPr>
          <p:spPr>
            <a:xfrm>
              <a:off x="7081098" y="4102236"/>
              <a:ext cx="3486349" cy="400110"/>
            </a:xfrm>
            <a:prstGeom prst="rect">
              <a:avLst/>
            </a:prstGeom>
            <a:solidFill>
              <a:schemeClr val="bg1"/>
            </a:solidFill>
            <a:ln>
              <a:solidFill>
                <a:schemeClr val="bg1"/>
              </a:solidFill>
            </a:ln>
          </p:spPr>
          <p:txBody>
            <a:bodyPr wrap="square" rtlCol="0">
              <a:spAutoFit/>
            </a:bodyPr>
            <a:lstStyle/>
            <a:p>
              <a:r>
                <a:rPr lang="fr-CA" sz="2000">
                  <a:latin typeface="Univers Condensed Light" panose="020B0306020202040204"/>
                </a:rPr>
                <a:t>Film adsorbé (humidité, eau)</a:t>
              </a:r>
            </a:p>
          </p:txBody>
        </p:sp>
        <p:sp>
          <p:nvSpPr>
            <p:cNvPr id="11" name="TextBox 10">
              <a:extLst>
                <a:ext uri="{FF2B5EF4-FFF2-40B4-BE49-F238E27FC236}">
                  <a16:creationId xmlns:a16="http://schemas.microsoft.com/office/drawing/2014/main" id="{3E778141-4FA8-990E-BA61-375274CB0494}"/>
                </a:ext>
              </a:extLst>
            </p:cNvPr>
            <p:cNvSpPr txBox="1"/>
            <p:nvPr/>
          </p:nvSpPr>
          <p:spPr>
            <a:xfrm>
              <a:off x="7081098" y="4736621"/>
              <a:ext cx="3967116" cy="400110"/>
            </a:xfrm>
            <a:prstGeom prst="rect">
              <a:avLst/>
            </a:prstGeom>
            <a:solidFill>
              <a:schemeClr val="bg1"/>
            </a:solidFill>
            <a:ln>
              <a:solidFill>
                <a:schemeClr val="bg1"/>
              </a:solidFill>
            </a:ln>
          </p:spPr>
          <p:txBody>
            <a:bodyPr wrap="square" rtlCol="0">
              <a:spAutoFit/>
            </a:bodyPr>
            <a:lstStyle/>
            <a:p>
              <a:r>
                <a:rPr lang="fr-CA" sz="2000">
                  <a:latin typeface="Univers Condensed Light" panose="020B0306020202040204"/>
                </a:rPr>
                <a:t>Couche d’oxyde</a:t>
              </a:r>
            </a:p>
          </p:txBody>
        </p:sp>
      </p:grpSp>
      <p:sp>
        <p:nvSpPr>
          <p:cNvPr id="14" name="TextBox 13">
            <a:extLst>
              <a:ext uri="{FF2B5EF4-FFF2-40B4-BE49-F238E27FC236}">
                <a16:creationId xmlns:a16="http://schemas.microsoft.com/office/drawing/2014/main" id="{DC37AE2B-36B9-C5FF-0F50-B93038261D42}"/>
              </a:ext>
            </a:extLst>
          </p:cNvPr>
          <p:cNvSpPr txBox="1"/>
          <p:nvPr>
            <p:custDataLst>
              <p:tags r:id="rId6"/>
            </p:custDataLst>
          </p:nvPr>
        </p:nvSpPr>
        <p:spPr>
          <a:xfrm>
            <a:off x="1819444" y="6086515"/>
            <a:ext cx="2990633" cy="369332"/>
          </a:xfrm>
          <a:prstGeom prst="rect">
            <a:avLst/>
          </a:prstGeom>
          <a:noFill/>
        </p:spPr>
        <p:txBody>
          <a:bodyPr wrap="square" rtlCol="0">
            <a:spAutoFit/>
          </a:bodyPr>
          <a:lstStyle/>
          <a:p>
            <a:pPr algn="ctr"/>
            <a:r>
              <a:rPr lang="en-CA" b="1" i="1" dirty="0" err="1"/>
              <a:t>Réf</a:t>
            </a:r>
            <a:r>
              <a:rPr lang="en-CA" b="1" i="1" dirty="0"/>
              <a:t> 2</a:t>
            </a:r>
            <a:endParaRPr lang="fr-CA" b="1" i="1" dirty="0"/>
          </a:p>
        </p:txBody>
      </p:sp>
      <p:sp>
        <p:nvSpPr>
          <p:cNvPr id="15" name="ZoneTexte 14"/>
          <p:cNvSpPr txBox="1"/>
          <p:nvPr>
            <p:custDataLst>
              <p:tags r:id="rId7"/>
            </p:custDataLst>
          </p:nvPr>
        </p:nvSpPr>
        <p:spPr>
          <a:xfrm>
            <a:off x="7081098" y="5378629"/>
            <a:ext cx="3005837" cy="707886"/>
          </a:xfrm>
          <a:prstGeom prst="rect">
            <a:avLst/>
          </a:prstGeom>
          <a:solidFill>
            <a:schemeClr val="bg1"/>
          </a:solidFill>
          <a:ln>
            <a:noFill/>
          </a:ln>
        </p:spPr>
        <p:txBody>
          <a:bodyPr wrap="square" rtlCol="0">
            <a:spAutoFit/>
          </a:bodyPr>
          <a:lstStyle/>
          <a:p>
            <a:r>
              <a:rPr lang="fr-CA" sz="2000" dirty="0">
                <a:latin typeface="Univers Condensed Light" panose="020B0306020202040204"/>
              </a:rPr>
              <a:t>Métal réel</a:t>
            </a:r>
          </a:p>
          <a:p>
            <a:r>
              <a:rPr lang="fr-CA" sz="2000" dirty="0">
                <a:latin typeface="Univers Condensed Light" panose="020B0306020202040204"/>
              </a:rPr>
              <a:t>Aluminium</a:t>
            </a:r>
          </a:p>
        </p:txBody>
      </p:sp>
    </p:spTree>
    <p:extLst>
      <p:ext uri="{BB962C8B-B14F-4D97-AF65-F5344CB8AC3E}">
        <p14:creationId xmlns:p14="http://schemas.microsoft.com/office/powerpoint/2010/main" val="2762232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custDataLst>
              <p:tags r:id="rId3"/>
            </p:custDataLst>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custDataLst>
              <p:tags r:id="rId4"/>
            </p:custDataLst>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96A8F5-8F04-9E68-AA52-1D2AB623CC82}"/>
              </a:ext>
            </a:extLst>
          </p:cNvPr>
          <p:cNvSpPr>
            <a:spLocks noGrp="1"/>
          </p:cNvSpPr>
          <p:nvPr>
            <p:ph type="ftr" sz="quarter" idx="11"/>
            <p:custDataLst>
              <p:tags r:id="rId1"/>
            </p:custDataLst>
          </p:nvPr>
        </p:nvSpPr>
        <p:spPr/>
        <p:txBody>
          <a:bodyPr/>
          <a:lstStyle/>
          <a:p>
            <a:r>
              <a:rPr lang="fr-FR" dirty="0"/>
              <a:t>ALU-COMPÉTENCES</a:t>
            </a:r>
          </a:p>
        </p:txBody>
      </p:sp>
      <p:sp>
        <p:nvSpPr>
          <p:cNvPr id="5" name="Slide Number Placeholder 4">
            <a:extLst>
              <a:ext uri="{FF2B5EF4-FFF2-40B4-BE49-F238E27FC236}">
                <a16:creationId xmlns:a16="http://schemas.microsoft.com/office/drawing/2014/main" id="{3A590821-FC07-A605-A838-ADAF22AC861E}"/>
              </a:ext>
            </a:extLst>
          </p:cNvPr>
          <p:cNvSpPr>
            <a:spLocks noGrp="1"/>
          </p:cNvSpPr>
          <p:nvPr>
            <p:ph type="sldNum" sz="quarter" idx="12"/>
            <p:custDataLst>
              <p:tags r:id="rId2"/>
            </p:custDataLst>
          </p:nvPr>
        </p:nvSpPr>
        <p:spPr/>
        <p:txBody>
          <a:bodyPr/>
          <a:lstStyle/>
          <a:p>
            <a:fld id="{82B63C5F-247B-BE4F-ACBC-7BDD67617F3E}" type="slidenum">
              <a:rPr lang="fr-FR" smtClean="0"/>
              <a:t>20</a:t>
            </a:fld>
            <a:endParaRPr lang="fr-FR"/>
          </a:p>
        </p:txBody>
      </p:sp>
      <p:sp>
        <p:nvSpPr>
          <p:cNvPr id="6" name="Title 1">
            <a:extLst>
              <a:ext uri="{FF2B5EF4-FFF2-40B4-BE49-F238E27FC236}">
                <a16:creationId xmlns:a16="http://schemas.microsoft.com/office/drawing/2014/main" id="{077CBDA1-C8B5-DA8D-326C-984CA6AB0519}"/>
              </a:ext>
            </a:extLst>
          </p:cNvPr>
          <p:cNvSpPr txBox="1">
            <a:spLocks/>
          </p:cNvSpPr>
          <p:nvPr>
            <p:custDataLst>
              <p:tags r:id="rId3"/>
            </p:custDataLst>
          </p:nvPr>
        </p:nvSpPr>
        <p:spPr>
          <a:xfrm>
            <a:off x="568327" y="341812"/>
            <a:ext cx="9812780" cy="100458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solidFill>
                  <a:schemeClr val="accent2"/>
                </a:solidFill>
              </a:rPr>
              <a:t>Conséquences d'une mauvaise préparation de la surface lors du collage - exemples</a:t>
            </a:r>
            <a:endParaRPr lang="en-CA" dirty="0">
              <a:solidFill>
                <a:schemeClr val="accent2"/>
              </a:solidFill>
            </a:endParaRPr>
          </a:p>
        </p:txBody>
      </p:sp>
      <p:pic>
        <p:nvPicPr>
          <p:cNvPr id="10" name="Picture 9">
            <a:extLst>
              <a:ext uri="{FF2B5EF4-FFF2-40B4-BE49-F238E27FC236}">
                <a16:creationId xmlns:a16="http://schemas.microsoft.com/office/drawing/2014/main" id="{F6542AF7-96AE-FB4A-60A7-6C432E3D64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378" y="3758980"/>
            <a:ext cx="2368596" cy="1776448"/>
          </a:xfrm>
          <a:prstGeom prst="rect">
            <a:avLst/>
          </a:prstGeom>
          <a:ln>
            <a:solidFill>
              <a:schemeClr val="accent1"/>
            </a:solidFill>
          </a:ln>
        </p:spPr>
      </p:pic>
      <p:pic>
        <p:nvPicPr>
          <p:cNvPr id="14" name="Picture 13">
            <a:extLst>
              <a:ext uri="{FF2B5EF4-FFF2-40B4-BE49-F238E27FC236}">
                <a16:creationId xmlns:a16="http://schemas.microsoft.com/office/drawing/2014/main" id="{79B58229-74A9-5592-26A4-0DD793377D0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61" t="1753" r="1961" b="2409"/>
          <a:stretch/>
        </p:blipFill>
        <p:spPr>
          <a:xfrm>
            <a:off x="6509818" y="1380114"/>
            <a:ext cx="2343151" cy="1743075"/>
          </a:xfrm>
          <a:prstGeom prst="rect">
            <a:avLst/>
          </a:prstGeom>
          <a:ln>
            <a:solidFill>
              <a:schemeClr val="accent1"/>
            </a:solidFill>
          </a:ln>
        </p:spPr>
      </p:pic>
      <p:pic>
        <p:nvPicPr>
          <p:cNvPr id="17" name="Picture 16">
            <a:extLst>
              <a:ext uri="{FF2B5EF4-FFF2-40B4-BE49-F238E27FC236}">
                <a16:creationId xmlns:a16="http://schemas.microsoft.com/office/drawing/2014/main" id="{12ADF033-FD68-75C0-0C4C-CE9A0280A1F5}"/>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9094543" y="1348242"/>
            <a:ext cx="2573128" cy="1806337"/>
          </a:xfrm>
          <a:prstGeom prst="rect">
            <a:avLst/>
          </a:prstGeom>
          <a:ln>
            <a:solidFill>
              <a:schemeClr val="accent1"/>
            </a:solidFill>
          </a:ln>
        </p:spPr>
      </p:pic>
      <p:pic>
        <p:nvPicPr>
          <p:cNvPr id="18" name="Picture 17">
            <a:extLst>
              <a:ext uri="{FF2B5EF4-FFF2-40B4-BE49-F238E27FC236}">
                <a16:creationId xmlns:a16="http://schemas.microsoft.com/office/drawing/2014/main" id="{C217422A-BF99-D7BD-80B4-F04785655198}"/>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8965803" y="3692684"/>
            <a:ext cx="2830608" cy="1842744"/>
          </a:xfrm>
          <a:prstGeom prst="rect">
            <a:avLst/>
          </a:prstGeom>
          <a:ln>
            <a:solidFill>
              <a:schemeClr val="accent1"/>
            </a:solidFill>
          </a:ln>
        </p:spPr>
      </p:pic>
      <p:sp>
        <p:nvSpPr>
          <p:cNvPr id="2" name="TextBox 1">
            <a:extLst>
              <a:ext uri="{FF2B5EF4-FFF2-40B4-BE49-F238E27FC236}">
                <a16:creationId xmlns:a16="http://schemas.microsoft.com/office/drawing/2014/main" id="{5A136FAA-94B4-432F-4BE9-12EAD6618708}"/>
              </a:ext>
            </a:extLst>
          </p:cNvPr>
          <p:cNvSpPr txBox="1"/>
          <p:nvPr>
            <p:custDataLst>
              <p:tags r:id="rId6"/>
            </p:custDataLst>
          </p:nvPr>
        </p:nvSpPr>
        <p:spPr>
          <a:xfrm>
            <a:off x="10222831" y="5576557"/>
            <a:ext cx="1268698" cy="369332"/>
          </a:xfrm>
          <a:prstGeom prst="rect">
            <a:avLst/>
          </a:prstGeom>
          <a:noFill/>
        </p:spPr>
        <p:txBody>
          <a:bodyPr wrap="square" rtlCol="0">
            <a:spAutoFit/>
          </a:bodyPr>
          <a:lstStyle/>
          <a:p>
            <a:r>
              <a:rPr lang="en-CA" b="1" i="1" dirty="0" err="1"/>
              <a:t>Réf</a:t>
            </a:r>
            <a:r>
              <a:rPr lang="en-CA" b="1" i="1" dirty="0"/>
              <a:t> 29 à 32</a:t>
            </a:r>
            <a:endParaRPr lang="fr-CA" b="1" i="1" dirty="0"/>
          </a:p>
        </p:txBody>
      </p:sp>
      <p:sp>
        <p:nvSpPr>
          <p:cNvPr id="3" name="ZoneTexte 2"/>
          <p:cNvSpPr txBox="1"/>
          <p:nvPr/>
        </p:nvSpPr>
        <p:spPr>
          <a:xfrm>
            <a:off x="568327" y="1568107"/>
            <a:ext cx="5884051" cy="4154984"/>
          </a:xfrm>
          <a:prstGeom prst="rect">
            <a:avLst/>
          </a:prstGeom>
          <a:noFill/>
        </p:spPr>
        <p:txBody>
          <a:bodyPr wrap="square" rtlCol="0">
            <a:spAutoFit/>
          </a:bodyPr>
          <a:lstStyle/>
          <a:p>
            <a:pPr marL="342900" indent="-342900">
              <a:buFont typeface="+mj-lt"/>
              <a:buAutoNum type="arabicPeriod"/>
            </a:pPr>
            <a:r>
              <a:rPr lang="fr-CA" sz="2200" dirty="0">
                <a:latin typeface="Univers Condensed Light" panose="020B0306020202040204"/>
              </a:rPr>
              <a:t>Mauvaise adhérence due à une préparation insuffisante de la surface entre </a:t>
            </a:r>
            <a:r>
              <a:rPr lang="fr-CA" sz="2200" i="1" dirty="0">
                <a:latin typeface="Univers Condensed Light" panose="020B0306020202040204"/>
              </a:rPr>
              <a:t>drive </a:t>
            </a:r>
            <a:r>
              <a:rPr lang="fr-CA" sz="2200" i="1" dirty="0" err="1">
                <a:latin typeface="Univers Condensed Light" panose="020B0306020202040204"/>
              </a:rPr>
              <a:t>shaft</a:t>
            </a:r>
            <a:r>
              <a:rPr lang="fr-CA" sz="2200" i="1" dirty="0">
                <a:latin typeface="Univers Condensed Light" panose="020B0306020202040204"/>
              </a:rPr>
              <a:t> </a:t>
            </a:r>
            <a:r>
              <a:rPr lang="fr-CA" sz="2200" dirty="0">
                <a:latin typeface="Univers Condensed Light" panose="020B0306020202040204"/>
              </a:rPr>
              <a:t>et </a:t>
            </a:r>
            <a:r>
              <a:rPr lang="fr-CA" sz="2200" i="1" dirty="0" err="1">
                <a:latin typeface="Univers Condensed Light" panose="020B0306020202040204"/>
              </a:rPr>
              <a:t>flange</a:t>
            </a:r>
            <a:endParaRPr lang="fr-CA" sz="2200" i="1" dirty="0">
              <a:latin typeface="Univers Condensed Light" panose="020B0306020202040204"/>
            </a:endParaRPr>
          </a:p>
          <a:p>
            <a:pPr marL="342900" indent="-342900">
              <a:buFont typeface="+mj-lt"/>
              <a:buAutoNum type="arabicPeriod"/>
            </a:pPr>
            <a:r>
              <a:rPr lang="fr-CA" sz="2200" dirty="0">
                <a:latin typeface="Univers Condensed Light" panose="020B0306020202040204"/>
              </a:rPr>
              <a:t>Décollement de la peau près de l’extrémité de la lame en raison (1) d’une exposition à une érosion excessive de la finition de la lame ; (2) d’une corrosion du capuchon interne en aluminium de l’extrémité de la lame</a:t>
            </a:r>
          </a:p>
          <a:p>
            <a:pPr marL="342900" indent="-342900">
              <a:buFont typeface="+mj-lt"/>
              <a:buAutoNum type="arabicPeriod"/>
            </a:pPr>
            <a:r>
              <a:rPr lang="fr-CA" sz="2200" dirty="0">
                <a:latin typeface="Univers Condensed Light" panose="020B0306020202040204"/>
              </a:rPr>
              <a:t>Décollement des parois latérales du véhicules récréatif</a:t>
            </a:r>
          </a:p>
          <a:p>
            <a:pPr marL="342900" indent="-342900">
              <a:buFont typeface="+mj-lt"/>
              <a:buAutoNum type="arabicPeriod"/>
            </a:pPr>
            <a:r>
              <a:rPr lang="fr-CA" sz="2200" dirty="0">
                <a:latin typeface="Univers Condensed Light" panose="020B0306020202040204"/>
              </a:rPr>
              <a:t>Défaillance du joint de colle : problème de durabilité à long terme dû à un traitement inapproprié avant le collage de la peau sur le </a:t>
            </a:r>
            <a:r>
              <a:rPr lang="fr-CA" sz="2200" i="1" dirty="0" err="1">
                <a:latin typeface="Univers Condensed Light" panose="020B0306020202040204"/>
              </a:rPr>
              <a:t>spar</a:t>
            </a:r>
            <a:endParaRPr lang="fr-CA" sz="2200" i="1" dirty="0">
              <a:latin typeface="Univers Condensed Light" panose="020B0306020202040204"/>
            </a:endParaRPr>
          </a:p>
        </p:txBody>
      </p:sp>
      <p:sp>
        <p:nvSpPr>
          <p:cNvPr id="25" name="Ellipse 24"/>
          <p:cNvSpPr/>
          <p:nvPr/>
        </p:nvSpPr>
        <p:spPr>
          <a:xfrm>
            <a:off x="6693952" y="1481395"/>
            <a:ext cx="500793" cy="5007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rPr>
              <a:t>3</a:t>
            </a:r>
          </a:p>
        </p:txBody>
      </p:sp>
      <p:sp>
        <p:nvSpPr>
          <p:cNvPr id="26" name="Ellipse 25"/>
          <p:cNvSpPr/>
          <p:nvPr/>
        </p:nvSpPr>
        <p:spPr>
          <a:xfrm>
            <a:off x="6520876" y="3856866"/>
            <a:ext cx="500793" cy="5007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rPr>
              <a:t>2</a:t>
            </a:r>
          </a:p>
        </p:txBody>
      </p:sp>
      <p:sp>
        <p:nvSpPr>
          <p:cNvPr id="27" name="Ellipse 26"/>
          <p:cNvSpPr/>
          <p:nvPr/>
        </p:nvSpPr>
        <p:spPr>
          <a:xfrm>
            <a:off x="9094543" y="3856866"/>
            <a:ext cx="500793" cy="5007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rPr>
              <a:t>4</a:t>
            </a:r>
          </a:p>
        </p:txBody>
      </p:sp>
    </p:spTree>
    <p:extLst>
      <p:ext uri="{BB962C8B-B14F-4D97-AF65-F5344CB8AC3E}">
        <p14:creationId xmlns:p14="http://schemas.microsoft.com/office/powerpoint/2010/main" val="3136473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custDataLst>
              <p:tags r:id="rId1"/>
            </p:custDataLst>
          </p:nvPr>
        </p:nvSpPr>
        <p:spPr/>
        <p:txBody>
          <a:bodyPr/>
          <a:lstStyle/>
          <a:p>
            <a:r>
              <a:rPr lang="en-CA" dirty="0"/>
              <a:t>All Rights Reserved CNRC</a:t>
            </a:r>
          </a:p>
        </p:txBody>
      </p:sp>
      <p:sp>
        <p:nvSpPr>
          <p:cNvPr id="5" name="Slide Number Placeholder 4"/>
          <p:cNvSpPr>
            <a:spLocks noGrp="1"/>
          </p:cNvSpPr>
          <p:nvPr>
            <p:ph type="sldNum" sz="quarter" idx="12"/>
            <p:custDataLst>
              <p:tags r:id="rId2"/>
            </p:custDataLst>
          </p:nvPr>
        </p:nvSpPr>
        <p:spPr/>
        <p:txBody>
          <a:bodyPr/>
          <a:lstStyle/>
          <a:p>
            <a:fld id="{9A454529-06CD-4E11-98D4-E5450A141275}" type="slidenum">
              <a:rPr lang="en-CA" smtClean="0"/>
              <a:t>21</a:t>
            </a:fld>
            <a:endParaRPr lang="en-CA"/>
          </a:p>
        </p:txBody>
      </p:sp>
      <p:grpSp>
        <p:nvGrpSpPr>
          <p:cNvPr id="6" name="Group 5">
            <a:extLst>
              <a:ext uri="{FF2B5EF4-FFF2-40B4-BE49-F238E27FC236}">
                <a16:creationId xmlns:a16="http://schemas.microsoft.com/office/drawing/2014/main" id="{1AC4A469-237D-349F-30E6-88B6BD02D7E2}"/>
              </a:ext>
            </a:extLst>
          </p:cNvPr>
          <p:cNvGrpSpPr/>
          <p:nvPr>
            <p:custDataLst>
              <p:tags r:id="rId3"/>
            </p:custDataLst>
          </p:nvPr>
        </p:nvGrpSpPr>
        <p:grpSpPr>
          <a:xfrm>
            <a:off x="1620674" y="1432178"/>
            <a:ext cx="8688423" cy="1009633"/>
            <a:chOff x="2287734" y="1746751"/>
            <a:chExt cx="8688423" cy="1009633"/>
          </a:xfrm>
        </p:grpSpPr>
        <p:pic>
          <p:nvPicPr>
            <p:cNvPr id="8" name="Picture 2" descr="Sandblaster Abrasive Blasting Mascot Circle">
              <a:extLst>
                <a:ext uri="{FF2B5EF4-FFF2-40B4-BE49-F238E27FC236}">
                  <a16:creationId xmlns:a16="http://schemas.microsoft.com/office/drawing/2014/main" id="{BEABD4B2-3DB2-E844-1B2D-CEAD541C065C}"/>
                </a:ext>
              </a:extLst>
            </p:cNvPr>
            <p:cNvPicPr>
              <a:picLocks noChangeAspect="1" noChangeArrowheads="1"/>
            </p:cNvPicPr>
            <p:nvPr>
              <p:custDataLst>
                <p:tags r:id="rId6"/>
              </p:custDataLst>
            </p:nvPr>
          </p:nvPicPr>
          <p:blipFill rotWithShape="1">
            <a:blip r:embed="rId11">
              <a:extLst>
                <a:ext uri="{28A0092B-C50C-407E-A947-70E740481C1C}">
                  <a14:useLocalDpi xmlns:a14="http://schemas.microsoft.com/office/drawing/2010/main" val="0"/>
                </a:ext>
              </a:extLst>
            </a:blip>
            <a:srcRect l="7772" t="19524" r="3749" b="17302"/>
            <a:stretch/>
          </p:blipFill>
          <p:spPr bwMode="auto">
            <a:xfrm>
              <a:off x="2287734" y="1781938"/>
              <a:ext cx="1163419" cy="8769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mical test tube pictogram icon. Laboratory glassware or beaker equipment isolated on white background. Experiment flasks">
              <a:extLst>
                <a:ext uri="{FF2B5EF4-FFF2-40B4-BE49-F238E27FC236}">
                  <a16:creationId xmlns:a16="http://schemas.microsoft.com/office/drawing/2014/main" id="{680F7725-54BB-79F5-1590-D771856ECFA0}"/>
                </a:ext>
              </a:extLst>
            </p:cNvPr>
            <p:cNvPicPr>
              <a:picLocks noChangeAspect="1" noChangeArrowheads="1"/>
            </p:cNvPicPr>
            <p:nvPr>
              <p:custDataLst>
                <p:tags r:id="rId7"/>
              </p:custDataLst>
            </p:nvPr>
          </p:nvPicPr>
          <p:blipFill rotWithShape="1">
            <a:blip r:embed="rId12">
              <a:extLst>
                <a:ext uri="{28A0092B-C50C-407E-A947-70E740481C1C}">
                  <a14:useLocalDpi xmlns:a14="http://schemas.microsoft.com/office/drawing/2010/main" val="0"/>
                </a:ext>
              </a:extLst>
            </a:blip>
            <a:srcRect l="16054" t="11270" r="14866" b="18254"/>
            <a:stretch/>
          </p:blipFill>
          <p:spPr bwMode="auto">
            <a:xfrm>
              <a:off x="4898148" y="1844228"/>
              <a:ext cx="746791" cy="8146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Plasmas Are Considered A Distinct State Of Matter Because - Plasma Molecules, transparent png">
              <a:extLst>
                <a:ext uri="{FF2B5EF4-FFF2-40B4-BE49-F238E27FC236}">
                  <a16:creationId xmlns:a16="http://schemas.microsoft.com/office/drawing/2014/main" id="{F8AB4E71-A2E4-0872-E476-036827F00359}"/>
                </a:ext>
              </a:extLst>
            </p:cNvPr>
            <p:cNvPicPr>
              <a:picLocks noChangeAspect="1" noChangeArrowheads="1"/>
            </p:cNvPicPr>
            <p:nvPr>
              <p:custDataLst>
                <p:tags r:id="rId8"/>
              </p:custDataLst>
            </p:nvPr>
          </p:nvPicPr>
          <p:blipFill rotWithShape="1">
            <a:blip r:embed="rId13">
              <a:extLst>
                <a:ext uri="{28A0092B-C50C-407E-A947-70E740481C1C}">
                  <a14:useLocalDpi xmlns:a14="http://schemas.microsoft.com/office/drawing/2010/main" val="0"/>
                </a:ext>
              </a:extLst>
            </a:blip>
            <a:srcRect l="21010" t="6402" r="20592" b="5767"/>
            <a:stretch/>
          </p:blipFill>
          <p:spPr bwMode="auto">
            <a:xfrm>
              <a:off x="7375510" y="1799748"/>
              <a:ext cx="935038" cy="9261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34C7874-E6BC-1EBA-1D08-7F6A3B44D17D}"/>
                </a:ext>
              </a:extLst>
            </p:cNvPr>
            <p:cNvPicPr>
              <a:picLocks noChangeAspect="1"/>
            </p:cNvPicPr>
            <p:nvPr>
              <p:custDataLst>
                <p:tags r:id="rId9"/>
              </p:custDataLst>
            </p:nvPr>
          </p:nvPicPr>
          <p:blipFill>
            <a:blip r:embed="rId14"/>
            <a:stretch>
              <a:fillRect/>
            </a:stretch>
          </p:blipFill>
          <p:spPr>
            <a:xfrm>
              <a:off x="10041119" y="1746751"/>
              <a:ext cx="935038" cy="1009633"/>
            </a:xfrm>
            <a:prstGeom prst="rect">
              <a:avLst/>
            </a:prstGeom>
          </p:spPr>
        </p:pic>
      </p:grpSp>
      <p:sp>
        <p:nvSpPr>
          <p:cNvPr id="10" name="Title 1">
            <a:extLst>
              <a:ext uri="{FF2B5EF4-FFF2-40B4-BE49-F238E27FC236}">
                <a16:creationId xmlns:a16="http://schemas.microsoft.com/office/drawing/2014/main" id="{ED92863B-92B5-DDDF-A4EC-A00FC2161826}"/>
              </a:ext>
            </a:extLst>
          </p:cNvPr>
          <p:cNvSpPr txBox="1">
            <a:spLocks/>
          </p:cNvSpPr>
          <p:nvPr>
            <p:custDataLst>
              <p:tags r:id="rId4"/>
            </p:custDataLst>
          </p:nvPr>
        </p:nvSpPr>
        <p:spPr>
          <a:xfrm>
            <a:off x="568327" y="341812"/>
            <a:ext cx="10913292" cy="100458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solidFill>
                  <a:schemeClr val="accent2"/>
                </a:solidFill>
              </a:rPr>
              <a:t>Aperçu des méthodes de traitement de surface pour éviter </a:t>
            </a:r>
          </a:p>
          <a:p>
            <a:r>
              <a:rPr lang="fr-CA" dirty="0">
                <a:solidFill>
                  <a:schemeClr val="accent2"/>
                </a:solidFill>
              </a:rPr>
              <a:t>de graves conséquences</a:t>
            </a:r>
            <a:endParaRPr lang="en-CA" dirty="0">
              <a:solidFill>
                <a:schemeClr val="accent2"/>
              </a:solidFill>
            </a:endParaRPr>
          </a:p>
        </p:txBody>
      </p:sp>
      <p:graphicFrame>
        <p:nvGraphicFramePr>
          <p:cNvPr id="2" name="Tableau 1"/>
          <p:cNvGraphicFramePr>
            <a:graphicFrameLocks noGrp="1"/>
          </p:cNvGraphicFramePr>
          <p:nvPr>
            <p:custDataLst>
              <p:tags r:id="rId5"/>
            </p:custDataLst>
            <p:extLst>
              <p:ext uri="{D42A27DB-BD31-4B8C-83A1-F6EECF244321}">
                <p14:modId xmlns:p14="http://schemas.microsoft.com/office/powerpoint/2010/main" val="3373273014"/>
              </p:ext>
            </p:extLst>
          </p:nvPr>
        </p:nvGraphicFramePr>
        <p:xfrm>
          <a:off x="759425" y="2577822"/>
          <a:ext cx="10374493" cy="2987040"/>
        </p:xfrm>
        <a:graphic>
          <a:graphicData uri="http://schemas.openxmlformats.org/drawingml/2006/table">
            <a:tbl>
              <a:tblPr firstRow="1" bandRow="1">
                <a:tableStyleId>{5C22544A-7EE6-4342-B048-85BDC9FD1C3A}</a:tableStyleId>
              </a:tblPr>
              <a:tblGrid>
                <a:gridCol w="2595577">
                  <a:extLst>
                    <a:ext uri="{9D8B030D-6E8A-4147-A177-3AD203B41FA5}">
                      <a16:colId xmlns:a16="http://schemas.microsoft.com/office/drawing/2014/main" val="4163897573"/>
                    </a:ext>
                  </a:extLst>
                </a:gridCol>
                <a:gridCol w="2591670">
                  <a:extLst>
                    <a:ext uri="{9D8B030D-6E8A-4147-A177-3AD203B41FA5}">
                      <a16:colId xmlns:a16="http://schemas.microsoft.com/office/drawing/2014/main" val="3900094869"/>
                    </a:ext>
                  </a:extLst>
                </a:gridCol>
                <a:gridCol w="2593623">
                  <a:extLst>
                    <a:ext uri="{9D8B030D-6E8A-4147-A177-3AD203B41FA5}">
                      <a16:colId xmlns:a16="http://schemas.microsoft.com/office/drawing/2014/main" val="1608227019"/>
                    </a:ext>
                  </a:extLst>
                </a:gridCol>
                <a:gridCol w="2593623">
                  <a:extLst>
                    <a:ext uri="{9D8B030D-6E8A-4147-A177-3AD203B41FA5}">
                      <a16:colId xmlns:a16="http://schemas.microsoft.com/office/drawing/2014/main" val="1892098618"/>
                    </a:ext>
                  </a:extLst>
                </a:gridCol>
              </a:tblGrid>
              <a:tr h="370840">
                <a:tc>
                  <a:txBody>
                    <a:bodyPr/>
                    <a:lstStyle/>
                    <a:p>
                      <a:pPr algn="ctr"/>
                      <a:r>
                        <a:rPr lang="fr-CA" sz="2200" b="0" dirty="0">
                          <a:latin typeface="Univers Condensed Light" panose="020B0306020202040204"/>
                        </a:rPr>
                        <a:t>Mécanique</a:t>
                      </a:r>
                    </a:p>
                  </a:txBody>
                  <a:tcPr/>
                </a:tc>
                <a:tc>
                  <a:txBody>
                    <a:bodyPr/>
                    <a:lstStyle/>
                    <a:p>
                      <a:pPr algn="ctr"/>
                      <a:r>
                        <a:rPr lang="fr-CA" sz="2200" b="0" dirty="0">
                          <a:latin typeface="Univers Condensed Light" panose="020B0306020202040204"/>
                        </a:rPr>
                        <a:t>Chimique</a:t>
                      </a:r>
                    </a:p>
                  </a:txBody>
                  <a:tcPr/>
                </a:tc>
                <a:tc>
                  <a:txBody>
                    <a:bodyPr/>
                    <a:lstStyle/>
                    <a:p>
                      <a:pPr algn="ctr"/>
                      <a:r>
                        <a:rPr lang="fr-CA" sz="2200" b="0" dirty="0">
                          <a:latin typeface="Univers Condensed Light" panose="020B0306020202040204"/>
                        </a:rPr>
                        <a:t>Physique</a:t>
                      </a:r>
                    </a:p>
                  </a:txBody>
                  <a:tcPr/>
                </a:tc>
                <a:tc>
                  <a:txBody>
                    <a:bodyPr/>
                    <a:lstStyle/>
                    <a:p>
                      <a:pPr algn="ctr"/>
                      <a:r>
                        <a:rPr lang="fr-CA" sz="2200" b="0" dirty="0">
                          <a:latin typeface="Univers Condensed Light" panose="020B0306020202040204"/>
                        </a:rPr>
                        <a:t>Électrochimique</a:t>
                      </a:r>
                    </a:p>
                  </a:txBody>
                  <a:tcPr/>
                </a:tc>
                <a:extLst>
                  <a:ext uri="{0D108BD9-81ED-4DB2-BD59-A6C34878D82A}">
                    <a16:rowId xmlns:a16="http://schemas.microsoft.com/office/drawing/2014/main" val="3125548680"/>
                  </a:ext>
                </a:extLst>
              </a:tr>
              <a:tr h="370840">
                <a:tc>
                  <a:txBody>
                    <a:bodyPr/>
                    <a:lstStyle/>
                    <a:p>
                      <a:pPr marL="342900" indent="-342900" algn="l">
                        <a:buFont typeface="Arial" panose="020B0604020202020204" pitchFamily="34" charset="0"/>
                        <a:buChar char="•"/>
                      </a:pPr>
                      <a:r>
                        <a:rPr lang="fr-CA" sz="1800" dirty="0">
                          <a:latin typeface="Univers Condensed Light" panose="020B0306020202040204"/>
                        </a:rPr>
                        <a:t>Sablage/grenaillage</a:t>
                      </a:r>
                    </a:p>
                    <a:p>
                      <a:pPr marL="342900" indent="-342900" algn="l">
                        <a:buFont typeface="Arial" panose="020B0604020202020204" pitchFamily="34" charset="0"/>
                        <a:buChar char="•"/>
                      </a:pPr>
                      <a:r>
                        <a:rPr lang="fr-CA" sz="1800" dirty="0">
                          <a:latin typeface="Univers Condensed Light" panose="020B0306020202040204"/>
                        </a:rPr>
                        <a:t>Brossage de métaux</a:t>
                      </a:r>
                    </a:p>
                    <a:p>
                      <a:pPr marL="342900" indent="-342900" algn="l">
                        <a:buFont typeface="Arial" panose="020B0604020202020204" pitchFamily="34" charset="0"/>
                        <a:buChar char="•"/>
                      </a:pPr>
                      <a:r>
                        <a:rPr lang="fr-CA" sz="1800" dirty="0">
                          <a:latin typeface="Univers Condensed Light" panose="020B0306020202040204"/>
                        </a:rPr>
                        <a:t>Abrasion (disques/pads)</a:t>
                      </a:r>
                    </a:p>
                  </a:txBody>
                  <a:tcPr/>
                </a:tc>
                <a:tc>
                  <a:txBody>
                    <a:bodyPr/>
                    <a:lstStyle/>
                    <a:p>
                      <a:pPr marL="285750" indent="-285750">
                        <a:buFont typeface="Arial" panose="020B0604020202020204" pitchFamily="34" charset="0"/>
                        <a:buChar char="•"/>
                      </a:pPr>
                      <a:r>
                        <a:rPr lang="fr-CA" sz="1800" dirty="0">
                          <a:latin typeface="Univers Condensed Light" panose="020B0306020202040204"/>
                        </a:rPr>
                        <a:t>Nettoyage/gravure</a:t>
                      </a:r>
                    </a:p>
                    <a:p>
                      <a:pPr marL="285750" indent="-285750">
                        <a:buFont typeface="Arial" panose="020B0604020202020204" pitchFamily="34" charset="0"/>
                        <a:buChar char="•"/>
                      </a:pPr>
                      <a:r>
                        <a:rPr lang="fr-CA" sz="1800" dirty="0">
                          <a:latin typeface="Univers Condensed Light" panose="020B0306020202040204"/>
                        </a:rPr>
                        <a:t>Passivation</a:t>
                      </a:r>
                    </a:p>
                    <a:p>
                      <a:pPr marL="285750" indent="-285750">
                        <a:buFont typeface="Arial" panose="020B0604020202020204" pitchFamily="34" charset="0"/>
                        <a:buChar char="•"/>
                      </a:pPr>
                      <a:r>
                        <a:rPr lang="fr-CA" sz="1800" dirty="0">
                          <a:latin typeface="Univers Condensed Light" panose="020B0306020202040204"/>
                        </a:rPr>
                        <a:t>Fonctionnalisation</a:t>
                      </a:r>
                    </a:p>
                    <a:p>
                      <a:pPr marL="285750" indent="-285750">
                        <a:buFont typeface="Arial" panose="020B0604020202020204" pitchFamily="34" charset="0"/>
                        <a:buChar char="•"/>
                      </a:pPr>
                      <a:r>
                        <a:rPr lang="fr-CA" sz="1800" dirty="0">
                          <a:latin typeface="Univers Condensed Light" panose="020B0306020202040204"/>
                        </a:rPr>
                        <a:t>Revêtement par conversion</a:t>
                      </a:r>
                    </a:p>
                    <a:p>
                      <a:pPr marL="285750" indent="-285750">
                        <a:buFont typeface="Arial" panose="020B0604020202020204" pitchFamily="34" charset="0"/>
                        <a:buChar char="•"/>
                      </a:pPr>
                      <a:r>
                        <a:rPr lang="fr-CA" sz="1800" dirty="0">
                          <a:latin typeface="Univers Condensed Light" panose="020B0306020202040204"/>
                        </a:rPr>
                        <a:t>Revêtement chimique (sol-gel)</a:t>
                      </a:r>
                      <a:endParaRPr lang="en-CA" sz="1800" dirty="0">
                        <a:latin typeface="Univers Condensed Light" panose="020B0306020202040204"/>
                      </a:endParaRPr>
                    </a:p>
                    <a:p>
                      <a:pPr algn="l"/>
                      <a:endParaRPr lang="fr-CA" sz="1800" dirty="0">
                        <a:latin typeface="Univers Condensed Light" panose="020B0306020202040204"/>
                      </a:endParaRPr>
                    </a:p>
                  </a:txBody>
                  <a:tcPr/>
                </a:tc>
                <a:tc>
                  <a:txBody>
                    <a:bodyPr/>
                    <a:lstStyle/>
                    <a:p>
                      <a:pPr marL="285750" indent="-285750">
                        <a:buFont typeface="Arial" panose="020B0604020202020204" pitchFamily="34" charset="0"/>
                        <a:buChar char="•"/>
                      </a:pPr>
                      <a:r>
                        <a:rPr lang="fr-CA" sz="1800" dirty="0">
                          <a:latin typeface="Univers Condensed Light" panose="020B0306020202040204"/>
                        </a:rPr>
                        <a:t>Plasma (sous vide, atmosphérique)</a:t>
                      </a:r>
                    </a:p>
                    <a:p>
                      <a:pPr marL="285750" indent="-285750">
                        <a:buFont typeface="Arial" panose="020B0604020202020204" pitchFamily="34" charset="0"/>
                        <a:buChar char="•"/>
                      </a:pPr>
                      <a:r>
                        <a:rPr lang="fr-CA" sz="1800" dirty="0">
                          <a:latin typeface="Univers Condensed Light" panose="020B0306020202040204"/>
                        </a:rPr>
                        <a:t>Décharge corona</a:t>
                      </a:r>
                    </a:p>
                    <a:p>
                      <a:pPr marL="285750" indent="-285750">
                        <a:buFont typeface="Arial" panose="020B0604020202020204" pitchFamily="34" charset="0"/>
                        <a:buChar char="•"/>
                      </a:pPr>
                      <a:r>
                        <a:rPr lang="fr-CA" sz="1800" dirty="0">
                          <a:latin typeface="Univers Condensed Light" panose="020B0306020202040204"/>
                        </a:rPr>
                        <a:t>Laser (nettoyage, texturation)</a:t>
                      </a:r>
                    </a:p>
                    <a:p>
                      <a:pPr marL="285750" indent="-285750">
                        <a:buFont typeface="Arial" panose="020B0604020202020204" pitchFamily="34" charset="0"/>
                        <a:buChar char="•"/>
                      </a:pPr>
                      <a:r>
                        <a:rPr lang="fr-CA" sz="1800" dirty="0">
                          <a:latin typeface="Univers Condensed Light" panose="020B0306020202040204"/>
                        </a:rPr>
                        <a:t>Pulvérisation thermique/froide</a:t>
                      </a:r>
                    </a:p>
                    <a:p>
                      <a:pPr marL="285750" indent="-285750">
                        <a:buFont typeface="Arial" panose="020B0604020202020204" pitchFamily="34" charset="0"/>
                        <a:buChar char="•"/>
                      </a:pPr>
                      <a:r>
                        <a:rPr lang="fr-CA" sz="1800" dirty="0">
                          <a:latin typeface="Univers Condensed Light" panose="020B0306020202040204"/>
                        </a:rPr>
                        <a:t>Revêtement en poudre</a:t>
                      </a:r>
                    </a:p>
                    <a:p>
                      <a:pPr algn="l"/>
                      <a:endParaRPr lang="fr-CA" sz="1800" dirty="0">
                        <a:latin typeface="Univers Condensed Light" panose="020B0306020202040204"/>
                      </a:endParaRPr>
                    </a:p>
                  </a:txBody>
                  <a:tcPr/>
                </a:tc>
                <a:tc>
                  <a:txBody>
                    <a:bodyPr/>
                    <a:lstStyle/>
                    <a:p>
                      <a:pPr marL="285750" indent="-285750">
                        <a:buFont typeface="Arial" panose="020B0604020202020204" pitchFamily="34" charset="0"/>
                        <a:buChar char="•"/>
                      </a:pPr>
                      <a:r>
                        <a:rPr lang="en-CA" sz="1800" dirty="0" err="1">
                          <a:latin typeface="Univers Condensed Light" panose="020B0306020202040204"/>
                        </a:rPr>
                        <a:t>Anodisation</a:t>
                      </a:r>
                      <a:endParaRPr lang="en-CA" sz="1800" dirty="0">
                        <a:latin typeface="Univers Condensed Light" panose="020B0306020202040204"/>
                      </a:endParaRPr>
                    </a:p>
                    <a:p>
                      <a:pPr marL="285750" indent="-285750">
                        <a:buFont typeface="Arial" panose="020B0604020202020204" pitchFamily="34" charset="0"/>
                        <a:buChar char="•"/>
                      </a:pPr>
                      <a:r>
                        <a:rPr lang="en-CA" sz="1800" dirty="0" err="1">
                          <a:latin typeface="Univers Condensed Light" panose="020B0306020202040204"/>
                        </a:rPr>
                        <a:t>Électroplacage</a:t>
                      </a:r>
                      <a:endParaRPr lang="en-CA" sz="1800" dirty="0">
                        <a:latin typeface="Univers Condensed Light" panose="020B0306020202040204"/>
                      </a:endParaRPr>
                    </a:p>
                    <a:p>
                      <a:pPr marL="285750" indent="-285750">
                        <a:buFont typeface="Arial" panose="020B0604020202020204" pitchFamily="34" charset="0"/>
                        <a:buChar char="•"/>
                      </a:pPr>
                      <a:r>
                        <a:rPr lang="en-CA" sz="1800" dirty="0" err="1">
                          <a:latin typeface="Univers Condensed Light" panose="020B0306020202040204"/>
                        </a:rPr>
                        <a:t>Électropolissage</a:t>
                      </a:r>
                      <a:endParaRPr lang="fr-CA" sz="1800" dirty="0">
                        <a:latin typeface="Univers Condensed Light" panose="020B0306020202040204"/>
                      </a:endParaRPr>
                    </a:p>
                    <a:p>
                      <a:pPr algn="l"/>
                      <a:endParaRPr lang="fr-CA" sz="1800" dirty="0">
                        <a:latin typeface="Univers Condensed Light" panose="020B0306020202040204"/>
                      </a:endParaRPr>
                    </a:p>
                  </a:txBody>
                  <a:tcPr/>
                </a:tc>
                <a:extLst>
                  <a:ext uri="{0D108BD9-81ED-4DB2-BD59-A6C34878D82A}">
                    <a16:rowId xmlns:a16="http://schemas.microsoft.com/office/drawing/2014/main" val="4237588299"/>
                  </a:ext>
                </a:extLst>
              </a:tr>
            </a:tbl>
          </a:graphicData>
        </a:graphic>
      </p:graphicFrame>
    </p:spTree>
    <p:extLst>
      <p:ext uri="{BB962C8B-B14F-4D97-AF65-F5344CB8AC3E}">
        <p14:creationId xmlns:p14="http://schemas.microsoft.com/office/powerpoint/2010/main" val="2735454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C4B5-A521-8CA3-6E37-5E93D9878E33}"/>
              </a:ext>
            </a:extLst>
          </p:cNvPr>
          <p:cNvSpPr>
            <a:spLocks noGrp="1"/>
          </p:cNvSpPr>
          <p:nvPr>
            <p:ph type="title"/>
            <p:custDataLst>
              <p:tags r:id="rId1"/>
            </p:custDataLst>
          </p:nvPr>
        </p:nvSpPr>
        <p:spPr/>
        <p:txBody>
          <a:bodyPr/>
          <a:lstStyle/>
          <a:p>
            <a:r>
              <a:rPr lang="fr-CA" dirty="0">
                <a:solidFill>
                  <a:schemeClr val="accent2"/>
                </a:solidFill>
              </a:rPr>
              <a:t>Fournisseurs d'adhésifs nord-américains réputés</a:t>
            </a:r>
          </a:p>
        </p:txBody>
      </p:sp>
      <p:sp>
        <p:nvSpPr>
          <p:cNvPr id="4" name="Footer Placeholder 3">
            <a:extLst>
              <a:ext uri="{FF2B5EF4-FFF2-40B4-BE49-F238E27FC236}">
                <a16:creationId xmlns:a16="http://schemas.microsoft.com/office/drawing/2014/main" id="{8FA08CDF-02D5-D9B9-A68D-D76D39B5423C}"/>
              </a:ext>
            </a:extLst>
          </p:cNvPr>
          <p:cNvSpPr>
            <a:spLocks noGrp="1"/>
          </p:cNvSpPr>
          <p:nvPr>
            <p:ph type="ftr" sz="quarter" idx="11"/>
            <p:custDataLst>
              <p:tags r:id="rId2"/>
            </p:custDataLst>
          </p:nvPr>
        </p:nvSpPr>
        <p:spPr/>
        <p:txBody>
          <a:bodyPr/>
          <a:lstStyle/>
          <a:p>
            <a:r>
              <a:rPr lang="fr-FR"/>
              <a:t>ALU-COMPÉTENCES</a:t>
            </a:r>
          </a:p>
        </p:txBody>
      </p:sp>
      <p:sp>
        <p:nvSpPr>
          <p:cNvPr id="5" name="Slide Number Placeholder 4">
            <a:extLst>
              <a:ext uri="{FF2B5EF4-FFF2-40B4-BE49-F238E27FC236}">
                <a16:creationId xmlns:a16="http://schemas.microsoft.com/office/drawing/2014/main" id="{7F801942-2DDB-DE74-4893-EF4BABB792C8}"/>
              </a:ext>
            </a:extLst>
          </p:cNvPr>
          <p:cNvSpPr>
            <a:spLocks noGrp="1"/>
          </p:cNvSpPr>
          <p:nvPr>
            <p:ph type="sldNum" sz="quarter" idx="12"/>
            <p:custDataLst>
              <p:tags r:id="rId3"/>
            </p:custDataLst>
          </p:nvPr>
        </p:nvSpPr>
        <p:spPr/>
        <p:txBody>
          <a:bodyPr/>
          <a:lstStyle/>
          <a:p>
            <a:fld id="{82B63C5F-247B-BE4F-ACBC-7BDD67617F3E}" type="slidenum">
              <a:rPr lang="fr-FR" smtClean="0"/>
              <a:t>22</a:t>
            </a:fld>
            <a:endParaRPr lang="fr-FR"/>
          </a:p>
        </p:txBody>
      </p:sp>
      <p:pic>
        <p:nvPicPr>
          <p:cNvPr id="3074" name="Picture 2">
            <a:extLst>
              <a:ext uri="{FF2B5EF4-FFF2-40B4-BE49-F238E27FC236}">
                <a16:creationId xmlns:a16="http://schemas.microsoft.com/office/drawing/2014/main" id="{EE3E5B8D-BEE9-7E5F-28B1-330E5B2C64DA}"/>
              </a:ext>
            </a:extLst>
          </p:cNvPr>
          <p:cNvPicPr>
            <a:picLocks noChangeAspect="1" noChangeArrowheads="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1149751" y="1634592"/>
            <a:ext cx="2234398" cy="12613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F201A76-1A54-CBCF-AD50-9C56E038FA03}"/>
              </a:ext>
            </a:extLst>
          </p:cNvPr>
          <p:cNvPicPr>
            <a:picLocks noChangeAspect="1" noChangeArrowheads="1"/>
          </p:cNvPicPr>
          <p:nvPr>
            <p:custDataLst>
              <p:tags r:id="rId5"/>
            </p:custDataLst>
          </p:nvPr>
        </p:nvPicPr>
        <p:blipFill>
          <a:blip r:embed="rId20">
            <a:extLst>
              <a:ext uri="{28A0092B-C50C-407E-A947-70E740481C1C}">
                <a14:useLocalDpi xmlns:a14="http://schemas.microsoft.com/office/drawing/2010/main" val="0"/>
              </a:ext>
            </a:extLst>
          </a:blip>
          <a:srcRect/>
          <a:stretch>
            <a:fillRect/>
          </a:stretch>
        </p:blipFill>
        <p:spPr bwMode="auto">
          <a:xfrm>
            <a:off x="4574007" y="1909140"/>
            <a:ext cx="1367990" cy="720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B. Fuller Company Vector Logo">
            <a:extLst>
              <a:ext uri="{FF2B5EF4-FFF2-40B4-BE49-F238E27FC236}">
                <a16:creationId xmlns:a16="http://schemas.microsoft.com/office/drawing/2014/main" id="{872AD133-7B10-A91A-7E54-DC21897E1188}"/>
              </a:ext>
            </a:extLst>
          </p:cNvPr>
          <p:cNvPicPr>
            <a:picLocks noChangeAspect="1" noChangeArrowheads="1"/>
          </p:cNvPicPr>
          <p:nvPr>
            <p:custDataLst>
              <p:tags r:id="rId6"/>
            </p:custDataLst>
          </p:nvPr>
        </p:nvPicPr>
        <p:blipFill rotWithShape="1">
          <a:blip r:embed="rId21">
            <a:extLst>
              <a:ext uri="{28A0092B-C50C-407E-A947-70E740481C1C}">
                <a14:useLocalDpi xmlns:a14="http://schemas.microsoft.com/office/drawing/2010/main" val="0"/>
              </a:ext>
            </a:extLst>
          </a:blip>
          <a:srcRect t="24079" b="24084"/>
          <a:stretch/>
        </p:blipFill>
        <p:spPr bwMode="auto">
          <a:xfrm>
            <a:off x="7092357" y="1746859"/>
            <a:ext cx="3826126" cy="1101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PG Industries&#10; logo (transparent PNG)">
            <a:extLst>
              <a:ext uri="{FF2B5EF4-FFF2-40B4-BE49-F238E27FC236}">
                <a16:creationId xmlns:a16="http://schemas.microsoft.com/office/drawing/2014/main" id="{427A7493-0E25-906F-997A-E4DE95B66229}"/>
              </a:ext>
            </a:extLst>
          </p:cNvPr>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9673006" y="4150173"/>
            <a:ext cx="1103156" cy="8545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50825C2-5C88-BDF1-2F36-7B9D70806D23}"/>
              </a:ext>
            </a:extLst>
          </p:cNvPr>
          <p:cNvPicPr>
            <a:picLocks noChangeAspect="1" noChangeArrowheads="1"/>
          </p:cNvPicPr>
          <p:nvPr>
            <p:custDataLst>
              <p:tags r:id="rId8"/>
            </p:custDataLst>
          </p:nvPr>
        </p:nvPicPr>
        <p:blipFill rotWithShape="1">
          <a:blip r:embed="rId23">
            <a:extLst>
              <a:ext uri="{28A0092B-C50C-407E-A947-70E740481C1C}">
                <a14:useLocalDpi xmlns:a14="http://schemas.microsoft.com/office/drawing/2010/main" val="0"/>
              </a:ext>
            </a:extLst>
          </a:blip>
          <a:srcRect t="31343" b="31843"/>
          <a:stretch/>
        </p:blipFill>
        <p:spPr bwMode="auto">
          <a:xfrm>
            <a:off x="838200" y="3208164"/>
            <a:ext cx="2857500" cy="6311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Ellsworth Adhesives">
            <a:extLst>
              <a:ext uri="{FF2B5EF4-FFF2-40B4-BE49-F238E27FC236}">
                <a16:creationId xmlns:a16="http://schemas.microsoft.com/office/drawing/2014/main" id="{BDA7D9B3-317E-27AE-85B0-DCF79C51F430}"/>
              </a:ext>
            </a:extLst>
          </p:cNvPr>
          <p:cNvPicPr>
            <a:picLocks noChangeAspect="1" noChangeArrowheads="1"/>
          </p:cNvPicPr>
          <p:nvPr>
            <p:custDataLst>
              <p:tags r:id="rId9"/>
            </p:custDataLst>
          </p:nvPr>
        </p:nvPicPr>
        <p:blipFill>
          <a:blip r:embed="rId24">
            <a:extLst>
              <a:ext uri="{28A0092B-C50C-407E-A947-70E740481C1C}">
                <a14:useLocalDpi xmlns:a14="http://schemas.microsoft.com/office/drawing/2010/main" val="0"/>
              </a:ext>
            </a:extLst>
          </a:blip>
          <a:srcRect/>
          <a:stretch>
            <a:fillRect/>
          </a:stretch>
        </p:blipFill>
        <p:spPr bwMode="auto">
          <a:xfrm>
            <a:off x="8035885" y="3183003"/>
            <a:ext cx="3826127" cy="57042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597402E2-5DD4-9DB6-9183-2E48B0CCB947}"/>
              </a:ext>
            </a:extLst>
          </p:cNvPr>
          <p:cNvPicPr>
            <a:picLocks noChangeAspect="1" noChangeArrowheads="1"/>
          </p:cNvPicPr>
          <p:nvPr>
            <p:custDataLst>
              <p:tags r:id="rId10"/>
            </p:custDataLst>
          </p:nvPr>
        </p:nvPicPr>
        <p:blipFill>
          <a:blip r:embed="rId25">
            <a:extLst>
              <a:ext uri="{28A0092B-C50C-407E-A947-70E740481C1C}">
                <a14:useLocalDpi xmlns:a14="http://schemas.microsoft.com/office/drawing/2010/main" val="0"/>
              </a:ext>
            </a:extLst>
          </a:blip>
          <a:srcRect/>
          <a:stretch>
            <a:fillRect/>
          </a:stretch>
        </p:blipFill>
        <p:spPr bwMode="auto">
          <a:xfrm>
            <a:off x="4837444" y="3024928"/>
            <a:ext cx="2209106" cy="63117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207FF12D-C7DF-D1F5-E67E-23FE68924BA7}"/>
              </a:ext>
            </a:extLst>
          </p:cNvPr>
          <p:cNvPicPr>
            <a:picLocks noChangeAspect="1" noChangeArrowheads="1"/>
          </p:cNvPicPr>
          <p:nvPr>
            <p:custDataLst>
              <p:tags r:id="rId11"/>
            </p:custDataLst>
          </p:nvPr>
        </p:nvPicPr>
        <p:blipFill>
          <a:blip r:embed="rId26">
            <a:extLst>
              <a:ext uri="{28A0092B-C50C-407E-A947-70E740481C1C}">
                <a14:useLocalDpi xmlns:a14="http://schemas.microsoft.com/office/drawing/2010/main" val="0"/>
              </a:ext>
            </a:extLst>
          </a:blip>
          <a:srcRect/>
          <a:stretch>
            <a:fillRect/>
          </a:stretch>
        </p:blipFill>
        <p:spPr bwMode="auto">
          <a:xfrm>
            <a:off x="2137161" y="5320648"/>
            <a:ext cx="2374548" cy="78415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29BAEFA2-59D2-C161-6BED-10B096EF0950}"/>
              </a:ext>
            </a:extLst>
          </p:cNvPr>
          <p:cNvPicPr>
            <a:picLocks noChangeAspect="1" noChangeArrowheads="1"/>
          </p:cNvPicPr>
          <p:nvPr>
            <p:custDataLst>
              <p:tags r:id="rId12"/>
            </p:custDataLst>
          </p:nvPr>
        </p:nvPicPr>
        <p:blipFill>
          <a:blip r:embed="rId27">
            <a:extLst>
              <a:ext uri="{28A0092B-C50C-407E-A947-70E740481C1C}">
                <a14:useLocalDpi xmlns:a14="http://schemas.microsoft.com/office/drawing/2010/main" val="0"/>
              </a:ext>
            </a:extLst>
          </a:blip>
          <a:srcRect/>
          <a:stretch>
            <a:fillRect/>
          </a:stretch>
        </p:blipFill>
        <p:spPr bwMode="auto">
          <a:xfrm>
            <a:off x="1037563" y="4248513"/>
            <a:ext cx="3474146" cy="44769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E60C8566-3C21-B550-7165-5F3AB17915DE}"/>
              </a:ext>
            </a:extLst>
          </p:cNvPr>
          <p:cNvPicPr>
            <a:picLocks noChangeAspect="1" noChangeArrowheads="1"/>
          </p:cNvPicPr>
          <p:nvPr>
            <p:custDataLst>
              <p:tags r:id="rId13"/>
            </p:custDataLst>
          </p:nvPr>
        </p:nvPicPr>
        <p:blipFill>
          <a:blip r:embed="rId28">
            <a:extLst>
              <a:ext uri="{28A0092B-C50C-407E-A947-70E740481C1C}">
                <a14:useLocalDpi xmlns:a14="http://schemas.microsoft.com/office/drawing/2010/main" val="0"/>
              </a:ext>
            </a:extLst>
          </a:blip>
          <a:srcRect/>
          <a:stretch>
            <a:fillRect/>
          </a:stretch>
        </p:blipFill>
        <p:spPr bwMode="auto">
          <a:xfrm>
            <a:off x="5581323" y="4289018"/>
            <a:ext cx="3022068" cy="433601"/>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FE9817DE-6FFF-EE33-5A69-2EE668915C71}"/>
              </a:ext>
            </a:extLst>
          </p:cNvPr>
          <p:cNvPicPr>
            <a:picLocks noChangeAspect="1" noChangeArrowheads="1"/>
          </p:cNvPicPr>
          <p:nvPr>
            <p:custDataLst>
              <p:tags r:id="rId14"/>
            </p:custDataLst>
          </p:nvPr>
        </p:nvPicPr>
        <p:blipFill>
          <a:blip r:embed="rId29">
            <a:extLst>
              <a:ext uri="{28A0092B-C50C-407E-A947-70E740481C1C}">
                <a14:useLocalDpi xmlns:a14="http://schemas.microsoft.com/office/drawing/2010/main" val="0"/>
              </a:ext>
            </a:extLst>
          </a:blip>
          <a:srcRect/>
          <a:stretch>
            <a:fillRect/>
          </a:stretch>
        </p:blipFill>
        <p:spPr bwMode="auto">
          <a:xfrm>
            <a:off x="5175180" y="5258213"/>
            <a:ext cx="2171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00AF5E2-7A27-5FFA-46B4-FA6B9C4344A8}"/>
              </a:ext>
            </a:extLst>
          </p:cNvPr>
          <p:cNvPicPr>
            <a:picLocks noChangeAspect="1" noChangeArrowheads="1"/>
          </p:cNvPicPr>
          <p:nvPr>
            <p:custDataLst>
              <p:tags r:id="rId15"/>
            </p:custDataLst>
          </p:nvPr>
        </p:nvPicPr>
        <p:blipFill>
          <a:blip r:embed="rId30">
            <a:extLst>
              <a:ext uri="{28A0092B-C50C-407E-A947-70E740481C1C}">
                <a14:useLocalDpi xmlns:a14="http://schemas.microsoft.com/office/drawing/2010/main" val="0"/>
              </a:ext>
            </a:extLst>
          </a:blip>
          <a:srcRect/>
          <a:stretch>
            <a:fillRect/>
          </a:stretch>
        </p:blipFill>
        <p:spPr bwMode="auto">
          <a:xfrm>
            <a:off x="8311521" y="5137627"/>
            <a:ext cx="1254510" cy="10791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559A00-6805-ADF3-C711-4857BEC5E87E}"/>
              </a:ext>
            </a:extLst>
          </p:cNvPr>
          <p:cNvSpPr txBox="1"/>
          <p:nvPr>
            <p:custDataLst>
              <p:tags r:id="rId16"/>
            </p:custDataLst>
          </p:nvPr>
        </p:nvSpPr>
        <p:spPr>
          <a:xfrm>
            <a:off x="641844" y="6216775"/>
            <a:ext cx="2990633" cy="369332"/>
          </a:xfrm>
          <a:prstGeom prst="rect">
            <a:avLst/>
          </a:prstGeom>
          <a:noFill/>
        </p:spPr>
        <p:txBody>
          <a:bodyPr wrap="square" rtlCol="0">
            <a:spAutoFit/>
          </a:bodyPr>
          <a:lstStyle/>
          <a:p>
            <a:r>
              <a:rPr lang="en-CA" b="1" i="1" dirty="0" err="1"/>
              <a:t>Réf</a:t>
            </a:r>
            <a:r>
              <a:rPr lang="en-CA" b="1" i="1" dirty="0"/>
              <a:t> 33 à 39</a:t>
            </a:r>
            <a:endParaRPr lang="fr-CA" b="1" i="1" dirty="0"/>
          </a:p>
        </p:txBody>
      </p:sp>
    </p:spTree>
    <p:extLst>
      <p:ext uri="{BB962C8B-B14F-4D97-AF65-F5344CB8AC3E}">
        <p14:creationId xmlns:p14="http://schemas.microsoft.com/office/powerpoint/2010/main" val="54822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vert="horz" lIns="0" tIns="0" rIns="0" bIns="0" rtlCol="0" anchor="b">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2. Comment choisir l'adhésif?</a:t>
            </a: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23</a:t>
            </a:fld>
            <a:endParaRPr lang="fr-FR"/>
          </a:p>
        </p:txBody>
      </p:sp>
    </p:spTree>
    <p:extLst>
      <p:ext uri="{BB962C8B-B14F-4D97-AF65-F5344CB8AC3E}">
        <p14:creationId xmlns:p14="http://schemas.microsoft.com/office/powerpoint/2010/main" val="203950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5DDB17-0F66-C225-FFE9-ECAA15D5CE81}"/>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44EF5342-E141-6FEF-29D9-8A060F575951}"/>
              </a:ext>
            </a:extLst>
          </p:cNvPr>
          <p:cNvSpPr>
            <a:spLocks noGrp="1"/>
          </p:cNvSpPr>
          <p:nvPr>
            <p:ph type="sldNum" sz="quarter" idx="12"/>
            <p:custDataLst>
              <p:tags r:id="rId2"/>
            </p:custDataLst>
          </p:nvPr>
        </p:nvSpPr>
        <p:spPr/>
        <p:txBody>
          <a:bodyPr/>
          <a:lstStyle/>
          <a:p>
            <a:fld id="{82B63C5F-247B-BE4F-ACBC-7BDD67617F3E}" type="slidenum">
              <a:rPr lang="fr-FR" smtClean="0"/>
              <a:t>24</a:t>
            </a:fld>
            <a:endParaRPr lang="fr-FR"/>
          </a:p>
        </p:txBody>
      </p:sp>
      <p:sp>
        <p:nvSpPr>
          <p:cNvPr id="5" name="Title 4">
            <a:extLst>
              <a:ext uri="{FF2B5EF4-FFF2-40B4-BE49-F238E27FC236}">
                <a16:creationId xmlns:a16="http://schemas.microsoft.com/office/drawing/2014/main" id="{4ADDFC42-AF02-3EDD-2033-FCDD03C1AC60}"/>
              </a:ext>
            </a:extLst>
          </p:cNvPr>
          <p:cNvSpPr>
            <a:spLocks noGrp="1"/>
          </p:cNvSpPr>
          <p:nvPr>
            <p:ph type="title"/>
            <p:custDataLst>
              <p:tags r:id="rId3"/>
            </p:custDataLst>
          </p:nvPr>
        </p:nvSpPr>
        <p:spPr>
          <a:xfrm>
            <a:off x="591733" y="450261"/>
            <a:ext cx="10241367" cy="926926"/>
          </a:xfrm>
        </p:spPr>
        <p:txBody>
          <a:bodyPr>
            <a:noAutofit/>
          </a:bodyPr>
          <a:lstStyle/>
          <a:p>
            <a:r>
              <a:rPr lang="fr-CA" dirty="0"/>
              <a:t>Critères de choix des adhésifs pour le collage de l'aluminium</a:t>
            </a:r>
          </a:p>
        </p:txBody>
      </p:sp>
      <p:pic>
        <p:nvPicPr>
          <p:cNvPr id="7170" name="Picture 2" descr="© crosswind">
            <a:extLst>
              <a:ext uri="{FF2B5EF4-FFF2-40B4-BE49-F238E27FC236}">
                <a16:creationId xmlns:a16="http://schemas.microsoft.com/office/drawing/2014/main" id="{F80F9735-ED06-DA3C-B0E4-76AE1563349E}"/>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8357253" y="1087354"/>
            <a:ext cx="3373934" cy="22396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mbo flatbed trailer -Manac">
            <a:extLst>
              <a:ext uri="{FF2B5EF4-FFF2-40B4-BE49-F238E27FC236}">
                <a16:creationId xmlns:a16="http://schemas.microsoft.com/office/drawing/2014/main" id="{DE02747E-F09C-84CD-1818-903BA3BE2FB8}"/>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8620597" y="3722790"/>
            <a:ext cx="3213128" cy="240674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rusty slush on car">
            <a:extLst>
              <a:ext uri="{FF2B5EF4-FFF2-40B4-BE49-F238E27FC236}">
                <a16:creationId xmlns:a16="http://schemas.microsoft.com/office/drawing/2014/main" id="{42A04E15-4EEF-2ED5-F422-03933FEC7130}"/>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6661537" y="2868391"/>
            <a:ext cx="2983726" cy="1989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EEE37D-D273-9328-84BE-E27ADF8FD07B}"/>
              </a:ext>
            </a:extLst>
          </p:cNvPr>
          <p:cNvSpPr txBox="1"/>
          <p:nvPr>
            <p:custDataLst>
              <p:tags r:id="rId7"/>
            </p:custDataLst>
          </p:nvPr>
        </p:nvSpPr>
        <p:spPr>
          <a:xfrm>
            <a:off x="591733" y="1306574"/>
            <a:ext cx="6311755" cy="4389920"/>
          </a:xfrm>
          <a:prstGeom prst="rect">
            <a:avLst/>
          </a:prstGeom>
          <a:noFill/>
        </p:spPr>
        <p:txBody>
          <a:bodyPr wrap="square">
            <a:spAutoFit/>
          </a:bodyPr>
          <a:lstStyle/>
          <a:p>
            <a:pPr>
              <a:lnSpc>
                <a:spcPct val="90000"/>
              </a:lnSpc>
              <a:spcBef>
                <a:spcPts val="500"/>
              </a:spcBef>
              <a:defRPr/>
            </a:pPr>
            <a:r>
              <a:rPr lang="fr-CA" sz="2200" dirty="0">
                <a:latin typeface="Univers Condensed Light" panose="020B0306020202040204" pitchFamily="34" charset="0"/>
              </a:rPr>
              <a:t>Connaissez votre application finale !</a:t>
            </a:r>
          </a:p>
          <a:p>
            <a:pPr>
              <a:lnSpc>
                <a:spcPct val="90000"/>
              </a:lnSpc>
              <a:spcBef>
                <a:spcPts val="500"/>
              </a:spcBef>
              <a:defRPr/>
            </a:pPr>
            <a:endParaRPr lang="fr-CA" sz="2200" dirty="0">
              <a:latin typeface="Univers Condensed Light" panose="020B0306020202040204" pitchFamily="34" charset="0"/>
            </a:endParaRPr>
          </a:p>
          <a:p>
            <a:pPr>
              <a:lnSpc>
                <a:spcPct val="90000"/>
              </a:lnSpc>
              <a:spcBef>
                <a:spcPts val="500"/>
              </a:spcBef>
              <a:defRPr/>
            </a:pPr>
            <a:r>
              <a:rPr lang="fr-CA" sz="2200" dirty="0">
                <a:latin typeface="Univers Condensed Light" panose="020B0306020202040204" pitchFamily="34" charset="0"/>
              </a:rPr>
              <a:t>À considérer :</a:t>
            </a:r>
            <a:endParaRPr kumimoji="0" lang="fr-CA" sz="2200" i="0" u="none" strike="noStrike" kern="1200" cap="none" spc="0" normalizeH="0" baseline="0" noProof="0" dirty="0">
              <a:ln>
                <a:noFill/>
              </a:ln>
              <a:effectLst/>
              <a:uLnTx/>
              <a:uFillTx/>
              <a:latin typeface="Univers Condensed Light" panose="020B0306020202040204" pitchFamily="34" charset="0"/>
            </a:endParaRP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Résistance recherchée - structurale ou non structurale</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Exposition à des températures élevées/basses </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Exposition à l'humidité</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Exposition à la fatigue</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Exposition aux conditions environnementales - chaleur, humidité, sel, acides, pluie</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Contact avec des acides ou des bases</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Zone à coller</a:t>
            </a:r>
          </a:p>
          <a:p>
            <a:pPr marL="342900" indent="-342900">
              <a:lnSpc>
                <a:spcPct val="90000"/>
              </a:lnSpc>
              <a:spcBef>
                <a:spcPts val="500"/>
              </a:spcBef>
              <a:buFont typeface="Arial" panose="020B0604020202020204" pitchFamily="34" charset="0"/>
              <a:buChar char="•"/>
              <a:defRPr/>
            </a:pPr>
            <a:r>
              <a:rPr kumimoji="0" lang="fr-CA" sz="2200" i="0" u="none" strike="noStrike" kern="1200" cap="none" spc="0" normalizeH="0" baseline="0" noProof="0" dirty="0">
                <a:ln>
                  <a:noFill/>
                </a:ln>
                <a:effectLst/>
                <a:uLnTx/>
                <a:uFillTx/>
                <a:latin typeface="Univers Condensed Light" panose="020B0306020202040204" pitchFamily="34" charset="0"/>
              </a:rPr>
              <a:t>Géométrie et conception des matériaux à coller</a:t>
            </a:r>
          </a:p>
        </p:txBody>
      </p:sp>
      <p:sp>
        <p:nvSpPr>
          <p:cNvPr id="17" name="TextBox 16">
            <a:extLst>
              <a:ext uri="{FF2B5EF4-FFF2-40B4-BE49-F238E27FC236}">
                <a16:creationId xmlns:a16="http://schemas.microsoft.com/office/drawing/2014/main" id="{21009604-3AAE-85B8-ED07-D0AF509C3689}"/>
              </a:ext>
            </a:extLst>
          </p:cNvPr>
          <p:cNvSpPr txBox="1"/>
          <p:nvPr>
            <p:custDataLst>
              <p:tags r:id="rId8"/>
            </p:custDataLst>
          </p:nvPr>
        </p:nvSpPr>
        <p:spPr>
          <a:xfrm>
            <a:off x="8520920" y="6245051"/>
            <a:ext cx="2990633" cy="369332"/>
          </a:xfrm>
          <a:prstGeom prst="rect">
            <a:avLst/>
          </a:prstGeom>
          <a:noFill/>
        </p:spPr>
        <p:txBody>
          <a:bodyPr wrap="square" rtlCol="0">
            <a:spAutoFit/>
          </a:bodyPr>
          <a:lstStyle/>
          <a:p>
            <a:r>
              <a:rPr lang="en-CA" b="1" i="1" dirty="0" err="1"/>
              <a:t>Réf</a:t>
            </a:r>
            <a:r>
              <a:rPr lang="en-CA" b="1" i="1" dirty="0"/>
              <a:t> 40 à 42</a:t>
            </a:r>
            <a:endParaRPr lang="fr-CA" b="1" i="1" dirty="0"/>
          </a:p>
        </p:txBody>
      </p:sp>
    </p:spTree>
    <p:extLst>
      <p:ext uri="{BB962C8B-B14F-4D97-AF65-F5344CB8AC3E}">
        <p14:creationId xmlns:p14="http://schemas.microsoft.com/office/powerpoint/2010/main" val="1608676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5DDB17-0F66-C225-FFE9-ECAA15D5CE81}"/>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44EF5342-E141-6FEF-29D9-8A060F575951}"/>
              </a:ext>
            </a:extLst>
          </p:cNvPr>
          <p:cNvSpPr>
            <a:spLocks noGrp="1"/>
          </p:cNvSpPr>
          <p:nvPr>
            <p:ph type="sldNum" sz="quarter" idx="12"/>
            <p:custDataLst>
              <p:tags r:id="rId2"/>
            </p:custDataLst>
          </p:nvPr>
        </p:nvSpPr>
        <p:spPr/>
        <p:txBody>
          <a:bodyPr/>
          <a:lstStyle/>
          <a:p>
            <a:fld id="{82B63C5F-247B-BE4F-ACBC-7BDD67617F3E}" type="slidenum">
              <a:rPr lang="fr-FR" smtClean="0"/>
              <a:t>25</a:t>
            </a:fld>
            <a:endParaRPr lang="fr-FR"/>
          </a:p>
        </p:txBody>
      </p:sp>
      <p:sp>
        <p:nvSpPr>
          <p:cNvPr id="4" name="Text Placeholder 3">
            <a:extLst>
              <a:ext uri="{FF2B5EF4-FFF2-40B4-BE49-F238E27FC236}">
                <a16:creationId xmlns:a16="http://schemas.microsoft.com/office/drawing/2014/main" id="{2386000F-F3A7-E5D8-B3C3-2431B641437F}"/>
              </a:ext>
            </a:extLst>
          </p:cNvPr>
          <p:cNvSpPr>
            <a:spLocks noGrp="1"/>
          </p:cNvSpPr>
          <p:nvPr>
            <p:ph type="body" idx="1"/>
            <p:custDataLst>
              <p:tags r:id="rId3"/>
            </p:custDataLst>
          </p:nvPr>
        </p:nvSpPr>
        <p:spPr>
          <a:xfrm>
            <a:off x="441897" y="2116636"/>
            <a:ext cx="6401031" cy="3542291"/>
          </a:xfrm>
        </p:spPr>
        <p:txBody>
          <a:bodyPr>
            <a:normAutofit/>
          </a:bodyPr>
          <a:lstStyle/>
          <a:p>
            <a:pPr marL="914400" lvl="1" indent="-457200">
              <a:buFont typeface="+mj-lt"/>
              <a:buAutoNum type="arabicPeriod"/>
            </a:pPr>
            <a:r>
              <a:rPr lang="fr-CA" b="0" u="sng" dirty="0">
                <a:solidFill>
                  <a:schemeClr val="tx1"/>
                </a:solidFill>
              </a:rPr>
              <a:t>Poser plus de questions sur </a:t>
            </a:r>
          </a:p>
          <a:p>
            <a:pPr marL="1257300" lvl="2" indent="-342900">
              <a:buFont typeface="Arial" panose="020B0604020202020204" pitchFamily="34" charset="0"/>
              <a:buChar char="•"/>
            </a:pPr>
            <a:r>
              <a:rPr lang="fr-CA" sz="2000" b="0" dirty="0"/>
              <a:t>Temps ouvert des adhésifs - temps après lequel l'adhésif commence à durcir</a:t>
            </a:r>
          </a:p>
          <a:p>
            <a:pPr marL="1257300" lvl="2" indent="-342900">
              <a:buFont typeface="Arial" panose="020B0604020202020204" pitchFamily="34" charset="0"/>
              <a:buChar char="•"/>
            </a:pPr>
            <a:r>
              <a:rPr lang="fr-CA" sz="2000" b="0" dirty="0"/>
              <a:t>Temps de manipulation - temps pendant lequel les substrats peuvent être manipulés</a:t>
            </a:r>
          </a:p>
          <a:p>
            <a:pPr marL="1257300" lvl="2" indent="-342900">
              <a:buFont typeface="Arial" panose="020B0604020202020204" pitchFamily="34" charset="0"/>
              <a:buChar char="•"/>
            </a:pPr>
            <a:r>
              <a:rPr lang="fr-CA" sz="2000" b="0" dirty="0"/>
              <a:t>Température de durcissement - température ambiante, durcissement à la chaleur ou durcissement aux UV</a:t>
            </a:r>
          </a:p>
          <a:p>
            <a:pPr marL="1257300" lvl="2" indent="-342900">
              <a:buFont typeface="Arial" panose="020B0604020202020204" pitchFamily="34" charset="0"/>
              <a:buChar char="•"/>
            </a:pPr>
            <a:r>
              <a:rPr lang="fr-CA" sz="2000" b="0" dirty="0"/>
              <a:t>Temps de durcissement - temps nécessaire pour un durcissement complet</a:t>
            </a:r>
          </a:p>
          <a:p>
            <a:pPr marL="1257300" lvl="2" indent="-342900">
              <a:buFont typeface="Arial" panose="020B0604020202020204" pitchFamily="34" charset="0"/>
              <a:buChar char="•"/>
            </a:pPr>
            <a:r>
              <a:rPr lang="fr-CA" sz="2000" b="0" dirty="0"/>
              <a:t>Restrictions en matière de santé et de sécurité</a:t>
            </a:r>
          </a:p>
          <a:p>
            <a:pPr marL="1257300" lvl="2" indent="-342900">
              <a:buFont typeface="Arial" panose="020B0604020202020204" pitchFamily="34" charset="0"/>
              <a:buChar char="•"/>
            </a:pPr>
            <a:r>
              <a:rPr lang="fr-CA" sz="2000" b="0" dirty="0"/>
              <a:t>etc.</a:t>
            </a:r>
            <a:endParaRPr lang="fr-CA" sz="2400" dirty="0"/>
          </a:p>
          <a:p>
            <a:pPr marL="285750" indent="-285750">
              <a:buFont typeface="Arial" panose="020B0604020202020204" pitchFamily="34" charset="0"/>
              <a:buChar char="•"/>
            </a:pPr>
            <a:endParaRPr lang="fr-CA" sz="2000" dirty="0"/>
          </a:p>
        </p:txBody>
      </p:sp>
      <p:sp>
        <p:nvSpPr>
          <p:cNvPr id="5" name="Title 4">
            <a:extLst>
              <a:ext uri="{FF2B5EF4-FFF2-40B4-BE49-F238E27FC236}">
                <a16:creationId xmlns:a16="http://schemas.microsoft.com/office/drawing/2014/main" id="{4ADDFC42-AF02-3EDD-2033-FCDD03C1AC60}"/>
              </a:ext>
            </a:extLst>
          </p:cNvPr>
          <p:cNvSpPr>
            <a:spLocks noGrp="1"/>
          </p:cNvSpPr>
          <p:nvPr>
            <p:ph type="title"/>
            <p:custDataLst>
              <p:tags r:id="rId4"/>
            </p:custDataLst>
          </p:nvPr>
        </p:nvSpPr>
        <p:spPr>
          <a:xfrm>
            <a:off x="556197" y="543016"/>
            <a:ext cx="10213403" cy="926926"/>
          </a:xfrm>
        </p:spPr>
        <p:txBody>
          <a:bodyPr>
            <a:noAutofit/>
          </a:bodyPr>
          <a:lstStyle/>
          <a:p>
            <a:r>
              <a:rPr lang="fr-CA" dirty="0"/>
              <a:t>Critères de choix des adhésifs pour le collage de l'aluminium</a:t>
            </a:r>
          </a:p>
        </p:txBody>
      </p:sp>
      <p:sp>
        <p:nvSpPr>
          <p:cNvPr id="12" name="TextBox 11">
            <a:extLst>
              <a:ext uri="{FF2B5EF4-FFF2-40B4-BE49-F238E27FC236}">
                <a16:creationId xmlns:a16="http://schemas.microsoft.com/office/drawing/2014/main" id="{2A608346-9DD4-38C5-D1C5-2E03657861A7}"/>
              </a:ext>
            </a:extLst>
          </p:cNvPr>
          <p:cNvSpPr txBox="1"/>
          <p:nvPr>
            <p:custDataLst>
              <p:tags r:id="rId5"/>
            </p:custDataLst>
          </p:nvPr>
        </p:nvSpPr>
        <p:spPr>
          <a:xfrm>
            <a:off x="6842928" y="2030691"/>
            <a:ext cx="5031711" cy="3375283"/>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r>
              <a:rPr kumimoji="0" lang="fr-CA" sz="2000" i="0" strike="noStrike" kern="1200" cap="none" spc="0" normalizeH="0" baseline="0" noProof="0" dirty="0">
                <a:ln>
                  <a:noFill/>
                </a:ln>
                <a:effectLst/>
                <a:uLnTx/>
                <a:uFillTx/>
                <a:latin typeface="Univers Condensed Light" panose="020B0306020202040204" pitchFamily="34" charset="0"/>
                <a:ea typeface="+mn-ea"/>
                <a:cs typeface="+mn-cs"/>
              </a:rPr>
              <a:t>2.     </a:t>
            </a:r>
            <a:r>
              <a:rPr kumimoji="0" lang="fr-CA" sz="2000" i="0" u="sng" strike="noStrike" kern="1200" cap="none" spc="0" normalizeH="0" baseline="0" noProof="0" dirty="0">
                <a:ln>
                  <a:noFill/>
                </a:ln>
                <a:effectLst/>
                <a:uLnTx/>
                <a:uFillTx/>
                <a:latin typeface="Univers Condensed Light" panose="020B0306020202040204" pitchFamily="34" charset="0"/>
                <a:ea typeface="+mn-ea"/>
                <a:cs typeface="+mn-cs"/>
              </a:rPr>
              <a:t>Fournir les choix de l'adhésif</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Type(s) d'adhésif(s)</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Fiche technique (TDS)</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Fiche de sécurité (SDS)</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Procédure de montage</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Outils à utiliser</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Instructions de base pour la préparation de la surface</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Instructions de manipulation</a:t>
            </a:r>
          </a:p>
          <a:p>
            <a:pPr marL="1257300" lvl="2" indent="-342900">
              <a:lnSpc>
                <a:spcPct val="90000"/>
              </a:lnSpc>
              <a:spcBef>
                <a:spcPts val="500"/>
              </a:spcBef>
              <a:buFont typeface="Arial" panose="020B0604020202020204" pitchFamily="34" charset="0"/>
              <a:buChar char="•"/>
              <a:defRPr/>
            </a:pPr>
            <a:r>
              <a:rPr kumimoji="0" lang="fr-CA" sz="2000" i="0" u="none" strike="noStrike" kern="1200" cap="none" spc="0" normalizeH="0" baseline="0" noProof="0" dirty="0">
                <a:ln>
                  <a:noFill/>
                </a:ln>
                <a:effectLst/>
                <a:uLnTx/>
                <a:uFillTx/>
                <a:latin typeface="Univers Condensed Light" panose="020B0306020202040204" pitchFamily="34" charset="0"/>
                <a:ea typeface="+mn-ea"/>
                <a:cs typeface="+mn-cs"/>
              </a:rPr>
              <a:t>Instructions de stockage</a:t>
            </a:r>
          </a:p>
        </p:txBody>
      </p:sp>
      <p:sp>
        <p:nvSpPr>
          <p:cNvPr id="16" name="TextBox 15">
            <a:extLst>
              <a:ext uri="{FF2B5EF4-FFF2-40B4-BE49-F238E27FC236}">
                <a16:creationId xmlns:a16="http://schemas.microsoft.com/office/drawing/2014/main" id="{FA96AA34-1C10-C73D-5C12-0B35C615F6F8}"/>
              </a:ext>
            </a:extLst>
          </p:cNvPr>
          <p:cNvSpPr txBox="1"/>
          <p:nvPr>
            <p:custDataLst>
              <p:tags r:id="rId6"/>
            </p:custDataLst>
          </p:nvPr>
        </p:nvSpPr>
        <p:spPr>
          <a:xfrm>
            <a:off x="556197" y="1220333"/>
            <a:ext cx="10481639" cy="7017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20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Consultez le représentant technique du fournisseur ! Sur la base des informations fournies, un conseiller technique expérimenté pourra :</a:t>
            </a:r>
          </a:p>
        </p:txBody>
      </p:sp>
      <p:sp>
        <p:nvSpPr>
          <p:cNvPr id="17" name="TextBox 16">
            <a:extLst>
              <a:ext uri="{FF2B5EF4-FFF2-40B4-BE49-F238E27FC236}">
                <a16:creationId xmlns:a16="http://schemas.microsoft.com/office/drawing/2014/main" id="{94EEFB5E-19BD-D198-D1CA-8640FAB6F532}"/>
              </a:ext>
            </a:extLst>
          </p:cNvPr>
          <p:cNvSpPr txBox="1"/>
          <p:nvPr>
            <p:custDataLst>
              <p:tags r:id="rId7"/>
            </p:custDataLst>
          </p:nvPr>
        </p:nvSpPr>
        <p:spPr>
          <a:xfrm>
            <a:off x="351461" y="5795118"/>
            <a:ext cx="11083353" cy="461665"/>
          </a:xfrm>
          <a:prstGeom prst="rect">
            <a:avLst/>
          </a:prstGeom>
          <a:noFill/>
        </p:spPr>
        <p:txBody>
          <a:bodyPr wrap="square" rtlCol="0">
            <a:spAutoFit/>
          </a:bodyPr>
          <a:lstStyle/>
          <a:p>
            <a:pPr algn="ctr"/>
            <a:r>
              <a:rPr lang="fr-CA" sz="2400" b="1" dirty="0"/>
              <a:t>Il est important de tester les adhésifs avant toute application réelle !</a:t>
            </a:r>
          </a:p>
        </p:txBody>
      </p:sp>
    </p:spTree>
    <p:extLst>
      <p:ext uri="{BB962C8B-B14F-4D97-AF65-F5344CB8AC3E}">
        <p14:creationId xmlns:p14="http://schemas.microsoft.com/office/powerpoint/2010/main" val="3884497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72C148-D3F7-B53B-EEA8-74DE10989A6A}"/>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C7C2D9E2-828F-E197-AD3D-70DAF87839ED}"/>
              </a:ext>
            </a:extLst>
          </p:cNvPr>
          <p:cNvSpPr>
            <a:spLocks noGrp="1"/>
          </p:cNvSpPr>
          <p:nvPr>
            <p:ph type="sldNum" sz="quarter" idx="12"/>
            <p:custDataLst>
              <p:tags r:id="rId2"/>
            </p:custDataLst>
          </p:nvPr>
        </p:nvSpPr>
        <p:spPr/>
        <p:txBody>
          <a:bodyPr/>
          <a:lstStyle/>
          <a:p>
            <a:fld id="{82B63C5F-247B-BE4F-ACBC-7BDD67617F3E}" type="slidenum">
              <a:rPr lang="fr-FR" smtClean="0"/>
              <a:t>26</a:t>
            </a:fld>
            <a:endParaRPr lang="fr-FR"/>
          </a:p>
        </p:txBody>
      </p:sp>
      <p:sp>
        <p:nvSpPr>
          <p:cNvPr id="5" name="Title 4">
            <a:extLst>
              <a:ext uri="{FF2B5EF4-FFF2-40B4-BE49-F238E27FC236}">
                <a16:creationId xmlns:a16="http://schemas.microsoft.com/office/drawing/2014/main" id="{9ACD0F3F-A04E-8109-D22B-839C4FE718BD}"/>
              </a:ext>
            </a:extLst>
          </p:cNvPr>
          <p:cNvSpPr>
            <a:spLocks noGrp="1"/>
          </p:cNvSpPr>
          <p:nvPr>
            <p:ph type="title"/>
            <p:custDataLst>
              <p:tags r:id="rId3"/>
            </p:custDataLst>
          </p:nvPr>
        </p:nvSpPr>
        <p:spPr/>
        <p:txBody>
          <a:bodyPr>
            <a:noAutofit/>
          </a:bodyPr>
          <a:lstStyle/>
          <a:p>
            <a:r>
              <a:rPr lang="fr-CA" dirty="0"/>
              <a:t>Exemple - influence des types d'adhésifs sur la performance des joints - Aluminium collé au polypropylène</a:t>
            </a:r>
          </a:p>
        </p:txBody>
      </p:sp>
      <p:sp>
        <p:nvSpPr>
          <p:cNvPr id="4" name="Text Placeholder 3">
            <a:extLst>
              <a:ext uri="{FF2B5EF4-FFF2-40B4-BE49-F238E27FC236}">
                <a16:creationId xmlns:a16="http://schemas.microsoft.com/office/drawing/2014/main" id="{6ABEC579-5190-89BD-65DF-A15294E9EF13}"/>
              </a:ext>
            </a:extLst>
          </p:cNvPr>
          <p:cNvSpPr>
            <a:spLocks noGrp="1"/>
          </p:cNvSpPr>
          <p:nvPr>
            <p:ph type="body" idx="1"/>
            <p:custDataLst>
              <p:tags r:id="rId4"/>
            </p:custDataLst>
          </p:nvPr>
        </p:nvSpPr>
        <p:spPr>
          <a:xfrm>
            <a:off x="838200" y="2165812"/>
            <a:ext cx="5415978" cy="4096437"/>
          </a:xfrm>
        </p:spPr>
        <p:txBody>
          <a:bodyPr>
            <a:normAutofit/>
          </a:bodyPr>
          <a:lstStyle/>
          <a:p>
            <a:pPr marL="342900" indent="-342900">
              <a:lnSpc>
                <a:spcPct val="100000"/>
              </a:lnSpc>
              <a:buFont typeface="Arial" panose="020B0604020202020204" pitchFamily="34" charset="0"/>
              <a:buChar char="•"/>
            </a:pPr>
            <a:r>
              <a:rPr lang="fr-CA" sz="2200" dirty="0"/>
              <a:t>Dans la même famille d'adhésifs, la résistance et la performance des joints peuvent varier en fonction du type d'adhésif et de la famille de chimies d'adhésifs</a:t>
            </a:r>
          </a:p>
          <a:p>
            <a:pPr marL="342900" indent="-342900">
              <a:lnSpc>
                <a:spcPct val="100000"/>
              </a:lnSpc>
              <a:buFont typeface="Arial" panose="020B0604020202020204" pitchFamily="34" charset="0"/>
              <a:buChar char="•"/>
            </a:pPr>
            <a:r>
              <a:rPr lang="fr-CA" sz="2200" dirty="0"/>
              <a:t>Par conséquent, quelles que soient les informations fournies par le TDS, il est important de tester les adhésifs proposés par le fournisseur</a:t>
            </a:r>
          </a:p>
          <a:p>
            <a:pPr marL="342900" indent="-342900">
              <a:lnSpc>
                <a:spcPct val="100000"/>
              </a:lnSpc>
              <a:buFont typeface="Arial" panose="020B0604020202020204" pitchFamily="34" charset="0"/>
              <a:buChar char="•"/>
            </a:pPr>
            <a:r>
              <a:rPr lang="fr-CA" sz="2200" dirty="0"/>
              <a:t>Le fournisseur ne fait qu'aider à affiner les choix en fonction des exigences de l'utilisateur.</a:t>
            </a:r>
          </a:p>
        </p:txBody>
      </p:sp>
      <p:grpSp>
        <p:nvGrpSpPr>
          <p:cNvPr id="6" name="Groupe 5"/>
          <p:cNvGrpSpPr/>
          <p:nvPr>
            <p:custDataLst>
              <p:tags r:id="rId5"/>
            </p:custDataLst>
          </p:nvPr>
        </p:nvGrpSpPr>
        <p:grpSpPr>
          <a:xfrm>
            <a:off x="6254178" y="1908001"/>
            <a:ext cx="5248275" cy="4057912"/>
            <a:chOff x="5855437" y="1611665"/>
            <a:chExt cx="5248275" cy="4057912"/>
          </a:xfrm>
        </p:grpSpPr>
        <p:pic>
          <p:nvPicPr>
            <p:cNvPr id="7" name="Picture 6">
              <a:extLst>
                <a:ext uri="{FF2B5EF4-FFF2-40B4-BE49-F238E27FC236}">
                  <a16:creationId xmlns:a16="http://schemas.microsoft.com/office/drawing/2014/main" id="{EDA2DB3E-7C2C-15B9-373E-77C103E35D9D}"/>
                </a:ext>
              </a:extLst>
            </p:cNvPr>
            <p:cNvPicPr>
              <a:picLocks noChangeAspect="1"/>
            </p:cNvPicPr>
            <p:nvPr/>
          </p:nvPicPr>
          <p:blipFill rotWithShape="1">
            <a:blip r:embed="rId7"/>
            <a:srcRect l="36408" t="46886" r="40950" b="23304"/>
            <a:stretch/>
          </p:blipFill>
          <p:spPr>
            <a:xfrm>
              <a:off x="5855437" y="1611665"/>
              <a:ext cx="5248275" cy="3886741"/>
            </a:xfrm>
            <a:prstGeom prst="rect">
              <a:avLst/>
            </a:prstGeom>
          </p:spPr>
        </p:pic>
        <p:sp>
          <p:nvSpPr>
            <p:cNvPr id="10" name="TextBox 9">
              <a:extLst>
                <a:ext uri="{FF2B5EF4-FFF2-40B4-BE49-F238E27FC236}">
                  <a16:creationId xmlns:a16="http://schemas.microsoft.com/office/drawing/2014/main" id="{B0EB766A-0695-80CA-DD88-9C79F4FAC224}"/>
                </a:ext>
              </a:extLst>
            </p:cNvPr>
            <p:cNvSpPr txBox="1"/>
            <p:nvPr/>
          </p:nvSpPr>
          <p:spPr>
            <a:xfrm>
              <a:off x="7111207" y="5300245"/>
              <a:ext cx="2990633" cy="369332"/>
            </a:xfrm>
            <a:prstGeom prst="rect">
              <a:avLst/>
            </a:prstGeom>
            <a:noFill/>
          </p:spPr>
          <p:txBody>
            <a:bodyPr wrap="square" rtlCol="0">
              <a:spAutoFit/>
            </a:bodyPr>
            <a:lstStyle/>
            <a:p>
              <a:pPr algn="ctr"/>
              <a:r>
                <a:rPr lang="en-CA" b="1" i="1" dirty="0" err="1"/>
                <a:t>Réf</a:t>
              </a:r>
              <a:r>
                <a:rPr lang="en-CA" b="1" i="1" dirty="0"/>
                <a:t> 3</a:t>
              </a:r>
              <a:endParaRPr lang="fr-CA" b="1" i="1" dirty="0"/>
            </a:p>
          </p:txBody>
        </p:sp>
      </p:grpSp>
    </p:spTree>
    <p:extLst>
      <p:ext uri="{BB962C8B-B14F-4D97-AF65-F5344CB8AC3E}">
        <p14:creationId xmlns:p14="http://schemas.microsoft.com/office/powerpoint/2010/main" val="3567077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vert="horz" lIns="0" tIns="0" rIns="0" bIns="0" rtlCol="0" anchor="b">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3. Comment choisir le traitement de surface pour l’assemblage par adhésifs?</a:t>
            </a: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27</a:t>
            </a:fld>
            <a:endParaRPr lang="fr-FR"/>
          </a:p>
        </p:txBody>
      </p:sp>
    </p:spTree>
    <p:extLst>
      <p:ext uri="{BB962C8B-B14F-4D97-AF65-F5344CB8AC3E}">
        <p14:creationId xmlns:p14="http://schemas.microsoft.com/office/powerpoint/2010/main" val="387147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5DDB17-0F66-C225-FFE9-ECAA15D5CE81}"/>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44EF5342-E141-6FEF-29D9-8A060F575951}"/>
              </a:ext>
            </a:extLst>
          </p:cNvPr>
          <p:cNvSpPr>
            <a:spLocks noGrp="1"/>
          </p:cNvSpPr>
          <p:nvPr>
            <p:ph type="sldNum" sz="quarter" idx="12"/>
            <p:custDataLst>
              <p:tags r:id="rId2"/>
            </p:custDataLst>
          </p:nvPr>
        </p:nvSpPr>
        <p:spPr/>
        <p:txBody>
          <a:bodyPr/>
          <a:lstStyle/>
          <a:p>
            <a:fld id="{82B63C5F-247B-BE4F-ACBC-7BDD67617F3E}" type="slidenum">
              <a:rPr lang="fr-FR" smtClean="0"/>
              <a:t>28</a:t>
            </a:fld>
            <a:endParaRPr lang="fr-FR"/>
          </a:p>
        </p:txBody>
      </p:sp>
      <p:sp>
        <p:nvSpPr>
          <p:cNvPr id="4" name="Text Placeholder 3">
            <a:extLst>
              <a:ext uri="{FF2B5EF4-FFF2-40B4-BE49-F238E27FC236}">
                <a16:creationId xmlns:a16="http://schemas.microsoft.com/office/drawing/2014/main" id="{2386000F-F3A7-E5D8-B3C3-2431B641437F}"/>
              </a:ext>
            </a:extLst>
          </p:cNvPr>
          <p:cNvSpPr>
            <a:spLocks noGrp="1"/>
          </p:cNvSpPr>
          <p:nvPr>
            <p:ph type="body" idx="1"/>
            <p:custDataLst>
              <p:tags r:id="rId3"/>
            </p:custDataLst>
          </p:nvPr>
        </p:nvSpPr>
        <p:spPr>
          <a:xfrm>
            <a:off x="793714" y="2141924"/>
            <a:ext cx="10604571" cy="4396988"/>
          </a:xfrm>
        </p:spPr>
        <p:txBody>
          <a:bodyPr>
            <a:normAutofit/>
          </a:bodyPr>
          <a:lstStyle/>
          <a:p>
            <a:pPr marL="342900" indent="-342900">
              <a:lnSpc>
                <a:spcPct val="100000"/>
              </a:lnSpc>
              <a:buFont typeface="Arial" panose="020B0604020202020204" pitchFamily="34" charset="0"/>
              <a:buChar char="•"/>
            </a:pPr>
            <a:r>
              <a:rPr lang="fr-CA" sz="2200" dirty="0"/>
              <a:t>Si une </a:t>
            </a:r>
            <a:r>
              <a:rPr lang="fr-CA" sz="2200" u="sng" dirty="0"/>
              <a:t>résistance modérée </a:t>
            </a:r>
            <a:r>
              <a:rPr lang="fr-CA" sz="2200" dirty="0"/>
              <a:t>est requise et que le système assemblé n’est pas exposé à des conditions de chaleur, d'humidité ou d'autres conditions de dégradation, un simple dégraissage de la surface est souvent suffisant.</a:t>
            </a:r>
          </a:p>
          <a:p>
            <a:pPr marL="342900" indent="-342900">
              <a:lnSpc>
                <a:spcPct val="100000"/>
              </a:lnSpc>
              <a:buFont typeface="Arial" panose="020B0604020202020204" pitchFamily="34" charset="0"/>
              <a:buChar char="•"/>
            </a:pPr>
            <a:r>
              <a:rPr lang="fr-CA" sz="2200" dirty="0"/>
              <a:t>Si une </a:t>
            </a:r>
            <a:r>
              <a:rPr lang="fr-CA" sz="2200" u="sng" dirty="0"/>
              <a:t>résistance plus élevée </a:t>
            </a:r>
            <a:r>
              <a:rPr lang="fr-CA" sz="2200" dirty="0"/>
              <a:t>est requise et que le système assemblé n’est pas exposé à des conditions de chaleur, d'humidité ou d'autres conditions de dégradation, une abrasion mécanique suivie d'un nettoyage approfondi au solvant sera nécessaire pour améliorer l'adhérence mécanique de l'adhésif.</a:t>
            </a:r>
          </a:p>
          <a:p>
            <a:pPr marL="342900" indent="-342900">
              <a:lnSpc>
                <a:spcPct val="100000"/>
              </a:lnSpc>
              <a:buFont typeface="Arial" panose="020B0604020202020204" pitchFamily="34" charset="0"/>
              <a:buChar char="•"/>
            </a:pPr>
            <a:r>
              <a:rPr lang="fr-CA" sz="2200" dirty="0"/>
              <a:t>Si une </a:t>
            </a:r>
            <a:r>
              <a:rPr lang="fr-CA" sz="2200" u="sng" dirty="0"/>
              <a:t>résistance plus élevée </a:t>
            </a:r>
            <a:r>
              <a:rPr lang="fr-CA" sz="2200" dirty="0"/>
              <a:t>est requise et que le système assemblé est exposé à la chaleur, à l'humidité ou à d'autres conditions de dégradation de l'environnement, une modification chimique de la surface ou une combinaison d'abrasions mécaniques et de modifications chimiques sera nécessaire pour améliorer la liaison interfaciale, la résistance à la corrosion et l'adhérence mécanique de l'adhésif.</a:t>
            </a:r>
            <a:endParaRPr lang="en-US" sz="2200" dirty="0"/>
          </a:p>
        </p:txBody>
      </p:sp>
      <p:sp>
        <p:nvSpPr>
          <p:cNvPr id="5" name="Title 4">
            <a:extLst>
              <a:ext uri="{FF2B5EF4-FFF2-40B4-BE49-F238E27FC236}">
                <a16:creationId xmlns:a16="http://schemas.microsoft.com/office/drawing/2014/main" id="{4ADDFC42-AF02-3EDD-2033-FCDD03C1AC60}"/>
              </a:ext>
            </a:extLst>
          </p:cNvPr>
          <p:cNvSpPr>
            <a:spLocks noGrp="1"/>
          </p:cNvSpPr>
          <p:nvPr>
            <p:ph type="title"/>
            <p:custDataLst>
              <p:tags r:id="rId4"/>
            </p:custDataLst>
          </p:nvPr>
        </p:nvSpPr>
        <p:spPr/>
        <p:txBody>
          <a:bodyPr>
            <a:noAutofit/>
          </a:bodyPr>
          <a:lstStyle/>
          <a:p>
            <a:r>
              <a:rPr lang="fr-CA" dirty="0"/>
              <a:t>Exemples - critères de choix du traitement de surface pour le collage</a:t>
            </a:r>
          </a:p>
        </p:txBody>
      </p:sp>
      <p:sp>
        <p:nvSpPr>
          <p:cNvPr id="9" name="TextBox 8">
            <a:extLst>
              <a:ext uri="{FF2B5EF4-FFF2-40B4-BE49-F238E27FC236}">
                <a16:creationId xmlns:a16="http://schemas.microsoft.com/office/drawing/2014/main" id="{F7893C3F-EF5C-AE60-9364-A1408B6CB5EA}"/>
              </a:ext>
            </a:extLst>
          </p:cNvPr>
          <p:cNvSpPr txBox="1"/>
          <p:nvPr>
            <p:custDataLst>
              <p:tags r:id="rId5"/>
            </p:custDataLst>
          </p:nvPr>
        </p:nvSpPr>
        <p:spPr>
          <a:xfrm>
            <a:off x="793714" y="1621647"/>
            <a:ext cx="6096000" cy="3970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20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Connaissez vos propriétés requises :</a:t>
            </a:r>
          </a:p>
        </p:txBody>
      </p:sp>
    </p:spTree>
    <p:extLst>
      <p:ext uri="{BB962C8B-B14F-4D97-AF65-F5344CB8AC3E}">
        <p14:creationId xmlns:p14="http://schemas.microsoft.com/office/powerpoint/2010/main" val="266486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custDataLst>
              <p:tags r:id="rId1"/>
            </p:custDataLst>
          </p:nvPr>
        </p:nvSpPr>
        <p:spPr/>
        <p:txBody>
          <a:bodyPr/>
          <a:lstStyle/>
          <a:p>
            <a:r>
              <a:rPr lang="en-CA" dirty="0"/>
              <a:t>All Rights Reserved CNRC</a:t>
            </a:r>
          </a:p>
        </p:txBody>
      </p:sp>
      <p:sp>
        <p:nvSpPr>
          <p:cNvPr id="5" name="Slide Number Placeholder 4"/>
          <p:cNvSpPr>
            <a:spLocks noGrp="1"/>
          </p:cNvSpPr>
          <p:nvPr>
            <p:ph type="sldNum" sz="quarter" idx="12"/>
            <p:custDataLst>
              <p:tags r:id="rId2"/>
            </p:custDataLst>
          </p:nvPr>
        </p:nvSpPr>
        <p:spPr/>
        <p:txBody>
          <a:bodyPr/>
          <a:lstStyle/>
          <a:p>
            <a:fld id="{9A454529-06CD-4E11-98D4-E5450A141275}" type="slidenum">
              <a:rPr lang="en-CA" smtClean="0"/>
              <a:t>29</a:t>
            </a:fld>
            <a:endParaRPr lang="en-CA"/>
          </a:p>
        </p:txBody>
      </p:sp>
      <p:pic>
        <p:nvPicPr>
          <p:cNvPr id="11" name="Picture 2"/>
          <p:cNvPicPr>
            <a:picLocks noChangeAspect="1" noChangeArrowheads="1"/>
          </p:cNvPicPr>
          <p:nvPr>
            <p:custDataLst>
              <p:tags r:id="rId3"/>
            </p:custDataLst>
          </p:nvPr>
        </p:nvPicPr>
        <p:blipFill>
          <a:blip r:embed="rId9" cstate="print"/>
          <a:srcRect/>
          <a:stretch>
            <a:fillRect/>
          </a:stretch>
        </p:blipFill>
        <p:spPr bwMode="auto">
          <a:xfrm>
            <a:off x="6600550" y="360789"/>
            <a:ext cx="4318272" cy="5632305"/>
          </a:xfrm>
          <a:prstGeom prst="rect">
            <a:avLst/>
          </a:prstGeom>
          <a:noFill/>
          <a:ln w="9525">
            <a:noFill/>
            <a:miter lim="800000"/>
            <a:headEnd/>
            <a:tailEnd/>
          </a:ln>
        </p:spPr>
      </p:pic>
      <p:pic>
        <p:nvPicPr>
          <p:cNvPr id="12" name="Picture 4"/>
          <p:cNvPicPr>
            <a:picLocks noChangeAspect="1" noChangeArrowheads="1"/>
          </p:cNvPicPr>
          <p:nvPr>
            <p:custDataLst>
              <p:tags r:id="rId4"/>
            </p:custDataLst>
          </p:nvPr>
        </p:nvPicPr>
        <p:blipFill>
          <a:blip r:embed="rId10" cstate="print"/>
          <a:srcRect/>
          <a:stretch>
            <a:fillRect/>
          </a:stretch>
        </p:blipFill>
        <p:spPr bwMode="auto">
          <a:xfrm>
            <a:off x="6547407" y="6019845"/>
            <a:ext cx="3713993" cy="361231"/>
          </a:xfrm>
          <a:prstGeom prst="rect">
            <a:avLst/>
          </a:prstGeom>
          <a:noFill/>
          <a:ln w="9525">
            <a:noFill/>
            <a:miter lim="800000"/>
            <a:headEnd/>
            <a:tailEnd/>
          </a:ln>
        </p:spPr>
      </p:pic>
      <p:sp>
        <p:nvSpPr>
          <p:cNvPr id="7" name="Title 4">
            <a:extLst>
              <a:ext uri="{FF2B5EF4-FFF2-40B4-BE49-F238E27FC236}">
                <a16:creationId xmlns:a16="http://schemas.microsoft.com/office/drawing/2014/main" id="{AE5F60DD-4FC9-3E6F-4D8F-BFE990A7EACD}"/>
              </a:ext>
            </a:extLst>
          </p:cNvPr>
          <p:cNvSpPr>
            <a:spLocks noGrp="1"/>
          </p:cNvSpPr>
          <p:nvPr>
            <p:ph type="title"/>
            <p:custDataLst>
              <p:tags r:id="rId5"/>
            </p:custDataLst>
          </p:nvPr>
        </p:nvSpPr>
        <p:spPr>
          <a:xfrm>
            <a:off x="838201" y="513568"/>
            <a:ext cx="5606142" cy="1542845"/>
          </a:xfrm>
        </p:spPr>
        <p:txBody>
          <a:bodyPr>
            <a:normAutofit/>
          </a:bodyPr>
          <a:lstStyle/>
          <a:p>
            <a:r>
              <a:rPr lang="fr-CA" sz="3200" dirty="0">
                <a:solidFill>
                  <a:schemeClr val="accent2"/>
                </a:solidFill>
              </a:rPr>
              <a:t>Exemple - influence de traitement de surface sur la performance des joints - aluminium collé à l’aluminium</a:t>
            </a:r>
          </a:p>
        </p:txBody>
      </p:sp>
      <p:sp>
        <p:nvSpPr>
          <p:cNvPr id="8" name="Text Placeholder 3">
            <a:extLst>
              <a:ext uri="{FF2B5EF4-FFF2-40B4-BE49-F238E27FC236}">
                <a16:creationId xmlns:a16="http://schemas.microsoft.com/office/drawing/2014/main" id="{5F86978F-A026-0C7B-7559-5509D9E8ED3D}"/>
              </a:ext>
            </a:extLst>
          </p:cNvPr>
          <p:cNvSpPr txBox="1">
            <a:spLocks/>
          </p:cNvSpPr>
          <p:nvPr>
            <p:custDataLst>
              <p:tags r:id="rId6"/>
            </p:custDataLst>
          </p:nvPr>
        </p:nvSpPr>
        <p:spPr>
          <a:xfrm>
            <a:off x="838202" y="2080826"/>
            <a:ext cx="5606142" cy="43246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pPr>
            <a:r>
              <a:rPr lang="fr-CA" sz="2200" dirty="0"/>
              <a:t>Cet exemple présente les résistances des joints, le mode de défaillance et les performances de dégradation environnementale (</a:t>
            </a:r>
            <a:r>
              <a:rPr lang="fr-CA" sz="2200" dirty="0" err="1"/>
              <a:t>Cataplasma</a:t>
            </a:r>
            <a:r>
              <a:rPr lang="fr-CA" sz="2200" dirty="0"/>
              <a:t> - chaleur, humidité et températures froides) pour les échantillons du même alliage d'aluminium (AA 6061-T6) traités avec plusieurs méthodes différentes et collés avec le même adhésif (époxy dans ce cas)</a:t>
            </a:r>
          </a:p>
          <a:p>
            <a:pPr marL="342900" indent="-342900">
              <a:lnSpc>
                <a:spcPct val="110000"/>
              </a:lnSpc>
            </a:pPr>
            <a:r>
              <a:rPr lang="fr-CA" sz="2200" dirty="0"/>
              <a:t>Il est donc important de choisir la bonne méthode de traitement pour une application donnée</a:t>
            </a:r>
          </a:p>
        </p:txBody>
      </p:sp>
      <p:sp>
        <p:nvSpPr>
          <p:cNvPr id="9" name="TextBox 8">
            <a:extLst>
              <a:ext uri="{FF2B5EF4-FFF2-40B4-BE49-F238E27FC236}">
                <a16:creationId xmlns:a16="http://schemas.microsoft.com/office/drawing/2014/main" id="{A1A92C72-C37F-BE24-1545-576F6DB04793}"/>
              </a:ext>
            </a:extLst>
          </p:cNvPr>
          <p:cNvSpPr txBox="1"/>
          <p:nvPr>
            <p:custDataLst>
              <p:tags r:id="rId7"/>
            </p:custDataLst>
          </p:nvPr>
        </p:nvSpPr>
        <p:spPr>
          <a:xfrm>
            <a:off x="10261400" y="6002419"/>
            <a:ext cx="2990633" cy="369332"/>
          </a:xfrm>
          <a:prstGeom prst="rect">
            <a:avLst/>
          </a:prstGeom>
          <a:noFill/>
        </p:spPr>
        <p:txBody>
          <a:bodyPr wrap="square" rtlCol="0">
            <a:spAutoFit/>
          </a:bodyPr>
          <a:lstStyle/>
          <a:p>
            <a:r>
              <a:rPr lang="en-CA" b="1" i="1" dirty="0" err="1"/>
              <a:t>Réf</a:t>
            </a:r>
            <a:r>
              <a:rPr lang="en-CA" b="1" i="1" dirty="0"/>
              <a:t> 4</a:t>
            </a:r>
            <a:endParaRPr lang="fr-CA" b="1" i="1" dirty="0"/>
          </a:p>
        </p:txBody>
      </p:sp>
    </p:spTree>
    <p:extLst>
      <p:ext uri="{BB962C8B-B14F-4D97-AF65-F5344CB8AC3E}">
        <p14:creationId xmlns:p14="http://schemas.microsoft.com/office/powerpoint/2010/main" val="258632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3</a:t>
            </a:fld>
            <a:endParaRPr lang="fr-FR"/>
          </a:p>
        </p:txBody>
      </p:sp>
      <p:sp>
        <p:nvSpPr>
          <p:cNvPr id="4" name="Espace réservé du texte 3"/>
          <p:cNvSpPr>
            <a:spLocks noGrp="1"/>
          </p:cNvSpPr>
          <p:nvPr>
            <p:ph type="body" idx="1"/>
            <p:custDataLst>
              <p:tags r:id="rId3"/>
            </p:custDataLst>
          </p:nvPr>
        </p:nvSpPr>
        <p:spPr>
          <a:xfrm>
            <a:off x="839788" y="1681163"/>
            <a:ext cx="10774280" cy="4041258"/>
          </a:xfrm>
        </p:spPr>
        <p:txBody>
          <a:bodyPr>
            <a:normAutofit/>
          </a:bodyPr>
          <a:lstStyle/>
          <a:p>
            <a:pPr marL="342900" indent="-342900">
              <a:buFont typeface="+mj-lt"/>
              <a:buAutoNum type="arabicPeriod"/>
            </a:pPr>
            <a:r>
              <a:rPr lang="fr-CA" sz="2300" dirty="0">
                <a:ea typeface="+mj-ea"/>
                <a:cs typeface="+mj-cs"/>
              </a:rPr>
              <a:t>Introduction – Adhésifs (classification et chimie) et assemblage d'alliage d'aluminium par adhésifs</a:t>
            </a:r>
          </a:p>
          <a:p>
            <a:pPr marL="342900" indent="-342900">
              <a:buFont typeface="+mj-lt"/>
              <a:buAutoNum type="arabicPeriod"/>
            </a:pPr>
            <a:r>
              <a:rPr lang="fr-CA" sz="2300" dirty="0">
                <a:ea typeface="+mj-ea"/>
                <a:cs typeface="+mj-cs"/>
              </a:rPr>
              <a:t>Comment choisir l'adhésif?</a:t>
            </a:r>
          </a:p>
          <a:p>
            <a:pPr marL="342900" indent="-342900">
              <a:buFont typeface="+mj-lt"/>
              <a:buAutoNum type="arabicPeriod"/>
            </a:pPr>
            <a:r>
              <a:rPr lang="fr-CA" sz="2300" dirty="0">
                <a:ea typeface="+mj-ea"/>
                <a:cs typeface="+mj-cs"/>
              </a:rPr>
              <a:t>Comment choisir le traitement de surface pour l’assemblage par adhésifs?</a:t>
            </a:r>
          </a:p>
          <a:p>
            <a:pPr marL="342900" indent="-342900">
              <a:buFont typeface="+mj-lt"/>
              <a:buAutoNum type="arabicPeriod"/>
            </a:pPr>
            <a:r>
              <a:rPr lang="fr-CA" sz="2300" dirty="0">
                <a:ea typeface="+mj-ea"/>
                <a:cs typeface="+mj-cs"/>
              </a:rPr>
              <a:t>Les différentes techniques d'assemblage et les méthodes d'évaluation de la résistance mécanique des joints adhésifs</a:t>
            </a:r>
          </a:p>
          <a:p>
            <a:pPr marL="342900" indent="-342900">
              <a:buFont typeface="+mj-lt"/>
              <a:buAutoNum type="arabicPeriod"/>
            </a:pPr>
            <a:r>
              <a:rPr lang="fr-CA" sz="2300" dirty="0">
                <a:ea typeface="+mj-ea"/>
                <a:cs typeface="+mj-cs"/>
              </a:rPr>
              <a:t>Durabilité environnementale des joints collés</a:t>
            </a:r>
          </a:p>
          <a:p>
            <a:pPr marL="342900" indent="-342900">
              <a:buFont typeface="+mj-lt"/>
              <a:buAutoNum type="arabicPeriod"/>
            </a:pPr>
            <a:r>
              <a:rPr lang="fr-CA" sz="2300" dirty="0">
                <a:ea typeface="+mj-ea"/>
                <a:cs typeface="+mj-cs"/>
              </a:rPr>
              <a:t>Exemples littérature – Assemblage d’aluminium par adhésif</a:t>
            </a:r>
          </a:p>
          <a:p>
            <a:pPr marL="342900" indent="-342900">
              <a:buFont typeface="+mj-lt"/>
              <a:buAutoNum type="arabicPeriod"/>
            </a:pPr>
            <a:r>
              <a:rPr lang="fr-CA" sz="2300" dirty="0">
                <a:ea typeface="+mj-ea"/>
                <a:cs typeface="+mj-cs"/>
              </a:rPr>
              <a:t>Bibliographie</a:t>
            </a:r>
          </a:p>
          <a:p>
            <a:pPr marL="1371600" lvl="2" indent="-457200">
              <a:buFont typeface="+mj-lt"/>
              <a:buAutoNum type="arabicPeriod"/>
            </a:pPr>
            <a:endParaRPr lang="fr-CA" b="0" dirty="0">
              <a:solidFill>
                <a:schemeClr val="bg1"/>
              </a:solidFill>
              <a:latin typeface="Univers Condensed"/>
              <a:cs typeface="Times New Roman" panose="02020603050405020304" pitchFamily="18" charset="0"/>
            </a:endParaRPr>
          </a:p>
        </p:txBody>
      </p:sp>
      <p:sp>
        <p:nvSpPr>
          <p:cNvPr id="5" name="Titre 4"/>
          <p:cNvSpPr>
            <a:spLocks noGrp="1"/>
          </p:cNvSpPr>
          <p:nvPr>
            <p:ph type="title"/>
            <p:custDataLst>
              <p:tags r:id="rId4"/>
            </p:custDataLst>
          </p:nvPr>
        </p:nvSpPr>
        <p:spPr/>
        <p:txBody>
          <a:bodyPr/>
          <a:lstStyle/>
          <a:p>
            <a:r>
              <a:rPr lang="fr-CA" dirty="0"/>
              <a:t>Table des matières</a:t>
            </a:r>
          </a:p>
        </p:txBody>
      </p:sp>
    </p:spTree>
    <p:extLst>
      <p:ext uri="{BB962C8B-B14F-4D97-AF65-F5344CB8AC3E}">
        <p14:creationId xmlns:p14="http://schemas.microsoft.com/office/powerpoint/2010/main" val="4206548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vert="horz" lIns="0" tIns="0" rIns="0" bIns="0" rtlCol="0" anchor="b">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4. Les différentes techniques d'assemblage et les méthodes d'évaluation de la résistance mécanique des joints adhésifs</a:t>
            </a: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30</a:t>
            </a:fld>
            <a:endParaRPr lang="fr-FR"/>
          </a:p>
        </p:txBody>
      </p:sp>
    </p:spTree>
    <p:extLst>
      <p:ext uri="{BB962C8B-B14F-4D97-AF65-F5344CB8AC3E}">
        <p14:creationId xmlns:p14="http://schemas.microsoft.com/office/powerpoint/2010/main" val="1337233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31</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806469" y="454371"/>
            <a:ext cx="9821449" cy="926926"/>
          </a:xfrm>
        </p:spPr>
        <p:txBody>
          <a:bodyPr>
            <a:normAutofit/>
          </a:bodyPr>
          <a:lstStyle/>
          <a:p>
            <a:r>
              <a:rPr kumimoji="0" lang="fr-CA" sz="3600" b="0" i="0" u="none" strike="noStrike" kern="1200" cap="none" spc="0" normalizeH="0" baseline="0" noProof="0" dirty="0">
                <a:ln>
                  <a:noFill/>
                </a:ln>
                <a:effectLst/>
                <a:uLnTx/>
                <a:uFillTx/>
                <a:latin typeface="Univers Condensed Light" panose="020B0306020202040204" pitchFamily="34" charset="0"/>
                <a:ea typeface="+mj-ea"/>
                <a:cs typeface="+mj-cs"/>
              </a:rPr>
              <a:t>Évaluation des joints collés</a:t>
            </a:r>
            <a:endParaRPr lang="fr-CA" dirty="0"/>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809221" y="1266524"/>
            <a:ext cx="10604571" cy="4257137"/>
          </a:xfrm>
        </p:spPr>
        <p:txBody>
          <a:bodyPr>
            <a:normAutofit/>
          </a:bodyPr>
          <a:lstStyle/>
          <a:p>
            <a:r>
              <a:rPr lang="fr-CA" sz="2200" dirty="0"/>
              <a:t>Facteurs déterminant la performance d'un joint collé:</a:t>
            </a:r>
          </a:p>
          <a:p>
            <a:pPr marL="342900" indent="-342900">
              <a:buFont typeface="Arial" panose="020B0604020202020204" pitchFamily="34" charset="0"/>
              <a:buChar char="•"/>
            </a:pPr>
            <a:r>
              <a:rPr lang="fr-CA" sz="2200" dirty="0"/>
              <a:t>Force à la rupture permettant de déterminer la contrainte des joints – quantitative</a:t>
            </a:r>
          </a:p>
          <a:p>
            <a:pPr marL="342900" indent="-342900">
              <a:buFont typeface="Arial" panose="020B0604020202020204" pitchFamily="34" charset="0"/>
              <a:buChar char="•"/>
            </a:pPr>
            <a:r>
              <a:rPr lang="fr-CA" sz="2200" dirty="0"/>
              <a:t>Modes de rupture - mode cohésif, adhésif ou mixte - analyse visuelle </a:t>
            </a:r>
          </a:p>
          <a:p>
            <a:pPr marL="800100" lvl="1" indent="-342900">
              <a:buFont typeface="Arial" panose="020B0604020202020204" pitchFamily="34" charset="0"/>
              <a:buChar char="•"/>
            </a:pPr>
            <a:r>
              <a:rPr lang="fr-CA" sz="2200" b="0" dirty="0">
                <a:solidFill>
                  <a:schemeClr val="tx1"/>
                </a:solidFill>
              </a:rPr>
              <a:t>Mode cohésif : La rupture de l'échantillon se produit à l'intérieur de la couche d'adhésif, ce qui indique une forte résistance des joints adhésifs</a:t>
            </a:r>
          </a:p>
          <a:p>
            <a:pPr marL="800100" lvl="1" indent="-342900">
              <a:buFont typeface="Arial" panose="020B0604020202020204" pitchFamily="34" charset="0"/>
              <a:buChar char="•"/>
            </a:pPr>
            <a:r>
              <a:rPr lang="fr-CA" sz="2200" b="0" dirty="0">
                <a:solidFill>
                  <a:schemeClr val="tx1"/>
                </a:solidFill>
              </a:rPr>
              <a:t>Mode adhésif : La rupture se produit à l'une des interfaces entre la couche adhésive et la surface du substrat, ce qui indique de faibles forces d'adhérence aux interfaces du joint</a:t>
            </a:r>
          </a:p>
          <a:p>
            <a:pPr marL="800100" lvl="1" indent="-342900">
              <a:buFont typeface="Arial" panose="020B0604020202020204" pitchFamily="34" charset="0"/>
              <a:buChar char="•"/>
            </a:pPr>
            <a:r>
              <a:rPr lang="fr-CA" sz="2200" b="0" dirty="0">
                <a:solidFill>
                  <a:schemeClr val="tx1"/>
                </a:solidFill>
              </a:rPr>
              <a:t>Mode mixte : Le mode de rupture est une combinaison des modes adhésif et cohésif, ce qui indique une préparation de surface non uniforme.</a:t>
            </a:r>
          </a:p>
        </p:txBody>
      </p:sp>
      <p:grpSp>
        <p:nvGrpSpPr>
          <p:cNvPr id="21" name="Group 20">
            <a:extLst>
              <a:ext uri="{FF2B5EF4-FFF2-40B4-BE49-F238E27FC236}">
                <a16:creationId xmlns:a16="http://schemas.microsoft.com/office/drawing/2014/main" id="{1C2D1C87-934B-501D-FA4D-4647553215DE}"/>
              </a:ext>
            </a:extLst>
          </p:cNvPr>
          <p:cNvGrpSpPr>
            <a:grpSpLocks noChangeAspect="1"/>
          </p:cNvGrpSpPr>
          <p:nvPr>
            <p:custDataLst>
              <p:tags r:id="rId5"/>
            </p:custDataLst>
          </p:nvPr>
        </p:nvGrpSpPr>
        <p:grpSpPr>
          <a:xfrm>
            <a:off x="1068859" y="5083347"/>
            <a:ext cx="2160395" cy="813753"/>
            <a:chOff x="2692765" y="4617421"/>
            <a:chExt cx="3216673" cy="1211620"/>
          </a:xfrm>
        </p:grpSpPr>
        <p:sp>
          <p:nvSpPr>
            <p:cNvPr id="7" name="Rectangle 6">
              <a:extLst>
                <a:ext uri="{FF2B5EF4-FFF2-40B4-BE49-F238E27FC236}">
                  <a16:creationId xmlns:a16="http://schemas.microsoft.com/office/drawing/2014/main" id="{8FC77918-E5B4-D337-8564-0872700E3AC4}"/>
                </a:ext>
              </a:extLst>
            </p:cNvPr>
            <p:cNvSpPr/>
            <p:nvPr/>
          </p:nvSpPr>
          <p:spPr>
            <a:xfrm>
              <a:off x="2692765" y="4922666"/>
              <a:ext cx="3216672" cy="517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nvGrpSpPr>
            <p:cNvPr id="8" name="Group 7">
              <a:extLst>
                <a:ext uri="{FF2B5EF4-FFF2-40B4-BE49-F238E27FC236}">
                  <a16:creationId xmlns:a16="http://schemas.microsoft.com/office/drawing/2014/main" id="{47C0D22F-EC84-3F90-4C1D-7330EADC2417}"/>
                </a:ext>
              </a:extLst>
            </p:cNvPr>
            <p:cNvGrpSpPr/>
            <p:nvPr/>
          </p:nvGrpSpPr>
          <p:grpSpPr>
            <a:xfrm>
              <a:off x="2692766" y="4617421"/>
              <a:ext cx="3216672" cy="517476"/>
              <a:chOff x="4997919" y="3559462"/>
              <a:chExt cx="3216672" cy="517476"/>
            </a:xfrm>
          </p:grpSpPr>
          <p:sp>
            <p:nvSpPr>
              <p:cNvPr id="19" name="Rectangle 18">
                <a:extLst>
                  <a:ext uri="{FF2B5EF4-FFF2-40B4-BE49-F238E27FC236}">
                    <a16:creationId xmlns:a16="http://schemas.microsoft.com/office/drawing/2014/main" id="{D5DA1446-9CE3-0138-C3A5-42DF866EBB04}"/>
                  </a:ext>
                </a:extLst>
              </p:cNvPr>
              <p:cNvSpPr/>
              <p:nvPr/>
            </p:nvSpPr>
            <p:spPr>
              <a:xfrm>
                <a:off x="4997919" y="3559462"/>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Univers Condensed Light" panose="020B0306020202040204"/>
                </a:endParaRPr>
              </a:p>
            </p:txBody>
          </p:sp>
          <p:sp>
            <p:nvSpPr>
              <p:cNvPr id="20" name="TextBox 19">
                <a:extLst>
                  <a:ext uri="{FF2B5EF4-FFF2-40B4-BE49-F238E27FC236}">
                    <a16:creationId xmlns:a16="http://schemas.microsoft.com/office/drawing/2014/main" id="{7C66E321-E886-184A-5000-658EC390E59E}"/>
                  </a:ext>
                </a:extLst>
              </p:cNvPr>
              <p:cNvSpPr txBox="1"/>
              <p:nvPr/>
            </p:nvSpPr>
            <p:spPr>
              <a:xfrm>
                <a:off x="5518468" y="3571156"/>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#1</a:t>
                </a:r>
                <a:endParaRPr lang="fr-CA" sz="1400" dirty="0">
                  <a:solidFill>
                    <a:schemeClr val="bg1"/>
                  </a:solidFill>
                  <a:latin typeface="Univers Condensed Light" panose="020B0306020202040204"/>
                </a:endParaRPr>
              </a:p>
            </p:txBody>
          </p:sp>
        </p:grpSp>
        <p:grpSp>
          <p:nvGrpSpPr>
            <p:cNvPr id="9" name="Group 8">
              <a:extLst>
                <a:ext uri="{FF2B5EF4-FFF2-40B4-BE49-F238E27FC236}">
                  <a16:creationId xmlns:a16="http://schemas.microsoft.com/office/drawing/2014/main" id="{EE4E31F6-E767-F7A1-91DE-FC143E456510}"/>
                </a:ext>
              </a:extLst>
            </p:cNvPr>
            <p:cNvGrpSpPr/>
            <p:nvPr/>
          </p:nvGrpSpPr>
          <p:grpSpPr>
            <a:xfrm>
              <a:off x="2692766" y="5311565"/>
              <a:ext cx="3216672" cy="517476"/>
              <a:chOff x="4997919" y="4285513"/>
              <a:chExt cx="3216672" cy="517476"/>
            </a:xfrm>
          </p:grpSpPr>
          <p:sp>
            <p:nvSpPr>
              <p:cNvPr id="17" name="Rectangle 16">
                <a:extLst>
                  <a:ext uri="{FF2B5EF4-FFF2-40B4-BE49-F238E27FC236}">
                    <a16:creationId xmlns:a16="http://schemas.microsoft.com/office/drawing/2014/main" id="{0251E0FE-99C8-EA3E-CC3E-1A9CFD404D26}"/>
                  </a:ext>
                </a:extLst>
              </p:cNvPr>
              <p:cNvSpPr/>
              <p:nvPr/>
            </p:nvSpPr>
            <p:spPr>
              <a:xfrm>
                <a:off x="4997919" y="4285513"/>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18" name="TextBox 17">
                <a:extLst>
                  <a:ext uri="{FF2B5EF4-FFF2-40B4-BE49-F238E27FC236}">
                    <a16:creationId xmlns:a16="http://schemas.microsoft.com/office/drawing/2014/main" id="{431942D6-A5D5-9B29-C8EF-F8F7841163D7}"/>
                  </a:ext>
                </a:extLst>
              </p:cNvPr>
              <p:cNvSpPr txBox="1"/>
              <p:nvPr/>
            </p:nvSpPr>
            <p:spPr>
              <a:xfrm>
                <a:off x="5537784" y="4334856"/>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#2</a:t>
                </a:r>
                <a:endParaRPr lang="fr-CA" sz="1400" dirty="0">
                  <a:solidFill>
                    <a:schemeClr val="bg1"/>
                  </a:solidFill>
                  <a:latin typeface="Univers Condensed Light" panose="020B0306020202040204"/>
                </a:endParaRPr>
              </a:p>
            </p:txBody>
          </p:sp>
        </p:grpSp>
      </p:grpSp>
      <p:sp>
        <p:nvSpPr>
          <p:cNvPr id="10" name="TextBox 9">
            <a:extLst>
              <a:ext uri="{FF2B5EF4-FFF2-40B4-BE49-F238E27FC236}">
                <a16:creationId xmlns:a16="http://schemas.microsoft.com/office/drawing/2014/main" id="{2EBF5F75-5195-2632-7443-11290E226B20}"/>
              </a:ext>
            </a:extLst>
          </p:cNvPr>
          <p:cNvSpPr txBox="1"/>
          <p:nvPr>
            <p:custDataLst>
              <p:tags r:id="rId6"/>
            </p:custDataLst>
          </p:nvPr>
        </p:nvSpPr>
        <p:spPr>
          <a:xfrm>
            <a:off x="1521520" y="5367114"/>
            <a:ext cx="1333148" cy="246221"/>
          </a:xfrm>
          <a:prstGeom prst="rect">
            <a:avLst/>
          </a:prstGeom>
          <a:noFill/>
        </p:spPr>
        <p:txBody>
          <a:bodyPr wrap="square" rtlCol="0">
            <a:spAutoFit/>
          </a:bodyPr>
          <a:lstStyle/>
          <a:p>
            <a:pPr algn="ctr"/>
            <a:r>
              <a:rPr lang="en-CA" sz="1000" dirty="0">
                <a:solidFill>
                  <a:schemeClr val="bg1"/>
                </a:solidFill>
              </a:rPr>
              <a:t>ADHÉSIF</a:t>
            </a:r>
            <a:endParaRPr lang="fr-CA" sz="1000" dirty="0">
              <a:solidFill>
                <a:schemeClr val="bg1"/>
              </a:solidFill>
            </a:endParaRPr>
          </a:p>
        </p:txBody>
      </p:sp>
      <p:grpSp>
        <p:nvGrpSpPr>
          <p:cNvPr id="31" name="Group 30">
            <a:extLst>
              <a:ext uri="{FF2B5EF4-FFF2-40B4-BE49-F238E27FC236}">
                <a16:creationId xmlns:a16="http://schemas.microsoft.com/office/drawing/2014/main" id="{5CC6693F-E0D8-1367-7ACF-7C28522A76CE}"/>
              </a:ext>
            </a:extLst>
          </p:cNvPr>
          <p:cNvGrpSpPr/>
          <p:nvPr>
            <p:custDataLst>
              <p:tags r:id="rId7"/>
            </p:custDataLst>
          </p:nvPr>
        </p:nvGrpSpPr>
        <p:grpSpPr>
          <a:xfrm>
            <a:off x="3588527" y="5033649"/>
            <a:ext cx="2160397" cy="913149"/>
            <a:chOff x="4113526" y="4746762"/>
            <a:chExt cx="2160397" cy="913149"/>
          </a:xfrm>
        </p:grpSpPr>
        <p:sp>
          <p:nvSpPr>
            <p:cNvPr id="30" name="Rectangle 29">
              <a:extLst>
                <a:ext uri="{FF2B5EF4-FFF2-40B4-BE49-F238E27FC236}">
                  <a16:creationId xmlns:a16="http://schemas.microsoft.com/office/drawing/2014/main" id="{0EC31E1B-8D72-52EC-1F51-55CE4C98ACF9}"/>
                </a:ext>
              </a:extLst>
            </p:cNvPr>
            <p:cNvSpPr/>
            <p:nvPr/>
          </p:nvSpPr>
          <p:spPr>
            <a:xfrm>
              <a:off x="4113526" y="5253096"/>
              <a:ext cx="2160394" cy="1005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nvGrpSpPr>
            <p:cNvPr id="22" name="Group 21">
              <a:extLst>
                <a:ext uri="{FF2B5EF4-FFF2-40B4-BE49-F238E27FC236}">
                  <a16:creationId xmlns:a16="http://schemas.microsoft.com/office/drawing/2014/main" id="{11323979-634F-E38D-8620-FA7757BCC606}"/>
                </a:ext>
              </a:extLst>
            </p:cNvPr>
            <p:cNvGrpSpPr>
              <a:grpSpLocks noChangeAspect="1"/>
            </p:cNvGrpSpPr>
            <p:nvPr/>
          </p:nvGrpSpPr>
          <p:grpSpPr>
            <a:xfrm>
              <a:off x="4113528" y="4746762"/>
              <a:ext cx="2160395" cy="913149"/>
              <a:chOff x="2692765" y="4469428"/>
              <a:chExt cx="3216673" cy="1359613"/>
            </a:xfrm>
          </p:grpSpPr>
          <p:sp>
            <p:nvSpPr>
              <p:cNvPr id="23" name="Rectangle 22">
                <a:extLst>
                  <a:ext uri="{FF2B5EF4-FFF2-40B4-BE49-F238E27FC236}">
                    <a16:creationId xmlns:a16="http://schemas.microsoft.com/office/drawing/2014/main" id="{852DC331-6AEE-F753-0378-80E0077E1DA4}"/>
                  </a:ext>
                </a:extLst>
              </p:cNvPr>
              <p:cNvSpPr/>
              <p:nvPr/>
            </p:nvSpPr>
            <p:spPr>
              <a:xfrm>
                <a:off x="2692765" y="4922667"/>
                <a:ext cx="3216672" cy="1442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nvGrpSpPr>
              <p:cNvPr id="24" name="Group 23">
                <a:extLst>
                  <a:ext uri="{FF2B5EF4-FFF2-40B4-BE49-F238E27FC236}">
                    <a16:creationId xmlns:a16="http://schemas.microsoft.com/office/drawing/2014/main" id="{53C8E2A1-90AE-CF6A-1D1C-22AA28E3437C}"/>
                  </a:ext>
                </a:extLst>
              </p:cNvPr>
              <p:cNvGrpSpPr/>
              <p:nvPr/>
            </p:nvGrpSpPr>
            <p:grpSpPr>
              <a:xfrm>
                <a:off x="2692765" y="4469428"/>
                <a:ext cx="3216672" cy="517476"/>
                <a:chOff x="4997918" y="3411469"/>
                <a:chExt cx="3216672" cy="517476"/>
              </a:xfrm>
            </p:grpSpPr>
            <p:sp>
              <p:nvSpPr>
                <p:cNvPr id="28" name="Rectangle 27">
                  <a:extLst>
                    <a:ext uri="{FF2B5EF4-FFF2-40B4-BE49-F238E27FC236}">
                      <a16:creationId xmlns:a16="http://schemas.microsoft.com/office/drawing/2014/main" id="{EA992596-333B-B028-49FE-0859803BEC21}"/>
                    </a:ext>
                  </a:extLst>
                </p:cNvPr>
                <p:cNvSpPr/>
                <p:nvPr/>
              </p:nvSpPr>
              <p:spPr>
                <a:xfrm>
                  <a:off x="4997918" y="3411469"/>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Univers Condensed Light" panose="020B0306020202040204"/>
                  </a:endParaRPr>
                </a:p>
              </p:txBody>
            </p:sp>
            <p:sp>
              <p:nvSpPr>
                <p:cNvPr id="29" name="TextBox 28">
                  <a:extLst>
                    <a:ext uri="{FF2B5EF4-FFF2-40B4-BE49-F238E27FC236}">
                      <a16:creationId xmlns:a16="http://schemas.microsoft.com/office/drawing/2014/main" id="{0A6BD36E-79D7-7C24-4A77-7620BABB3297}"/>
                    </a:ext>
                  </a:extLst>
                </p:cNvPr>
                <p:cNvSpPr txBox="1"/>
                <p:nvPr/>
              </p:nvSpPr>
              <p:spPr>
                <a:xfrm>
                  <a:off x="5526054" y="3444295"/>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#1</a:t>
                  </a:r>
                  <a:endParaRPr lang="fr-CA" sz="1400" dirty="0">
                    <a:solidFill>
                      <a:schemeClr val="bg1"/>
                    </a:solidFill>
                    <a:latin typeface="Univers Condensed Light" panose="020B0306020202040204"/>
                  </a:endParaRPr>
                </a:p>
              </p:txBody>
            </p:sp>
          </p:grpSp>
          <p:grpSp>
            <p:nvGrpSpPr>
              <p:cNvPr id="25" name="Group 24">
                <a:extLst>
                  <a:ext uri="{FF2B5EF4-FFF2-40B4-BE49-F238E27FC236}">
                    <a16:creationId xmlns:a16="http://schemas.microsoft.com/office/drawing/2014/main" id="{67262671-8A07-7EFE-E3F8-1480288605FF}"/>
                  </a:ext>
                </a:extLst>
              </p:cNvPr>
              <p:cNvGrpSpPr/>
              <p:nvPr/>
            </p:nvGrpSpPr>
            <p:grpSpPr>
              <a:xfrm>
                <a:off x="2692766" y="5311565"/>
                <a:ext cx="3216672" cy="517476"/>
                <a:chOff x="4997919" y="4285513"/>
                <a:chExt cx="3216672" cy="517476"/>
              </a:xfrm>
            </p:grpSpPr>
            <p:sp>
              <p:nvSpPr>
                <p:cNvPr id="26" name="Rectangle 25">
                  <a:extLst>
                    <a:ext uri="{FF2B5EF4-FFF2-40B4-BE49-F238E27FC236}">
                      <a16:creationId xmlns:a16="http://schemas.microsoft.com/office/drawing/2014/main" id="{912FE35E-D7A4-C831-30E8-5740C84FBF20}"/>
                    </a:ext>
                  </a:extLst>
                </p:cNvPr>
                <p:cNvSpPr/>
                <p:nvPr/>
              </p:nvSpPr>
              <p:spPr>
                <a:xfrm>
                  <a:off x="4997919" y="4285513"/>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27" name="TextBox 26">
                  <a:extLst>
                    <a:ext uri="{FF2B5EF4-FFF2-40B4-BE49-F238E27FC236}">
                      <a16:creationId xmlns:a16="http://schemas.microsoft.com/office/drawing/2014/main" id="{F6001A6B-456E-792F-2A3F-B1293887EEBB}"/>
                    </a:ext>
                  </a:extLst>
                </p:cNvPr>
                <p:cNvSpPr txBox="1"/>
                <p:nvPr/>
              </p:nvSpPr>
              <p:spPr>
                <a:xfrm>
                  <a:off x="5537784" y="4334856"/>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#2</a:t>
                  </a:r>
                  <a:endParaRPr lang="fr-CA" sz="1400" dirty="0">
                    <a:solidFill>
                      <a:schemeClr val="bg1"/>
                    </a:solidFill>
                    <a:latin typeface="Univers Condensed Light" panose="020B0306020202040204"/>
                  </a:endParaRPr>
                </a:p>
              </p:txBody>
            </p:sp>
          </p:grpSp>
        </p:grpSp>
      </p:grpSp>
      <p:grpSp>
        <p:nvGrpSpPr>
          <p:cNvPr id="41" name="Group 40">
            <a:extLst>
              <a:ext uri="{FF2B5EF4-FFF2-40B4-BE49-F238E27FC236}">
                <a16:creationId xmlns:a16="http://schemas.microsoft.com/office/drawing/2014/main" id="{B6B1FFDA-081A-C9C1-E238-E84ED05F1FAD}"/>
              </a:ext>
            </a:extLst>
          </p:cNvPr>
          <p:cNvGrpSpPr/>
          <p:nvPr>
            <p:custDataLst>
              <p:tags r:id="rId8"/>
            </p:custDataLst>
          </p:nvPr>
        </p:nvGrpSpPr>
        <p:grpSpPr>
          <a:xfrm>
            <a:off x="6111507" y="5055696"/>
            <a:ext cx="2160397" cy="913149"/>
            <a:chOff x="5824800" y="4830881"/>
            <a:chExt cx="2160397" cy="913149"/>
          </a:xfrm>
        </p:grpSpPr>
        <p:sp>
          <p:nvSpPr>
            <p:cNvPr id="32" name="Rectangle 31">
              <a:extLst>
                <a:ext uri="{FF2B5EF4-FFF2-40B4-BE49-F238E27FC236}">
                  <a16:creationId xmlns:a16="http://schemas.microsoft.com/office/drawing/2014/main" id="{89AD418C-27E8-B758-C0B4-79CCC95C147B}"/>
                </a:ext>
              </a:extLst>
            </p:cNvPr>
            <p:cNvSpPr/>
            <p:nvPr/>
          </p:nvSpPr>
          <p:spPr>
            <a:xfrm>
              <a:off x="5824800" y="5257645"/>
              <a:ext cx="2160394" cy="1832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nvGrpSpPr>
            <p:cNvPr id="33" name="Group 32">
              <a:extLst>
                <a:ext uri="{FF2B5EF4-FFF2-40B4-BE49-F238E27FC236}">
                  <a16:creationId xmlns:a16="http://schemas.microsoft.com/office/drawing/2014/main" id="{57441A8C-9CE9-E550-3A14-4A80B0F8914F}"/>
                </a:ext>
              </a:extLst>
            </p:cNvPr>
            <p:cNvGrpSpPr>
              <a:grpSpLocks noChangeAspect="1"/>
            </p:cNvGrpSpPr>
            <p:nvPr/>
          </p:nvGrpSpPr>
          <p:grpSpPr>
            <a:xfrm>
              <a:off x="5824802" y="4830881"/>
              <a:ext cx="2160395" cy="913149"/>
              <a:chOff x="2692765" y="4469428"/>
              <a:chExt cx="3216673" cy="1359613"/>
            </a:xfrm>
          </p:grpSpPr>
          <p:grpSp>
            <p:nvGrpSpPr>
              <p:cNvPr id="35" name="Group 34">
                <a:extLst>
                  <a:ext uri="{FF2B5EF4-FFF2-40B4-BE49-F238E27FC236}">
                    <a16:creationId xmlns:a16="http://schemas.microsoft.com/office/drawing/2014/main" id="{E4AD632F-4647-2C28-680F-7A94D51599E8}"/>
                  </a:ext>
                </a:extLst>
              </p:cNvPr>
              <p:cNvGrpSpPr/>
              <p:nvPr/>
            </p:nvGrpSpPr>
            <p:grpSpPr>
              <a:xfrm>
                <a:off x="2692765" y="4469428"/>
                <a:ext cx="3216672" cy="517476"/>
                <a:chOff x="4997918" y="3411469"/>
                <a:chExt cx="3216672" cy="517476"/>
              </a:xfrm>
            </p:grpSpPr>
            <p:sp>
              <p:nvSpPr>
                <p:cNvPr id="39" name="Rectangle 38">
                  <a:extLst>
                    <a:ext uri="{FF2B5EF4-FFF2-40B4-BE49-F238E27FC236}">
                      <a16:creationId xmlns:a16="http://schemas.microsoft.com/office/drawing/2014/main" id="{FE1B7C42-0725-6A06-D921-BF2308E4BDEE}"/>
                    </a:ext>
                  </a:extLst>
                </p:cNvPr>
                <p:cNvSpPr/>
                <p:nvPr/>
              </p:nvSpPr>
              <p:spPr>
                <a:xfrm>
                  <a:off x="4997918" y="3411469"/>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Univers Condensed Light" panose="020B0306020202040204"/>
                  </a:endParaRPr>
                </a:p>
              </p:txBody>
            </p:sp>
            <p:sp>
              <p:nvSpPr>
                <p:cNvPr id="40" name="TextBox 39">
                  <a:extLst>
                    <a:ext uri="{FF2B5EF4-FFF2-40B4-BE49-F238E27FC236}">
                      <a16:creationId xmlns:a16="http://schemas.microsoft.com/office/drawing/2014/main" id="{E62FBA80-A72E-C0A3-09B2-241051CDDE25}"/>
                    </a:ext>
                  </a:extLst>
                </p:cNvPr>
                <p:cNvSpPr txBox="1"/>
                <p:nvPr/>
              </p:nvSpPr>
              <p:spPr>
                <a:xfrm>
                  <a:off x="5526054" y="3444295"/>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#1</a:t>
                  </a:r>
                  <a:endParaRPr lang="fr-CA" sz="1400" dirty="0">
                    <a:solidFill>
                      <a:schemeClr val="bg1"/>
                    </a:solidFill>
                    <a:latin typeface="Univers Condensed Light" panose="020B0306020202040204"/>
                  </a:endParaRPr>
                </a:p>
              </p:txBody>
            </p:sp>
          </p:grpSp>
          <p:grpSp>
            <p:nvGrpSpPr>
              <p:cNvPr id="36" name="Group 35">
                <a:extLst>
                  <a:ext uri="{FF2B5EF4-FFF2-40B4-BE49-F238E27FC236}">
                    <a16:creationId xmlns:a16="http://schemas.microsoft.com/office/drawing/2014/main" id="{1AA314F7-9DB5-3EB9-62C0-31C938143490}"/>
                  </a:ext>
                </a:extLst>
              </p:cNvPr>
              <p:cNvGrpSpPr/>
              <p:nvPr/>
            </p:nvGrpSpPr>
            <p:grpSpPr>
              <a:xfrm>
                <a:off x="2692766" y="5311565"/>
                <a:ext cx="3216672" cy="517476"/>
                <a:chOff x="4997919" y="4285513"/>
                <a:chExt cx="3216672" cy="517476"/>
              </a:xfrm>
            </p:grpSpPr>
            <p:sp>
              <p:nvSpPr>
                <p:cNvPr id="37" name="Rectangle 36">
                  <a:extLst>
                    <a:ext uri="{FF2B5EF4-FFF2-40B4-BE49-F238E27FC236}">
                      <a16:creationId xmlns:a16="http://schemas.microsoft.com/office/drawing/2014/main" id="{DB20B56C-E085-3F24-C94C-6C3B217FB648}"/>
                    </a:ext>
                  </a:extLst>
                </p:cNvPr>
                <p:cNvSpPr/>
                <p:nvPr/>
              </p:nvSpPr>
              <p:spPr>
                <a:xfrm>
                  <a:off x="4997919" y="4285513"/>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38" name="TextBox 37">
                  <a:extLst>
                    <a:ext uri="{FF2B5EF4-FFF2-40B4-BE49-F238E27FC236}">
                      <a16:creationId xmlns:a16="http://schemas.microsoft.com/office/drawing/2014/main" id="{92DBB01F-F291-C870-1C0B-BFE0E25D5C27}"/>
                    </a:ext>
                  </a:extLst>
                </p:cNvPr>
                <p:cNvSpPr txBox="1"/>
                <p:nvPr/>
              </p:nvSpPr>
              <p:spPr>
                <a:xfrm>
                  <a:off x="5537784" y="4334856"/>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#2</a:t>
                  </a:r>
                  <a:endParaRPr lang="fr-CA" sz="1400" dirty="0">
                    <a:solidFill>
                      <a:schemeClr val="bg1"/>
                    </a:solidFill>
                    <a:latin typeface="Univers Condensed Light" panose="020B0306020202040204"/>
                  </a:endParaRPr>
                </a:p>
              </p:txBody>
            </p:sp>
          </p:grpSp>
        </p:grpSp>
      </p:grpSp>
      <p:grpSp>
        <p:nvGrpSpPr>
          <p:cNvPr id="63" name="Group 62">
            <a:extLst>
              <a:ext uri="{FF2B5EF4-FFF2-40B4-BE49-F238E27FC236}">
                <a16:creationId xmlns:a16="http://schemas.microsoft.com/office/drawing/2014/main" id="{17CECC90-C488-0533-AEF0-C80D6DDDFCDD}"/>
              </a:ext>
            </a:extLst>
          </p:cNvPr>
          <p:cNvGrpSpPr/>
          <p:nvPr>
            <p:custDataLst>
              <p:tags r:id="rId9"/>
            </p:custDataLst>
          </p:nvPr>
        </p:nvGrpSpPr>
        <p:grpSpPr>
          <a:xfrm>
            <a:off x="8634484" y="5062776"/>
            <a:ext cx="2164924" cy="913149"/>
            <a:chOff x="8634484" y="4843701"/>
            <a:chExt cx="2164924" cy="913149"/>
          </a:xfrm>
        </p:grpSpPr>
        <p:grpSp>
          <p:nvGrpSpPr>
            <p:cNvPr id="42" name="Group 41">
              <a:extLst>
                <a:ext uri="{FF2B5EF4-FFF2-40B4-BE49-F238E27FC236}">
                  <a16:creationId xmlns:a16="http://schemas.microsoft.com/office/drawing/2014/main" id="{775A1FCA-F21E-5713-132A-3081BCB97E5E}"/>
                </a:ext>
              </a:extLst>
            </p:cNvPr>
            <p:cNvGrpSpPr/>
            <p:nvPr/>
          </p:nvGrpSpPr>
          <p:grpSpPr>
            <a:xfrm>
              <a:off x="8634484" y="4843701"/>
              <a:ext cx="2160397" cy="913149"/>
              <a:chOff x="5824800" y="4830881"/>
              <a:chExt cx="2160397" cy="913149"/>
            </a:xfrm>
          </p:grpSpPr>
          <p:sp>
            <p:nvSpPr>
              <p:cNvPr id="43" name="Rectangle 42">
                <a:extLst>
                  <a:ext uri="{FF2B5EF4-FFF2-40B4-BE49-F238E27FC236}">
                    <a16:creationId xmlns:a16="http://schemas.microsoft.com/office/drawing/2014/main" id="{6C51523A-5010-0CD4-8BA5-C0060025710C}"/>
                  </a:ext>
                </a:extLst>
              </p:cNvPr>
              <p:cNvSpPr/>
              <p:nvPr/>
            </p:nvSpPr>
            <p:spPr>
              <a:xfrm>
                <a:off x="5824800" y="5324410"/>
                <a:ext cx="486697" cy="1164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nvGrpSpPr>
              <p:cNvPr id="44" name="Group 43">
                <a:extLst>
                  <a:ext uri="{FF2B5EF4-FFF2-40B4-BE49-F238E27FC236}">
                    <a16:creationId xmlns:a16="http://schemas.microsoft.com/office/drawing/2014/main" id="{47EC45A5-ED04-5324-1929-46EA0058558B}"/>
                  </a:ext>
                </a:extLst>
              </p:cNvPr>
              <p:cNvGrpSpPr>
                <a:grpSpLocks noChangeAspect="1"/>
              </p:cNvGrpSpPr>
              <p:nvPr/>
            </p:nvGrpSpPr>
            <p:grpSpPr>
              <a:xfrm>
                <a:off x="5824802" y="4830881"/>
                <a:ext cx="2160395" cy="913149"/>
                <a:chOff x="2692765" y="4469428"/>
                <a:chExt cx="3216673" cy="1359613"/>
              </a:xfrm>
            </p:grpSpPr>
            <p:grpSp>
              <p:nvGrpSpPr>
                <p:cNvPr id="45" name="Group 44">
                  <a:extLst>
                    <a:ext uri="{FF2B5EF4-FFF2-40B4-BE49-F238E27FC236}">
                      <a16:creationId xmlns:a16="http://schemas.microsoft.com/office/drawing/2014/main" id="{F5589AAB-8AB8-401F-3C02-2416D9094CC1}"/>
                    </a:ext>
                  </a:extLst>
                </p:cNvPr>
                <p:cNvGrpSpPr/>
                <p:nvPr/>
              </p:nvGrpSpPr>
              <p:grpSpPr>
                <a:xfrm>
                  <a:off x="2692765" y="4469428"/>
                  <a:ext cx="3216672" cy="517476"/>
                  <a:chOff x="4997918" y="3411469"/>
                  <a:chExt cx="3216672" cy="517476"/>
                </a:xfrm>
              </p:grpSpPr>
              <p:sp>
                <p:nvSpPr>
                  <p:cNvPr id="49" name="Rectangle 48">
                    <a:extLst>
                      <a:ext uri="{FF2B5EF4-FFF2-40B4-BE49-F238E27FC236}">
                        <a16:creationId xmlns:a16="http://schemas.microsoft.com/office/drawing/2014/main" id="{9A781986-937F-7E0E-B0D9-278E0775FBBB}"/>
                      </a:ext>
                    </a:extLst>
                  </p:cNvPr>
                  <p:cNvSpPr/>
                  <p:nvPr/>
                </p:nvSpPr>
                <p:spPr>
                  <a:xfrm>
                    <a:off x="4997918" y="3411469"/>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Univers Condensed Light" panose="020B0306020202040204"/>
                    </a:endParaRPr>
                  </a:p>
                </p:txBody>
              </p:sp>
              <p:sp>
                <p:nvSpPr>
                  <p:cNvPr id="50" name="TextBox 49">
                    <a:extLst>
                      <a:ext uri="{FF2B5EF4-FFF2-40B4-BE49-F238E27FC236}">
                        <a16:creationId xmlns:a16="http://schemas.microsoft.com/office/drawing/2014/main" id="{6C70AC38-89FE-95CF-54EF-5B690C41F0A7}"/>
                      </a:ext>
                    </a:extLst>
                  </p:cNvPr>
                  <p:cNvSpPr txBox="1"/>
                  <p:nvPr/>
                </p:nvSpPr>
                <p:spPr>
                  <a:xfrm>
                    <a:off x="5526054" y="3444295"/>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#1</a:t>
                    </a:r>
                    <a:endParaRPr lang="fr-CA" sz="1400" dirty="0">
                      <a:solidFill>
                        <a:schemeClr val="bg1"/>
                      </a:solidFill>
                      <a:latin typeface="Univers Condensed Light" panose="020B0306020202040204"/>
                    </a:endParaRPr>
                  </a:p>
                </p:txBody>
              </p:sp>
            </p:grpSp>
            <p:grpSp>
              <p:nvGrpSpPr>
                <p:cNvPr id="46" name="Group 45">
                  <a:extLst>
                    <a:ext uri="{FF2B5EF4-FFF2-40B4-BE49-F238E27FC236}">
                      <a16:creationId xmlns:a16="http://schemas.microsoft.com/office/drawing/2014/main" id="{9315E866-7896-111A-A94E-ED289AE3E323}"/>
                    </a:ext>
                  </a:extLst>
                </p:cNvPr>
                <p:cNvGrpSpPr/>
                <p:nvPr/>
              </p:nvGrpSpPr>
              <p:grpSpPr>
                <a:xfrm>
                  <a:off x="2692766" y="5311565"/>
                  <a:ext cx="3216672" cy="517476"/>
                  <a:chOff x="4997919" y="4285513"/>
                  <a:chExt cx="3216672" cy="517476"/>
                </a:xfrm>
              </p:grpSpPr>
              <p:sp>
                <p:nvSpPr>
                  <p:cNvPr id="47" name="Rectangle 46">
                    <a:extLst>
                      <a:ext uri="{FF2B5EF4-FFF2-40B4-BE49-F238E27FC236}">
                        <a16:creationId xmlns:a16="http://schemas.microsoft.com/office/drawing/2014/main" id="{8E744B3D-651E-A124-ABBB-EBCD9E08712D}"/>
                      </a:ext>
                    </a:extLst>
                  </p:cNvPr>
                  <p:cNvSpPr/>
                  <p:nvPr/>
                </p:nvSpPr>
                <p:spPr>
                  <a:xfrm>
                    <a:off x="4997919" y="4285513"/>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48" name="TextBox 47">
                    <a:extLst>
                      <a:ext uri="{FF2B5EF4-FFF2-40B4-BE49-F238E27FC236}">
                        <a16:creationId xmlns:a16="http://schemas.microsoft.com/office/drawing/2014/main" id="{7E3EA5D1-A927-13A6-B930-6321E0F5E94C}"/>
                      </a:ext>
                    </a:extLst>
                  </p:cNvPr>
                  <p:cNvSpPr txBox="1"/>
                  <p:nvPr/>
                </p:nvSpPr>
                <p:spPr>
                  <a:xfrm>
                    <a:off x="5537784" y="4334856"/>
                    <a:ext cx="2160395" cy="458258"/>
                  </a:xfrm>
                  <a:prstGeom prst="rect">
                    <a:avLst/>
                  </a:prstGeom>
                  <a:noFill/>
                </p:spPr>
                <p:txBody>
                  <a:bodyPr wrap="square" rtlCol="0">
                    <a:spAutoFit/>
                  </a:bodyPr>
                  <a:lstStyle/>
                  <a:p>
                    <a:pPr algn="ctr"/>
                    <a:r>
                      <a:rPr lang="en-CA" sz="1400" dirty="0">
                        <a:solidFill>
                          <a:schemeClr val="bg1"/>
                        </a:solidFill>
                        <a:latin typeface="Univers Condensed Light" panose="020B0306020202040204"/>
                      </a:rPr>
                      <a:t>SUBSTRAT #2</a:t>
                    </a:r>
                    <a:endParaRPr lang="fr-CA" sz="1400" dirty="0">
                      <a:solidFill>
                        <a:schemeClr val="bg1"/>
                      </a:solidFill>
                      <a:latin typeface="Univers Condensed Light" panose="020B0306020202040204"/>
                    </a:endParaRPr>
                  </a:p>
                </p:txBody>
              </p:sp>
            </p:grpSp>
          </p:grpSp>
        </p:grpSp>
        <p:sp>
          <p:nvSpPr>
            <p:cNvPr id="60" name="Rectangle 59">
              <a:extLst>
                <a:ext uri="{FF2B5EF4-FFF2-40B4-BE49-F238E27FC236}">
                  <a16:creationId xmlns:a16="http://schemas.microsoft.com/office/drawing/2014/main" id="{7991DFA9-2238-3DA8-3630-EC9AC6B764A4}"/>
                </a:ext>
              </a:extLst>
            </p:cNvPr>
            <p:cNvSpPr/>
            <p:nvPr/>
          </p:nvSpPr>
          <p:spPr>
            <a:xfrm>
              <a:off x="9121181" y="5189848"/>
              <a:ext cx="713761" cy="131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61" name="Rectangle 60">
              <a:extLst>
                <a:ext uri="{FF2B5EF4-FFF2-40B4-BE49-F238E27FC236}">
                  <a16:creationId xmlns:a16="http://schemas.microsoft.com/office/drawing/2014/main" id="{A971F338-CD4E-2193-30A2-EC905E952B90}"/>
                </a:ext>
              </a:extLst>
            </p:cNvPr>
            <p:cNvSpPr/>
            <p:nvPr/>
          </p:nvSpPr>
          <p:spPr>
            <a:xfrm>
              <a:off x="9834942" y="5363616"/>
              <a:ext cx="835538" cy="55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62" name="Rectangle 61">
              <a:extLst>
                <a:ext uri="{FF2B5EF4-FFF2-40B4-BE49-F238E27FC236}">
                  <a16:creationId xmlns:a16="http://schemas.microsoft.com/office/drawing/2014/main" id="{EC5DD606-7600-9B8F-5A66-B3459D96C7A1}"/>
                </a:ext>
              </a:extLst>
            </p:cNvPr>
            <p:cNvSpPr/>
            <p:nvPr/>
          </p:nvSpPr>
          <p:spPr>
            <a:xfrm>
              <a:off x="9963870" y="5179903"/>
              <a:ext cx="835538" cy="55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grpSp>
      <p:sp>
        <p:nvSpPr>
          <p:cNvPr id="64" name="TextBox 63">
            <a:extLst>
              <a:ext uri="{FF2B5EF4-FFF2-40B4-BE49-F238E27FC236}">
                <a16:creationId xmlns:a16="http://schemas.microsoft.com/office/drawing/2014/main" id="{E84204B6-3775-A09E-0873-C8358C25F2FE}"/>
              </a:ext>
            </a:extLst>
          </p:cNvPr>
          <p:cNvSpPr txBox="1"/>
          <p:nvPr>
            <p:custDataLst>
              <p:tags r:id="rId10"/>
            </p:custDataLst>
          </p:nvPr>
        </p:nvSpPr>
        <p:spPr>
          <a:xfrm>
            <a:off x="1068859" y="4745557"/>
            <a:ext cx="2150202" cy="369332"/>
          </a:xfrm>
          <a:prstGeom prst="rect">
            <a:avLst/>
          </a:prstGeom>
          <a:noFill/>
        </p:spPr>
        <p:txBody>
          <a:bodyPr wrap="square" rtlCol="0">
            <a:spAutoFit/>
          </a:bodyPr>
          <a:lstStyle/>
          <a:p>
            <a:pPr algn="ctr"/>
            <a:r>
              <a:rPr lang="fr-CA" dirty="0">
                <a:latin typeface="Univers Condensed Light" panose="020B0306020202040204"/>
              </a:rPr>
              <a:t>Joint collé</a:t>
            </a:r>
          </a:p>
        </p:txBody>
      </p:sp>
      <p:sp>
        <p:nvSpPr>
          <p:cNvPr id="65" name="TextBox 64">
            <a:extLst>
              <a:ext uri="{FF2B5EF4-FFF2-40B4-BE49-F238E27FC236}">
                <a16:creationId xmlns:a16="http://schemas.microsoft.com/office/drawing/2014/main" id="{73EDCE23-502C-D3F7-5733-7E695011D36F}"/>
              </a:ext>
            </a:extLst>
          </p:cNvPr>
          <p:cNvSpPr txBox="1"/>
          <p:nvPr>
            <p:custDataLst>
              <p:tags r:id="rId11"/>
            </p:custDataLst>
          </p:nvPr>
        </p:nvSpPr>
        <p:spPr>
          <a:xfrm>
            <a:off x="3584001" y="4691728"/>
            <a:ext cx="2160393" cy="369332"/>
          </a:xfrm>
          <a:prstGeom prst="rect">
            <a:avLst/>
          </a:prstGeom>
          <a:noFill/>
        </p:spPr>
        <p:txBody>
          <a:bodyPr wrap="square" rtlCol="0">
            <a:spAutoFit/>
          </a:bodyPr>
          <a:lstStyle/>
          <a:p>
            <a:pPr algn="ctr"/>
            <a:r>
              <a:rPr lang="fr-CA" dirty="0">
                <a:latin typeface="Univers Condensed Light" panose="020B0306020202040204"/>
              </a:rPr>
              <a:t>Rupture cohésive</a:t>
            </a:r>
          </a:p>
        </p:txBody>
      </p:sp>
      <p:sp>
        <p:nvSpPr>
          <p:cNvPr id="66" name="TextBox 65">
            <a:extLst>
              <a:ext uri="{FF2B5EF4-FFF2-40B4-BE49-F238E27FC236}">
                <a16:creationId xmlns:a16="http://schemas.microsoft.com/office/drawing/2014/main" id="{23B0FEED-5305-F99E-96C8-08835DC6A784}"/>
              </a:ext>
            </a:extLst>
          </p:cNvPr>
          <p:cNvSpPr txBox="1"/>
          <p:nvPr>
            <p:custDataLst>
              <p:tags r:id="rId12"/>
            </p:custDataLst>
          </p:nvPr>
        </p:nvSpPr>
        <p:spPr>
          <a:xfrm>
            <a:off x="6118391" y="4701124"/>
            <a:ext cx="2153510" cy="369332"/>
          </a:xfrm>
          <a:prstGeom prst="rect">
            <a:avLst/>
          </a:prstGeom>
          <a:noFill/>
        </p:spPr>
        <p:txBody>
          <a:bodyPr wrap="square" rtlCol="0">
            <a:spAutoFit/>
          </a:bodyPr>
          <a:lstStyle/>
          <a:p>
            <a:pPr algn="ctr"/>
            <a:r>
              <a:rPr lang="fr-CA" dirty="0">
                <a:latin typeface="Univers Condensed Light" panose="020B0306020202040204"/>
              </a:rPr>
              <a:t>Rupture adhésive</a:t>
            </a:r>
          </a:p>
        </p:txBody>
      </p:sp>
      <p:sp>
        <p:nvSpPr>
          <p:cNvPr id="67" name="TextBox 66">
            <a:extLst>
              <a:ext uri="{FF2B5EF4-FFF2-40B4-BE49-F238E27FC236}">
                <a16:creationId xmlns:a16="http://schemas.microsoft.com/office/drawing/2014/main" id="{C0FB1DD1-70CF-CFD9-888D-C07BA8B9977C}"/>
              </a:ext>
            </a:extLst>
          </p:cNvPr>
          <p:cNvSpPr txBox="1"/>
          <p:nvPr>
            <p:custDataLst>
              <p:tags r:id="rId13"/>
            </p:custDataLst>
          </p:nvPr>
        </p:nvSpPr>
        <p:spPr>
          <a:xfrm>
            <a:off x="8634484" y="4718795"/>
            <a:ext cx="2153510" cy="369332"/>
          </a:xfrm>
          <a:prstGeom prst="rect">
            <a:avLst/>
          </a:prstGeom>
          <a:noFill/>
        </p:spPr>
        <p:txBody>
          <a:bodyPr wrap="square" rtlCol="0">
            <a:spAutoFit/>
          </a:bodyPr>
          <a:lstStyle/>
          <a:p>
            <a:pPr algn="ctr"/>
            <a:r>
              <a:rPr lang="fr-CA" dirty="0">
                <a:latin typeface="Univers Condensed Light" panose="020B0306020202040204"/>
              </a:rPr>
              <a:t>Rupture mixte</a:t>
            </a:r>
          </a:p>
        </p:txBody>
      </p:sp>
    </p:spTree>
    <p:extLst>
      <p:ext uri="{BB962C8B-B14F-4D97-AF65-F5344CB8AC3E}">
        <p14:creationId xmlns:p14="http://schemas.microsoft.com/office/powerpoint/2010/main" val="605348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32</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p:txBody>
          <a:bodyPr>
            <a:noAutofit/>
          </a:bodyPr>
          <a:lstStyle/>
          <a:p>
            <a:r>
              <a:rPr kumimoji="0" lang="fr-CA" b="0" i="0" u="none" strike="noStrike" kern="1200" cap="none" spc="0" normalizeH="0" baseline="0" noProof="0" dirty="0">
                <a:ln>
                  <a:noFill/>
                </a:ln>
                <a:effectLst/>
                <a:uLnTx/>
                <a:uFillTx/>
                <a:latin typeface="Univers Condensed Light" panose="020B0306020202040204" pitchFamily="34" charset="0"/>
                <a:ea typeface="+mj-ea"/>
                <a:cs typeface="+mj-cs"/>
              </a:rPr>
              <a:t>Méthodes et conditions d'essai pour l'évaluation des joints collés</a:t>
            </a:r>
            <a:endParaRPr lang="fr-CA" dirty="0"/>
          </a:p>
        </p:txBody>
      </p:sp>
      <p:graphicFrame>
        <p:nvGraphicFramePr>
          <p:cNvPr id="6" name="Table 6">
            <a:extLst>
              <a:ext uri="{FF2B5EF4-FFF2-40B4-BE49-F238E27FC236}">
                <a16:creationId xmlns:a16="http://schemas.microsoft.com/office/drawing/2014/main" id="{F1638BB5-F167-16BC-F9B4-F24BF76F7613}"/>
              </a:ext>
            </a:extLst>
          </p:cNvPr>
          <p:cNvGraphicFramePr>
            <a:graphicFrameLocks noGrp="1"/>
          </p:cNvGraphicFramePr>
          <p:nvPr>
            <p:custDataLst>
              <p:tags r:id="rId4"/>
            </p:custDataLst>
            <p:extLst>
              <p:ext uri="{D42A27DB-BD31-4B8C-83A1-F6EECF244321}">
                <p14:modId xmlns:p14="http://schemas.microsoft.com/office/powerpoint/2010/main" val="3508454803"/>
              </p:ext>
            </p:extLst>
          </p:nvPr>
        </p:nvGraphicFramePr>
        <p:xfrm>
          <a:off x="1167249" y="2345997"/>
          <a:ext cx="9857502" cy="3810000"/>
        </p:xfrm>
        <a:graphic>
          <a:graphicData uri="http://schemas.openxmlformats.org/drawingml/2006/table">
            <a:tbl>
              <a:tblPr firstRow="1" bandRow="1">
                <a:tableStyleId>{5C22544A-7EE6-4342-B048-85BDC9FD1C3A}</a:tableStyleId>
              </a:tblPr>
              <a:tblGrid>
                <a:gridCol w="3285834">
                  <a:extLst>
                    <a:ext uri="{9D8B030D-6E8A-4147-A177-3AD203B41FA5}">
                      <a16:colId xmlns:a16="http://schemas.microsoft.com/office/drawing/2014/main" val="2975966544"/>
                    </a:ext>
                  </a:extLst>
                </a:gridCol>
                <a:gridCol w="3285834">
                  <a:extLst>
                    <a:ext uri="{9D8B030D-6E8A-4147-A177-3AD203B41FA5}">
                      <a16:colId xmlns:a16="http://schemas.microsoft.com/office/drawing/2014/main" val="3618208796"/>
                    </a:ext>
                  </a:extLst>
                </a:gridCol>
                <a:gridCol w="3285834">
                  <a:extLst>
                    <a:ext uri="{9D8B030D-6E8A-4147-A177-3AD203B41FA5}">
                      <a16:colId xmlns:a16="http://schemas.microsoft.com/office/drawing/2014/main" val="3106349259"/>
                    </a:ext>
                  </a:extLst>
                </a:gridCol>
              </a:tblGrid>
              <a:tr h="370840">
                <a:tc>
                  <a:txBody>
                    <a:bodyPr/>
                    <a:lstStyle/>
                    <a:p>
                      <a:pPr algn="ctr"/>
                      <a:r>
                        <a:rPr lang="fr-CA" sz="2000" dirty="0">
                          <a:latin typeface="Univers Condensed Light" panose="020B0306020202040204"/>
                        </a:rPr>
                        <a:t>Essais mécaniques basés sur les contraintes</a:t>
                      </a:r>
                    </a:p>
                  </a:txBody>
                  <a:tcPr/>
                </a:tc>
                <a:tc>
                  <a:txBody>
                    <a:bodyPr/>
                    <a:lstStyle/>
                    <a:p>
                      <a:pPr algn="ctr"/>
                      <a:r>
                        <a:rPr lang="fr-CA" sz="2000" dirty="0">
                          <a:latin typeface="Univers Condensed Light" panose="020B0306020202040204"/>
                        </a:rPr>
                        <a:t>Durée de l'essai</a:t>
                      </a:r>
                    </a:p>
                  </a:txBody>
                  <a:tcPr/>
                </a:tc>
                <a:tc>
                  <a:txBody>
                    <a:bodyPr/>
                    <a:lstStyle/>
                    <a:p>
                      <a:pPr algn="ctr"/>
                      <a:r>
                        <a:rPr lang="fr-CA" sz="2000" dirty="0">
                          <a:latin typeface="Univers Condensed Light" panose="020B0306020202040204"/>
                        </a:rPr>
                        <a:t>Conditions d'essai - vieillissement accéléré</a:t>
                      </a:r>
                    </a:p>
                  </a:txBody>
                  <a:tcPr/>
                </a:tc>
                <a:extLst>
                  <a:ext uri="{0D108BD9-81ED-4DB2-BD59-A6C34878D82A}">
                    <a16:rowId xmlns:a16="http://schemas.microsoft.com/office/drawing/2014/main" val="1534430038"/>
                  </a:ext>
                </a:extLst>
              </a:tr>
              <a:tr h="370840">
                <a:tc>
                  <a:txBody>
                    <a:bodyPr/>
                    <a:lstStyle/>
                    <a:p>
                      <a:pPr marL="285750" indent="-285750">
                        <a:buFont typeface="Arial" panose="020B0604020202020204" pitchFamily="34" charset="0"/>
                        <a:buChar char="•"/>
                      </a:pPr>
                      <a:r>
                        <a:rPr lang="fr-CA" dirty="0">
                          <a:latin typeface="Univers Condensed Light" panose="020B0306020202040204"/>
                        </a:rPr>
                        <a:t>Traction (ex. joints de bout à bout)</a:t>
                      </a:r>
                    </a:p>
                    <a:p>
                      <a:pPr marL="285750" indent="-285750">
                        <a:buFont typeface="Arial" panose="020B0604020202020204" pitchFamily="34" charset="0"/>
                        <a:buChar char="•"/>
                      </a:pPr>
                      <a:r>
                        <a:rPr lang="fr-CA" dirty="0">
                          <a:latin typeface="Univers Condensed Light" panose="020B0306020202040204"/>
                        </a:rPr>
                        <a:t>Cisaillement (ex. éprouvette de cisaillement à simple recouvrement)</a:t>
                      </a:r>
                    </a:p>
                    <a:p>
                      <a:pPr marL="285750" indent="-285750">
                        <a:buFont typeface="Arial" panose="020B0604020202020204" pitchFamily="34" charset="0"/>
                        <a:buChar char="•"/>
                      </a:pPr>
                      <a:r>
                        <a:rPr lang="fr-CA" dirty="0">
                          <a:latin typeface="Univers Condensed Light" panose="020B0306020202040204"/>
                        </a:rPr>
                        <a:t>Clivage (ex. éprouvette d'essai en </a:t>
                      </a:r>
                      <a:r>
                        <a:rPr lang="fr-CA" i="1" dirty="0">
                          <a:latin typeface="Univers Condensed Light" panose="020B0306020202040204"/>
                        </a:rPr>
                        <a:t>wedge</a:t>
                      </a:r>
                      <a:r>
                        <a:rPr lang="fr-CA" dirty="0">
                          <a:latin typeface="Univers Condensed Light" panose="020B0306020202040204"/>
                        </a:rPr>
                        <a:t>)</a:t>
                      </a:r>
                    </a:p>
                    <a:p>
                      <a:pPr marL="285750" indent="-285750">
                        <a:buFont typeface="Arial" panose="020B0604020202020204" pitchFamily="34" charset="0"/>
                        <a:buChar char="•"/>
                      </a:pPr>
                      <a:r>
                        <a:rPr lang="fr-CA" dirty="0">
                          <a:latin typeface="Univers Condensed Light" panose="020B0306020202040204"/>
                        </a:rPr>
                        <a:t>Pelage (ex. éprouvette de pelage en T)</a:t>
                      </a:r>
                    </a:p>
                  </a:txBody>
                  <a:tcPr/>
                </a:tc>
                <a:tc>
                  <a:txBody>
                    <a:bodyPr/>
                    <a:lstStyle/>
                    <a:p>
                      <a:pPr marL="285750" indent="-285750">
                        <a:buFont typeface="Arial" panose="020B0604020202020204" pitchFamily="34" charset="0"/>
                        <a:buChar char="•"/>
                      </a:pPr>
                      <a:r>
                        <a:rPr lang="fr-CA" dirty="0">
                          <a:latin typeface="Univers Condensed Light" panose="020B0306020202040204"/>
                        </a:rPr>
                        <a:t>Essais à court terme</a:t>
                      </a:r>
                    </a:p>
                    <a:p>
                      <a:pPr marL="285750" indent="-285750">
                        <a:buFont typeface="Arial" panose="020B0604020202020204" pitchFamily="34" charset="0"/>
                        <a:buChar char="•"/>
                      </a:pPr>
                      <a:r>
                        <a:rPr lang="fr-CA" dirty="0">
                          <a:latin typeface="Univers Condensed Light" panose="020B0306020202040204"/>
                        </a:rPr>
                        <a:t>Essais statiques à long terme (ex. fluage sous charge morte)</a:t>
                      </a:r>
                    </a:p>
                    <a:p>
                      <a:pPr marL="285750" indent="-285750">
                        <a:buFont typeface="Arial" panose="020B0604020202020204" pitchFamily="34" charset="0"/>
                        <a:buChar char="•"/>
                      </a:pPr>
                      <a:r>
                        <a:rPr lang="fr-CA" dirty="0">
                          <a:latin typeface="Univers Condensed Light" panose="020B0306020202040204"/>
                        </a:rPr>
                        <a:t>Essais d'impact (essai d’impact de </a:t>
                      </a:r>
                      <a:r>
                        <a:rPr lang="fr-CA" i="1" dirty="0">
                          <a:latin typeface="Univers Condensed Light" panose="020B0306020202040204"/>
                        </a:rPr>
                        <a:t>wedge</a:t>
                      </a:r>
                      <a:r>
                        <a:rPr lang="fr-CA" dirty="0">
                          <a:latin typeface="Univers Condensed Light" panose="020B0306020202040204"/>
                        </a:rPr>
                        <a:t> pour évaluer la performance en cas de collision)</a:t>
                      </a:r>
                    </a:p>
                    <a:p>
                      <a:pPr marL="285750" indent="-285750">
                        <a:buFont typeface="Arial" panose="020B0604020202020204" pitchFamily="34" charset="0"/>
                        <a:buChar char="•"/>
                      </a:pPr>
                      <a:r>
                        <a:rPr lang="fr-CA" dirty="0">
                          <a:latin typeface="Univers Condensed Light" panose="020B0306020202040204"/>
                        </a:rPr>
                        <a:t>Chargement cyclique (ex. essais de fatigue)</a:t>
                      </a:r>
                    </a:p>
                  </a:txBody>
                  <a:tcPr/>
                </a:tc>
                <a:tc>
                  <a:txBody>
                    <a:bodyPr/>
                    <a:lstStyle/>
                    <a:p>
                      <a:pPr marL="285750" indent="-285750">
                        <a:buFont typeface="Arial" panose="020B0604020202020204" pitchFamily="34" charset="0"/>
                        <a:buChar char="•"/>
                      </a:pPr>
                      <a:r>
                        <a:rPr lang="fr-CA" dirty="0">
                          <a:latin typeface="Univers Condensed Light" panose="020B0306020202040204"/>
                        </a:rPr>
                        <a:t>Humidité</a:t>
                      </a:r>
                    </a:p>
                    <a:p>
                      <a:pPr marL="285750" indent="-285750">
                        <a:buFont typeface="Arial" panose="020B0604020202020204" pitchFamily="34" charset="0"/>
                        <a:buChar char="•"/>
                      </a:pPr>
                      <a:r>
                        <a:rPr lang="fr-CA" dirty="0">
                          <a:latin typeface="Univers Condensed Light" panose="020B0306020202040204"/>
                        </a:rPr>
                        <a:t>Immersion dans l'eau ou autres liquides</a:t>
                      </a:r>
                    </a:p>
                    <a:p>
                      <a:pPr marL="285750" indent="-285750">
                        <a:buFont typeface="Arial" panose="020B0604020202020204" pitchFamily="34" charset="0"/>
                        <a:buChar char="•"/>
                      </a:pPr>
                      <a:r>
                        <a:rPr lang="fr-CA" dirty="0">
                          <a:latin typeface="Univers Condensed Light" panose="020B0306020202040204"/>
                        </a:rPr>
                        <a:t>Chaleur</a:t>
                      </a:r>
                    </a:p>
                    <a:p>
                      <a:pPr marL="285750" indent="-285750">
                        <a:buFont typeface="Arial" panose="020B0604020202020204" pitchFamily="34" charset="0"/>
                        <a:buChar char="•"/>
                      </a:pPr>
                      <a:r>
                        <a:rPr lang="fr-CA" dirty="0">
                          <a:latin typeface="Univers Condensed Light" panose="020B0306020202040204"/>
                        </a:rPr>
                        <a:t>Froid</a:t>
                      </a:r>
                    </a:p>
                    <a:p>
                      <a:pPr marL="285750" indent="-285750">
                        <a:buFont typeface="Arial" panose="020B0604020202020204" pitchFamily="34" charset="0"/>
                        <a:buChar char="•"/>
                      </a:pPr>
                      <a:r>
                        <a:rPr lang="fr-CA" dirty="0">
                          <a:latin typeface="Univers Condensed Light" panose="020B0306020202040204"/>
                        </a:rPr>
                        <a:t>Vieillissement cyclique par le gel et le dégel</a:t>
                      </a:r>
                    </a:p>
                    <a:p>
                      <a:pPr marL="285750" indent="-285750">
                        <a:buFont typeface="Arial" panose="020B0604020202020204" pitchFamily="34" charset="0"/>
                        <a:buChar char="•"/>
                      </a:pPr>
                      <a:r>
                        <a:rPr lang="fr-CA" dirty="0">
                          <a:latin typeface="Univers Condensed Light" panose="020B0306020202040204"/>
                        </a:rPr>
                        <a:t>Corrosion - essais de brouillard salin</a:t>
                      </a:r>
                    </a:p>
                    <a:p>
                      <a:pPr marL="285750" indent="-285750">
                        <a:buFont typeface="Arial" panose="020B0604020202020204" pitchFamily="34" charset="0"/>
                        <a:buChar char="•"/>
                      </a:pPr>
                      <a:r>
                        <a:rPr lang="fr-CA" dirty="0">
                          <a:latin typeface="Univers Condensed Light" panose="020B0306020202040204"/>
                        </a:rPr>
                        <a:t>Exposition aux UV - conditions sèches, humides et chaudes</a:t>
                      </a:r>
                    </a:p>
                  </a:txBody>
                  <a:tcPr/>
                </a:tc>
                <a:extLst>
                  <a:ext uri="{0D108BD9-81ED-4DB2-BD59-A6C34878D82A}">
                    <a16:rowId xmlns:a16="http://schemas.microsoft.com/office/drawing/2014/main" val="1605322471"/>
                  </a:ext>
                </a:extLst>
              </a:tr>
            </a:tbl>
          </a:graphicData>
        </a:graphic>
      </p:graphicFrame>
      <p:sp>
        <p:nvSpPr>
          <p:cNvPr id="8" name="TextBox 7">
            <a:extLst>
              <a:ext uri="{FF2B5EF4-FFF2-40B4-BE49-F238E27FC236}">
                <a16:creationId xmlns:a16="http://schemas.microsoft.com/office/drawing/2014/main" id="{8BF8D982-8818-EF31-2000-7BD0DE49FB72}"/>
              </a:ext>
            </a:extLst>
          </p:cNvPr>
          <p:cNvSpPr txBox="1"/>
          <p:nvPr>
            <p:custDataLst>
              <p:tags r:id="rId5"/>
            </p:custDataLst>
          </p:nvPr>
        </p:nvSpPr>
        <p:spPr>
          <a:xfrm>
            <a:off x="749300" y="1714758"/>
            <a:ext cx="8997062" cy="430887"/>
          </a:xfrm>
          <a:prstGeom prst="rect">
            <a:avLst/>
          </a:prstGeom>
          <a:noFill/>
        </p:spPr>
        <p:txBody>
          <a:bodyPr wrap="square" rtlCol="0">
            <a:spAutoFit/>
          </a:bodyPr>
          <a:lstStyle/>
          <a:p>
            <a:r>
              <a:rPr lang="fr-CA" sz="2200" dirty="0">
                <a:latin typeface="Univers Condensed Light" panose="020B0306020202040204" pitchFamily="34" charset="0"/>
              </a:rPr>
              <a:t>Les méthodes d'essai peuvent être classées selon trois scénarios différents:</a:t>
            </a:r>
          </a:p>
        </p:txBody>
      </p:sp>
    </p:spTree>
    <p:extLst>
      <p:ext uri="{BB962C8B-B14F-4D97-AF65-F5344CB8AC3E}">
        <p14:creationId xmlns:p14="http://schemas.microsoft.com/office/powerpoint/2010/main" val="2195266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33</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p:txBody>
          <a:bodyPr>
            <a:normAutofit/>
          </a:bodyPr>
          <a:lstStyle/>
          <a:p>
            <a:r>
              <a:rPr kumimoji="0" lang="fr-CA" sz="3600" b="0" i="0" u="none" strike="noStrike" kern="1200" cap="none" spc="0" normalizeH="0" baseline="0" noProof="0" dirty="0">
                <a:ln>
                  <a:noFill/>
                </a:ln>
                <a:effectLst/>
                <a:uLnTx/>
                <a:uFillTx/>
                <a:latin typeface="Univers Condensed Light" panose="020B0306020202040204" pitchFamily="34" charset="0"/>
                <a:ea typeface="+mj-ea"/>
                <a:cs typeface="+mj-cs"/>
              </a:rPr>
              <a:t>Méthodes d'essai pour l'évaluation des joints collés</a:t>
            </a:r>
            <a:endParaRPr lang="fr-CA" dirty="0"/>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853753" y="1307177"/>
            <a:ext cx="10764535" cy="3386059"/>
          </a:xfrm>
        </p:spPr>
        <p:txBody>
          <a:bodyPr>
            <a:normAutofit/>
          </a:bodyPr>
          <a:lstStyle/>
          <a:p>
            <a:r>
              <a:rPr lang="fr-CA" sz="2200" b="1" dirty="0">
                <a:latin typeface="Univers Condensed Light" panose="020B0306020202040204"/>
              </a:rPr>
              <a:t>Traction – joints de bout à bout</a:t>
            </a:r>
          </a:p>
          <a:p>
            <a:pPr marL="342900" indent="-342900">
              <a:buFont typeface="Arial" panose="020B0604020202020204" pitchFamily="34" charset="0"/>
              <a:buChar char="•"/>
            </a:pPr>
            <a:r>
              <a:rPr lang="fr-CA" sz="2200" dirty="0">
                <a:latin typeface="Univers Condensed Light" panose="020B0306020202040204"/>
              </a:rPr>
              <a:t>Technique dans laquelle deux pièces de matériau sont assemblées en plaçant simplement leurs extrémités l'une contre l'autre sans aucune mise en forme particulière. </a:t>
            </a:r>
          </a:p>
          <a:p>
            <a:pPr marL="342900" indent="-342900">
              <a:buFont typeface="Arial" panose="020B0604020202020204" pitchFamily="34" charset="0"/>
              <a:buChar char="•"/>
            </a:pPr>
            <a:r>
              <a:rPr lang="fr-CA" sz="2200" dirty="0">
                <a:latin typeface="Univers Condensed Light" panose="020B0306020202040204"/>
              </a:rPr>
              <a:t>Essai basé sur la norme ASTM D2095-96</a:t>
            </a:r>
          </a:p>
          <a:p>
            <a:pPr marL="342900" indent="-342900">
              <a:buFont typeface="Arial" panose="020B0604020202020204" pitchFamily="34" charset="0"/>
              <a:buChar char="•"/>
            </a:pPr>
            <a:r>
              <a:rPr lang="fr-CA" sz="2200" dirty="0">
                <a:latin typeface="Univers Condensed Light" panose="020B0306020202040204"/>
              </a:rPr>
              <a:t>Essais applicables quand c’est possible d’obtenir des joints forts tout en conservant un aspect homogène, même si la distribution réelle des contraintes n’est pas réellement uniforme dans l’adhésif</a:t>
            </a:r>
          </a:p>
          <a:p>
            <a:pPr marL="342900" indent="-342900">
              <a:buFont typeface="Arial" panose="020B0604020202020204" pitchFamily="34" charset="0"/>
              <a:buChar char="•"/>
            </a:pPr>
            <a:r>
              <a:rPr lang="fr-CA" sz="2200" dirty="0">
                <a:latin typeface="Univers Condensed Light" panose="020B0306020202040204"/>
              </a:rPr>
              <a:t>Ils conviennent à l'acceptation des spécifications, à l'évaluation des services, au contrôle de la fabrication et à la recherche et au développement</a:t>
            </a:r>
          </a:p>
          <a:p>
            <a:pPr marL="342900" indent="-342900">
              <a:buFont typeface="Arial" panose="020B0604020202020204" pitchFamily="34" charset="0"/>
              <a:buChar char="•"/>
            </a:pPr>
            <a:endParaRPr lang="fr-CA" sz="2200" dirty="0">
              <a:latin typeface="Univers Condensed Light" panose="020B0306020202040204"/>
            </a:endParaRPr>
          </a:p>
          <a:p>
            <a:pPr marL="342900" indent="-342900">
              <a:buFont typeface="Arial" panose="020B0604020202020204" pitchFamily="34" charset="0"/>
              <a:buChar char="•"/>
            </a:pPr>
            <a:endParaRPr lang="fr-CA" sz="2200" dirty="0">
              <a:highlight>
                <a:srgbClr val="FFFF00"/>
              </a:highlight>
              <a:latin typeface="Univers Condensed Light" panose="020B0306020202040204"/>
            </a:endParaRPr>
          </a:p>
          <a:p>
            <a:pPr marL="342900" indent="-342900">
              <a:buFont typeface="Arial" panose="020B0604020202020204" pitchFamily="34" charset="0"/>
              <a:buChar char="•"/>
            </a:pPr>
            <a:endParaRPr lang="en-US" sz="2200" dirty="0">
              <a:latin typeface="Univers Condensed Light" panose="020B0306020202040204"/>
            </a:endParaRPr>
          </a:p>
          <a:p>
            <a:endParaRPr lang="fr-CA" sz="2200" dirty="0">
              <a:latin typeface="Univers Condensed Light" panose="020B0306020202040204"/>
            </a:endParaRPr>
          </a:p>
        </p:txBody>
      </p:sp>
      <p:grpSp>
        <p:nvGrpSpPr>
          <p:cNvPr id="21" name="Group 20">
            <a:extLst>
              <a:ext uri="{FF2B5EF4-FFF2-40B4-BE49-F238E27FC236}">
                <a16:creationId xmlns:a16="http://schemas.microsoft.com/office/drawing/2014/main" id="{2414CCFC-D150-8A3D-271C-A443CE29D2D9}"/>
              </a:ext>
            </a:extLst>
          </p:cNvPr>
          <p:cNvGrpSpPr/>
          <p:nvPr>
            <p:custDataLst>
              <p:tags r:id="rId5"/>
            </p:custDataLst>
          </p:nvPr>
        </p:nvGrpSpPr>
        <p:grpSpPr>
          <a:xfrm>
            <a:off x="1314908" y="4835487"/>
            <a:ext cx="9562184" cy="1046715"/>
            <a:chOff x="683370" y="3919332"/>
            <a:chExt cx="9562184" cy="1046715"/>
          </a:xfrm>
        </p:grpSpPr>
        <p:sp>
          <p:nvSpPr>
            <p:cNvPr id="9" name="Rectangle 8">
              <a:extLst>
                <a:ext uri="{FF2B5EF4-FFF2-40B4-BE49-F238E27FC236}">
                  <a16:creationId xmlns:a16="http://schemas.microsoft.com/office/drawing/2014/main" id="{C734E05E-397B-55C8-9141-5528D128D434}"/>
                </a:ext>
              </a:extLst>
            </p:cNvPr>
            <p:cNvSpPr/>
            <p:nvPr/>
          </p:nvSpPr>
          <p:spPr>
            <a:xfrm>
              <a:off x="5277899" y="3921263"/>
              <a:ext cx="232283" cy="517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 name="Group 13">
              <a:extLst>
                <a:ext uri="{FF2B5EF4-FFF2-40B4-BE49-F238E27FC236}">
                  <a16:creationId xmlns:a16="http://schemas.microsoft.com/office/drawing/2014/main" id="{959EF98E-A75E-F7D2-C41B-0C26000677D5}"/>
                </a:ext>
              </a:extLst>
            </p:cNvPr>
            <p:cNvGrpSpPr/>
            <p:nvPr/>
          </p:nvGrpSpPr>
          <p:grpSpPr>
            <a:xfrm>
              <a:off x="2061228" y="3919332"/>
              <a:ext cx="3216672" cy="517476"/>
              <a:chOff x="4997919" y="3559462"/>
              <a:chExt cx="3216672" cy="517476"/>
            </a:xfrm>
          </p:grpSpPr>
          <p:sp>
            <p:nvSpPr>
              <p:cNvPr id="7" name="Rectangle 6">
                <a:extLst>
                  <a:ext uri="{FF2B5EF4-FFF2-40B4-BE49-F238E27FC236}">
                    <a16:creationId xmlns:a16="http://schemas.microsoft.com/office/drawing/2014/main" id="{2DD34A5C-4254-194A-8416-0DA17C0C21A1}"/>
                  </a:ext>
                </a:extLst>
              </p:cNvPr>
              <p:cNvSpPr/>
              <p:nvPr/>
            </p:nvSpPr>
            <p:spPr>
              <a:xfrm>
                <a:off x="4997919" y="3559462"/>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F6674FA1-4786-78E1-CC88-7E2545EB1008}"/>
                  </a:ext>
                </a:extLst>
              </p:cNvPr>
              <p:cNvSpPr txBox="1"/>
              <p:nvPr/>
            </p:nvSpPr>
            <p:spPr>
              <a:xfrm>
                <a:off x="5537783" y="3615493"/>
                <a:ext cx="2160395" cy="369332"/>
              </a:xfrm>
              <a:prstGeom prst="rect">
                <a:avLst/>
              </a:prstGeom>
              <a:noFill/>
            </p:spPr>
            <p:txBody>
              <a:bodyPr wrap="square" rtlCol="0">
                <a:spAutoFit/>
              </a:bodyPr>
              <a:lstStyle/>
              <a:p>
                <a:pPr algn="ctr"/>
                <a:r>
                  <a:rPr lang="en-CA" dirty="0">
                    <a:solidFill>
                      <a:schemeClr val="bg1"/>
                    </a:solidFill>
                    <a:latin typeface="Univers Condensed Light" panose="020B0306020202040204"/>
                  </a:rPr>
                  <a:t>SUBSTRAT #1</a:t>
                </a:r>
                <a:endParaRPr lang="fr-CA" dirty="0">
                  <a:solidFill>
                    <a:schemeClr val="bg1"/>
                  </a:solidFill>
                  <a:latin typeface="Univers Condensed Light" panose="020B0306020202040204"/>
                </a:endParaRPr>
              </a:p>
            </p:txBody>
          </p:sp>
        </p:grpSp>
        <p:grpSp>
          <p:nvGrpSpPr>
            <p:cNvPr id="15" name="Group 14">
              <a:extLst>
                <a:ext uri="{FF2B5EF4-FFF2-40B4-BE49-F238E27FC236}">
                  <a16:creationId xmlns:a16="http://schemas.microsoft.com/office/drawing/2014/main" id="{4B6535EE-5BEA-0840-71E4-0AF852E8989F}"/>
                </a:ext>
              </a:extLst>
            </p:cNvPr>
            <p:cNvGrpSpPr/>
            <p:nvPr/>
          </p:nvGrpSpPr>
          <p:grpSpPr>
            <a:xfrm>
              <a:off x="5486729" y="3921263"/>
              <a:ext cx="3216672" cy="517476"/>
              <a:chOff x="4997919" y="4285513"/>
              <a:chExt cx="3216672" cy="517476"/>
            </a:xfrm>
          </p:grpSpPr>
          <p:sp>
            <p:nvSpPr>
              <p:cNvPr id="8" name="Rectangle 7">
                <a:extLst>
                  <a:ext uri="{FF2B5EF4-FFF2-40B4-BE49-F238E27FC236}">
                    <a16:creationId xmlns:a16="http://schemas.microsoft.com/office/drawing/2014/main" id="{6415A7EA-4A0B-B3D7-692E-10DC68449F8C}"/>
                  </a:ext>
                </a:extLst>
              </p:cNvPr>
              <p:cNvSpPr/>
              <p:nvPr/>
            </p:nvSpPr>
            <p:spPr>
              <a:xfrm>
                <a:off x="4997919" y="4285513"/>
                <a:ext cx="3216672" cy="5174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26548ADE-1150-5D0A-32BF-8EAF149AB5F1}"/>
                  </a:ext>
                </a:extLst>
              </p:cNvPr>
              <p:cNvSpPr txBox="1"/>
              <p:nvPr/>
            </p:nvSpPr>
            <p:spPr>
              <a:xfrm>
                <a:off x="5502604" y="4348610"/>
                <a:ext cx="2160395" cy="369332"/>
              </a:xfrm>
              <a:prstGeom prst="rect">
                <a:avLst/>
              </a:prstGeom>
              <a:noFill/>
            </p:spPr>
            <p:txBody>
              <a:bodyPr wrap="square" rtlCol="0">
                <a:spAutoFit/>
              </a:bodyPr>
              <a:lstStyle/>
              <a:p>
                <a:pPr algn="ctr"/>
                <a:r>
                  <a:rPr lang="en-CA" dirty="0">
                    <a:solidFill>
                      <a:schemeClr val="bg1"/>
                    </a:solidFill>
                    <a:latin typeface="Univers Condensed Light" panose="020B0306020202040204"/>
                  </a:rPr>
                  <a:t>SUBSTRAT #2</a:t>
                </a:r>
                <a:endParaRPr lang="fr-CA" dirty="0">
                  <a:solidFill>
                    <a:schemeClr val="bg1"/>
                  </a:solidFill>
                  <a:latin typeface="Univers Condensed Light" panose="020B0306020202040204"/>
                </a:endParaRPr>
              </a:p>
            </p:txBody>
          </p:sp>
        </p:grpSp>
        <p:sp>
          <p:nvSpPr>
            <p:cNvPr id="12" name="TextBox 11">
              <a:extLst>
                <a:ext uri="{FF2B5EF4-FFF2-40B4-BE49-F238E27FC236}">
                  <a16:creationId xmlns:a16="http://schemas.microsoft.com/office/drawing/2014/main" id="{F632965C-ACC5-258D-D49A-524BF51B8317}"/>
                </a:ext>
              </a:extLst>
            </p:cNvPr>
            <p:cNvSpPr txBox="1"/>
            <p:nvPr/>
          </p:nvSpPr>
          <p:spPr>
            <a:xfrm>
              <a:off x="4313842" y="4596715"/>
              <a:ext cx="2160395" cy="369332"/>
            </a:xfrm>
            <a:prstGeom prst="rect">
              <a:avLst/>
            </a:prstGeom>
            <a:noFill/>
          </p:spPr>
          <p:txBody>
            <a:bodyPr wrap="square" rtlCol="0">
              <a:spAutoFit/>
            </a:bodyPr>
            <a:lstStyle/>
            <a:p>
              <a:pPr algn="ctr"/>
              <a:r>
                <a:rPr lang="en-CA" dirty="0">
                  <a:latin typeface="Univers Condensed Light" panose="020B0306020202040204"/>
                </a:rPr>
                <a:t>ADHÉSIF</a:t>
              </a:r>
              <a:endParaRPr lang="fr-CA" dirty="0">
                <a:latin typeface="Univers Condensed Light" panose="020B0306020202040204"/>
              </a:endParaRPr>
            </a:p>
          </p:txBody>
        </p:sp>
        <p:sp>
          <p:nvSpPr>
            <p:cNvPr id="16" name="Arrow: Down 15">
              <a:extLst>
                <a:ext uri="{FF2B5EF4-FFF2-40B4-BE49-F238E27FC236}">
                  <a16:creationId xmlns:a16="http://schemas.microsoft.com/office/drawing/2014/main" id="{E7283D01-4648-FED6-31DC-EE16055B9F60}"/>
                </a:ext>
              </a:extLst>
            </p:cNvPr>
            <p:cNvSpPr/>
            <p:nvPr/>
          </p:nvSpPr>
          <p:spPr>
            <a:xfrm>
              <a:off x="5256392" y="4466304"/>
              <a:ext cx="232283" cy="16468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Arrow: Right 16">
              <a:extLst>
                <a:ext uri="{FF2B5EF4-FFF2-40B4-BE49-F238E27FC236}">
                  <a16:creationId xmlns:a16="http://schemas.microsoft.com/office/drawing/2014/main" id="{C5911715-5287-E49D-2BCD-521263ACA9FE}"/>
                </a:ext>
              </a:extLst>
            </p:cNvPr>
            <p:cNvSpPr/>
            <p:nvPr/>
          </p:nvSpPr>
          <p:spPr>
            <a:xfrm>
              <a:off x="8693569" y="4128542"/>
              <a:ext cx="1109193" cy="108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Arrow: Right 17">
              <a:extLst>
                <a:ext uri="{FF2B5EF4-FFF2-40B4-BE49-F238E27FC236}">
                  <a16:creationId xmlns:a16="http://schemas.microsoft.com/office/drawing/2014/main" id="{3496429D-6891-FE80-EC46-FF53C06C8BD9}"/>
                </a:ext>
              </a:extLst>
            </p:cNvPr>
            <p:cNvSpPr/>
            <p:nvPr/>
          </p:nvSpPr>
          <p:spPr>
            <a:xfrm flipH="1">
              <a:off x="945240" y="4128542"/>
              <a:ext cx="1109193" cy="108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TextBox 18">
              <a:extLst>
                <a:ext uri="{FF2B5EF4-FFF2-40B4-BE49-F238E27FC236}">
                  <a16:creationId xmlns:a16="http://schemas.microsoft.com/office/drawing/2014/main" id="{351B5372-290D-53FB-CAA4-B5AF5A24D61D}"/>
                </a:ext>
              </a:extLst>
            </p:cNvPr>
            <p:cNvSpPr txBox="1"/>
            <p:nvPr/>
          </p:nvSpPr>
          <p:spPr>
            <a:xfrm>
              <a:off x="9786920" y="3996364"/>
              <a:ext cx="458634" cy="369332"/>
            </a:xfrm>
            <a:prstGeom prst="rect">
              <a:avLst/>
            </a:prstGeom>
            <a:noFill/>
          </p:spPr>
          <p:txBody>
            <a:bodyPr wrap="square" rtlCol="0">
              <a:spAutoFit/>
            </a:bodyPr>
            <a:lstStyle/>
            <a:p>
              <a:r>
                <a:rPr lang="fr-CA" dirty="0">
                  <a:latin typeface="Univers Condensed Light" panose="020B0306020202040204"/>
                </a:rPr>
                <a:t>F</a:t>
              </a:r>
            </a:p>
          </p:txBody>
        </p:sp>
        <p:sp>
          <p:nvSpPr>
            <p:cNvPr id="20" name="TextBox 19">
              <a:extLst>
                <a:ext uri="{FF2B5EF4-FFF2-40B4-BE49-F238E27FC236}">
                  <a16:creationId xmlns:a16="http://schemas.microsoft.com/office/drawing/2014/main" id="{5499D8E9-92DC-257B-F478-EC08D158DB2F}"/>
                </a:ext>
              </a:extLst>
            </p:cNvPr>
            <p:cNvSpPr txBox="1"/>
            <p:nvPr/>
          </p:nvSpPr>
          <p:spPr>
            <a:xfrm>
              <a:off x="683370" y="3993404"/>
              <a:ext cx="458634" cy="369332"/>
            </a:xfrm>
            <a:prstGeom prst="rect">
              <a:avLst/>
            </a:prstGeom>
            <a:noFill/>
          </p:spPr>
          <p:txBody>
            <a:bodyPr wrap="square" rtlCol="0">
              <a:spAutoFit/>
            </a:bodyPr>
            <a:lstStyle/>
            <a:p>
              <a:r>
                <a:rPr lang="fr-CA" dirty="0">
                  <a:latin typeface="Univers Condensed Light" panose="020B0306020202040204"/>
                </a:rPr>
                <a:t>F</a:t>
              </a:r>
            </a:p>
          </p:txBody>
        </p:sp>
      </p:grpSp>
      <p:sp>
        <p:nvSpPr>
          <p:cNvPr id="27" name="Text Placeholder 3">
            <a:extLst>
              <a:ext uri="{FF2B5EF4-FFF2-40B4-BE49-F238E27FC236}">
                <a16:creationId xmlns:a16="http://schemas.microsoft.com/office/drawing/2014/main" id="{8A4CBCF1-3153-6958-C044-ED0862D38544}"/>
              </a:ext>
            </a:extLst>
          </p:cNvPr>
          <p:cNvSpPr txBox="1">
            <a:spLocks/>
          </p:cNvSpPr>
          <p:nvPr>
            <p:custDataLst>
              <p:tags r:id="rId6"/>
            </p:custDataLst>
          </p:nvPr>
        </p:nvSpPr>
        <p:spPr>
          <a:xfrm>
            <a:off x="6761714" y="1647773"/>
            <a:ext cx="4323911" cy="171424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fr-CA" sz="2000" dirty="0">
              <a:solidFill>
                <a:schemeClr val="accent1"/>
              </a:solidFill>
            </a:endParaRPr>
          </a:p>
        </p:txBody>
      </p:sp>
    </p:spTree>
    <p:extLst>
      <p:ext uri="{BB962C8B-B14F-4D97-AF65-F5344CB8AC3E}">
        <p14:creationId xmlns:p14="http://schemas.microsoft.com/office/powerpoint/2010/main" val="1540866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34</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p:txBody>
          <a:bodyPr>
            <a:normAutofit/>
          </a:bodyPr>
          <a:lstStyle/>
          <a:p>
            <a:r>
              <a:rPr kumimoji="0" lang="fr-CA" sz="3600" b="0" i="0" u="none" strike="noStrike" kern="1200" cap="none" spc="0" normalizeH="0" baseline="0" noProof="0" dirty="0">
                <a:ln>
                  <a:noFill/>
                </a:ln>
                <a:effectLst/>
                <a:uLnTx/>
                <a:uFillTx/>
                <a:latin typeface="Univers Condensed Light" panose="020B0306020202040204" pitchFamily="34" charset="0"/>
                <a:ea typeface="+mj-ea"/>
                <a:cs typeface="+mj-cs"/>
              </a:rPr>
              <a:t>Méthodes d'essai pour l'évaluation des joints collés</a:t>
            </a:r>
            <a:endParaRPr lang="fr-CA" dirty="0"/>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838200" y="1334146"/>
            <a:ext cx="10604572" cy="3675165"/>
          </a:xfrm>
        </p:spPr>
        <p:txBody>
          <a:bodyPr>
            <a:normAutofit/>
          </a:bodyPr>
          <a:lstStyle/>
          <a:p>
            <a:r>
              <a:rPr lang="fr-CA" sz="2200" b="1" dirty="0">
                <a:latin typeface="Univers Condensed Light" panose="020B0306020202040204"/>
              </a:rPr>
              <a:t>Cisaillement – à simple recouvrement </a:t>
            </a:r>
            <a:r>
              <a:rPr lang="fr-CA" sz="2200" b="1" i="1" dirty="0">
                <a:latin typeface="Univers Condensed Light" panose="020B0306020202040204"/>
              </a:rPr>
              <a:t>(SLS: single lap </a:t>
            </a:r>
            <a:r>
              <a:rPr lang="fr-CA" sz="2200" b="1" i="1" dirty="0" err="1">
                <a:latin typeface="Univers Condensed Light" panose="020B0306020202040204"/>
              </a:rPr>
              <a:t>shear</a:t>
            </a:r>
            <a:r>
              <a:rPr lang="fr-CA" sz="2200" b="1" i="1" dirty="0">
                <a:latin typeface="Univers Condensed Light" panose="020B0306020202040204"/>
              </a:rPr>
              <a:t>)</a:t>
            </a:r>
          </a:p>
          <a:p>
            <a:pPr marL="342900" indent="-342900">
              <a:buFont typeface="Arial" panose="020B0604020202020204" pitchFamily="34" charset="0"/>
              <a:buChar char="•"/>
            </a:pPr>
            <a:r>
              <a:rPr lang="fr-CA" sz="2200" dirty="0">
                <a:latin typeface="Univers Condensed Light" panose="020B0306020202040204"/>
              </a:rPr>
              <a:t>Méthode utilisée pour évaluer les joints adhésifs métal-métal</a:t>
            </a:r>
          </a:p>
          <a:p>
            <a:pPr marL="342900" indent="-342900">
              <a:buFont typeface="Arial" panose="020B0604020202020204" pitchFamily="34" charset="0"/>
              <a:buChar char="•"/>
            </a:pPr>
            <a:r>
              <a:rPr lang="fr-CA" sz="2200" dirty="0">
                <a:latin typeface="Univers Condensed Light" panose="020B0306020202040204"/>
              </a:rPr>
              <a:t>Essai basé sur la norme ASTM D1002</a:t>
            </a:r>
          </a:p>
          <a:p>
            <a:pPr marL="342900" indent="-342900">
              <a:buFont typeface="Arial" panose="020B0604020202020204" pitchFamily="34" charset="0"/>
              <a:buChar char="•"/>
            </a:pPr>
            <a:r>
              <a:rPr lang="fr-CA" sz="2200" dirty="0">
                <a:latin typeface="Univers Condensed Light" panose="020B0306020202040204"/>
              </a:rPr>
              <a:t>La force est appliquée le long du plan de cisaillement et la contrainte de cisaillement moyenne est déterminée à partir de la force nécessaire pour la rupture</a:t>
            </a:r>
          </a:p>
          <a:p>
            <a:pPr marL="342900" indent="-342900">
              <a:buFont typeface="Arial" panose="020B0604020202020204" pitchFamily="34" charset="0"/>
              <a:buChar char="•"/>
            </a:pPr>
            <a:r>
              <a:rPr lang="fr-CA" sz="2200" dirty="0">
                <a:latin typeface="Univers Condensed Light" panose="020B0306020202040204"/>
              </a:rPr>
              <a:t>Ces tests sont de nature comparative et ne sont pas corrélés aux performances réelles</a:t>
            </a:r>
          </a:p>
          <a:p>
            <a:pPr marL="342900" indent="-342900">
              <a:buFont typeface="Arial" panose="020B0604020202020204" pitchFamily="34" charset="0"/>
              <a:buChar char="•"/>
            </a:pPr>
            <a:r>
              <a:rPr lang="fr-CA" sz="2200" dirty="0">
                <a:latin typeface="Univers Condensed Light" panose="020B0306020202040204"/>
              </a:rPr>
              <a:t>Des conditions environnementales et des géométries de joints différentes contribuent à la variation des performances des adhésifs</a:t>
            </a:r>
          </a:p>
          <a:p>
            <a:pPr marL="342900" indent="-342900">
              <a:buFont typeface="Arial" panose="020B0604020202020204" pitchFamily="34" charset="0"/>
              <a:buChar char="•"/>
            </a:pPr>
            <a:endParaRPr lang="fr-CA" sz="2200" dirty="0">
              <a:highlight>
                <a:srgbClr val="FFFF00"/>
              </a:highlight>
              <a:latin typeface="Univers Condensed Light" panose="020B0306020202040204"/>
            </a:endParaRPr>
          </a:p>
          <a:p>
            <a:pPr marL="342900" indent="-342900">
              <a:buFont typeface="Arial" panose="020B0604020202020204" pitchFamily="34" charset="0"/>
              <a:buChar char="•"/>
            </a:pPr>
            <a:endParaRPr lang="en-US" sz="2200" dirty="0">
              <a:latin typeface="Univers Condensed Light" panose="020B0306020202040204"/>
            </a:endParaRPr>
          </a:p>
        </p:txBody>
      </p:sp>
      <p:sp>
        <p:nvSpPr>
          <p:cNvPr id="27" name="Text Placeholder 3">
            <a:extLst>
              <a:ext uri="{FF2B5EF4-FFF2-40B4-BE49-F238E27FC236}">
                <a16:creationId xmlns:a16="http://schemas.microsoft.com/office/drawing/2014/main" id="{8A4CBCF1-3153-6958-C044-ED0862D38544}"/>
              </a:ext>
            </a:extLst>
          </p:cNvPr>
          <p:cNvSpPr txBox="1">
            <a:spLocks/>
          </p:cNvSpPr>
          <p:nvPr>
            <p:custDataLst>
              <p:tags r:id="rId5"/>
            </p:custDataLst>
          </p:nvPr>
        </p:nvSpPr>
        <p:spPr>
          <a:xfrm>
            <a:off x="6761714" y="1647773"/>
            <a:ext cx="4323911" cy="171424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fr-CA" sz="2000" dirty="0">
              <a:solidFill>
                <a:schemeClr val="accent1"/>
              </a:solidFill>
            </a:endParaRPr>
          </a:p>
        </p:txBody>
      </p:sp>
      <p:pic>
        <p:nvPicPr>
          <p:cNvPr id="43" name="Picture 42">
            <a:extLst>
              <a:ext uri="{FF2B5EF4-FFF2-40B4-BE49-F238E27FC236}">
                <a16:creationId xmlns:a16="http://schemas.microsoft.com/office/drawing/2014/main" id="{BB1775AD-EE96-A36B-7633-6EEAB92832E7}"/>
              </a:ext>
            </a:extLst>
          </p:cNvPr>
          <p:cNvPicPr>
            <a:picLocks noChangeAspect="1"/>
          </p:cNvPicPr>
          <p:nvPr>
            <p:custDataLst>
              <p:tags r:id="rId6"/>
            </p:custDataLst>
          </p:nvPr>
        </p:nvPicPr>
        <p:blipFill>
          <a:blip r:embed="rId10"/>
          <a:stretch>
            <a:fillRect/>
          </a:stretch>
        </p:blipFill>
        <p:spPr>
          <a:xfrm>
            <a:off x="1136412" y="5089677"/>
            <a:ext cx="4785221" cy="947736"/>
          </a:xfrm>
          <a:prstGeom prst="rect">
            <a:avLst/>
          </a:prstGeom>
        </p:spPr>
      </p:pic>
      <p:grpSp>
        <p:nvGrpSpPr>
          <p:cNvPr id="4" name="Groupe 3"/>
          <p:cNvGrpSpPr/>
          <p:nvPr>
            <p:custDataLst>
              <p:tags r:id="rId7"/>
            </p:custDataLst>
          </p:nvPr>
        </p:nvGrpSpPr>
        <p:grpSpPr>
          <a:xfrm>
            <a:off x="6801628" y="4800069"/>
            <a:ext cx="6015864" cy="1526953"/>
            <a:chOff x="6367247" y="4743545"/>
            <a:chExt cx="6015864" cy="1526953"/>
          </a:xfrm>
        </p:grpSpPr>
        <p:pic>
          <p:nvPicPr>
            <p:cNvPr id="1026" name="Picture 2" descr="ASTM D1002 Lap Shear Testing">
              <a:extLst>
                <a:ext uri="{FF2B5EF4-FFF2-40B4-BE49-F238E27FC236}">
                  <a16:creationId xmlns:a16="http://schemas.microsoft.com/office/drawing/2014/main" id="{9293545F-CDBF-B2A0-3D46-92371AE17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7247" y="4743545"/>
              <a:ext cx="3025231" cy="15269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9707FBC-D4D5-C791-A948-DF63FAFAF344}"/>
                </a:ext>
              </a:extLst>
            </p:cNvPr>
            <p:cNvSpPr txBox="1"/>
            <p:nvPr/>
          </p:nvSpPr>
          <p:spPr>
            <a:xfrm>
              <a:off x="7405609" y="4745029"/>
              <a:ext cx="948506" cy="261610"/>
            </a:xfrm>
            <a:prstGeom prst="rect">
              <a:avLst/>
            </a:prstGeom>
            <a:noFill/>
          </p:spPr>
          <p:txBody>
            <a:bodyPr wrap="square">
              <a:spAutoFit/>
            </a:bodyPr>
            <a:lstStyle/>
            <a:p>
              <a:r>
                <a:rPr lang="en-US" sz="1100" dirty="0">
                  <a:latin typeface="Univers Condensed Light" panose="020B0306020202040204"/>
                </a:rPr>
                <a:t>ASTM D1002</a:t>
              </a:r>
              <a:endParaRPr lang="fr-CA" sz="1100" dirty="0">
                <a:latin typeface="Univers Condensed Light" panose="020B0306020202040204"/>
              </a:endParaRPr>
            </a:p>
          </p:txBody>
        </p:sp>
        <p:sp>
          <p:nvSpPr>
            <p:cNvPr id="7" name="TextBox 6">
              <a:extLst>
                <a:ext uri="{FF2B5EF4-FFF2-40B4-BE49-F238E27FC236}">
                  <a16:creationId xmlns:a16="http://schemas.microsoft.com/office/drawing/2014/main" id="{74809E7A-FB51-BD66-386C-F917E2244A2D}"/>
                </a:ext>
              </a:extLst>
            </p:cNvPr>
            <p:cNvSpPr txBox="1"/>
            <p:nvPr/>
          </p:nvSpPr>
          <p:spPr>
            <a:xfrm>
              <a:off x="9392478" y="5769763"/>
              <a:ext cx="2990633" cy="369332"/>
            </a:xfrm>
            <a:prstGeom prst="rect">
              <a:avLst/>
            </a:prstGeom>
            <a:noFill/>
          </p:spPr>
          <p:txBody>
            <a:bodyPr wrap="square" rtlCol="0">
              <a:spAutoFit/>
            </a:bodyPr>
            <a:lstStyle/>
            <a:p>
              <a:r>
                <a:rPr lang="en-CA" b="1" i="1" dirty="0" err="1"/>
                <a:t>Réf</a:t>
              </a:r>
              <a:r>
                <a:rPr lang="en-CA" b="1" i="1" dirty="0"/>
                <a:t> 44</a:t>
              </a:r>
              <a:endParaRPr lang="fr-CA" b="1" i="1" dirty="0"/>
            </a:p>
          </p:txBody>
        </p:sp>
      </p:grpSp>
    </p:spTree>
    <p:extLst>
      <p:ext uri="{BB962C8B-B14F-4D97-AF65-F5344CB8AC3E}">
        <p14:creationId xmlns:p14="http://schemas.microsoft.com/office/powerpoint/2010/main" val="3322476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35</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640511" y="387436"/>
            <a:ext cx="9821449" cy="926926"/>
          </a:xfrm>
        </p:spPr>
        <p:txBody>
          <a:bodyPr>
            <a:normAutofit/>
          </a:bodyPr>
          <a:lstStyle/>
          <a:p>
            <a:r>
              <a:rPr kumimoji="0" lang="fr-CA" sz="3600" b="0" i="0" u="none" strike="noStrike" kern="1200" cap="none" spc="0" normalizeH="0" baseline="0" noProof="0" dirty="0">
                <a:ln>
                  <a:noFill/>
                </a:ln>
                <a:effectLst/>
                <a:uLnTx/>
                <a:uFillTx/>
                <a:latin typeface="Univers Condensed Light" panose="020B0306020202040204" pitchFamily="34" charset="0"/>
                <a:ea typeface="+mj-ea"/>
                <a:cs typeface="+mj-cs"/>
              </a:rPr>
              <a:t>Méthodes d'essai pour l'évaluation des joints collés</a:t>
            </a:r>
            <a:endParaRPr lang="fr-CA" dirty="0"/>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640511" y="1122275"/>
            <a:ext cx="11367330" cy="3769027"/>
          </a:xfrm>
        </p:spPr>
        <p:txBody>
          <a:bodyPr>
            <a:normAutofit/>
          </a:bodyPr>
          <a:lstStyle/>
          <a:p>
            <a:r>
              <a:rPr lang="fr-CA" sz="2200" b="1" dirty="0"/>
              <a:t>Clivage – essai en </a:t>
            </a:r>
            <a:r>
              <a:rPr lang="fr-CA" sz="2200" b="1" i="1" dirty="0"/>
              <a:t>wedge</a:t>
            </a:r>
            <a:endParaRPr lang="fr-CA" sz="2200" b="1" dirty="0"/>
          </a:p>
          <a:p>
            <a:pPr marL="285750" indent="-285750">
              <a:buFont typeface="Arial" panose="020B0604020202020204" pitchFamily="34" charset="0"/>
              <a:buChar char="•"/>
            </a:pPr>
            <a:r>
              <a:rPr lang="fr-CA" sz="2200" dirty="0"/>
              <a:t>Test qualitatif utilisé pour comparer la durabilité de différents adhésifs et préparations de surface</a:t>
            </a:r>
          </a:p>
          <a:p>
            <a:pPr marL="285750" indent="-285750">
              <a:buFont typeface="Arial" panose="020B0604020202020204" pitchFamily="34" charset="0"/>
              <a:buChar char="•"/>
            </a:pPr>
            <a:r>
              <a:rPr lang="fr-CA" sz="2200" dirty="0"/>
              <a:t>Essai basé sur la norme ASTM D3762</a:t>
            </a:r>
          </a:p>
          <a:p>
            <a:pPr marL="285750" indent="-285750">
              <a:buFont typeface="Arial" panose="020B0604020202020204" pitchFamily="34" charset="0"/>
              <a:buChar char="•"/>
            </a:pPr>
            <a:r>
              <a:rPr lang="fr-CA" sz="2200" dirty="0"/>
              <a:t>L'échantillon est soumis à une contrainte par l'insertion d'un </a:t>
            </a:r>
            <a:r>
              <a:rPr lang="fr-CA" sz="2200" i="1" dirty="0" err="1"/>
              <a:t>wedge</a:t>
            </a:r>
            <a:r>
              <a:rPr lang="fr-CA" sz="2200" dirty="0"/>
              <a:t> dans la ligne de l'adhésif afin d'initier une fissure. Le système est exposé aux conditions environnementales causant la croissance des fissures</a:t>
            </a:r>
          </a:p>
          <a:p>
            <a:pPr marL="285750" indent="-285750">
              <a:buFont typeface="Arial" panose="020B0604020202020204" pitchFamily="34" charset="0"/>
              <a:buChar char="•"/>
            </a:pPr>
            <a:r>
              <a:rPr lang="fr-CA" sz="2200" dirty="0"/>
              <a:t>Méthode d'essai fiable pour déterminer et prévoir la durabilité environnementale des préparations de surface d'adhérents</a:t>
            </a:r>
          </a:p>
          <a:p>
            <a:pPr marL="285750" indent="-285750">
              <a:buFont typeface="Arial" panose="020B0604020202020204" pitchFamily="34" charset="0"/>
              <a:buChar char="•"/>
            </a:pPr>
            <a:r>
              <a:rPr lang="fr-CA" sz="2200" dirty="0"/>
              <a:t>Fournit une meilleure corrélation avec les performances de service de l'adhésif que l'essai de cisaillement</a:t>
            </a:r>
          </a:p>
          <a:p>
            <a:endParaRPr lang="en-US" sz="2200" dirty="0">
              <a:solidFill>
                <a:schemeClr val="accent1"/>
              </a:solidFill>
            </a:endParaRPr>
          </a:p>
        </p:txBody>
      </p:sp>
      <p:sp>
        <p:nvSpPr>
          <p:cNvPr id="27" name="Text Placeholder 3">
            <a:extLst>
              <a:ext uri="{FF2B5EF4-FFF2-40B4-BE49-F238E27FC236}">
                <a16:creationId xmlns:a16="http://schemas.microsoft.com/office/drawing/2014/main" id="{8A4CBCF1-3153-6958-C044-ED0862D38544}"/>
              </a:ext>
            </a:extLst>
          </p:cNvPr>
          <p:cNvSpPr txBox="1">
            <a:spLocks/>
          </p:cNvSpPr>
          <p:nvPr>
            <p:custDataLst>
              <p:tags r:id="rId5"/>
            </p:custDataLst>
          </p:nvPr>
        </p:nvSpPr>
        <p:spPr>
          <a:xfrm>
            <a:off x="6761714" y="1647773"/>
            <a:ext cx="4323911" cy="171424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fr-CA" sz="2000" dirty="0">
              <a:solidFill>
                <a:schemeClr val="accent1"/>
              </a:solidFill>
            </a:endParaRPr>
          </a:p>
        </p:txBody>
      </p:sp>
      <p:grpSp>
        <p:nvGrpSpPr>
          <p:cNvPr id="6" name="Groupe 5"/>
          <p:cNvGrpSpPr/>
          <p:nvPr>
            <p:custDataLst>
              <p:tags r:id="rId6"/>
            </p:custDataLst>
          </p:nvPr>
        </p:nvGrpSpPr>
        <p:grpSpPr>
          <a:xfrm>
            <a:off x="572564" y="4528457"/>
            <a:ext cx="4942865" cy="1826689"/>
            <a:chOff x="1279420" y="2835719"/>
            <a:chExt cx="4978671" cy="1795749"/>
          </a:xfrm>
        </p:grpSpPr>
        <p:pic>
          <p:nvPicPr>
            <p:cNvPr id="2050" name="Picture 2" descr="GD3762-99-014 ASTM D3762 Test Fixture">
              <a:extLst>
                <a:ext uri="{FF2B5EF4-FFF2-40B4-BE49-F238E27FC236}">
                  <a16:creationId xmlns:a16="http://schemas.microsoft.com/office/drawing/2014/main" id="{2D8E04CB-5AD9-9866-2DA5-7DD46CB73AD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1256" b="15414"/>
            <a:stretch/>
          </p:blipFill>
          <p:spPr bwMode="auto">
            <a:xfrm>
              <a:off x="1449275" y="3028702"/>
              <a:ext cx="4808816" cy="160276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D11BB2DA-9B59-07CD-5301-770E0185D0F3}"/>
                </a:ext>
              </a:extLst>
            </p:cNvPr>
            <p:cNvCxnSpPr/>
            <p:nvPr/>
          </p:nvCxnSpPr>
          <p:spPr>
            <a:xfrm>
              <a:off x="3027106" y="3719359"/>
              <a:ext cx="19664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848996-AD64-1D47-953F-873111FDB820}"/>
                </a:ext>
              </a:extLst>
            </p:cNvPr>
            <p:cNvCxnSpPr/>
            <p:nvPr/>
          </p:nvCxnSpPr>
          <p:spPr>
            <a:xfrm flipV="1">
              <a:off x="4600268" y="3028702"/>
              <a:ext cx="855406" cy="690657"/>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54D7A9-CE62-6F2E-785D-BA333EEEEA68}"/>
                </a:ext>
              </a:extLst>
            </p:cNvPr>
            <p:cNvSpPr txBox="1"/>
            <p:nvPr/>
          </p:nvSpPr>
          <p:spPr>
            <a:xfrm>
              <a:off x="5275365" y="2835719"/>
              <a:ext cx="948506" cy="261610"/>
            </a:xfrm>
            <a:prstGeom prst="rect">
              <a:avLst/>
            </a:prstGeom>
            <a:noFill/>
          </p:spPr>
          <p:txBody>
            <a:bodyPr wrap="square">
              <a:spAutoFit/>
            </a:bodyPr>
            <a:lstStyle/>
            <a:p>
              <a:r>
                <a:rPr lang="en-US" sz="1100" dirty="0"/>
                <a:t>ADHÉSIF</a:t>
              </a:r>
              <a:endParaRPr lang="fr-CA" sz="1100" dirty="0"/>
            </a:p>
          </p:txBody>
        </p:sp>
        <p:sp>
          <p:nvSpPr>
            <p:cNvPr id="12" name="TextBox 11">
              <a:extLst>
                <a:ext uri="{FF2B5EF4-FFF2-40B4-BE49-F238E27FC236}">
                  <a16:creationId xmlns:a16="http://schemas.microsoft.com/office/drawing/2014/main" id="{81947C8C-930A-7BBE-D38A-580F01D06507}"/>
                </a:ext>
              </a:extLst>
            </p:cNvPr>
            <p:cNvSpPr txBox="1"/>
            <p:nvPr/>
          </p:nvSpPr>
          <p:spPr>
            <a:xfrm>
              <a:off x="1279420" y="3517270"/>
              <a:ext cx="948506" cy="261610"/>
            </a:xfrm>
            <a:prstGeom prst="rect">
              <a:avLst/>
            </a:prstGeom>
            <a:noFill/>
          </p:spPr>
          <p:txBody>
            <a:bodyPr wrap="square">
              <a:spAutoFit/>
            </a:bodyPr>
            <a:lstStyle/>
            <a:p>
              <a:r>
                <a:rPr lang="en-US" sz="1100" dirty="0"/>
                <a:t>WEDGE</a:t>
              </a:r>
              <a:endParaRPr lang="fr-CA" sz="1100" dirty="0"/>
            </a:p>
          </p:txBody>
        </p:sp>
        <p:cxnSp>
          <p:nvCxnSpPr>
            <p:cNvPr id="14" name="Straight Arrow Connector 13">
              <a:extLst>
                <a:ext uri="{FF2B5EF4-FFF2-40B4-BE49-F238E27FC236}">
                  <a16:creationId xmlns:a16="http://schemas.microsoft.com/office/drawing/2014/main" id="{C3324D15-A442-BC55-00C7-B73C62DB8144}"/>
                </a:ext>
              </a:extLst>
            </p:cNvPr>
            <p:cNvCxnSpPr>
              <a:cxnSpLocks/>
            </p:cNvCxnSpPr>
            <p:nvPr/>
          </p:nvCxnSpPr>
          <p:spPr>
            <a:xfrm flipH="1" flipV="1">
              <a:off x="1809669" y="3648075"/>
              <a:ext cx="417598" cy="57360"/>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5CE9D3-4CAC-EB18-0869-DB4FC8E940D6}"/>
                </a:ext>
              </a:extLst>
            </p:cNvPr>
            <p:cNvSpPr txBox="1"/>
            <p:nvPr/>
          </p:nvSpPr>
          <p:spPr>
            <a:xfrm>
              <a:off x="3346901" y="3401316"/>
              <a:ext cx="948506" cy="261610"/>
            </a:xfrm>
            <a:prstGeom prst="rect">
              <a:avLst/>
            </a:prstGeom>
            <a:noFill/>
          </p:spPr>
          <p:txBody>
            <a:bodyPr wrap="square">
              <a:spAutoFit/>
            </a:bodyPr>
            <a:lstStyle/>
            <a:p>
              <a:r>
                <a:rPr lang="en-US" sz="1100" dirty="0"/>
                <a:t>SUBSTRAT </a:t>
              </a:r>
              <a:endParaRPr lang="fr-CA" sz="1100" dirty="0"/>
            </a:p>
          </p:txBody>
        </p:sp>
      </p:grpSp>
      <p:grpSp>
        <p:nvGrpSpPr>
          <p:cNvPr id="9" name="Groupe 8"/>
          <p:cNvGrpSpPr/>
          <p:nvPr>
            <p:custDataLst>
              <p:tags r:id="rId7"/>
            </p:custDataLst>
          </p:nvPr>
        </p:nvGrpSpPr>
        <p:grpSpPr>
          <a:xfrm>
            <a:off x="6324176" y="4608982"/>
            <a:ext cx="5600913" cy="1491653"/>
            <a:chOff x="6655018" y="2986548"/>
            <a:chExt cx="5600913" cy="1491653"/>
          </a:xfrm>
        </p:grpSpPr>
        <p:pic>
          <p:nvPicPr>
            <p:cNvPr id="4" name="Picture 4" descr="GD3762-99-014 ASTM D3762 Test Fixture">
              <a:extLst>
                <a:ext uri="{FF2B5EF4-FFF2-40B4-BE49-F238E27FC236}">
                  <a16:creationId xmlns:a16="http://schemas.microsoft.com/office/drawing/2014/main" id="{38CD593F-5881-F3AB-97BA-EC524138413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690" t="13487" r="3180" b="48745"/>
            <a:stretch/>
          </p:blipFill>
          <p:spPr bwMode="auto">
            <a:xfrm>
              <a:off x="6655018" y="2986548"/>
              <a:ext cx="3520140" cy="14916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12C406-62EB-A30E-A372-EC0144319712}"/>
                </a:ext>
              </a:extLst>
            </p:cNvPr>
            <p:cNvSpPr txBox="1"/>
            <p:nvPr/>
          </p:nvSpPr>
          <p:spPr>
            <a:xfrm>
              <a:off x="9975679" y="3778420"/>
              <a:ext cx="2280252" cy="369332"/>
            </a:xfrm>
            <a:prstGeom prst="rect">
              <a:avLst/>
            </a:prstGeom>
            <a:noFill/>
          </p:spPr>
          <p:txBody>
            <a:bodyPr wrap="square" rtlCol="0">
              <a:spAutoFit/>
            </a:bodyPr>
            <a:lstStyle/>
            <a:p>
              <a:r>
                <a:rPr lang="en-CA" b="1" i="1" dirty="0" err="1"/>
                <a:t>Réf</a:t>
              </a:r>
              <a:r>
                <a:rPr lang="en-CA" b="1" i="1" dirty="0"/>
                <a:t> 1</a:t>
              </a:r>
              <a:endParaRPr lang="fr-CA" b="1" i="1" dirty="0"/>
            </a:p>
          </p:txBody>
        </p:sp>
      </p:grpSp>
    </p:spTree>
    <p:extLst>
      <p:ext uri="{BB962C8B-B14F-4D97-AF65-F5344CB8AC3E}">
        <p14:creationId xmlns:p14="http://schemas.microsoft.com/office/powerpoint/2010/main" val="4022976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36</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587222" y="379562"/>
            <a:ext cx="9821449" cy="926926"/>
          </a:xfrm>
        </p:spPr>
        <p:txBody>
          <a:bodyPr>
            <a:normAutofit/>
          </a:bodyPr>
          <a:lstStyle/>
          <a:p>
            <a:r>
              <a:rPr kumimoji="0" lang="fr-CA" sz="3600" b="0" i="0" u="none" strike="noStrike" kern="1200" cap="none" spc="0" normalizeH="0" baseline="0" noProof="0" dirty="0">
                <a:ln>
                  <a:noFill/>
                </a:ln>
                <a:effectLst/>
                <a:uLnTx/>
                <a:uFillTx/>
                <a:latin typeface="Univers Condensed Light" panose="020B0306020202040204" pitchFamily="34" charset="0"/>
                <a:ea typeface="+mj-ea"/>
                <a:cs typeface="+mj-cs"/>
              </a:rPr>
              <a:t>Méthodes d'essai pour l'évaluation des joints collés</a:t>
            </a:r>
            <a:endParaRPr lang="fr-CA" dirty="0"/>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587222" y="1159347"/>
            <a:ext cx="11017555" cy="5197003"/>
          </a:xfrm>
        </p:spPr>
        <p:txBody>
          <a:bodyPr>
            <a:noAutofit/>
          </a:bodyPr>
          <a:lstStyle/>
          <a:p>
            <a:r>
              <a:rPr lang="fr-CA" sz="2200" b="1" dirty="0"/>
              <a:t>Pelage</a:t>
            </a:r>
          </a:p>
          <a:p>
            <a:pPr marL="285750" indent="-285750">
              <a:buFont typeface="Arial" panose="020B0604020202020204" pitchFamily="34" charset="0"/>
              <a:buChar char="•"/>
            </a:pPr>
            <a:r>
              <a:rPr lang="fr-CA" sz="2200" dirty="0"/>
              <a:t>Mesure la force d’adhésion en pelage entre la surface collée de deux substrats flexibles ou d'un substrat flexible et d'un substrat rigide</a:t>
            </a:r>
          </a:p>
          <a:p>
            <a:pPr marL="285750" indent="-285750">
              <a:buFont typeface="Arial" panose="020B0604020202020204" pitchFamily="34" charset="0"/>
              <a:buChar char="•"/>
            </a:pPr>
            <a:r>
              <a:rPr lang="fr-CA" sz="2200" dirty="0"/>
              <a:t>Essais basés sur les normes ASTM - ASTM D1876, ASTM D903</a:t>
            </a:r>
          </a:p>
          <a:p>
            <a:pPr marL="285750" indent="-285750">
              <a:buFont typeface="Arial" panose="020B0604020202020204" pitchFamily="34" charset="0"/>
              <a:buChar char="•"/>
            </a:pPr>
            <a:r>
              <a:rPr lang="fr-CA" sz="2200" dirty="0"/>
              <a:t>Les tests de pelage sont utilisés lorsque la force du joint collé doit être déterminée entre deux adhérents dont au moins l'un d'eux est flexible</a:t>
            </a:r>
          </a:p>
          <a:p>
            <a:pPr marL="285750" indent="-285750">
              <a:buFont typeface="Arial" panose="020B0604020202020204" pitchFamily="34" charset="0"/>
              <a:buChar char="•"/>
            </a:pPr>
            <a:r>
              <a:rPr lang="fr-CA" sz="2200" dirty="0"/>
              <a:t>Ces essais peuvent également être réalisés dans des conditions accélérées, ce qui permet d'obtenir des résultats en rapport avec la durabilité environnementale</a:t>
            </a:r>
          </a:p>
          <a:p>
            <a:pPr marL="285750" indent="-285750">
              <a:buFont typeface="Arial" panose="020B0604020202020204" pitchFamily="34" charset="0"/>
              <a:buChar char="•"/>
            </a:pPr>
            <a:r>
              <a:rPr lang="fr-CA" sz="2200" dirty="0"/>
              <a:t>Différents tests de pelage peuvent être réalisés </a:t>
            </a:r>
            <a:r>
              <a:rPr lang="en-US" sz="2200" dirty="0"/>
              <a:t>:</a:t>
            </a:r>
          </a:p>
          <a:p>
            <a:pPr marL="914400" lvl="1" indent="-457200">
              <a:buFont typeface="+mj-lt"/>
              <a:buAutoNum type="arabicPeriod"/>
            </a:pPr>
            <a:r>
              <a:rPr lang="fr-CA" sz="2200" b="0" dirty="0">
                <a:solidFill>
                  <a:schemeClr val="tx1"/>
                </a:solidFill>
              </a:rPr>
              <a:t>Pelage en T </a:t>
            </a:r>
          </a:p>
          <a:p>
            <a:pPr marL="914400" lvl="1" indent="-457200">
              <a:buFont typeface="+mj-lt"/>
              <a:buAutoNum type="arabicPeriod"/>
            </a:pPr>
            <a:r>
              <a:rPr lang="fr-CA" sz="2200" b="0" dirty="0">
                <a:solidFill>
                  <a:schemeClr val="tx1"/>
                </a:solidFill>
              </a:rPr>
              <a:t>Pelage à 90</a:t>
            </a:r>
            <a:r>
              <a:rPr lang="fr-CA" sz="2200" b="0" baseline="30000" dirty="0">
                <a:solidFill>
                  <a:schemeClr val="tx1"/>
                </a:solidFill>
              </a:rPr>
              <a:t>o</a:t>
            </a:r>
            <a:r>
              <a:rPr lang="fr-CA" sz="2200" b="0" dirty="0">
                <a:solidFill>
                  <a:schemeClr val="tx1"/>
                </a:solidFill>
              </a:rPr>
              <a:t> </a:t>
            </a:r>
          </a:p>
          <a:p>
            <a:pPr marL="914400" lvl="1" indent="-457200">
              <a:buFont typeface="+mj-lt"/>
              <a:buAutoNum type="arabicPeriod"/>
            </a:pPr>
            <a:r>
              <a:rPr lang="fr-CA" sz="2200" b="0" dirty="0">
                <a:solidFill>
                  <a:schemeClr val="tx1"/>
                </a:solidFill>
              </a:rPr>
              <a:t>Pelage à 180</a:t>
            </a:r>
            <a:r>
              <a:rPr lang="fr-CA" sz="2200" b="0" baseline="30000" dirty="0">
                <a:solidFill>
                  <a:schemeClr val="tx1"/>
                </a:solidFill>
              </a:rPr>
              <a:t>o</a:t>
            </a:r>
            <a:r>
              <a:rPr lang="fr-CA" sz="2200" b="0" dirty="0">
                <a:solidFill>
                  <a:schemeClr val="tx1"/>
                </a:solidFill>
              </a:rPr>
              <a:t> </a:t>
            </a:r>
          </a:p>
          <a:p>
            <a:pPr marL="285750" indent="-285750">
              <a:buFont typeface="Arial" panose="020B0604020202020204" pitchFamily="34" charset="0"/>
              <a:buChar char="•"/>
            </a:pPr>
            <a:endParaRPr lang="fr-CA" sz="2200" dirty="0"/>
          </a:p>
          <a:p>
            <a:endParaRPr lang="en-US" sz="2200" dirty="0"/>
          </a:p>
        </p:txBody>
      </p:sp>
      <p:sp>
        <p:nvSpPr>
          <p:cNvPr id="27" name="Text Placeholder 3">
            <a:extLst>
              <a:ext uri="{FF2B5EF4-FFF2-40B4-BE49-F238E27FC236}">
                <a16:creationId xmlns:a16="http://schemas.microsoft.com/office/drawing/2014/main" id="{8A4CBCF1-3153-6958-C044-ED0862D38544}"/>
              </a:ext>
            </a:extLst>
          </p:cNvPr>
          <p:cNvSpPr txBox="1">
            <a:spLocks/>
          </p:cNvSpPr>
          <p:nvPr>
            <p:custDataLst>
              <p:tags r:id="rId5"/>
            </p:custDataLst>
          </p:nvPr>
        </p:nvSpPr>
        <p:spPr>
          <a:xfrm>
            <a:off x="6761714" y="1647773"/>
            <a:ext cx="4323911" cy="171424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fr-CA" sz="2000" dirty="0">
              <a:solidFill>
                <a:schemeClr val="accent1"/>
              </a:solidFill>
            </a:endParaRPr>
          </a:p>
        </p:txBody>
      </p:sp>
      <p:grpSp>
        <p:nvGrpSpPr>
          <p:cNvPr id="4" name="Groupe 3"/>
          <p:cNvGrpSpPr/>
          <p:nvPr>
            <p:custDataLst>
              <p:tags r:id="rId6"/>
            </p:custDataLst>
          </p:nvPr>
        </p:nvGrpSpPr>
        <p:grpSpPr>
          <a:xfrm>
            <a:off x="3459572" y="4522487"/>
            <a:ext cx="2975428" cy="1722759"/>
            <a:chOff x="619432" y="2832422"/>
            <a:chExt cx="3134530" cy="1939490"/>
          </a:xfrm>
        </p:grpSpPr>
        <p:grpSp>
          <p:nvGrpSpPr>
            <p:cNvPr id="35" name="Group 34">
              <a:extLst>
                <a:ext uri="{FF2B5EF4-FFF2-40B4-BE49-F238E27FC236}">
                  <a16:creationId xmlns:a16="http://schemas.microsoft.com/office/drawing/2014/main" id="{51E1D0AC-F697-140B-1DD0-BB7800FD2A31}"/>
                </a:ext>
              </a:extLst>
            </p:cNvPr>
            <p:cNvGrpSpPr/>
            <p:nvPr/>
          </p:nvGrpSpPr>
          <p:grpSpPr>
            <a:xfrm>
              <a:off x="619432" y="2832422"/>
              <a:ext cx="3134530" cy="1939490"/>
              <a:chOff x="1106375" y="2851041"/>
              <a:chExt cx="3134530" cy="1939490"/>
            </a:xfrm>
          </p:grpSpPr>
          <p:grpSp>
            <p:nvGrpSpPr>
              <p:cNvPr id="22" name="Group 21">
                <a:extLst>
                  <a:ext uri="{FF2B5EF4-FFF2-40B4-BE49-F238E27FC236}">
                    <a16:creationId xmlns:a16="http://schemas.microsoft.com/office/drawing/2014/main" id="{FB2FED34-47F9-CEF4-E65C-0B799A213EC4}"/>
                  </a:ext>
                </a:extLst>
              </p:cNvPr>
              <p:cNvGrpSpPr/>
              <p:nvPr/>
            </p:nvGrpSpPr>
            <p:grpSpPr>
              <a:xfrm>
                <a:off x="1106375" y="2851041"/>
                <a:ext cx="3134530" cy="1939490"/>
                <a:chOff x="1106375" y="2851041"/>
                <a:chExt cx="3134530" cy="1939490"/>
              </a:xfrm>
            </p:grpSpPr>
            <p:pic>
              <p:nvPicPr>
                <p:cNvPr id="5124" name="Picture 4">
                  <a:extLst>
                    <a:ext uri="{FF2B5EF4-FFF2-40B4-BE49-F238E27FC236}">
                      <a16:creationId xmlns:a16="http://schemas.microsoft.com/office/drawing/2014/main" id="{5CAFFF76-A128-3947-44F0-9BCAF650FA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375" y="2851041"/>
                  <a:ext cx="3134530" cy="193949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DD6A821-B0A3-439D-0D2C-3C82DC61E89F}"/>
                    </a:ext>
                  </a:extLst>
                </p:cNvPr>
                <p:cNvCxnSpPr>
                  <a:cxnSpLocks/>
                </p:cNvCxnSpPr>
                <p:nvPr/>
              </p:nvCxnSpPr>
              <p:spPr>
                <a:xfrm flipV="1">
                  <a:off x="1605340" y="3820786"/>
                  <a:ext cx="2129262" cy="75266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EFC127-3BC7-D77F-7DBF-B46F256165E8}"/>
                    </a:ext>
                  </a:extLst>
                </p:cNvPr>
                <p:cNvCxnSpPr>
                  <a:cxnSpLocks/>
                </p:cNvCxnSpPr>
                <p:nvPr/>
              </p:nvCxnSpPr>
              <p:spPr>
                <a:xfrm flipV="1">
                  <a:off x="2719283" y="3487826"/>
                  <a:ext cx="0" cy="711091"/>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2997025-8EF9-F594-FA7E-14A45D2E80E6}"/>
                    </a:ext>
                  </a:extLst>
                </p:cNvPr>
                <p:cNvSpPr txBox="1"/>
                <p:nvPr/>
              </p:nvSpPr>
              <p:spPr>
                <a:xfrm>
                  <a:off x="2347147" y="3298195"/>
                  <a:ext cx="948506" cy="261610"/>
                </a:xfrm>
                <a:prstGeom prst="rect">
                  <a:avLst/>
                </a:prstGeom>
                <a:noFill/>
              </p:spPr>
              <p:txBody>
                <a:bodyPr wrap="square">
                  <a:spAutoFit/>
                </a:bodyPr>
                <a:lstStyle/>
                <a:p>
                  <a:r>
                    <a:rPr lang="en-US" sz="1100" dirty="0">
                      <a:latin typeface="Univers Condensed Light" panose="020B0306020202040204"/>
                    </a:rPr>
                    <a:t>ADHÉSIF</a:t>
                  </a:r>
                  <a:endParaRPr lang="fr-CA" sz="1100" dirty="0">
                    <a:latin typeface="Univers Condensed Light" panose="020B0306020202040204"/>
                  </a:endParaRPr>
                </a:p>
              </p:txBody>
            </p:sp>
            <p:sp>
              <p:nvSpPr>
                <p:cNvPr id="16" name="TextBox 15">
                  <a:extLst>
                    <a:ext uri="{FF2B5EF4-FFF2-40B4-BE49-F238E27FC236}">
                      <a16:creationId xmlns:a16="http://schemas.microsoft.com/office/drawing/2014/main" id="{125CE9D3-4CAC-EB18-0869-DB4FC8E940D6}"/>
                    </a:ext>
                  </a:extLst>
                </p:cNvPr>
                <p:cNvSpPr txBox="1"/>
                <p:nvPr/>
              </p:nvSpPr>
              <p:spPr>
                <a:xfrm rot="20301819">
                  <a:off x="2748437" y="3794521"/>
                  <a:ext cx="948506" cy="230832"/>
                </a:xfrm>
                <a:prstGeom prst="rect">
                  <a:avLst/>
                </a:prstGeom>
                <a:noFill/>
              </p:spPr>
              <p:txBody>
                <a:bodyPr wrap="square">
                  <a:spAutoFit/>
                </a:bodyPr>
                <a:lstStyle/>
                <a:p>
                  <a:r>
                    <a:rPr lang="en-US" sz="900" dirty="0">
                      <a:latin typeface="Univers Condensed Light" panose="020B0306020202040204"/>
                    </a:rPr>
                    <a:t>SUBSTRAT </a:t>
                  </a:r>
                  <a:endParaRPr lang="fr-CA" sz="900" dirty="0">
                    <a:latin typeface="Univers Condensed Light" panose="020B0306020202040204"/>
                  </a:endParaRPr>
                </a:p>
              </p:txBody>
            </p:sp>
          </p:grpSp>
          <p:cxnSp>
            <p:nvCxnSpPr>
              <p:cNvPr id="29" name="Straight Arrow Connector 28">
                <a:extLst>
                  <a:ext uri="{FF2B5EF4-FFF2-40B4-BE49-F238E27FC236}">
                    <a16:creationId xmlns:a16="http://schemas.microsoft.com/office/drawing/2014/main" id="{F51B7679-085E-AB9E-95C4-9A0BC2400563}"/>
                  </a:ext>
                </a:extLst>
              </p:cNvPr>
              <p:cNvCxnSpPr/>
              <p:nvPr/>
            </p:nvCxnSpPr>
            <p:spPr>
              <a:xfrm>
                <a:off x="3706084" y="4060451"/>
                <a:ext cx="0" cy="319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7601CE-1C22-5C56-03A3-C093FFE45AB8}"/>
                  </a:ext>
                </a:extLst>
              </p:cNvPr>
              <p:cNvSpPr txBox="1"/>
              <p:nvPr/>
            </p:nvSpPr>
            <p:spPr>
              <a:xfrm>
                <a:off x="3591786" y="4315989"/>
                <a:ext cx="228596" cy="261610"/>
              </a:xfrm>
              <a:prstGeom prst="rect">
                <a:avLst/>
              </a:prstGeom>
              <a:noFill/>
            </p:spPr>
            <p:txBody>
              <a:bodyPr wrap="square">
                <a:spAutoFit/>
              </a:bodyPr>
              <a:lstStyle/>
              <a:p>
                <a:r>
                  <a:rPr lang="en-US" sz="1100" dirty="0"/>
                  <a:t>F</a:t>
                </a:r>
                <a:endParaRPr lang="fr-CA" sz="1100" dirty="0"/>
              </a:p>
            </p:txBody>
          </p:sp>
          <p:cxnSp>
            <p:nvCxnSpPr>
              <p:cNvPr id="32" name="Straight Arrow Connector 31">
                <a:extLst>
                  <a:ext uri="{FF2B5EF4-FFF2-40B4-BE49-F238E27FC236}">
                    <a16:creationId xmlns:a16="http://schemas.microsoft.com/office/drawing/2014/main" id="{F9BD877E-445A-E610-00A2-AC38B8B46C9C}"/>
                  </a:ext>
                </a:extLst>
              </p:cNvPr>
              <p:cNvCxnSpPr>
                <a:cxnSpLocks/>
              </p:cNvCxnSpPr>
              <p:nvPr/>
            </p:nvCxnSpPr>
            <p:spPr>
              <a:xfrm flipV="1">
                <a:off x="3706084" y="3235287"/>
                <a:ext cx="0" cy="25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50F30AD-954E-1FB9-DC0A-56E6E417AFFB}"/>
                  </a:ext>
                </a:extLst>
              </p:cNvPr>
              <p:cNvSpPr txBox="1"/>
              <p:nvPr/>
            </p:nvSpPr>
            <p:spPr>
              <a:xfrm>
                <a:off x="3591786" y="3044423"/>
                <a:ext cx="228596" cy="261610"/>
              </a:xfrm>
              <a:prstGeom prst="rect">
                <a:avLst/>
              </a:prstGeom>
              <a:noFill/>
            </p:spPr>
            <p:txBody>
              <a:bodyPr wrap="square">
                <a:spAutoFit/>
              </a:bodyPr>
              <a:lstStyle/>
              <a:p>
                <a:r>
                  <a:rPr lang="en-US" sz="1100" dirty="0"/>
                  <a:t>F</a:t>
                </a:r>
                <a:endParaRPr lang="fr-CA" sz="1100" dirty="0"/>
              </a:p>
            </p:txBody>
          </p:sp>
        </p:grpSp>
        <p:sp>
          <p:nvSpPr>
            <p:cNvPr id="36" name="TextBox 35">
              <a:extLst>
                <a:ext uri="{FF2B5EF4-FFF2-40B4-BE49-F238E27FC236}">
                  <a16:creationId xmlns:a16="http://schemas.microsoft.com/office/drawing/2014/main" id="{5574F76D-47B1-17A2-7683-E2A0884D88F7}"/>
                </a:ext>
              </a:extLst>
            </p:cNvPr>
            <p:cNvSpPr txBox="1"/>
            <p:nvPr/>
          </p:nvSpPr>
          <p:spPr>
            <a:xfrm>
              <a:off x="710719" y="3392984"/>
              <a:ext cx="1407323" cy="381146"/>
            </a:xfrm>
            <a:prstGeom prst="rect">
              <a:avLst/>
            </a:prstGeom>
            <a:noFill/>
          </p:spPr>
          <p:txBody>
            <a:bodyPr wrap="square">
              <a:spAutoFit/>
            </a:bodyPr>
            <a:lstStyle/>
            <a:p>
              <a:r>
                <a:rPr lang="en-US" sz="1600" b="1" dirty="0"/>
                <a:t>Pelage </a:t>
              </a:r>
              <a:r>
                <a:rPr lang="en-US" sz="1600" b="1" dirty="0" err="1"/>
                <a:t>en</a:t>
              </a:r>
              <a:r>
                <a:rPr lang="en-US" sz="1600" b="1" dirty="0"/>
                <a:t> T</a:t>
              </a:r>
              <a:endParaRPr lang="fr-CA" sz="1600" b="1" dirty="0"/>
            </a:p>
          </p:txBody>
        </p:sp>
      </p:grpSp>
      <p:grpSp>
        <p:nvGrpSpPr>
          <p:cNvPr id="7" name="Groupe 6"/>
          <p:cNvGrpSpPr/>
          <p:nvPr>
            <p:custDataLst>
              <p:tags r:id="rId7"/>
            </p:custDataLst>
          </p:nvPr>
        </p:nvGrpSpPr>
        <p:grpSpPr>
          <a:xfrm>
            <a:off x="7259825" y="3813253"/>
            <a:ext cx="2756412" cy="1590675"/>
            <a:chOff x="4185929" y="3089295"/>
            <a:chExt cx="2756412" cy="1590675"/>
          </a:xfrm>
        </p:grpSpPr>
        <p:pic>
          <p:nvPicPr>
            <p:cNvPr id="5126" name="Picture 6" descr="Peel adhesion (90 degree) Peel adhesion test">
              <a:extLst>
                <a:ext uri="{FF2B5EF4-FFF2-40B4-BE49-F238E27FC236}">
                  <a16:creationId xmlns:a16="http://schemas.microsoft.com/office/drawing/2014/main" id="{FB58F393-022D-C2BD-0BEB-C2A2B2C396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016" y="3089295"/>
              <a:ext cx="2600325" cy="15906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FBE07B4-98C5-5C39-CF2F-6F3BC10077E2}"/>
                </a:ext>
              </a:extLst>
            </p:cNvPr>
            <p:cNvSpPr txBox="1"/>
            <p:nvPr/>
          </p:nvSpPr>
          <p:spPr>
            <a:xfrm>
              <a:off x="4185929" y="3487938"/>
              <a:ext cx="1367333" cy="338554"/>
            </a:xfrm>
            <a:prstGeom prst="rect">
              <a:avLst/>
            </a:prstGeom>
            <a:noFill/>
          </p:spPr>
          <p:txBody>
            <a:bodyPr wrap="square">
              <a:spAutoFit/>
            </a:bodyPr>
            <a:lstStyle/>
            <a:p>
              <a:r>
                <a:rPr lang="en-US" sz="1600" b="1" dirty="0"/>
                <a:t>Pelage à 90</a:t>
              </a:r>
              <a:r>
                <a:rPr lang="en-US" sz="1600" b="1" baseline="30000" dirty="0"/>
                <a:t>o</a:t>
              </a:r>
              <a:endParaRPr lang="fr-CA" sz="1600" b="1" dirty="0"/>
            </a:p>
          </p:txBody>
        </p:sp>
        <p:sp>
          <p:nvSpPr>
            <p:cNvPr id="38" name="TextBox 37">
              <a:extLst>
                <a:ext uri="{FF2B5EF4-FFF2-40B4-BE49-F238E27FC236}">
                  <a16:creationId xmlns:a16="http://schemas.microsoft.com/office/drawing/2014/main" id="{65B8D796-1333-468A-4C98-C6B6E0B5B935}"/>
                </a:ext>
              </a:extLst>
            </p:cNvPr>
            <p:cNvSpPr txBox="1"/>
            <p:nvPr/>
          </p:nvSpPr>
          <p:spPr>
            <a:xfrm>
              <a:off x="5759379" y="3658727"/>
              <a:ext cx="228596" cy="261610"/>
            </a:xfrm>
            <a:prstGeom prst="rect">
              <a:avLst/>
            </a:prstGeom>
            <a:noFill/>
          </p:spPr>
          <p:txBody>
            <a:bodyPr wrap="square">
              <a:spAutoFit/>
            </a:bodyPr>
            <a:lstStyle/>
            <a:p>
              <a:r>
                <a:rPr lang="en-US" sz="1100" dirty="0"/>
                <a:t>F</a:t>
              </a:r>
              <a:endParaRPr lang="fr-CA" sz="1100" dirty="0"/>
            </a:p>
          </p:txBody>
        </p:sp>
      </p:grpSp>
      <p:grpSp>
        <p:nvGrpSpPr>
          <p:cNvPr id="8" name="Groupe 7"/>
          <p:cNvGrpSpPr/>
          <p:nvPr>
            <p:custDataLst>
              <p:tags r:id="rId8"/>
            </p:custDataLst>
          </p:nvPr>
        </p:nvGrpSpPr>
        <p:grpSpPr>
          <a:xfrm>
            <a:off x="7286716" y="5376914"/>
            <a:ext cx="3524250" cy="1126578"/>
            <a:chOff x="7450515" y="3518454"/>
            <a:chExt cx="3524250" cy="1126578"/>
          </a:xfrm>
        </p:grpSpPr>
        <p:pic>
          <p:nvPicPr>
            <p:cNvPr id="5128" name="Picture 8" descr="Peel adhesion (180 degree) peel adhesion testing">
              <a:extLst>
                <a:ext uri="{FF2B5EF4-FFF2-40B4-BE49-F238E27FC236}">
                  <a16:creationId xmlns:a16="http://schemas.microsoft.com/office/drawing/2014/main" id="{001D8767-16C8-2AB7-D4E6-24FBA64E22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0515" y="3949707"/>
              <a:ext cx="3524250" cy="6953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C05879B-5534-19ED-80C5-200FF83B380A}"/>
                </a:ext>
              </a:extLst>
            </p:cNvPr>
            <p:cNvSpPr txBox="1"/>
            <p:nvPr/>
          </p:nvSpPr>
          <p:spPr>
            <a:xfrm>
              <a:off x="10746169" y="4070549"/>
              <a:ext cx="228596" cy="261610"/>
            </a:xfrm>
            <a:prstGeom prst="rect">
              <a:avLst/>
            </a:prstGeom>
            <a:noFill/>
          </p:spPr>
          <p:txBody>
            <a:bodyPr wrap="square">
              <a:spAutoFit/>
            </a:bodyPr>
            <a:lstStyle/>
            <a:p>
              <a:r>
                <a:rPr lang="en-US" sz="1100" dirty="0"/>
                <a:t>F</a:t>
              </a:r>
              <a:endParaRPr lang="fr-CA" sz="1100" dirty="0"/>
            </a:p>
          </p:txBody>
        </p:sp>
        <p:sp>
          <p:nvSpPr>
            <p:cNvPr id="40" name="TextBox 39">
              <a:extLst>
                <a:ext uri="{FF2B5EF4-FFF2-40B4-BE49-F238E27FC236}">
                  <a16:creationId xmlns:a16="http://schemas.microsoft.com/office/drawing/2014/main" id="{FEEF0EA9-52F7-A035-702F-B99BAA937B08}"/>
                </a:ext>
              </a:extLst>
            </p:cNvPr>
            <p:cNvSpPr txBox="1"/>
            <p:nvPr/>
          </p:nvSpPr>
          <p:spPr>
            <a:xfrm>
              <a:off x="7885451" y="3518454"/>
              <a:ext cx="1398178" cy="338554"/>
            </a:xfrm>
            <a:prstGeom prst="rect">
              <a:avLst/>
            </a:prstGeom>
            <a:noFill/>
          </p:spPr>
          <p:txBody>
            <a:bodyPr wrap="square">
              <a:spAutoFit/>
            </a:bodyPr>
            <a:lstStyle/>
            <a:p>
              <a:r>
                <a:rPr lang="en-US" sz="1600" b="1" dirty="0"/>
                <a:t>Pelage à 180</a:t>
              </a:r>
              <a:r>
                <a:rPr lang="en-US" sz="1600" b="1" baseline="30000" dirty="0"/>
                <a:t>o</a:t>
              </a:r>
              <a:endParaRPr lang="fr-CA" sz="1600" b="1" dirty="0"/>
            </a:p>
          </p:txBody>
        </p:sp>
      </p:grpSp>
      <p:sp>
        <p:nvSpPr>
          <p:cNvPr id="10" name="TextBox 9">
            <a:extLst>
              <a:ext uri="{FF2B5EF4-FFF2-40B4-BE49-F238E27FC236}">
                <a16:creationId xmlns:a16="http://schemas.microsoft.com/office/drawing/2014/main" id="{46F3C2C8-14CD-4226-89C8-98832B6074F4}"/>
              </a:ext>
            </a:extLst>
          </p:cNvPr>
          <p:cNvSpPr txBox="1"/>
          <p:nvPr>
            <p:custDataLst>
              <p:tags r:id="rId9"/>
            </p:custDataLst>
          </p:nvPr>
        </p:nvSpPr>
        <p:spPr>
          <a:xfrm>
            <a:off x="10115914" y="4925538"/>
            <a:ext cx="2990633" cy="369332"/>
          </a:xfrm>
          <a:prstGeom prst="rect">
            <a:avLst/>
          </a:prstGeom>
          <a:noFill/>
        </p:spPr>
        <p:txBody>
          <a:bodyPr wrap="square" rtlCol="0">
            <a:spAutoFit/>
          </a:bodyPr>
          <a:lstStyle/>
          <a:p>
            <a:r>
              <a:rPr lang="en-CA" b="1" i="1" dirty="0" err="1"/>
              <a:t>Réf</a:t>
            </a:r>
            <a:r>
              <a:rPr lang="en-CA" b="1" i="1" dirty="0"/>
              <a:t> 1 &amp; 5</a:t>
            </a:r>
            <a:endParaRPr lang="fr-CA" b="1" i="1" dirty="0"/>
          </a:p>
        </p:txBody>
      </p:sp>
    </p:spTree>
    <p:extLst>
      <p:ext uri="{BB962C8B-B14F-4D97-AF65-F5344CB8AC3E}">
        <p14:creationId xmlns:p14="http://schemas.microsoft.com/office/powerpoint/2010/main" val="3552691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EE5B56-3AE8-0EE7-9DFB-9C960AD4197E}"/>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31702562-BF86-DBDD-CCC9-6CB0C9D377B6}"/>
              </a:ext>
            </a:extLst>
          </p:cNvPr>
          <p:cNvSpPr>
            <a:spLocks noGrp="1"/>
          </p:cNvSpPr>
          <p:nvPr>
            <p:ph type="sldNum" sz="quarter" idx="12"/>
            <p:custDataLst>
              <p:tags r:id="rId2"/>
            </p:custDataLst>
          </p:nvPr>
        </p:nvSpPr>
        <p:spPr/>
        <p:txBody>
          <a:bodyPr/>
          <a:lstStyle/>
          <a:p>
            <a:fld id="{82B63C5F-247B-BE4F-ACBC-7BDD67617F3E}" type="slidenum">
              <a:rPr lang="fr-FR" smtClean="0"/>
              <a:t>37</a:t>
            </a:fld>
            <a:endParaRPr lang="fr-FR"/>
          </a:p>
        </p:txBody>
      </p:sp>
      <p:sp>
        <p:nvSpPr>
          <p:cNvPr id="5" name="Title 4">
            <a:extLst>
              <a:ext uri="{FF2B5EF4-FFF2-40B4-BE49-F238E27FC236}">
                <a16:creationId xmlns:a16="http://schemas.microsoft.com/office/drawing/2014/main" id="{8DE90FE5-6F8C-57EE-D62C-94EA6E93F888}"/>
              </a:ext>
            </a:extLst>
          </p:cNvPr>
          <p:cNvSpPr>
            <a:spLocks noGrp="1"/>
          </p:cNvSpPr>
          <p:nvPr>
            <p:ph type="title"/>
            <p:custDataLst>
              <p:tags r:id="rId3"/>
            </p:custDataLst>
          </p:nvPr>
        </p:nvSpPr>
        <p:spPr/>
        <p:txBody>
          <a:bodyPr/>
          <a:lstStyle/>
          <a:p>
            <a:r>
              <a:rPr lang="fr-CA" dirty="0"/>
              <a:t>Autres conceptions et types de joints adhésifs</a:t>
            </a:r>
          </a:p>
        </p:txBody>
      </p:sp>
      <p:pic>
        <p:nvPicPr>
          <p:cNvPr id="7" name="Picture 6">
            <a:extLst>
              <a:ext uri="{FF2B5EF4-FFF2-40B4-BE49-F238E27FC236}">
                <a16:creationId xmlns:a16="http://schemas.microsoft.com/office/drawing/2014/main" id="{25237B8A-9152-E9E2-F704-7AAF669CE73F}"/>
              </a:ext>
            </a:extLst>
          </p:cNvPr>
          <p:cNvPicPr>
            <a:picLocks noChangeAspect="1"/>
          </p:cNvPicPr>
          <p:nvPr>
            <p:custDataLst>
              <p:tags r:id="rId4"/>
            </p:custDataLst>
          </p:nvPr>
        </p:nvPicPr>
        <p:blipFill rotWithShape="1">
          <a:blip r:embed="rId9"/>
          <a:srcRect l="31896" t="25055" r="36373" b="33333"/>
          <a:stretch/>
        </p:blipFill>
        <p:spPr>
          <a:xfrm>
            <a:off x="975955" y="1668580"/>
            <a:ext cx="4772969" cy="3520840"/>
          </a:xfrm>
          <a:prstGeom prst="rect">
            <a:avLst/>
          </a:prstGeom>
        </p:spPr>
      </p:pic>
      <p:pic>
        <p:nvPicPr>
          <p:cNvPr id="9" name="Picture 8">
            <a:extLst>
              <a:ext uri="{FF2B5EF4-FFF2-40B4-BE49-F238E27FC236}">
                <a16:creationId xmlns:a16="http://schemas.microsoft.com/office/drawing/2014/main" id="{5544A71D-1018-189D-C7F2-BA132E1C7009}"/>
              </a:ext>
            </a:extLst>
          </p:cNvPr>
          <p:cNvPicPr>
            <a:picLocks noChangeAspect="1"/>
          </p:cNvPicPr>
          <p:nvPr>
            <p:custDataLst>
              <p:tags r:id="rId5"/>
            </p:custDataLst>
          </p:nvPr>
        </p:nvPicPr>
        <p:blipFill rotWithShape="1">
          <a:blip r:embed="rId10"/>
          <a:srcRect l="32225" t="36630" r="37362" b="25128"/>
          <a:stretch/>
        </p:blipFill>
        <p:spPr>
          <a:xfrm>
            <a:off x="5748924" y="1668580"/>
            <a:ext cx="5002813" cy="3538575"/>
          </a:xfrm>
          <a:prstGeom prst="rect">
            <a:avLst/>
          </a:prstGeom>
        </p:spPr>
      </p:pic>
      <p:sp>
        <p:nvSpPr>
          <p:cNvPr id="6" name="TextBox 5">
            <a:extLst>
              <a:ext uri="{FF2B5EF4-FFF2-40B4-BE49-F238E27FC236}">
                <a16:creationId xmlns:a16="http://schemas.microsoft.com/office/drawing/2014/main" id="{8B006E6E-24A1-F634-D97D-E16B40D7F8E5}"/>
              </a:ext>
            </a:extLst>
          </p:cNvPr>
          <p:cNvSpPr txBox="1"/>
          <p:nvPr>
            <p:custDataLst>
              <p:tags r:id="rId6"/>
            </p:custDataLst>
          </p:nvPr>
        </p:nvSpPr>
        <p:spPr>
          <a:xfrm>
            <a:off x="4253607" y="5435241"/>
            <a:ext cx="2990633" cy="369332"/>
          </a:xfrm>
          <a:prstGeom prst="rect">
            <a:avLst/>
          </a:prstGeom>
          <a:noFill/>
        </p:spPr>
        <p:txBody>
          <a:bodyPr wrap="square" rtlCol="0">
            <a:spAutoFit/>
          </a:bodyPr>
          <a:lstStyle/>
          <a:p>
            <a:pPr algn="ctr"/>
            <a:r>
              <a:rPr lang="en-CA" b="1" i="1" dirty="0" err="1"/>
              <a:t>Réf</a:t>
            </a:r>
            <a:r>
              <a:rPr lang="en-CA" b="1" i="1" dirty="0"/>
              <a:t> 6</a:t>
            </a:r>
            <a:endParaRPr lang="fr-CA" b="1" i="1" dirty="0"/>
          </a:p>
        </p:txBody>
      </p:sp>
    </p:spTree>
    <p:extLst>
      <p:ext uri="{BB962C8B-B14F-4D97-AF65-F5344CB8AC3E}">
        <p14:creationId xmlns:p14="http://schemas.microsoft.com/office/powerpoint/2010/main" val="379059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EB9A3F-6ED5-9951-4380-69B5DB3071AB}"/>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2248B8D1-4AD3-97B2-CD6F-B5D88596308E}"/>
              </a:ext>
            </a:extLst>
          </p:cNvPr>
          <p:cNvSpPr>
            <a:spLocks noGrp="1"/>
          </p:cNvSpPr>
          <p:nvPr>
            <p:ph type="sldNum" sz="quarter" idx="12"/>
            <p:custDataLst>
              <p:tags r:id="rId2"/>
            </p:custDataLst>
          </p:nvPr>
        </p:nvSpPr>
        <p:spPr/>
        <p:txBody>
          <a:bodyPr/>
          <a:lstStyle/>
          <a:p>
            <a:fld id="{82B63C5F-247B-BE4F-ACBC-7BDD67617F3E}" type="slidenum">
              <a:rPr lang="fr-FR" smtClean="0"/>
              <a:t>38</a:t>
            </a:fld>
            <a:endParaRPr lang="fr-FR"/>
          </a:p>
        </p:txBody>
      </p:sp>
      <p:sp>
        <p:nvSpPr>
          <p:cNvPr id="5" name="Title 4">
            <a:extLst>
              <a:ext uri="{FF2B5EF4-FFF2-40B4-BE49-F238E27FC236}">
                <a16:creationId xmlns:a16="http://schemas.microsoft.com/office/drawing/2014/main" id="{95B714EF-DCF5-5EB5-4F29-21D857948E41}"/>
              </a:ext>
            </a:extLst>
          </p:cNvPr>
          <p:cNvSpPr>
            <a:spLocks noGrp="1"/>
          </p:cNvSpPr>
          <p:nvPr>
            <p:ph type="title"/>
            <p:custDataLst>
              <p:tags r:id="rId3"/>
            </p:custDataLst>
          </p:nvPr>
        </p:nvSpPr>
        <p:spPr/>
        <p:txBody>
          <a:bodyPr/>
          <a:lstStyle/>
          <a:p>
            <a:r>
              <a:rPr lang="fr-CA" dirty="0"/>
              <a:t>Autres conceptions et types de joints adhésifs</a:t>
            </a:r>
          </a:p>
        </p:txBody>
      </p:sp>
      <p:pic>
        <p:nvPicPr>
          <p:cNvPr id="7" name="Picture 6">
            <a:extLst>
              <a:ext uri="{FF2B5EF4-FFF2-40B4-BE49-F238E27FC236}">
                <a16:creationId xmlns:a16="http://schemas.microsoft.com/office/drawing/2014/main" id="{F1F3273F-40C1-86AD-6A47-D2C32A342F2A}"/>
              </a:ext>
            </a:extLst>
          </p:cNvPr>
          <p:cNvPicPr>
            <a:picLocks noChangeAspect="1"/>
          </p:cNvPicPr>
          <p:nvPr>
            <p:custDataLst>
              <p:tags r:id="rId4"/>
            </p:custDataLst>
          </p:nvPr>
        </p:nvPicPr>
        <p:blipFill rotWithShape="1">
          <a:blip r:embed="rId10"/>
          <a:srcRect l="32143" t="21005" r="36786" b="41246"/>
          <a:stretch/>
        </p:blipFill>
        <p:spPr>
          <a:xfrm>
            <a:off x="337982" y="1846778"/>
            <a:ext cx="3855382" cy="2634787"/>
          </a:xfrm>
          <a:prstGeom prst="rect">
            <a:avLst/>
          </a:prstGeom>
        </p:spPr>
      </p:pic>
      <p:pic>
        <p:nvPicPr>
          <p:cNvPr id="9" name="Picture 8">
            <a:extLst>
              <a:ext uri="{FF2B5EF4-FFF2-40B4-BE49-F238E27FC236}">
                <a16:creationId xmlns:a16="http://schemas.microsoft.com/office/drawing/2014/main" id="{170EC6E5-F407-8986-0920-92B7FB128BF9}"/>
              </a:ext>
            </a:extLst>
          </p:cNvPr>
          <p:cNvPicPr>
            <a:picLocks noChangeAspect="1"/>
          </p:cNvPicPr>
          <p:nvPr>
            <p:custDataLst>
              <p:tags r:id="rId5"/>
            </p:custDataLst>
          </p:nvPr>
        </p:nvPicPr>
        <p:blipFill rotWithShape="1">
          <a:blip r:embed="rId11"/>
          <a:srcRect l="30165" t="26080" r="35055" b="29670"/>
          <a:stretch/>
        </p:blipFill>
        <p:spPr>
          <a:xfrm>
            <a:off x="4248140" y="1768508"/>
            <a:ext cx="3791092" cy="2713057"/>
          </a:xfrm>
          <a:prstGeom prst="rect">
            <a:avLst/>
          </a:prstGeom>
        </p:spPr>
      </p:pic>
      <p:pic>
        <p:nvPicPr>
          <p:cNvPr id="10" name="Picture 9">
            <a:extLst>
              <a:ext uri="{FF2B5EF4-FFF2-40B4-BE49-F238E27FC236}">
                <a16:creationId xmlns:a16="http://schemas.microsoft.com/office/drawing/2014/main" id="{CBC30A85-49EE-F61E-6217-3D2F6CED143E}"/>
              </a:ext>
            </a:extLst>
          </p:cNvPr>
          <p:cNvPicPr>
            <a:picLocks noChangeAspect="1"/>
          </p:cNvPicPr>
          <p:nvPr>
            <p:custDataLst>
              <p:tags r:id="rId6"/>
            </p:custDataLst>
          </p:nvPr>
        </p:nvPicPr>
        <p:blipFill rotWithShape="1">
          <a:blip r:embed="rId12"/>
          <a:srcRect l="30495" t="34726" r="34972" b="22490"/>
          <a:stretch/>
        </p:blipFill>
        <p:spPr>
          <a:xfrm>
            <a:off x="8120337" y="1797977"/>
            <a:ext cx="3850763" cy="2683588"/>
          </a:xfrm>
          <a:prstGeom prst="rect">
            <a:avLst/>
          </a:prstGeom>
        </p:spPr>
      </p:pic>
      <p:sp>
        <p:nvSpPr>
          <p:cNvPr id="4" name="TextBox 3">
            <a:extLst>
              <a:ext uri="{FF2B5EF4-FFF2-40B4-BE49-F238E27FC236}">
                <a16:creationId xmlns:a16="http://schemas.microsoft.com/office/drawing/2014/main" id="{5F2D54A5-F09C-4EA9-6265-E333DE437A53}"/>
              </a:ext>
            </a:extLst>
          </p:cNvPr>
          <p:cNvSpPr txBox="1"/>
          <p:nvPr>
            <p:custDataLst>
              <p:tags r:id="rId7"/>
            </p:custDataLst>
          </p:nvPr>
        </p:nvSpPr>
        <p:spPr>
          <a:xfrm>
            <a:off x="4648369" y="4864959"/>
            <a:ext cx="2990633" cy="369332"/>
          </a:xfrm>
          <a:prstGeom prst="rect">
            <a:avLst/>
          </a:prstGeom>
          <a:noFill/>
        </p:spPr>
        <p:txBody>
          <a:bodyPr wrap="square" rtlCol="0">
            <a:spAutoFit/>
          </a:bodyPr>
          <a:lstStyle/>
          <a:p>
            <a:pPr algn="ctr"/>
            <a:r>
              <a:rPr lang="en-CA" b="1" i="1" dirty="0" err="1"/>
              <a:t>Réf</a:t>
            </a:r>
            <a:r>
              <a:rPr lang="en-CA" b="1" i="1" dirty="0"/>
              <a:t> 6</a:t>
            </a:r>
            <a:endParaRPr lang="fr-CA" b="1" i="1" dirty="0"/>
          </a:p>
        </p:txBody>
      </p:sp>
    </p:spTree>
    <p:extLst>
      <p:ext uri="{BB962C8B-B14F-4D97-AF65-F5344CB8AC3E}">
        <p14:creationId xmlns:p14="http://schemas.microsoft.com/office/powerpoint/2010/main" val="1647508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39</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621470" y="427590"/>
            <a:ext cx="9821449" cy="926926"/>
          </a:xfrm>
        </p:spPr>
        <p:txBody>
          <a:bodyPr>
            <a:normAutofit/>
          </a:bodyPr>
          <a:lstStyle/>
          <a:p>
            <a:r>
              <a:rPr lang="fr-CA" dirty="0"/>
              <a:t>Essais de durée et de chargement</a:t>
            </a:r>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621470" y="1354516"/>
            <a:ext cx="10604571" cy="4494741"/>
          </a:xfrm>
        </p:spPr>
        <p:txBody>
          <a:bodyPr>
            <a:noAutofit/>
          </a:bodyPr>
          <a:lstStyle/>
          <a:p>
            <a:r>
              <a:rPr lang="fr-CA" sz="2200" b="1" dirty="0">
                <a:latin typeface="Univers Condensed Light" panose="020B0306020202040204"/>
              </a:rPr>
              <a:t>Essais statiques à long terme – fluage sous charge morte</a:t>
            </a:r>
          </a:p>
          <a:p>
            <a:pPr marL="342900" indent="-342900">
              <a:buFont typeface="Arial" panose="020B0604020202020204" pitchFamily="34" charset="0"/>
              <a:buChar char="•"/>
            </a:pPr>
            <a:r>
              <a:rPr lang="fr-CA" sz="2200" dirty="0">
                <a:latin typeface="Univers Condensed Light" panose="020B0306020202040204"/>
              </a:rPr>
              <a:t>Prévision de la durée de vie à long terme à partir d'essais en laboratoire à court terme</a:t>
            </a:r>
          </a:p>
          <a:p>
            <a:pPr marL="342900" indent="-342900">
              <a:buFont typeface="Arial" panose="020B0604020202020204" pitchFamily="34" charset="0"/>
              <a:buChar char="•"/>
            </a:pPr>
            <a:r>
              <a:rPr lang="fr-CA" sz="2200" dirty="0">
                <a:latin typeface="Univers Condensed Light" panose="020B0306020202040204"/>
              </a:rPr>
              <a:t>Essais basés sur les normes internationales - ASTM D2294-96, ASTM D1780-99, ISO 15109 ou EN 1943</a:t>
            </a:r>
          </a:p>
          <a:p>
            <a:pPr marL="342900" indent="-342900">
              <a:buFont typeface="Arial" panose="020B0604020202020204" pitchFamily="34" charset="0"/>
              <a:buChar char="•"/>
            </a:pPr>
            <a:r>
              <a:rPr lang="fr-CA" sz="2200" dirty="0">
                <a:latin typeface="Univers Condensed Light" panose="020B0306020202040204"/>
              </a:rPr>
              <a:t>Les essais sont réalisés en simulant ou en accélérant les effets du vieillissement en fonction du temps</a:t>
            </a:r>
          </a:p>
          <a:p>
            <a:pPr marL="342900" indent="-342900">
              <a:buFont typeface="Arial" panose="020B0604020202020204" pitchFamily="34" charset="0"/>
              <a:buChar char="•"/>
            </a:pPr>
            <a:r>
              <a:rPr lang="fr-CA" sz="2200" dirty="0">
                <a:latin typeface="Univers Condensed Light" panose="020B0306020202040204"/>
              </a:rPr>
              <a:t>Le fluage de l'adhésif est mesuré en mode traction ou cisaillement (ex. essais de cisaillement SLS)</a:t>
            </a:r>
          </a:p>
          <a:p>
            <a:pPr marL="342900" indent="-342900">
              <a:buFont typeface="Arial" panose="020B0604020202020204" pitchFamily="34" charset="0"/>
              <a:buChar char="•"/>
            </a:pPr>
            <a:r>
              <a:rPr lang="fr-CA" sz="2200" dirty="0">
                <a:latin typeface="Univers Condensed Light" panose="020B0306020202040204"/>
              </a:rPr>
              <a:t>Testé en surveillant le déplacement de l'adhésif en fonction du temps et de la charge sous une charge de cisaillement ou en enregistrant le temps jusqu'à la rupture</a:t>
            </a:r>
          </a:p>
          <a:p>
            <a:pPr marL="342900" indent="-342900">
              <a:buFont typeface="Arial" panose="020B0604020202020204" pitchFamily="34" charset="0"/>
              <a:buChar char="•"/>
            </a:pPr>
            <a:r>
              <a:rPr lang="fr-CA" sz="2200" dirty="0">
                <a:latin typeface="Univers Condensed Light" panose="020B0306020202040204"/>
              </a:rPr>
              <a:t>Les méthodes d'essai peuvent être adaptées pour réaliser également des essais de relaxation, un type inverse d'essai de fluage</a:t>
            </a:r>
            <a:endParaRPr lang="fr-CA" sz="2200" b="0" dirty="0">
              <a:latin typeface="Univers Condensed Light" panose="020B0306020202040204"/>
            </a:endParaRPr>
          </a:p>
        </p:txBody>
      </p:sp>
    </p:spTree>
    <p:extLst>
      <p:ext uri="{BB962C8B-B14F-4D97-AF65-F5344CB8AC3E}">
        <p14:creationId xmlns:p14="http://schemas.microsoft.com/office/powerpoint/2010/main" val="378349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normAutofit/>
          </a:bodyPr>
          <a:lstStyle/>
          <a:p>
            <a:r>
              <a:rPr lang="fr-CA" sz="4000" dirty="0">
                <a:effectLst/>
                <a:latin typeface="Univers Condensed Light" panose="020B0306020202040204"/>
                <a:ea typeface="Calibri" panose="020F0502020204030204" pitchFamily="34" charset="0"/>
                <a:cs typeface="Times New Roman" panose="02020603050405020304" pitchFamily="18" charset="0"/>
              </a:rPr>
              <a:t>1. Introduction – Adhésifs (classification et chimie) et assemblage d'alliage d'aluminium par adhésifs</a:t>
            </a:r>
            <a:endParaRPr lang="fr-CA" sz="6600" dirty="0">
              <a:latin typeface="Univers Condensed Light" panose="020B0306020202040204"/>
            </a:endParaRP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4</a:t>
            </a:fld>
            <a:endParaRPr lang="fr-FR"/>
          </a:p>
        </p:txBody>
      </p:sp>
    </p:spTree>
    <p:extLst>
      <p:ext uri="{BB962C8B-B14F-4D97-AF65-F5344CB8AC3E}">
        <p14:creationId xmlns:p14="http://schemas.microsoft.com/office/powerpoint/2010/main" val="3173053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40</a:t>
            </a:fld>
            <a:endParaRPr lang="fr-FR"/>
          </a:p>
        </p:txBody>
      </p:sp>
      <p:sp>
        <p:nvSpPr>
          <p:cNvPr id="4" name="Text Placeholder 3">
            <a:extLst>
              <a:ext uri="{FF2B5EF4-FFF2-40B4-BE49-F238E27FC236}">
                <a16:creationId xmlns:a16="http://schemas.microsoft.com/office/drawing/2014/main" id="{FED91609-B888-F54F-25BC-63D197B6462C}"/>
              </a:ext>
            </a:extLst>
          </p:cNvPr>
          <p:cNvSpPr txBox="1">
            <a:spLocks/>
          </p:cNvSpPr>
          <p:nvPr>
            <p:custDataLst>
              <p:tags r:id="rId3"/>
            </p:custDataLst>
          </p:nvPr>
        </p:nvSpPr>
        <p:spPr>
          <a:xfrm>
            <a:off x="632009" y="1757222"/>
            <a:ext cx="5953501" cy="3769558"/>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sz="2200" dirty="0"/>
              <a:t>Essais statiques à long terme – essais de fluage et de relaxation </a:t>
            </a:r>
            <a:endParaRPr lang="fr-CA" sz="2200" dirty="0">
              <a:latin typeface="Univers Condensed Light" panose="020B0306020202040204"/>
            </a:endParaRPr>
          </a:p>
          <a:p>
            <a:pPr marL="342900" indent="-342900">
              <a:buFont typeface="Arial" panose="020B0604020202020204" pitchFamily="34" charset="0"/>
              <a:buChar char="•"/>
            </a:pPr>
            <a:r>
              <a:rPr lang="fr-CA" sz="2200" dirty="0">
                <a:latin typeface="Univers Condensed Light" panose="020B0306020202040204"/>
              </a:rPr>
              <a:t>Essais de fluage :</a:t>
            </a:r>
            <a:br>
              <a:rPr lang="fr-CA" sz="2200" dirty="0">
                <a:latin typeface="Univers Condensed Light" panose="020B0306020202040204"/>
              </a:rPr>
            </a:br>
            <a:r>
              <a:rPr lang="fr-CA" sz="2200" dirty="0">
                <a:latin typeface="Univers Condensed Light" panose="020B0306020202040204"/>
              </a:rPr>
              <a:t>Une charge morte est appliquée au joint adhésif. Le déplacement initial ainsi que l'augmentation de la déformation au cours du test sont enregistrés.</a:t>
            </a:r>
          </a:p>
          <a:p>
            <a:pPr marL="342900" indent="-342900">
              <a:buFont typeface="Arial" panose="020B0604020202020204" pitchFamily="34" charset="0"/>
              <a:buChar char="•"/>
            </a:pPr>
            <a:r>
              <a:rPr lang="fr-CA" sz="2200" dirty="0">
                <a:latin typeface="Univers Condensed Light" panose="020B0306020202040204"/>
              </a:rPr>
              <a:t>Essais de relaxation :</a:t>
            </a:r>
            <a:br>
              <a:rPr lang="fr-CA" sz="2200" dirty="0">
                <a:latin typeface="Univers Condensed Light" panose="020B0306020202040204"/>
              </a:rPr>
            </a:br>
            <a:r>
              <a:rPr lang="fr-CA" sz="2200" dirty="0">
                <a:latin typeface="Univers Condensed Light" panose="020B0306020202040204"/>
              </a:rPr>
              <a:t>Une contrainte fixe est appliquée à l'échantillon au début et la diminution de la contrainte au fil du temps, causée par la déformation plastique de l'adhésif, est enregistrée.</a:t>
            </a:r>
          </a:p>
          <a:p>
            <a:endParaRPr lang="fr-CA" sz="2200" dirty="0">
              <a:latin typeface="Univers Condensed Light" panose="020B0306020202040204"/>
            </a:endParaRPr>
          </a:p>
        </p:txBody>
      </p:sp>
      <p:pic>
        <p:nvPicPr>
          <p:cNvPr id="9" name="Picture 8">
            <a:extLst>
              <a:ext uri="{FF2B5EF4-FFF2-40B4-BE49-F238E27FC236}">
                <a16:creationId xmlns:a16="http://schemas.microsoft.com/office/drawing/2014/main" id="{86D39A9E-8024-2E2A-7276-38EDA4F97E00}"/>
              </a:ext>
            </a:extLst>
          </p:cNvPr>
          <p:cNvPicPr>
            <a:picLocks noChangeAspect="1"/>
          </p:cNvPicPr>
          <p:nvPr>
            <p:custDataLst>
              <p:tags r:id="rId4"/>
            </p:custDataLst>
          </p:nvPr>
        </p:nvPicPr>
        <p:blipFill rotWithShape="1">
          <a:blip r:embed="rId9"/>
          <a:srcRect l="33125" t="35107" r="37198" b="34652"/>
          <a:stretch/>
        </p:blipFill>
        <p:spPr>
          <a:xfrm>
            <a:off x="6585510" y="2337793"/>
            <a:ext cx="5080625" cy="3004321"/>
          </a:xfrm>
          <a:prstGeom prst="rect">
            <a:avLst/>
          </a:prstGeom>
        </p:spPr>
      </p:pic>
      <p:sp>
        <p:nvSpPr>
          <p:cNvPr id="10" name="Title 12">
            <a:extLst>
              <a:ext uri="{FF2B5EF4-FFF2-40B4-BE49-F238E27FC236}">
                <a16:creationId xmlns:a16="http://schemas.microsoft.com/office/drawing/2014/main" id="{1C152A94-E279-99C8-C01B-6357BAEE0507}"/>
              </a:ext>
            </a:extLst>
          </p:cNvPr>
          <p:cNvSpPr txBox="1">
            <a:spLocks/>
          </p:cNvSpPr>
          <p:nvPr>
            <p:custDataLst>
              <p:tags r:id="rId5"/>
            </p:custDataLst>
          </p:nvPr>
        </p:nvSpPr>
        <p:spPr>
          <a:xfrm>
            <a:off x="538390" y="556651"/>
            <a:ext cx="9821449" cy="92692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2"/>
                </a:solidFill>
                <a:latin typeface="Univers Condensed Light" panose="020B0306020202040204" pitchFamily="34" charset="0"/>
                <a:ea typeface="+mj-ea"/>
                <a:cs typeface="+mj-cs"/>
              </a:defRPr>
            </a:lvl1pPr>
          </a:lstStyle>
          <a:p>
            <a:r>
              <a:rPr lang="fr-CA" dirty="0"/>
              <a:t>Essais de durée et de chargement</a:t>
            </a:r>
          </a:p>
        </p:txBody>
      </p:sp>
      <p:sp>
        <p:nvSpPr>
          <p:cNvPr id="14" name="TextBox 13">
            <a:extLst>
              <a:ext uri="{FF2B5EF4-FFF2-40B4-BE49-F238E27FC236}">
                <a16:creationId xmlns:a16="http://schemas.microsoft.com/office/drawing/2014/main" id="{39B173C7-4B14-AE7C-6F0D-EB3905D611CE}"/>
              </a:ext>
            </a:extLst>
          </p:cNvPr>
          <p:cNvSpPr txBox="1"/>
          <p:nvPr>
            <p:custDataLst>
              <p:tags r:id="rId6"/>
            </p:custDataLst>
          </p:nvPr>
        </p:nvSpPr>
        <p:spPr>
          <a:xfrm>
            <a:off x="7630506" y="5342114"/>
            <a:ext cx="2990633" cy="369332"/>
          </a:xfrm>
          <a:prstGeom prst="rect">
            <a:avLst/>
          </a:prstGeom>
          <a:noFill/>
        </p:spPr>
        <p:txBody>
          <a:bodyPr wrap="square" rtlCol="0">
            <a:spAutoFit/>
          </a:bodyPr>
          <a:lstStyle/>
          <a:p>
            <a:pPr algn="ctr"/>
            <a:r>
              <a:rPr lang="en-CA" b="1" i="1" dirty="0" err="1"/>
              <a:t>Réf</a:t>
            </a:r>
            <a:r>
              <a:rPr lang="en-CA" b="1" i="1" dirty="0"/>
              <a:t> 1</a:t>
            </a:r>
            <a:endParaRPr lang="fr-CA" b="1" i="1" dirty="0"/>
          </a:p>
        </p:txBody>
      </p:sp>
    </p:spTree>
    <p:extLst>
      <p:ext uri="{BB962C8B-B14F-4D97-AF65-F5344CB8AC3E}">
        <p14:creationId xmlns:p14="http://schemas.microsoft.com/office/powerpoint/2010/main" val="719786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41</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572495" y="392932"/>
            <a:ext cx="9821449" cy="926926"/>
          </a:xfrm>
        </p:spPr>
        <p:txBody>
          <a:bodyPr>
            <a:normAutofit/>
          </a:bodyPr>
          <a:lstStyle/>
          <a:p>
            <a:r>
              <a:rPr lang="fr-CA" dirty="0"/>
              <a:t>Essais de durée et de chargement</a:t>
            </a:r>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572496" y="1235527"/>
            <a:ext cx="10604571" cy="584816"/>
          </a:xfrm>
        </p:spPr>
        <p:txBody>
          <a:bodyPr>
            <a:normAutofit/>
          </a:bodyPr>
          <a:lstStyle/>
          <a:p>
            <a:r>
              <a:rPr lang="fr-CA" sz="2400" b="1" dirty="0"/>
              <a:t>Essai d'impact avec </a:t>
            </a:r>
            <a:r>
              <a:rPr lang="fr-CA" sz="2400" b="1" i="1" dirty="0"/>
              <a:t>wedge</a:t>
            </a:r>
            <a:r>
              <a:rPr lang="fr-CA" sz="2400" b="1" dirty="0"/>
              <a:t>– évaluation des performances en </a:t>
            </a:r>
            <a:r>
              <a:rPr lang="fr-CA" sz="2400" b="1" i="1" dirty="0"/>
              <a:t>crash</a:t>
            </a:r>
            <a:r>
              <a:rPr lang="fr-CA" sz="2400" b="1" dirty="0"/>
              <a:t> en chargement dynamique</a:t>
            </a:r>
          </a:p>
        </p:txBody>
      </p:sp>
      <p:sp>
        <p:nvSpPr>
          <p:cNvPr id="8" name="TextBox 7">
            <a:extLst>
              <a:ext uri="{FF2B5EF4-FFF2-40B4-BE49-F238E27FC236}">
                <a16:creationId xmlns:a16="http://schemas.microsoft.com/office/drawing/2014/main" id="{2328311A-1360-7982-9F36-D7A514D12BCD}"/>
              </a:ext>
            </a:extLst>
          </p:cNvPr>
          <p:cNvSpPr txBox="1"/>
          <p:nvPr>
            <p:custDataLst>
              <p:tags r:id="rId5"/>
            </p:custDataLst>
          </p:nvPr>
        </p:nvSpPr>
        <p:spPr>
          <a:xfrm>
            <a:off x="572495" y="2000676"/>
            <a:ext cx="6859674" cy="3828740"/>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defRPr/>
            </a:pPr>
            <a:r>
              <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rPr>
              <a:t>Utilisée pour mesurer la résistance à la rupture par clivage d'un adhésif structurel à une vitesse d'essai relativement élevée de 2 à 3 m/s et à des températures </a:t>
            </a:r>
            <a:r>
              <a:rPr lang="fr-CA" sz="2200" dirty="0">
                <a:latin typeface="Univers Condensed Light" panose="020B0306020202040204" pitchFamily="34" charset="0"/>
              </a:rPr>
              <a:t>définies</a:t>
            </a:r>
          </a:p>
          <a:p>
            <a:pPr marL="342900" indent="-342900">
              <a:lnSpc>
                <a:spcPct val="90000"/>
              </a:lnSpc>
              <a:spcBef>
                <a:spcPts val="1000"/>
              </a:spcBef>
              <a:buFont typeface="Arial" panose="020B0604020202020204" pitchFamily="34" charset="0"/>
              <a:buChar char="•"/>
              <a:defRPr/>
            </a:pPr>
            <a:r>
              <a:rPr lang="fr-CA" sz="2200" dirty="0">
                <a:latin typeface="Univers Condensed Light" panose="020B0306020202040204" pitchFamily="34" charset="0"/>
              </a:rPr>
              <a:t>Essais basés sur la norme ISO 11343</a:t>
            </a:r>
            <a:endPar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rPr>
              <a:t>Un </a:t>
            </a:r>
            <a:r>
              <a:rPr kumimoji="0" lang="fr-CA" sz="2200" b="0" i="1" u="none" strike="noStrike" kern="1200" cap="none" spc="0" normalizeH="0" baseline="0" noProof="0" dirty="0">
                <a:ln>
                  <a:noFill/>
                </a:ln>
                <a:effectLst/>
                <a:uLnTx/>
                <a:uFillTx/>
                <a:latin typeface="Univers Condensed Light" panose="020B0306020202040204" pitchFamily="34" charset="0"/>
                <a:ea typeface="+mn-ea"/>
                <a:cs typeface="+mn-cs"/>
              </a:rPr>
              <a:t>wedge</a:t>
            </a:r>
            <a:r>
              <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rPr>
              <a:t> est enfoncé dans la partie collée de l'échantillon à la vitesse de 3 m/s (définie par l'ISO) pour l'aluminium</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rPr>
              <a:t>La force de clivage moyenne est déterminée à partir des données de force en fonction du temps, qui fournissent également des informations sur la croissance et la propagation des fissures. L'intégration des courbes force versus temps (F vs. t) fournit l'énergie d'impact absorbée</a:t>
            </a:r>
          </a:p>
        </p:txBody>
      </p:sp>
      <p:pic>
        <p:nvPicPr>
          <p:cNvPr id="1028" name="Picture 4" descr="Typical Traces for Stabilized and Unstabilized Crack Growth">
            <a:extLst>
              <a:ext uri="{FF2B5EF4-FFF2-40B4-BE49-F238E27FC236}">
                <a16:creationId xmlns:a16="http://schemas.microsoft.com/office/drawing/2014/main" id="{93231344-ED0C-7AE6-D911-AEA53E1D5F3B}"/>
              </a:ext>
            </a:extLst>
          </p:cNvPr>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7432169" y="4210115"/>
            <a:ext cx="3132835" cy="2232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AE3805-E282-4E05-E234-1AC4D6749588}"/>
              </a:ext>
            </a:extLst>
          </p:cNvPr>
          <p:cNvSpPr txBox="1"/>
          <p:nvPr>
            <p:custDataLst>
              <p:tags r:id="rId7"/>
            </p:custDataLst>
          </p:nvPr>
        </p:nvSpPr>
        <p:spPr>
          <a:xfrm>
            <a:off x="10696683" y="5733524"/>
            <a:ext cx="2990633" cy="369332"/>
          </a:xfrm>
          <a:prstGeom prst="rect">
            <a:avLst/>
          </a:prstGeom>
          <a:noFill/>
        </p:spPr>
        <p:txBody>
          <a:bodyPr wrap="square" rtlCol="0">
            <a:spAutoFit/>
          </a:bodyPr>
          <a:lstStyle/>
          <a:p>
            <a:r>
              <a:rPr lang="en-CA" b="1" i="1" dirty="0" err="1"/>
              <a:t>Réf</a:t>
            </a:r>
            <a:r>
              <a:rPr lang="en-CA" b="1" i="1" dirty="0"/>
              <a:t> 43</a:t>
            </a:r>
            <a:endParaRPr lang="fr-CA" b="1" i="1" dirty="0"/>
          </a:p>
        </p:txBody>
      </p:sp>
      <p:grpSp>
        <p:nvGrpSpPr>
          <p:cNvPr id="6" name="Groupe 5"/>
          <p:cNvGrpSpPr/>
          <p:nvPr>
            <p:custDataLst>
              <p:tags r:id="rId8"/>
            </p:custDataLst>
          </p:nvPr>
        </p:nvGrpSpPr>
        <p:grpSpPr>
          <a:xfrm>
            <a:off x="7466419" y="1572025"/>
            <a:ext cx="4294815" cy="2544577"/>
            <a:chOff x="7466419" y="1572025"/>
            <a:chExt cx="4294815" cy="2544577"/>
          </a:xfrm>
        </p:grpSpPr>
        <p:pic>
          <p:nvPicPr>
            <p:cNvPr id="1026" name="Picture 2" descr="Impact Peel Test Specimen">
              <a:extLst>
                <a:ext uri="{FF2B5EF4-FFF2-40B4-BE49-F238E27FC236}">
                  <a16:creationId xmlns:a16="http://schemas.microsoft.com/office/drawing/2014/main" id="{D8576936-1D31-84F3-E5D5-E8EB4A9519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6419" y="1572025"/>
              <a:ext cx="4294815" cy="254457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216571" y="1774904"/>
              <a:ext cx="1177373" cy="307777"/>
            </a:xfrm>
            <a:prstGeom prst="rect">
              <a:avLst/>
            </a:prstGeom>
            <a:solidFill>
              <a:schemeClr val="bg1"/>
            </a:solidFill>
            <a:ln>
              <a:noFill/>
            </a:ln>
          </p:spPr>
          <p:txBody>
            <a:bodyPr wrap="square" rtlCol="0">
              <a:spAutoFit/>
            </a:bodyPr>
            <a:lstStyle/>
            <a:p>
              <a:r>
                <a:rPr lang="fr-CA" sz="1400" dirty="0">
                  <a:latin typeface="Univers Condensed Light" panose="020B0306020202040204"/>
                </a:rPr>
                <a:t>Substrat</a:t>
              </a:r>
            </a:p>
          </p:txBody>
        </p:sp>
        <p:sp>
          <p:nvSpPr>
            <p:cNvPr id="11" name="ZoneTexte 10"/>
            <p:cNvSpPr txBox="1"/>
            <p:nvPr/>
          </p:nvSpPr>
          <p:spPr>
            <a:xfrm>
              <a:off x="8849331" y="3761158"/>
              <a:ext cx="2376711" cy="307777"/>
            </a:xfrm>
            <a:prstGeom prst="rect">
              <a:avLst/>
            </a:prstGeom>
            <a:solidFill>
              <a:schemeClr val="bg1"/>
            </a:solidFill>
            <a:ln>
              <a:noFill/>
            </a:ln>
          </p:spPr>
          <p:txBody>
            <a:bodyPr wrap="square" rtlCol="0">
              <a:spAutoFit/>
            </a:bodyPr>
            <a:lstStyle/>
            <a:p>
              <a:r>
                <a:rPr lang="fr-CA" sz="1400" dirty="0">
                  <a:latin typeface="Univers Condensed Light" panose="020B0306020202040204"/>
                </a:rPr>
                <a:t>Retenue du </a:t>
              </a:r>
              <a:r>
                <a:rPr lang="fr-CA" sz="1400" i="1" dirty="0" err="1">
                  <a:latin typeface="Univers Condensed Light" panose="020B0306020202040204"/>
                </a:rPr>
                <a:t>wedge</a:t>
              </a:r>
              <a:endParaRPr lang="fr-CA" sz="1400" i="1" dirty="0">
                <a:latin typeface="Univers Condensed Light" panose="020B0306020202040204"/>
              </a:endParaRPr>
            </a:p>
          </p:txBody>
        </p:sp>
        <p:sp>
          <p:nvSpPr>
            <p:cNvPr id="12" name="ZoneTexte 11"/>
            <p:cNvSpPr txBox="1"/>
            <p:nvPr/>
          </p:nvSpPr>
          <p:spPr>
            <a:xfrm>
              <a:off x="7515626" y="2147650"/>
              <a:ext cx="757517" cy="307777"/>
            </a:xfrm>
            <a:prstGeom prst="rect">
              <a:avLst/>
            </a:prstGeom>
            <a:solidFill>
              <a:schemeClr val="bg1"/>
            </a:solidFill>
            <a:ln>
              <a:noFill/>
            </a:ln>
          </p:spPr>
          <p:txBody>
            <a:bodyPr wrap="square" rtlCol="0">
              <a:spAutoFit/>
            </a:bodyPr>
            <a:lstStyle/>
            <a:p>
              <a:r>
                <a:rPr lang="fr-CA" sz="1400" dirty="0">
                  <a:latin typeface="Univers Condensed Light" panose="020B0306020202040204"/>
                </a:rPr>
                <a:t>Adhésif</a:t>
              </a:r>
            </a:p>
          </p:txBody>
        </p:sp>
        <p:sp>
          <p:nvSpPr>
            <p:cNvPr id="14" name="ZoneTexte 13"/>
            <p:cNvSpPr txBox="1"/>
            <p:nvPr/>
          </p:nvSpPr>
          <p:spPr>
            <a:xfrm>
              <a:off x="10583861" y="2739265"/>
              <a:ext cx="1177373" cy="523220"/>
            </a:xfrm>
            <a:prstGeom prst="rect">
              <a:avLst/>
            </a:prstGeom>
            <a:solidFill>
              <a:schemeClr val="bg1"/>
            </a:solidFill>
            <a:ln>
              <a:noFill/>
            </a:ln>
          </p:spPr>
          <p:txBody>
            <a:bodyPr wrap="square" rtlCol="0">
              <a:spAutoFit/>
            </a:bodyPr>
            <a:lstStyle/>
            <a:p>
              <a:r>
                <a:rPr lang="fr-CA" sz="1400" dirty="0">
                  <a:latin typeface="Univers Condensed Light" panose="020B0306020202040204"/>
                </a:rPr>
                <a:t>Prise du spécimen</a:t>
              </a:r>
            </a:p>
          </p:txBody>
        </p:sp>
      </p:grpSp>
    </p:spTree>
    <p:extLst>
      <p:ext uri="{BB962C8B-B14F-4D97-AF65-F5344CB8AC3E}">
        <p14:creationId xmlns:p14="http://schemas.microsoft.com/office/powerpoint/2010/main" val="3043158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42</a:t>
            </a:fld>
            <a:endParaRPr lang="fr-FR"/>
          </a:p>
        </p:txBody>
      </p:sp>
      <p:sp>
        <p:nvSpPr>
          <p:cNvPr id="13" name="Title 12">
            <a:extLst>
              <a:ext uri="{FF2B5EF4-FFF2-40B4-BE49-F238E27FC236}">
                <a16:creationId xmlns:a16="http://schemas.microsoft.com/office/drawing/2014/main" id="{D7AEA0A6-F4DB-CB05-4BE1-7C071B442243}"/>
              </a:ext>
            </a:extLst>
          </p:cNvPr>
          <p:cNvSpPr>
            <a:spLocks noGrp="1"/>
          </p:cNvSpPr>
          <p:nvPr>
            <p:ph type="title"/>
            <p:custDataLst>
              <p:tags r:id="rId3"/>
            </p:custDataLst>
          </p:nvPr>
        </p:nvSpPr>
        <p:spPr>
          <a:xfrm>
            <a:off x="621470" y="526712"/>
            <a:ext cx="9821449" cy="926926"/>
          </a:xfrm>
        </p:spPr>
        <p:txBody>
          <a:bodyPr>
            <a:normAutofit/>
          </a:bodyPr>
          <a:lstStyle/>
          <a:p>
            <a:r>
              <a:rPr lang="fr-CA" dirty="0"/>
              <a:t>Essais de durée et de chargement</a:t>
            </a:r>
          </a:p>
        </p:txBody>
      </p:sp>
      <p:sp>
        <p:nvSpPr>
          <p:cNvPr id="5" name="Text Placeholder 3">
            <a:extLst>
              <a:ext uri="{FF2B5EF4-FFF2-40B4-BE49-F238E27FC236}">
                <a16:creationId xmlns:a16="http://schemas.microsoft.com/office/drawing/2014/main" id="{FB488800-6359-670E-F8A8-B2A4136C515F}"/>
              </a:ext>
            </a:extLst>
          </p:cNvPr>
          <p:cNvSpPr>
            <a:spLocks noGrp="1"/>
          </p:cNvSpPr>
          <p:nvPr>
            <p:ph type="body" idx="1"/>
            <p:custDataLst>
              <p:tags r:id="rId4"/>
            </p:custDataLst>
          </p:nvPr>
        </p:nvSpPr>
        <p:spPr>
          <a:xfrm>
            <a:off x="621470" y="1354516"/>
            <a:ext cx="10604571" cy="584816"/>
          </a:xfrm>
        </p:spPr>
        <p:txBody>
          <a:bodyPr>
            <a:normAutofit/>
          </a:bodyPr>
          <a:lstStyle/>
          <a:p>
            <a:r>
              <a:rPr lang="fr-CA" sz="2200" b="1" dirty="0"/>
              <a:t>Chargement cyclique – essais de fatigue</a:t>
            </a:r>
          </a:p>
        </p:txBody>
      </p:sp>
      <p:sp>
        <p:nvSpPr>
          <p:cNvPr id="8" name="TextBox 7">
            <a:extLst>
              <a:ext uri="{FF2B5EF4-FFF2-40B4-BE49-F238E27FC236}">
                <a16:creationId xmlns:a16="http://schemas.microsoft.com/office/drawing/2014/main" id="{2328311A-1360-7982-9F36-D7A514D12BCD}"/>
              </a:ext>
            </a:extLst>
          </p:cNvPr>
          <p:cNvSpPr txBox="1"/>
          <p:nvPr>
            <p:custDataLst>
              <p:tags r:id="rId5"/>
            </p:custDataLst>
          </p:nvPr>
        </p:nvSpPr>
        <p:spPr>
          <a:xfrm>
            <a:off x="596983" y="1939332"/>
            <a:ext cx="10998034" cy="365228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rPr>
              <a:t>Les méthodes d'essai ASTM D3166 et ISO 9664 sont utilisées pour évaluer la durabilité des joints adhésifs dans des conditions de charge cyclique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rPr>
              <a:t>La fréquence d'essai est soigneusement choisie afin d'éviter un échauffement significatif de l'échantillon dû à la dissipation d'énergie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sz="2200" dirty="0">
                <a:latin typeface="Univers Condensed Light" panose="020B0306020202040204" pitchFamily="34" charset="0"/>
              </a:rPr>
              <a:t>U</a:t>
            </a:r>
            <a:r>
              <a:rPr kumimoji="0" lang="fr-CA" sz="2200" b="0" i="0" u="none" strike="noStrike" kern="1200" cap="none" spc="0" normalizeH="0" baseline="0" noProof="0" dirty="0" err="1">
                <a:ln>
                  <a:noFill/>
                </a:ln>
                <a:effectLst/>
                <a:uLnTx/>
                <a:uFillTx/>
                <a:latin typeface="Univers Condensed Light" panose="020B0306020202040204" pitchFamily="34" charset="0"/>
              </a:rPr>
              <a:t>tilisation</a:t>
            </a:r>
            <a:r>
              <a:rPr kumimoji="0" lang="fr-CA" sz="2200" b="0" i="0" u="none" strike="noStrike" kern="1200" cap="none" spc="0" normalizeH="0" baseline="0" noProof="0" dirty="0">
                <a:ln>
                  <a:noFill/>
                </a:ln>
                <a:effectLst/>
                <a:uLnTx/>
                <a:uFillTx/>
                <a:latin typeface="Univers Condensed Light" panose="020B0306020202040204" pitchFamily="34" charset="0"/>
              </a:rPr>
              <a:t> d'une fréquence de 30 Hz avec plus de 5 amplitudes de charge maximale, afin d’avoir des intervalles réguliers sur une plage variant de 10</a:t>
            </a:r>
            <a:r>
              <a:rPr kumimoji="0" lang="fr-CA" sz="2200" b="0" i="0" u="none" strike="noStrike" kern="1200" cap="none" spc="0" normalizeH="0" baseline="30000" noProof="0" dirty="0">
                <a:ln>
                  <a:noFill/>
                </a:ln>
                <a:effectLst/>
                <a:uLnTx/>
                <a:uFillTx/>
                <a:latin typeface="Univers Condensed Light" panose="020B0306020202040204" pitchFamily="34" charset="0"/>
              </a:rPr>
              <a:t>7</a:t>
            </a:r>
            <a:r>
              <a:rPr kumimoji="0" lang="fr-CA" sz="2200" b="0" i="0" u="none" strike="noStrike" kern="1200" cap="none" spc="0" normalizeH="0" baseline="0" noProof="0" dirty="0">
                <a:ln>
                  <a:noFill/>
                </a:ln>
                <a:effectLst/>
                <a:uLnTx/>
                <a:uFillTx/>
                <a:latin typeface="Univers Condensed Light" panose="020B0306020202040204" pitchFamily="34" charset="0"/>
              </a:rPr>
              <a:t> cycles à au moins 2000 cycles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rPr>
              <a:t>La charge maximale initiale peut être choisie de manière à correspondre à 50 % de la résistance de l'adhésif déterminée par un essai de cisaillement (SLS) standard avant les essais de fatigue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A" sz="2200" b="0" i="0" u="none" strike="noStrike" kern="1200" cap="none" spc="0" normalizeH="0" baseline="0" noProof="0" dirty="0">
                <a:ln>
                  <a:noFill/>
                </a:ln>
                <a:effectLst/>
                <a:uLnTx/>
                <a:uFillTx/>
                <a:latin typeface="Univers Condensed Light" panose="020B0306020202040204" pitchFamily="34" charset="0"/>
              </a:rPr>
              <a:t>Le nombre de cycles jusqu'à la rupture et les modes de rupture sont couramment utilisés pour évaluer la durabilité des joints collés dans des conditions de fatigue.</a:t>
            </a:r>
          </a:p>
        </p:txBody>
      </p:sp>
    </p:spTree>
    <p:extLst>
      <p:ext uri="{BB962C8B-B14F-4D97-AF65-F5344CB8AC3E}">
        <p14:creationId xmlns:p14="http://schemas.microsoft.com/office/powerpoint/2010/main" val="3682121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43</a:t>
            </a:fld>
            <a:endParaRPr lang="fr-FR"/>
          </a:p>
        </p:txBody>
      </p:sp>
      <p:sp>
        <p:nvSpPr>
          <p:cNvPr id="8" name="TextBox 7">
            <a:extLst>
              <a:ext uri="{FF2B5EF4-FFF2-40B4-BE49-F238E27FC236}">
                <a16:creationId xmlns:a16="http://schemas.microsoft.com/office/drawing/2014/main" id="{2328311A-1360-7982-9F36-D7A514D12BCD}"/>
              </a:ext>
            </a:extLst>
          </p:cNvPr>
          <p:cNvSpPr txBox="1"/>
          <p:nvPr>
            <p:custDataLst>
              <p:tags r:id="rId3"/>
            </p:custDataLst>
          </p:nvPr>
        </p:nvSpPr>
        <p:spPr>
          <a:xfrm>
            <a:off x="572496" y="1429806"/>
            <a:ext cx="10998034" cy="7017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fr-CA" sz="2200" b="0" i="0" u="none" strike="noStrike" kern="1200" cap="none" spc="0" normalizeH="0" baseline="0" noProof="0" dirty="0">
                <a:ln>
                  <a:noFill/>
                </a:ln>
                <a:effectLst/>
                <a:uLnTx/>
                <a:uFillTx/>
                <a:latin typeface="Univers Condensed Light" panose="020B0306020202040204" pitchFamily="34" charset="0"/>
                <a:ea typeface="+mn-ea"/>
                <a:cs typeface="+mn-cs"/>
              </a:rPr>
              <a:t>Exemple d'essai de fatigue cyclique : Évaluation de la durabilité des joints adhésifs en polyuréthane pour l'assemblage en aluminium des structures d'autobus</a:t>
            </a:r>
            <a:endParaRPr kumimoji="0" lang="en-US" sz="2200" b="0" i="0" u="none" strike="noStrike" kern="1200" cap="none" spc="0" normalizeH="0" baseline="0" noProof="0" dirty="0">
              <a:ln>
                <a:noFill/>
              </a:ln>
              <a:effectLst/>
              <a:uLnTx/>
              <a:uFillTx/>
              <a:latin typeface="Univers Condensed Light" panose="020B0306020202040204" pitchFamily="34" charset="0"/>
              <a:ea typeface="+mn-ea"/>
              <a:cs typeface="+mn-cs"/>
            </a:endParaRPr>
          </a:p>
        </p:txBody>
      </p:sp>
      <p:pic>
        <p:nvPicPr>
          <p:cNvPr id="6" name="Picture 5">
            <a:extLst>
              <a:ext uri="{FF2B5EF4-FFF2-40B4-BE49-F238E27FC236}">
                <a16:creationId xmlns:a16="http://schemas.microsoft.com/office/drawing/2014/main" id="{4215EB02-0F3F-5A6A-0835-5BD804FD3AC6}"/>
              </a:ext>
            </a:extLst>
          </p:cNvPr>
          <p:cNvPicPr>
            <a:picLocks noChangeAspect="1"/>
          </p:cNvPicPr>
          <p:nvPr>
            <p:custDataLst>
              <p:tags r:id="rId4"/>
            </p:custDataLst>
          </p:nvPr>
        </p:nvPicPr>
        <p:blipFill rotWithShape="1">
          <a:blip r:embed="rId11"/>
          <a:srcRect l="30083" t="35702" r="45763" b="36117"/>
          <a:stretch/>
        </p:blipFill>
        <p:spPr>
          <a:xfrm>
            <a:off x="572496" y="2664965"/>
            <a:ext cx="5411876" cy="3551742"/>
          </a:xfrm>
          <a:prstGeom prst="rect">
            <a:avLst/>
          </a:prstGeom>
        </p:spPr>
      </p:pic>
      <p:pic>
        <p:nvPicPr>
          <p:cNvPr id="7" name="Picture 6">
            <a:extLst>
              <a:ext uri="{FF2B5EF4-FFF2-40B4-BE49-F238E27FC236}">
                <a16:creationId xmlns:a16="http://schemas.microsoft.com/office/drawing/2014/main" id="{03A42637-FD12-5DC1-CCB9-310054ED9F9E}"/>
              </a:ext>
            </a:extLst>
          </p:cNvPr>
          <p:cNvPicPr>
            <a:picLocks noChangeAspect="1"/>
          </p:cNvPicPr>
          <p:nvPr>
            <p:custDataLst>
              <p:tags r:id="rId5"/>
            </p:custDataLst>
          </p:nvPr>
        </p:nvPicPr>
        <p:blipFill rotWithShape="1">
          <a:blip r:embed="rId11"/>
          <a:srcRect l="30083" t="22711" r="31016" b="64844"/>
          <a:stretch/>
        </p:blipFill>
        <p:spPr>
          <a:xfrm>
            <a:off x="6293946" y="2307206"/>
            <a:ext cx="5545689" cy="997900"/>
          </a:xfrm>
          <a:prstGeom prst="rect">
            <a:avLst/>
          </a:prstGeom>
        </p:spPr>
      </p:pic>
      <p:pic>
        <p:nvPicPr>
          <p:cNvPr id="10" name="Picture 9">
            <a:extLst>
              <a:ext uri="{FF2B5EF4-FFF2-40B4-BE49-F238E27FC236}">
                <a16:creationId xmlns:a16="http://schemas.microsoft.com/office/drawing/2014/main" id="{53F9A438-E3C3-BCDA-9091-8331E64F19F3}"/>
              </a:ext>
            </a:extLst>
          </p:cNvPr>
          <p:cNvPicPr>
            <a:picLocks noChangeAspect="1"/>
          </p:cNvPicPr>
          <p:nvPr>
            <p:custDataLst>
              <p:tags r:id="rId6"/>
            </p:custDataLst>
          </p:nvPr>
        </p:nvPicPr>
        <p:blipFill rotWithShape="1">
          <a:blip r:embed="rId11"/>
          <a:srcRect l="36775" t="64602" r="37741" b="14085"/>
          <a:stretch/>
        </p:blipFill>
        <p:spPr>
          <a:xfrm>
            <a:off x="6129908" y="3305106"/>
            <a:ext cx="5709727" cy="2686119"/>
          </a:xfrm>
          <a:prstGeom prst="rect">
            <a:avLst/>
          </a:prstGeom>
        </p:spPr>
      </p:pic>
      <p:sp>
        <p:nvSpPr>
          <p:cNvPr id="11" name="Title 12">
            <a:extLst>
              <a:ext uri="{FF2B5EF4-FFF2-40B4-BE49-F238E27FC236}">
                <a16:creationId xmlns:a16="http://schemas.microsoft.com/office/drawing/2014/main" id="{E9ADA89D-6AD4-DE65-0D82-5FCFEAE95DC6}"/>
              </a:ext>
            </a:extLst>
          </p:cNvPr>
          <p:cNvSpPr txBox="1">
            <a:spLocks/>
          </p:cNvSpPr>
          <p:nvPr>
            <p:custDataLst>
              <p:tags r:id="rId7"/>
            </p:custDataLst>
          </p:nvPr>
        </p:nvSpPr>
        <p:spPr>
          <a:xfrm>
            <a:off x="621470" y="526712"/>
            <a:ext cx="9821449" cy="92692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2"/>
                </a:solidFill>
                <a:latin typeface="Univers Condensed Light" panose="020B0306020202040204" pitchFamily="34" charset="0"/>
                <a:ea typeface="+mj-ea"/>
                <a:cs typeface="+mj-cs"/>
              </a:defRPr>
            </a:lvl1pPr>
          </a:lstStyle>
          <a:p>
            <a:r>
              <a:rPr lang="fr-CA" dirty="0"/>
              <a:t>Essais de durée et de chargement</a:t>
            </a:r>
          </a:p>
        </p:txBody>
      </p:sp>
      <p:sp>
        <p:nvSpPr>
          <p:cNvPr id="16" name="TextBox 15">
            <a:extLst>
              <a:ext uri="{FF2B5EF4-FFF2-40B4-BE49-F238E27FC236}">
                <a16:creationId xmlns:a16="http://schemas.microsoft.com/office/drawing/2014/main" id="{C0C14D17-E844-B802-3C9C-6A8EFC1D043F}"/>
              </a:ext>
            </a:extLst>
          </p:cNvPr>
          <p:cNvSpPr txBox="1"/>
          <p:nvPr>
            <p:custDataLst>
              <p:tags r:id="rId8"/>
            </p:custDataLst>
          </p:nvPr>
        </p:nvSpPr>
        <p:spPr>
          <a:xfrm>
            <a:off x="1047967" y="6101863"/>
            <a:ext cx="2990633" cy="369332"/>
          </a:xfrm>
          <a:prstGeom prst="rect">
            <a:avLst/>
          </a:prstGeom>
          <a:noFill/>
        </p:spPr>
        <p:txBody>
          <a:bodyPr wrap="square" rtlCol="0">
            <a:spAutoFit/>
          </a:bodyPr>
          <a:lstStyle/>
          <a:p>
            <a:r>
              <a:rPr lang="en-CA" b="1" i="1" dirty="0" err="1"/>
              <a:t>Réf</a:t>
            </a:r>
            <a:r>
              <a:rPr lang="en-CA" b="1" i="1" dirty="0"/>
              <a:t> 7</a:t>
            </a:r>
            <a:endParaRPr lang="fr-CA" b="1" i="1" dirty="0"/>
          </a:p>
        </p:txBody>
      </p:sp>
    </p:spTree>
    <p:extLst>
      <p:ext uri="{BB962C8B-B14F-4D97-AF65-F5344CB8AC3E}">
        <p14:creationId xmlns:p14="http://schemas.microsoft.com/office/powerpoint/2010/main" val="2486579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3A528E-2596-C79F-7A0F-709CAABB184C}"/>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C07CE3BE-BB50-6626-985E-179283763084}"/>
              </a:ext>
            </a:extLst>
          </p:cNvPr>
          <p:cNvSpPr>
            <a:spLocks noGrp="1"/>
          </p:cNvSpPr>
          <p:nvPr>
            <p:ph type="sldNum" sz="quarter" idx="12"/>
            <p:custDataLst>
              <p:tags r:id="rId2"/>
            </p:custDataLst>
          </p:nvPr>
        </p:nvSpPr>
        <p:spPr/>
        <p:txBody>
          <a:bodyPr/>
          <a:lstStyle/>
          <a:p>
            <a:fld id="{82B63C5F-247B-BE4F-ACBC-7BDD67617F3E}" type="slidenum">
              <a:rPr lang="fr-FR" smtClean="0"/>
              <a:t>44</a:t>
            </a:fld>
            <a:endParaRPr lang="fr-FR"/>
          </a:p>
        </p:txBody>
      </p:sp>
      <p:sp>
        <p:nvSpPr>
          <p:cNvPr id="4" name="Text Placeholder 3">
            <a:extLst>
              <a:ext uri="{FF2B5EF4-FFF2-40B4-BE49-F238E27FC236}">
                <a16:creationId xmlns:a16="http://schemas.microsoft.com/office/drawing/2014/main" id="{E186B931-9293-DE49-006F-6258530CA2DC}"/>
              </a:ext>
            </a:extLst>
          </p:cNvPr>
          <p:cNvSpPr>
            <a:spLocks noGrp="1"/>
          </p:cNvSpPr>
          <p:nvPr>
            <p:ph type="body" idx="1"/>
            <p:custDataLst>
              <p:tags r:id="rId3"/>
            </p:custDataLst>
          </p:nvPr>
        </p:nvSpPr>
        <p:spPr>
          <a:xfrm>
            <a:off x="839788" y="1681162"/>
            <a:ext cx="10513982" cy="4307655"/>
          </a:xfrm>
        </p:spPr>
        <p:txBody>
          <a:bodyPr>
            <a:normAutofit fontScale="92500"/>
          </a:bodyPr>
          <a:lstStyle/>
          <a:p>
            <a:r>
              <a:rPr lang="en-CA" sz="2000" dirty="0"/>
              <a:t>ASTM D2095-96 - </a:t>
            </a:r>
            <a:r>
              <a:rPr lang="en-US" sz="2000" dirty="0"/>
              <a:t>Standard Test Method For Tensile Strength Of Adhesives By Means Of Bar And Rod Specimens</a:t>
            </a:r>
            <a:endParaRPr lang="en-CA" sz="2000" dirty="0"/>
          </a:p>
          <a:p>
            <a:r>
              <a:rPr lang="en-CA" sz="2000" dirty="0"/>
              <a:t>ASTM D1002 - </a:t>
            </a:r>
            <a:r>
              <a:rPr lang="en-US" sz="2000" dirty="0"/>
              <a:t>Standard Test Method for Apparent Shear Strength of Single-Lap-Joint Adhesively Bonded Metal Specimens by Tension Loading (Metal-to-Metal)</a:t>
            </a:r>
            <a:endParaRPr lang="en-CA" sz="2000" dirty="0"/>
          </a:p>
          <a:p>
            <a:r>
              <a:rPr lang="en-CA" sz="2000" dirty="0"/>
              <a:t>ASTM D1876 - </a:t>
            </a:r>
            <a:r>
              <a:rPr lang="en-US" sz="2000" dirty="0"/>
              <a:t>Standard Test Method for Peel Resistance of Adhesives (T-Peel Test)</a:t>
            </a:r>
            <a:endParaRPr lang="en-CA" sz="2000" dirty="0"/>
          </a:p>
          <a:p>
            <a:r>
              <a:rPr lang="en-CA" sz="2000" dirty="0"/>
              <a:t>ASTM D903 - </a:t>
            </a:r>
          </a:p>
          <a:p>
            <a:r>
              <a:rPr lang="en-CA" sz="2000" dirty="0"/>
              <a:t>ASTM D2294-96</a:t>
            </a:r>
            <a:r>
              <a:rPr lang="en-US" sz="2000" dirty="0"/>
              <a:t>Standard Test Method for Peel or Stripping Strength of Adhesive Bonds</a:t>
            </a:r>
            <a:endParaRPr lang="en-CA" sz="2000" dirty="0"/>
          </a:p>
          <a:p>
            <a:r>
              <a:rPr lang="en-CA" sz="2000" dirty="0"/>
              <a:t>ASTM D1780-99 - </a:t>
            </a:r>
            <a:r>
              <a:rPr lang="en-US" sz="2000" dirty="0"/>
              <a:t>Standard Practice For Conducting Creep Tests Of Metal-To-Metal Adhesives</a:t>
            </a:r>
            <a:endParaRPr lang="en-CA" sz="2000" dirty="0"/>
          </a:p>
          <a:p>
            <a:r>
              <a:rPr lang="en-CA" sz="2000" dirty="0"/>
              <a:t>ISO 15109 or EN 1943 - </a:t>
            </a:r>
            <a:r>
              <a:rPr lang="en-US" sz="2000" dirty="0"/>
              <a:t>Adhesives — Determination of the time to rupture of bonded joints under static load</a:t>
            </a:r>
            <a:endParaRPr lang="en-CA" sz="2000" dirty="0"/>
          </a:p>
          <a:p>
            <a:r>
              <a:rPr lang="en-CA" sz="2000" dirty="0"/>
              <a:t>ISO 11343 - </a:t>
            </a:r>
            <a:r>
              <a:rPr lang="en-US" sz="2000" dirty="0"/>
              <a:t>Adhesives — Determination of dynamic resistance to cleavage of high-strength adhesive bonds under impact conditions — Wedge impact method</a:t>
            </a:r>
            <a:endParaRPr lang="en-CA" sz="2000" dirty="0"/>
          </a:p>
          <a:p>
            <a:r>
              <a:rPr lang="en-CA" sz="2000" dirty="0"/>
              <a:t>ASTM D3166 - </a:t>
            </a:r>
            <a:r>
              <a:rPr lang="en-US" sz="2000" dirty="0"/>
              <a:t>Standard Test Method for Fatigue Properties of Adhesives in Shear by Tension Loading (Metal/Metal)</a:t>
            </a:r>
            <a:endParaRPr lang="en-CA" sz="2000" dirty="0"/>
          </a:p>
          <a:p>
            <a:r>
              <a:rPr lang="en-CA" sz="2000" dirty="0"/>
              <a:t>ISO 9664 - </a:t>
            </a:r>
            <a:r>
              <a:rPr lang="en-US" sz="2000" dirty="0"/>
              <a:t>Adhesives — Test methods for fatigue properties of structural adhesives in tensile shear</a:t>
            </a:r>
            <a:endParaRPr lang="en-CA" sz="2000" dirty="0"/>
          </a:p>
        </p:txBody>
      </p:sp>
      <p:sp>
        <p:nvSpPr>
          <p:cNvPr id="5" name="Title 4">
            <a:extLst>
              <a:ext uri="{FF2B5EF4-FFF2-40B4-BE49-F238E27FC236}">
                <a16:creationId xmlns:a16="http://schemas.microsoft.com/office/drawing/2014/main" id="{58F5981A-4CA1-2372-A448-D52B0B902DC0}"/>
              </a:ext>
            </a:extLst>
          </p:cNvPr>
          <p:cNvSpPr>
            <a:spLocks noGrp="1"/>
          </p:cNvSpPr>
          <p:nvPr>
            <p:ph type="title"/>
            <p:custDataLst>
              <p:tags r:id="rId4"/>
            </p:custDataLst>
          </p:nvPr>
        </p:nvSpPr>
        <p:spPr/>
        <p:txBody>
          <a:bodyPr>
            <a:normAutofit fontScale="90000"/>
          </a:bodyPr>
          <a:lstStyle/>
          <a:p>
            <a:r>
              <a:rPr lang="fr-CA" dirty="0"/>
              <a:t>Liste des essais standard internationaux sélectifs pour l'évaluation de la performance des joints adhésifs</a:t>
            </a:r>
          </a:p>
        </p:txBody>
      </p:sp>
    </p:spTree>
    <p:extLst>
      <p:ext uri="{BB962C8B-B14F-4D97-AF65-F5344CB8AC3E}">
        <p14:creationId xmlns:p14="http://schemas.microsoft.com/office/powerpoint/2010/main" val="1903234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5. Durabilité environnementale des joints collés</a:t>
            </a:r>
            <a:endParaRPr lang="fr-CA" dirty="0"/>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45</a:t>
            </a:fld>
            <a:endParaRPr lang="fr-FR"/>
          </a:p>
        </p:txBody>
      </p:sp>
    </p:spTree>
    <p:extLst>
      <p:ext uri="{BB962C8B-B14F-4D97-AF65-F5344CB8AC3E}">
        <p14:creationId xmlns:p14="http://schemas.microsoft.com/office/powerpoint/2010/main" val="2285562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46</a:t>
            </a:fld>
            <a:endParaRPr lang="fr-FR"/>
          </a:p>
        </p:txBody>
      </p:sp>
      <p:sp>
        <p:nvSpPr>
          <p:cNvPr id="6" name="Title 5">
            <a:extLst>
              <a:ext uri="{FF2B5EF4-FFF2-40B4-BE49-F238E27FC236}">
                <a16:creationId xmlns:a16="http://schemas.microsoft.com/office/drawing/2014/main" id="{D9FF1E7D-D837-EDB4-10B7-9A1496EF32CC}"/>
              </a:ext>
            </a:extLst>
          </p:cNvPr>
          <p:cNvSpPr>
            <a:spLocks noGrp="1"/>
          </p:cNvSpPr>
          <p:nvPr>
            <p:ph type="title"/>
            <p:custDataLst>
              <p:tags r:id="rId3"/>
            </p:custDataLst>
          </p:nvPr>
        </p:nvSpPr>
        <p:spPr>
          <a:xfrm>
            <a:off x="838201" y="513568"/>
            <a:ext cx="9086850" cy="926926"/>
          </a:xfrm>
        </p:spPr>
        <p:txBody>
          <a:bodyPr>
            <a:noAutofit/>
          </a:bodyPr>
          <a:lstStyle/>
          <a:p>
            <a:r>
              <a:rPr lang="fr-CA" dirty="0"/>
              <a:t>Facteurs environnementaux affectant la durabilité des joints adhésifs</a:t>
            </a:r>
          </a:p>
        </p:txBody>
      </p:sp>
      <p:sp>
        <p:nvSpPr>
          <p:cNvPr id="11" name="Text Placeholder 9">
            <a:extLst>
              <a:ext uri="{FF2B5EF4-FFF2-40B4-BE49-F238E27FC236}">
                <a16:creationId xmlns:a16="http://schemas.microsoft.com/office/drawing/2014/main" id="{D3DF4AB7-84FA-FB84-1273-AE95CE8CD753}"/>
              </a:ext>
            </a:extLst>
          </p:cNvPr>
          <p:cNvSpPr>
            <a:spLocks noGrp="1"/>
          </p:cNvSpPr>
          <p:nvPr>
            <p:ph type="body" idx="1"/>
            <p:custDataLst>
              <p:tags r:id="rId4"/>
            </p:custDataLst>
          </p:nvPr>
        </p:nvSpPr>
        <p:spPr>
          <a:xfrm>
            <a:off x="839009" y="1877793"/>
            <a:ext cx="10513982" cy="4041258"/>
          </a:xfrm>
        </p:spPr>
        <p:txBody>
          <a:bodyPr>
            <a:normAutofit/>
          </a:bodyPr>
          <a:lstStyle/>
          <a:p>
            <a:pPr marL="285750" indent="-285750">
              <a:buFont typeface="Arial" panose="020B0604020202020204" pitchFamily="34" charset="0"/>
              <a:buChar char="•"/>
            </a:pPr>
            <a:r>
              <a:rPr lang="fr-CA" sz="2200" dirty="0"/>
              <a:t>Humidité</a:t>
            </a:r>
          </a:p>
          <a:p>
            <a:pPr marL="285750" indent="-285750">
              <a:buFont typeface="Arial" panose="020B0604020202020204" pitchFamily="34" charset="0"/>
              <a:buChar char="•"/>
            </a:pPr>
            <a:r>
              <a:rPr lang="fr-CA" sz="2200" dirty="0"/>
              <a:t>Immersion dans l'eau ou autres liquides</a:t>
            </a:r>
          </a:p>
          <a:p>
            <a:pPr marL="285750" indent="-285750">
              <a:buFont typeface="Arial" panose="020B0604020202020204" pitchFamily="34" charset="0"/>
              <a:buChar char="•"/>
            </a:pPr>
            <a:r>
              <a:rPr lang="fr-CA" sz="2200" dirty="0"/>
              <a:t>Chaleur</a:t>
            </a:r>
          </a:p>
          <a:p>
            <a:pPr marL="285750" indent="-285750">
              <a:buFont typeface="Arial" panose="020B0604020202020204" pitchFamily="34" charset="0"/>
              <a:buChar char="•"/>
            </a:pPr>
            <a:r>
              <a:rPr lang="fr-CA" sz="2200" dirty="0"/>
              <a:t>Froid</a:t>
            </a:r>
          </a:p>
          <a:p>
            <a:pPr marL="285750" indent="-285750">
              <a:buFont typeface="Arial" panose="020B0604020202020204" pitchFamily="34" charset="0"/>
              <a:buChar char="•"/>
            </a:pPr>
            <a:r>
              <a:rPr lang="fr-CA" sz="2200" dirty="0"/>
              <a:t>Vieillissement cyclique par gel et dégel</a:t>
            </a:r>
          </a:p>
          <a:p>
            <a:pPr marL="285750" indent="-285750">
              <a:buFont typeface="Arial" panose="020B0604020202020204" pitchFamily="34" charset="0"/>
              <a:buChar char="•"/>
            </a:pPr>
            <a:r>
              <a:rPr lang="fr-CA" sz="2200" dirty="0"/>
              <a:t>Corrosion - essais de brouillard salin</a:t>
            </a:r>
          </a:p>
          <a:p>
            <a:pPr marL="285750" indent="-285750">
              <a:buFont typeface="Arial" panose="020B0604020202020204" pitchFamily="34" charset="0"/>
              <a:buChar char="•"/>
            </a:pPr>
            <a:r>
              <a:rPr lang="fr-CA" sz="2200" dirty="0"/>
              <a:t>Exposition aux UV - conditions sèches, humides et chaudes</a:t>
            </a:r>
          </a:p>
          <a:p>
            <a:pPr marL="285750" indent="-285750">
              <a:buFont typeface="Arial" panose="020B0604020202020204" pitchFamily="34" charset="0"/>
              <a:buChar char="•"/>
            </a:pPr>
            <a:r>
              <a:rPr lang="fr-CA" sz="2200" dirty="0"/>
              <a:t>Combinaison de deux ou plusieurs des éléments ci-dessus</a:t>
            </a:r>
          </a:p>
        </p:txBody>
      </p:sp>
    </p:spTree>
    <p:extLst>
      <p:ext uri="{BB962C8B-B14F-4D97-AF65-F5344CB8AC3E}">
        <p14:creationId xmlns:p14="http://schemas.microsoft.com/office/powerpoint/2010/main" val="2987155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t>47</a:t>
            </a:fld>
            <a:endParaRPr lang="fr-FR"/>
          </a:p>
        </p:txBody>
      </p:sp>
      <p:sp>
        <p:nvSpPr>
          <p:cNvPr id="6" name="Title 5">
            <a:extLst>
              <a:ext uri="{FF2B5EF4-FFF2-40B4-BE49-F238E27FC236}">
                <a16:creationId xmlns:a16="http://schemas.microsoft.com/office/drawing/2014/main" id="{D9FF1E7D-D837-EDB4-10B7-9A1496EF32CC}"/>
              </a:ext>
            </a:extLst>
          </p:cNvPr>
          <p:cNvSpPr>
            <a:spLocks noGrp="1"/>
          </p:cNvSpPr>
          <p:nvPr>
            <p:ph type="title"/>
            <p:custDataLst>
              <p:tags r:id="rId4"/>
            </p:custDataLst>
          </p:nvPr>
        </p:nvSpPr>
        <p:spPr>
          <a:xfrm>
            <a:off x="734036" y="418511"/>
            <a:ext cx="9821449" cy="855971"/>
          </a:xfrm>
        </p:spPr>
        <p:txBody>
          <a:bodyPr>
            <a:normAutofit/>
          </a:bodyPr>
          <a:lstStyle/>
          <a:p>
            <a:r>
              <a:rPr lang="fr-CA" dirty="0"/>
              <a:t>Exemple de joints hybrides soudés/collés d’aluminium</a:t>
            </a:r>
          </a:p>
        </p:txBody>
      </p:sp>
      <p:sp>
        <p:nvSpPr>
          <p:cNvPr id="11" name="Text Placeholder 9">
            <a:extLst>
              <a:ext uri="{FF2B5EF4-FFF2-40B4-BE49-F238E27FC236}">
                <a16:creationId xmlns:a16="http://schemas.microsoft.com/office/drawing/2014/main" id="{D3DF4AB7-84FA-FB84-1273-AE95CE8CD753}"/>
              </a:ext>
            </a:extLst>
          </p:cNvPr>
          <p:cNvSpPr>
            <a:spLocks noGrp="1"/>
          </p:cNvSpPr>
          <p:nvPr>
            <p:ph type="body" idx="1"/>
            <p:custDataLst>
              <p:tags r:id="rId5"/>
            </p:custDataLst>
          </p:nvPr>
        </p:nvSpPr>
        <p:spPr>
          <a:xfrm>
            <a:off x="734036" y="1115890"/>
            <a:ext cx="5352375" cy="5240460"/>
          </a:xfrm>
        </p:spPr>
        <p:txBody>
          <a:bodyPr>
            <a:noAutofit/>
          </a:bodyPr>
          <a:lstStyle/>
          <a:p>
            <a:r>
              <a:rPr lang="fr-CA" sz="2000" b="1" dirty="0"/>
              <a:t>Conditions des essais</a:t>
            </a:r>
          </a:p>
          <a:p>
            <a:pPr marL="285750" indent="-285750">
              <a:buFont typeface="Arial" panose="020B0604020202020204" pitchFamily="34" charset="0"/>
              <a:buChar char="•"/>
            </a:pPr>
            <a:r>
              <a:rPr lang="fr-CA" sz="2000" dirty="0"/>
              <a:t>Spécimen: Cisaillement (SLS)</a:t>
            </a:r>
          </a:p>
          <a:p>
            <a:pPr marL="285750" indent="-285750">
              <a:buFont typeface="Arial" panose="020B0604020202020204" pitchFamily="34" charset="0"/>
              <a:buChar char="•"/>
            </a:pPr>
            <a:r>
              <a:rPr lang="fr-CA" sz="2000" dirty="0"/>
              <a:t>Dégradation par cataplasme (norme Jaguar JNS 30.03.35)</a:t>
            </a:r>
          </a:p>
          <a:p>
            <a:pPr marL="285750" indent="-285750">
              <a:buFont typeface="Arial" panose="020B0604020202020204" pitchFamily="34" charset="0"/>
              <a:buChar char="•"/>
            </a:pPr>
            <a:r>
              <a:rPr lang="fr-CA" sz="2000" dirty="0"/>
              <a:t>UV (5 semaines ; humide et sec) (ISO 11507 : exposition alternative de 4 h d'UV à 60 </a:t>
            </a:r>
            <a:r>
              <a:rPr lang="fr-CA" sz="2000" dirty="0" err="1"/>
              <a:t>oC</a:t>
            </a:r>
            <a:r>
              <a:rPr lang="fr-CA" sz="2000" dirty="0"/>
              <a:t> et 4 h de condensation (100 % HR) à 50 </a:t>
            </a:r>
            <a:r>
              <a:rPr lang="fr-CA" sz="2000" dirty="0" err="1"/>
              <a:t>oC</a:t>
            </a:r>
            <a:r>
              <a:rPr lang="fr-CA" sz="2000" dirty="0"/>
              <a:t> pendant 5 semaines (35 jours))</a:t>
            </a:r>
          </a:p>
          <a:p>
            <a:pPr marL="285750" indent="-285750">
              <a:buFont typeface="Arial" panose="020B0604020202020204" pitchFamily="34" charset="0"/>
              <a:buChar char="•"/>
            </a:pPr>
            <a:r>
              <a:rPr lang="fr-CA" sz="2000" dirty="0"/>
              <a:t>Chambre accélérée, 5 semaines (conditions humides et sèches ; réplique de la norme ISO 11507 sans UV)</a:t>
            </a:r>
          </a:p>
          <a:p>
            <a:pPr marL="285750" indent="-285750">
              <a:buFont typeface="Arial" panose="020B0604020202020204" pitchFamily="34" charset="0"/>
              <a:buChar char="•"/>
            </a:pPr>
            <a:r>
              <a:rPr lang="fr-CA" sz="2000" dirty="0"/>
              <a:t>UV (1 semaine, conditions sèches) (ASTM D-904 : 24 h d'UV pendant 7 jours à 60 </a:t>
            </a:r>
            <a:r>
              <a:rPr lang="fr-CA" sz="2000" dirty="0" err="1"/>
              <a:t>oC</a:t>
            </a:r>
            <a:r>
              <a:rPr lang="fr-CA" sz="2000" dirty="0"/>
              <a:t>)</a:t>
            </a:r>
          </a:p>
          <a:p>
            <a:pPr marL="285750" indent="-285750">
              <a:buFont typeface="Arial" panose="020B0604020202020204" pitchFamily="34" charset="0"/>
              <a:buChar char="•"/>
            </a:pPr>
            <a:r>
              <a:rPr lang="fr-CA" sz="2000" dirty="0"/>
              <a:t>Chambre accélérée, 1 semaine (conditions sèches ; réplique de l'ASTM D-904 sans UV) Corrosion cyclique (ISO 14993)</a:t>
            </a:r>
          </a:p>
        </p:txBody>
      </p:sp>
      <p:sp>
        <p:nvSpPr>
          <p:cNvPr id="9" name="TextBox 8">
            <a:extLst>
              <a:ext uri="{FF2B5EF4-FFF2-40B4-BE49-F238E27FC236}">
                <a16:creationId xmlns:a16="http://schemas.microsoft.com/office/drawing/2014/main" id="{D15457A7-2AD9-5604-B6B3-C10514492ADC}"/>
              </a:ext>
            </a:extLst>
          </p:cNvPr>
          <p:cNvSpPr txBox="1"/>
          <p:nvPr>
            <p:custDataLst>
              <p:tags r:id="rId6"/>
            </p:custDataLst>
          </p:nvPr>
        </p:nvSpPr>
        <p:spPr>
          <a:xfrm>
            <a:off x="6252585" y="5010714"/>
            <a:ext cx="5664467" cy="1200329"/>
          </a:xfrm>
          <a:prstGeom prst="rect">
            <a:avLst/>
          </a:prstGeom>
          <a:noFill/>
        </p:spPr>
        <p:txBody>
          <a:bodyPr wrap="square" rtlCol="0">
            <a:spAutoFit/>
          </a:bodyPr>
          <a:lstStyle/>
          <a:p>
            <a:pPr algn="just"/>
            <a:r>
              <a:rPr lang="fr-CA" dirty="0">
                <a:latin typeface="Univers Condensed Light" panose="020B0306020202040204" pitchFamily="34" charset="0"/>
              </a:rPr>
              <a:t>Une couche de silane sur la surface d'aluminium a permis d'améliorer les performances dans les conditions de corrosion cyclique les plus sévères, ce qui montre la nécessité de protéger les joints dans des conditions aussi difficiles.</a:t>
            </a:r>
          </a:p>
        </p:txBody>
      </p:sp>
      <p:grpSp>
        <p:nvGrpSpPr>
          <p:cNvPr id="7" name="Groupe 6"/>
          <p:cNvGrpSpPr/>
          <p:nvPr>
            <p:custDataLst>
              <p:tags r:id="rId7"/>
            </p:custDataLst>
          </p:nvPr>
        </p:nvGrpSpPr>
        <p:grpSpPr>
          <a:xfrm>
            <a:off x="6368189" y="1285384"/>
            <a:ext cx="5631535" cy="4045846"/>
            <a:chOff x="6368189" y="1285384"/>
            <a:chExt cx="5631535" cy="4045846"/>
          </a:xfrm>
        </p:grpSpPr>
        <p:graphicFrame>
          <p:nvGraphicFramePr>
            <p:cNvPr id="4" name="Object 3">
              <a:extLst>
                <a:ext uri="{FF2B5EF4-FFF2-40B4-BE49-F238E27FC236}">
                  <a16:creationId xmlns:a16="http://schemas.microsoft.com/office/drawing/2014/main" id="{99E30A5A-3A0B-85B9-A84E-660D47F738AA}"/>
                </a:ext>
              </a:extLst>
            </p:cNvPr>
            <p:cNvGraphicFramePr>
              <a:graphicFrameLocks noChangeAspect="1"/>
            </p:cNvGraphicFramePr>
            <p:nvPr>
              <p:extLst>
                <p:ext uri="{D42A27DB-BD31-4B8C-83A1-F6EECF244321}">
                  <p14:modId xmlns:p14="http://schemas.microsoft.com/office/powerpoint/2010/main" val="3798873931"/>
                </p:ext>
              </p:extLst>
            </p:nvPr>
          </p:nvGraphicFramePr>
          <p:xfrm>
            <a:off x="6368189" y="1554131"/>
            <a:ext cx="5631535" cy="3777099"/>
          </p:xfrm>
          <a:graphic>
            <a:graphicData uri="http://schemas.openxmlformats.org/presentationml/2006/ole">
              <mc:AlternateContent xmlns:mc="http://schemas.openxmlformats.org/markup-compatibility/2006">
                <mc:Choice xmlns:v="urn:schemas-microsoft-com:vml" Requires="v">
                  <p:oleObj spid="_x0000_s2107" name="Graph" r:id="rId10" imgW="4911547" imgH="3293059" progId="">
                    <p:embed/>
                  </p:oleObj>
                </mc:Choice>
                <mc:Fallback>
                  <p:oleObj name="Graph" r:id="rId10" imgW="4911547" imgH="3293059" progId="">
                    <p:embed/>
                    <p:pic>
                      <p:nvPicPr>
                        <p:cNvPr id="4" name="Object 3">
                          <a:extLst>
                            <a:ext uri="{FF2B5EF4-FFF2-40B4-BE49-F238E27FC236}">
                              <a16:creationId xmlns:a16="http://schemas.microsoft.com/office/drawing/2014/main" id="{99E30A5A-3A0B-85B9-A84E-660D47F738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8189" y="1554131"/>
                          <a:ext cx="5631535" cy="3777099"/>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4A8519E3-4F2B-5693-D2D1-B8CA49DF0F61}"/>
                </a:ext>
              </a:extLst>
            </p:cNvPr>
            <p:cNvSpPr txBox="1"/>
            <p:nvPr/>
          </p:nvSpPr>
          <p:spPr>
            <a:xfrm>
              <a:off x="7065618" y="1285384"/>
              <a:ext cx="4491649" cy="584775"/>
            </a:xfrm>
            <a:prstGeom prst="rect">
              <a:avLst/>
            </a:prstGeom>
            <a:noFill/>
          </p:spPr>
          <p:txBody>
            <a:bodyPr wrap="square" rtlCol="0">
              <a:spAutoFit/>
            </a:bodyPr>
            <a:lstStyle/>
            <a:p>
              <a:pPr algn="ctr"/>
              <a:r>
                <a:rPr lang="fr-CA" sz="1600" dirty="0">
                  <a:latin typeface="Univers Condensed Light" panose="020B0306020202040204" pitchFamily="34" charset="0"/>
                </a:rPr>
                <a:t>Joints individuels et hybrides soudés/collés avec ou sans traitement de surface</a:t>
              </a:r>
            </a:p>
          </p:txBody>
        </p:sp>
        <p:sp>
          <p:nvSpPr>
            <p:cNvPr id="5" name="TextBox 4">
              <a:extLst>
                <a:ext uri="{FF2B5EF4-FFF2-40B4-BE49-F238E27FC236}">
                  <a16:creationId xmlns:a16="http://schemas.microsoft.com/office/drawing/2014/main" id="{C40A226A-6FBF-D91B-7BEE-5391E6647435}"/>
                </a:ext>
              </a:extLst>
            </p:cNvPr>
            <p:cNvSpPr txBox="1"/>
            <p:nvPr/>
          </p:nvSpPr>
          <p:spPr>
            <a:xfrm>
              <a:off x="8696946" y="4584162"/>
              <a:ext cx="2990633" cy="369332"/>
            </a:xfrm>
            <a:prstGeom prst="rect">
              <a:avLst/>
            </a:prstGeom>
            <a:noFill/>
          </p:spPr>
          <p:txBody>
            <a:bodyPr wrap="square" rtlCol="0">
              <a:spAutoFit/>
            </a:bodyPr>
            <a:lstStyle/>
            <a:p>
              <a:pPr algn="r"/>
              <a:r>
                <a:rPr lang="en-CA" b="1" i="1" dirty="0" err="1"/>
                <a:t>Réf</a:t>
              </a:r>
              <a:r>
                <a:rPr lang="en-CA" b="1" i="1" dirty="0"/>
                <a:t> 8</a:t>
              </a:r>
              <a:endParaRPr lang="fr-CA" b="1" i="1" dirty="0"/>
            </a:p>
          </p:txBody>
        </p:sp>
      </p:grpSp>
    </p:spTree>
    <p:extLst>
      <p:ext uri="{BB962C8B-B14F-4D97-AF65-F5344CB8AC3E}">
        <p14:creationId xmlns:p14="http://schemas.microsoft.com/office/powerpoint/2010/main" val="2542602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3A528E-2596-C79F-7A0F-709CAABB184C}"/>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C07CE3BE-BB50-6626-985E-179283763084}"/>
              </a:ext>
            </a:extLst>
          </p:cNvPr>
          <p:cNvSpPr>
            <a:spLocks noGrp="1"/>
          </p:cNvSpPr>
          <p:nvPr>
            <p:ph type="sldNum" sz="quarter" idx="12"/>
            <p:custDataLst>
              <p:tags r:id="rId2"/>
            </p:custDataLst>
          </p:nvPr>
        </p:nvSpPr>
        <p:spPr/>
        <p:txBody>
          <a:bodyPr/>
          <a:lstStyle/>
          <a:p>
            <a:fld id="{82B63C5F-247B-BE4F-ACBC-7BDD67617F3E}" type="slidenum">
              <a:rPr lang="fr-FR" smtClean="0"/>
              <a:t>48</a:t>
            </a:fld>
            <a:endParaRPr lang="fr-FR"/>
          </a:p>
        </p:txBody>
      </p:sp>
      <p:sp>
        <p:nvSpPr>
          <p:cNvPr id="4" name="Text Placeholder 3">
            <a:extLst>
              <a:ext uri="{FF2B5EF4-FFF2-40B4-BE49-F238E27FC236}">
                <a16:creationId xmlns:a16="http://schemas.microsoft.com/office/drawing/2014/main" id="{E186B931-9293-DE49-006F-6258530CA2DC}"/>
              </a:ext>
            </a:extLst>
          </p:cNvPr>
          <p:cNvSpPr>
            <a:spLocks noGrp="1"/>
          </p:cNvSpPr>
          <p:nvPr>
            <p:ph type="body" idx="1"/>
            <p:custDataLst>
              <p:tags r:id="rId3"/>
            </p:custDataLst>
          </p:nvPr>
        </p:nvSpPr>
        <p:spPr>
          <a:xfrm>
            <a:off x="839009" y="2214563"/>
            <a:ext cx="10513982" cy="4041258"/>
          </a:xfrm>
        </p:spPr>
        <p:txBody>
          <a:bodyPr>
            <a:normAutofit/>
          </a:bodyPr>
          <a:lstStyle/>
          <a:p>
            <a:r>
              <a:rPr lang="fr-CA" sz="2000" dirty="0"/>
              <a:t>ASTM D 1151 – 00: </a:t>
            </a:r>
            <a:r>
              <a:rPr lang="en-US" sz="2000" dirty="0"/>
              <a:t>Standard Practice for Effect of Moisture and Temperature on Adhesive Bonds</a:t>
            </a:r>
          </a:p>
          <a:p>
            <a:r>
              <a:rPr lang="en-US" sz="2000" dirty="0"/>
              <a:t>ASTM B 117 – 73 – Standard method of salt-spray (Fog) testing</a:t>
            </a:r>
          </a:p>
          <a:p>
            <a:r>
              <a:rPr lang="en-US" sz="2000" dirty="0"/>
              <a:t>ASTM D 904-99 – Standard Practice for Exposure of Adhesive Specimens to Artificial Light</a:t>
            </a:r>
          </a:p>
          <a:p>
            <a:r>
              <a:rPr lang="en-US" sz="2000" dirty="0"/>
              <a:t>Jaguar JNS 30.03.35 – </a:t>
            </a:r>
            <a:r>
              <a:rPr lang="en-US" sz="2000" dirty="0" err="1"/>
              <a:t>Cataplasma</a:t>
            </a:r>
            <a:r>
              <a:rPr lang="en-US" sz="2000" dirty="0"/>
              <a:t> degradation of adhesive joints exposed to high heat, wet, cold and dry conditions</a:t>
            </a:r>
          </a:p>
          <a:p>
            <a:r>
              <a:rPr lang="en-US" sz="2000" dirty="0"/>
              <a:t>ISO 11507 Paints and varnishes — Exposure of coatings to artificial weathering — Exposure to fluorescent UV lamps and water</a:t>
            </a:r>
          </a:p>
          <a:p>
            <a:r>
              <a:rPr lang="en-US" sz="2000" dirty="0"/>
              <a:t>ISO 20340 – Paints and varnishes – Performance requirements for protective paint systems for offshore and related structures</a:t>
            </a:r>
          </a:p>
          <a:p>
            <a:r>
              <a:rPr lang="en-US" sz="2000" dirty="0"/>
              <a:t>ISO 14993 – Corrosion of metals and alloys — Accelerated testing involving cyclic exposure to salt mist, “dry” and “wet” conditions</a:t>
            </a:r>
          </a:p>
          <a:p>
            <a:endParaRPr lang="en-US" sz="2000" dirty="0"/>
          </a:p>
          <a:p>
            <a:endParaRPr lang="en-US" sz="2000" dirty="0"/>
          </a:p>
          <a:p>
            <a:endParaRPr lang="en-US" sz="2000" dirty="0"/>
          </a:p>
          <a:p>
            <a:endParaRPr lang="fr-CA" sz="2000" dirty="0"/>
          </a:p>
        </p:txBody>
      </p:sp>
      <p:sp>
        <p:nvSpPr>
          <p:cNvPr id="5" name="Title 4">
            <a:extLst>
              <a:ext uri="{FF2B5EF4-FFF2-40B4-BE49-F238E27FC236}">
                <a16:creationId xmlns:a16="http://schemas.microsoft.com/office/drawing/2014/main" id="{58F5981A-4CA1-2372-A448-D52B0B902DC0}"/>
              </a:ext>
            </a:extLst>
          </p:cNvPr>
          <p:cNvSpPr>
            <a:spLocks noGrp="1"/>
          </p:cNvSpPr>
          <p:nvPr>
            <p:ph type="title"/>
            <p:custDataLst>
              <p:tags r:id="rId4"/>
            </p:custDataLst>
          </p:nvPr>
        </p:nvSpPr>
        <p:spPr>
          <a:xfrm>
            <a:off x="838200" y="513568"/>
            <a:ext cx="10091057" cy="926926"/>
          </a:xfrm>
        </p:spPr>
        <p:txBody>
          <a:bodyPr>
            <a:noAutofit/>
          </a:bodyPr>
          <a:lstStyle/>
          <a:p>
            <a:r>
              <a:rPr lang="fr-CA" dirty="0"/>
              <a:t>Liste des essais standards internationaux sélectifs pour l'évaluation de la performance des joints adhésifs en vieillissant </a:t>
            </a:r>
          </a:p>
        </p:txBody>
      </p:sp>
    </p:spTree>
    <p:extLst>
      <p:ext uri="{BB962C8B-B14F-4D97-AF65-F5344CB8AC3E}">
        <p14:creationId xmlns:p14="http://schemas.microsoft.com/office/powerpoint/2010/main" val="2523614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vert="horz" lIns="0" tIns="0" rIns="0" bIns="0" rtlCol="0" anchor="b">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6. Exemples littéraires – Assemblage d’aluminium par adhésif</a:t>
            </a: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49</a:t>
            </a:fld>
            <a:endParaRPr lang="fr-FR"/>
          </a:p>
        </p:txBody>
      </p:sp>
    </p:spTree>
    <p:extLst>
      <p:ext uri="{BB962C8B-B14F-4D97-AF65-F5344CB8AC3E}">
        <p14:creationId xmlns:p14="http://schemas.microsoft.com/office/powerpoint/2010/main" val="217134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5</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839818" y="1428577"/>
            <a:ext cx="10513982" cy="4915855"/>
          </a:xfrm>
        </p:spPr>
        <p:txBody>
          <a:bodyPr>
            <a:normAutofit/>
          </a:bodyPr>
          <a:lstStyle/>
          <a:p>
            <a:pPr marL="285750" indent="-285750" algn="just">
              <a:buFont typeface="Arial" panose="020B0604020202020204" pitchFamily="34" charset="0"/>
              <a:buChar char="•"/>
            </a:pPr>
            <a:r>
              <a:rPr lang="fr-CA" sz="2200" dirty="0"/>
              <a:t>Adhésifs: </a:t>
            </a:r>
          </a:p>
          <a:p>
            <a:pPr marL="742950" lvl="1" indent="-285750" algn="just">
              <a:buFont typeface="Arial" panose="020B0604020202020204" pitchFamily="34" charset="0"/>
              <a:buChar char="•"/>
            </a:pPr>
            <a:r>
              <a:rPr lang="fr-CA" sz="2200" b="0" dirty="0">
                <a:solidFill>
                  <a:schemeClr val="tx1"/>
                </a:solidFill>
              </a:rPr>
              <a:t>Substances non métalliques capables d'assembler des matériaux par liaison surfacique (adhérence) et dont la liaison possède une résistance interne adéquate (cohésion)</a:t>
            </a:r>
          </a:p>
          <a:p>
            <a:pPr marL="742950" lvl="1" indent="-285750" algn="just">
              <a:buFont typeface="Arial" panose="020B0604020202020204" pitchFamily="34" charset="0"/>
              <a:buChar char="•"/>
            </a:pPr>
            <a:r>
              <a:rPr lang="fr-CA" sz="2200" b="0" dirty="0">
                <a:solidFill>
                  <a:schemeClr val="tx1"/>
                </a:solidFill>
              </a:rPr>
              <a:t>Matériaux isolants capables de résister aux contraintes</a:t>
            </a:r>
          </a:p>
          <a:p>
            <a:pPr marL="742950" lvl="1" indent="-285750" algn="just">
              <a:buFont typeface="Arial" panose="020B0604020202020204" pitchFamily="34" charset="0"/>
              <a:buChar char="•"/>
            </a:pPr>
            <a:r>
              <a:rPr lang="fr-CA" sz="2200" b="0" dirty="0">
                <a:solidFill>
                  <a:schemeClr val="tx1"/>
                </a:solidFill>
              </a:rPr>
              <a:t>Matériaux flexibles qui peuvent se plier ou se déformer sans perdre leurs liaisons</a:t>
            </a:r>
          </a:p>
          <a:p>
            <a:pPr marL="742950" lvl="1" indent="-285750" algn="just">
              <a:buFont typeface="Arial" panose="020B0604020202020204" pitchFamily="34" charset="0"/>
              <a:buChar char="•"/>
            </a:pPr>
            <a:r>
              <a:rPr lang="fr-CA" sz="2200" b="0" dirty="0">
                <a:solidFill>
                  <a:schemeClr val="tx1"/>
                </a:solidFill>
              </a:rPr>
              <a:t>Résistants à une large gamme de températures et de produits chimiques sans perdre leur résistance</a:t>
            </a:r>
          </a:p>
          <a:p>
            <a:pPr marL="742950" lvl="1" indent="-285750" algn="just">
              <a:buFont typeface="Arial" panose="020B0604020202020204" pitchFamily="34" charset="0"/>
              <a:buChar char="•"/>
            </a:pPr>
            <a:r>
              <a:rPr lang="fr-CA" sz="2200" b="0" dirty="0">
                <a:solidFill>
                  <a:schemeClr val="tx1"/>
                </a:solidFill>
              </a:rPr>
              <a:t>Existent dans une gamme de viscosités, de temps de manipulation et de durcissement.</a:t>
            </a:r>
          </a:p>
          <a:p>
            <a:pPr marL="285750" indent="-285750" algn="just">
              <a:buFont typeface="Arial" panose="020B0604020202020204" pitchFamily="34" charset="0"/>
              <a:buChar char="•"/>
            </a:pPr>
            <a:endParaRPr lang="fr-CA" sz="2200" dirty="0"/>
          </a:p>
          <a:p>
            <a:pPr marL="285750" indent="-285750" algn="just">
              <a:buFont typeface="Arial" panose="020B0604020202020204" pitchFamily="34" charset="0"/>
              <a:buChar char="•"/>
            </a:pPr>
            <a:r>
              <a:rPr lang="fr-CA" sz="2200" dirty="0"/>
              <a:t>Adhérents:</a:t>
            </a:r>
          </a:p>
          <a:p>
            <a:pPr marL="742950" lvl="1" indent="-285750" algn="just">
              <a:buFont typeface="Arial" panose="020B0604020202020204" pitchFamily="34" charset="0"/>
              <a:buChar char="•"/>
            </a:pPr>
            <a:r>
              <a:rPr lang="fr-CA" sz="2200" b="0" dirty="0">
                <a:solidFill>
                  <a:schemeClr val="tx1"/>
                </a:solidFill>
              </a:rPr>
              <a:t>Les matériaux à assembler à l'aide d'adhésifs entre eux.</a:t>
            </a:r>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p:txBody>
          <a:bodyPr>
            <a:normAutofit/>
          </a:bodyPr>
          <a:lstStyle/>
          <a:p>
            <a:r>
              <a:rPr lang="fr-CA" dirty="0"/>
              <a:t>Définitions</a:t>
            </a:r>
          </a:p>
        </p:txBody>
      </p:sp>
    </p:spTree>
    <p:extLst>
      <p:ext uri="{BB962C8B-B14F-4D97-AF65-F5344CB8AC3E}">
        <p14:creationId xmlns:p14="http://schemas.microsoft.com/office/powerpoint/2010/main" val="144661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8BEA54-D1CE-761E-CAF2-CA5700C7A425}"/>
              </a:ext>
            </a:extLst>
          </p:cNvPr>
          <p:cNvSpPr>
            <a:spLocks noGrp="1"/>
          </p:cNvSpPr>
          <p:nvPr>
            <p:ph type="ftr" sz="quarter" idx="11"/>
            <p:custDataLst>
              <p:tags r:id="rId1"/>
            </p:custDataLst>
          </p:nvPr>
        </p:nvSpPr>
        <p:spPr/>
        <p:txBody>
          <a:bodyPr/>
          <a:lstStyle/>
          <a:p>
            <a:r>
              <a:rPr lang="fr-FR" dirty="0"/>
              <a:t>ALU-COMPÉTENCES</a:t>
            </a:r>
          </a:p>
        </p:txBody>
      </p:sp>
      <p:sp>
        <p:nvSpPr>
          <p:cNvPr id="3" name="Slide Number Placeholder 2">
            <a:extLst>
              <a:ext uri="{FF2B5EF4-FFF2-40B4-BE49-F238E27FC236}">
                <a16:creationId xmlns:a16="http://schemas.microsoft.com/office/drawing/2014/main" id="{867C1976-3088-1C1A-3C8E-FE72BD948B9A}"/>
              </a:ext>
            </a:extLst>
          </p:cNvPr>
          <p:cNvSpPr>
            <a:spLocks noGrp="1"/>
          </p:cNvSpPr>
          <p:nvPr>
            <p:ph type="sldNum" sz="quarter" idx="12"/>
            <p:custDataLst>
              <p:tags r:id="rId2"/>
            </p:custDataLst>
          </p:nvPr>
        </p:nvSpPr>
        <p:spPr/>
        <p:txBody>
          <a:bodyPr/>
          <a:lstStyle/>
          <a:p>
            <a:fld id="{82B63C5F-247B-BE4F-ACBC-7BDD67617F3E}" type="slidenum">
              <a:rPr lang="fr-FR" smtClean="0"/>
              <a:t>50</a:t>
            </a:fld>
            <a:endParaRPr lang="fr-FR"/>
          </a:p>
        </p:txBody>
      </p:sp>
      <p:sp>
        <p:nvSpPr>
          <p:cNvPr id="5" name="Title 4">
            <a:extLst>
              <a:ext uri="{FF2B5EF4-FFF2-40B4-BE49-F238E27FC236}">
                <a16:creationId xmlns:a16="http://schemas.microsoft.com/office/drawing/2014/main" id="{887ACA0F-09EB-D90A-F7C8-EF59AB722E7A}"/>
              </a:ext>
            </a:extLst>
          </p:cNvPr>
          <p:cNvSpPr>
            <a:spLocks noGrp="1"/>
          </p:cNvSpPr>
          <p:nvPr>
            <p:ph type="title"/>
            <p:custDataLst>
              <p:tags r:id="rId3"/>
            </p:custDataLst>
          </p:nvPr>
        </p:nvSpPr>
        <p:spPr/>
        <p:txBody>
          <a:bodyPr>
            <a:noAutofit/>
          </a:bodyPr>
          <a:lstStyle/>
          <a:p>
            <a:r>
              <a:rPr lang="fr-CA" dirty="0"/>
              <a:t>Effets de traitement de surface (anodisation) et de types d’adhésifs (</a:t>
            </a:r>
            <a:r>
              <a:rPr lang="fr-CA" dirty="0" err="1"/>
              <a:t>Araldite</a:t>
            </a:r>
            <a:r>
              <a:rPr lang="fr-CA" dirty="0"/>
              <a:t> et époxy)</a:t>
            </a:r>
          </a:p>
        </p:txBody>
      </p:sp>
      <p:pic>
        <p:nvPicPr>
          <p:cNvPr id="7" name="Picture 6">
            <a:extLst>
              <a:ext uri="{FF2B5EF4-FFF2-40B4-BE49-F238E27FC236}">
                <a16:creationId xmlns:a16="http://schemas.microsoft.com/office/drawing/2014/main" id="{F3B8BBF9-D070-F031-1768-B37F81AEEBA0}"/>
              </a:ext>
            </a:extLst>
          </p:cNvPr>
          <p:cNvPicPr>
            <a:picLocks noChangeAspect="1"/>
          </p:cNvPicPr>
          <p:nvPr>
            <p:custDataLst>
              <p:tags r:id="rId4"/>
            </p:custDataLst>
          </p:nvPr>
        </p:nvPicPr>
        <p:blipFill rotWithShape="1">
          <a:blip r:embed="rId9"/>
          <a:srcRect l="27735" t="16678" r="55050" b="55456"/>
          <a:stretch/>
        </p:blipFill>
        <p:spPr>
          <a:xfrm>
            <a:off x="1449271" y="3355783"/>
            <a:ext cx="3530600" cy="3214668"/>
          </a:xfrm>
          <a:prstGeom prst="rect">
            <a:avLst/>
          </a:prstGeom>
        </p:spPr>
      </p:pic>
      <p:pic>
        <p:nvPicPr>
          <p:cNvPr id="8" name="Picture 6">
            <a:extLst>
              <a:ext uri="{FF2B5EF4-FFF2-40B4-BE49-F238E27FC236}">
                <a16:creationId xmlns:a16="http://schemas.microsoft.com/office/drawing/2014/main" id="{F3B8BBF9-D070-F031-1768-B37F81AEEBA0}"/>
              </a:ext>
            </a:extLst>
          </p:cNvPr>
          <p:cNvPicPr>
            <a:picLocks noChangeAspect="1"/>
          </p:cNvPicPr>
          <p:nvPr>
            <p:custDataLst>
              <p:tags r:id="rId5"/>
            </p:custDataLst>
          </p:nvPr>
        </p:nvPicPr>
        <p:blipFill rotWithShape="1">
          <a:blip r:embed="rId9"/>
          <a:srcRect l="49102" t="16678" r="30030" b="54295"/>
          <a:stretch/>
        </p:blipFill>
        <p:spPr>
          <a:xfrm>
            <a:off x="6667791" y="3297139"/>
            <a:ext cx="4194629" cy="3281873"/>
          </a:xfrm>
          <a:prstGeom prst="rect">
            <a:avLst/>
          </a:prstGeom>
        </p:spPr>
      </p:pic>
      <p:sp>
        <p:nvSpPr>
          <p:cNvPr id="10" name="TextBox 9">
            <a:extLst>
              <a:ext uri="{FF2B5EF4-FFF2-40B4-BE49-F238E27FC236}">
                <a16:creationId xmlns:a16="http://schemas.microsoft.com/office/drawing/2014/main" id="{3AE4490E-D811-BCA7-5D04-56871BE6CB42}"/>
              </a:ext>
            </a:extLst>
          </p:cNvPr>
          <p:cNvSpPr txBox="1"/>
          <p:nvPr>
            <p:custDataLst>
              <p:tags r:id="rId6"/>
            </p:custDataLst>
          </p:nvPr>
        </p:nvSpPr>
        <p:spPr>
          <a:xfrm>
            <a:off x="9638090" y="6086546"/>
            <a:ext cx="2990633" cy="369332"/>
          </a:xfrm>
          <a:prstGeom prst="rect">
            <a:avLst/>
          </a:prstGeom>
          <a:noFill/>
        </p:spPr>
        <p:txBody>
          <a:bodyPr wrap="square" rtlCol="0">
            <a:spAutoFit/>
          </a:bodyPr>
          <a:lstStyle/>
          <a:p>
            <a:r>
              <a:rPr lang="en-CA" b="1" i="1" dirty="0" err="1"/>
              <a:t>Réf</a:t>
            </a:r>
            <a:r>
              <a:rPr lang="en-CA" b="1" i="1" dirty="0"/>
              <a:t> 9</a:t>
            </a:r>
            <a:endParaRPr lang="fr-CA" b="1" i="1" dirty="0"/>
          </a:p>
        </p:txBody>
      </p:sp>
      <p:sp>
        <p:nvSpPr>
          <p:cNvPr id="4" name="ZoneTexte 3"/>
          <p:cNvSpPr txBox="1"/>
          <p:nvPr>
            <p:custDataLst>
              <p:tags r:id="rId7"/>
            </p:custDataLst>
          </p:nvPr>
        </p:nvSpPr>
        <p:spPr>
          <a:xfrm>
            <a:off x="838200" y="1850589"/>
            <a:ext cx="10486503" cy="1446550"/>
          </a:xfrm>
          <a:prstGeom prst="rect">
            <a:avLst/>
          </a:prstGeom>
          <a:noFill/>
        </p:spPr>
        <p:txBody>
          <a:bodyPr wrap="square" rtlCol="0">
            <a:spAutoFit/>
          </a:bodyPr>
          <a:lstStyle/>
          <a:p>
            <a:r>
              <a:rPr lang="fr-CA" sz="2200" dirty="0">
                <a:latin typeface="Univers Condensed Light" panose="020B0306020202040204"/>
              </a:rPr>
              <a:t>Effet d’anodisation des adhésifs d’aluminium sur les joints </a:t>
            </a:r>
            <a:r>
              <a:rPr lang="fr-CA" sz="2200" dirty="0" err="1">
                <a:latin typeface="Univers Condensed Light" panose="020B0306020202040204"/>
              </a:rPr>
              <a:t>monoposés</a:t>
            </a:r>
            <a:r>
              <a:rPr lang="fr-CA" sz="2200" dirty="0">
                <a:latin typeface="Univers Condensed Light" panose="020B0306020202040204"/>
              </a:rPr>
              <a:t> en aluminium liés à l’</a:t>
            </a:r>
            <a:r>
              <a:rPr lang="fr-CA" sz="2200" dirty="0" err="1">
                <a:latin typeface="Univers Condensed Light" panose="020B0306020202040204"/>
              </a:rPr>
              <a:t>Araldite</a:t>
            </a:r>
            <a:r>
              <a:rPr lang="fr-CA" sz="2200" dirty="0">
                <a:latin typeface="Univers Condensed Light" panose="020B0306020202040204"/>
              </a:rPr>
              <a:t> et à l’adhésif Super </a:t>
            </a:r>
            <a:r>
              <a:rPr lang="fr-CA" sz="2200" dirty="0" err="1">
                <a:latin typeface="Univers Condensed Light" panose="020B0306020202040204"/>
              </a:rPr>
              <a:t>Sap</a:t>
            </a:r>
            <a:endParaRPr lang="fr-CA" sz="2200" dirty="0">
              <a:latin typeface="Univers Condensed Light" panose="020B0306020202040204"/>
            </a:endParaRPr>
          </a:p>
          <a:p>
            <a:pPr marL="457200" indent="-457200">
              <a:buAutoNum type="alphaLcParenBoth"/>
            </a:pPr>
            <a:r>
              <a:rPr lang="fr-CA" sz="2200" dirty="0">
                <a:latin typeface="Univers Condensed Light" panose="020B0306020202040204"/>
              </a:rPr>
              <a:t>Courbes des charges-déplacements</a:t>
            </a:r>
          </a:p>
          <a:p>
            <a:pPr marL="457200" indent="-457200">
              <a:buAutoNum type="alphaLcParenBoth"/>
            </a:pPr>
            <a:r>
              <a:rPr lang="fr-CA" sz="2200" dirty="0">
                <a:latin typeface="Univers Condensed Light" panose="020B0306020202040204"/>
              </a:rPr>
              <a:t>Diagramme des valeurs moyennes de résistance au cisaillement des joints (référence 9)</a:t>
            </a:r>
          </a:p>
        </p:txBody>
      </p:sp>
    </p:spTree>
    <p:extLst>
      <p:ext uri="{BB962C8B-B14F-4D97-AF65-F5344CB8AC3E}">
        <p14:creationId xmlns:p14="http://schemas.microsoft.com/office/powerpoint/2010/main" val="3518000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8BEA54-D1CE-761E-CAF2-CA5700C7A42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867C1976-3088-1C1A-3C8E-FE72BD948B9A}"/>
              </a:ext>
            </a:extLst>
          </p:cNvPr>
          <p:cNvSpPr>
            <a:spLocks noGrp="1"/>
          </p:cNvSpPr>
          <p:nvPr>
            <p:ph type="sldNum" sz="quarter" idx="12"/>
            <p:custDataLst>
              <p:tags r:id="rId2"/>
            </p:custDataLst>
          </p:nvPr>
        </p:nvSpPr>
        <p:spPr/>
        <p:txBody>
          <a:bodyPr/>
          <a:lstStyle/>
          <a:p>
            <a:fld id="{82B63C5F-247B-BE4F-ACBC-7BDD67617F3E}" type="slidenum">
              <a:rPr lang="fr-FR" smtClean="0"/>
              <a:t>51</a:t>
            </a:fld>
            <a:endParaRPr lang="fr-FR"/>
          </a:p>
        </p:txBody>
      </p:sp>
      <p:sp>
        <p:nvSpPr>
          <p:cNvPr id="5" name="Title 4">
            <a:extLst>
              <a:ext uri="{FF2B5EF4-FFF2-40B4-BE49-F238E27FC236}">
                <a16:creationId xmlns:a16="http://schemas.microsoft.com/office/drawing/2014/main" id="{887ACA0F-09EB-D90A-F7C8-EF59AB722E7A}"/>
              </a:ext>
            </a:extLst>
          </p:cNvPr>
          <p:cNvSpPr>
            <a:spLocks noGrp="1"/>
          </p:cNvSpPr>
          <p:nvPr>
            <p:ph type="title"/>
            <p:custDataLst>
              <p:tags r:id="rId3"/>
            </p:custDataLst>
          </p:nvPr>
        </p:nvSpPr>
        <p:spPr>
          <a:xfrm>
            <a:off x="514669" y="375023"/>
            <a:ext cx="9821449" cy="926926"/>
          </a:xfrm>
        </p:spPr>
        <p:txBody>
          <a:bodyPr>
            <a:noAutofit/>
          </a:bodyPr>
          <a:lstStyle/>
          <a:p>
            <a:r>
              <a:rPr lang="fr-CA" dirty="0"/>
              <a:t>Effets de traitement de surface (plasma atmosphérique), test de vieillissement cataplasme et mode de rupture</a:t>
            </a:r>
          </a:p>
        </p:txBody>
      </p:sp>
      <p:pic>
        <p:nvPicPr>
          <p:cNvPr id="6" name="Picture 5">
            <a:extLst>
              <a:ext uri="{FF2B5EF4-FFF2-40B4-BE49-F238E27FC236}">
                <a16:creationId xmlns:a16="http://schemas.microsoft.com/office/drawing/2014/main" id="{AFB25A0E-6B8E-539B-B04C-B6F687FCB80C}"/>
              </a:ext>
            </a:extLst>
          </p:cNvPr>
          <p:cNvPicPr>
            <a:picLocks noChangeAspect="1"/>
          </p:cNvPicPr>
          <p:nvPr>
            <p:custDataLst>
              <p:tags r:id="rId4"/>
            </p:custDataLst>
          </p:nvPr>
        </p:nvPicPr>
        <p:blipFill rotWithShape="1">
          <a:blip r:embed="rId8"/>
          <a:srcRect l="47812" t="38611" r="28672" b="33013"/>
          <a:stretch/>
        </p:blipFill>
        <p:spPr>
          <a:xfrm>
            <a:off x="670738" y="1671281"/>
            <a:ext cx="5078186" cy="3446819"/>
          </a:xfrm>
          <a:prstGeom prst="rect">
            <a:avLst/>
          </a:prstGeom>
        </p:spPr>
      </p:pic>
      <p:pic>
        <p:nvPicPr>
          <p:cNvPr id="10" name="Picture 9">
            <a:extLst>
              <a:ext uri="{FF2B5EF4-FFF2-40B4-BE49-F238E27FC236}">
                <a16:creationId xmlns:a16="http://schemas.microsoft.com/office/drawing/2014/main" id="{F350FA53-565A-EE9F-C6A3-55606ED9B2BD}"/>
              </a:ext>
            </a:extLst>
          </p:cNvPr>
          <p:cNvPicPr>
            <a:picLocks noChangeAspect="1"/>
          </p:cNvPicPr>
          <p:nvPr>
            <p:custDataLst>
              <p:tags r:id="rId5"/>
            </p:custDataLst>
          </p:nvPr>
        </p:nvPicPr>
        <p:blipFill rotWithShape="1">
          <a:blip r:embed="rId9"/>
          <a:srcRect l="24285" t="13809" r="30000" b="15851"/>
          <a:stretch/>
        </p:blipFill>
        <p:spPr>
          <a:xfrm>
            <a:off x="6003471" y="1547694"/>
            <a:ext cx="5555891" cy="4808656"/>
          </a:xfrm>
          <a:prstGeom prst="rect">
            <a:avLst/>
          </a:prstGeom>
        </p:spPr>
      </p:pic>
      <p:sp>
        <p:nvSpPr>
          <p:cNvPr id="11" name="TextBox 10">
            <a:extLst>
              <a:ext uri="{FF2B5EF4-FFF2-40B4-BE49-F238E27FC236}">
                <a16:creationId xmlns:a16="http://schemas.microsoft.com/office/drawing/2014/main" id="{2E15CC51-6429-FE54-A123-A651F91AD913}"/>
              </a:ext>
            </a:extLst>
          </p:cNvPr>
          <p:cNvSpPr txBox="1"/>
          <p:nvPr>
            <p:custDataLst>
              <p:tags r:id="rId6"/>
            </p:custDataLst>
          </p:nvPr>
        </p:nvSpPr>
        <p:spPr>
          <a:xfrm>
            <a:off x="2996165" y="5118100"/>
            <a:ext cx="1146575" cy="369332"/>
          </a:xfrm>
          <a:prstGeom prst="rect">
            <a:avLst/>
          </a:prstGeom>
          <a:noFill/>
        </p:spPr>
        <p:txBody>
          <a:bodyPr wrap="square" rtlCol="0">
            <a:spAutoFit/>
          </a:bodyPr>
          <a:lstStyle/>
          <a:p>
            <a:r>
              <a:rPr lang="en-CA" b="1" i="1" dirty="0" err="1"/>
              <a:t>Réf</a:t>
            </a:r>
            <a:r>
              <a:rPr lang="en-CA" b="1" i="1" dirty="0"/>
              <a:t> 10</a:t>
            </a:r>
            <a:endParaRPr lang="fr-CA" b="1" i="1" dirty="0"/>
          </a:p>
        </p:txBody>
      </p:sp>
    </p:spTree>
    <p:extLst>
      <p:ext uri="{BB962C8B-B14F-4D97-AF65-F5344CB8AC3E}">
        <p14:creationId xmlns:p14="http://schemas.microsoft.com/office/powerpoint/2010/main" val="2137392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8BEA54-D1CE-761E-CAF2-CA5700C7A42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867C1976-3088-1C1A-3C8E-FE72BD948B9A}"/>
              </a:ext>
            </a:extLst>
          </p:cNvPr>
          <p:cNvSpPr>
            <a:spLocks noGrp="1"/>
          </p:cNvSpPr>
          <p:nvPr>
            <p:ph type="sldNum" sz="quarter" idx="12"/>
            <p:custDataLst>
              <p:tags r:id="rId2"/>
            </p:custDataLst>
          </p:nvPr>
        </p:nvSpPr>
        <p:spPr/>
        <p:txBody>
          <a:bodyPr/>
          <a:lstStyle/>
          <a:p>
            <a:fld id="{82B63C5F-247B-BE4F-ACBC-7BDD67617F3E}" type="slidenum">
              <a:rPr lang="fr-FR" smtClean="0"/>
              <a:t>52</a:t>
            </a:fld>
            <a:endParaRPr lang="fr-FR"/>
          </a:p>
        </p:txBody>
      </p:sp>
      <p:sp>
        <p:nvSpPr>
          <p:cNvPr id="5" name="Title 4">
            <a:extLst>
              <a:ext uri="{FF2B5EF4-FFF2-40B4-BE49-F238E27FC236}">
                <a16:creationId xmlns:a16="http://schemas.microsoft.com/office/drawing/2014/main" id="{887ACA0F-09EB-D90A-F7C8-EF59AB722E7A}"/>
              </a:ext>
            </a:extLst>
          </p:cNvPr>
          <p:cNvSpPr>
            <a:spLocks noGrp="1"/>
          </p:cNvSpPr>
          <p:nvPr>
            <p:ph type="title"/>
            <p:custDataLst>
              <p:tags r:id="rId3"/>
            </p:custDataLst>
          </p:nvPr>
        </p:nvSpPr>
        <p:spPr>
          <a:xfrm>
            <a:off x="696685" y="224141"/>
            <a:ext cx="9821449" cy="926926"/>
          </a:xfrm>
        </p:spPr>
        <p:txBody>
          <a:bodyPr>
            <a:noAutofit/>
          </a:bodyPr>
          <a:lstStyle/>
          <a:p>
            <a:r>
              <a:rPr lang="fr-CA" dirty="0"/>
              <a:t>Effets traitement de surface (gravure alcalin), vieillissement cataplasme et les modes de rupture</a:t>
            </a:r>
          </a:p>
        </p:txBody>
      </p:sp>
      <p:pic>
        <p:nvPicPr>
          <p:cNvPr id="11" name="Picture 10">
            <a:extLst>
              <a:ext uri="{FF2B5EF4-FFF2-40B4-BE49-F238E27FC236}">
                <a16:creationId xmlns:a16="http://schemas.microsoft.com/office/drawing/2014/main" id="{AA239944-4133-95B3-3B9F-2BD54DB5F615}"/>
              </a:ext>
            </a:extLst>
          </p:cNvPr>
          <p:cNvPicPr>
            <a:picLocks noChangeAspect="1"/>
          </p:cNvPicPr>
          <p:nvPr>
            <p:custDataLst>
              <p:tags r:id="rId4"/>
            </p:custDataLst>
          </p:nvPr>
        </p:nvPicPr>
        <p:blipFill rotWithShape="1">
          <a:blip r:embed="rId8"/>
          <a:srcRect l="25179" t="39047" r="28750" b="28254"/>
          <a:stretch/>
        </p:blipFill>
        <p:spPr>
          <a:xfrm>
            <a:off x="1934380" y="1151067"/>
            <a:ext cx="7498460" cy="2993571"/>
          </a:xfrm>
          <a:prstGeom prst="rect">
            <a:avLst/>
          </a:prstGeom>
        </p:spPr>
      </p:pic>
      <p:pic>
        <p:nvPicPr>
          <p:cNvPr id="13" name="Picture 12">
            <a:extLst>
              <a:ext uri="{FF2B5EF4-FFF2-40B4-BE49-F238E27FC236}">
                <a16:creationId xmlns:a16="http://schemas.microsoft.com/office/drawing/2014/main" id="{D424F98B-510B-4808-448A-6F89E19F7D9B}"/>
              </a:ext>
            </a:extLst>
          </p:cNvPr>
          <p:cNvPicPr>
            <a:picLocks noChangeAspect="1"/>
          </p:cNvPicPr>
          <p:nvPr>
            <p:custDataLst>
              <p:tags r:id="rId5"/>
            </p:custDataLst>
          </p:nvPr>
        </p:nvPicPr>
        <p:blipFill rotWithShape="1">
          <a:blip r:embed="rId9"/>
          <a:srcRect l="25179" t="36984" r="28750" b="39048"/>
          <a:stretch/>
        </p:blipFill>
        <p:spPr>
          <a:xfrm>
            <a:off x="3058884" y="4256583"/>
            <a:ext cx="6792819" cy="1987822"/>
          </a:xfrm>
          <a:prstGeom prst="rect">
            <a:avLst/>
          </a:prstGeom>
        </p:spPr>
      </p:pic>
      <p:sp>
        <p:nvSpPr>
          <p:cNvPr id="14" name="TextBox 13">
            <a:extLst>
              <a:ext uri="{FF2B5EF4-FFF2-40B4-BE49-F238E27FC236}">
                <a16:creationId xmlns:a16="http://schemas.microsoft.com/office/drawing/2014/main" id="{29DB0B51-4529-1209-75A2-4A52E75A636A}"/>
              </a:ext>
            </a:extLst>
          </p:cNvPr>
          <p:cNvSpPr txBox="1"/>
          <p:nvPr>
            <p:custDataLst>
              <p:tags r:id="rId6"/>
            </p:custDataLst>
          </p:nvPr>
        </p:nvSpPr>
        <p:spPr>
          <a:xfrm>
            <a:off x="1934380" y="5622487"/>
            <a:ext cx="1212633" cy="369332"/>
          </a:xfrm>
          <a:prstGeom prst="rect">
            <a:avLst/>
          </a:prstGeom>
          <a:noFill/>
        </p:spPr>
        <p:txBody>
          <a:bodyPr wrap="square" rtlCol="0">
            <a:spAutoFit/>
          </a:bodyPr>
          <a:lstStyle/>
          <a:p>
            <a:r>
              <a:rPr lang="en-CA" b="1" i="1" dirty="0" err="1"/>
              <a:t>Réf</a:t>
            </a:r>
            <a:r>
              <a:rPr lang="en-CA" b="1" i="1" dirty="0"/>
              <a:t> 11</a:t>
            </a:r>
            <a:endParaRPr lang="fr-CA" b="1" i="1" dirty="0"/>
          </a:p>
        </p:txBody>
      </p:sp>
    </p:spTree>
    <p:extLst>
      <p:ext uri="{BB962C8B-B14F-4D97-AF65-F5344CB8AC3E}">
        <p14:creationId xmlns:p14="http://schemas.microsoft.com/office/powerpoint/2010/main" val="648126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8BEA54-D1CE-761E-CAF2-CA5700C7A42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867C1976-3088-1C1A-3C8E-FE72BD948B9A}"/>
              </a:ext>
            </a:extLst>
          </p:cNvPr>
          <p:cNvSpPr>
            <a:spLocks noGrp="1"/>
          </p:cNvSpPr>
          <p:nvPr>
            <p:ph type="sldNum" sz="quarter" idx="12"/>
            <p:custDataLst>
              <p:tags r:id="rId2"/>
            </p:custDataLst>
          </p:nvPr>
        </p:nvSpPr>
        <p:spPr/>
        <p:txBody>
          <a:bodyPr/>
          <a:lstStyle/>
          <a:p>
            <a:fld id="{82B63C5F-247B-BE4F-ACBC-7BDD67617F3E}" type="slidenum">
              <a:rPr lang="fr-FR" smtClean="0"/>
              <a:t>53</a:t>
            </a:fld>
            <a:endParaRPr lang="fr-FR"/>
          </a:p>
        </p:txBody>
      </p:sp>
      <p:sp>
        <p:nvSpPr>
          <p:cNvPr id="5" name="Title 4">
            <a:extLst>
              <a:ext uri="{FF2B5EF4-FFF2-40B4-BE49-F238E27FC236}">
                <a16:creationId xmlns:a16="http://schemas.microsoft.com/office/drawing/2014/main" id="{887ACA0F-09EB-D90A-F7C8-EF59AB722E7A}"/>
              </a:ext>
            </a:extLst>
          </p:cNvPr>
          <p:cNvSpPr>
            <a:spLocks noGrp="1"/>
          </p:cNvSpPr>
          <p:nvPr>
            <p:ph type="title"/>
            <p:custDataLst>
              <p:tags r:id="rId3"/>
            </p:custDataLst>
          </p:nvPr>
        </p:nvSpPr>
        <p:spPr>
          <a:xfrm>
            <a:off x="799690" y="430386"/>
            <a:ext cx="9821449" cy="926926"/>
          </a:xfrm>
        </p:spPr>
        <p:txBody>
          <a:bodyPr>
            <a:noAutofit/>
          </a:bodyPr>
          <a:lstStyle/>
          <a:p>
            <a:r>
              <a:rPr lang="fr-CA" dirty="0"/>
              <a:t>Effets de divers traitements de surface, vieillissement cataplasme, et les modes de rupture</a:t>
            </a:r>
          </a:p>
        </p:txBody>
      </p:sp>
      <p:pic>
        <p:nvPicPr>
          <p:cNvPr id="6" name="Picture 5">
            <a:extLst>
              <a:ext uri="{FF2B5EF4-FFF2-40B4-BE49-F238E27FC236}">
                <a16:creationId xmlns:a16="http://schemas.microsoft.com/office/drawing/2014/main" id="{A9651373-A5D9-E33E-6F69-DFB36B283E14}"/>
              </a:ext>
            </a:extLst>
          </p:cNvPr>
          <p:cNvPicPr>
            <a:picLocks noChangeAspect="1"/>
          </p:cNvPicPr>
          <p:nvPr>
            <p:custDataLst>
              <p:tags r:id="rId4"/>
            </p:custDataLst>
          </p:nvPr>
        </p:nvPicPr>
        <p:blipFill rotWithShape="1">
          <a:blip r:embed="rId7"/>
          <a:srcRect l="25268" t="22698" r="29197" b="12540"/>
          <a:stretch/>
        </p:blipFill>
        <p:spPr>
          <a:xfrm>
            <a:off x="2710543" y="1357312"/>
            <a:ext cx="6476997" cy="5181600"/>
          </a:xfrm>
          <a:prstGeom prst="rect">
            <a:avLst/>
          </a:prstGeom>
        </p:spPr>
      </p:pic>
      <p:sp>
        <p:nvSpPr>
          <p:cNvPr id="4" name="TextBox 3">
            <a:extLst>
              <a:ext uri="{FF2B5EF4-FFF2-40B4-BE49-F238E27FC236}">
                <a16:creationId xmlns:a16="http://schemas.microsoft.com/office/drawing/2014/main" id="{C657D0EC-2CD2-A94A-1FEB-3352EB84E392}"/>
              </a:ext>
            </a:extLst>
          </p:cNvPr>
          <p:cNvSpPr txBox="1"/>
          <p:nvPr>
            <p:custDataLst>
              <p:tags r:id="rId5"/>
            </p:custDataLst>
          </p:nvPr>
        </p:nvSpPr>
        <p:spPr>
          <a:xfrm>
            <a:off x="1047967" y="5597087"/>
            <a:ext cx="2990633" cy="369332"/>
          </a:xfrm>
          <a:prstGeom prst="rect">
            <a:avLst/>
          </a:prstGeom>
          <a:noFill/>
        </p:spPr>
        <p:txBody>
          <a:bodyPr wrap="square" rtlCol="0">
            <a:spAutoFit/>
          </a:bodyPr>
          <a:lstStyle/>
          <a:p>
            <a:r>
              <a:rPr lang="en-CA" b="1" i="1" dirty="0" err="1"/>
              <a:t>Réf</a:t>
            </a:r>
            <a:r>
              <a:rPr lang="en-CA" b="1" i="1" dirty="0"/>
              <a:t> 4</a:t>
            </a:r>
            <a:endParaRPr lang="fr-CA" b="1" i="1" dirty="0"/>
          </a:p>
        </p:txBody>
      </p:sp>
    </p:spTree>
    <p:extLst>
      <p:ext uri="{BB962C8B-B14F-4D97-AF65-F5344CB8AC3E}">
        <p14:creationId xmlns:p14="http://schemas.microsoft.com/office/powerpoint/2010/main" val="262210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normAutofit/>
          </a:bodyPr>
          <a:lstStyle/>
          <a:p>
            <a:r>
              <a:rPr lang="fr-CA" sz="4000" dirty="0">
                <a:latin typeface="Univers Condensed Light" panose="020B0306020202040204"/>
                <a:ea typeface="Calibri" panose="020F0502020204030204" pitchFamily="34" charset="0"/>
                <a:cs typeface="Times New Roman" panose="02020603050405020304" pitchFamily="18" charset="0"/>
              </a:rPr>
              <a:t>7. Bibliographie</a:t>
            </a:r>
          </a:p>
        </p:txBody>
      </p:sp>
      <p:sp>
        <p:nvSpPr>
          <p:cNvPr id="2" name="Espace réservé du pied de page 1"/>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54</a:t>
            </a:fld>
            <a:endParaRPr lang="fr-FR"/>
          </a:p>
        </p:txBody>
      </p:sp>
    </p:spTree>
    <p:extLst>
      <p:ext uri="{BB962C8B-B14F-4D97-AF65-F5344CB8AC3E}">
        <p14:creationId xmlns:p14="http://schemas.microsoft.com/office/powerpoint/2010/main" val="1851225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CE0C3A-2997-D42E-30D1-024067B2C82F}"/>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D13909CB-DD29-7C1D-D3BC-25D42DF2CB11}"/>
              </a:ext>
            </a:extLst>
          </p:cNvPr>
          <p:cNvSpPr>
            <a:spLocks noGrp="1"/>
          </p:cNvSpPr>
          <p:nvPr>
            <p:ph type="sldNum" sz="quarter" idx="12"/>
            <p:custDataLst>
              <p:tags r:id="rId2"/>
            </p:custDataLst>
          </p:nvPr>
        </p:nvSpPr>
        <p:spPr/>
        <p:txBody>
          <a:bodyPr/>
          <a:lstStyle/>
          <a:p>
            <a:fld id="{82B63C5F-247B-BE4F-ACBC-7BDD67617F3E}" type="slidenum">
              <a:rPr lang="fr-FR" smtClean="0"/>
              <a:t>55</a:t>
            </a:fld>
            <a:endParaRPr lang="fr-FR"/>
          </a:p>
        </p:txBody>
      </p:sp>
      <p:sp>
        <p:nvSpPr>
          <p:cNvPr id="4" name="Text Placeholder 3">
            <a:extLst>
              <a:ext uri="{FF2B5EF4-FFF2-40B4-BE49-F238E27FC236}">
                <a16:creationId xmlns:a16="http://schemas.microsoft.com/office/drawing/2014/main" id="{C9978FCD-91F1-08B0-57C5-E9FCC29B9C70}"/>
              </a:ext>
            </a:extLst>
          </p:cNvPr>
          <p:cNvSpPr>
            <a:spLocks noGrp="1"/>
          </p:cNvSpPr>
          <p:nvPr>
            <p:ph type="body" idx="1"/>
            <p:custDataLst>
              <p:tags r:id="rId3"/>
            </p:custDataLst>
          </p:nvPr>
        </p:nvSpPr>
        <p:spPr>
          <a:xfrm>
            <a:off x="839818" y="1097364"/>
            <a:ext cx="10513982" cy="5258985"/>
          </a:xfrm>
        </p:spPr>
        <p:txBody>
          <a:bodyPr>
            <a:noAutofit/>
          </a:bodyPr>
          <a:lstStyle/>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W. </a:t>
            </a:r>
            <a:r>
              <a:rPr lang="en-CA" sz="1700" kern="100" dirty="0" err="1">
                <a:effectLst/>
                <a:ea typeface="Calibri" panose="020F0502020204030204" pitchFamily="34" charset="0"/>
                <a:cs typeface="Times New Roman" panose="02020603050405020304" pitchFamily="18" charset="0"/>
              </a:rPr>
              <a:t>Brockmann</a:t>
            </a:r>
            <a:r>
              <a:rPr lang="en-CA" sz="1700" kern="100" dirty="0">
                <a:effectLst/>
                <a:ea typeface="Calibri" panose="020F0502020204030204" pitchFamily="34" charset="0"/>
                <a:cs typeface="Times New Roman" panose="02020603050405020304" pitchFamily="18" charset="0"/>
              </a:rPr>
              <a:t> et al., Adhesive Bonding 2009 Wiley VCH Verlag GmbH &amp; Co. </a:t>
            </a:r>
            <a:r>
              <a:rPr lang="en-CA" sz="1700" kern="100" dirty="0" err="1">
                <a:effectLst/>
                <a:ea typeface="Calibri" panose="020F0502020204030204" pitchFamily="34" charset="0"/>
                <a:cs typeface="Times New Roman" panose="02020603050405020304" pitchFamily="18" charset="0"/>
              </a:rPr>
              <a:t>KGaA</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N. Saleema, “Surface treatment – A “must” in adhesive joining”, Keynote Abstract, 42</a:t>
            </a:r>
            <a:r>
              <a:rPr lang="en-CA" sz="1700" kern="100" baseline="30000" dirty="0">
                <a:effectLst/>
                <a:ea typeface="Calibri" panose="020F0502020204030204" pitchFamily="34" charset="0"/>
                <a:cs typeface="Times New Roman" panose="02020603050405020304" pitchFamily="18" charset="0"/>
              </a:rPr>
              <a:t>nd</a:t>
            </a:r>
            <a:r>
              <a:rPr lang="en-CA" sz="1700" kern="100" dirty="0">
                <a:effectLst/>
                <a:ea typeface="Calibri" panose="020F0502020204030204" pitchFamily="34" charset="0"/>
                <a:cs typeface="Times New Roman" panose="02020603050405020304" pitchFamily="18" charset="0"/>
              </a:rPr>
              <a:t> Annual Meeting of The Adhesion Society, February 2018, Hilton Head, South Carolina, US</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D. Gallant, D. &amp; V. Savard, </a:t>
            </a:r>
            <a:r>
              <a:rPr lang="en-CA" sz="1700" i="1" kern="100" dirty="0">
                <a:effectLst/>
                <a:ea typeface="Calibri" panose="020F0502020204030204" pitchFamily="34" charset="0"/>
                <a:cs typeface="Times New Roman" panose="02020603050405020304" pitchFamily="18" charset="0"/>
              </a:rPr>
              <a:t>SAE Int. J. Mater. Manuf.</a:t>
            </a:r>
            <a:r>
              <a:rPr lang="en-CA" sz="1700" kern="100" dirty="0">
                <a:effectLst/>
                <a:ea typeface="Calibri" panose="020F0502020204030204" pitchFamily="34" charset="0"/>
                <a:cs typeface="Times New Roman" panose="02020603050405020304" pitchFamily="18" charset="0"/>
              </a:rPr>
              <a:t> 4(1):314-327, 2011</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N. Saleema et al., Proceedings of </a:t>
            </a:r>
            <a:r>
              <a:rPr lang="en-CA" sz="1700" kern="100" dirty="0" err="1">
                <a:effectLst/>
                <a:ea typeface="Calibri" panose="020F0502020204030204" pitchFamily="34" charset="0"/>
                <a:cs typeface="Times New Roman" panose="02020603050405020304" pitchFamily="18" charset="0"/>
              </a:rPr>
              <a:t>Inalco</a:t>
            </a:r>
            <a:r>
              <a:rPr lang="en-CA" sz="1700" kern="100" dirty="0">
                <a:effectLst/>
                <a:ea typeface="Calibri" panose="020F0502020204030204" pitchFamily="34" charset="0"/>
                <a:cs typeface="Times New Roman" panose="02020603050405020304" pitchFamily="18" charset="0"/>
              </a:rPr>
              <a:t> 2013, Montréal</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A. Kami et al., Proceedings of the Romanian Academy, Series A, Volume18, Number 3/2017, pp. 281–290</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700" kern="100" dirty="0">
                <a:effectLst/>
                <a:ea typeface="Calibri" panose="020F0502020204030204" pitchFamily="34" charset="0"/>
                <a:cs typeface="Times New Roman" panose="02020603050405020304" pitchFamily="18" charset="0"/>
              </a:rPr>
              <a:t>TALAT (Training in Aluminum Application Technologies) Lecture 4703 Adhesive Joints - Design and Calculation, Basic Level by Lutz Dorn, </a:t>
            </a:r>
            <a:r>
              <a:rPr lang="en-US" sz="1700" kern="100" dirty="0" err="1">
                <a:effectLst/>
                <a:ea typeface="Calibri" panose="020F0502020204030204" pitchFamily="34" charset="0"/>
                <a:cs typeface="Times New Roman" panose="02020603050405020304" pitchFamily="18" charset="0"/>
              </a:rPr>
              <a:t>Technische</a:t>
            </a:r>
            <a:r>
              <a:rPr lang="en-US" sz="1700" kern="100" dirty="0">
                <a:effectLst/>
                <a:ea typeface="Calibri" panose="020F0502020204030204" pitchFamily="34" charset="0"/>
                <a:cs typeface="Times New Roman" panose="02020603050405020304" pitchFamily="18" charset="0"/>
              </a:rPr>
              <a:t> Universität, Berlin</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Y. </a:t>
            </a:r>
            <a:r>
              <a:rPr lang="en-CA" sz="1700" kern="100" dirty="0" err="1">
                <a:effectLst/>
                <a:ea typeface="Calibri" panose="020F0502020204030204" pitchFamily="34" charset="0"/>
                <a:cs typeface="Times New Roman" panose="02020603050405020304" pitchFamily="18" charset="0"/>
              </a:rPr>
              <a:t>Boutar</a:t>
            </a:r>
            <a:r>
              <a:rPr lang="en-CA" sz="1700" kern="100" dirty="0">
                <a:effectLst/>
                <a:ea typeface="Calibri" panose="020F0502020204030204" pitchFamily="34" charset="0"/>
                <a:cs typeface="Times New Roman" panose="02020603050405020304" pitchFamily="18" charset="0"/>
              </a:rPr>
              <a:t> et al., Journal of Advanced Joining Processes 3 (2021) 100053</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N. Saleema et al., Hybrid Weld-Bond Joining Technology of Light Metal Alloys, May 2018, Adhesion Society Conference, San Diego, US</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CA" sz="1700" kern="100" dirty="0">
                <a:effectLst/>
                <a:ea typeface="Calibri" panose="020F0502020204030204" pitchFamily="34" charset="0"/>
                <a:cs typeface="Times New Roman" panose="02020603050405020304" pitchFamily="18" charset="0"/>
              </a:rPr>
              <a:t>C. </a:t>
            </a:r>
            <a:r>
              <a:rPr lang="en-CA" sz="1700" kern="100" dirty="0" err="1">
                <a:effectLst/>
                <a:ea typeface="Calibri" panose="020F0502020204030204" pitchFamily="34" charset="0"/>
                <a:cs typeface="Times New Roman" panose="02020603050405020304" pitchFamily="18" charset="0"/>
              </a:rPr>
              <a:t>Papanicolaouet</a:t>
            </a:r>
            <a:r>
              <a:rPr lang="en-CA" sz="1700" kern="100" dirty="0">
                <a:effectLst/>
                <a:ea typeface="Calibri" panose="020F0502020204030204" pitchFamily="34" charset="0"/>
                <a:cs typeface="Times New Roman" panose="02020603050405020304" pitchFamily="18" charset="0"/>
              </a:rPr>
              <a:t> al., Materials 2023, 16, 2428</a:t>
            </a:r>
            <a:endParaRPr lang="fr-CA" sz="17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CA" sz="1700" kern="100" dirty="0">
                <a:effectLst/>
                <a:ea typeface="Calibri" panose="020F0502020204030204" pitchFamily="34" charset="0"/>
                <a:cs typeface="Times New Roman" panose="02020603050405020304" pitchFamily="18" charset="0"/>
              </a:rPr>
              <a:t>N. Saleema &amp; D. Gallant, </a:t>
            </a:r>
            <a:r>
              <a:rPr lang="fr-CA" sz="1700" kern="100" dirty="0" err="1">
                <a:effectLst/>
                <a:ea typeface="Calibri" panose="020F0502020204030204" pitchFamily="34" charset="0"/>
                <a:cs typeface="Times New Roman" panose="02020603050405020304" pitchFamily="18" charset="0"/>
              </a:rPr>
              <a:t>Appl</a:t>
            </a:r>
            <a:r>
              <a:rPr lang="fr-CA" sz="1700" kern="100" dirty="0">
                <a:effectLst/>
                <a:ea typeface="Calibri" panose="020F0502020204030204" pitchFamily="34" charset="0"/>
                <a:cs typeface="Times New Roman" panose="02020603050405020304" pitchFamily="18" charset="0"/>
              </a:rPr>
              <a:t>. Surf. </a:t>
            </a:r>
            <a:r>
              <a:rPr lang="fr-CA" sz="1700" kern="100" dirty="0" err="1">
                <a:effectLst/>
                <a:ea typeface="Calibri" panose="020F0502020204030204" pitchFamily="34" charset="0"/>
                <a:cs typeface="Times New Roman" panose="02020603050405020304" pitchFamily="18" charset="0"/>
              </a:rPr>
              <a:t>Sci</a:t>
            </a:r>
            <a:r>
              <a:rPr lang="fr-CA" sz="1700" kern="100" dirty="0">
                <a:effectLst/>
                <a:ea typeface="Calibri" panose="020F0502020204030204" pitchFamily="34" charset="0"/>
                <a:cs typeface="Times New Roman" panose="02020603050405020304" pitchFamily="18" charset="0"/>
              </a:rPr>
              <a:t>. (2013)</a:t>
            </a:r>
          </a:p>
          <a:p>
            <a:pPr marL="342900" lvl="0" indent="-342900">
              <a:lnSpc>
                <a:spcPct val="107000"/>
              </a:lnSpc>
              <a:spcAft>
                <a:spcPts val="800"/>
              </a:spcAft>
              <a:buFont typeface="+mj-lt"/>
              <a:buAutoNum type="arabicPeriod"/>
            </a:pPr>
            <a:r>
              <a:rPr lang="fr-CA" sz="1700" kern="100" dirty="0">
                <a:effectLst/>
                <a:ea typeface="Calibri" panose="020F0502020204030204" pitchFamily="34" charset="0"/>
                <a:cs typeface="Times New Roman" panose="02020603050405020304" pitchFamily="18" charset="0"/>
              </a:rPr>
              <a:t>N. Saleema et al., </a:t>
            </a:r>
            <a:r>
              <a:rPr lang="fr-CA" sz="1700" kern="100" dirty="0" err="1">
                <a:effectLst/>
                <a:ea typeface="Calibri" panose="020F0502020204030204" pitchFamily="34" charset="0"/>
                <a:cs typeface="Times New Roman" panose="02020603050405020304" pitchFamily="18" charset="0"/>
              </a:rPr>
              <a:t>Applied</a:t>
            </a:r>
            <a:r>
              <a:rPr lang="fr-CA" sz="1700" kern="100" dirty="0">
                <a:effectLst/>
                <a:ea typeface="Calibri" panose="020F0502020204030204" pitchFamily="34" charset="0"/>
                <a:cs typeface="Times New Roman" panose="02020603050405020304" pitchFamily="18" charset="0"/>
              </a:rPr>
              <a:t> Surface Science 261 (2012) 742–748</a:t>
            </a:r>
          </a:p>
        </p:txBody>
      </p:sp>
      <p:sp>
        <p:nvSpPr>
          <p:cNvPr id="5" name="Title 4">
            <a:extLst>
              <a:ext uri="{FF2B5EF4-FFF2-40B4-BE49-F238E27FC236}">
                <a16:creationId xmlns:a16="http://schemas.microsoft.com/office/drawing/2014/main" id="{942397FD-27C2-5A37-0EFC-9538447543D8}"/>
              </a:ext>
            </a:extLst>
          </p:cNvPr>
          <p:cNvSpPr>
            <a:spLocks noGrp="1"/>
          </p:cNvSpPr>
          <p:nvPr>
            <p:ph type="title"/>
            <p:custDataLst>
              <p:tags r:id="rId4"/>
            </p:custDataLst>
          </p:nvPr>
        </p:nvSpPr>
        <p:spPr/>
        <p:txBody>
          <a:bodyPr/>
          <a:lstStyle/>
          <a:p>
            <a:r>
              <a:rPr lang="en-CA" dirty="0" err="1"/>
              <a:t>Bibliographie</a:t>
            </a:r>
            <a:endParaRPr lang="fr-CA" dirty="0"/>
          </a:p>
        </p:txBody>
      </p:sp>
    </p:spTree>
    <p:extLst>
      <p:ext uri="{BB962C8B-B14F-4D97-AF65-F5344CB8AC3E}">
        <p14:creationId xmlns:p14="http://schemas.microsoft.com/office/powerpoint/2010/main" val="2011225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B2288C-9E72-E7A7-2C35-B7075DBE7A14}"/>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5DA13B7C-85D0-EF70-160D-83589E0A4306}"/>
              </a:ext>
            </a:extLst>
          </p:cNvPr>
          <p:cNvSpPr>
            <a:spLocks noGrp="1"/>
          </p:cNvSpPr>
          <p:nvPr>
            <p:ph type="sldNum" sz="quarter" idx="12"/>
            <p:custDataLst>
              <p:tags r:id="rId2"/>
            </p:custDataLst>
          </p:nvPr>
        </p:nvSpPr>
        <p:spPr/>
        <p:txBody>
          <a:bodyPr/>
          <a:lstStyle/>
          <a:p>
            <a:fld id="{82B63C5F-247B-BE4F-ACBC-7BDD67617F3E}" type="slidenum">
              <a:rPr lang="fr-FR" smtClean="0"/>
              <a:t>56</a:t>
            </a:fld>
            <a:endParaRPr lang="fr-FR"/>
          </a:p>
        </p:txBody>
      </p:sp>
      <p:sp>
        <p:nvSpPr>
          <p:cNvPr id="4" name="Text Placeholder 3">
            <a:extLst>
              <a:ext uri="{FF2B5EF4-FFF2-40B4-BE49-F238E27FC236}">
                <a16:creationId xmlns:a16="http://schemas.microsoft.com/office/drawing/2014/main" id="{8A8AD203-8A96-A3EF-AF15-019EA13C61A9}"/>
              </a:ext>
            </a:extLst>
          </p:cNvPr>
          <p:cNvSpPr>
            <a:spLocks noGrp="1"/>
          </p:cNvSpPr>
          <p:nvPr>
            <p:ph type="body" idx="1"/>
            <p:custDataLst>
              <p:tags r:id="rId3"/>
            </p:custDataLst>
          </p:nvPr>
        </p:nvSpPr>
        <p:spPr>
          <a:xfrm>
            <a:off x="839818" y="1440494"/>
            <a:ext cx="10513982" cy="5082226"/>
          </a:xfrm>
        </p:spPr>
        <p:txBody>
          <a:bodyPr>
            <a:noAutofit/>
          </a:bodyPr>
          <a:lstStyle/>
          <a:p>
            <a:pPr lvl="0">
              <a:lnSpc>
                <a:spcPct val="107000"/>
              </a:lnSpc>
            </a:pPr>
            <a:r>
              <a:rPr lang="fr-CA" sz="2000" kern="100" dirty="0">
                <a:effectLst/>
                <a:ea typeface="Calibri" panose="020F0502020204030204" pitchFamily="34" charset="0"/>
                <a:cs typeface="Times New Roman" panose="02020603050405020304" pitchFamily="18" charset="0"/>
              </a:rPr>
              <a:t>12. https://www.thomasnet.com/articles/adhesives-sealants/</a:t>
            </a:r>
            <a:r>
              <a:rPr lang="fr-CA" sz="2000" kern="100" dirty="0" err="1">
                <a:effectLst/>
                <a:ea typeface="Calibri" panose="020F0502020204030204" pitchFamily="34" charset="0"/>
                <a:cs typeface="Times New Roman" panose="02020603050405020304" pitchFamily="18" charset="0"/>
              </a:rPr>
              <a:t>overview</a:t>
            </a:r>
            <a:r>
              <a:rPr lang="fr-CA" sz="2000" kern="100" dirty="0">
                <a:effectLst/>
                <a:ea typeface="Calibri" panose="020F0502020204030204" pitchFamily="34" charset="0"/>
                <a:cs typeface="Times New Roman" panose="02020603050405020304" pitchFamily="18" charset="0"/>
              </a:rPr>
              <a:t>-of-</a:t>
            </a:r>
            <a:r>
              <a:rPr lang="fr-CA" sz="2000" kern="100" dirty="0" err="1">
                <a:effectLst/>
                <a:ea typeface="Calibri" panose="020F0502020204030204" pitchFamily="34" charset="0"/>
                <a:cs typeface="Times New Roman" panose="02020603050405020304" pitchFamily="18" charset="0"/>
              </a:rPr>
              <a:t>adhesives</a:t>
            </a:r>
            <a:r>
              <a:rPr lang="fr-CA" sz="2000" kern="100" dirty="0">
                <a:effectLst/>
                <a:ea typeface="Calibri" panose="020F0502020204030204" pitchFamily="34" charset="0"/>
                <a:cs typeface="Times New Roman" panose="02020603050405020304" pitchFamily="18" charset="0"/>
              </a:rPr>
              <a:t>/#</a:t>
            </a:r>
            <a:r>
              <a:rPr lang="fr-CA" sz="2000" kern="100" dirty="0" err="1">
                <a:effectLst/>
                <a:ea typeface="Calibri" panose="020F0502020204030204" pitchFamily="34" charset="0"/>
                <a:cs typeface="Times New Roman" panose="02020603050405020304" pitchFamily="18" charset="0"/>
              </a:rPr>
              <a:t>Common_Types_of_Adhesive</a:t>
            </a:r>
            <a:r>
              <a:rPr lang="fr-CA" sz="2000" kern="100" dirty="0" err="1">
                <a:effectLst/>
                <a:ea typeface="Calibri" panose="020F0502020204030204" pitchFamily="34" charset="0"/>
                <a:cs typeface="Times New Roman" panose="02020603050405020304" pitchFamily="18" charset="0"/>
                <a:hlinkClick r:id="rId6"/>
              </a:rPr>
              <a:t>s</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fr-CA" sz="2000" kern="100" dirty="0">
                <a:cs typeface="Times New Roman" panose="02020603050405020304" pitchFamily="18" charset="0"/>
              </a:rPr>
              <a:t>13. https://adfastcorp.com/nouvelles/types-d-adhesifs/</a:t>
            </a:r>
            <a:r>
              <a:rPr lang="en-CA" sz="2000" kern="100" dirty="0">
                <a:cs typeface="Times New Roman" panose="02020603050405020304" pitchFamily="18" charset="0"/>
              </a:rPr>
              <a:t> </a:t>
            </a:r>
            <a:endParaRPr lang="fr-CA" sz="2000" kern="100" dirty="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14. https://plasticsdecorating.com/articles/2018/performance-of-hybrid-adhesives-vs-traditional-structural-adhesives/</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15. https://www.3mcanada.ca/3M/en_CA/p/d/b40065549/</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16. https://www.thomasnet.com/articles/top-suppliers/adhesives-manufacturers-companies/</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17.https://www.globalspec.com/learnmore/materials_chemicals/adhesives/thermoset_adhesives#:~:text=Common%20thermoset%20adhesive%20materials%20include,)%2C%20polyesters%2C%20and%20polyimides.</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18. https://www.britannica.com/technology/adhesive/Synthetic-adhesives</a:t>
            </a:r>
            <a:endParaRPr lang="fr-CA" sz="2000" kern="100" dirty="0">
              <a:effectLst/>
              <a:ea typeface="Calibri" panose="020F0502020204030204" pitchFamily="34" charset="0"/>
              <a:cs typeface="Times New Roman" panose="02020603050405020304" pitchFamily="18" charset="0"/>
            </a:endParaRPr>
          </a:p>
          <a:p>
            <a:pPr lvl="0">
              <a:lnSpc>
                <a:spcPct val="107000"/>
              </a:lnSpc>
            </a:pPr>
            <a:r>
              <a:rPr lang="en-CA" sz="2000" kern="100" dirty="0">
                <a:effectLst/>
                <a:ea typeface="Calibri" panose="020F0502020204030204" pitchFamily="34" charset="0"/>
                <a:cs typeface="Times New Roman" panose="02020603050405020304" pitchFamily="18" charset="0"/>
              </a:rPr>
              <a:t>19. https://www.kastarsealant.com/specifications-for-the-use-of-curtain-wall-adhesive-strips.html</a:t>
            </a:r>
            <a:endParaRPr lang="fr-CA" sz="2000" kern="100" dirty="0">
              <a:effectLs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E42C07D3-0A35-6CDD-C275-B00D237A7585}"/>
              </a:ext>
            </a:extLst>
          </p:cNvPr>
          <p:cNvSpPr>
            <a:spLocks noGrp="1"/>
          </p:cNvSpPr>
          <p:nvPr>
            <p:ph type="title"/>
            <p:custDataLst>
              <p:tags r:id="rId4"/>
            </p:custDataLst>
          </p:nvPr>
        </p:nvSpPr>
        <p:spPr/>
        <p:txBody>
          <a:bodyPr/>
          <a:lstStyle/>
          <a:p>
            <a:r>
              <a:rPr lang="en-CA" dirty="0" err="1"/>
              <a:t>Bibliographie</a:t>
            </a:r>
            <a:endParaRPr lang="fr-CA" dirty="0"/>
          </a:p>
        </p:txBody>
      </p:sp>
    </p:spTree>
    <p:extLst>
      <p:ext uri="{BB962C8B-B14F-4D97-AF65-F5344CB8AC3E}">
        <p14:creationId xmlns:p14="http://schemas.microsoft.com/office/powerpoint/2010/main" val="3319598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2D897D-FEEA-51F6-5CF3-FFB901EF0FB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568184F8-61CD-DE7B-5971-A1E04432DE53}"/>
              </a:ext>
            </a:extLst>
          </p:cNvPr>
          <p:cNvSpPr>
            <a:spLocks noGrp="1"/>
          </p:cNvSpPr>
          <p:nvPr>
            <p:ph type="sldNum" sz="quarter" idx="12"/>
            <p:custDataLst>
              <p:tags r:id="rId2"/>
            </p:custDataLst>
          </p:nvPr>
        </p:nvSpPr>
        <p:spPr/>
        <p:txBody>
          <a:bodyPr/>
          <a:lstStyle/>
          <a:p>
            <a:fld id="{82B63C5F-247B-BE4F-ACBC-7BDD67617F3E}" type="slidenum">
              <a:rPr lang="fr-FR" smtClean="0"/>
              <a:t>57</a:t>
            </a:fld>
            <a:endParaRPr lang="fr-FR"/>
          </a:p>
        </p:txBody>
      </p:sp>
      <p:sp>
        <p:nvSpPr>
          <p:cNvPr id="4" name="Text Placeholder 3">
            <a:extLst>
              <a:ext uri="{FF2B5EF4-FFF2-40B4-BE49-F238E27FC236}">
                <a16:creationId xmlns:a16="http://schemas.microsoft.com/office/drawing/2014/main" id="{629EC21F-FB71-C5D4-3196-7132960C2095}"/>
              </a:ext>
            </a:extLst>
          </p:cNvPr>
          <p:cNvSpPr>
            <a:spLocks noGrp="1"/>
          </p:cNvSpPr>
          <p:nvPr>
            <p:ph type="body" idx="1"/>
            <p:custDataLst>
              <p:tags r:id="rId3"/>
            </p:custDataLst>
          </p:nvPr>
        </p:nvSpPr>
        <p:spPr>
          <a:xfrm>
            <a:off x="839818" y="1385309"/>
            <a:ext cx="10513982" cy="4959123"/>
          </a:xfrm>
        </p:spPr>
        <p:txBody>
          <a:bodyPr>
            <a:noAutofit/>
          </a:bodyPr>
          <a:lstStyle/>
          <a:p>
            <a:pPr>
              <a:lnSpc>
                <a:spcPct val="107000"/>
              </a:lnSpc>
            </a:pPr>
            <a:r>
              <a:rPr lang="en-CA" sz="2200" kern="100" dirty="0">
                <a:cs typeface="Times New Roman" panose="02020603050405020304" pitchFamily="18" charset="0"/>
              </a:rPr>
              <a:t>20. https://www.soundingsonline.com/boat-shop/5200-and-my-tight-bond-with-boat-work</a:t>
            </a:r>
            <a:endParaRPr lang="fr-CA" sz="2200" kern="100" dirty="0">
              <a:cs typeface="Times New Roman" panose="02020603050405020304" pitchFamily="18" charset="0"/>
            </a:endParaRPr>
          </a:p>
          <a:p>
            <a:pPr lvl="0">
              <a:lnSpc>
                <a:spcPct val="107000"/>
              </a:lnSpc>
            </a:pPr>
            <a:r>
              <a:rPr lang="en-CA" sz="2200" kern="100" dirty="0">
                <a:cs typeface="Times New Roman" panose="02020603050405020304" pitchFamily="18" charset="0"/>
              </a:rPr>
              <a:t>21. https://www.adhesiveandglue.com/adhesive-</a:t>
            </a:r>
            <a:r>
              <a:rPr lang="en-CA" sz="2200" kern="100" dirty="0" err="1">
                <a:cs typeface="Times New Roman" panose="02020603050405020304" pitchFamily="18" charset="0"/>
              </a:rPr>
              <a:t>applications.html</a:t>
            </a:r>
            <a:r>
              <a:rPr lang="en-CA" sz="2200" kern="100" dirty="0">
                <a:cs typeface="Times New Roman" panose="02020603050405020304" pitchFamily="18" charset="0"/>
              </a:rPr>
              <a:t> </a:t>
            </a:r>
            <a:endParaRPr lang="fr-CA" sz="2200" kern="100" dirty="0">
              <a:cs typeface="Times New Roman" panose="02020603050405020304" pitchFamily="18" charset="0"/>
            </a:endParaRPr>
          </a:p>
          <a:p>
            <a:pPr lvl="0">
              <a:lnSpc>
                <a:spcPct val="107000"/>
              </a:lnSpc>
            </a:pPr>
            <a:r>
              <a:rPr lang="en-CA" sz="2200" kern="100" dirty="0">
                <a:effectLst/>
                <a:ea typeface="Calibri" panose="020F0502020204030204" pitchFamily="34" charset="0"/>
                <a:cs typeface="Times New Roman" panose="02020603050405020304" pitchFamily="18" charset="0"/>
              </a:rPr>
              <a:t>22. https://www.sunstar.com/rd/story/weld_bonding 5-8kg per unit</a:t>
            </a:r>
            <a:endParaRPr lang="fr-CA" sz="2200" kern="100" dirty="0">
              <a:effectLst/>
              <a:ea typeface="Calibri" panose="020F0502020204030204" pitchFamily="34" charset="0"/>
              <a:cs typeface="Times New Roman" panose="02020603050405020304" pitchFamily="18" charset="0"/>
            </a:endParaRPr>
          </a:p>
          <a:p>
            <a:pPr lvl="0">
              <a:lnSpc>
                <a:spcPct val="107000"/>
              </a:lnSpc>
            </a:pPr>
            <a:r>
              <a:rPr lang="en-CA" sz="2200" kern="100" dirty="0">
                <a:effectLst/>
                <a:ea typeface="Calibri" panose="020F0502020204030204" pitchFamily="34" charset="0"/>
                <a:cs typeface="Times New Roman" panose="02020603050405020304" pitchFamily="18" charset="0"/>
              </a:rPr>
              <a:t>23. https://www.canada.ca/en/defence-research-development/news/articles/</a:t>
            </a:r>
            <a:r>
              <a:rPr lang="en-CA" sz="2200" kern="100" dirty="0">
                <a:cs typeface="Times New Roman" panose="02020603050405020304" pitchFamily="18" charset="0"/>
              </a:rPr>
              <a:t>extreme-expedition-testing-prototype-vehicles-canadas-arctic.html</a:t>
            </a:r>
            <a:endParaRPr lang="fr-CA" sz="2200" kern="100" dirty="0">
              <a:cs typeface="Times New Roman" panose="02020603050405020304" pitchFamily="18" charset="0"/>
            </a:endParaRPr>
          </a:p>
          <a:p>
            <a:pPr lvl="0">
              <a:lnSpc>
                <a:spcPct val="107000"/>
              </a:lnSpc>
            </a:pPr>
            <a:r>
              <a:rPr lang="en-CA" sz="2200" kern="100" dirty="0">
                <a:cs typeface="Times New Roman" panose="02020603050405020304" pitchFamily="18" charset="0"/>
              </a:rPr>
              <a:t>24. https://www.nrc-cnrc.gc.ca/eng/achievements/highlights/2012/</a:t>
            </a:r>
            <a:r>
              <a:rPr lang="en-CA" sz="2200" kern="100" dirty="0" err="1">
                <a:cs typeface="Times New Roman" panose="02020603050405020304" pitchFamily="18" charset="0"/>
              </a:rPr>
              <a:t>drdc_nrc.html</a:t>
            </a:r>
            <a:endParaRPr lang="fr-CA" sz="2200" kern="100" dirty="0">
              <a:cs typeface="Times New Roman" panose="02020603050405020304" pitchFamily="18" charset="0"/>
            </a:endParaRPr>
          </a:p>
          <a:p>
            <a:pPr lvl="0">
              <a:lnSpc>
                <a:spcPct val="107000"/>
              </a:lnSpc>
            </a:pPr>
            <a:r>
              <a:rPr lang="en-CA" sz="2200" kern="100" dirty="0">
                <a:cs typeface="Times New Roman" panose="02020603050405020304" pitchFamily="18" charset="0"/>
              </a:rPr>
              <a:t>25. https://www.canada.ca/en/defence-research-development/news/articles/extreme-expedition-testing-prototype-vehicles-canadas-arctic.html</a:t>
            </a:r>
            <a:endParaRPr lang="fr-CA" sz="2200" kern="100" dirty="0">
              <a:cs typeface="Times New Roman" panose="02020603050405020304" pitchFamily="18" charset="0"/>
            </a:endParaRPr>
          </a:p>
          <a:p>
            <a:pPr lvl="0">
              <a:lnSpc>
                <a:spcPct val="107000"/>
              </a:lnSpc>
            </a:pPr>
            <a:r>
              <a:rPr lang="en-CA" sz="2200" kern="100" dirty="0">
                <a:cs typeface="Times New Roman" panose="02020603050405020304" pitchFamily="18" charset="0"/>
              </a:rPr>
              <a:t>26. https://www.permabond.com/industries_served</a:t>
            </a:r>
            <a:r>
              <a:rPr lang="en-CA" sz="2200" kern="100" dirty="0">
                <a:effectLst/>
                <a:ea typeface="Calibri" panose="020F0502020204030204" pitchFamily="34" charset="0"/>
                <a:cs typeface="Times New Roman" panose="02020603050405020304" pitchFamily="18" charset="0"/>
              </a:rPr>
              <a:t>/marine-adhesive/</a:t>
            </a:r>
            <a:endParaRPr lang="fr-CA" sz="2200" kern="100" dirty="0">
              <a:effectLst/>
              <a:ea typeface="Calibri" panose="020F0502020204030204" pitchFamily="34" charset="0"/>
              <a:cs typeface="Times New Roman" panose="02020603050405020304" pitchFamily="18" charset="0"/>
            </a:endParaRPr>
          </a:p>
          <a:p>
            <a:pPr lvl="0">
              <a:lnSpc>
                <a:spcPct val="107000"/>
              </a:lnSpc>
            </a:pPr>
            <a:r>
              <a:rPr lang="en-CA" sz="2200" kern="100" dirty="0">
                <a:effectLst/>
                <a:ea typeface="Calibri" panose="020F0502020204030204" pitchFamily="34" charset="0"/>
                <a:cs typeface="Times New Roman" panose="02020603050405020304" pitchFamily="18" charset="0"/>
              </a:rPr>
              <a:t>27. https://www.can-dotape.com/blog/what-is-surface-energy-and-why-is-it-important-in-bonding/</a:t>
            </a:r>
            <a:endParaRPr lang="fr-CA" sz="2200" kern="100" dirty="0">
              <a:effectLs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D9929A46-F384-31C4-A8F8-0A587097E6FA}"/>
              </a:ext>
            </a:extLst>
          </p:cNvPr>
          <p:cNvSpPr>
            <a:spLocks noGrp="1"/>
          </p:cNvSpPr>
          <p:nvPr>
            <p:ph type="title"/>
            <p:custDataLst>
              <p:tags r:id="rId4"/>
            </p:custDataLst>
          </p:nvPr>
        </p:nvSpPr>
        <p:spPr/>
        <p:txBody>
          <a:bodyPr/>
          <a:lstStyle/>
          <a:p>
            <a:r>
              <a:rPr lang="en-CA" err="1"/>
              <a:t>Bibliographie</a:t>
            </a:r>
            <a:endParaRPr lang="fr-CA"/>
          </a:p>
        </p:txBody>
      </p:sp>
    </p:spTree>
    <p:extLst>
      <p:ext uri="{BB962C8B-B14F-4D97-AF65-F5344CB8AC3E}">
        <p14:creationId xmlns:p14="http://schemas.microsoft.com/office/powerpoint/2010/main" val="3366708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2D897D-FEEA-51F6-5CF3-FFB901EF0FB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568184F8-61CD-DE7B-5971-A1E04432DE53}"/>
              </a:ext>
            </a:extLst>
          </p:cNvPr>
          <p:cNvSpPr>
            <a:spLocks noGrp="1"/>
          </p:cNvSpPr>
          <p:nvPr>
            <p:ph type="sldNum" sz="quarter" idx="12"/>
            <p:custDataLst>
              <p:tags r:id="rId2"/>
            </p:custDataLst>
          </p:nvPr>
        </p:nvSpPr>
        <p:spPr/>
        <p:txBody>
          <a:bodyPr/>
          <a:lstStyle/>
          <a:p>
            <a:fld id="{82B63C5F-247B-BE4F-ACBC-7BDD67617F3E}" type="slidenum">
              <a:rPr lang="fr-FR" smtClean="0"/>
              <a:t>58</a:t>
            </a:fld>
            <a:endParaRPr lang="fr-FR"/>
          </a:p>
        </p:txBody>
      </p:sp>
      <p:sp>
        <p:nvSpPr>
          <p:cNvPr id="5" name="Title 4">
            <a:extLst>
              <a:ext uri="{FF2B5EF4-FFF2-40B4-BE49-F238E27FC236}">
                <a16:creationId xmlns:a16="http://schemas.microsoft.com/office/drawing/2014/main" id="{D9929A46-F384-31C4-A8F8-0A587097E6FA}"/>
              </a:ext>
            </a:extLst>
          </p:cNvPr>
          <p:cNvSpPr>
            <a:spLocks noGrp="1"/>
          </p:cNvSpPr>
          <p:nvPr>
            <p:ph type="title"/>
            <p:custDataLst>
              <p:tags r:id="rId3"/>
            </p:custDataLst>
          </p:nvPr>
        </p:nvSpPr>
        <p:spPr/>
        <p:txBody>
          <a:bodyPr/>
          <a:lstStyle/>
          <a:p>
            <a:r>
              <a:rPr lang="en-CA" err="1"/>
              <a:t>Bibliographie</a:t>
            </a:r>
            <a:endParaRPr lang="fr-CA"/>
          </a:p>
        </p:txBody>
      </p:sp>
      <p:sp>
        <p:nvSpPr>
          <p:cNvPr id="11" name="TextBox 10">
            <a:extLst>
              <a:ext uri="{FF2B5EF4-FFF2-40B4-BE49-F238E27FC236}">
                <a16:creationId xmlns:a16="http://schemas.microsoft.com/office/drawing/2014/main" id="{DCFB3E3E-E712-FF68-B820-4DF34A0AB208}"/>
              </a:ext>
            </a:extLst>
          </p:cNvPr>
          <p:cNvSpPr txBox="1"/>
          <p:nvPr>
            <p:custDataLst>
              <p:tags r:id="rId4"/>
            </p:custDataLst>
          </p:nvPr>
        </p:nvSpPr>
        <p:spPr>
          <a:xfrm>
            <a:off x="750204" y="1440494"/>
            <a:ext cx="9997440" cy="3795463"/>
          </a:xfrm>
          <a:prstGeom prst="rect">
            <a:avLst/>
          </a:prstGeom>
          <a:noFill/>
        </p:spPr>
        <p:txBody>
          <a:bodyPr wrap="square">
            <a:spAutoFit/>
          </a:bodyPr>
          <a:lstStyle/>
          <a:p>
            <a:pPr lvl="0">
              <a:lnSpc>
                <a:spcPct val="107000"/>
              </a:lnSpc>
              <a:spcAft>
                <a:spcPts val="800"/>
              </a:spcAft>
            </a:pPr>
            <a:r>
              <a:rPr lang="en-CA" sz="2200" kern="100" dirty="0">
                <a:latin typeface="Univers Condensed Light" panose="020B0306020202040204" pitchFamily="34" charset="0"/>
                <a:cs typeface="Times New Roman" panose="02020603050405020304" pitchFamily="18" charset="0"/>
              </a:rPr>
              <a:t>28. https://www.westdean.org.uk/study/school-of-conservation/blog/metalwork/epoxy-and-elephants-an-adhesive-adventure</a:t>
            </a:r>
            <a:endParaRPr lang="fr-CA" sz="2200" kern="100" dirty="0">
              <a:latin typeface="Univers Condensed Light" panose="020B030602020204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0">
              <a:lnSpc>
                <a:spcPct val="107000"/>
              </a:lnSpc>
            </a:pPr>
            <a:r>
              <a:rPr lang="fr-CA" sz="2200" kern="100" dirty="0">
                <a:latin typeface="Univers Condensed Light" panose="020B0306020202040204" pitchFamily="34" charset="0"/>
                <a:cs typeface="Times New Roman" panose="02020603050405020304" pitchFamily="18" charset="0"/>
              </a:rPr>
              <a:t>29. </a:t>
            </a:r>
            <a:r>
              <a:rPr lang="en-CA" sz="2200" kern="100" dirty="0">
                <a:latin typeface="Univers Condensed Light" panose="020B0306020202040204" pitchFamily="34" charset="0"/>
                <a:cs typeface="Times New Roman" panose="02020603050405020304" pitchFamily="18" charset="0"/>
              </a:rPr>
              <a:t>https://www.autoblog.com/2016/06/28/2016-mercedes-amg-gt-s-driveshaft-recall/</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en-CA" sz="2200" kern="100" dirty="0">
                <a:latin typeface="Univers Condensed Light" panose="020B0306020202040204" pitchFamily="34" charset="0"/>
                <a:cs typeface="Times New Roman" panose="02020603050405020304" pitchFamily="18" charset="0"/>
              </a:rPr>
              <a:t>30. The Depressing Dilemma Of RV Sidewall Delamination by Rene </a:t>
            </a:r>
            <a:r>
              <a:rPr lang="en-CA" sz="2200" kern="100" dirty="0" err="1">
                <a:latin typeface="Univers Condensed Light" panose="020B0306020202040204" pitchFamily="34" charset="0"/>
                <a:cs typeface="Times New Roman" panose="02020603050405020304" pitchFamily="18" charset="0"/>
              </a:rPr>
              <a:t>Agredano</a:t>
            </a:r>
            <a:r>
              <a:rPr lang="en-CA" sz="2200" kern="100" dirty="0">
                <a:latin typeface="Univers Condensed Light" panose="020B0306020202040204" pitchFamily="34" charset="0"/>
                <a:cs typeface="Times New Roman" panose="02020603050405020304" pitchFamily="18" charset="0"/>
              </a:rPr>
              <a:t>, 2015</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en-CA" sz="2200" kern="100" dirty="0">
                <a:latin typeface="Univers Condensed Light" panose="020B0306020202040204" pitchFamily="34" charset="0"/>
                <a:cs typeface="Times New Roman" panose="02020603050405020304" pitchFamily="18" charset="0"/>
              </a:rPr>
              <a:t>31. http://</a:t>
            </a:r>
            <a:r>
              <a:rPr lang="en-CA" sz="2200" kern="100" dirty="0" err="1">
                <a:latin typeface="Univers Condensed Light" panose="020B0306020202040204" pitchFamily="34" charset="0"/>
                <a:cs typeface="Times New Roman" panose="02020603050405020304" pitchFamily="18" charset="0"/>
              </a:rPr>
              <a:t>www.aero-news.net</a:t>
            </a:r>
            <a:r>
              <a:rPr lang="en-CA" sz="2200" kern="100" dirty="0">
                <a:latin typeface="Univers Condensed Light" panose="020B0306020202040204" pitchFamily="34" charset="0"/>
                <a:cs typeface="Times New Roman" panose="02020603050405020304" pitchFamily="18" charset="0"/>
              </a:rPr>
              <a:t>/</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fr-CA" sz="2200" kern="100" dirty="0">
                <a:latin typeface="Univers Condensed Light" panose="020B0306020202040204" pitchFamily="34" charset="0"/>
                <a:cs typeface="Times New Roman" panose="02020603050405020304" pitchFamily="18" charset="0"/>
              </a:rPr>
              <a:t>32. </a:t>
            </a:r>
            <a:r>
              <a:rPr lang="en-CA" sz="2200" kern="100" dirty="0">
                <a:latin typeface="Univers Condensed Light" panose="020B0306020202040204" pitchFamily="34" charset="0"/>
                <a:cs typeface="Times New Roman" panose="02020603050405020304" pitchFamily="18" charset="0"/>
              </a:rPr>
              <a:t>https://www.pprune.org/rotorheads/560852-r22-blade-debonding.html</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en-CA" sz="2200" kern="100" dirty="0">
                <a:latin typeface="Univers Condensed Light" panose="020B0306020202040204" pitchFamily="34" charset="0"/>
                <a:cs typeface="Times New Roman" panose="02020603050405020304" pitchFamily="18" charset="0"/>
              </a:rPr>
              <a:t>33. https://commons.wikimedia.org/wiki/</a:t>
            </a:r>
            <a:r>
              <a:rPr lang="en-CA" sz="2200" kern="100" dirty="0" err="1">
                <a:latin typeface="Univers Condensed Light" panose="020B0306020202040204" pitchFamily="34" charset="0"/>
                <a:cs typeface="Times New Roman" panose="02020603050405020304" pitchFamily="18" charset="0"/>
              </a:rPr>
              <a:t>File:Henkel-Logo.svg</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en-CA" sz="2200" kern="100" dirty="0">
                <a:latin typeface="Univers Condensed Light" panose="020B0306020202040204" pitchFamily="34" charset="0"/>
                <a:cs typeface="Times New Roman" panose="02020603050405020304" pitchFamily="18" charset="0"/>
              </a:rPr>
              <a:t>34. https://en.wikipedia.org/wiki/File:3M_wordmark.svg</a:t>
            </a:r>
            <a:endParaRPr lang="fr-CA" sz="2200" kern="100" dirty="0">
              <a:latin typeface="Univers Condensed Light" panose="020B0306020202040204" pitchFamily="34" charset="0"/>
              <a:cs typeface="Times New Roman" panose="02020603050405020304" pitchFamily="18" charset="0"/>
            </a:endParaRPr>
          </a:p>
          <a:p>
            <a:pPr lvl="0">
              <a:lnSpc>
                <a:spcPct val="107000"/>
              </a:lnSpc>
            </a:pPr>
            <a:r>
              <a:rPr lang="en-CA" sz="2200" kern="100" dirty="0">
                <a:latin typeface="Univers Condensed Light" panose="020B0306020202040204" pitchFamily="34" charset="0"/>
                <a:cs typeface="Times New Roman" panose="02020603050405020304" pitchFamily="18" charset="0"/>
              </a:rPr>
              <a:t>35. https://companieslogo.com/ppg-industries/logo/</a:t>
            </a:r>
            <a:endParaRPr lang="fr-CA" sz="2200" kern="100" dirty="0">
              <a:latin typeface="Univers Condensed Light" panose="020B0306020202040204" pitchFamily="34" charset="0"/>
              <a:cs typeface="Times New Roman" panose="02020603050405020304" pitchFamily="18" charset="0"/>
            </a:endParaRPr>
          </a:p>
          <a:p>
            <a:pPr lvl="0">
              <a:lnSpc>
                <a:spcPct val="107000"/>
              </a:lnSpc>
              <a:spcAft>
                <a:spcPts val="800"/>
              </a:spcAft>
            </a:pPr>
            <a:r>
              <a:rPr lang="en-CA" sz="2200" kern="100" dirty="0">
                <a:latin typeface="Univers Condensed Light" panose="020B0306020202040204" pitchFamily="34" charset="0"/>
                <a:cs typeface="Times New Roman" panose="02020603050405020304" pitchFamily="18" charset="0"/>
              </a:rPr>
              <a:t>36. https://prostech.vn/permabond/</a:t>
            </a:r>
            <a:r>
              <a:rPr lang="en-CA" sz="2200" kern="100" dirty="0" err="1">
                <a:latin typeface="Univers Condensed Light" panose="020B0306020202040204" pitchFamily="34" charset="0"/>
                <a:cs typeface="Times New Roman" panose="02020603050405020304" pitchFamily="18" charset="0"/>
              </a:rPr>
              <a:t>permabond</a:t>
            </a:r>
            <a:r>
              <a:rPr lang="en-CA" sz="2200" kern="100" dirty="0">
                <a:latin typeface="Univers Condensed Light" panose="020B0306020202040204" pitchFamily="34" charset="0"/>
                <a:cs typeface="Times New Roman" panose="02020603050405020304" pitchFamily="18" charset="0"/>
              </a:rPr>
              <a:t>-logo-vector/</a:t>
            </a:r>
            <a:endParaRPr lang="fr-CA" sz="2200" kern="100" dirty="0">
              <a:latin typeface="Univers Condensed Light" panose="020B0306020202040204" pitchFamily="34" charset="0"/>
              <a:cs typeface="Times New Roman" panose="02020603050405020304" pitchFamily="18" charset="0"/>
            </a:endParaRPr>
          </a:p>
        </p:txBody>
      </p:sp>
    </p:spTree>
    <p:extLst>
      <p:ext uri="{BB962C8B-B14F-4D97-AF65-F5344CB8AC3E}">
        <p14:creationId xmlns:p14="http://schemas.microsoft.com/office/powerpoint/2010/main" val="1808992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1E14DC-E158-3685-071D-C0AD86A77908}"/>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53EB3B95-EFF9-99C8-8A97-8E8532E88614}"/>
              </a:ext>
            </a:extLst>
          </p:cNvPr>
          <p:cNvSpPr>
            <a:spLocks noGrp="1"/>
          </p:cNvSpPr>
          <p:nvPr>
            <p:ph type="sldNum" sz="quarter" idx="12"/>
            <p:custDataLst>
              <p:tags r:id="rId2"/>
            </p:custDataLst>
          </p:nvPr>
        </p:nvSpPr>
        <p:spPr/>
        <p:txBody>
          <a:bodyPr/>
          <a:lstStyle/>
          <a:p>
            <a:fld id="{82B63C5F-247B-BE4F-ACBC-7BDD67617F3E}" type="slidenum">
              <a:rPr lang="fr-FR" smtClean="0"/>
              <a:t>59</a:t>
            </a:fld>
            <a:endParaRPr lang="fr-FR"/>
          </a:p>
        </p:txBody>
      </p:sp>
      <p:sp>
        <p:nvSpPr>
          <p:cNvPr id="4" name="Text Placeholder 3">
            <a:extLst>
              <a:ext uri="{FF2B5EF4-FFF2-40B4-BE49-F238E27FC236}">
                <a16:creationId xmlns:a16="http://schemas.microsoft.com/office/drawing/2014/main" id="{8866D87A-ADEB-B8E1-F258-1A40D1016F6B}"/>
              </a:ext>
            </a:extLst>
          </p:cNvPr>
          <p:cNvSpPr>
            <a:spLocks noGrp="1"/>
          </p:cNvSpPr>
          <p:nvPr>
            <p:ph type="body" idx="1"/>
            <p:custDataLst>
              <p:tags r:id="rId3"/>
            </p:custDataLst>
          </p:nvPr>
        </p:nvSpPr>
        <p:spPr>
          <a:xfrm>
            <a:off x="839818" y="1378266"/>
            <a:ext cx="10513982" cy="4854894"/>
          </a:xfrm>
        </p:spPr>
        <p:txBody>
          <a:bodyPr>
            <a:noAutofit/>
          </a:bodyPr>
          <a:lstStyle/>
          <a:p>
            <a:pPr lvl="0">
              <a:lnSpc>
                <a:spcPct val="107000"/>
              </a:lnSpc>
            </a:pPr>
            <a:r>
              <a:rPr lang="fr-CA" sz="2200" kern="100" dirty="0">
                <a:effectLst/>
                <a:ea typeface="Calibri" panose="020F0502020204030204" pitchFamily="34" charset="0"/>
                <a:cs typeface="Times New Roman" panose="02020603050405020304" pitchFamily="18" charset="0"/>
              </a:rPr>
              <a:t>37. </a:t>
            </a:r>
            <a:r>
              <a:rPr lang="fr-CA" sz="2200" kern="100" dirty="0">
                <a:cs typeface="Times New Roman" panose="02020603050405020304" pitchFamily="18" charset="0"/>
              </a:rPr>
              <a:t>https://www.ellsworth.com/manufacturers</a:t>
            </a:r>
          </a:p>
          <a:p>
            <a:pPr lvl="0">
              <a:lnSpc>
                <a:spcPct val="107000"/>
              </a:lnSpc>
            </a:pPr>
            <a:r>
              <a:rPr lang="fr-CA" sz="2200" kern="100" dirty="0">
                <a:cs typeface="Times New Roman" panose="02020603050405020304" pitchFamily="18" charset="0"/>
              </a:rPr>
              <a:t>38. https://commons.wikimedia.org/wiki/File:Logo_Sika_AG.svg</a:t>
            </a:r>
          </a:p>
          <a:p>
            <a:pPr lvl="0">
              <a:lnSpc>
                <a:spcPct val="107000"/>
              </a:lnSpc>
            </a:pPr>
            <a:r>
              <a:rPr lang="fr-CA" sz="2200" kern="100" dirty="0">
                <a:cs typeface="Times New Roman" panose="02020603050405020304" pitchFamily="18" charset="0"/>
              </a:rPr>
              <a:t>39. https://www.ellsworth.com/</a:t>
            </a:r>
          </a:p>
          <a:p>
            <a:pPr lvl="0">
              <a:lnSpc>
                <a:spcPct val="107000"/>
              </a:lnSpc>
            </a:pPr>
            <a:r>
              <a:rPr lang="fr-CA" sz="2200" kern="100" dirty="0">
                <a:cs typeface="Times New Roman" panose="02020603050405020304" pitchFamily="18" charset="0"/>
              </a:rPr>
              <a:t>40. https://innovationorigins.com/en/eco-friendly-epoxies-revolutionise-adhesive-applications/R</a:t>
            </a:r>
          </a:p>
          <a:p>
            <a:pPr lvl="0">
              <a:lnSpc>
                <a:spcPct val="107000"/>
              </a:lnSpc>
            </a:pPr>
            <a:r>
              <a:rPr lang="fr-CA" sz="2200" kern="100" dirty="0">
                <a:cs typeface="Times New Roman" panose="02020603050405020304" pitchFamily="18" charset="0"/>
              </a:rPr>
              <a:t>41. https://www.manac.com/us/en/trailers</a:t>
            </a:r>
          </a:p>
          <a:p>
            <a:pPr lvl="0">
              <a:lnSpc>
                <a:spcPct val="107000"/>
              </a:lnSpc>
            </a:pPr>
            <a:r>
              <a:rPr lang="fr-CA" sz="2200" kern="100" dirty="0">
                <a:cs typeface="Times New Roman" panose="02020603050405020304" pitchFamily="18" charset="0"/>
              </a:rPr>
              <a:t>42. http://alloveralbany.com/archive/2011/01/26/that-frozen-slush-on-the-bottom-of-the-car</a:t>
            </a:r>
          </a:p>
          <a:p>
            <a:pPr lvl="0">
              <a:lnSpc>
                <a:spcPct val="107000"/>
              </a:lnSpc>
            </a:pPr>
            <a:r>
              <a:rPr lang="fr-CA" sz="2200" kern="100" dirty="0">
                <a:cs typeface="Times New Roman" panose="02020603050405020304" pitchFamily="18" charset="0"/>
              </a:rPr>
              <a:t>43. https://adhesives.specialchem.com/selection-guide/test-methods-to-measure-impact-strength-of-adhesive-joints#iwt</a:t>
            </a:r>
          </a:p>
          <a:p>
            <a:pPr lvl="0">
              <a:lnSpc>
                <a:spcPct val="107000"/>
              </a:lnSpc>
              <a:spcAft>
                <a:spcPts val="800"/>
              </a:spcAft>
            </a:pPr>
            <a:r>
              <a:rPr lang="fr-CA" sz="2200" kern="100" dirty="0">
                <a:cs typeface="Times New Roman" panose="02020603050405020304" pitchFamily="18" charset="0"/>
              </a:rPr>
              <a:t>44. ASTM D1002</a:t>
            </a:r>
          </a:p>
        </p:txBody>
      </p:sp>
      <p:sp>
        <p:nvSpPr>
          <p:cNvPr id="5" name="Title 4">
            <a:extLst>
              <a:ext uri="{FF2B5EF4-FFF2-40B4-BE49-F238E27FC236}">
                <a16:creationId xmlns:a16="http://schemas.microsoft.com/office/drawing/2014/main" id="{E1745EE8-241A-C421-4598-FBFBB0E5D632}"/>
              </a:ext>
            </a:extLst>
          </p:cNvPr>
          <p:cNvSpPr>
            <a:spLocks noGrp="1"/>
          </p:cNvSpPr>
          <p:nvPr>
            <p:ph type="title"/>
            <p:custDataLst>
              <p:tags r:id="rId4"/>
            </p:custDataLst>
          </p:nvPr>
        </p:nvSpPr>
        <p:spPr/>
        <p:txBody>
          <a:bodyPr/>
          <a:lstStyle/>
          <a:p>
            <a:r>
              <a:rPr lang="en-CA" dirty="0" err="1"/>
              <a:t>Bibliographie</a:t>
            </a:r>
            <a:endParaRPr lang="fr-CA" dirty="0"/>
          </a:p>
        </p:txBody>
      </p:sp>
    </p:spTree>
    <p:extLst>
      <p:ext uri="{BB962C8B-B14F-4D97-AF65-F5344CB8AC3E}">
        <p14:creationId xmlns:p14="http://schemas.microsoft.com/office/powerpoint/2010/main" val="69456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CFF1D-1D5A-8F2D-AA91-CC67BA32DC8B}"/>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AAD49A6A-B3C7-E349-3B4C-76F9DA7756F8}"/>
              </a:ext>
            </a:extLst>
          </p:cNvPr>
          <p:cNvSpPr>
            <a:spLocks noGrp="1"/>
          </p:cNvSpPr>
          <p:nvPr>
            <p:ph type="sldNum" sz="quarter" idx="12"/>
            <p:custDataLst>
              <p:tags r:id="rId2"/>
            </p:custDataLst>
          </p:nvPr>
        </p:nvSpPr>
        <p:spPr/>
        <p:txBody>
          <a:bodyPr/>
          <a:lstStyle/>
          <a:p>
            <a:fld id="{82B63C5F-247B-BE4F-ACBC-7BDD67617F3E}" type="slidenum">
              <a:rPr lang="fr-FR" smtClean="0"/>
              <a:t>6</a:t>
            </a:fld>
            <a:endParaRPr lang="fr-FR"/>
          </a:p>
        </p:txBody>
      </p:sp>
      <p:sp>
        <p:nvSpPr>
          <p:cNvPr id="4" name="Text Placeholder 3">
            <a:extLst>
              <a:ext uri="{FF2B5EF4-FFF2-40B4-BE49-F238E27FC236}">
                <a16:creationId xmlns:a16="http://schemas.microsoft.com/office/drawing/2014/main" id="{90F5D6E4-36EA-9C0B-5ED7-37769306856D}"/>
              </a:ext>
            </a:extLst>
          </p:cNvPr>
          <p:cNvSpPr>
            <a:spLocks noGrp="1"/>
          </p:cNvSpPr>
          <p:nvPr>
            <p:ph type="body" idx="1"/>
            <p:custDataLst>
              <p:tags r:id="rId3"/>
            </p:custDataLst>
          </p:nvPr>
        </p:nvSpPr>
        <p:spPr>
          <a:xfrm>
            <a:off x="838200" y="1295438"/>
            <a:ext cx="10513982" cy="5258985"/>
          </a:xfrm>
        </p:spPr>
        <p:txBody>
          <a:bodyPr>
            <a:normAutofit/>
          </a:bodyPr>
          <a:lstStyle/>
          <a:p>
            <a:pPr marL="285750" indent="-285750" algn="just">
              <a:buFont typeface="Arial" panose="020B0604020202020204" pitchFamily="34" charset="0"/>
              <a:buChar char="•"/>
            </a:pPr>
            <a:r>
              <a:rPr lang="fr-CA" sz="2200" dirty="0">
                <a:latin typeface="Univers Condensed Light" panose="020B0306020202040204"/>
              </a:rPr>
              <a:t>Deux types :</a:t>
            </a:r>
            <a:endParaRPr lang="en-US" sz="2200" dirty="0">
              <a:latin typeface="Univers Condensed Light" panose="020B0306020202040204"/>
            </a:endParaRP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Naturel : à base d'animaux, de plantes ou de minéraux</a:t>
            </a:r>
            <a:endParaRPr lang="en-US" sz="2200" b="0" dirty="0">
              <a:solidFill>
                <a:schemeClr val="tx1"/>
              </a:solidFill>
              <a:latin typeface="Univers Condensed Light" panose="020B0306020202040204"/>
            </a:endParaRP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Synthétique (fabriqué par des humains) : Organiques (à base de carbone) et inorganiques (sans carbone)</a:t>
            </a:r>
            <a:endParaRPr lang="en-US" sz="2200" b="0" dirty="0">
              <a:solidFill>
                <a:schemeClr val="tx1"/>
              </a:solidFill>
              <a:latin typeface="Univers Condensed Light" panose="020B0306020202040204"/>
            </a:endParaRPr>
          </a:p>
          <a:p>
            <a:pPr marL="285750" indent="-285750" algn="just">
              <a:buFont typeface="Arial" panose="020B0604020202020204" pitchFamily="34" charset="0"/>
              <a:buChar char="•"/>
            </a:pPr>
            <a:r>
              <a:rPr lang="fr-CA" sz="2200" dirty="0">
                <a:latin typeface="Univers Condensed Light" panose="020B0306020202040204"/>
              </a:rPr>
              <a:t>Les polymères organiques synthétiques sont les adhésifs les plus couramment utilisés pour coller l'aluminium et d'autres matériaux :</a:t>
            </a:r>
            <a:endParaRPr lang="en-US" sz="2200" dirty="0">
              <a:latin typeface="Univers Condensed Light" panose="020B0306020202040204"/>
            </a:endParaRP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Adhésifs thermoplastiques - irréversibles après durcissement</a:t>
            </a: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Adhésifs thermodurcissables - réversibles, ils peuvent être fondus à la chaleur après durcissement</a:t>
            </a: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Adhésifs élastomères - tels que les adhésifs en caoutchouc, peuvent être fabriqués à partir d'élastomères naturels ou synthétiques</a:t>
            </a: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Adhésifs hybrides : amalgame de composés thermoplastiques, thermodurcissables et élastomères qui présentent les avantages combinés de chaque adhésif</a:t>
            </a:r>
          </a:p>
          <a:p>
            <a:pPr marL="742950" lvl="1" indent="-285750" algn="just">
              <a:buFont typeface="Arial" panose="020B0604020202020204" pitchFamily="34" charset="0"/>
              <a:buChar char="•"/>
            </a:pPr>
            <a:r>
              <a:rPr lang="fr-CA" sz="2200" b="0" dirty="0">
                <a:solidFill>
                  <a:schemeClr val="tx1"/>
                </a:solidFill>
                <a:latin typeface="Univers Condensed Light" panose="020B0306020202040204"/>
              </a:rPr>
              <a:t>Adhésifs additifs - modifiés avec des matériaux étrangers pour améliorer certaines qualités telles que la conductivité.</a:t>
            </a:r>
            <a:endParaRPr lang="en-US" sz="2200" b="0" dirty="0">
              <a:solidFill>
                <a:schemeClr val="tx1"/>
              </a:solidFill>
              <a:latin typeface="Univers Condensed Light" panose="020B0306020202040204"/>
            </a:endParaRPr>
          </a:p>
          <a:p>
            <a:pPr marL="742950" lvl="1" indent="-285750" algn="just">
              <a:buFont typeface="Arial" panose="020B0604020202020204" pitchFamily="34" charset="0"/>
              <a:buChar char="•"/>
            </a:pPr>
            <a:endParaRPr lang="en-US" sz="2200" b="0" dirty="0">
              <a:solidFill>
                <a:schemeClr val="tx1"/>
              </a:solidFill>
              <a:latin typeface="Univers Condensed Light" panose="020B0306020202040204"/>
            </a:endParaRPr>
          </a:p>
        </p:txBody>
      </p:sp>
      <p:sp>
        <p:nvSpPr>
          <p:cNvPr id="5" name="Title 4">
            <a:extLst>
              <a:ext uri="{FF2B5EF4-FFF2-40B4-BE49-F238E27FC236}">
                <a16:creationId xmlns:a16="http://schemas.microsoft.com/office/drawing/2014/main" id="{B243A516-9EDB-10BE-5195-AE5AB0572043}"/>
              </a:ext>
            </a:extLst>
          </p:cNvPr>
          <p:cNvSpPr>
            <a:spLocks noGrp="1"/>
          </p:cNvSpPr>
          <p:nvPr>
            <p:ph type="title"/>
            <p:custDataLst>
              <p:tags r:id="rId4"/>
            </p:custDataLst>
          </p:nvPr>
        </p:nvSpPr>
        <p:spPr>
          <a:xfrm>
            <a:off x="838200" y="513568"/>
            <a:ext cx="9821449" cy="583797"/>
          </a:xfrm>
        </p:spPr>
        <p:txBody>
          <a:bodyPr>
            <a:noAutofit/>
          </a:bodyPr>
          <a:lstStyle/>
          <a:p>
            <a:r>
              <a:rPr lang="fr-CA" dirty="0"/>
              <a:t>Classification des adhésifs</a:t>
            </a:r>
          </a:p>
        </p:txBody>
      </p:sp>
    </p:spTree>
    <p:extLst>
      <p:ext uri="{BB962C8B-B14F-4D97-AF65-F5344CB8AC3E}">
        <p14:creationId xmlns:p14="http://schemas.microsoft.com/office/powerpoint/2010/main" val="2246290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custDataLst>
              <p:tags r:id="rId1"/>
            </p:custDataLst>
          </p:nvPr>
        </p:nvSpPr>
        <p:spPr/>
        <p:txBody>
          <a:bodyPr/>
          <a:lstStyle/>
          <a:p>
            <a:r>
              <a:rPr lang="fr-FR">
                <a:solidFill>
                  <a:schemeClr val="accent2"/>
                </a:solidFill>
              </a:rPr>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custDataLst>
              <p:tags r:id="rId2"/>
            </p:custDataLst>
          </p:nvPr>
        </p:nvPicPr>
        <p:blipFill>
          <a:blip r:embed="rId21"/>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custDataLst>
              <p:tags r:id="rId3"/>
            </p:custDataLst>
          </p:nvPr>
        </p:nvPicPr>
        <p:blipFill>
          <a:blip r:embed="rId22"/>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custDataLst>
              <p:tags r:id="rId4"/>
            </p:custDataLst>
          </p:nvPr>
        </p:nvPicPr>
        <p:blipFill>
          <a:blip r:embed="rId23"/>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custDataLst>
              <p:tags r:id="rId6"/>
            </p:custDataLst>
          </p:nvPr>
        </p:nvPicPr>
        <p:blipFill>
          <a:blip r:embed="rId26"/>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custDataLst>
              <p:tags r:id="rId7"/>
            </p:custDataLst>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custDataLst>
              <p:tags r:id="rId8"/>
            </p:custDataLst>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custDataLst>
              <p:tags r:id="rId9"/>
            </p:custDataLst>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custDataLst>
              <p:tags r:id="rId10"/>
            </p:custDataLst>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custDataLst>
              <p:tags r:id="rId11"/>
            </p:custDataLst>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custDataLst>
              <p:tags r:id="rId12"/>
            </p:custDataLst>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custDataLst>
              <p:tags r:id="rId13"/>
            </p:custDataLst>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custDataLst>
              <p:tags r:id="rId14"/>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custDataLst>
              <p:tags r:id="rId15"/>
            </p:custDataLst>
          </p:nvPr>
        </p:nvSpPr>
        <p:spPr/>
        <p:txBody>
          <a:bodyPr/>
          <a:lstStyle/>
          <a:p>
            <a:fld id="{82B63C5F-247B-BE4F-ACBC-7BDD67617F3E}" type="slidenum">
              <a:rPr lang="fr-FR" smtClean="0"/>
              <a:t>60</a:t>
            </a:fld>
            <a:endParaRPr lang="fr-FR"/>
          </a:p>
        </p:txBody>
      </p:sp>
      <p:pic>
        <p:nvPicPr>
          <p:cNvPr id="5" name="Image 4"/>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custDataLst>
              <p:tags r:id="rId17"/>
            </p:custDataLst>
          </p:nvPr>
        </p:nvPicPr>
        <p:blipFill>
          <a:blip r:embed="rId28">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custDataLst>
              <p:tags r:id="rId18"/>
            </p:custDataLst>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custDataLst>
              <p:tags r:id="rId19"/>
            </p:custDataLst>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2C4C52B0-0DB1-4B47-8CAA-7EF8E6060CC5}"/>
              </a:ext>
            </a:extLst>
          </p:cNvPr>
          <p:cNvPicPr>
            <a:picLocks noChangeAspect="1"/>
          </p:cNvPicPr>
          <p:nvPr/>
        </p:nvPicPr>
        <p:blipFill>
          <a:blip r:embed="rId29"/>
          <a:stretch>
            <a:fillRect/>
          </a:stretch>
        </p:blipFill>
        <p:spPr>
          <a:xfrm>
            <a:off x="803020" y="2339673"/>
            <a:ext cx="1513877" cy="726177"/>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99D561-6794-317D-B492-345FF3ECEDD7}"/>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005ABDD7-4F2F-1BF7-A96B-09250F8068FA}"/>
              </a:ext>
            </a:extLst>
          </p:cNvPr>
          <p:cNvSpPr>
            <a:spLocks noGrp="1"/>
          </p:cNvSpPr>
          <p:nvPr>
            <p:ph type="sldNum" sz="quarter" idx="12"/>
            <p:custDataLst>
              <p:tags r:id="rId2"/>
            </p:custDataLst>
          </p:nvPr>
        </p:nvSpPr>
        <p:spPr/>
        <p:txBody>
          <a:bodyPr/>
          <a:lstStyle/>
          <a:p>
            <a:fld id="{82B63C5F-247B-BE4F-ACBC-7BDD67617F3E}" type="slidenum">
              <a:rPr lang="fr-FR" smtClean="0"/>
              <a:t>7</a:t>
            </a:fld>
            <a:endParaRPr lang="fr-FR"/>
          </a:p>
        </p:txBody>
      </p:sp>
      <p:sp>
        <p:nvSpPr>
          <p:cNvPr id="4" name="Text Placeholder 3">
            <a:extLst>
              <a:ext uri="{FF2B5EF4-FFF2-40B4-BE49-F238E27FC236}">
                <a16:creationId xmlns:a16="http://schemas.microsoft.com/office/drawing/2014/main" id="{9D350A79-3072-C8F0-F395-2DF89523AB3B}"/>
              </a:ext>
            </a:extLst>
          </p:cNvPr>
          <p:cNvSpPr>
            <a:spLocks noGrp="1"/>
          </p:cNvSpPr>
          <p:nvPr>
            <p:ph type="body" idx="1"/>
            <p:custDataLst>
              <p:tags r:id="rId3"/>
            </p:custDataLst>
          </p:nvPr>
        </p:nvSpPr>
        <p:spPr>
          <a:xfrm>
            <a:off x="1006111" y="1443987"/>
            <a:ext cx="10513982" cy="79851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dirty="0">
                <a:ln>
                  <a:noFill/>
                </a:ln>
                <a:solidFill>
                  <a:srgbClr val="000000"/>
                </a:solidFill>
                <a:effectLst/>
                <a:uLnTx/>
                <a:uFillTx/>
              </a:rPr>
              <a:t>Classés en fonction de leur composition chimique, de leur état physique, de leur structure et de leur capacité de charge.</a:t>
            </a:r>
            <a:endParaRPr lang="fr-CA" sz="2200" dirty="0"/>
          </a:p>
        </p:txBody>
      </p:sp>
      <p:graphicFrame>
        <p:nvGraphicFramePr>
          <p:cNvPr id="6" name="Table 6">
            <a:extLst>
              <a:ext uri="{FF2B5EF4-FFF2-40B4-BE49-F238E27FC236}">
                <a16:creationId xmlns:a16="http://schemas.microsoft.com/office/drawing/2014/main" id="{C721C6E0-6237-49CD-B48B-D76F86915F64}"/>
              </a:ext>
            </a:extLst>
          </p:cNvPr>
          <p:cNvGraphicFramePr>
            <a:graphicFrameLocks noGrp="1"/>
          </p:cNvGraphicFramePr>
          <p:nvPr>
            <p:custDataLst>
              <p:tags r:id="rId4"/>
            </p:custDataLst>
            <p:extLst>
              <p:ext uri="{D42A27DB-BD31-4B8C-83A1-F6EECF244321}">
                <p14:modId xmlns:p14="http://schemas.microsoft.com/office/powerpoint/2010/main" val="2670867453"/>
              </p:ext>
            </p:extLst>
          </p:nvPr>
        </p:nvGraphicFramePr>
        <p:xfrm>
          <a:off x="1006111" y="2319444"/>
          <a:ext cx="10219931" cy="2133600"/>
        </p:xfrm>
        <a:graphic>
          <a:graphicData uri="http://schemas.openxmlformats.org/drawingml/2006/table">
            <a:tbl>
              <a:tblPr firstRow="1" bandRow="1">
                <a:tableStyleId>{5C22544A-7EE6-4342-B048-85BDC9FD1C3A}</a:tableStyleId>
              </a:tblPr>
              <a:tblGrid>
                <a:gridCol w="3565288">
                  <a:extLst>
                    <a:ext uri="{9D8B030D-6E8A-4147-A177-3AD203B41FA5}">
                      <a16:colId xmlns:a16="http://schemas.microsoft.com/office/drawing/2014/main" val="2660035908"/>
                    </a:ext>
                  </a:extLst>
                </a:gridCol>
                <a:gridCol w="1575397">
                  <a:extLst>
                    <a:ext uri="{9D8B030D-6E8A-4147-A177-3AD203B41FA5}">
                      <a16:colId xmlns:a16="http://schemas.microsoft.com/office/drawing/2014/main" val="542065711"/>
                    </a:ext>
                  </a:extLst>
                </a:gridCol>
                <a:gridCol w="2612756">
                  <a:extLst>
                    <a:ext uri="{9D8B030D-6E8A-4147-A177-3AD203B41FA5}">
                      <a16:colId xmlns:a16="http://schemas.microsoft.com/office/drawing/2014/main" val="3934422019"/>
                    </a:ext>
                  </a:extLst>
                </a:gridCol>
                <a:gridCol w="2466490">
                  <a:extLst>
                    <a:ext uri="{9D8B030D-6E8A-4147-A177-3AD203B41FA5}">
                      <a16:colId xmlns:a16="http://schemas.microsoft.com/office/drawing/2014/main" val="2460241633"/>
                    </a:ext>
                  </a:extLst>
                </a:gridCol>
              </a:tblGrid>
              <a:tr h="370840">
                <a:tc>
                  <a:txBody>
                    <a:bodyPr/>
                    <a:lstStyle/>
                    <a:p>
                      <a:pPr algn="ctr"/>
                      <a:r>
                        <a:rPr lang="en-CA" sz="2000" dirty="0">
                          <a:latin typeface="Univers Condensed Light" panose="020B0306020202040204"/>
                        </a:rPr>
                        <a:t>Composition </a:t>
                      </a:r>
                      <a:r>
                        <a:rPr lang="en-CA" sz="2000" dirty="0" err="1">
                          <a:latin typeface="Univers Condensed Light" panose="020B0306020202040204"/>
                        </a:rPr>
                        <a:t>chimique</a:t>
                      </a:r>
                      <a:endParaRPr lang="fr-CA" sz="2000" dirty="0">
                        <a:latin typeface="Univers Condensed Light" panose="020B0306020202040204"/>
                      </a:endParaRPr>
                    </a:p>
                  </a:txBody>
                  <a:tcPr/>
                </a:tc>
                <a:tc>
                  <a:txBody>
                    <a:bodyPr/>
                    <a:lstStyle/>
                    <a:p>
                      <a:pPr algn="ctr"/>
                      <a:r>
                        <a:rPr lang="en-CA" sz="2000" dirty="0">
                          <a:latin typeface="Univers Condensed Light" panose="020B0306020202040204"/>
                        </a:rPr>
                        <a:t>État physique</a:t>
                      </a:r>
                      <a:endParaRPr lang="fr-CA" sz="2000" dirty="0">
                        <a:latin typeface="Univers Condensed Light" panose="020B0306020202040204"/>
                      </a:endParaRPr>
                    </a:p>
                  </a:txBody>
                  <a:tcPr/>
                </a:tc>
                <a:tc>
                  <a:txBody>
                    <a:bodyPr/>
                    <a:lstStyle/>
                    <a:p>
                      <a:pPr algn="ctr"/>
                      <a:r>
                        <a:rPr lang="en-CA" sz="2000" dirty="0">
                          <a:latin typeface="Univers Condensed Light" panose="020B0306020202040204"/>
                        </a:rPr>
                        <a:t>Classification</a:t>
                      </a:r>
                      <a:endParaRPr lang="fr-CA" sz="2000" dirty="0">
                        <a:latin typeface="Univers Condensed Light" panose="020B0306020202040204"/>
                      </a:endParaRPr>
                    </a:p>
                  </a:txBody>
                  <a:tcPr/>
                </a:tc>
                <a:tc>
                  <a:txBody>
                    <a:bodyPr/>
                    <a:lstStyle/>
                    <a:p>
                      <a:pPr algn="ctr"/>
                      <a:r>
                        <a:rPr lang="en-CA" sz="2000" dirty="0" err="1">
                          <a:latin typeface="Univers Condensed Light" panose="020B0306020202040204"/>
                        </a:rPr>
                        <a:t>Capacité</a:t>
                      </a:r>
                      <a:r>
                        <a:rPr lang="en-CA" sz="2000" dirty="0">
                          <a:latin typeface="Univers Condensed Light" panose="020B0306020202040204"/>
                        </a:rPr>
                        <a:t> de charge</a:t>
                      </a:r>
                      <a:endParaRPr lang="fr-CA" sz="2000" dirty="0">
                        <a:latin typeface="Univers Condensed Light" panose="020B0306020202040204"/>
                      </a:endParaRPr>
                    </a:p>
                  </a:txBody>
                  <a:tcPr/>
                </a:tc>
                <a:extLst>
                  <a:ext uri="{0D108BD9-81ED-4DB2-BD59-A6C34878D82A}">
                    <a16:rowId xmlns:a16="http://schemas.microsoft.com/office/drawing/2014/main" val="262633539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latin typeface="Univers Condensed Light" panose="020B0306020202040204"/>
                        </a:rPr>
                        <a:t>Époxy</a:t>
                      </a:r>
                      <a:r>
                        <a:rPr lang="en-CA" dirty="0">
                          <a:latin typeface="Univers Condensed Light" panose="020B0306020202040204"/>
                        </a:rPr>
                        <a:t> (</a:t>
                      </a:r>
                      <a:r>
                        <a:rPr lang="en-CA" dirty="0" err="1">
                          <a:latin typeface="Univers Condensed Light" panose="020B0306020202040204"/>
                        </a:rPr>
                        <a:t>groupements</a:t>
                      </a:r>
                      <a:r>
                        <a:rPr lang="en-CA" dirty="0">
                          <a:latin typeface="Univers Condensed Light" panose="020B0306020202040204"/>
                        </a:rPr>
                        <a:t> -OH)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latin typeface="Univers Condensed Light" panose="020B0306020202040204"/>
                        </a:rPr>
                        <a:t>Polyuréthane</a:t>
                      </a:r>
                      <a:r>
                        <a:rPr lang="en-CA" dirty="0">
                          <a:latin typeface="Univers Condensed Light" panose="020B0306020202040204"/>
                        </a:rPr>
                        <a:t> (</a:t>
                      </a:r>
                      <a:r>
                        <a:rPr lang="en-CA" dirty="0" err="1">
                          <a:latin typeface="Univers Condensed Light" panose="020B0306020202040204"/>
                        </a:rPr>
                        <a:t>groupements</a:t>
                      </a:r>
                      <a:endParaRPr lang="en-CA" dirty="0">
                        <a:latin typeface="Univers Condensed Light" panose="020B030602020204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latin typeface="Univers Condensed Light" panose="020B0306020202040204"/>
                        </a:rPr>
                        <a:t>      -NH, 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latin typeface="Univers Condensed Light" panose="020B0306020202040204"/>
                        </a:rPr>
                        <a:t>Acrylique</a:t>
                      </a:r>
                      <a:r>
                        <a:rPr lang="en-CA" dirty="0">
                          <a:latin typeface="Univers Condensed Light" panose="020B0306020202040204"/>
                        </a:rPr>
                        <a:t> (</a:t>
                      </a:r>
                      <a:r>
                        <a:rPr lang="en-CA" dirty="0" err="1">
                          <a:latin typeface="Univers Condensed Light" panose="020B0306020202040204"/>
                        </a:rPr>
                        <a:t>groupements</a:t>
                      </a:r>
                      <a:r>
                        <a:rPr lang="en-CA" dirty="0">
                          <a:latin typeface="Univers Condensed Light" panose="020B0306020202040204"/>
                        </a:rPr>
                        <a:t> C=O, C-O)</a:t>
                      </a:r>
                    </a:p>
                  </a:txBody>
                  <a:tcPr/>
                </a:tc>
                <a:tc>
                  <a:txBody>
                    <a:bodyPr/>
                    <a:lstStyle/>
                    <a:p>
                      <a:pPr marL="285750" indent="-285750">
                        <a:buFont typeface="Arial" panose="020B0604020202020204" pitchFamily="34" charset="0"/>
                        <a:buChar char="•"/>
                      </a:pPr>
                      <a:r>
                        <a:rPr lang="en-CA" dirty="0">
                          <a:latin typeface="Univers Condensed Light" panose="020B0306020202040204"/>
                        </a:rPr>
                        <a:t>Pâte</a:t>
                      </a:r>
                    </a:p>
                    <a:p>
                      <a:pPr marL="285750" indent="-285750">
                        <a:buFont typeface="Arial" panose="020B0604020202020204" pitchFamily="34" charset="0"/>
                        <a:buChar char="•"/>
                      </a:pPr>
                      <a:r>
                        <a:rPr lang="en-CA" dirty="0">
                          <a:latin typeface="Univers Condensed Light" panose="020B0306020202040204"/>
                        </a:rPr>
                        <a:t>Liquide</a:t>
                      </a:r>
                    </a:p>
                    <a:p>
                      <a:pPr marL="285750" indent="-285750">
                        <a:buFont typeface="Arial" panose="020B0604020202020204" pitchFamily="34" charset="0"/>
                        <a:buChar char="•"/>
                      </a:pPr>
                      <a:r>
                        <a:rPr lang="en-CA" dirty="0">
                          <a:latin typeface="Univers Condensed Light" panose="020B0306020202040204"/>
                        </a:rPr>
                        <a:t>Film</a:t>
                      </a:r>
                    </a:p>
                    <a:p>
                      <a:pPr marL="285750" indent="-285750">
                        <a:buFont typeface="Arial" panose="020B0604020202020204" pitchFamily="34" charset="0"/>
                        <a:buChar char="•"/>
                      </a:pPr>
                      <a:r>
                        <a:rPr lang="en-CA" dirty="0">
                          <a:latin typeface="Univers Condensed Light" panose="020B0306020202040204"/>
                        </a:rPr>
                        <a:t>Granules</a:t>
                      </a:r>
                      <a:endParaRPr lang="fr-CA" dirty="0">
                        <a:latin typeface="Univers Condensed Light" panose="020B0306020202040204"/>
                      </a:endParaRPr>
                    </a:p>
                  </a:txBody>
                  <a:tcPr/>
                </a:tc>
                <a:tc>
                  <a:txBody>
                    <a:bodyPr/>
                    <a:lstStyle/>
                    <a:p>
                      <a:pPr marL="285750" indent="-285750">
                        <a:buFont typeface="Arial" panose="020B0604020202020204" pitchFamily="34" charset="0"/>
                        <a:buChar char="•"/>
                      </a:pPr>
                      <a:r>
                        <a:rPr lang="en-CA" dirty="0" err="1">
                          <a:latin typeface="Univers Condensed Light" panose="020B0306020202040204"/>
                        </a:rPr>
                        <a:t>Thermodurcissable</a:t>
                      </a:r>
                      <a:endParaRPr lang="en-CA" dirty="0">
                        <a:latin typeface="Univers Condensed Light" panose="020B0306020202040204"/>
                      </a:endParaRPr>
                    </a:p>
                    <a:p>
                      <a:pPr marL="285750" indent="-285750">
                        <a:buFont typeface="Arial" panose="020B0604020202020204" pitchFamily="34" charset="0"/>
                        <a:buChar char="•"/>
                      </a:pPr>
                      <a:r>
                        <a:rPr lang="en-CA" dirty="0" err="1">
                          <a:latin typeface="Univers Condensed Light" panose="020B0306020202040204"/>
                        </a:rPr>
                        <a:t>Thermoplastique</a:t>
                      </a:r>
                      <a:endParaRPr lang="en-CA" dirty="0">
                        <a:latin typeface="Univers Condensed Light" panose="020B0306020202040204"/>
                      </a:endParaRPr>
                    </a:p>
                    <a:p>
                      <a:pPr marL="285750" indent="-285750">
                        <a:buFont typeface="Arial" panose="020B0604020202020204" pitchFamily="34" charset="0"/>
                        <a:buChar char="•"/>
                      </a:pPr>
                      <a:r>
                        <a:rPr lang="en-CA" dirty="0">
                          <a:latin typeface="Univers Condensed Light" panose="020B0306020202040204"/>
                        </a:rPr>
                        <a:t>Colle </a:t>
                      </a:r>
                      <a:r>
                        <a:rPr lang="en-CA" dirty="0" err="1">
                          <a:latin typeface="Univers Condensed Light" panose="020B0306020202040204"/>
                        </a:rPr>
                        <a:t>chaude</a:t>
                      </a:r>
                      <a:endParaRPr lang="en-CA" dirty="0">
                        <a:latin typeface="Univers Condensed Light" panose="020B0306020202040204"/>
                      </a:endParaRPr>
                    </a:p>
                    <a:p>
                      <a:pPr marL="285750" indent="-285750">
                        <a:buFont typeface="Arial" panose="020B0604020202020204" pitchFamily="34" charset="0"/>
                        <a:buChar char="•"/>
                      </a:pPr>
                      <a:r>
                        <a:rPr lang="en-CA" dirty="0">
                          <a:latin typeface="Univers Condensed Light" panose="020B0306020202040204"/>
                        </a:rPr>
                        <a:t>Colle </a:t>
                      </a:r>
                      <a:r>
                        <a:rPr lang="en-CA" dirty="0" err="1">
                          <a:latin typeface="Univers Condensed Light" panose="020B0306020202040204"/>
                        </a:rPr>
                        <a:t>chaude</a:t>
                      </a:r>
                      <a:r>
                        <a:rPr lang="en-CA" dirty="0">
                          <a:latin typeface="Univers Condensed Light" panose="020B0306020202040204"/>
                        </a:rPr>
                        <a:t> </a:t>
                      </a:r>
                      <a:r>
                        <a:rPr lang="en-CA" dirty="0" err="1">
                          <a:latin typeface="Univers Condensed Light" panose="020B0306020202040204"/>
                        </a:rPr>
                        <a:t>réactive</a:t>
                      </a:r>
                      <a:endParaRPr lang="en-CA" dirty="0">
                        <a:latin typeface="Univers Condensed Light" panose="020B0306020202040204"/>
                      </a:endParaRPr>
                    </a:p>
                    <a:p>
                      <a:pPr marL="285750" indent="-285750">
                        <a:buFont typeface="Arial" panose="020B0604020202020204" pitchFamily="34" charset="0"/>
                        <a:buChar char="•"/>
                      </a:pPr>
                      <a:r>
                        <a:rPr lang="en-CA" dirty="0">
                          <a:latin typeface="Univers Condensed Light" panose="020B0306020202040204"/>
                        </a:rPr>
                        <a:t>Pression sensible</a:t>
                      </a:r>
                    </a:p>
                    <a:p>
                      <a:pPr marL="285750" indent="-285750">
                        <a:buFont typeface="Arial" panose="020B0604020202020204" pitchFamily="34" charset="0"/>
                        <a:buChar char="•"/>
                      </a:pPr>
                      <a:r>
                        <a:rPr lang="en-CA" dirty="0">
                          <a:latin typeface="Univers Condensed Light" panose="020B0306020202040204"/>
                        </a:rPr>
                        <a:t>Contact</a:t>
                      </a:r>
                      <a:endParaRPr lang="fr-CA" dirty="0">
                        <a:latin typeface="Univers Condensed Light" panose="020B0306020202040204"/>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latin typeface="Univers Condensed Light" panose="020B0306020202040204"/>
                        </a:rPr>
                        <a:t>Structurale</a:t>
                      </a:r>
                      <a:endParaRPr lang="en-CA" dirty="0">
                        <a:latin typeface="Univers Condensed Light" panose="020B030602020204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Univers Condensed Light" panose="020B0306020202040204"/>
                        </a:rPr>
                        <a:t>Semi-</a:t>
                      </a:r>
                      <a:r>
                        <a:rPr lang="en-CA" dirty="0" err="1">
                          <a:latin typeface="Univers Condensed Light" panose="020B0306020202040204"/>
                        </a:rPr>
                        <a:t>structurale</a:t>
                      </a:r>
                      <a:endParaRPr lang="en-CA" dirty="0">
                        <a:latin typeface="Univers Condensed Light" panose="020B030602020204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Univers Condensed Light" panose="020B0306020202040204"/>
                        </a:rPr>
                        <a:t>Non-</a:t>
                      </a:r>
                      <a:r>
                        <a:rPr lang="en-CA" dirty="0" err="1">
                          <a:latin typeface="Univers Condensed Light" panose="020B0306020202040204"/>
                        </a:rPr>
                        <a:t>structurale</a:t>
                      </a:r>
                      <a:endParaRPr lang="fr-CA" dirty="0">
                        <a:latin typeface="Univers Condensed Light" panose="020B030602020204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Univers Condensed Light" panose="020B0306020202040204"/>
                      </a:endParaRPr>
                    </a:p>
                    <a:p>
                      <a:endParaRPr lang="fr-CA" dirty="0">
                        <a:latin typeface="Univers Condensed Light" panose="020B0306020202040204"/>
                      </a:endParaRPr>
                    </a:p>
                  </a:txBody>
                  <a:tcPr/>
                </a:tc>
                <a:extLst>
                  <a:ext uri="{0D108BD9-81ED-4DB2-BD59-A6C34878D82A}">
                    <a16:rowId xmlns:a16="http://schemas.microsoft.com/office/drawing/2014/main" val="2954043442"/>
                  </a:ext>
                </a:extLst>
              </a:tr>
            </a:tbl>
          </a:graphicData>
        </a:graphic>
      </p:graphicFrame>
      <p:sp>
        <p:nvSpPr>
          <p:cNvPr id="8" name="Title 4">
            <a:extLst>
              <a:ext uri="{FF2B5EF4-FFF2-40B4-BE49-F238E27FC236}">
                <a16:creationId xmlns:a16="http://schemas.microsoft.com/office/drawing/2014/main" id="{45059D0C-C8A2-9AC9-EDF8-5DA261DC3E6A}"/>
              </a:ext>
            </a:extLst>
          </p:cNvPr>
          <p:cNvSpPr txBox="1">
            <a:spLocks/>
          </p:cNvSpPr>
          <p:nvPr>
            <p:custDataLst>
              <p:tags r:id="rId5"/>
            </p:custDataLst>
          </p:nvPr>
        </p:nvSpPr>
        <p:spPr>
          <a:xfrm>
            <a:off x="799690" y="569628"/>
            <a:ext cx="9821449" cy="92692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0" i="0" kern="1200">
                <a:solidFill>
                  <a:schemeClr val="accent2"/>
                </a:solidFill>
                <a:latin typeface="Univers Condensed Light" panose="020B0306020202040204" pitchFamily="34" charset="0"/>
                <a:ea typeface="+mj-ea"/>
                <a:cs typeface="+mj-cs"/>
              </a:defRPr>
            </a:lvl1pPr>
          </a:lstStyle>
          <a:p>
            <a:r>
              <a:rPr lang="fr-CA" dirty="0"/>
              <a:t>Classification des adhésifs organiques</a:t>
            </a:r>
          </a:p>
        </p:txBody>
      </p:sp>
      <p:pic>
        <p:nvPicPr>
          <p:cNvPr id="5122" name="Picture 2">
            <a:extLst>
              <a:ext uri="{FF2B5EF4-FFF2-40B4-BE49-F238E27FC236}">
                <a16:creationId xmlns:a16="http://schemas.microsoft.com/office/drawing/2014/main" id="{BCB8CD21-6382-7BE3-C650-FA345F39F982}"/>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7161575" y="4764756"/>
            <a:ext cx="3459564" cy="20757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3C4C5CA-DDDA-335C-DB9E-EA82FC3FA887}"/>
              </a:ext>
            </a:extLst>
          </p:cNvPr>
          <p:cNvPicPr>
            <a:picLocks noChangeAspect="1" noChangeArrowheads="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1174249" y="4681462"/>
            <a:ext cx="2584460" cy="18543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M™ Scotch-Weld™ Hot Melt Adhesive, 3779-B, amber">
            <a:extLst>
              <a:ext uri="{FF2B5EF4-FFF2-40B4-BE49-F238E27FC236}">
                <a16:creationId xmlns:a16="http://schemas.microsoft.com/office/drawing/2014/main" id="{6FE99FF5-6849-DDDC-19E5-982C41EA4AAE}"/>
              </a:ext>
            </a:extLst>
          </p:cNvPr>
          <p:cNvPicPr>
            <a:picLocks noChangeAspect="1" noChangeArrowheads="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4598383" y="4860925"/>
            <a:ext cx="2247900" cy="1495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A0B706-68E8-040A-C984-1BD5B70A1FFD}"/>
              </a:ext>
            </a:extLst>
          </p:cNvPr>
          <p:cNvSpPr txBox="1"/>
          <p:nvPr>
            <p:custDataLst>
              <p:tags r:id="rId9"/>
            </p:custDataLst>
          </p:nvPr>
        </p:nvSpPr>
        <p:spPr>
          <a:xfrm>
            <a:off x="3920530" y="6076288"/>
            <a:ext cx="1418712" cy="369332"/>
          </a:xfrm>
          <a:prstGeom prst="rect">
            <a:avLst/>
          </a:prstGeom>
          <a:noFill/>
        </p:spPr>
        <p:txBody>
          <a:bodyPr wrap="square" rtlCol="0">
            <a:spAutoFit/>
          </a:bodyPr>
          <a:lstStyle/>
          <a:p>
            <a:r>
              <a:rPr lang="en-CA" b="1" i="1" dirty="0" err="1">
                <a:latin typeface="Univers Condensed Light" panose="020B0306020202040204"/>
              </a:rPr>
              <a:t>Réf</a:t>
            </a:r>
            <a:r>
              <a:rPr lang="en-CA" b="1" i="1" dirty="0">
                <a:latin typeface="Univers Condensed Light" panose="020B0306020202040204"/>
              </a:rPr>
              <a:t> 13 à 15</a:t>
            </a:r>
            <a:endParaRPr lang="fr-CA" b="1" i="1" dirty="0">
              <a:latin typeface="Univers Condensed Light" panose="020B0306020202040204"/>
            </a:endParaRPr>
          </a:p>
        </p:txBody>
      </p:sp>
    </p:spTree>
    <p:extLst>
      <p:ext uri="{BB962C8B-B14F-4D97-AF65-F5344CB8AC3E}">
        <p14:creationId xmlns:p14="http://schemas.microsoft.com/office/powerpoint/2010/main" val="213752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B330A0-90E4-862D-E772-E33B765C7FD5}"/>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A4F7BCDA-5A09-18FB-A6B4-F68D71AEA9E8}"/>
              </a:ext>
            </a:extLst>
          </p:cNvPr>
          <p:cNvSpPr>
            <a:spLocks noGrp="1"/>
          </p:cNvSpPr>
          <p:nvPr>
            <p:ph type="sldNum" sz="quarter" idx="12"/>
            <p:custDataLst>
              <p:tags r:id="rId2"/>
            </p:custDataLst>
          </p:nvPr>
        </p:nvSpPr>
        <p:spPr/>
        <p:txBody>
          <a:bodyPr/>
          <a:lstStyle/>
          <a:p>
            <a:fld id="{82B63C5F-247B-BE4F-ACBC-7BDD67617F3E}" type="slidenum">
              <a:rPr lang="fr-FR" smtClean="0"/>
              <a:t>8</a:t>
            </a:fld>
            <a:endParaRPr lang="fr-FR"/>
          </a:p>
        </p:txBody>
      </p:sp>
      <p:sp>
        <p:nvSpPr>
          <p:cNvPr id="5" name="Title 4">
            <a:extLst>
              <a:ext uri="{FF2B5EF4-FFF2-40B4-BE49-F238E27FC236}">
                <a16:creationId xmlns:a16="http://schemas.microsoft.com/office/drawing/2014/main" id="{2458E16A-9609-8599-5B6F-261BE878E9B6}"/>
              </a:ext>
            </a:extLst>
          </p:cNvPr>
          <p:cNvSpPr>
            <a:spLocks noGrp="1"/>
          </p:cNvSpPr>
          <p:nvPr>
            <p:ph type="title"/>
            <p:custDataLst>
              <p:tags r:id="rId3"/>
            </p:custDataLst>
          </p:nvPr>
        </p:nvSpPr>
        <p:spPr/>
        <p:txBody>
          <a:bodyPr/>
          <a:lstStyle/>
          <a:p>
            <a:r>
              <a:rPr lang="fr-CA" dirty="0"/>
              <a:t>Types d'adhésifs selon la classification</a:t>
            </a:r>
          </a:p>
        </p:txBody>
      </p:sp>
      <p:graphicFrame>
        <p:nvGraphicFramePr>
          <p:cNvPr id="6" name="Table 6">
            <a:extLst>
              <a:ext uri="{FF2B5EF4-FFF2-40B4-BE49-F238E27FC236}">
                <a16:creationId xmlns:a16="http://schemas.microsoft.com/office/drawing/2014/main" id="{0DAB25FA-E469-C423-6386-E865FA7076FC}"/>
              </a:ext>
            </a:extLst>
          </p:cNvPr>
          <p:cNvGraphicFramePr>
            <a:graphicFrameLocks noGrp="1"/>
          </p:cNvGraphicFramePr>
          <p:nvPr>
            <p:custDataLst>
              <p:tags r:id="rId4"/>
            </p:custDataLst>
            <p:extLst>
              <p:ext uri="{D42A27DB-BD31-4B8C-83A1-F6EECF244321}">
                <p14:modId xmlns:p14="http://schemas.microsoft.com/office/powerpoint/2010/main" val="1701561884"/>
              </p:ext>
            </p:extLst>
          </p:nvPr>
        </p:nvGraphicFramePr>
        <p:xfrm>
          <a:off x="838200" y="1793174"/>
          <a:ext cx="10387844" cy="3986321"/>
        </p:xfrm>
        <a:graphic>
          <a:graphicData uri="http://schemas.openxmlformats.org/drawingml/2006/table">
            <a:tbl>
              <a:tblPr firstRow="1" bandRow="1">
                <a:tableStyleId>{5C22544A-7EE6-4342-B048-85BDC9FD1C3A}</a:tableStyleId>
              </a:tblPr>
              <a:tblGrid>
                <a:gridCol w="2596961">
                  <a:extLst>
                    <a:ext uri="{9D8B030D-6E8A-4147-A177-3AD203B41FA5}">
                      <a16:colId xmlns:a16="http://schemas.microsoft.com/office/drawing/2014/main" val="2353502509"/>
                    </a:ext>
                  </a:extLst>
                </a:gridCol>
                <a:gridCol w="2596961">
                  <a:extLst>
                    <a:ext uri="{9D8B030D-6E8A-4147-A177-3AD203B41FA5}">
                      <a16:colId xmlns:a16="http://schemas.microsoft.com/office/drawing/2014/main" val="1407361395"/>
                    </a:ext>
                  </a:extLst>
                </a:gridCol>
                <a:gridCol w="2596961">
                  <a:extLst>
                    <a:ext uri="{9D8B030D-6E8A-4147-A177-3AD203B41FA5}">
                      <a16:colId xmlns:a16="http://schemas.microsoft.com/office/drawing/2014/main" val="3211367300"/>
                    </a:ext>
                  </a:extLst>
                </a:gridCol>
                <a:gridCol w="2596961">
                  <a:extLst>
                    <a:ext uri="{9D8B030D-6E8A-4147-A177-3AD203B41FA5}">
                      <a16:colId xmlns:a16="http://schemas.microsoft.com/office/drawing/2014/main" val="2688346670"/>
                    </a:ext>
                  </a:extLst>
                </a:gridCol>
              </a:tblGrid>
              <a:tr h="542081">
                <a:tc>
                  <a:txBody>
                    <a:bodyPr/>
                    <a:lstStyle/>
                    <a:p>
                      <a:pPr algn="ctr"/>
                      <a:r>
                        <a:rPr lang="en-CA" sz="2400" dirty="0" err="1">
                          <a:latin typeface="Univers Condensed Light" panose="020B0306020202040204"/>
                        </a:rPr>
                        <a:t>Thermodurcissable</a:t>
                      </a:r>
                      <a:endParaRPr lang="fr-CA" sz="2400" dirty="0">
                        <a:latin typeface="Univers Condensed Light" panose="020B0306020202040204"/>
                      </a:endParaRPr>
                    </a:p>
                  </a:txBody>
                  <a:tcPr/>
                </a:tc>
                <a:tc>
                  <a:txBody>
                    <a:bodyPr/>
                    <a:lstStyle/>
                    <a:p>
                      <a:pPr algn="ctr"/>
                      <a:r>
                        <a:rPr lang="en-CA" sz="2400" dirty="0" err="1">
                          <a:latin typeface="Univers Condensed Light" panose="020B0306020202040204"/>
                        </a:rPr>
                        <a:t>Thermoplastique</a:t>
                      </a:r>
                      <a:endParaRPr lang="fr-CA" sz="2400" dirty="0">
                        <a:latin typeface="Univers Condensed Light" panose="020B0306020202040204"/>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Univers Condensed Light" panose="020B0306020202040204"/>
                        </a:rPr>
                        <a:t>Colle </a:t>
                      </a:r>
                      <a:r>
                        <a:rPr lang="en-CA" sz="2400" dirty="0" err="1">
                          <a:latin typeface="Univers Condensed Light" panose="020B0306020202040204"/>
                        </a:rPr>
                        <a:t>chaude</a:t>
                      </a:r>
                      <a:r>
                        <a:rPr lang="en-CA" sz="2400" dirty="0">
                          <a:latin typeface="Univers Condensed Light" panose="020B0306020202040204"/>
                        </a:rPr>
                        <a:t> </a:t>
                      </a:r>
                      <a:r>
                        <a:rPr lang="en-CA" sz="2400" dirty="0" err="1">
                          <a:latin typeface="Univers Condensed Light" panose="020B0306020202040204"/>
                        </a:rPr>
                        <a:t>réactive</a:t>
                      </a:r>
                      <a:endParaRPr lang="en-CA" sz="2400" dirty="0">
                        <a:latin typeface="Univers Condensed Light" panose="020B0306020202040204"/>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Univers Condensed Light" panose="020B0306020202040204"/>
                        </a:rPr>
                        <a:t>Pression sensible</a:t>
                      </a:r>
                    </a:p>
                  </a:txBody>
                  <a:tcPr/>
                </a:tc>
                <a:extLst>
                  <a:ext uri="{0D108BD9-81ED-4DB2-BD59-A6C34878D82A}">
                    <a16:rowId xmlns:a16="http://schemas.microsoft.com/office/drawing/2014/main" val="3974632890"/>
                  </a:ext>
                </a:extLst>
              </a:tr>
              <a:tr h="3127394">
                <a:tc>
                  <a:txBody>
                    <a:bodyPr/>
                    <a:lstStyle/>
                    <a:p>
                      <a:pPr marL="285750" indent="-285750">
                        <a:buFont typeface="Arial" panose="020B0604020202020204" pitchFamily="34" charset="0"/>
                        <a:buChar char="•"/>
                      </a:pPr>
                      <a:r>
                        <a:rPr lang="en-CA" sz="2200" dirty="0" err="1">
                          <a:latin typeface="Univers Condensed Light" panose="020B0306020202040204"/>
                        </a:rPr>
                        <a:t>Époxy</a:t>
                      </a:r>
                      <a:endParaRPr lang="en-CA" sz="2200" dirty="0">
                        <a:latin typeface="Univers Condensed Light" panose="020B0306020202040204"/>
                      </a:endParaRPr>
                    </a:p>
                    <a:p>
                      <a:pPr marL="285750" indent="-285750">
                        <a:buFont typeface="Arial" panose="020B0604020202020204" pitchFamily="34" charset="0"/>
                        <a:buChar char="•"/>
                      </a:pPr>
                      <a:r>
                        <a:rPr lang="en-CA" sz="2200" dirty="0" err="1">
                          <a:latin typeface="Univers Condensed Light" panose="020B0306020202040204"/>
                        </a:rPr>
                        <a:t>Phénoliques</a:t>
                      </a:r>
                      <a:r>
                        <a:rPr lang="fr-CA" sz="2200" dirty="0">
                          <a:latin typeface="Univers Condensed Light" panose="020B0306020202040204"/>
                        </a:rPr>
                        <a:t> de formaldéhyde (PF)</a:t>
                      </a:r>
                    </a:p>
                    <a:p>
                      <a:pPr marL="285750" indent="-285750">
                        <a:buFont typeface="Arial" panose="020B0604020202020204" pitchFamily="34" charset="0"/>
                        <a:buChar char="•"/>
                      </a:pPr>
                      <a:r>
                        <a:rPr lang="fr-CA" sz="2200" dirty="0">
                          <a:latin typeface="Univers Condensed Light" panose="020B0306020202040204"/>
                        </a:rPr>
                        <a:t>Néoprène</a:t>
                      </a:r>
                    </a:p>
                    <a:p>
                      <a:pPr marL="285750" indent="-285750">
                        <a:buFont typeface="Arial" panose="020B0604020202020204" pitchFamily="34" charset="0"/>
                        <a:buChar char="•"/>
                      </a:pPr>
                      <a:r>
                        <a:rPr lang="fr-CA" sz="2200" dirty="0">
                          <a:latin typeface="Univers Condensed Light" panose="020B0306020202040204"/>
                        </a:rPr>
                        <a:t>Polyesters</a:t>
                      </a:r>
                    </a:p>
                    <a:p>
                      <a:pPr marL="285750" indent="-285750">
                        <a:buFont typeface="Arial" panose="020B0604020202020204" pitchFamily="34" charset="0"/>
                        <a:buChar char="•"/>
                      </a:pPr>
                      <a:r>
                        <a:rPr lang="fr-CA" sz="2200" dirty="0" err="1">
                          <a:latin typeface="Univers Condensed Light" panose="020B0306020202040204"/>
                        </a:rPr>
                        <a:t>Polyimidies</a:t>
                      </a:r>
                      <a:endParaRPr lang="fr-CA" sz="2200" dirty="0">
                        <a:latin typeface="Univers Condensed Light" panose="020B0306020202040204"/>
                      </a:endParaRPr>
                    </a:p>
                  </a:txBody>
                  <a:tcPr/>
                </a:tc>
                <a:tc>
                  <a:txBody>
                    <a:bodyPr/>
                    <a:lstStyle/>
                    <a:p>
                      <a:pPr marL="285750" indent="-285750">
                        <a:buFont typeface="Arial" panose="020B0604020202020204" pitchFamily="34" charset="0"/>
                        <a:buChar char="•"/>
                      </a:pPr>
                      <a:r>
                        <a:rPr lang="fr-CA" sz="2200" dirty="0">
                          <a:latin typeface="Univers Condensed Light" panose="020B0306020202040204"/>
                        </a:rPr>
                        <a:t>Acryliques</a:t>
                      </a:r>
                    </a:p>
                    <a:p>
                      <a:pPr marL="285750" indent="-285750">
                        <a:buFont typeface="Arial" panose="020B0604020202020204" pitchFamily="34" charset="0"/>
                        <a:buChar char="•"/>
                      </a:pPr>
                      <a:r>
                        <a:rPr lang="fr-CA" sz="2200" dirty="0" err="1">
                          <a:latin typeface="Univers Condensed Light" panose="020B0306020202040204"/>
                        </a:rPr>
                        <a:t>Cyanoacryliques</a:t>
                      </a:r>
                      <a:endParaRPr lang="fr-CA" sz="2200" dirty="0">
                        <a:latin typeface="Univers Condensed Light" panose="020B0306020202040204"/>
                      </a:endParaRPr>
                    </a:p>
                    <a:p>
                      <a:pPr marL="285750" indent="-285750">
                        <a:buFont typeface="Arial" panose="020B0604020202020204" pitchFamily="34" charset="0"/>
                        <a:buChar char="•"/>
                      </a:pPr>
                      <a:r>
                        <a:rPr lang="fr-CA" sz="2200" dirty="0">
                          <a:latin typeface="Univers Condensed Light" panose="020B0306020202040204"/>
                        </a:rPr>
                        <a:t>Polyéthylène</a:t>
                      </a:r>
                    </a:p>
                    <a:p>
                      <a:pPr marL="285750" indent="-285750">
                        <a:buFont typeface="Arial" panose="020B0604020202020204" pitchFamily="34" charset="0"/>
                        <a:buChar char="•"/>
                      </a:pPr>
                      <a:r>
                        <a:rPr lang="fr-CA" sz="2200" dirty="0">
                          <a:latin typeface="Univers Condensed Light" panose="020B0306020202040204"/>
                        </a:rPr>
                        <a:t>Polypropylène</a:t>
                      </a:r>
                    </a:p>
                    <a:p>
                      <a:pPr marL="285750" indent="-285750">
                        <a:buFont typeface="Arial" panose="020B0604020202020204" pitchFamily="34" charset="0"/>
                        <a:buChar char="•"/>
                      </a:pPr>
                      <a:r>
                        <a:rPr lang="fr-CA" sz="2200" dirty="0">
                          <a:latin typeface="Univers Condensed Light" panose="020B0306020202040204"/>
                        </a:rPr>
                        <a:t>Polyamides</a:t>
                      </a:r>
                    </a:p>
                    <a:p>
                      <a:pPr marL="285750" indent="-285750">
                        <a:buFont typeface="Arial" panose="020B0604020202020204" pitchFamily="34" charset="0"/>
                        <a:buChar char="•"/>
                      </a:pPr>
                      <a:r>
                        <a:rPr lang="fr-CA" sz="2200" dirty="0">
                          <a:latin typeface="Univers Condensed Light" panose="020B0306020202040204"/>
                        </a:rPr>
                        <a:t>Acétate de polyvinyle</a:t>
                      </a:r>
                    </a:p>
                    <a:p>
                      <a:pPr marL="285750" indent="-285750">
                        <a:buFont typeface="Arial" panose="020B0604020202020204" pitchFamily="34" charset="0"/>
                        <a:buChar char="•"/>
                      </a:pPr>
                      <a:r>
                        <a:rPr lang="fr-CA" sz="2200" dirty="0">
                          <a:latin typeface="Univers Condensed Light" panose="020B0306020202040204"/>
                        </a:rPr>
                        <a:t>Copolymère d'acétate de vinyle et d'éthylène</a:t>
                      </a:r>
                    </a:p>
                  </a:txBody>
                  <a:tcPr/>
                </a:tc>
                <a:tc>
                  <a:txBody>
                    <a:bodyPr/>
                    <a:lstStyle/>
                    <a:p>
                      <a:pPr marL="285750" indent="-285750">
                        <a:buFont typeface="Arial" panose="020B0604020202020204" pitchFamily="34" charset="0"/>
                        <a:buChar char="•"/>
                      </a:pPr>
                      <a:r>
                        <a:rPr lang="fr-CA" sz="2200" dirty="0">
                          <a:latin typeface="Univers Condensed Light" panose="020B0306020202040204"/>
                        </a:rPr>
                        <a:t>Polyuréthane</a:t>
                      </a:r>
                    </a:p>
                    <a:p>
                      <a:pPr marL="285750" indent="-285750">
                        <a:buFont typeface="Arial" panose="020B0604020202020204" pitchFamily="34" charset="0"/>
                        <a:buChar char="•"/>
                      </a:pPr>
                      <a:r>
                        <a:rPr lang="fr-CA" sz="2200" dirty="0">
                          <a:latin typeface="Univers Condensed Light" panose="020B0306020202040204"/>
                        </a:rPr>
                        <a:t>Polyoléfines modifiées par des silanes</a:t>
                      </a:r>
                    </a:p>
                  </a:txBody>
                  <a:tcPr/>
                </a:tc>
                <a:tc>
                  <a:txBody>
                    <a:bodyPr/>
                    <a:lstStyle/>
                    <a:p>
                      <a:pPr marL="285750" indent="-285750">
                        <a:buFont typeface="Arial" panose="020B0604020202020204" pitchFamily="34" charset="0"/>
                        <a:buChar char="•"/>
                      </a:pPr>
                      <a:r>
                        <a:rPr lang="fr-CA" sz="2200" dirty="0">
                          <a:latin typeface="Univers Condensed Light" panose="020B0306020202040204"/>
                        </a:rPr>
                        <a:t>Caoutchouc naturel</a:t>
                      </a:r>
                    </a:p>
                    <a:p>
                      <a:pPr marL="285750" indent="-285750">
                        <a:buFont typeface="Arial" panose="020B0604020202020204" pitchFamily="34" charset="0"/>
                        <a:buChar char="•"/>
                      </a:pPr>
                      <a:r>
                        <a:rPr lang="fr-CA" sz="2200" dirty="0">
                          <a:latin typeface="Univers Condensed Light" panose="020B0306020202040204"/>
                        </a:rPr>
                        <a:t>Caoutchouc synthétique</a:t>
                      </a:r>
                    </a:p>
                    <a:p>
                      <a:pPr marL="285750" indent="-285750">
                        <a:buFont typeface="Arial" panose="020B0604020202020204" pitchFamily="34" charset="0"/>
                        <a:buChar char="•"/>
                      </a:pPr>
                      <a:r>
                        <a:rPr lang="fr-CA" sz="2200" dirty="0">
                          <a:latin typeface="Univers Condensed Light" panose="020B0306020202040204"/>
                        </a:rPr>
                        <a:t>Acrylique</a:t>
                      </a:r>
                    </a:p>
                    <a:p>
                      <a:pPr marL="285750" indent="-285750">
                        <a:buFont typeface="Arial" panose="020B0604020202020204" pitchFamily="34" charset="0"/>
                        <a:buChar char="•"/>
                      </a:pPr>
                      <a:r>
                        <a:rPr lang="fr-CA" sz="2200" dirty="0">
                          <a:latin typeface="Univers Condensed Light" panose="020B0306020202040204"/>
                        </a:rPr>
                        <a:t>Silicone</a:t>
                      </a:r>
                    </a:p>
                  </a:txBody>
                  <a:tcPr/>
                </a:tc>
                <a:extLst>
                  <a:ext uri="{0D108BD9-81ED-4DB2-BD59-A6C34878D82A}">
                    <a16:rowId xmlns:a16="http://schemas.microsoft.com/office/drawing/2014/main" val="1706485874"/>
                  </a:ext>
                </a:extLst>
              </a:tr>
            </a:tbl>
          </a:graphicData>
        </a:graphic>
      </p:graphicFrame>
    </p:spTree>
    <p:extLst>
      <p:ext uri="{BB962C8B-B14F-4D97-AF65-F5344CB8AC3E}">
        <p14:creationId xmlns:p14="http://schemas.microsoft.com/office/powerpoint/2010/main" val="156604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99D561-6794-317D-B492-345FF3ECEDD7}"/>
              </a:ext>
            </a:extLst>
          </p:cNvPr>
          <p:cNvSpPr>
            <a:spLocks noGrp="1"/>
          </p:cNvSpPr>
          <p:nvPr>
            <p:ph type="ftr" sz="quarter" idx="11"/>
            <p:custDataLst>
              <p:tags r:id="rId1"/>
            </p:custDataLst>
          </p:nvPr>
        </p:nvSpPr>
        <p:spPr/>
        <p:txBody>
          <a:bodyPr/>
          <a:lstStyle/>
          <a:p>
            <a:r>
              <a:rPr lang="fr-FR"/>
              <a:t>ALU-COMPÉTENCES</a:t>
            </a:r>
          </a:p>
        </p:txBody>
      </p:sp>
      <p:sp>
        <p:nvSpPr>
          <p:cNvPr id="3" name="Slide Number Placeholder 2">
            <a:extLst>
              <a:ext uri="{FF2B5EF4-FFF2-40B4-BE49-F238E27FC236}">
                <a16:creationId xmlns:a16="http://schemas.microsoft.com/office/drawing/2014/main" id="{005ABDD7-4F2F-1BF7-A96B-09250F8068FA}"/>
              </a:ext>
            </a:extLst>
          </p:cNvPr>
          <p:cNvSpPr>
            <a:spLocks noGrp="1"/>
          </p:cNvSpPr>
          <p:nvPr>
            <p:ph type="sldNum" sz="quarter" idx="12"/>
            <p:custDataLst>
              <p:tags r:id="rId2"/>
            </p:custDataLst>
          </p:nvPr>
        </p:nvSpPr>
        <p:spPr/>
        <p:txBody>
          <a:bodyPr/>
          <a:lstStyle/>
          <a:p>
            <a:fld id="{82B63C5F-247B-BE4F-ACBC-7BDD67617F3E}" type="slidenum">
              <a:rPr lang="fr-FR" smtClean="0"/>
              <a:t>9</a:t>
            </a:fld>
            <a:endParaRPr lang="fr-FR"/>
          </a:p>
        </p:txBody>
      </p:sp>
      <p:sp>
        <p:nvSpPr>
          <p:cNvPr id="4" name="Text Placeholder 3">
            <a:extLst>
              <a:ext uri="{FF2B5EF4-FFF2-40B4-BE49-F238E27FC236}">
                <a16:creationId xmlns:a16="http://schemas.microsoft.com/office/drawing/2014/main" id="{9D350A79-3072-C8F0-F395-2DF89523AB3B}"/>
              </a:ext>
            </a:extLst>
          </p:cNvPr>
          <p:cNvSpPr>
            <a:spLocks noGrp="1"/>
          </p:cNvSpPr>
          <p:nvPr>
            <p:ph type="body" idx="1"/>
            <p:custDataLst>
              <p:tags r:id="rId3"/>
            </p:custDataLst>
          </p:nvPr>
        </p:nvSpPr>
        <p:spPr>
          <a:xfrm>
            <a:off x="839788" y="1346523"/>
            <a:ext cx="10513982" cy="4828960"/>
          </a:xfrm>
        </p:spPr>
        <p:txBody>
          <a:bodyPr>
            <a:normAutofit fontScale="92500" lnSpcReduction="20000"/>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Temps ouvert et durée de vie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temps écoulé entre le moment où l'adhésif est prêt à être utilisé et le moment où il n'est plus utilisable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Temps de manipulation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temps pendant lequel les pièces peuvent être travaillées ou déplacées en toute sécurité après l'assemblage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Temps de durcissement : </a:t>
            </a:r>
            <a:r>
              <a:rPr lang="fr-CA" sz="2400" dirty="0">
                <a:solidFill>
                  <a:srgbClr val="000000"/>
                </a:solidFill>
                <a:latin typeface="Univers Condensed Light" panose="020B0306020202040204"/>
              </a:rPr>
              <a:t>t</a:t>
            </a:r>
            <a:r>
              <a:rPr kumimoji="0" lang="fr-CA" sz="2400" b="0" i="0" u="none" strike="noStrike" kern="1200" cap="none" spc="0" normalizeH="0" baseline="0" noProof="0" dirty="0" err="1">
                <a:ln>
                  <a:noFill/>
                </a:ln>
                <a:solidFill>
                  <a:srgbClr val="000000"/>
                </a:solidFill>
                <a:effectLst/>
                <a:uLnTx/>
                <a:uFillTx/>
                <a:latin typeface="Univers Condensed Light" panose="020B0306020202040204"/>
              </a:rPr>
              <a:t>emps</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 nécessaire pour que l'adhésif durcisse et adhère au matériau une fois assemblé</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Type de réticulation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réticulation à température ambiante, réticulation à la chaleur, réticulation à l'humidité, réticulation aux UV</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Viscosité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détermine la fluidité de l'adhésif</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Adhésif </a:t>
            </a:r>
            <a:r>
              <a:rPr kumimoji="0" lang="fr-CA" sz="2400" b="1" i="0" u="none" strike="noStrike" kern="1200" cap="none" spc="0" normalizeH="0" baseline="0" noProof="0" dirty="0" err="1">
                <a:ln>
                  <a:noFill/>
                </a:ln>
                <a:solidFill>
                  <a:srgbClr val="000000"/>
                </a:solidFill>
                <a:effectLst/>
                <a:uLnTx/>
                <a:uFillTx/>
                <a:latin typeface="Univers Condensed Light" panose="020B0306020202040204"/>
              </a:rPr>
              <a:t>monocomposant</a:t>
            </a: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 (1C)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se présente généralement sous la forme d'un tube et durcit lorsqu'il est chauffé</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Adhésif </a:t>
            </a:r>
            <a:r>
              <a:rPr kumimoji="0" lang="fr-CA" sz="2400" b="1" i="0" u="none" strike="noStrike" kern="1200" cap="none" spc="0" normalizeH="0" baseline="0" noProof="0" dirty="0" err="1">
                <a:ln>
                  <a:noFill/>
                </a:ln>
                <a:solidFill>
                  <a:srgbClr val="000000"/>
                </a:solidFill>
                <a:effectLst/>
                <a:uLnTx/>
                <a:uFillTx/>
                <a:latin typeface="Univers Condensed Light" panose="020B0306020202040204"/>
              </a:rPr>
              <a:t>bicomposant</a:t>
            </a:r>
            <a:r>
              <a:rPr kumimoji="0" lang="fr-CA" sz="2400" b="1" i="0" u="none" strike="noStrike" kern="1200" cap="none" spc="0" normalizeH="0" baseline="0" noProof="0" dirty="0">
                <a:ln>
                  <a:noFill/>
                </a:ln>
                <a:solidFill>
                  <a:srgbClr val="000000"/>
                </a:solidFill>
                <a:effectLst/>
                <a:uLnTx/>
                <a:uFillTx/>
                <a:latin typeface="Univers Condensed Light" panose="020B0306020202040204"/>
              </a:rPr>
              <a:t> (2C) : </a:t>
            </a:r>
            <a:r>
              <a:rPr kumimoji="0" lang="fr-CA" sz="2400" b="0" i="0" u="none" strike="noStrike" kern="1200" cap="none" spc="0" normalizeH="0" baseline="0" noProof="0" dirty="0">
                <a:ln>
                  <a:noFill/>
                </a:ln>
                <a:solidFill>
                  <a:srgbClr val="000000"/>
                </a:solidFill>
                <a:effectLst/>
                <a:uLnTx/>
                <a:uFillTx/>
                <a:latin typeface="Univers Condensed Light" panose="020B0306020202040204"/>
              </a:rPr>
              <a:t>se présente sous la forme de 2 composants - résine et durcisseur - avec un tube mélangeur dont les bonnes proportions sont mélangées lors de l'expulsion. Elle durcit généralement lorsqu'elle est mélangée à température ambiante, car la réaction de durcissement commence dès que les deux composants entrent en contact.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400" b="1" dirty="0" err="1">
                <a:solidFill>
                  <a:srgbClr val="000000"/>
                </a:solidFill>
                <a:latin typeface="Univers Condensed Light" panose="020B0306020202040204"/>
              </a:rPr>
              <a:t>Bondline</a:t>
            </a:r>
            <a:r>
              <a:rPr lang="fr-CA" sz="2400" b="1" dirty="0">
                <a:solidFill>
                  <a:srgbClr val="000000"/>
                </a:solidFill>
                <a:latin typeface="Univers Condensed Light" panose="020B0306020202040204"/>
              </a:rPr>
              <a:t>: </a:t>
            </a:r>
            <a:r>
              <a:rPr lang="fr-CA" sz="2400" dirty="0">
                <a:solidFill>
                  <a:srgbClr val="000000"/>
                </a:solidFill>
                <a:latin typeface="Univers Condensed Light" panose="020B0306020202040204"/>
              </a:rPr>
              <a:t>l’épaisseur d’adhésif contrôlée majoritairement à l’aide des </a:t>
            </a:r>
            <a:r>
              <a:rPr lang="fr-CA" sz="2400" i="1" dirty="0" err="1">
                <a:solidFill>
                  <a:srgbClr val="000000"/>
                </a:solidFill>
                <a:latin typeface="Univers Condensed Light" panose="020B0306020202040204"/>
              </a:rPr>
              <a:t>shims</a:t>
            </a:r>
            <a:r>
              <a:rPr lang="fr-CA" sz="2400" dirty="0">
                <a:solidFill>
                  <a:srgbClr val="000000"/>
                </a:solidFill>
                <a:latin typeface="Univers Condensed Light" panose="020B0306020202040204"/>
              </a:rPr>
              <a:t>, billes de verres ou fils d’épaisseur connue</a:t>
            </a:r>
            <a:endParaRPr lang="fr-CA" dirty="0">
              <a:latin typeface="Univers Condensed Light" panose="020B0306020202040204"/>
            </a:endParaRPr>
          </a:p>
        </p:txBody>
      </p:sp>
      <p:sp>
        <p:nvSpPr>
          <p:cNvPr id="8" name="Title 4">
            <a:extLst>
              <a:ext uri="{FF2B5EF4-FFF2-40B4-BE49-F238E27FC236}">
                <a16:creationId xmlns:a16="http://schemas.microsoft.com/office/drawing/2014/main" id="{45059D0C-C8A2-9AC9-EDF8-5DA261DC3E6A}"/>
              </a:ext>
            </a:extLst>
          </p:cNvPr>
          <p:cNvSpPr txBox="1">
            <a:spLocks/>
          </p:cNvSpPr>
          <p:nvPr>
            <p:custDataLst>
              <p:tags r:id="rId4"/>
            </p:custDataLst>
          </p:nvPr>
        </p:nvSpPr>
        <p:spPr>
          <a:xfrm>
            <a:off x="1024467" y="512196"/>
            <a:ext cx="9821449" cy="83432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0" i="0" kern="1200">
                <a:solidFill>
                  <a:schemeClr val="accent2"/>
                </a:solidFill>
                <a:latin typeface="Univers Condensed Light" panose="020B0306020202040204" pitchFamily="34" charset="0"/>
                <a:ea typeface="+mj-ea"/>
                <a:cs typeface="+mj-cs"/>
              </a:defRPr>
            </a:lvl1pPr>
          </a:lstStyle>
          <a:p>
            <a:r>
              <a:rPr lang="fr-CA" dirty="0"/>
              <a:t>Termes techniques dans le monde de l'adhésif</a:t>
            </a:r>
          </a:p>
        </p:txBody>
      </p:sp>
    </p:spTree>
    <p:extLst>
      <p:ext uri="{BB962C8B-B14F-4D97-AF65-F5344CB8AC3E}">
        <p14:creationId xmlns:p14="http://schemas.microsoft.com/office/powerpoint/2010/main" val="38484440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4"/>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8"/>
</p:tagLst>
</file>

<file path=ppt/tags/tag131.xml><?xml version="1.0" encoding="utf-8"?>
<p:tagLst xmlns:a="http://schemas.openxmlformats.org/drawingml/2006/main" xmlns:r="http://schemas.openxmlformats.org/officeDocument/2006/relationships" xmlns:p="http://schemas.openxmlformats.org/presentationml/2006/main">
  <p:tag name="NUM" val="9"/>
</p:tagLst>
</file>

<file path=ppt/tags/tag132.xml><?xml version="1.0" encoding="utf-8"?>
<p:tagLst xmlns:a="http://schemas.openxmlformats.org/drawingml/2006/main" xmlns:r="http://schemas.openxmlformats.org/officeDocument/2006/relationships" xmlns:p="http://schemas.openxmlformats.org/presentationml/2006/main">
  <p:tag name="NUM" val="10"/>
</p:tagLst>
</file>

<file path=ppt/tags/tag133.xml><?xml version="1.0" encoding="utf-8"?>
<p:tagLst xmlns:a="http://schemas.openxmlformats.org/drawingml/2006/main" xmlns:r="http://schemas.openxmlformats.org/officeDocument/2006/relationships" xmlns:p="http://schemas.openxmlformats.org/presentationml/2006/main">
  <p:tag name="NUM" val="11"/>
</p:tagLst>
</file>

<file path=ppt/tags/tag134.xml><?xml version="1.0" encoding="utf-8"?>
<p:tagLst xmlns:a="http://schemas.openxmlformats.org/drawingml/2006/main" xmlns:r="http://schemas.openxmlformats.org/officeDocument/2006/relationships" xmlns:p="http://schemas.openxmlformats.org/presentationml/2006/main">
  <p:tag name="NUM" val="12"/>
</p:tagLst>
</file>

<file path=ppt/tags/tag135.xml><?xml version="1.0" encoding="utf-8"?>
<p:tagLst xmlns:a="http://schemas.openxmlformats.org/drawingml/2006/main" xmlns:r="http://schemas.openxmlformats.org/officeDocument/2006/relationships" xmlns:p="http://schemas.openxmlformats.org/presentationml/2006/main">
  <p:tag name="NUM" val="13"/>
</p:tagLst>
</file>

<file path=ppt/tags/tag136.xml><?xml version="1.0" encoding="utf-8"?>
<p:tagLst xmlns:a="http://schemas.openxmlformats.org/drawingml/2006/main" xmlns:r="http://schemas.openxmlformats.org/officeDocument/2006/relationships" xmlns:p="http://schemas.openxmlformats.org/presentationml/2006/main">
  <p:tag name="NUM" val="14"/>
</p:tagLst>
</file>

<file path=ppt/tags/tag137.xml><?xml version="1.0" encoding="utf-8"?>
<p:tagLst xmlns:a="http://schemas.openxmlformats.org/drawingml/2006/main" xmlns:r="http://schemas.openxmlformats.org/officeDocument/2006/relationships" xmlns:p="http://schemas.openxmlformats.org/presentationml/2006/main">
  <p:tag name="NUM" val="15"/>
</p:tagLst>
</file>

<file path=ppt/tags/tag138.xml><?xml version="1.0" encoding="utf-8"?>
<p:tagLst xmlns:a="http://schemas.openxmlformats.org/drawingml/2006/main" xmlns:r="http://schemas.openxmlformats.org/officeDocument/2006/relationships" xmlns:p="http://schemas.openxmlformats.org/presentationml/2006/main">
  <p:tag name="NUM" val="16"/>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8"/>
</p:tagLst>
</file>

<file path=ppt/tags/tag149.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6"/>
</p:tagLst>
</file>

<file path=ppt/tags/tag176.xml><?xml version="1.0" encoding="utf-8"?>
<p:tagLst xmlns:a="http://schemas.openxmlformats.org/drawingml/2006/main" xmlns:r="http://schemas.openxmlformats.org/officeDocument/2006/relationships" xmlns:p="http://schemas.openxmlformats.org/presentationml/2006/main">
  <p:tag name="NUM" val="7"/>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9"/>
</p:tagLst>
</file>

<file path=ppt/tags/tag189.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1"/>
</p:tagLst>
</file>

<file path=ppt/tags/tag191.xml><?xml version="1.0" encoding="utf-8"?>
<p:tagLst xmlns:a="http://schemas.openxmlformats.org/drawingml/2006/main" xmlns:r="http://schemas.openxmlformats.org/officeDocument/2006/relationships" xmlns:p="http://schemas.openxmlformats.org/presentationml/2006/main">
  <p:tag name="NUM" val="12"/>
</p:tagLst>
</file>

<file path=ppt/tags/tag192.xml><?xml version="1.0" encoding="utf-8"?>
<p:tagLst xmlns:a="http://schemas.openxmlformats.org/drawingml/2006/main" xmlns:r="http://schemas.openxmlformats.org/officeDocument/2006/relationships" xmlns:p="http://schemas.openxmlformats.org/presentationml/2006/main">
  <p:tag name="NUM" val="13"/>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7"/>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7"/>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24.xml><?xml version="1.0" encoding="utf-8"?>
<p:tagLst xmlns:a="http://schemas.openxmlformats.org/drawingml/2006/main" xmlns:r="http://schemas.openxmlformats.org/officeDocument/2006/relationships" xmlns:p="http://schemas.openxmlformats.org/presentationml/2006/main">
  <p:tag name="NUM" val="7"/>
</p:tagLst>
</file>

<file path=ppt/tags/tag225.xml><?xml version="1.0" encoding="utf-8"?>
<p:tagLst xmlns:a="http://schemas.openxmlformats.org/drawingml/2006/main" xmlns:r="http://schemas.openxmlformats.org/officeDocument/2006/relationships" xmlns:p="http://schemas.openxmlformats.org/presentationml/2006/main">
  <p:tag name="NUM" val="8"/>
</p:tagLst>
</file>

<file path=ppt/tags/tag226.xml><?xml version="1.0" encoding="utf-8"?>
<p:tagLst xmlns:a="http://schemas.openxmlformats.org/drawingml/2006/main" xmlns:r="http://schemas.openxmlformats.org/officeDocument/2006/relationships" xmlns:p="http://schemas.openxmlformats.org/presentationml/2006/main">
  <p:tag name="NUM" val="9"/>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4"/>
</p:tagLst>
</file>

<file path=ppt/tags/tag254.xml><?xml version="1.0" encoding="utf-8"?>
<p:tagLst xmlns:a="http://schemas.openxmlformats.org/drawingml/2006/main" xmlns:r="http://schemas.openxmlformats.org/officeDocument/2006/relationships" xmlns:p="http://schemas.openxmlformats.org/presentationml/2006/main">
  <p:tag name="NUM" val="5"/>
</p:tagLst>
</file>

<file path=ppt/tags/tag255.xml><?xml version="1.0" encoding="utf-8"?>
<p:tagLst xmlns:a="http://schemas.openxmlformats.org/drawingml/2006/main" xmlns:r="http://schemas.openxmlformats.org/officeDocument/2006/relationships" xmlns:p="http://schemas.openxmlformats.org/presentationml/2006/main">
  <p:tag name="NUM" val="6"/>
</p:tagLst>
</file>

<file path=ppt/tags/tag256.xml><?xml version="1.0" encoding="utf-8"?>
<p:tagLst xmlns:a="http://schemas.openxmlformats.org/drawingml/2006/main" xmlns:r="http://schemas.openxmlformats.org/officeDocument/2006/relationships" xmlns:p="http://schemas.openxmlformats.org/presentationml/2006/main">
  <p:tag name="NUM" val="7"/>
</p:tagLst>
</file>

<file path=ppt/tags/tag257.xml><?xml version="1.0" encoding="utf-8"?>
<p:tagLst xmlns:a="http://schemas.openxmlformats.org/drawingml/2006/main" xmlns:r="http://schemas.openxmlformats.org/officeDocument/2006/relationships" xmlns:p="http://schemas.openxmlformats.org/presentationml/2006/main">
  <p:tag name="NUM" val="8"/>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70.xml><?xml version="1.0" encoding="utf-8"?>
<p:tagLst xmlns:a="http://schemas.openxmlformats.org/drawingml/2006/main" xmlns:r="http://schemas.openxmlformats.org/officeDocument/2006/relationships" xmlns:p="http://schemas.openxmlformats.org/presentationml/2006/main">
  <p:tag name="NUM" val="8"/>
</p:tagLst>
</file>

<file path=ppt/tags/tag271.xml><?xml version="1.0" encoding="utf-8"?>
<p:tagLst xmlns:a="http://schemas.openxmlformats.org/drawingml/2006/main" xmlns:r="http://schemas.openxmlformats.org/officeDocument/2006/relationships" xmlns:p="http://schemas.openxmlformats.org/presentationml/2006/main">
  <p:tag name="NUM" val="1"/>
</p:tagLst>
</file>

<file path=ppt/tags/tag272.xml><?xml version="1.0" encoding="utf-8"?>
<p:tagLst xmlns:a="http://schemas.openxmlformats.org/drawingml/2006/main" xmlns:r="http://schemas.openxmlformats.org/officeDocument/2006/relationships" xmlns:p="http://schemas.openxmlformats.org/presentationml/2006/main">
  <p:tag name="NUM" val="2"/>
</p:tagLst>
</file>

<file path=ppt/tags/tag273.xml><?xml version="1.0" encoding="utf-8"?>
<p:tagLst xmlns:a="http://schemas.openxmlformats.org/drawingml/2006/main" xmlns:r="http://schemas.openxmlformats.org/officeDocument/2006/relationships" xmlns:p="http://schemas.openxmlformats.org/presentationml/2006/main">
  <p:tag name="NUM" val="3"/>
</p:tagLst>
</file>

<file path=ppt/tags/tag274.xml><?xml version="1.0" encoding="utf-8"?>
<p:tagLst xmlns:a="http://schemas.openxmlformats.org/drawingml/2006/main" xmlns:r="http://schemas.openxmlformats.org/officeDocument/2006/relationships" xmlns:p="http://schemas.openxmlformats.org/presentationml/2006/main">
  <p:tag name="NUM" val="4"/>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2"/>
</p:tagLst>
</file>

<file path=ppt/tags/tag277.xml><?xml version="1.0" encoding="utf-8"?>
<p:tagLst xmlns:a="http://schemas.openxmlformats.org/drawingml/2006/main" xmlns:r="http://schemas.openxmlformats.org/officeDocument/2006/relationships" xmlns:p="http://schemas.openxmlformats.org/presentationml/2006/main">
  <p:tag name="NUM" val="3"/>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4"/>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3"/>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5"/>
</p:tagLst>
</file>

<file path=ppt/tags/tag287.xml><?xml version="1.0" encoding="utf-8"?>
<p:tagLst xmlns:a="http://schemas.openxmlformats.org/drawingml/2006/main" xmlns:r="http://schemas.openxmlformats.org/officeDocument/2006/relationships" xmlns:p="http://schemas.openxmlformats.org/presentationml/2006/main">
  <p:tag name="NUM" val="6"/>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9"/>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1"/>
</p:tagLst>
</file>

<file path=ppt/tags/tag296.xml><?xml version="1.0" encoding="utf-8"?>
<p:tagLst xmlns:a="http://schemas.openxmlformats.org/drawingml/2006/main" xmlns:r="http://schemas.openxmlformats.org/officeDocument/2006/relationships" xmlns:p="http://schemas.openxmlformats.org/presentationml/2006/main">
  <p:tag name="NUM" val="2"/>
</p:tagLst>
</file>

<file path=ppt/tags/tag297.xml><?xml version="1.0" encoding="utf-8"?>
<p:tagLst xmlns:a="http://schemas.openxmlformats.org/drawingml/2006/main" xmlns:r="http://schemas.openxmlformats.org/officeDocument/2006/relationships" xmlns:p="http://schemas.openxmlformats.org/presentationml/2006/main">
  <p:tag name="NUM" val="3"/>
</p:tagLst>
</file>

<file path=ppt/tags/tag298.xml><?xml version="1.0" encoding="utf-8"?>
<p:tagLst xmlns:a="http://schemas.openxmlformats.org/drawingml/2006/main" xmlns:r="http://schemas.openxmlformats.org/officeDocument/2006/relationships" xmlns:p="http://schemas.openxmlformats.org/presentationml/2006/main">
  <p:tag name="NUM" val="4"/>
</p:tagLst>
</file>

<file path=ppt/tags/tag29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6"/>
</p:tagLst>
</file>

<file path=ppt/tags/tag301.xml><?xml version="1.0" encoding="utf-8"?>
<p:tagLst xmlns:a="http://schemas.openxmlformats.org/drawingml/2006/main" xmlns:r="http://schemas.openxmlformats.org/officeDocument/2006/relationships" xmlns:p="http://schemas.openxmlformats.org/presentationml/2006/main">
  <p:tag name="NUM" val="7"/>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NUM" val="6"/>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6"/>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NUM" val="4"/>
</p:tagLst>
</file>

<file path=ppt/tags/tag318.xml><?xml version="1.0" encoding="utf-8"?>
<p:tagLst xmlns:a="http://schemas.openxmlformats.org/drawingml/2006/main" xmlns:r="http://schemas.openxmlformats.org/officeDocument/2006/relationships" xmlns:p="http://schemas.openxmlformats.org/presentationml/2006/main">
  <p:tag name="NUM" val="5"/>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1"/>
</p:tagLst>
</file>

<file path=ppt/tags/tag339.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3"/>
</p:tagLst>
</file>

<file path=ppt/tags/tag341.xml><?xml version="1.0" encoding="utf-8"?>
<p:tagLst xmlns:a="http://schemas.openxmlformats.org/drawingml/2006/main" xmlns:r="http://schemas.openxmlformats.org/officeDocument/2006/relationships" xmlns:p="http://schemas.openxmlformats.org/presentationml/2006/main">
  <p:tag name="NUM" val="4"/>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NUM" val="6"/>
</p:tagLst>
</file>

<file path=ppt/tags/tag348.xml><?xml version="1.0" encoding="utf-8"?>
<p:tagLst xmlns:a="http://schemas.openxmlformats.org/drawingml/2006/main" xmlns:r="http://schemas.openxmlformats.org/officeDocument/2006/relationships" xmlns:p="http://schemas.openxmlformats.org/presentationml/2006/main">
  <p:tag name="NUM" val="7"/>
</p:tagLst>
</file>

<file path=ppt/tags/tag349.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9"/>
</p:tagLst>
</file>

<file path=ppt/tags/tag351.xml><?xml version="1.0" encoding="utf-8"?>
<p:tagLst xmlns:a="http://schemas.openxmlformats.org/drawingml/2006/main" xmlns:r="http://schemas.openxmlformats.org/officeDocument/2006/relationships" xmlns:p="http://schemas.openxmlformats.org/presentationml/2006/main">
  <p:tag name="NUM" val="10"/>
</p:tagLst>
</file>

<file path=ppt/tags/tag352.xml><?xml version="1.0" encoding="utf-8"?>
<p:tagLst xmlns:a="http://schemas.openxmlformats.org/drawingml/2006/main" xmlns:r="http://schemas.openxmlformats.org/officeDocument/2006/relationships" xmlns:p="http://schemas.openxmlformats.org/presentationml/2006/main">
  <p:tag name="NUM" val="11"/>
</p:tagLst>
</file>

<file path=ppt/tags/tag353.xml><?xml version="1.0" encoding="utf-8"?>
<p:tagLst xmlns:a="http://schemas.openxmlformats.org/drawingml/2006/main" xmlns:r="http://schemas.openxmlformats.org/officeDocument/2006/relationships" xmlns:p="http://schemas.openxmlformats.org/presentationml/2006/main">
  <p:tag name="NUM" val="12"/>
</p:tagLst>
</file>

<file path=ppt/tags/tag354.xml><?xml version="1.0" encoding="utf-8"?>
<p:tagLst xmlns:a="http://schemas.openxmlformats.org/drawingml/2006/main" xmlns:r="http://schemas.openxmlformats.org/officeDocument/2006/relationships" xmlns:p="http://schemas.openxmlformats.org/presentationml/2006/main">
  <p:tag name="NUM" val="13"/>
</p:tagLst>
</file>

<file path=ppt/tags/tag355.xml><?xml version="1.0" encoding="utf-8"?>
<p:tagLst xmlns:a="http://schemas.openxmlformats.org/drawingml/2006/main" xmlns:r="http://schemas.openxmlformats.org/officeDocument/2006/relationships" xmlns:p="http://schemas.openxmlformats.org/presentationml/2006/main">
  <p:tag name="NUM" val="14"/>
</p:tagLst>
</file>

<file path=ppt/tags/tag356.xml><?xml version="1.0" encoding="utf-8"?>
<p:tagLst xmlns:a="http://schemas.openxmlformats.org/drawingml/2006/main" xmlns:r="http://schemas.openxmlformats.org/officeDocument/2006/relationships" xmlns:p="http://schemas.openxmlformats.org/presentationml/2006/main">
  <p:tag name="NUM" val="15"/>
</p:tagLst>
</file>

<file path=ppt/tags/tag357.xml><?xml version="1.0" encoding="utf-8"?>
<p:tagLst xmlns:a="http://schemas.openxmlformats.org/drawingml/2006/main" xmlns:r="http://schemas.openxmlformats.org/officeDocument/2006/relationships" xmlns:p="http://schemas.openxmlformats.org/presentationml/2006/main">
  <p:tag name="NUM" val="16"/>
</p:tagLst>
</file>

<file path=ppt/tags/tag358.xml><?xml version="1.0" encoding="utf-8"?>
<p:tagLst xmlns:a="http://schemas.openxmlformats.org/drawingml/2006/main" xmlns:r="http://schemas.openxmlformats.org/officeDocument/2006/relationships" xmlns:p="http://schemas.openxmlformats.org/presentationml/2006/main">
  <p:tag name="NUM" val="17"/>
</p:tagLst>
</file>

<file path=ppt/tags/tag359.xml><?xml version="1.0" encoding="utf-8"?>
<p:tagLst xmlns:a="http://schemas.openxmlformats.org/drawingml/2006/main" xmlns:r="http://schemas.openxmlformats.org/officeDocument/2006/relationships" xmlns:p="http://schemas.openxmlformats.org/presentationml/2006/main">
  <p:tag name="NUM" val="18"/>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19"/>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0"/>
</p:tagLst>
</file>

<file path=ppt/tags/tag61.xml><?xml version="1.0" encoding="utf-8"?>
<p:tagLst xmlns:a="http://schemas.openxmlformats.org/drawingml/2006/main" xmlns:r="http://schemas.openxmlformats.org/officeDocument/2006/relationships" xmlns:p="http://schemas.openxmlformats.org/presentationml/2006/main">
  <p:tag name="NUM" val="11"/>
</p:tagLst>
</file>

<file path=ppt/tags/tag62.xml><?xml version="1.0" encoding="utf-8"?>
<p:tagLst xmlns:a="http://schemas.openxmlformats.org/drawingml/2006/main" xmlns:r="http://schemas.openxmlformats.org/officeDocument/2006/relationships" xmlns:p="http://schemas.openxmlformats.org/presentationml/2006/main">
  <p:tag name="NUM" val="12"/>
</p:tagLst>
</file>

<file path=ppt/tags/tag63.xml><?xml version="1.0" encoding="utf-8"?>
<p:tagLst xmlns:a="http://schemas.openxmlformats.org/drawingml/2006/main" xmlns:r="http://schemas.openxmlformats.org/officeDocument/2006/relationships" xmlns:p="http://schemas.openxmlformats.org/presentationml/2006/main">
  <p:tag name="NUM" val="13"/>
</p:tagLst>
</file>

<file path=ppt/tags/tag64.xml><?xml version="1.0" encoding="utf-8"?>
<p:tagLst xmlns:a="http://schemas.openxmlformats.org/drawingml/2006/main" xmlns:r="http://schemas.openxmlformats.org/officeDocument/2006/relationships" xmlns:p="http://schemas.openxmlformats.org/presentationml/2006/main">
  <p:tag name="NUM" val="1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0"/>
</p:tagLst>
</file>

<file path=ppt/tags/tag79.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2"/>
</p:tagLst>
</file>

<file path=ppt/tags/tag81.xml><?xml version="1.0" encoding="utf-8"?>
<p:tagLst xmlns:a="http://schemas.openxmlformats.org/drawingml/2006/main" xmlns:r="http://schemas.openxmlformats.org/officeDocument/2006/relationships" xmlns:p="http://schemas.openxmlformats.org/presentationml/2006/main">
  <p:tag name="NUM" val="13"/>
</p:tagLst>
</file>

<file path=ppt/tags/tag82.xml><?xml version="1.0" encoding="utf-8"?>
<p:tagLst xmlns:a="http://schemas.openxmlformats.org/drawingml/2006/main" xmlns:r="http://schemas.openxmlformats.org/officeDocument/2006/relationships" xmlns:p="http://schemas.openxmlformats.org/presentationml/2006/main">
  <p:tag name="NUM" val="14"/>
</p:tagLst>
</file>

<file path=ppt/tags/tag83.xml><?xml version="1.0" encoding="utf-8"?>
<p:tagLst xmlns:a="http://schemas.openxmlformats.org/drawingml/2006/main" xmlns:r="http://schemas.openxmlformats.org/officeDocument/2006/relationships" xmlns:p="http://schemas.openxmlformats.org/presentationml/2006/main">
  <p:tag name="NUM" val="15"/>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PowerPoint_advanced_blue_1">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_advanced_blue_1 [Read-Only]" id="{69381847-BCF4-4749-863D-019C7F77BDD6}" vid="{79A5EE99-38C8-4132-A829-840AF2783218}"/>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4f9b47-5eca-437d-9af5-d34bf51902d3">
      <Terms xmlns="http://schemas.microsoft.com/office/infopath/2007/PartnerControls"/>
    </lcf76f155ced4ddcb4097134ff3c332f>
    <TaxCatchAll xmlns="dd6aef64-7c03-4f19-bdb3-56a032c01d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65E85FF90B1043BB6D8487D6B4F00A" ma:contentTypeVersion="16" ma:contentTypeDescription="Create a new document." ma:contentTypeScope="" ma:versionID="e16366abeeddd0426baea0259e92239e">
  <xsd:schema xmlns:xsd="http://www.w3.org/2001/XMLSchema" xmlns:xs="http://www.w3.org/2001/XMLSchema" xmlns:p="http://schemas.microsoft.com/office/2006/metadata/properties" xmlns:ns2="d44f9b47-5eca-437d-9af5-d34bf51902d3" xmlns:ns3="dd6aef64-7c03-4f19-bdb3-56a032c01d0a" targetNamespace="http://schemas.microsoft.com/office/2006/metadata/properties" ma:root="true" ma:fieldsID="4abf70dd418255bcd8fa60982140e476" ns2:_="" ns3:_="">
    <xsd:import namespace="d44f9b47-5eca-437d-9af5-d34bf51902d3"/>
    <xsd:import namespace="dd6aef64-7c03-4f19-bdb3-56a032c01d0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4f9b47-5eca-437d-9af5-d34bf5190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8c3a0d5-7ecd-4215-8c5c-9a181ad4fc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6aef64-7c03-4f19-bdb3-56a032c01d0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81da77c-e246-4073-91c5-78c9feed0c95}" ma:internalName="TaxCatchAll" ma:showField="CatchAllData" ma:web="dd6aef64-7c03-4f19-bdb3-56a032c01d0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E42FAA-7AC0-4204-9735-9EC7A554FFFB}">
  <ds:schemaRefs>
    <ds:schemaRef ds:uri="http://schemas.microsoft.com/sharepoint/v3/contenttype/forms"/>
  </ds:schemaRefs>
</ds:datastoreItem>
</file>

<file path=customXml/itemProps2.xml><?xml version="1.0" encoding="utf-8"?>
<ds:datastoreItem xmlns:ds="http://schemas.openxmlformats.org/officeDocument/2006/customXml" ds:itemID="{9E1C8569-CF5E-4ECC-951D-7A7822FFD7CB}">
  <ds:schemaRefs>
    <ds:schemaRef ds:uri="http://purl.org/dc/dcmitype/"/>
    <ds:schemaRef ds:uri="http://schemas.microsoft.com/office/2006/metadata/properties"/>
    <ds:schemaRef ds:uri="http://purl.org/dc/elements/1.1/"/>
    <ds:schemaRef ds:uri="http://schemas.microsoft.com/office/2006/documentManagement/types"/>
    <ds:schemaRef ds:uri="dd6aef64-7c03-4f19-bdb3-56a032c01d0a"/>
    <ds:schemaRef ds:uri="http://purl.org/dc/terms/"/>
    <ds:schemaRef ds:uri="http://schemas.microsoft.com/office/infopath/2007/PartnerControls"/>
    <ds:schemaRef ds:uri="http://schemas.openxmlformats.org/package/2006/metadata/core-properties"/>
    <ds:schemaRef ds:uri="d44f9b47-5eca-437d-9af5-d34bf51902d3"/>
    <ds:schemaRef ds:uri="http://www.w3.org/XML/1998/namespace"/>
  </ds:schemaRefs>
</ds:datastoreItem>
</file>

<file path=customXml/itemProps3.xml><?xml version="1.0" encoding="utf-8"?>
<ds:datastoreItem xmlns:ds="http://schemas.openxmlformats.org/officeDocument/2006/customXml" ds:itemID="{665CABC8-572D-4C16-8501-188B5ED1A7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4f9b47-5eca-437d-9af5-d34bf51902d3"/>
    <ds:schemaRef ds:uri="dd6aef64-7c03-4f19-bdb3-56a032c01d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alu-compétence</Template>
  <TotalTime>13880</TotalTime>
  <Words>6772</Words>
  <Application>Microsoft Office PowerPoint</Application>
  <PresentationFormat>Grand écran</PresentationFormat>
  <Paragraphs>749</Paragraphs>
  <Slides>60</Slides>
  <Notes>28</Notes>
  <HiddenSlides>0</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2</vt:i4>
      </vt:variant>
      <vt:variant>
        <vt:lpstr>Titres des diapositives</vt:lpstr>
      </vt:variant>
      <vt:variant>
        <vt:i4>60</vt:i4>
      </vt:variant>
    </vt:vector>
  </HeadingPairs>
  <TitlesOfParts>
    <vt:vector size="74" baseType="lpstr">
      <vt:lpstr>Arial</vt:lpstr>
      <vt:lpstr>Calibri</vt:lpstr>
      <vt:lpstr>Symbol</vt:lpstr>
      <vt:lpstr>Technical</vt:lpstr>
      <vt:lpstr>Times New Roman</vt:lpstr>
      <vt:lpstr>Univers Condensed</vt:lpstr>
      <vt:lpstr>Univers Condensed Light</vt:lpstr>
      <vt:lpstr>var(--nova-font-family-display)</vt:lpstr>
      <vt:lpstr>var(--nova-font-family-sans-serif)</vt:lpstr>
      <vt:lpstr>Wingdings</vt:lpstr>
      <vt:lpstr>Thème Office</vt:lpstr>
      <vt:lpstr>PowerPoint_advanced_blue_1</vt:lpstr>
      <vt:lpstr>Equation</vt:lpstr>
      <vt:lpstr>Graph</vt:lpstr>
      <vt:lpstr>Assemblage d’aluminium par adhésifs</vt:lpstr>
      <vt:lpstr>Note</vt:lpstr>
      <vt:lpstr>Table des matières</vt:lpstr>
      <vt:lpstr>1. Introduction – Adhésifs (classification et chimie) et assemblage d'alliage d'aluminium par adhésifs</vt:lpstr>
      <vt:lpstr>Définitions</vt:lpstr>
      <vt:lpstr>Classification des adhésifs</vt:lpstr>
      <vt:lpstr>Présentation PowerPoint</vt:lpstr>
      <vt:lpstr>Types d'adhésifs selon la classification</vt:lpstr>
      <vt:lpstr>Présentation PowerPoint</vt:lpstr>
      <vt:lpstr>Assemblage des matériaux par adhésif</vt:lpstr>
      <vt:lpstr>Avantages d’assemblage par adhésifs</vt:lpstr>
      <vt:lpstr>Désavantages d’assemblage par adhésifs</vt:lpstr>
      <vt:lpstr>Applications de collage</vt:lpstr>
      <vt:lpstr>Mécanismes d’adhésions</vt:lpstr>
      <vt:lpstr>Présentation PowerPoint</vt:lpstr>
      <vt:lpstr>Énergie de surface de différents matériaux</vt:lpstr>
      <vt:lpstr>Traitement de surface – un critère primordial en collage</vt:lpstr>
      <vt:lpstr>Pourquoi le prétraitement de la surface est-il un élément aussi essentiel et important dans le collage ?</vt:lpstr>
      <vt:lpstr>Exemple de la réalité – la surface d’aluminium</vt:lpstr>
      <vt:lpstr>Présentation PowerPoint</vt:lpstr>
      <vt:lpstr>Présentation PowerPoint</vt:lpstr>
      <vt:lpstr>Fournisseurs d'adhésifs nord-américains réputés</vt:lpstr>
      <vt:lpstr>2. Comment choisir l'adhésif?</vt:lpstr>
      <vt:lpstr>Critères de choix des adhésifs pour le collage de l'aluminium</vt:lpstr>
      <vt:lpstr>Critères de choix des adhésifs pour le collage de l'aluminium</vt:lpstr>
      <vt:lpstr>Exemple - influence des types d'adhésifs sur la performance des joints - Aluminium collé au polypropylène</vt:lpstr>
      <vt:lpstr>3. Comment choisir le traitement de surface pour l’assemblage par adhésifs?</vt:lpstr>
      <vt:lpstr>Exemples - critères de choix du traitement de surface pour le collage</vt:lpstr>
      <vt:lpstr>Exemple - influence de traitement de surface sur la performance des joints - aluminium collé à l’aluminium</vt:lpstr>
      <vt:lpstr>4. Les différentes techniques d'assemblage et les méthodes d'évaluation de la résistance mécanique des joints adhésifs</vt:lpstr>
      <vt:lpstr>Évaluation des joints collés</vt:lpstr>
      <vt:lpstr>Méthodes et conditions d'essai pour l'évaluation des joints collés</vt:lpstr>
      <vt:lpstr>Méthodes d'essai pour l'évaluation des joints collés</vt:lpstr>
      <vt:lpstr>Méthodes d'essai pour l'évaluation des joints collés</vt:lpstr>
      <vt:lpstr>Méthodes d'essai pour l'évaluation des joints collés</vt:lpstr>
      <vt:lpstr>Méthodes d'essai pour l'évaluation des joints collés</vt:lpstr>
      <vt:lpstr>Autres conceptions et types de joints adhésifs</vt:lpstr>
      <vt:lpstr>Autres conceptions et types de joints adhésifs</vt:lpstr>
      <vt:lpstr>Essais de durée et de chargement</vt:lpstr>
      <vt:lpstr>Présentation PowerPoint</vt:lpstr>
      <vt:lpstr>Essais de durée et de chargement</vt:lpstr>
      <vt:lpstr>Essais de durée et de chargement</vt:lpstr>
      <vt:lpstr>Présentation PowerPoint</vt:lpstr>
      <vt:lpstr>Liste des essais standard internationaux sélectifs pour l'évaluation de la performance des joints adhésifs</vt:lpstr>
      <vt:lpstr>5. Durabilité environnementale des joints collés</vt:lpstr>
      <vt:lpstr>Facteurs environnementaux affectant la durabilité des joints adhésifs</vt:lpstr>
      <vt:lpstr>Exemple de joints hybrides soudés/collés d’aluminium</vt:lpstr>
      <vt:lpstr>Liste des essais standards internationaux sélectifs pour l'évaluation de la performance des joints adhésifs en vieillissant </vt:lpstr>
      <vt:lpstr>6. Exemples littéraires – Assemblage d’aluminium par adhésif</vt:lpstr>
      <vt:lpstr>Effets de traitement de surface (anodisation) et de types d’adhésifs (Araldite et époxy)</vt:lpstr>
      <vt:lpstr>Effets de traitement de surface (plasma atmosphérique), test de vieillissement cataplasme et mode de rupture</vt:lpstr>
      <vt:lpstr>Effets traitement de surface (gravure alcalin), vieillissement cataplasme et les modes de rupture</vt:lpstr>
      <vt:lpstr>Effets de divers traitements de surface, vieillissement cataplasme, et les modes de rupture</vt:lpstr>
      <vt:lpstr>7. Bibliographie</vt:lpstr>
      <vt:lpstr>Bibliographie</vt:lpstr>
      <vt:lpstr>Bibliographie</vt:lpstr>
      <vt:lpstr>Bibliographie</vt:lpstr>
      <vt:lpstr>Bibliographie</vt:lpstr>
      <vt:lpstr>Bibliographie</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INALCO 2023</cp:lastModifiedBy>
  <cp:revision>90</cp:revision>
  <dcterms:created xsi:type="dcterms:W3CDTF">2021-07-15T17:10:38Z</dcterms:created>
  <dcterms:modified xsi:type="dcterms:W3CDTF">2024-07-19T22:33:17Z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0x0101009865E85FF90B1043BB6D8487D6B4F00A</vt:lpwstr>
  </property>
  <property fmtid="{D5CDD505-2E9C-101B-9397-08002B2CF9AE}" pid="3" name="MediaServiceImageTags">
    <vt:lpwstr/>
  </property>
</Properties>
</file>